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701" r:id="rId3"/>
    <p:sldMasterId id="2147483737" r:id="rId4"/>
    <p:sldMasterId id="2147483749" r:id="rId5"/>
  </p:sldMasterIdLst>
  <p:notesMasterIdLst>
    <p:notesMasterId r:id="rId57"/>
  </p:notesMasterIdLst>
  <p:sldIdLst>
    <p:sldId id="366" r:id="rId6"/>
    <p:sldId id="346" r:id="rId7"/>
    <p:sldId id="338" r:id="rId8"/>
    <p:sldId id="339" r:id="rId9"/>
    <p:sldId id="340" r:id="rId10"/>
    <p:sldId id="341" r:id="rId11"/>
    <p:sldId id="342" r:id="rId12"/>
    <p:sldId id="343" r:id="rId13"/>
    <p:sldId id="326" r:id="rId14"/>
    <p:sldId id="358" r:id="rId15"/>
    <p:sldId id="259" r:id="rId16"/>
    <p:sldId id="258" r:id="rId17"/>
    <p:sldId id="261" r:id="rId18"/>
    <p:sldId id="316" r:id="rId19"/>
    <p:sldId id="347" r:id="rId20"/>
    <p:sldId id="348" r:id="rId21"/>
    <p:sldId id="355" r:id="rId22"/>
    <p:sldId id="317" r:id="rId23"/>
    <p:sldId id="308" r:id="rId24"/>
    <p:sldId id="318" r:id="rId25"/>
    <p:sldId id="349" r:id="rId26"/>
    <p:sldId id="360" r:id="rId27"/>
    <p:sldId id="361" r:id="rId28"/>
    <p:sldId id="362" r:id="rId29"/>
    <p:sldId id="359" r:id="rId30"/>
    <p:sldId id="350" r:id="rId31"/>
    <p:sldId id="363" r:id="rId32"/>
    <p:sldId id="364" r:id="rId33"/>
    <p:sldId id="268" r:id="rId34"/>
    <p:sldId id="327" r:id="rId35"/>
    <p:sldId id="319" r:id="rId36"/>
    <p:sldId id="320" r:id="rId37"/>
    <p:sldId id="321" r:id="rId38"/>
    <p:sldId id="310" r:id="rId39"/>
    <p:sldId id="325" r:id="rId40"/>
    <p:sldId id="323" r:id="rId41"/>
    <p:sldId id="322" r:id="rId42"/>
    <p:sldId id="351" r:id="rId43"/>
    <p:sldId id="324" r:id="rId44"/>
    <p:sldId id="352" r:id="rId45"/>
    <p:sldId id="365" r:id="rId46"/>
    <p:sldId id="333" r:id="rId47"/>
    <p:sldId id="328" r:id="rId48"/>
    <p:sldId id="329" r:id="rId49"/>
    <p:sldId id="330" r:id="rId50"/>
    <p:sldId id="331" r:id="rId51"/>
    <p:sldId id="332" r:id="rId52"/>
    <p:sldId id="334" r:id="rId53"/>
    <p:sldId id="335" r:id="rId54"/>
    <p:sldId id="336" r:id="rId55"/>
    <p:sldId id="315" r:id="rId56"/>
  </p:sldIdLst>
  <p:sldSz cx="9144000" cy="5143500" type="screen16x9"/>
  <p:notesSz cx="9144000" cy="6858000"/>
  <p:embeddedFontLst>
    <p:embeddedFont>
      <p:font typeface="Amatic SC" panose="00000500000000000000" pitchFamily="2" charset="-79"/>
      <p:regular r:id="rId58"/>
      <p:bold r:id="rId59"/>
    </p:embeddedFont>
    <p:embeddedFont>
      <p:font typeface="Bahnschrift SemiBold" panose="020B0502040204020203" pitchFamily="34" charset="0"/>
      <p:bold r:id="rId60"/>
    </p:embeddedFont>
    <p:embeddedFont>
      <p:font typeface="Cambria" panose="02040503050406030204" pitchFamily="18" charset="0"/>
      <p:regular r:id="rId61"/>
      <p:bold r:id="rId62"/>
      <p:italic r:id="rId63"/>
      <p:boldItalic r:id="rId64"/>
    </p:embeddedFont>
    <p:embeddedFont>
      <p:font typeface="Cambria Math" panose="02040503050406030204" pitchFamily="18" charset="0"/>
      <p:regular r:id="rId65"/>
    </p:embeddedFont>
    <p:embeddedFont>
      <p:font typeface="Catamaran" panose="020B0604020202020204" charset="0"/>
      <p:regular r:id="rId66"/>
      <p:bold r:id="rId67"/>
    </p:embeddedFont>
    <p:embeddedFont>
      <p:font typeface="Livvic" pitchFamily="2" charset="0"/>
      <p:regular r:id="rId68"/>
      <p:bold r:id="rId69"/>
      <p:italic r:id="rId70"/>
      <p:boldItalic r:id="rId71"/>
    </p:embeddedFont>
    <p:embeddedFont>
      <p:font typeface="Roboto Condensed Light" panose="02000000000000000000" pitchFamily="2" charset="0"/>
      <p:regular r:id="rId72"/>
      <p:italic r:id="rId73"/>
    </p:embeddedFont>
    <p:embeddedFont>
      <p:font typeface="Sriracha" panose="020B0604020202020204" charset="-34"/>
      <p:regular r:id="rId74"/>
    </p:embeddedFont>
    <p:embeddedFont>
      <p:font typeface="Sue Ellen Francisco" panose="020B0604020202020204" charset="0"/>
      <p:regular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59D"/>
    <a:srgbClr val="F28482"/>
    <a:srgbClr val="FFAB40"/>
    <a:srgbClr val="663300"/>
    <a:srgbClr val="F6BD60"/>
    <a:srgbClr val="FFFFFF"/>
    <a:srgbClr val="0066CC"/>
    <a:srgbClr val="0088B8"/>
    <a:srgbClr val="0099CC"/>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87367" autoAdjust="0"/>
  </p:normalViewPr>
  <p:slideViewPr>
    <p:cSldViewPr snapToGrid="0">
      <p:cViewPr varScale="1">
        <p:scale>
          <a:sx n="49" d="100"/>
          <a:sy n="49" d="100"/>
        </p:scale>
        <p:origin x="66"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4.fntdata"/><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6013813d_0_18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6013813d_0_18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6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15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21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4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3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648df512f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648df512f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1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66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10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013813d_0_18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6013813d_0_18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0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0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9648df512f_0_8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9648df512f_0_8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72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88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9648df512f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9648df512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2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6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5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38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3287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782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2591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706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8933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971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654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02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2921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6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2800"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675450" y="1152475"/>
            <a:ext cx="76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rgbClr val="434343"/>
                </a:solidFill>
                <a:latin typeface="Catamaran"/>
                <a:ea typeface="Catamaran"/>
                <a:cs typeface="Catamaran"/>
                <a:sym typeface="Catamaran"/>
              </a:defRPr>
            </a:lvl1pPr>
            <a:lvl2pPr marL="914400" lvl="1"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371600" lvl="2"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1828800" lvl="3"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2286000" lvl="4"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2743200" lvl="5"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3200400" lvl="6"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3657600" lvl="7"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4114800" lvl="8"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7490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4196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3042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89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7576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347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46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3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44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1/6/2024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63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Amatic SC"/>
              <a:buNone/>
              <a:defRPr sz="2800" b="1">
                <a:latin typeface="Amatic SC"/>
                <a:ea typeface="Amatic SC"/>
                <a:cs typeface="Amatic SC"/>
                <a:sym typeface="Amatic SC"/>
              </a:defRPr>
            </a:lvl1pPr>
            <a:lvl2pPr lvl="1" algn="ctr">
              <a:spcBef>
                <a:spcPts val="0"/>
              </a:spcBef>
              <a:spcAft>
                <a:spcPts val="0"/>
              </a:spcAft>
              <a:buSzPts val="2800"/>
              <a:buFont typeface="Amatic SC"/>
              <a:buNone/>
              <a:defRPr sz="2800" b="1">
                <a:latin typeface="Amatic SC"/>
                <a:ea typeface="Amatic SC"/>
                <a:cs typeface="Amatic SC"/>
                <a:sym typeface="Amatic SC"/>
              </a:defRPr>
            </a:lvl2pPr>
            <a:lvl3pPr lvl="2" algn="ctr">
              <a:spcBef>
                <a:spcPts val="0"/>
              </a:spcBef>
              <a:spcAft>
                <a:spcPts val="0"/>
              </a:spcAft>
              <a:buSzPts val="2800"/>
              <a:buFont typeface="Amatic SC"/>
              <a:buNone/>
              <a:defRPr sz="2800" b="1">
                <a:latin typeface="Amatic SC"/>
                <a:ea typeface="Amatic SC"/>
                <a:cs typeface="Amatic SC"/>
                <a:sym typeface="Amatic SC"/>
              </a:defRPr>
            </a:lvl3pPr>
            <a:lvl4pPr lvl="3" algn="ctr">
              <a:spcBef>
                <a:spcPts val="0"/>
              </a:spcBef>
              <a:spcAft>
                <a:spcPts val="0"/>
              </a:spcAft>
              <a:buSzPts val="2800"/>
              <a:buFont typeface="Amatic SC"/>
              <a:buNone/>
              <a:defRPr sz="2800" b="1">
                <a:latin typeface="Amatic SC"/>
                <a:ea typeface="Amatic SC"/>
                <a:cs typeface="Amatic SC"/>
                <a:sym typeface="Amatic SC"/>
              </a:defRPr>
            </a:lvl4pPr>
            <a:lvl5pPr lvl="4" algn="ctr">
              <a:spcBef>
                <a:spcPts val="0"/>
              </a:spcBef>
              <a:spcAft>
                <a:spcPts val="0"/>
              </a:spcAft>
              <a:buSzPts val="2800"/>
              <a:buFont typeface="Amatic SC"/>
              <a:buNone/>
              <a:defRPr sz="2800" b="1">
                <a:latin typeface="Amatic SC"/>
                <a:ea typeface="Amatic SC"/>
                <a:cs typeface="Amatic SC"/>
                <a:sym typeface="Amatic SC"/>
              </a:defRPr>
            </a:lvl5pPr>
            <a:lvl6pPr lvl="5" algn="ctr">
              <a:spcBef>
                <a:spcPts val="0"/>
              </a:spcBef>
              <a:spcAft>
                <a:spcPts val="0"/>
              </a:spcAft>
              <a:buSzPts val="2800"/>
              <a:buFont typeface="Amatic SC"/>
              <a:buNone/>
              <a:defRPr sz="2800" b="1">
                <a:latin typeface="Amatic SC"/>
                <a:ea typeface="Amatic SC"/>
                <a:cs typeface="Amatic SC"/>
                <a:sym typeface="Amatic SC"/>
              </a:defRPr>
            </a:lvl6pPr>
            <a:lvl7pPr lvl="6" algn="ctr">
              <a:spcBef>
                <a:spcPts val="0"/>
              </a:spcBef>
              <a:spcAft>
                <a:spcPts val="0"/>
              </a:spcAft>
              <a:buSzPts val="2800"/>
              <a:buFont typeface="Amatic SC"/>
              <a:buNone/>
              <a:defRPr sz="2800" b="1">
                <a:latin typeface="Amatic SC"/>
                <a:ea typeface="Amatic SC"/>
                <a:cs typeface="Amatic SC"/>
                <a:sym typeface="Amatic SC"/>
              </a:defRPr>
            </a:lvl7pPr>
            <a:lvl8pPr lvl="7" algn="ctr">
              <a:spcBef>
                <a:spcPts val="0"/>
              </a:spcBef>
              <a:spcAft>
                <a:spcPts val="0"/>
              </a:spcAft>
              <a:buSzPts val="2800"/>
              <a:buFont typeface="Amatic SC"/>
              <a:buNone/>
              <a:defRPr sz="2800" b="1">
                <a:latin typeface="Amatic SC"/>
                <a:ea typeface="Amatic SC"/>
                <a:cs typeface="Amatic SC"/>
                <a:sym typeface="Amatic SC"/>
              </a:defRPr>
            </a:lvl8pPr>
            <a:lvl9pPr lvl="8" algn="ctr">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157" name="Google Shape;157;p5"/>
          <p:cNvSpPr txBox="1">
            <a:spLocks noGrp="1"/>
          </p:cNvSpPr>
          <p:nvPr>
            <p:ph type="body" idx="1"/>
          </p:nvPr>
        </p:nvSpPr>
        <p:spPr>
          <a:xfrm>
            <a:off x="1251775"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8" name="Google Shape;158;p5"/>
          <p:cNvSpPr txBox="1">
            <a:spLocks noGrp="1"/>
          </p:cNvSpPr>
          <p:nvPr>
            <p:ph type="body" idx="2"/>
          </p:nvPr>
        </p:nvSpPr>
        <p:spPr>
          <a:xfrm>
            <a:off x="4758487"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9" name="Google Shape;159;p5"/>
          <p:cNvSpPr txBox="1">
            <a:spLocks noGrp="1"/>
          </p:cNvSpPr>
          <p:nvPr>
            <p:ph type="subTitle" idx="3"/>
          </p:nvPr>
        </p:nvSpPr>
        <p:spPr>
          <a:xfrm>
            <a:off x="1251775" y="2842750"/>
            <a:ext cx="3102600" cy="488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Amatic SC"/>
              <a:buNone/>
              <a:defRPr sz="2200" b="1">
                <a:solidFill>
                  <a:srgbClr val="6FA8DC"/>
                </a:solidFill>
                <a:latin typeface="Amatic SC"/>
                <a:ea typeface="Amatic SC"/>
                <a:cs typeface="Amatic SC"/>
                <a:sym typeface="Amatic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
          <p:cNvSpPr txBox="1">
            <a:spLocks noGrp="1"/>
          </p:cNvSpPr>
          <p:nvPr>
            <p:ph type="subTitle" idx="4"/>
          </p:nvPr>
        </p:nvSpPr>
        <p:spPr>
          <a:xfrm>
            <a:off x="4758475" y="2842750"/>
            <a:ext cx="3102600" cy="48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matic SC"/>
              <a:buNone/>
              <a:defRPr sz="2200" b="1">
                <a:solidFill>
                  <a:schemeClr val="accen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2969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2617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7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9186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2895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0688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5788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83453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8093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9907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2331300" y="540000"/>
            <a:ext cx="4472100" cy="6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Sriracha"/>
              <a:buNone/>
              <a:defRPr sz="2800" b="1">
                <a:latin typeface="Amatic SC"/>
                <a:ea typeface="Amatic SC"/>
                <a:cs typeface="Amatic SC"/>
                <a:sym typeface="Amatic SC"/>
              </a:defRPr>
            </a:lvl1pPr>
            <a:lvl2pPr lvl="1" algn="ctr" rtl="0">
              <a:spcBef>
                <a:spcPts val="0"/>
              </a:spcBef>
              <a:spcAft>
                <a:spcPts val="0"/>
              </a:spcAft>
              <a:buSzPts val="2300"/>
              <a:buFont typeface="Sriracha"/>
              <a:buNone/>
              <a:defRPr sz="2300">
                <a:latin typeface="Sriracha"/>
                <a:ea typeface="Sriracha"/>
                <a:cs typeface="Sriracha"/>
                <a:sym typeface="Sriracha"/>
              </a:defRPr>
            </a:lvl2pPr>
            <a:lvl3pPr lvl="2" algn="ctr" rtl="0">
              <a:spcBef>
                <a:spcPts val="0"/>
              </a:spcBef>
              <a:spcAft>
                <a:spcPts val="0"/>
              </a:spcAft>
              <a:buSzPts val="2300"/>
              <a:buFont typeface="Sriracha"/>
              <a:buNone/>
              <a:defRPr sz="2300">
                <a:latin typeface="Sriracha"/>
                <a:ea typeface="Sriracha"/>
                <a:cs typeface="Sriracha"/>
                <a:sym typeface="Sriracha"/>
              </a:defRPr>
            </a:lvl3pPr>
            <a:lvl4pPr lvl="3" algn="ctr" rtl="0">
              <a:spcBef>
                <a:spcPts val="0"/>
              </a:spcBef>
              <a:spcAft>
                <a:spcPts val="0"/>
              </a:spcAft>
              <a:buSzPts val="2300"/>
              <a:buFont typeface="Sriracha"/>
              <a:buNone/>
              <a:defRPr sz="2300">
                <a:latin typeface="Sriracha"/>
                <a:ea typeface="Sriracha"/>
                <a:cs typeface="Sriracha"/>
                <a:sym typeface="Sriracha"/>
              </a:defRPr>
            </a:lvl4pPr>
            <a:lvl5pPr lvl="4" algn="ctr" rtl="0">
              <a:spcBef>
                <a:spcPts val="0"/>
              </a:spcBef>
              <a:spcAft>
                <a:spcPts val="0"/>
              </a:spcAft>
              <a:buSzPts val="2300"/>
              <a:buFont typeface="Sriracha"/>
              <a:buNone/>
              <a:defRPr sz="2300">
                <a:latin typeface="Sriracha"/>
                <a:ea typeface="Sriracha"/>
                <a:cs typeface="Sriracha"/>
                <a:sym typeface="Sriracha"/>
              </a:defRPr>
            </a:lvl5pPr>
            <a:lvl6pPr lvl="5" algn="ctr" rtl="0">
              <a:spcBef>
                <a:spcPts val="0"/>
              </a:spcBef>
              <a:spcAft>
                <a:spcPts val="0"/>
              </a:spcAft>
              <a:buSzPts val="2300"/>
              <a:buFont typeface="Sriracha"/>
              <a:buNone/>
              <a:defRPr sz="2300">
                <a:latin typeface="Sriracha"/>
                <a:ea typeface="Sriracha"/>
                <a:cs typeface="Sriracha"/>
                <a:sym typeface="Sriracha"/>
              </a:defRPr>
            </a:lvl6pPr>
            <a:lvl7pPr lvl="6" algn="ctr" rtl="0">
              <a:spcBef>
                <a:spcPts val="0"/>
              </a:spcBef>
              <a:spcAft>
                <a:spcPts val="0"/>
              </a:spcAft>
              <a:buSzPts val="2300"/>
              <a:buFont typeface="Sriracha"/>
              <a:buNone/>
              <a:defRPr sz="2300">
                <a:latin typeface="Sriracha"/>
                <a:ea typeface="Sriracha"/>
                <a:cs typeface="Sriracha"/>
                <a:sym typeface="Sriracha"/>
              </a:defRPr>
            </a:lvl7pPr>
            <a:lvl8pPr lvl="7" algn="ctr" rtl="0">
              <a:spcBef>
                <a:spcPts val="0"/>
              </a:spcBef>
              <a:spcAft>
                <a:spcPts val="0"/>
              </a:spcAft>
              <a:buSzPts val="2300"/>
              <a:buFont typeface="Sriracha"/>
              <a:buNone/>
              <a:defRPr sz="2300">
                <a:latin typeface="Sriracha"/>
                <a:ea typeface="Sriracha"/>
                <a:cs typeface="Sriracha"/>
                <a:sym typeface="Sriracha"/>
              </a:defRPr>
            </a:lvl8pPr>
            <a:lvl9pPr lvl="8" algn="ctr" rtl="0">
              <a:spcBef>
                <a:spcPts val="0"/>
              </a:spcBef>
              <a:spcAft>
                <a:spcPts val="0"/>
              </a:spcAft>
              <a:buSzPts val="2300"/>
              <a:buFont typeface="Sriracha"/>
              <a:buNone/>
              <a:defRPr sz="2300">
                <a:latin typeface="Sriracha"/>
                <a:ea typeface="Sriracha"/>
                <a:cs typeface="Sriracha"/>
                <a:sym typeface="Sriracha"/>
              </a:defRPr>
            </a:lvl9pPr>
          </a:lstStyle>
          <a:p>
            <a:endParaRPr/>
          </a:p>
        </p:txBody>
      </p:sp>
      <p:sp>
        <p:nvSpPr>
          <p:cNvPr id="171" name="Google Shape;171;p9"/>
          <p:cNvSpPr txBox="1">
            <a:spLocks noGrp="1"/>
          </p:cNvSpPr>
          <p:nvPr>
            <p:ph type="subTitle" idx="1"/>
          </p:nvPr>
        </p:nvSpPr>
        <p:spPr>
          <a:xfrm>
            <a:off x="720000" y="2162125"/>
            <a:ext cx="3464700" cy="1457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2796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5B67-8137-4567-8DF6-7E247315C04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5FAC3-EEAB-45B5-A569-6CB63F8DB0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595BF-7AC6-4295-A487-13AF81E6BB75}"/>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1166FC45-865E-40BC-9969-DECB48E9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8B93-5EBB-4554-8219-5E686AA489B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96101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04E8-74B6-482F-8C3B-30AFAC07E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FD48-9C11-4977-ABCF-19D905945A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33E1-C7BF-493A-A237-48469FDA6F82}"/>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807C4C63-654B-408B-AEE0-7D13F2041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066CE-9387-4DD3-B9DC-A27E9FF8873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098506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F86-8025-46D1-9DDA-730CFB85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66C34A-74C1-483E-96B4-3F8E05CDC8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CB0E6-CDD9-4F5E-8912-BD21713FF70A}"/>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35C2E1E2-BC4C-4CD2-AB9F-6DFEE0DB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3F981-0F80-4E92-B975-332A4D4F8AB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30930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B44-B6FE-4543-98A6-558C5D78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6BA96-A5FB-4974-BAB3-7DB07C99BA8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57CCA-918B-4FA5-8D9F-CC729102168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B30BA-85EF-4E93-BA57-86BE2BD1AD9B}"/>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6" name="Footer Placeholder 5">
            <a:extLst>
              <a:ext uri="{FF2B5EF4-FFF2-40B4-BE49-F238E27FC236}">
                <a16:creationId xmlns:a16="http://schemas.microsoft.com/office/drawing/2014/main" id="{0A3C7D28-3390-430E-A2D4-DF91BD77F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572E-D934-4568-81D4-98B6E78ACB29}"/>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6795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1EA-1912-4BD9-8F0C-4C2E2E3ED3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96782-2F6B-49A4-84FD-44EC11F5F4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A4C34E-3A6F-4F78-8465-624147493D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8A546-45FE-461B-8570-DD11EEEFE7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69AD23-8F9D-4AB9-87A4-5DE99E4DCB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2DB1-0D4E-48E3-BDF7-D1AE092D746C}"/>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8" name="Footer Placeholder 7">
            <a:extLst>
              <a:ext uri="{FF2B5EF4-FFF2-40B4-BE49-F238E27FC236}">
                <a16:creationId xmlns:a16="http://schemas.microsoft.com/office/drawing/2014/main" id="{979F78A7-6DC4-4FBE-9B68-66691181B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0C3CC-C0F4-43C3-89AA-8F60BCBB2626}"/>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228664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A8C-C558-4B32-A6D2-4CCB846C5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3476-E796-45E0-8A99-0363AD59D473}"/>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4" name="Footer Placeholder 3">
            <a:extLst>
              <a:ext uri="{FF2B5EF4-FFF2-40B4-BE49-F238E27FC236}">
                <a16:creationId xmlns:a16="http://schemas.microsoft.com/office/drawing/2014/main" id="{9C408C16-DEE5-431F-A85C-AE6A3A96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AE642-8ECB-4476-AB13-CA1F2052D89D}"/>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61409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295A9-E674-4C2D-BFBD-7308FCFC7F2F}"/>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3" name="Footer Placeholder 2">
            <a:extLst>
              <a:ext uri="{FF2B5EF4-FFF2-40B4-BE49-F238E27FC236}">
                <a16:creationId xmlns:a16="http://schemas.microsoft.com/office/drawing/2014/main" id="{DA846214-1F51-44A7-9952-1C47E7D3F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36EB-F4AC-4111-AB95-A0114FFA5C82}"/>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592253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E4B-ECBE-424C-A94B-36E84B4E19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1ED580-5392-4EEE-9175-6161BCA7D55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4C215-7F72-41CD-ADD5-37C0E57C80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FB1896-5956-4100-A5AB-6CAF01972889}"/>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6" name="Footer Placeholder 5">
            <a:extLst>
              <a:ext uri="{FF2B5EF4-FFF2-40B4-BE49-F238E27FC236}">
                <a16:creationId xmlns:a16="http://schemas.microsoft.com/office/drawing/2014/main" id="{25EB286A-2ACE-401C-BA93-41D11FFC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E9F2-EE12-4D7F-88C8-113C6AF1DAC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91927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0B1F-E2AE-4295-9189-419EB12F11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985E23-B1C5-4F14-935A-FFA508DA8C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18EFF5-7ECA-4204-ABE6-BCAA1E68C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E4A6DE-0BDB-475E-8EF0-43A00A4CE099}"/>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6" name="Footer Placeholder 5">
            <a:extLst>
              <a:ext uri="{FF2B5EF4-FFF2-40B4-BE49-F238E27FC236}">
                <a16:creationId xmlns:a16="http://schemas.microsoft.com/office/drawing/2014/main" id="{E3D37AC1-0A49-4051-9A6C-80F9465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1F884-3536-4ABF-B11D-DB708B643FFF}"/>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6675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AA2A-35EB-4005-9AAF-2D8AA2197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8E43D-5376-42FB-B1F1-DB08B0C54E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852F-D053-42C5-925F-CA4C9A09DB48}"/>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A1AE6B29-0AB3-47EF-943F-D249D321C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E88EB-F92F-4709-83A5-8713CB20577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266416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1C45-FD7F-47D8-B84E-CD68D21B92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794C1-39EE-4EEA-8C38-EEE0C803121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F1F5-3EAB-4781-9D50-248E9D0E4128}"/>
              </a:ext>
            </a:extLst>
          </p:cNvPr>
          <p:cNvSpPr>
            <a:spLocks noGrp="1"/>
          </p:cNvSpPr>
          <p:nvPr>
            <p:ph type="dt" sz="half" idx="10"/>
          </p:nvPr>
        </p:nvSpPr>
        <p:spPr/>
        <p:txBody>
          <a:body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C1B5588E-E3A7-4727-BAE9-9DE9AA8E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F0775-4BF5-4F1D-8B7A-C216E4B5BE8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1210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list">
  <p:cSld name="CUSTOM_19">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720000" y="540000"/>
            <a:ext cx="7703700" cy="88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4181475" y="2419350"/>
            <a:ext cx="4242600" cy="2038200"/>
          </a:xfrm>
          <a:prstGeom prst="rect">
            <a:avLst/>
          </a:prstGeom>
        </p:spPr>
        <p:txBody>
          <a:bodyPr spcFirstLastPara="1" wrap="square" lIns="91425" tIns="91425" rIns="91425" bIns="91425" anchor="t" anchorCtr="0">
            <a:noAutofit/>
          </a:bodyPr>
          <a:lstStyle>
            <a:lvl1pPr marL="457200" lvl="0" indent="-317500">
              <a:lnSpc>
                <a:spcPct val="15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4181225" y="1567200"/>
            <a:ext cx="4242600" cy="54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ive columns">
  <p:cSld name="CUSTOM_15">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720000" y="540000"/>
            <a:ext cx="7703700" cy="5793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752700"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735150"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3459421"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3453421"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6227154"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6221154"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063397"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057397"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4855446"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4849446"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752704" y="1541557"/>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3473100" y="154155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6227145" y="1558585"/>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063390" y="327083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4850122" y="3270822"/>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1500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294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8" r:id="rId5"/>
    <p:sldLayoutId id="2147483659"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01/06/2024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66858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7496003-2F14-4339-BAED-CA7D0A3A062E}"/>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75D37B4F-19E0-4FD3-8160-4A2F9E78AC89}"/>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488320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779E0-72CA-4EFC-4FBD-0CD7568CEA8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039822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42CFC-BB27-4159-8ED5-49A662B953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A53BF-4270-406B-A30E-6AD6BF6D6F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F5E9-BC12-4E9F-8F05-A590D6EC2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B7F0781-617C-48B8-8111-6781EA82D27C}" type="datetimeFigureOut">
              <a:rPr lang="en-US" smtClean="0"/>
              <a:t>1/6/2024</a:t>
            </a:fld>
            <a:endParaRPr lang="en-US"/>
          </a:p>
        </p:txBody>
      </p:sp>
      <p:sp>
        <p:nvSpPr>
          <p:cNvPr id="5" name="Footer Placeholder 4">
            <a:extLst>
              <a:ext uri="{FF2B5EF4-FFF2-40B4-BE49-F238E27FC236}">
                <a16:creationId xmlns:a16="http://schemas.microsoft.com/office/drawing/2014/main" id="{53EACE9C-E687-407F-BE20-957DEDC2DF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2496F-DD00-4379-8B30-221EAB7FB0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D70F1-4DDA-4317-9573-6F8F73FE7D3F}" type="slidenum">
              <a:rPr lang="en-US" smtClean="0"/>
              <a:t>‹#›</a:t>
            </a:fld>
            <a:endParaRPr lang="en-US"/>
          </a:p>
        </p:txBody>
      </p:sp>
    </p:spTree>
    <p:extLst>
      <p:ext uri="{BB962C8B-B14F-4D97-AF65-F5344CB8AC3E}">
        <p14:creationId xmlns:p14="http://schemas.microsoft.com/office/powerpoint/2010/main" val="23398740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audio" Target="../media/audio1.wav"/><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1.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gif"/></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9.xml"/><Relationship Id="rId26" Type="http://schemas.openxmlformats.org/officeDocument/2006/relationships/image" Target="../media/image28.png"/><Relationship Id="rId3" Type="http://schemas.openxmlformats.org/officeDocument/2006/relationships/slideLayout" Target="../slideLayouts/slideLayout31.xml"/><Relationship Id="rId21" Type="http://schemas.openxmlformats.org/officeDocument/2006/relationships/slide" Target="slide3.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22.png"/><Relationship Id="rId20" Type="http://schemas.openxmlformats.org/officeDocument/2006/relationships/image" Target="../media/image25.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1.jpg"/><Relationship Id="rId15" Type="http://schemas.openxmlformats.org/officeDocument/2006/relationships/image" Target="../media/image21.gif"/><Relationship Id="rId23" Type="http://schemas.openxmlformats.org/officeDocument/2006/relationships/slide" Target="slide4.xml"/><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6.png"/><Relationship Id="rId27" Type="http://schemas.openxmlformats.org/officeDocument/2006/relationships/slide" Target="slide6.xml"/><Relationship Id="rId30"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70.png"/><Relationship Id="rId10" Type="http://schemas.openxmlformats.org/officeDocument/2006/relationships/image" Target="../media/image44.png"/><Relationship Id="rId4" Type="http://schemas.openxmlformats.org/officeDocument/2006/relationships/image" Target="../media/image6.sv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8.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59.sv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7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gif"/></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85.png"/><Relationship Id="rId4" Type="http://schemas.openxmlformats.org/officeDocument/2006/relationships/image" Target="../media/image84.gif"/></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6.gif"/><Relationship Id="rId7" Type="http://schemas.openxmlformats.org/officeDocument/2006/relationships/image" Target="../media/image6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5.gi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93.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67.svg"/><Relationship Id="rId4" Type="http://schemas.microsoft.com/office/2007/relationships/hdphoto" Target="../media/hdphoto5.wdp"/><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8.png"/><Relationship Id="rId7"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89.png"/><Relationship Id="rId4" Type="http://schemas.openxmlformats.org/officeDocument/2006/relationships/image" Target="../media/image49.svg"/><Relationship Id="rId9" Type="http://schemas.openxmlformats.org/officeDocument/2006/relationships/image" Target="../media/image98.svg"/></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slide" Target="slide45.xml"/><Relationship Id="rId12" Type="http://schemas.openxmlformats.org/officeDocument/2006/relationships/image" Target="../media/image103.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44.xml"/><Relationship Id="rId11" Type="http://schemas.openxmlformats.org/officeDocument/2006/relationships/image" Target="../media/image102.gif"/><Relationship Id="rId5" Type="http://schemas.openxmlformats.org/officeDocument/2006/relationships/image" Target="../media/image100.png"/><Relationship Id="rId10" Type="http://schemas.openxmlformats.org/officeDocument/2006/relationships/image" Target="../media/image101.gif"/><Relationship Id="rId4" Type="http://schemas.openxmlformats.org/officeDocument/2006/relationships/image" Target="../media/image99.png"/><Relationship Id="rId9" Type="http://schemas.openxmlformats.org/officeDocument/2006/relationships/slide" Target="slide47.xml"/><Relationship Id="rId14" Type="http://schemas.openxmlformats.org/officeDocument/2006/relationships/slide" Target="slide48.xml"/></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5.wav"/><Relationship Id="rId7" Type="http://schemas.openxmlformats.org/officeDocument/2006/relationships/image" Target="../media/image105.png"/><Relationship Id="rId12"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104.png"/><Relationship Id="rId10" Type="http://schemas.openxmlformats.org/officeDocument/2006/relationships/slide" Target="slide43.xml"/><Relationship Id="rId4" Type="http://schemas.openxmlformats.org/officeDocument/2006/relationships/audio" Target="../media/audio6.wav"/><Relationship Id="rId9" Type="http://schemas.openxmlformats.org/officeDocument/2006/relationships/image" Target="../media/image107.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6.wav"/><Relationship Id="rId7" Type="http://schemas.openxmlformats.org/officeDocument/2006/relationships/image" Target="../media/image107.png"/><Relationship Id="rId12"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104.png"/><Relationship Id="rId10" Type="http://schemas.openxmlformats.org/officeDocument/2006/relationships/slide" Target="slide43.xml"/><Relationship Id="rId4" Type="http://schemas.openxmlformats.org/officeDocument/2006/relationships/audio" Target="../media/audio5.wav"/><Relationship Id="rId9" Type="http://schemas.openxmlformats.org/officeDocument/2006/relationships/image" Target="../media/image108.png"/></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5.wav"/><Relationship Id="rId7" Type="http://schemas.openxmlformats.org/officeDocument/2006/relationships/image" Target="../media/image107.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34.png"/><Relationship Id="rId4" Type="http://schemas.openxmlformats.org/officeDocument/2006/relationships/audio" Target="../media/audio6.wav"/><Relationship Id="rId9"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openxmlformats.org/officeDocument/2006/relationships/audio" Target="../media/audio6.wav"/><Relationship Id="rId7" Type="http://schemas.openxmlformats.org/officeDocument/2006/relationships/image" Target="../media/image109.png"/><Relationship Id="rId12"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slide" Target="slide43.xml"/><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audio" Target="../media/audio5.wav"/><Relationship Id="rId9" Type="http://schemas.openxmlformats.org/officeDocument/2006/relationships/image" Target="../media/image107.png"/></Relationships>
</file>

<file path=ppt/slides/_rels/slide4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9.wdp"/><Relationship Id="rId7" Type="http://schemas.openxmlformats.org/officeDocument/2006/relationships/image" Target="../media/image59.sv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113.svg"/><Relationship Id="rId5" Type="http://schemas.microsoft.com/office/2007/relationships/hdphoto" Target="../media/hdphoto10.wdp"/><Relationship Id="rId10"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n28 SP Ly k27">
            <a:extLst>
              <a:ext uri="{FF2B5EF4-FFF2-40B4-BE49-F238E27FC236}">
                <a16:creationId xmlns:a16="http://schemas.microsoft.com/office/drawing/2014/main" id="{7B261543-F6E9-4D2D-8428-C4AFF24A00D3}"/>
              </a:ext>
            </a:extLst>
          </p:cNvPr>
          <p:cNvSpPr>
            <a:spLocks noGrp="1"/>
          </p:cNvSpPr>
          <p:nvPr>
            <p:ph type="title" idx="2"/>
          </p:nvPr>
        </p:nvSpPr>
        <p:spPr>
          <a:xfrm>
            <a:off x="1384438" y="607370"/>
            <a:ext cx="6166738" cy="1518250"/>
          </a:xfrm>
        </p:spPr>
        <p:txBody>
          <a:bodyPr/>
          <a:lstStyle/>
          <a:p>
            <a:r>
              <a:rPr lang="en-US" sz="9600" dirty="0">
                <a:solidFill>
                  <a:srgbClr val="F28482"/>
                </a:solidFill>
                <a:latin typeface="Bahnschrift SemiBold" panose="020B0502040204020203" pitchFamily="34" charset="0"/>
              </a:rPr>
              <a:t>WELCOME</a:t>
            </a:r>
          </a:p>
        </p:txBody>
      </p:sp>
      <p:sp>
        <p:nvSpPr>
          <p:cNvPr id="4" name="Freeform 5" descr="n28 SP Ly k27">
            <a:extLst>
              <a:ext uri="{FF2B5EF4-FFF2-40B4-BE49-F238E27FC236}">
                <a16:creationId xmlns:a16="http://schemas.microsoft.com/office/drawing/2014/main" id="{D5D9DDDD-E9F9-4F4C-A06F-C05656B3B6DA}"/>
              </a:ext>
            </a:extLst>
          </p:cNvPr>
          <p:cNvSpPr/>
          <p:nvPr/>
        </p:nvSpPr>
        <p:spPr>
          <a:xfrm>
            <a:off x="6927551" y="2515892"/>
            <a:ext cx="1958700" cy="2627608"/>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descr="n28 SP Ly k27">
            <a:extLst>
              <a:ext uri="{FF2B5EF4-FFF2-40B4-BE49-F238E27FC236}">
                <a16:creationId xmlns:a16="http://schemas.microsoft.com/office/drawing/2014/main" id="{3D457100-2DD9-41E2-9175-B89CAD4633E2}"/>
              </a:ext>
            </a:extLst>
          </p:cNvPr>
          <p:cNvSpPr/>
          <p:nvPr/>
        </p:nvSpPr>
        <p:spPr>
          <a:xfrm rot="20153058">
            <a:off x="436575" y="43487"/>
            <a:ext cx="1710516" cy="250242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12" descr="n28 SP Ly k27">
            <a:extLst>
              <a:ext uri="{FF2B5EF4-FFF2-40B4-BE49-F238E27FC236}">
                <a16:creationId xmlns:a16="http://schemas.microsoft.com/office/drawing/2014/main" id="{AEB67FA8-7235-4CF2-8EDC-5141DF6866F9}"/>
              </a:ext>
            </a:extLst>
          </p:cNvPr>
          <p:cNvSpPr/>
          <p:nvPr/>
        </p:nvSpPr>
        <p:spPr>
          <a:xfrm>
            <a:off x="21801" y="3446676"/>
            <a:ext cx="1754983" cy="1627348"/>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9" descr="n28 SP Ly k27">
            <a:extLst>
              <a:ext uri="{FF2B5EF4-FFF2-40B4-BE49-F238E27FC236}">
                <a16:creationId xmlns:a16="http://schemas.microsoft.com/office/drawing/2014/main" id="{A7455BB5-4E36-4053-BB9F-8C3041E61DAA}"/>
              </a:ext>
            </a:extLst>
          </p:cNvPr>
          <p:cNvSpPr/>
          <p:nvPr/>
        </p:nvSpPr>
        <p:spPr>
          <a:xfrm rot="625649" flipH="1">
            <a:off x="7208473" y="1264891"/>
            <a:ext cx="1396856" cy="113395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1" descr="n28 SP Ly k27">
            <a:extLst>
              <a:ext uri="{FF2B5EF4-FFF2-40B4-BE49-F238E27FC236}">
                <a16:creationId xmlns:a16="http://schemas.microsoft.com/office/drawing/2014/main" id="{5792153A-0450-4A38-A53C-CDA1E03B70C6}"/>
              </a:ext>
            </a:extLst>
          </p:cNvPr>
          <p:cNvSpPr txBox="1"/>
          <p:nvPr/>
        </p:nvSpPr>
        <p:spPr>
          <a:xfrm>
            <a:off x="3221966" y="4120631"/>
            <a:ext cx="2700068" cy="830997"/>
          </a:xfrm>
          <a:prstGeom prst="rect">
            <a:avLst/>
          </a:prstGeom>
          <a:noFill/>
        </p:spPr>
        <p:txBody>
          <a:bodyPr wrap="square" rtlCol="0">
            <a:spAutoFit/>
          </a:bodyPr>
          <a:lstStyle/>
          <a:p>
            <a:r>
              <a:rPr lang="en-US" sz="2400" dirty="0">
                <a:solidFill>
                  <a:srgbClr val="FF0000"/>
                </a:solidFill>
                <a:latin typeface="Bahnschrift SemiBold" panose="020B0502040204020203" pitchFamily="34" charset="0"/>
              </a:rPr>
              <a:t>CÔ NHUNG CUTE</a:t>
            </a:r>
          </a:p>
          <a:p>
            <a:r>
              <a:rPr lang="en-US" sz="24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73531179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1"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69DC0BEA-7A68-4DC2-A07D-027969CEA357}"/>
              </a:ext>
            </a:extLst>
          </p:cNvPr>
          <p:cNvSpPr txBox="1"/>
          <p:nvPr/>
        </p:nvSpPr>
        <p:spPr>
          <a:xfrm>
            <a:off x="529259" y="544165"/>
            <a:ext cx="3488635" cy="923330"/>
          </a:xfrm>
          <a:prstGeom prst="rect">
            <a:avLst/>
          </a:prstGeom>
          <a:noFill/>
        </p:spPr>
        <p:txBody>
          <a:bodyPr wrap="square" rtlCol="0">
            <a:spAutoFit/>
          </a:bodyPr>
          <a:lstStyle/>
          <a:p>
            <a:pPr defTabSz="685800">
              <a:buClrTx/>
            </a:pPr>
            <a:r>
              <a:rPr lang="en-US" sz="5400" kern="1200" dirty="0">
                <a:solidFill>
                  <a:srgbClr val="F6BD60"/>
                </a:solidFill>
                <a:latin typeface="Bahnschrift SemiBold" panose="020B0502040204020203" pitchFamily="34" charset="0"/>
                <a:ea typeface="+mn-ea"/>
                <a:cs typeface="+mn-cs"/>
              </a:rPr>
              <a:t>CH</a:t>
            </a:r>
            <a:r>
              <a:rPr lang="vi-VN" sz="5400" kern="1200" dirty="0">
                <a:solidFill>
                  <a:srgbClr val="F6BD60"/>
                </a:solidFill>
                <a:latin typeface="Bahnschrift SemiBold" panose="020B0502040204020203" pitchFamily="34" charset="0"/>
                <a:ea typeface="+mn-ea"/>
                <a:cs typeface="+mn-cs"/>
              </a:rPr>
              <a:t>Ư</a:t>
            </a:r>
            <a:r>
              <a:rPr lang="en-US" sz="5400" kern="1200" dirty="0">
                <a:solidFill>
                  <a:srgbClr val="F6BD60"/>
                </a:solidFill>
                <a:latin typeface="Bahnschrift SemiBold" panose="020B0502040204020203" pitchFamily="34" charset="0"/>
                <a:ea typeface="+mn-ea"/>
                <a:cs typeface="+mn-cs"/>
              </a:rPr>
              <a:t>ƠNG 1</a:t>
            </a:r>
          </a:p>
        </p:txBody>
      </p:sp>
      <p:sp>
        <p:nvSpPr>
          <p:cNvPr id="6" name="TextBox 5" descr="n28 SP Ly k27">
            <a:extLst>
              <a:ext uri="{FF2B5EF4-FFF2-40B4-BE49-F238E27FC236}">
                <a16:creationId xmlns:a16="http://schemas.microsoft.com/office/drawing/2014/main" id="{BC6E2990-E62D-4F95-8305-8FB674E0F3DD}"/>
              </a:ext>
            </a:extLst>
          </p:cNvPr>
          <p:cNvSpPr txBox="1"/>
          <p:nvPr/>
        </p:nvSpPr>
        <p:spPr>
          <a:xfrm>
            <a:off x="529259" y="1377323"/>
            <a:ext cx="2683565" cy="600164"/>
          </a:xfrm>
          <a:prstGeom prst="rect">
            <a:avLst/>
          </a:prstGeom>
          <a:noFill/>
        </p:spPr>
        <p:txBody>
          <a:bodyPr wrap="square" rtlCol="0">
            <a:spAutoFit/>
          </a:bodyPr>
          <a:lstStyle/>
          <a:p>
            <a:pPr defTabSz="685800">
              <a:buClrTx/>
            </a:pPr>
            <a:r>
              <a:rPr lang="en-US" sz="3300" kern="1200" dirty="0">
                <a:solidFill>
                  <a:srgbClr val="84A59D"/>
                </a:solidFill>
                <a:latin typeface="Bahnschrift SemiBold" panose="020B0502040204020203" pitchFamily="34" charset="0"/>
                <a:ea typeface="+mn-ea"/>
                <a:cs typeface="+mn-cs"/>
              </a:rPr>
              <a:t>VẬT LÍ NHIỆT</a:t>
            </a:r>
          </a:p>
        </p:txBody>
      </p:sp>
      <p:sp>
        <p:nvSpPr>
          <p:cNvPr id="7" name="TextBox 6" descr="n28 SP Ly k27">
            <a:extLst>
              <a:ext uri="{FF2B5EF4-FFF2-40B4-BE49-F238E27FC236}">
                <a16:creationId xmlns:a16="http://schemas.microsoft.com/office/drawing/2014/main" id="{CE2BC0A4-D34E-4DA2-937F-C467E6B5C746}"/>
              </a:ext>
            </a:extLst>
          </p:cNvPr>
          <p:cNvSpPr txBox="1"/>
          <p:nvPr/>
        </p:nvSpPr>
        <p:spPr>
          <a:xfrm>
            <a:off x="529259" y="1989029"/>
            <a:ext cx="1766681" cy="923330"/>
          </a:xfrm>
          <a:prstGeom prst="rect">
            <a:avLst/>
          </a:prstGeom>
          <a:noFill/>
        </p:spPr>
        <p:txBody>
          <a:bodyPr wrap="square" rtlCol="0">
            <a:spAutoFit/>
          </a:bodyPr>
          <a:lstStyle/>
          <a:p>
            <a:pPr defTabSz="685800">
              <a:buClrTx/>
            </a:pPr>
            <a:r>
              <a:rPr lang="en-US" sz="5400" kern="1200" dirty="0">
                <a:solidFill>
                  <a:srgbClr val="F28482"/>
                </a:solidFill>
                <a:latin typeface="Bahnschrift SemiBold" panose="020B0502040204020203" pitchFamily="34" charset="0"/>
                <a:ea typeface="+mn-ea"/>
                <a:cs typeface="+mn-cs"/>
              </a:rPr>
              <a:t>BÀI 1</a:t>
            </a:r>
          </a:p>
        </p:txBody>
      </p:sp>
      <p:sp>
        <p:nvSpPr>
          <p:cNvPr id="8" name="TextBox 7" descr="n28 SP Ly k27">
            <a:extLst>
              <a:ext uri="{FF2B5EF4-FFF2-40B4-BE49-F238E27FC236}">
                <a16:creationId xmlns:a16="http://schemas.microsoft.com/office/drawing/2014/main" id="{46255682-20A0-450D-A162-82E2C70E9A49}"/>
              </a:ext>
            </a:extLst>
          </p:cNvPr>
          <p:cNvSpPr txBox="1"/>
          <p:nvPr/>
        </p:nvSpPr>
        <p:spPr>
          <a:xfrm>
            <a:off x="529259" y="2829553"/>
            <a:ext cx="3846443" cy="1015663"/>
          </a:xfrm>
          <a:prstGeom prst="rect">
            <a:avLst/>
          </a:prstGeom>
          <a:noFill/>
        </p:spPr>
        <p:txBody>
          <a:bodyPr wrap="square" rtlCol="0">
            <a:spAutoFit/>
          </a:bodyPr>
          <a:lstStyle/>
          <a:p>
            <a:pPr defTabSz="685800">
              <a:buClrTx/>
            </a:pPr>
            <a:r>
              <a:rPr lang="en-US" sz="3000" kern="1200" dirty="0">
                <a:solidFill>
                  <a:srgbClr val="F6BD60"/>
                </a:solidFill>
                <a:latin typeface="Bahnschrift SemiBold" panose="020B0502040204020203" pitchFamily="34" charset="0"/>
                <a:ea typeface="+mn-ea"/>
                <a:cs typeface="+mn-cs"/>
              </a:rPr>
              <a:t>CẤU TRÚC CỦA CHẤT SỰ CHUYỂN THỂ</a:t>
            </a:r>
          </a:p>
        </p:txBody>
      </p:sp>
      <p:grpSp>
        <p:nvGrpSpPr>
          <p:cNvPr id="11" name="Group 10" descr="n28 SP Ly k27">
            <a:extLst>
              <a:ext uri="{FF2B5EF4-FFF2-40B4-BE49-F238E27FC236}">
                <a16:creationId xmlns:a16="http://schemas.microsoft.com/office/drawing/2014/main" id="{319A6748-F033-4099-AB30-16DC495D62CF}"/>
              </a:ext>
            </a:extLst>
          </p:cNvPr>
          <p:cNvGrpSpPr/>
          <p:nvPr/>
        </p:nvGrpSpPr>
        <p:grpSpPr>
          <a:xfrm>
            <a:off x="752890" y="4029288"/>
            <a:ext cx="1319420" cy="490258"/>
            <a:chOff x="1615108" y="5210410"/>
            <a:chExt cx="1759226" cy="653677"/>
          </a:xfrm>
        </p:grpSpPr>
        <p:sp>
          <p:nvSpPr>
            <p:cNvPr id="9" name="Rectangle: Rounded Corners 8">
              <a:extLst>
                <a:ext uri="{FF2B5EF4-FFF2-40B4-BE49-F238E27FC236}">
                  <a16:creationId xmlns:a16="http://schemas.microsoft.com/office/drawing/2014/main" id="{50AD4F5B-30D5-450D-B53D-DF473AD97AA7}"/>
                </a:ext>
              </a:extLst>
            </p:cNvPr>
            <p:cNvSpPr/>
            <p:nvPr/>
          </p:nvSpPr>
          <p:spPr>
            <a:xfrm>
              <a:off x="1615108" y="5210410"/>
              <a:ext cx="1759226" cy="653677"/>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FAC0D591-86E4-406D-ACF6-C75B66635BC8}"/>
                </a:ext>
              </a:extLst>
            </p:cNvPr>
            <p:cNvSpPr txBox="1"/>
            <p:nvPr/>
          </p:nvSpPr>
          <p:spPr>
            <a:xfrm>
              <a:off x="1769164" y="5306415"/>
              <a:ext cx="1605170" cy="492442"/>
            </a:xfrm>
            <a:prstGeom prst="rect">
              <a:avLst/>
            </a:prstGeom>
            <a:noFill/>
          </p:spPr>
          <p:txBody>
            <a:bodyPr wrap="square" rtlCol="0">
              <a:spAutoFit/>
            </a:bodyPr>
            <a:lstStyle/>
            <a:p>
              <a:pPr defTabSz="685800">
                <a:buClrTx/>
              </a:pPr>
              <a:r>
                <a:rPr lang="en-US" sz="1800" kern="1200" dirty="0">
                  <a:solidFill>
                    <a:prstClr val="white"/>
                  </a:solidFill>
                  <a:latin typeface="Bahnschrift SemiBold" panose="020B0502040204020203" pitchFamily="34" charset="0"/>
                  <a:ea typeface="+mn-ea"/>
                  <a:cs typeface="+mn-cs"/>
                </a:rPr>
                <a:t>BẮT ĐẦU</a:t>
              </a:r>
            </a:p>
          </p:txBody>
        </p:sp>
      </p:grpSp>
      <p:grpSp>
        <p:nvGrpSpPr>
          <p:cNvPr id="12" name="Group 11" descr="n28 SP Ly k27">
            <a:extLst>
              <a:ext uri="{FF2B5EF4-FFF2-40B4-BE49-F238E27FC236}">
                <a16:creationId xmlns:a16="http://schemas.microsoft.com/office/drawing/2014/main" id="{366C794B-D3B3-4657-ABAA-868490B2BA70}"/>
              </a:ext>
            </a:extLst>
          </p:cNvPr>
          <p:cNvGrpSpPr/>
          <p:nvPr/>
        </p:nvGrpSpPr>
        <p:grpSpPr>
          <a:xfrm>
            <a:off x="5126108" y="766708"/>
            <a:ext cx="3933411" cy="3366077"/>
            <a:chOff x="7431016" y="2202132"/>
            <a:chExt cx="4542789" cy="3863820"/>
          </a:xfrm>
        </p:grpSpPr>
        <p:pic>
          <p:nvPicPr>
            <p:cNvPr id="13" name="Picture 12">
              <a:extLst>
                <a:ext uri="{FF2B5EF4-FFF2-40B4-BE49-F238E27FC236}">
                  <a16:creationId xmlns:a16="http://schemas.microsoft.com/office/drawing/2014/main" id="{D6062EF9-84FF-42D0-A35E-141C376A76E0}"/>
                </a:ext>
              </a:extLst>
            </p:cNvPr>
            <p:cNvPicPr/>
            <p:nvPr/>
          </p:nvPicPr>
          <p:blipFill rotWithShape="1">
            <a:blip r:embed="rId2"/>
            <a:srcRect l="4020"/>
            <a:stretch/>
          </p:blipFill>
          <p:spPr bwMode="auto">
            <a:xfrm>
              <a:off x="7431016" y="2202132"/>
              <a:ext cx="4542789" cy="3863820"/>
            </a:xfrm>
            <a:prstGeom prst="rect">
              <a:avLst/>
            </a:prstGeom>
            <a:ln>
              <a:noFill/>
            </a:ln>
            <a:extLst>
              <a:ext uri="{53640926-AAD7-44D8-BBD7-CCE9431645EC}">
                <a14:shadowObscured xmlns:a14="http://schemas.microsoft.com/office/drawing/2010/main"/>
              </a:ext>
            </a:extLst>
          </p:spPr>
        </p:pic>
        <p:pic>
          <p:nvPicPr>
            <p:cNvPr id="14" name="Picture 6">
              <a:extLst>
                <a:ext uri="{FF2B5EF4-FFF2-40B4-BE49-F238E27FC236}">
                  <a16:creationId xmlns:a16="http://schemas.microsoft.com/office/drawing/2014/main" id="{A1300B27-0F1D-4A8F-9A20-84EB0C9BA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21" r="74050"/>
            <a:stretch/>
          </p:blipFill>
          <p:spPr bwMode="auto">
            <a:xfrm>
              <a:off x="9890996" y="4452440"/>
              <a:ext cx="1518950" cy="1400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ài 10. Các thể của chất và sự chuyển thể - Hoc24">
              <a:extLst>
                <a:ext uri="{FF2B5EF4-FFF2-40B4-BE49-F238E27FC236}">
                  <a16:creationId xmlns:a16="http://schemas.microsoft.com/office/drawing/2014/main" id="{EAC349B1-F55A-4B2E-92A4-FE38444C6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81" t="68289" r="38371" b="4007"/>
            <a:stretch/>
          </p:blipFill>
          <p:spPr bwMode="auto">
            <a:xfrm>
              <a:off x="7702573" y="4642999"/>
              <a:ext cx="1093126" cy="101935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14" descr="Bài 10. Các thể của chất và sự chuyển thể - Hoc24">
              <a:extLst>
                <a:ext uri="{FF2B5EF4-FFF2-40B4-BE49-F238E27FC236}">
                  <a16:creationId xmlns:a16="http://schemas.microsoft.com/office/drawing/2014/main" id="{59F6A840-C765-4ACF-9B3D-5FA7127E5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98" t="68653" r="3469" b="3246"/>
            <a:stretch/>
          </p:blipFill>
          <p:spPr bwMode="auto">
            <a:xfrm>
              <a:off x="8915904" y="2589315"/>
              <a:ext cx="1124523" cy="1104528"/>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extBox 1" descr="n28 SP Ly k27">
            <a:extLst>
              <a:ext uri="{FF2B5EF4-FFF2-40B4-BE49-F238E27FC236}">
                <a16:creationId xmlns:a16="http://schemas.microsoft.com/office/drawing/2014/main" id="{F10744A4-579A-4E23-A143-2CDF6A2BEAB3}"/>
              </a:ext>
            </a:extLst>
          </p:cNvPr>
          <p:cNvSpPr txBox="1"/>
          <p:nvPr/>
        </p:nvSpPr>
        <p:spPr>
          <a:xfrm>
            <a:off x="6898648" y="4394044"/>
            <a:ext cx="2361528" cy="707886"/>
          </a:xfrm>
          <a:prstGeom prst="rect">
            <a:avLst/>
          </a:prstGeom>
          <a:noFill/>
        </p:spPr>
        <p:txBody>
          <a:bodyPr wrap="square" rtlCol="0">
            <a:spAutoFit/>
          </a:bodyPr>
          <a:lstStyle/>
          <a:p>
            <a:r>
              <a:rPr lang="en-US" sz="2000" dirty="0">
                <a:solidFill>
                  <a:srgbClr val="FF0000"/>
                </a:solidFill>
                <a:latin typeface="Bahnschrift SemiBold" panose="020B0502040204020203" pitchFamily="34" charset="0"/>
              </a:rPr>
              <a:t>CÔ NHUNG CUTE</a:t>
            </a:r>
          </a:p>
          <a:p>
            <a:r>
              <a:rPr lang="en-US" sz="20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48033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6667">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14:bounceEnd="66667">
                                          <p:cBhvr additive="base">
                                            <p:cTn id="15" dur="3000" fill="hold"/>
                                            <p:tgtEl>
                                              <p:spTgt spid="6"/>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667">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6667">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14:bounceEnd="66667">
                                          <p:cBhvr additive="base">
                                            <p:cTn id="23" dur="3000" fill="hold"/>
                                            <p:tgtEl>
                                              <p:spTgt spid="8"/>
                                            </p:tgtEl>
                                            <p:attrNameLst>
                                              <p:attrName>ppt_x</p:attrName>
                                            </p:attrNameLst>
                                          </p:cBhvr>
                                          <p:tavLst>
                                            <p:tav tm="0">
                                              <p:val>
                                                <p:strVal val="0-#ppt_w/2"/>
                                              </p:val>
                                            </p:tav>
                                            <p:tav tm="100000">
                                              <p:val>
                                                <p:strVal val="#ppt_x"/>
                                              </p:val>
                                            </p:tav>
                                          </p:tavLst>
                                        </p:anim>
                                        <p:anim calcmode="lin" valueType="num" p14:bounceEnd="66667">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667">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66667">
                                          <p:cBhvr additive="base">
                                            <p:cTn id="27" dur="3000" fill="hold"/>
                                            <p:tgtEl>
                                              <p:spTgt spid="11"/>
                                            </p:tgtEl>
                                            <p:attrNameLst>
                                              <p:attrName>ppt_x</p:attrName>
                                            </p:attrNameLst>
                                          </p:cBhvr>
                                          <p:tavLst>
                                            <p:tav tm="0">
                                              <p:val>
                                                <p:strVal val="0-#ppt_w/2"/>
                                              </p:val>
                                            </p:tav>
                                            <p:tav tm="100000">
                                              <p:val>
                                                <p:strVal val="#ppt_x"/>
                                              </p:val>
                                            </p:tav>
                                          </p:tavLst>
                                        </p:anim>
                                        <p:anim calcmode="lin" valueType="num" p14:bounceEnd="66667">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0-#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3000" fill="hold"/>
                                            <p:tgtEl>
                                              <p:spTgt spid="6"/>
                                            </p:tgtEl>
                                            <p:attrNameLst>
                                              <p:attrName>ppt_x</p:attrName>
                                            </p:attrNameLst>
                                          </p:cBhvr>
                                          <p:tavLst>
                                            <p:tav tm="0">
                                              <p:val>
                                                <p:strVal val="0-#ppt_w/2"/>
                                              </p:val>
                                            </p:tav>
                                            <p:tav tm="100000">
                                              <p:val>
                                                <p:strVal val="#ppt_x"/>
                                              </p:val>
                                            </p:tav>
                                          </p:tavLst>
                                        </p:anim>
                                        <p:anim calcmode="lin" valueType="num">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0-#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0-#ppt_w/2"/>
                                              </p:val>
                                            </p:tav>
                                            <p:tav tm="100000">
                                              <p:val>
                                                <p:strVal val="#ppt_x"/>
                                              </p:val>
                                            </p:tav>
                                          </p:tavLst>
                                        </p:anim>
                                        <p:anim calcmode="lin" valueType="num">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1" name="Picture 50" descr="n28 SP Ly k27">
            <a:extLst>
              <a:ext uri="{FF2B5EF4-FFF2-40B4-BE49-F238E27FC236}">
                <a16:creationId xmlns:a16="http://schemas.microsoft.com/office/drawing/2014/main" id="{A2041F20-9E98-49B6-AE68-3455057C5A09}"/>
              </a:ext>
            </a:extLst>
          </p:cNvPr>
          <p:cNvPicPr/>
          <p:nvPr/>
        </p:nvPicPr>
        <p:blipFill rotWithShape="1">
          <a:blip r:embed="rId3"/>
          <a:srcRect l="3002" r="1"/>
          <a:stretch/>
        </p:blipFill>
        <p:spPr bwMode="auto">
          <a:xfrm>
            <a:off x="787180" y="1229444"/>
            <a:ext cx="1714758" cy="1542662"/>
          </a:xfrm>
          <a:prstGeom prst="rect">
            <a:avLst/>
          </a:prstGeom>
          <a:ln>
            <a:noFill/>
          </a:ln>
          <a:extLst>
            <a:ext uri="{53640926-AAD7-44D8-BBD7-CCE9431645EC}">
              <a14:shadowObscured xmlns:a14="http://schemas.microsoft.com/office/drawing/2010/main"/>
            </a:ext>
          </a:extLst>
        </p:spPr>
      </p:pic>
      <p:sp>
        <p:nvSpPr>
          <p:cNvPr id="16" name="TextBox 15" descr="n28 SP Ly k27">
            <a:extLst>
              <a:ext uri="{FF2B5EF4-FFF2-40B4-BE49-F238E27FC236}">
                <a16:creationId xmlns:a16="http://schemas.microsoft.com/office/drawing/2014/main" id="{6E0D0DC6-25DF-449C-AA23-B3BAFFB21658}"/>
              </a:ext>
            </a:extLst>
          </p:cNvPr>
          <p:cNvSpPr txBox="1"/>
          <p:nvPr/>
        </p:nvSpPr>
        <p:spPr>
          <a:xfrm>
            <a:off x="249784" y="2832791"/>
            <a:ext cx="2781590" cy="1815882"/>
          </a:xfrm>
          <a:prstGeom prst="rect">
            <a:avLst/>
          </a:prstGeom>
          <a:noFill/>
        </p:spPr>
        <p:txBody>
          <a:bodyPr wrap="square" rtlCol="0">
            <a:spAutoFit/>
          </a:bodyPr>
          <a:lstStyle/>
          <a:p>
            <a:pPr algn="ctr"/>
            <a:r>
              <a:rPr lang="en-US" sz="2800" b="1" dirty="0">
                <a:solidFill>
                  <a:srgbClr val="F6BD60"/>
                </a:solidFill>
                <a:latin typeface="Bahnschrift SemiBold" panose="020B0502040204020203" pitchFamily="34" charset="0"/>
              </a:rPr>
              <a:t>I.  MÔ HÌNH ĐỘNG HỌC PHÂN TỬ VỀ CẤU TẠO CHẤT</a:t>
            </a:r>
            <a:endParaRPr lang="en-US" sz="2800" dirty="0">
              <a:solidFill>
                <a:srgbClr val="F6BD60"/>
              </a:solidFill>
              <a:latin typeface="Bahnschrift SemiBold" panose="020B0502040204020203" pitchFamily="34" charset="0"/>
            </a:endParaRPr>
          </a:p>
        </p:txBody>
      </p:sp>
      <p:sp>
        <p:nvSpPr>
          <p:cNvPr id="53" name="TextBox 52" descr="n28 SP Ly k27">
            <a:extLst>
              <a:ext uri="{FF2B5EF4-FFF2-40B4-BE49-F238E27FC236}">
                <a16:creationId xmlns:a16="http://schemas.microsoft.com/office/drawing/2014/main" id="{B88BF9D6-F367-4C8E-8950-E54E018CEA38}"/>
              </a:ext>
            </a:extLst>
          </p:cNvPr>
          <p:cNvSpPr txBox="1"/>
          <p:nvPr/>
        </p:nvSpPr>
        <p:spPr>
          <a:xfrm>
            <a:off x="3205621" y="2871628"/>
            <a:ext cx="2865199" cy="1815882"/>
          </a:xfrm>
          <a:prstGeom prst="rect">
            <a:avLst/>
          </a:prstGeom>
          <a:noFill/>
        </p:spPr>
        <p:txBody>
          <a:bodyPr wrap="square" rtlCol="0">
            <a:spAutoFit/>
          </a:bodyPr>
          <a:lstStyle/>
          <a:p>
            <a:pPr algn="ctr"/>
            <a:r>
              <a:rPr lang="en-US" sz="2800" b="1" dirty="0">
                <a:solidFill>
                  <a:srgbClr val="F28482"/>
                </a:solidFill>
                <a:latin typeface="Bahnschrift SemiBold" panose="020B0502040204020203" pitchFamily="34" charset="0"/>
              </a:rPr>
              <a:t>II. CẤU TRÚC CỦA CHẤT RẮN, CHẤT LỎNG, CHẤT KHÍ</a:t>
            </a:r>
            <a:endParaRPr lang="en-US" sz="2800" dirty="0">
              <a:solidFill>
                <a:srgbClr val="F28482"/>
              </a:solidFill>
              <a:latin typeface="Bahnschrift SemiBold" panose="020B0502040204020203" pitchFamily="34" charset="0"/>
            </a:endParaRPr>
          </a:p>
        </p:txBody>
      </p:sp>
      <p:grpSp>
        <p:nvGrpSpPr>
          <p:cNvPr id="17" name="Group 16" descr="n28 SP Ly k27">
            <a:extLst>
              <a:ext uri="{FF2B5EF4-FFF2-40B4-BE49-F238E27FC236}">
                <a16:creationId xmlns:a16="http://schemas.microsoft.com/office/drawing/2014/main" id="{0BE4616E-51F0-4943-8213-1398F965F39C}"/>
              </a:ext>
            </a:extLst>
          </p:cNvPr>
          <p:cNvGrpSpPr/>
          <p:nvPr/>
        </p:nvGrpSpPr>
        <p:grpSpPr>
          <a:xfrm>
            <a:off x="3976109" y="1205011"/>
            <a:ext cx="1191781" cy="1591527"/>
            <a:chOff x="3676650" y="172069"/>
            <a:chExt cx="1529290" cy="2042243"/>
          </a:xfrm>
        </p:grpSpPr>
        <p:pic>
          <p:nvPicPr>
            <p:cNvPr id="54" name="Picture 53" descr="A diagram of a number&#10;&#10;Description automatically generated">
              <a:extLst>
                <a:ext uri="{FF2B5EF4-FFF2-40B4-BE49-F238E27FC236}">
                  <a16:creationId xmlns:a16="http://schemas.microsoft.com/office/drawing/2014/main" id="{849E7083-FFF9-4E4A-8989-B1E68595ECE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55" name="Picture 54" descr="A diagram of a diagram of a diagram&#10;&#10;Description automatically generated with medium confidence">
              <a:extLst>
                <a:ext uri="{FF2B5EF4-FFF2-40B4-BE49-F238E27FC236}">
                  <a16:creationId xmlns:a16="http://schemas.microsoft.com/office/drawing/2014/main" id="{128370C3-AB82-46F9-AA94-E90887715213}"/>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56" name="Picture 55"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78CAD98D-DD0F-43DF-AA84-4165736EC8A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8" name="TextBox 17" descr="n28 SP Ly k27">
            <a:extLst>
              <a:ext uri="{FF2B5EF4-FFF2-40B4-BE49-F238E27FC236}">
                <a16:creationId xmlns:a16="http://schemas.microsoft.com/office/drawing/2014/main" id="{1FEE65C8-296A-43E4-981C-FE4A253BDF81}"/>
              </a:ext>
            </a:extLst>
          </p:cNvPr>
          <p:cNvSpPr txBox="1"/>
          <p:nvPr/>
        </p:nvSpPr>
        <p:spPr>
          <a:xfrm>
            <a:off x="6419315" y="2994739"/>
            <a:ext cx="2433099" cy="1569660"/>
          </a:xfrm>
          <a:prstGeom prst="rect">
            <a:avLst/>
          </a:prstGeom>
          <a:noFill/>
        </p:spPr>
        <p:txBody>
          <a:bodyPr wrap="square" rtlCol="0">
            <a:spAutoFit/>
          </a:bodyPr>
          <a:lstStyle/>
          <a:p>
            <a:pPr algn="ctr"/>
            <a:r>
              <a:rPr lang="en-US" sz="3200" b="1" dirty="0">
                <a:solidFill>
                  <a:srgbClr val="84A59D"/>
                </a:solidFill>
              </a:rPr>
              <a:t>III. SỰ CHUYỂN THỂ</a:t>
            </a:r>
            <a:endParaRPr lang="en-US" sz="3200" dirty="0">
              <a:solidFill>
                <a:srgbClr val="84A59D"/>
              </a:solidFill>
            </a:endParaRPr>
          </a:p>
        </p:txBody>
      </p:sp>
      <p:pic>
        <p:nvPicPr>
          <p:cNvPr id="59" name="Picture 58" descr="n28 SP Ly k27">
            <a:extLst>
              <a:ext uri="{FF2B5EF4-FFF2-40B4-BE49-F238E27FC236}">
                <a16:creationId xmlns:a16="http://schemas.microsoft.com/office/drawing/2014/main" id="{26F0ECA0-A585-4F06-8EA4-DAD744E46AB1}"/>
              </a:ext>
            </a:extLst>
          </p:cNvPr>
          <p:cNvPicPr/>
          <p:nvPr/>
        </p:nvPicPr>
        <p:blipFill>
          <a:blip r:embed="rId10"/>
          <a:stretch>
            <a:fillRect/>
          </a:stretch>
        </p:blipFill>
        <p:spPr>
          <a:xfrm>
            <a:off x="6630649" y="1075618"/>
            <a:ext cx="1934262" cy="1763627"/>
          </a:xfrm>
          <a:prstGeom prst="rect">
            <a:avLst/>
          </a:prstGeom>
        </p:spPr>
      </p:pic>
      <p:grpSp>
        <p:nvGrpSpPr>
          <p:cNvPr id="21" name="Group 20" descr="n28 SP Ly k27">
            <a:extLst>
              <a:ext uri="{FF2B5EF4-FFF2-40B4-BE49-F238E27FC236}">
                <a16:creationId xmlns:a16="http://schemas.microsoft.com/office/drawing/2014/main" id="{EA4C1AD0-5C29-49EA-92EA-CCAB88B74EB6}"/>
              </a:ext>
            </a:extLst>
          </p:cNvPr>
          <p:cNvGrpSpPr/>
          <p:nvPr/>
        </p:nvGrpSpPr>
        <p:grpSpPr>
          <a:xfrm>
            <a:off x="2751462" y="87780"/>
            <a:ext cx="3773519" cy="681532"/>
            <a:chOff x="2857130" y="95415"/>
            <a:chExt cx="3773519" cy="681532"/>
          </a:xfrm>
        </p:grpSpPr>
        <p:sp>
          <p:nvSpPr>
            <p:cNvPr id="19" name="Rectangle: Rounded Corners 18">
              <a:extLst>
                <a:ext uri="{FF2B5EF4-FFF2-40B4-BE49-F238E27FC236}">
                  <a16:creationId xmlns:a16="http://schemas.microsoft.com/office/drawing/2014/main" id="{85D8078C-236F-437A-B770-B27BAFE46D69}"/>
                </a:ext>
              </a:extLst>
            </p:cNvPr>
            <p:cNvSpPr/>
            <p:nvPr/>
          </p:nvSpPr>
          <p:spPr>
            <a:xfrm>
              <a:off x="2857130" y="95415"/>
              <a:ext cx="3773519" cy="681532"/>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B40"/>
                </a:solidFill>
              </a:endParaRPr>
            </a:p>
          </p:txBody>
        </p:sp>
        <p:sp>
          <p:nvSpPr>
            <p:cNvPr id="20" name="TextBox 19">
              <a:extLst>
                <a:ext uri="{FF2B5EF4-FFF2-40B4-BE49-F238E27FC236}">
                  <a16:creationId xmlns:a16="http://schemas.microsoft.com/office/drawing/2014/main" id="{3C998827-0665-4F1B-99F8-D07FFF3831F8}"/>
                </a:ext>
              </a:extLst>
            </p:cNvPr>
            <p:cNvSpPr txBox="1"/>
            <p:nvPr/>
          </p:nvSpPr>
          <p:spPr>
            <a:xfrm>
              <a:off x="3088342" y="163379"/>
              <a:ext cx="338228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NỘI DUNG CHÍNH</a:t>
              </a:r>
            </a:p>
          </p:txBody>
        </p:sp>
      </p:grpSp>
      <p:sp>
        <p:nvSpPr>
          <p:cNvPr id="2" name="Rectangle 1" descr="n28 SP Ly k27">
            <a:extLst>
              <a:ext uri="{FF2B5EF4-FFF2-40B4-BE49-F238E27FC236}">
                <a16:creationId xmlns:a16="http://schemas.microsoft.com/office/drawing/2014/main" id="{C7F9FBF6-1C70-4465-8356-8B60DF9846F8}"/>
              </a:ext>
            </a:extLst>
          </p:cNvPr>
          <p:cNvSpPr/>
          <p:nvPr/>
        </p:nvSpPr>
        <p:spPr>
          <a:xfrm>
            <a:off x="7504981" y="4589502"/>
            <a:ext cx="1639019" cy="553998"/>
          </a:xfrm>
          <a:prstGeom prst="rect">
            <a:avLst/>
          </a:prstGeom>
        </p:spPr>
        <p:txBody>
          <a:bodyPr wrap="square">
            <a:spAutoFit/>
          </a:bodyPr>
          <a:lstStyle/>
          <a:p>
            <a:r>
              <a:rPr lang="en-US" sz="1500" dirty="0">
                <a:solidFill>
                  <a:srgbClr val="FF0000"/>
                </a:solidFill>
                <a:latin typeface="Bahnschrift SemiBold" panose="020B0502040204020203" pitchFamily="34" charset="0"/>
              </a:rPr>
              <a:t>CÔ NHUNG CUTE</a:t>
            </a:r>
          </a:p>
          <a:p>
            <a:r>
              <a:rPr lang="en-US" sz="1500" dirty="0">
                <a:solidFill>
                  <a:srgbClr val="FF0000"/>
                </a:solidFill>
                <a:latin typeface="Bahnschrift SemiBold" panose="020B0502040204020203" pitchFamily="34" charset="0"/>
              </a:rPr>
              <a:t>0972464852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p32" descr="n28 SP Ly k27"/>
          <p:cNvSpPr txBox="1">
            <a:spLocks noGrp="1"/>
          </p:cNvSpPr>
          <p:nvPr>
            <p:ph type="title"/>
          </p:nvPr>
        </p:nvSpPr>
        <p:spPr>
          <a:xfrm>
            <a:off x="0" y="1582030"/>
            <a:ext cx="6019137" cy="2342290"/>
          </a:xfrm>
          <a:prstGeom prst="rect">
            <a:avLst/>
          </a:prstGeom>
        </p:spPr>
        <p:txBody>
          <a:bodyPr spcFirstLastPara="1" wrap="square" lIns="91425" tIns="91425" rIns="91425" bIns="91425" anchor="ctr" anchorCtr="0">
            <a:noAutofit/>
          </a:bodyPr>
          <a:lstStyle/>
          <a:p>
            <a:r>
              <a:rPr lang="en-US" sz="4800" dirty="0">
                <a:solidFill>
                  <a:srgbClr val="F6BD60"/>
                </a:solidFill>
                <a:latin typeface="Bahnschrift SemiBold" panose="020B0502040204020203" pitchFamily="34" charset="0"/>
              </a:rPr>
              <a:t>I.  MÔ HÌNH ĐỘNG HỌC PHÂN TỬ VỀ CẤU TẠO CHẤT</a:t>
            </a:r>
          </a:p>
        </p:txBody>
      </p:sp>
      <p:sp>
        <p:nvSpPr>
          <p:cNvPr id="12" name="Freeform 13" descr="n28 SP Ly k27">
            <a:extLst>
              <a:ext uri="{FF2B5EF4-FFF2-40B4-BE49-F238E27FC236}">
                <a16:creationId xmlns:a16="http://schemas.microsoft.com/office/drawing/2014/main" id="{5524BA65-39A7-4F35-A644-8DFE080DB0B6}"/>
              </a:ext>
            </a:extLst>
          </p:cNvPr>
          <p:cNvSpPr/>
          <p:nvPr/>
        </p:nvSpPr>
        <p:spPr>
          <a:xfrm>
            <a:off x="-56421" y="0"/>
            <a:ext cx="2107858" cy="158203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3">
              <a:extLst>
                <a:ext uri="{96DAC541-7B7A-43D3-8B79-37D633B846F1}">
                  <asvg:svgBlip xmlns:asvg="http://schemas.microsoft.com/office/drawing/2016/SVG/main" r:embed="rId4"/>
                </a:ext>
              </a:extLst>
            </a:blip>
            <a:stretch>
              <a:fillRect l="-36727" t="-1150" r="-6100"/>
            </a:stretch>
          </a:blipFill>
        </p:spPr>
        <p:txBody>
          <a:bodyPr/>
          <a:lstStyle/>
          <a:p>
            <a:endParaRPr lang="en-US"/>
          </a:p>
        </p:txBody>
      </p:sp>
      <p:pic>
        <p:nvPicPr>
          <p:cNvPr id="2" name="Picture 1" descr="n28 SP Ly k27">
            <a:extLst>
              <a:ext uri="{FF2B5EF4-FFF2-40B4-BE49-F238E27FC236}">
                <a16:creationId xmlns:a16="http://schemas.microsoft.com/office/drawing/2014/main" id="{6CD8AE59-8046-0BCC-2A87-42DEE914F9BE}"/>
              </a:ext>
            </a:extLst>
          </p:cNvPr>
          <p:cNvPicPr/>
          <p:nvPr/>
        </p:nvPicPr>
        <p:blipFill rotWithShape="1">
          <a:blip r:embed="rId5"/>
          <a:srcRect l="3002" r="1"/>
          <a:stretch/>
        </p:blipFill>
        <p:spPr bwMode="auto">
          <a:xfrm>
            <a:off x="6190734" y="1582030"/>
            <a:ext cx="2676651" cy="2342290"/>
          </a:xfrm>
          <a:prstGeom prst="rect">
            <a:avLst/>
          </a:prstGeom>
          <a:ln>
            <a:noFill/>
          </a:ln>
          <a:extLst>
            <a:ext uri="{53640926-AAD7-44D8-BBD7-CCE9431645EC}">
              <a14:shadowObscured xmlns:a14="http://schemas.microsoft.com/office/drawing/2010/main"/>
            </a:ext>
          </a:extLst>
        </p:spPr>
      </p:pic>
      <p:sp>
        <p:nvSpPr>
          <p:cNvPr id="13" name="Freeform 7" descr="n28 SP Ly k27">
            <a:extLst>
              <a:ext uri="{FF2B5EF4-FFF2-40B4-BE49-F238E27FC236}">
                <a16:creationId xmlns:a16="http://schemas.microsoft.com/office/drawing/2014/main" id="{A6E5F803-5D96-4001-9C34-7AC6823C40F7}"/>
              </a:ext>
            </a:extLst>
          </p:cNvPr>
          <p:cNvSpPr/>
          <p:nvPr/>
        </p:nvSpPr>
        <p:spPr>
          <a:xfrm>
            <a:off x="7140271" y="3845393"/>
            <a:ext cx="1901123" cy="1244518"/>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Rectangle 2" descr="n28 SP Ly k27">
            <a:extLst>
              <a:ext uri="{FF2B5EF4-FFF2-40B4-BE49-F238E27FC236}">
                <a16:creationId xmlns:a16="http://schemas.microsoft.com/office/drawing/2014/main" id="{A2CC2F9E-13E6-4502-85AD-235DBD2658A9}"/>
              </a:ext>
            </a:extLst>
          </p:cNvPr>
          <p:cNvSpPr/>
          <p:nvPr/>
        </p:nvSpPr>
        <p:spPr>
          <a:xfrm>
            <a:off x="-1650" y="4435614"/>
            <a:ext cx="2185639" cy="707886"/>
          </a:xfrm>
          <a:prstGeom prst="rect">
            <a:avLst/>
          </a:prstGeom>
        </p:spPr>
        <p:txBody>
          <a:bodyPr wrap="square">
            <a:spAutoFit/>
          </a:bodyPr>
          <a:lstStyle/>
          <a:p>
            <a:r>
              <a:rPr lang="en-US" sz="2000" dirty="0">
                <a:solidFill>
                  <a:srgbClr val="FF0000"/>
                </a:solidFill>
                <a:latin typeface="Bahnschrift SemiBold" panose="020B0502040204020203" pitchFamily="34" charset="0"/>
              </a:rPr>
              <a:t>CÔ NHUNG CUTE</a:t>
            </a:r>
          </a:p>
          <a:p>
            <a:r>
              <a:rPr lang="en-US" sz="2000" dirty="0">
                <a:solidFill>
                  <a:srgbClr val="FF0000"/>
                </a:solidFill>
                <a:latin typeface="Bahnschrift SemiBold" panose="020B0502040204020203" pitchFamily="34" charset="0"/>
              </a:rPr>
              <a:t>0972464852</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14:bounceEnd="66667">
                                          <p:cBhvr additive="base">
                                            <p:cTn id="7" dur="3000" fill="hold"/>
                                            <p:tgtEl>
                                              <p:spTgt spid="45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14:bounceEnd="66667">
                                          <p:cBhvr additive="base">
                                            <p:cTn id="11"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6667">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14:bounceEnd="66667">
                                          <p:cBhvr additive="base">
                                            <p:cTn id="15" dur="3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14:bounceEnd="66667">
                                          <p:cBhvr additive="base">
                                            <p:cTn id="19"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3000" fill="hold"/>
                                            <p:tgtEl>
                                              <p:spTgt spid="457"/>
                                            </p:tgtEl>
                                            <p:attrNameLst>
                                              <p:attrName>ppt_x</p:attrName>
                                            </p:attrNameLst>
                                          </p:cBhvr>
                                          <p:tavLst>
                                            <p:tav tm="0">
                                              <p:val>
                                                <p:strVal val="#ppt_x"/>
                                              </p:val>
                                            </p:tav>
                                            <p:tav tm="100000">
                                              <p:val>
                                                <p:strVal val="#ppt_x"/>
                                              </p:val>
                                            </p:tav>
                                          </p:tavLst>
                                        </p:anim>
                                        <p:anim calcmode="lin" valueType="num">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0" fill="hold"/>
                                            <p:tgtEl>
                                              <p:spTgt spid="12"/>
                                            </p:tgtEl>
                                            <p:attrNameLst>
                                              <p:attrName>ppt_x</p:attrName>
                                            </p:attrNameLst>
                                          </p:cBhvr>
                                          <p:tavLst>
                                            <p:tav tm="0">
                                              <p:val>
                                                <p:strVal val="#ppt_x"/>
                                              </p:val>
                                            </p:tav>
                                            <p:tav tm="100000">
                                              <p:val>
                                                <p:strVal val="#ppt_x"/>
                                              </p:val>
                                            </p:tav>
                                          </p:tavLst>
                                        </p:anim>
                                        <p:anim calcmode="lin" valueType="num">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ppt_x"/>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8 SP Ly k27"/>
          <p:cNvSpPr txBox="1">
            <a:spLocks noGrp="1"/>
          </p:cNvSpPr>
          <p:nvPr>
            <p:ph type="title"/>
          </p:nvPr>
        </p:nvSpPr>
        <p:spPr>
          <a:xfrm>
            <a:off x="323687" y="279645"/>
            <a:ext cx="8496626" cy="696540"/>
          </a:xfrm>
          <a:prstGeom prst="roundRect">
            <a:avLst>
              <a:gd name="adj" fmla="val 27311"/>
            </a:avLst>
          </a:prstGeom>
          <a:solidFill>
            <a:srgbClr val="FFAB40"/>
          </a:solidFill>
        </p:spPr>
        <p:txBody>
          <a:bodyPr spcFirstLastPara="1" wrap="square" lIns="91425" tIns="91425" rIns="91425" bIns="91425" anchor="t" anchorCtr="0">
            <a:noAutofit/>
          </a:bodyPr>
          <a:lstStyle/>
          <a:p>
            <a:r>
              <a:rPr lang="en-US" dirty="0">
                <a:solidFill>
                  <a:schemeClr val="bg1"/>
                </a:solidFill>
                <a:latin typeface="Bahnschrift SemiBold" panose="020B0502040204020203" pitchFamily="34" charset="0"/>
              </a:rPr>
              <a:t>I.  MÔ HÌNH ĐỘNG HỌC PHÂN TỬ VỀ CẤU TẠO CHẤT</a:t>
            </a:r>
          </a:p>
        </p:txBody>
      </p:sp>
      <p:sp>
        <p:nvSpPr>
          <p:cNvPr id="561" name="Google Shape;561;p35" descr="n28 SP Ly k27"/>
          <p:cNvSpPr txBox="1">
            <a:spLocks noGrp="1"/>
          </p:cNvSpPr>
          <p:nvPr>
            <p:ph type="body" idx="1"/>
          </p:nvPr>
        </p:nvSpPr>
        <p:spPr>
          <a:xfrm>
            <a:off x="323687" y="1336106"/>
            <a:ext cx="5187427" cy="3342398"/>
          </a:xfrm>
          <a:prstGeom prst="rect">
            <a:avLst/>
          </a:prstGeom>
        </p:spPr>
        <p:txBody>
          <a:bodyPr spcFirstLastPara="1" wrap="square" lIns="91425" tIns="91425" rIns="91425" bIns="91425" anchor="t" anchorCtr="0">
            <a:noAutofit/>
          </a:bodyPr>
          <a:lstStyle/>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1.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chất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được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cấu</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tạo</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từ</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hạt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riêng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biệt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84A59D"/>
                </a:solidFill>
                <a:latin typeface="Bahnschrift SemiBold" panose="020B0502040204020203" pitchFamily="34" charset="0"/>
                <a:ea typeface="Cambria" panose="02040503050406030204" pitchFamily="18" charset="0"/>
              </a:rPr>
              <a:t>2.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không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ngừng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Nhiệt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cao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thì</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tốc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cấu</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tạo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nên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lớn</a:t>
            </a:r>
            <a:r>
              <a:rPr lang="en-US" sz="2000" b="1" dirty="0">
                <a:solidFill>
                  <a:srgbClr val="84A59D"/>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3. </a:t>
            </a:r>
            <a:r>
              <a:rPr lang="en-US" sz="2000" b="1" dirty="0" err="1">
                <a:solidFill>
                  <a:srgbClr val="F28482"/>
                </a:solidFill>
                <a:latin typeface="Bahnschrift SemiBold" panose="020B0502040204020203" pitchFamily="34" charset="0"/>
                <a:ea typeface="Cambria" panose="02040503050406030204" pitchFamily="18" charset="0"/>
              </a:rPr>
              <a:t>Giữa</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có</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hút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và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đẩy</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gọi</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chung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liên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kết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endParaRPr sz="2000" b="1" dirty="0">
              <a:solidFill>
                <a:srgbClr val="F28482"/>
              </a:solidFill>
              <a:latin typeface="Bahnschrift SemiBold" panose="020B0502040204020203" pitchFamily="34" charset="0"/>
              <a:ea typeface="Cambria" panose="02040503050406030204" pitchFamily="18" charset="0"/>
            </a:endParaRPr>
          </a:p>
        </p:txBody>
      </p:sp>
      <p:pic>
        <p:nvPicPr>
          <p:cNvPr id="6" name="Picture 5" descr="n28 SP Ly k27"/>
          <p:cNvPicPr>
            <a:picLocks noChangeAspect="1"/>
          </p:cNvPicPr>
          <p:nvPr/>
        </p:nvPicPr>
        <p:blipFill>
          <a:blip r:embed="rId3"/>
          <a:stretch>
            <a:fillRect/>
          </a:stretch>
        </p:blipFill>
        <p:spPr>
          <a:xfrm>
            <a:off x="6003604" y="1273810"/>
            <a:ext cx="2659772" cy="1407607"/>
          </a:xfrm>
          <a:prstGeom prst="rect">
            <a:avLst/>
          </a:prstGeom>
        </p:spPr>
      </p:pic>
      <p:pic>
        <p:nvPicPr>
          <p:cNvPr id="7" name="Picture 6"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10" y="2593780"/>
            <a:ext cx="2316360" cy="2084724"/>
          </a:xfrm>
          <a:prstGeom prst="rect">
            <a:avLst/>
          </a:prstGeom>
        </p:spPr>
      </p:pic>
      <p:sp>
        <p:nvSpPr>
          <p:cNvPr id="2" name="Rectangle 1" descr="n28 SP Ly k27">
            <a:extLst>
              <a:ext uri="{FF2B5EF4-FFF2-40B4-BE49-F238E27FC236}">
                <a16:creationId xmlns:a16="http://schemas.microsoft.com/office/drawing/2014/main" id="{E58FBF71-7921-4179-8CBA-8D62A0FCB70A}"/>
              </a:ext>
            </a:extLst>
          </p:cNvPr>
          <p:cNvSpPr/>
          <p:nvPr/>
        </p:nvSpPr>
        <p:spPr>
          <a:xfrm>
            <a:off x="86264" y="4602245"/>
            <a:ext cx="1656272" cy="523220"/>
          </a:xfrm>
          <a:prstGeom prst="rect">
            <a:avLst/>
          </a:prstGeom>
        </p:spPr>
        <p:txBody>
          <a:bodyPr wrap="square">
            <a:spAutoFit/>
          </a:bodyPr>
          <a:lstStyle/>
          <a:p>
            <a:r>
              <a:rPr lang="en-US" dirty="0">
                <a:solidFill>
                  <a:srgbClr val="FF0000"/>
                </a:solidFill>
                <a:latin typeface="Bahnschrift SemiBold" panose="020B0502040204020203" pitchFamily="34" charset="0"/>
              </a:rPr>
              <a:t>CÔ NHUNG CUTE</a:t>
            </a:r>
          </a:p>
          <a:p>
            <a:r>
              <a:rPr lang="en-US" dirty="0">
                <a:solidFill>
                  <a:srgbClr val="FF0000"/>
                </a:solidFill>
                <a:latin typeface="Bahnschrift SemiBold" panose="020B0502040204020203" pitchFamily="34" charset="0"/>
              </a:rPr>
              <a:t>0972464852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wipe(down)">
                                      <p:cBhvr>
                                        <p:cTn id="7" dur="500"/>
                                        <p:tgtEl>
                                          <p:spTgt spid="56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61">
                                            <p:txEl>
                                              <p:pRg st="1" end="1"/>
                                            </p:txEl>
                                          </p:spTgt>
                                        </p:tgtEl>
                                        <p:attrNameLst>
                                          <p:attrName>style.visibility</p:attrName>
                                        </p:attrNameLst>
                                      </p:cBhvr>
                                      <p:to>
                                        <p:strVal val="visible"/>
                                      </p:to>
                                    </p:set>
                                    <p:animEffect transition="in" filter="wipe(down)">
                                      <p:cBhvr>
                                        <p:cTn id="15" dur="500"/>
                                        <p:tgtEl>
                                          <p:spTgt spid="5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61">
                                            <p:txEl>
                                              <p:pRg st="2" end="2"/>
                                            </p:txEl>
                                          </p:spTgt>
                                        </p:tgtEl>
                                        <p:attrNameLst>
                                          <p:attrName>style.visibility</p:attrName>
                                        </p:attrNameLst>
                                      </p:cBhvr>
                                      <p:to>
                                        <p:strVal val="visible"/>
                                      </p:to>
                                    </p:set>
                                    <p:animEffect transition="in" filter="wipe(down)">
                                      <p:cBhvr>
                                        <p:cTn id="20" dur="500"/>
                                        <p:tgtEl>
                                          <p:spTgt spid="561">
                                            <p:txEl>
                                              <p:pRg st="2" end="2"/>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7" name="Rectangle: Rounded Corners 6" descr="n28 SP Ly k27">
            <a:extLst>
              <a:ext uri="{FF2B5EF4-FFF2-40B4-BE49-F238E27FC236}">
                <a16:creationId xmlns:a16="http://schemas.microsoft.com/office/drawing/2014/main" id="{B180BAFA-871C-40A9-8E97-F17079B139EC}"/>
              </a:ext>
            </a:extLst>
          </p:cNvPr>
          <p:cNvSpPr/>
          <p:nvPr/>
        </p:nvSpPr>
        <p:spPr>
          <a:xfrm>
            <a:off x="163902" y="207033"/>
            <a:ext cx="6268703" cy="4727275"/>
          </a:xfrm>
          <a:prstGeom prst="roundRect">
            <a:avLst>
              <a:gd name="adj" fmla="val 7751"/>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Google Shape;561;p35" descr="n28 SP Ly k27"/>
          <p:cNvSpPr txBox="1">
            <a:spLocks noGrp="1"/>
          </p:cNvSpPr>
          <p:nvPr>
            <p:ph type="body" idx="1"/>
          </p:nvPr>
        </p:nvSpPr>
        <p:spPr>
          <a:xfrm>
            <a:off x="96988" y="273552"/>
            <a:ext cx="6335617" cy="4565868"/>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1</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1</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a)</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Tại sao TN của Brown được coi là một trong những TN chứng tỏ các phân tử chuyển động hỗn loạn, không ngừng?</a:t>
            </a:r>
          </a:p>
          <a:p>
            <a:pPr marL="139700" lvl="0" indent="0" algn="just">
              <a:lnSpc>
                <a:spcPct val="120000"/>
              </a:lnSpc>
              <a:buNone/>
            </a:pPr>
            <a:r>
              <a:rPr lang="vi-VN" sz="2400" dirty="0">
                <a:solidFill>
                  <a:srgbClr val="84A59D"/>
                </a:solidFill>
                <a:latin typeface="Bahnschrift SemiBold" panose="020B0502040204020203" pitchFamily="34" charset="0"/>
                <a:ea typeface="Cambria" panose="02040503050406030204" pitchFamily="18" charset="0"/>
              </a:rPr>
              <a:t>b)</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Làm thế nào để với TN của Brown có thể chứng tỏ được khi nhiệt độ của nước càng cao thì các phân tử nước chuyển động càng nhanh?</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2</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Hãy tìm các hiện tượng thực tế chứng tỏ giữa các phân tử có lực đẩy, lực hút?</a:t>
            </a:r>
          </a:p>
        </p:txBody>
      </p:sp>
      <p:pic>
        <p:nvPicPr>
          <p:cNvPr id="4" name="Picture 3" descr="n28 SP Ly k27"/>
          <p:cNvPicPr>
            <a:picLocks noChangeAspect="1"/>
          </p:cNvPicPr>
          <p:nvPr/>
        </p:nvPicPr>
        <p:blipFill>
          <a:blip r:embed="rId3"/>
          <a:stretch>
            <a:fillRect/>
          </a:stretch>
        </p:blipFill>
        <p:spPr>
          <a:xfrm>
            <a:off x="6631629" y="580792"/>
            <a:ext cx="2197976" cy="1734936"/>
          </a:xfrm>
          <a:prstGeom prst="rect">
            <a:avLst/>
          </a:prstGeom>
        </p:spPr>
      </p:pic>
      <p:pic>
        <p:nvPicPr>
          <p:cNvPr id="5" name="Picture 4" descr="n28 SP Ly k27"/>
          <p:cNvPicPr>
            <a:picLocks noChangeAspect="1"/>
          </p:cNvPicPr>
          <p:nvPr/>
        </p:nvPicPr>
        <p:blipFill>
          <a:blip r:embed="rId4"/>
          <a:stretch>
            <a:fillRect/>
          </a:stretch>
        </p:blipFill>
        <p:spPr>
          <a:xfrm>
            <a:off x="6631629" y="2448209"/>
            <a:ext cx="2223976" cy="1792193"/>
          </a:xfrm>
          <a:prstGeom prst="rect">
            <a:avLst/>
          </a:prstGeom>
        </p:spPr>
      </p:pic>
      <p:sp>
        <p:nvSpPr>
          <p:cNvPr id="2" name="Rectangle 1" descr="n28 SP Ly k27">
            <a:extLst>
              <a:ext uri="{FF2B5EF4-FFF2-40B4-BE49-F238E27FC236}">
                <a16:creationId xmlns:a16="http://schemas.microsoft.com/office/drawing/2014/main" id="{A7556C03-F524-47E4-8E5A-049347CA0C79}"/>
              </a:ext>
            </a:extLst>
          </p:cNvPr>
          <p:cNvSpPr/>
          <p:nvPr/>
        </p:nvSpPr>
        <p:spPr>
          <a:xfrm>
            <a:off x="7028613" y="4497169"/>
            <a:ext cx="2115387"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9683054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F2C14083-6477-42B6-9677-F3453480392A}"/>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28 SP Ly k27">
            <a:extLst>
              <a:ext uri="{FF2B5EF4-FFF2-40B4-BE49-F238E27FC236}">
                <a16:creationId xmlns:a16="http://schemas.microsoft.com/office/drawing/2014/main" id="{4E637E04-3FD9-477D-ED3A-AC7DD29F2AE3}"/>
              </a:ext>
            </a:extLst>
          </p:cNvPr>
          <p:cNvSpPr>
            <a:spLocks noGrp="1"/>
          </p:cNvSpPr>
          <p:nvPr>
            <p:ph type="title"/>
          </p:nvPr>
        </p:nvSpPr>
        <p:spPr>
          <a:xfrm>
            <a:off x="2109157" y="185107"/>
            <a:ext cx="5016261" cy="558281"/>
          </a:xfrm>
        </p:spPr>
        <p:txBody>
          <a:bodyPr/>
          <a:lstStyle/>
          <a:p>
            <a:r>
              <a:rPr lang="en-US" dirty="0">
                <a:solidFill>
                  <a:schemeClr val="bg1"/>
                </a:solidFill>
                <a:latin typeface="Bahnschrift SemiBold" panose="020B0502040204020203" pitchFamily="34" charset="0"/>
                <a:ea typeface="Cambria" panose="02040503050406030204" pitchFamily="18" charset="0"/>
                <a:cs typeface="Catamaran" panose="020B0604020202020204" charset="0"/>
              </a:rPr>
              <a:t>ĐÁP ÁN PHIẾU HỌC TẬP SỐ 1</a:t>
            </a:r>
          </a:p>
        </p:txBody>
      </p:sp>
      <p:sp>
        <p:nvSpPr>
          <p:cNvPr id="3" name="Text Placeholder 2" descr="n28 SP Ly k27">
            <a:extLst>
              <a:ext uri="{FF2B5EF4-FFF2-40B4-BE49-F238E27FC236}">
                <a16:creationId xmlns:a16="http://schemas.microsoft.com/office/drawing/2014/main" id="{1E37B2BC-7A07-F6A1-AFD9-7519BCE6B348}"/>
              </a:ext>
            </a:extLst>
          </p:cNvPr>
          <p:cNvSpPr>
            <a:spLocks noGrp="1"/>
          </p:cNvSpPr>
          <p:nvPr>
            <p:ph type="body" idx="1"/>
          </p:nvPr>
        </p:nvSpPr>
        <p:spPr>
          <a:xfrm>
            <a:off x="164890" y="1133385"/>
            <a:ext cx="6115140" cy="3825007"/>
          </a:xfrm>
        </p:spPr>
        <p:txBody>
          <a:bodyPr/>
          <a:lstStyle/>
          <a:p>
            <a:pPr marL="0" marR="0" indent="0" algn="just">
              <a:lnSpc>
                <a:spcPct val="107000"/>
              </a:lnSpc>
              <a:spcBef>
                <a:spcPts val="0"/>
              </a:spcBef>
              <a:spcAft>
                <a:spcPts val="0"/>
              </a:spcAft>
              <a:buNone/>
            </a:pPr>
            <a:r>
              <a:rPr lang="en-US" sz="2200" b="1" dirty="0" err="1">
                <a:solidFill>
                  <a:srgbClr val="F28482"/>
                </a:solidFill>
                <a:effectLst/>
                <a:latin typeface="Bahnschrift SemiBold" panose="020B0502040204020203" pitchFamily="34" charset="0"/>
                <a:ea typeface="Cambria" panose="02040503050406030204" pitchFamily="18" charset="0"/>
                <a:cs typeface="Catamaran" panose="020B0604020202020204" charset="0"/>
              </a:rPr>
              <a:t>Câu</a:t>
            </a:r>
            <a:r>
              <a:rPr lang="en-US" sz="2200" b="1" dirty="0">
                <a:solidFill>
                  <a:srgbClr val="F28482"/>
                </a:solidFill>
                <a:effectLst/>
                <a:latin typeface="Bahnschrift SemiBold" panose="020B0502040204020203" pitchFamily="34" charset="0"/>
                <a:ea typeface="Cambria" panose="02040503050406030204" pitchFamily="18" charset="0"/>
                <a:cs typeface="Catamaran" panose="020B0604020202020204" charset="0"/>
              </a:rPr>
              <a:t> 1: </a:t>
            </a:r>
            <a:endParaRPr lang="en-US" sz="2200" dirty="0">
              <a:solidFill>
                <a:srgbClr val="F28482"/>
              </a:solidFill>
              <a:effectLst/>
              <a:latin typeface="Bahnschrift SemiBold" panose="020B0502040204020203" pitchFamily="34" charset="0"/>
              <a:ea typeface="Cambria" panose="02040503050406030204" pitchFamily="18" charset="0"/>
              <a:cs typeface="Catamaran" panose="020B0604020202020204" charset="0"/>
            </a:endParaRPr>
          </a:p>
          <a:p>
            <a:pPr marL="0" marR="0" indent="0" algn="just">
              <a:lnSpc>
                <a:spcPct val="107000"/>
              </a:lnSpc>
              <a:spcBef>
                <a:spcPts val="0"/>
              </a:spcBef>
              <a:spcAft>
                <a:spcPts val="0"/>
              </a:spcAft>
              <a:buNone/>
            </a:pP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trong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là</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do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luôn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có</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thể</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từ</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nhiều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phía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này</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bằng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nên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cũng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hỗn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loạn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ngừng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t>
            </a:r>
          </a:p>
          <a:p>
            <a:pPr marL="0" marR="0" indent="0" algn="just">
              <a:lnSpc>
                <a:spcPct val="107000"/>
              </a:lnSpc>
              <a:spcBef>
                <a:spcPts val="0"/>
              </a:spcBef>
              <a:spcAft>
                <a:spcPts val="0"/>
              </a:spcAft>
              <a:buNone/>
            </a:pP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b) VD: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đổ</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sẽ</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nhanh</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Còn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bỏ</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đá</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phải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khuấy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lên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lâu</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a:t>
            </a:r>
          </a:p>
        </p:txBody>
      </p:sp>
      <p:pic>
        <p:nvPicPr>
          <p:cNvPr id="1026" name="Picture 2" descr="n28 SP Ly k27">
            <a:extLst>
              <a:ext uri="{FF2B5EF4-FFF2-40B4-BE49-F238E27FC236}">
                <a16:creationId xmlns:a16="http://schemas.microsoft.com/office/drawing/2014/main" id="{E6E24D86-ACB4-8EBA-C931-BEAF16964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a:stretch/>
        </p:blipFill>
        <p:spPr bwMode="auto">
          <a:xfrm>
            <a:off x="6691168" y="3039891"/>
            <a:ext cx="1602663" cy="1950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8 SP Ly k27">
            <a:extLst>
              <a:ext uri="{FF2B5EF4-FFF2-40B4-BE49-F238E27FC236}">
                <a16:creationId xmlns:a16="http://schemas.microsoft.com/office/drawing/2014/main" id="{AEB209F6-506F-7133-BBD9-0271E2B9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28" y="44056"/>
            <a:ext cx="1089329" cy="1089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28 SP Ly k27">
            <a:extLst>
              <a:ext uri="{FF2B5EF4-FFF2-40B4-BE49-F238E27FC236}">
                <a16:creationId xmlns:a16="http://schemas.microsoft.com/office/drawing/2014/main" id="{A83EF4D8-282D-8E82-CF93-DA4C5DD6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852" y="1256182"/>
            <a:ext cx="1933293" cy="1694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28 SP Ly k27">
            <a:extLst>
              <a:ext uri="{FF2B5EF4-FFF2-40B4-BE49-F238E27FC236}">
                <a16:creationId xmlns:a16="http://schemas.microsoft.com/office/drawing/2014/main" id="{511A5EC4-3DF2-4282-BEC9-92F1403794F4}"/>
              </a:ext>
            </a:extLst>
          </p:cNvPr>
          <p:cNvSpPr/>
          <p:nvPr/>
        </p:nvSpPr>
        <p:spPr>
          <a:xfrm>
            <a:off x="7327184" y="238861"/>
            <a:ext cx="1933293"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55624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8 SP Ly k27">
            <a:extLst>
              <a:ext uri="{FF2B5EF4-FFF2-40B4-BE49-F238E27FC236}">
                <a16:creationId xmlns:a16="http://schemas.microsoft.com/office/drawing/2014/main" id="{C8A3304A-32A7-FD52-74E7-48F0B9E6F0C1}"/>
              </a:ext>
            </a:extLst>
          </p:cNvPr>
          <p:cNvSpPr>
            <a:spLocks noGrp="1"/>
          </p:cNvSpPr>
          <p:nvPr>
            <p:ph type="body" idx="1"/>
          </p:nvPr>
        </p:nvSpPr>
        <p:spPr>
          <a:xfrm>
            <a:off x="154194" y="806384"/>
            <a:ext cx="5452975" cy="4124494"/>
          </a:xfrm>
        </p:spPr>
        <p:txBody>
          <a:bodyPr/>
          <a:lstStyle/>
          <a:p>
            <a:pPr marL="139700" indent="0" algn="just">
              <a:buNone/>
            </a:pPr>
            <a:r>
              <a:rPr lang="en-US" sz="2800" b="1" dirty="0" err="1">
                <a:solidFill>
                  <a:srgbClr val="F28482"/>
                </a:solidFill>
                <a:latin typeface="Bahnschrift SemiBold" panose="020B0502040204020203" pitchFamily="34" charset="0"/>
                <a:ea typeface="Cambria" panose="02040503050406030204" pitchFamily="18" charset="0"/>
              </a:rPr>
              <a:t>Câu</a:t>
            </a:r>
            <a:r>
              <a:rPr lang="en-US" sz="2800" b="1" dirty="0">
                <a:solidFill>
                  <a:srgbClr val="F28482"/>
                </a:solidFill>
                <a:latin typeface="Bahnschrift SemiBold" panose="020B0502040204020203" pitchFamily="34" charset="0"/>
                <a:ea typeface="Cambria" panose="02040503050406030204" pitchFamily="18" charset="0"/>
              </a:rPr>
              <a:t> 2:</a:t>
            </a:r>
            <a:r>
              <a:rPr lang="en-US" sz="2800" dirty="0">
                <a:solidFill>
                  <a:srgbClr val="F28482"/>
                </a:solidFill>
                <a:latin typeface="Bahnschrift SemiBold" panose="020B0502040204020203" pitchFamily="34" charset="0"/>
                <a:ea typeface="Cambria" panose="02040503050406030204" pitchFamily="18" charset="0"/>
              </a:rPr>
              <a:t> </a:t>
            </a:r>
          </a:p>
          <a:p>
            <a:pPr marL="139700" indent="0" algn="just">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Lực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hút</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giữa</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các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phân</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tử</a:t>
            </a:r>
            <a:r>
              <a:rPr lang="en-US" sz="2800" dirty="0">
                <a:solidFill>
                  <a:srgbClr val="663300"/>
                </a:solidFill>
                <a:latin typeface="Bahnschrift SemiBold" panose="020B0502040204020203" pitchFamily="34" charset="0"/>
                <a:ea typeface="Cambria" panose="02040503050406030204" pitchFamily="18" charset="0"/>
              </a:rPr>
              <a:t>: </a:t>
            </a:r>
            <a:r>
              <a:rPr lang="en-US" sz="2800" dirty="0">
                <a:solidFill>
                  <a:srgbClr val="84A59D"/>
                </a:solidFill>
                <a:latin typeface="Bahnschrift SemiBold" panose="020B0502040204020203" pitchFamily="34" charset="0"/>
                <a:ea typeface="Cambria" panose="02040503050406030204" pitchFamily="18" charset="0"/>
              </a:rPr>
              <a:t>Cho </a:t>
            </a:r>
            <a:r>
              <a:rPr lang="en-US" sz="2800" dirty="0" err="1">
                <a:solidFill>
                  <a:srgbClr val="84A59D"/>
                </a:solidFill>
                <a:latin typeface="Bahnschrift SemiBold" panose="020B0502040204020203" pitchFamily="34" charset="0"/>
                <a:ea typeface="Cambria" panose="02040503050406030204" pitchFamily="18" charset="0"/>
              </a:rPr>
              <a:t>hai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thỏi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nhẵn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tiếp</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xúc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với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chúng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hút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đó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khoảng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giữa</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phân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tử</a:t>
            </a:r>
            <a:r>
              <a:rPr lang="en-US" sz="2800" dirty="0">
                <a:solidFill>
                  <a:srgbClr val="84A59D"/>
                </a:solidFill>
                <a:latin typeface="Bahnschrift SemiBold" panose="020B0502040204020203" pitchFamily="34" charset="0"/>
                <a:ea typeface="Cambria" panose="02040503050406030204" pitchFamily="18" charset="0"/>
              </a:rPr>
              <a:t> ở 2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gần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a:t>
            </a:r>
          </a:p>
          <a:p>
            <a:pPr algn="just"/>
            <a:endParaRPr lang="en-US" sz="2800" dirty="0">
              <a:solidFill>
                <a:srgbClr val="F28482"/>
              </a:solidFill>
              <a:latin typeface="Bahnschrift SemiBold" panose="020B0502040204020203" pitchFamily="34" charset="0"/>
              <a:ea typeface="Cambria" panose="02040503050406030204" pitchFamily="18" charset="0"/>
            </a:endParaRPr>
          </a:p>
        </p:txBody>
      </p:sp>
      <p:pic>
        <p:nvPicPr>
          <p:cNvPr id="2054" name="Picture 6" descr="n28 SP Ly k27">
            <a:extLst>
              <a:ext uri="{FF2B5EF4-FFF2-40B4-BE49-F238E27FC236}">
                <a16:creationId xmlns:a16="http://schemas.microsoft.com/office/drawing/2014/main" id="{379180AE-87DF-D43F-D8B7-5148E3F98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532" y="1489967"/>
            <a:ext cx="2845845" cy="30319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28 SP Ly k27">
            <a:extLst>
              <a:ext uri="{FF2B5EF4-FFF2-40B4-BE49-F238E27FC236}">
                <a16:creationId xmlns:a16="http://schemas.microsoft.com/office/drawing/2014/main" id="{5E35FA4E-8E01-4129-B5EA-BF253D808457}"/>
              </a:ext>
            </a:extLst>
          </p:cNvPr>
          <p:cNvGrpSpPr/>
          <p:nvPr/>
        </p:nvGrpSpPr>
        <p:grpSpPr>
          <a:xfrm>
            <a:off x="1990545" y="136242"/>
            <a:ext cx="5162909" cy="670142"/>
            <a:chOff x="2035834" y="153494"/>
            <a:chExt cx="5162909" cy="670142"/>
          </a:xfrm>
        </p:grpSpPr>
        <p:sp>
          <p:nvSpPr>
            <p:cNvPr id="7" name="Rectangle: Rounded Corners 6">
              <a:extLst>
                <a:ext uri="{FF2B5EF4-FFF2-40B4-BE49-F238E27FC236}">
                  <a16:creationId xmlns:a16="http://schemas.microsoft.com/office/drawing/2014/main" id="{14781867-2C43-4664-8B5C-0D2F228675B7}"/>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C568C0-B6BC-4A92-8493-50D5F17349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0" name="Freeform 8" descr="n28 SP Ly k27">
            <a:extLst>
              <a:ext uri="{FF2B5EF4-FFF2-40B4-BE49-F238E27FC236}">
                <a16:creationId xmlns:a16="http://schemas.microsoft.com/office/drawing/2014/main" id="{B1D18C56-5AB9-4FF5-9E4F-386C7CA3ABD7}"/>
              </a:ext>
            </a:extLst>
          </p:cNvPr>
          <p:cNvSpPr/>
          <p:nvPr/>
        </p:nvSpPr>
        <p:spPr>
          <a:xfrm>
            <a:off x="7153454" y="36852"/>
            <a:ext cx="929497" cy="956236"/>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 descr="n28 SP Ly k27">
            <a:extLst>
              <a:ext uri="{FF2B5EF4-FFF2-40B4-BE49-F238E27FC236}">
                <a16:creationId xmlns:a16="http://schemas.microsoft.com/office/drawing/2014/main" id="{4967A506-0F3C-41B2-B29F-D91101531C44}"/>
              </a:ext>
            </a:extLst>
          </p:cNvPr>
          <p:cNvSpPr/>
          <p:nvPr/>
        </p:nvSpPr>
        <p:spPr>
          <a:xfrm>
            <a:off x="856172" y="22132"/>
            <a:ext cx="1134373" cy="898362"/>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Rectangle 1" descr="n28 SP Ly k27">
            <a:extLst>
              <a:ext uri="{FF2B5EF4-FFF2-40B4-BE49-F238E27FC236}">
                <a16:creationId xmlns:a16="http://schemas.microsoft.com/office/drawing/2014/main" id="{B0E7059D-D753-4355-84EE-8E42769BB714}"/>
              </a:ext>
            </a:extLst>
          </p:cNvPr>
          <p:cNvSpPr/>
          <p:nvPr/>
        </p:nvSpPr>
        <p:spPr>
          <a:xfrm>
            <a:off x="6204549" y="4521873"/>
            <a:ext cx="1716656"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70887907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8 SP Ly k27">
            <a:extLst>
              <a:ext uri="{FF2B5EF4-FFF2-40B4-BE49-F238E27FC236}">
                <a16:creationId xmlns:a16="http://schemas.microsoft.com/office/drawing/2014/main" id="{C8A3304A-32A7-FD52-74E7-48F0B9E6F0C1}"/>
              </a:ext>
            </a:extLst>
          </p:cNvPr>
          <p:cNvSpPr>
            <a:spLocks noGrp="1"/>
          </p:cNvSpPr>
          <p:nvPr>
            <p:ph type="body" idx="1"/>
          </p:nvPr>
        </p:nvSpPr>
        <p:spPr>
          <a:xfrm>
            <a:off x="112889" y="803163"/>
            <a:ext cx="5295997" cy="3961856"/>
          </a:xfrm>
        </p:spPr>
        <p:txBody>
          <a:bodyPr/>
          <a:lstStyle/>
          <a:p>
            <a:pPr marL="139700" indent="0" algn="just">
              <a:buNone/>
            </a:pPr>
            <a:r>
              <a:rPr lang="en-US" sz="2400" b="1" dirty="0" err="1">
                <a:solidFill>
                  <a:srgbClr val="F6BD60"/>
                </a:solidFill>
                <a:latin typeface="Bahnschrift SemiBold" panose="020B0502040204020203" pitchFamily="34" charset="0"/>
                <a:ea typeface="Cambria" panose="02040503050406030204" pitchFamily="18" charset="0"/>
              </a:rPr>
              <a:t>Câu</a:t>
            </a:r>
            <a:r>
              <a:rPr lang="en-US" sz="2400" b="1" dirty="0">
                <a:solidFill>
                  <a:srgbClr val="F6BD60"/>
                </a:solidFill>
                <a:latin typeface="Bahnschrift SemiBold" panose="020B0502040204020203" pitchFamily="34" charset="0"/>
                <a:ea typeface="Cambria" panose="02040503050406030204" pitchFamily="18" charset="0"/>
              </a:rPr>
              <a:t> 2:</a:t>
            </a:r>
            <a:r>
              <a:rPr lang="en-US" sz="2400" dirty="0">
                <a:solidFill>
                  <a:srgbClr val="F6BD60"/>
                </a:solidFill>
                <a:latin typeface="Bahnschrift SemiBold" panose="020B0502040204020203" pitchFamily="34" charset="0"/>
                <a:ea typeface="Cambria" panose="02040503050406030204" pitchFamily="18" charset="0"/>
              </a:rPr>
              <a:t> </a:t>
            </a:r>
          </a:p>
          <a:p>
            <a:pPr marL="139700" indent="0" algn="just">
              <a:buNone/>
            </a:pP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đẩy</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a:solidFill>
                  <a:srgbClr val="663300"/>
                </a:solidFill>
                <a:latin typeface="Bahnschrift SemiBold" panose="020B0502040204020203" pitchFamily="34" charset="0"/>
                <a:ea typeface="Cambria" panose="02040503050406030204" pitchFamily="18" charset="0"/>
              </a:rPr>
              <a:t>Cho </a:t>
            </a:r>
            <a:r>
              <a:rPr lang="en-US" sz="2400" dirty="0" err="1">
                <a:solidFill>
                  <a:srgbClr val="663300"/>
                </a:solidFill>
                <a:latin typeface="Bahnschrift SemiBold" panose="020B0502040204020203" pitchFamily="34" charset="0"/>
                <a:ea typeface="Cambria" panose="02040503050406030204" pitchFamily="18" charset="0"/>
              </a:rPr>
              <a:t>chất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nhốt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vào</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xilanh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rồi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Ta </a:t>
            </a:r>
            <a:r>
              <a:rPr lang="en-US" sz="2400" dirty="0" err="1">
                <a:solidFill>
                  <a:srgbClr val="663300"/>
                </a:solidFill>
                <a:latin typeface="Bahnschrift SemiBold" panose="020B0502040204020203" pitchFamily="34" charset="0"/>
                <a:ea typeface="Cambria" panose="02040503050406030204" pitchFamily="18" charset="0"/>
              </a:rPr>
              <a:t>chỉ</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được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khối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đến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thể</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tích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định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vì</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đó</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giữa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các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phân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là</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lớn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chống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của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a:t>
            </a:r>
          </a:p>
        </p:txBody>
      </p:sp>
      <p:grpSp>
        <p:nvGrpSpPr>
          <p:cNvPr id="6" name="Group 5" descr="n28 SP Ly k27">
            <a:extLst>
              <a:ext uri="{FF2B5EF4-FFF2-40B4-BE49-F238E27FC236}">
                <a16:creationId xmlns:a16="http://schemas.microsoft.com/office/drawing/2014/main" id="{9E0085BE-D362-D9D5-2988-448FA92F63BC}"/>
              </a:ext>
            </a:extLst>
          </p:cNvPr>
          <p:cNvGrpSpPr/>
          <p:nvPr/>
        </p:nvGrpSpPr>
        <p:grpSpPr>
          <a:xfrm>
            <a:off x="5408886" y="1604329"/>
            <a:ext cx="3735114" cy="2453846"/>
            <a:chOff x="3290349" y="2810933"/>
            <a:chExt cx="3663018" cy="2187679"/>
          </a:xfrm>
        </p:grpSpPr>
        <p:pic>
          <p:nvPicPr>
            <p:cNvPr id="2056" name="Picture 8" descr="Xi lanh khí nén là gì? 7 phần về xi lanh khí nén">
              <a:extLst>
                <a:ext uri="{FF2B5EF4-FFF2-40B4-BE49-F238E27FC236}">
                  <a16:creationId xmlns:a16="http://schemas.microsoft.com/office/drawing/2014/main" id="{AE9BBEAE-3752-42EE-5AD9-929EB1FA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49" y="2935112"/>
              <a:ext cx="3663018" cy="20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AA3057-EF12-3D61-EB7B-B52312F4132E}"/>
                </a:ext>
              </a:extLst>
            </p:cNvPr>
            <p:cNvSpPr/>
            <p:nvPr/>
          </p:nvSpPr>
          <p:spPr>
            <a:xfrm>
              <a:off x="3290349" y="2810934"/>
              <a:ext cx="575733" cy="677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BDC910-F2FE-B79E-42D7-3AC34A396670}"/>
                </a:ext>
              </a:extLst>
            </p:cNvPr>
            <p:cNvSpPr/>
            <p:nvPr/>
          </p:nvSpPr>
          <p:spPr>
            <a:xfrm>
              <a:off x="3866082" y="2810933"/>
              <a:ext cx="2636318"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n28 SP Ly k27">
            <a:extLst>
              <a:ext uri="{FF2B5EF4-FFF2-40B4-BE49-F238E27FC236}">
                <a16:creationId xmlns:a16="http://schemas.microsoft.com/office/drawing/2014/main" id="{63B2AC0E-A0A9-426E-A61F-D8C14DA66BB1}"/>
              </a:ext>
            </a:extLst>
          </p:cNvPr>
          <p:cNvGrpSpPr/>
          <p:nvPr/>
        </p:nvGrpSpPr>
        <p:grpSpPr>
          <a:xfrm>
            <a:off x="1990545" y="133021"/>
            <a:ext cx="5162909" cy="670142"/>
            <a:chOff x="2035834" y="153494"/>
            <a:chExt cx="5162909" cy="670142"/>
          </a:xfrm>
        </p:grpSpPr>
        <p:sp>
          <p:nvSpPr>
            <p:cNvPr id="11" name="Rectangle: Rounded Corners 10">
              <a:extLst>
                <a:ext uri="{FF2B5EF4-FFF2-40B4-BE49-F238E27FC236}">
                  <a16:creationId xmlns:a16="http://schemas.microsoft.com/office/drawing/2014/main" id="{1338C5FF-F554-49A0-A990-5E0166C5A928}"/>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03E4187-F008-49F1-84B8-66648A36AA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3" name="Freeform 18" descr="n28 SP Ly k27">
            <a:extLst>
              <a:ext uri="{FF2B5EF4-FFF2-40B4-BE49-F238E27FC236}">
                <a16:creationId xmlns:a16="http://schemas.microsoft.com/office/drawing/2014/main" id="{72A5BFA0-A667-4E32-9164-47F26E7A1AAB}"/>
              </a:ext>
            </a:extLst>
          </p:cNvPr>
          <p:cNvSpPr/>
          <p:nvPr/>
        </p:nvSpPr>
        <p:spPr>
          <a:xfrm>
            <a:off x="1377130" y="41713"/>
            <a:ext cx="609444" cy="782973"/>
          </a:xfrm>
          <a:custGeom>
            <a:avLst/>
            <a:gdLst/>
            <a:ahLst/>
            <a:cxnLst/>
            <a:rect l="l" t="t" r="r" b="b"/>
            <a:pathLst>
              <a:path w="823501" h="1057979">
                <a:moveTo>
                  <a:pt x="0" y="0"/>
                </a:moveTo>
                <a:lnTo>
                  <a:pt x="823501" y="0"/>
                </a:lnTo>
                <a:lnTo>
                  <a:pt x="823501" y="1057979"/>
                </a:lnTo>
                <a:lnTo>
                  <a:pt x="0" y="1057979"/>
                </a:lnTo>
                <a:lnTo>
                  <a:pt x="0" y="0"/>
                </a:lnTo>
                <a:close/>
              </a:path>
            </a:pathLst>
          </a:custGeom>
          <a:blipFill>
            <a:blip r:embed="rId3">
              <a:extLst>
                <a:ext uri="{96DAC541-7B7A-43D3-8B79-37D633B846F1}">
                  <asvg:svgBlip xmlns:asvg="http://schemas.microsoft.com/office/drawing/2016/SVG/main" r:embed="rId4"/>
                </a:ext>
              </a:extLst>
            </a:blip>
            <a:stretch>
              <a:fillRect t="-235242" r="-550428" b="-192585"/>
            </a:stretch>
          </a:blipFill>
        </p:spPr>
        <p:txBody>
          <a:bodyPr/>
          <a:lstStyle/>
          <a:p>
            <a:endParaRPr lang="en-US"/>
          </a:p>
        </p:txBody>
      </p:sp>
      <p:sp>
        <p:nvSpPr>
          <p:cNvPr id="14" name="Freeform 17" descr="n28 SP Ly k27">
            <a:extLst>
              <a:ext uri="{FF2B5EF4-FFF2-40B4-BE49-F238E27FC236}">
                <a16:creationId xmlns:a16="http://schemas.microsoft.com/office/drawing/2014/main" id="{C5DB53A1-DC55-4F11-ACF1-2C6A01281E9D}"/>
              </a:ext>
            </a:extLst>
          </p:cNvPr>
          <p:cNvSpPr/>
          <p:nvPr/>
        </p:nvSpPr>
        <p:spPr>
          <a:xfrm>
            <a:off x="1010959" y="-17587"/>
            <a:ext cx="360172" cy="637604"/>
          </a:xfrm>
          <a:custGeom>
            <a:avLst/>
            <a:gdLst/>
            <a:ahLst/>
            <a:cxnLst/>
            <a:rect l="l" t="t" r="r" b="b"/>
            <a:pathLst>
              <a:path w="776718" h="1227816">
                <a:moveTo>
                  <a:pt x="0" y="0"/>
                </a:moveTo>
                <a:lnTo>
                  <a:pt x="776718" y="0"/>
                </a:lnTo>
                <a:lnTo>
                  <a:pt x="776718" y="1227816"/>
                </a:lnTo>
                <a:lnTo>
                  <a:pt x="0" y="1227816"/>
                </a:lnTo>
                <a:lnTo>
                  <a:pt x="0" y="0"/>
                </a:lnTo>
                <a:close/>
              </a:path>
            </a:pathLst>
          </a:custGeom>
          <a:blipFill>
            <a:blip r:embed="rId5">
              <a:extLst>
                <a:ext uri="{96DAC541-7B7A-43D3-8B79-37D633B846F1}">
                  <asvg:svgBlip xmlns:asvg="http://schemas.microsoft.com/office/drawing/2016/SVG/main" r:embed="rId6"/>
                </a:ext>
              </a:extLst>
            </a:blip>
            <a:stretch>
              <a:fillRect l="-900883" b="-553354"/>
            </a:stretch>
          </a:blipFill>
        </p:spPr>
        <p:txBody>
          <a:bodyPr/>
          <a:lstStyle/>
          <a:p>
            <a:endParaRPr lang="en-US"/>
          </a:p>
        </p:txBody>
      </p:sp>
      <p:sp>
        <p:nvSpPr>
          <p:cNvPr id="2" name="Rectangle 1" descr="n28 SP Ly k27">
            <a:extLst>
              <a:ext uri="{FF2B5EF4-FFF2-40B4-BE49-F238E27FC236}">
                <a16:creationId xmlns:a16="http://schemas.microsoft.com/office/drawing/2014/main" id="{17D15463-A436-4F5A-AEA0-88CF20C1063E}"/>
              </a:ext>
            </a:extLst>
          </p:cNvPr>
          <p:cNvSpPr/>
          <p:nvPr/>
        </p:nvSpPr>
        <p:spPr>
          <a:xfrm>
            <a:off x="7340054" y="4558725"/>
            <a:ext cx="1803946"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2446842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6" name="Google Shape;474;p33" descr="n28 SP Ly k27"/>
          <p:cNvSpPr txBox="1">
            <a:spLocks noGrp="1"/>
          </p:cNvSpPr>
          <p:nvPr>
            <p:ph type="title"/>
          </p:nvPr>
        </p:nvSpPr>
        <p:spPr>
          <a:xfrm>
            <a:off x="432924" y="308313"/>
            <a:ext cx="5391509" cy="2816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28482"/>
                </a:solidFill>
                <a:latin typeface="Bahnschrift SemiBold" panose="020B0502040204020203" pitchFamily="34" charset="0"/>
              </a:rPr>
              <a:t>II. CẤU TRÚC CỦA CHẤT RẮN, CHẤT LỎNG VÀ CHẤT KHÍ</a:t>
            </a:r>
            <a:endParaRPr sz="4800" dirty="0">
              <a:solidFill>
                <a:srgbClr val="F28482"/>
              </a:solidFill>
              <a:latin typeface="Bahnschrift SemiBold" panose="020B0502040204020203" pitchFamily="34" charset="0"/>
            </a:endParaRPr>
          </a:p>
        </p:txBody>
      </p:sp>
      <p:grpSp>
        <p:nvGrpSpPr>
          <p:cNvPr id="17" name="Group 16" descr="n28 SP Ly k27">
            <a:extLst>
              <a:ext uri="{FF2B5EF4-FFF2-40B4-BE49-F238E27FC236}">
                <a16:creationId xmlns:a16="http://schemas.microsoft.com/office/drawing/2014/main" id="{08CF700A-B4C6-4F6D-BD53-98992AF276BC}"/>
              </a:ext>
            </a:extLst>
          </p:cNvPr>
          <p:cNvGrpSpPr/>
          <p:nvPr/>
        </p:nvGrpSpPr>
        <p:grpSpPr>
          <a:xfrm>
            <a:off x="6243256" y="1716657"/>
            <a:ext cx="2467820" cy="3107836"/>
            <a:chOff x="3676650" y="172069"/>
            <a:chExt cx="1529290" cy="2042243"/>
          </a:xfrm>
        </p:grpSpPr>
        <p:pic>
          <p:nvPicPr>
            <p:cNvPr id="18" name="Picture 17" descr="A diagram of a number&#10;&#10;Description automatically generated">
              <a:extLst>
                <a:ext uri="{FF2B5EF4-FFF2-40B4-BE49-F238E27FC236}">
                  <a16:creationId xmlns:a16="http://schemas.microsoft.com/office/drawing/2014/main" id="{E597E346-40E1-4389-B150-D6F4C6032E6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9" name="Picture 18" descr="A diagram of a diagram of a diagram&#10;&#10;Description automatically generated with medium confidence">
              <a:extLst>
                <a:ext uri="{FF2B5EF4-FFF2-40B4-BE49-F238E27FC236}">
                  <a16:creationId xmlns:a16="http://schemas.microsoft.com/office/drawing/2014/main" id="{45993BD2-2526-43C4-9A4E-ACD0F2B17E9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20" name="Picture 19"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07AD38DB-56B0-4478-85B7-ED4C7F0CCBEC}"/>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21" name="Freeform 13" descr="n28 SP Ly k27">
            <a:extLst>
              <a:ext uri="{FF2B5EF4-FFF2-40B4-BE49-F238E27FC236}">
                <a16:creationId xmlns:a16="http://schemas.microsoft.com/office/drawing/2014/main" id="{E002E4EF-B432-4BA2-9FC5-D8DB04695D42}"/>
              </a:ext>
            </a:extLst>
          </p:cNvPr>
          <p:cNvSpPr/>
          <p:nvPr/>
        </p:nvSpPr>
        <p:spPr>
          <a:xfrm flipH="1">
            <a:off x="86263" y="2763325"/>
            <a:ext cx="2216988" cy="2282337"/>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10" descr="n28 SP Ly k27">
            <a:extLst>
              <a:ext uri="{FF2B5EF4-FFF2-40B4-BE49-F238E27FC236}">
                <a16:creationId xmlns:a16="http://schemas.microsoft.com/office/drawing/2014/main" id="{92722533-B06B-4D3E-8A9A-57C3152C4B89}"/>
              </a:ext>
            </a:extLst>
          </p:cNvPr>
          <p:cNvSpPr/>
          <p:nvPr/>
        </p:nvSpPr>
        <p:spPr>
          <a:xfrm>
            <a:off x="6865843" y="-97867"/>
            <a:ext cx="2422321" cy="1546653"/>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11">
              <a:extLst>
                <a:ext uri="{96DAC541-7B7A-43D3-8B79-37D633B846F1}">
                  <asvg:svgBlip xmlns:asvg="http://schemas.microsoft.com/office/drawing/2016/SVG/main" r:embed="rId12"/>
                </a:ext>
              </a:extLst>
            </a:blip>
            <a:stretch>
              <a:fillRect l="-21972" t="-1538"/>
            </a:stretch>
          </a:blipFill>
        </p:spPr>
        <p:txBody>
          <a:bodyPr/>
          <a:lstStyle/>
          <a:p>
            <a:endParaRPr lang="en-US"/>
          </a:p>
        </p:txBody>
      </p:sp>
      <p:sp>
        <p:nvSpPr>
          <p:cNvPr id="2" name="Rectangle 1" descr="n28 SP Ly k27">
            <a:extLst>
              <a:ext uri="{FF2B5EF4-FFF2-40B4-BE49-F238E27FC236}">
                <a16:creationId xmlns:a16="http://schemas.microsoft.com/office/drawing/2014/main" id="{344322EA-E859-43B7-A4EF-AADF0D5851C3}"/>
              </a:ext>
            </a:extLst>
          </p:cNvPr>
          <p:cNvSpPr/>
          <p:nvPr/>
        </p:nvSpPr>
        <p:spPr>
          <a:xfrm>
            <a:off x="2553419" y="4497169"/>
            <a:ext cx="2132327"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7787243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8 SP Ly k27"/>
          <p:cNvSpPr txBox="1">
            <a:spLocks noGrp="1"/>
          </p:cNvSpPr>
          <p:nvPr>
            <p:ph type="title"/>
          </p:nvPr>
        </p:nvSpPr>
        <p:spPr>
          <a:xfrm>
            <a:off x="466213" y="675409"/>
            <a:ext cx="6215141" cy="19642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C000"/>
                </a:solidFill>
                <a:latin typeface="Bahnschrift SemiBold" panose="020B0502040204020203" pitchFamily="34" charset="0"/>
              </a:rPr>
              <a:t>THẢO LUẬN NHÓM </a:t>
            </a:r>
            <a:br>
              <a:rPr lang="en-US" sz="4000" dirty="0">
                <a:solidFill>
                  <a:srgbClr val="FFC000"/>
                </a:solidFill>
                <a:latin typeface="Bahnschrift SemiBold" panose="020B0502040204020203" pitchFamily="34" charset="0"/>
              </a:rPr>
            </a:br>
            <a:r>
              <a:rPr lang="en-US" sz="4000" dirty="0">
                <a:solidFill>
                  <a:srgbClr val="FFC000"/>
                </a:solidFill>
                <a:latin typeface="Bahnschrift SemiBold" panose="020B0502040204020203" pitchFamily="34" charset="0"/>
              </a:rPr>
              <a:t>HOÀN THÀNH PHT SỐ 2 VÀ SỐ 3</a:t>
            </a:r>
            <a:endParaRPr sz="4000" dirty="0">
              <a:solidFill>
                <a:srgbClr val="FFC000"/>
              </a:solidFill>
              <a:latin typeface="Bahnschrift SemiBold" panose="020B0502040204020203" pitchFamily="34" charset="0"/>
            </a:endParaRPr>
          </a:p>
        </p:txBody>
      </p:sp>
      <p:pic>
        <p:nvPicPr>
          <p:cNvPr id="2" name="Picture 1"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3" name="Rectangle: Rounded Corners 2" descr="n28 SP Ly k27">
            <a:extLst>
              <a:ext uri="{FF2B5EF4-FFF2-40B4-BE49-F238E27FC236}">
                <a16:creationId xmlns:a16="http://schemas.microsoft.com/office/drawing/2014/main" id="{2F644670-94F9-4A0B-BF73-2DAACE81D7A2}"/>
              </a:ext>
            </a:extLst>
          </p:cNvPr>
          <p:cNvSpPr/>
          <p:nvPr/>
        </p:nvSpPr>
        <p:spPr>
          <a:xfrm>
            <a:off x="625606" y="388190"/>
            <a:ext cx="6215141" cy="2424022"/>
          </a:xfrm>
          <a:prstGeom prst="roundRect">
            <a:avLst>
              <a:gd name="adj" fmla="val 16556"/>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descr="n28 SP Ly k27">
            <a:extLst>
              <a:ext uri="{FF2B5EF4-FFF2-40B4-BE49-F238E27FC236}">
                <a16:creationId xmlns:a16="http://schemas.microsoft.com/office/drawing/2014/main" id="{42D588BF-0AE2-4773-B689-BA0AC0FA9A23}"/>
              </a:ext>
            </a:extLst>
          </p:cNvPr>
          <p:cNvSpPr/>
          <p:nvPr/>
        </p:nvSpPr>
        <p:spPr>
          <a:xfrm>
            <a:off x="306820" y="-41848"/>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7" name="Freeform 19" descr="n28 SP Ly k27">
            <a:extLst>
              <a:ext uri="{FF2B5EF4-FFF2-40B4-BE49-F238E27FC236}">
                <a16:creationId xmlns:a16="http://schemas.microsoft.com/office/drawing/2014/main" id="{14EDF1C4-E3D2-4C0B-B80F-81A8D41EE46B}"/>
              </a:ext>
            </a:extLst>
          </p:cNvPr>
          <p:cNvSpPr/>
          <p:nvPr/>
        </p:nvSpPr>
        <p:spPr>
          <a:xfrm rot="1018876">
            <a:off x="6506768" y="1493586"/>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6">
              <a:extLst>
                <a:ext uri="{96DAC541-7B7A-43D3-8B79-37D633B846F1}">
                  <asvg:svgBlip xmlns:asvg="http://schemas.microsoft.com/office/drawing/2016/SVG/main" r:embed="rId7"/>
                </a:ext>
              </a:extLst>
            </a:blip>
            <a:stretch>
              <a:fillRect l="-533991" t="-66462" b="-41193"/>
            </a:stretch>
          </a:blipFill>
        </p:spPr>
        <p:txBody>
          <a:bodyPr/>
          <a:lstStyle/>
          <a:p>
            <a:endParaRPr lang="en-US"/>
          </a:p>
        </p:txBody>
      </p:sp>
      <p:sp>
        <p:nvSpPr>
          <p:cNvPr id="4" name="Rectangle 3" descr="n28 SP Ly k27">
            <a:extLst>
              <a:ext uri="{FF2B5EF4-FFF2-40B4-BE49-F238E27FC236}">
                <a16:creationId xmlns:a16="http://schemas.microsoft.com/office/drawing/2014/main" id="{C6A1653C-2E24-49B9-AA08-7C05D6B8BB31}"/>
              </a:ext>
            </a:extLst>
          </p:cNvPr>
          <p:cNvSpPr/>
          <p:nvPr/>
        </p:nvSpPr>
        <p:spPr>
          <a:xfrm>
            <a:off x="192173" y="4432144"/>
            <a:ext cx="2258419"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79067617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descr="n28 SP Ly k27"/>
          <p:cNvSpPr/>
          <p:nvPr/>
        </p:nvSpPr>
        <p:spPr>
          <a:xfrm>
            <a:off x="3200400" y="528638"/>
            <a:ext cx="5757863" cy="4000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138" name="Picture 137" descr="n28 SP Ly k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 y="712"/>
            <a:ext cx="9140452" cy="5144075"/>
          </a:xfrm>
          <a:prstGeom prst="rect">
            <a:avLst/>
          </a:prstGeom>
        </p:spPr>
      </p:pic>
      <p:pic>
        <p:nvPicPr>
          <p:cNvPr id="124" name="den1" descr="n28 SP Ly k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descr="n28 SP Ly k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descr="n28 SP Ly k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descr="n28 SP Ly k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descr="n28 SP Ly k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descr="n28 SP Ly k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descr="n28 SP Ly k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descr="n28 SP Ly k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descr="n28 SP Ly k2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503662"/>
            <a:ext cx="457200" cy="457200"/>
          </a:xfrm>
          <a:prstGeom prst="rect">
            <a:avLst/>
          </a:prstGeom>
        </p:spPr>
      </p:pic>
      <p:pic>
        <p:nvPicPr>
          <p:cNvPr id="139" name="mau1" descr="n28 SP Ly k2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descr="n28 SP Ly k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descr="n28 SP Ly k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descr="n28 SP Ly k2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descr="n28 SP Ly k2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descr="n28 SP Ly k27">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Tree>
    <p:extLst>
      <p:ext uri="{BB962C8B-B14F-4D97-AF65-F5344CB8AC3E}">
        <p14:creationId xmlns:p14="http://schemas.microsoft.com/office/powerpoint/2010/main" val="286607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1;p35" descr="n28 SP Ly k27"/>
          <p:cNvSpPr txBox="1">
            <a:spLocks noGrp="1"/>
          </p:cNvSpPr>
          <p:nvPr>
            <p:ph type="body" idx="1"/>
          </p:nvPr>
        </p:nvSpPr>
        <p:spPr>
          <a:xfrm>
            <a:off x="297019" y="453851"/>
            <a:ext cx="5411803" cy="4363934"/>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3200" b="1" dirty="0">
                <a:solidFill>
                  <a:srgbClr val="FFC000"/>
                </a:solidFill>
                <a:latin typeface="Bahnschrift SemiBold" panose="020B0502040204020203" pitchFamily="34" charset="0"/>
                <a:ea typeface="Cambria" panose="02040503050406030204" pitchFamily="18" charset="0"/>
              </a:rPr>
              <a:t>PHIẾU HỌC TẬP SỐ 2</a:t>
            </a:r>
          </a:p>
          <a:p>
            <a:pPr marL="139700" lvl="0" indent="0" algn="just">
              <a:lnSpc>
                <a:spcPct val="130000"/>
              </a:lnSpc>
              <a:buNone/>
            </a:pPr>
            <a:r>
              <a:rPr lang="vi-VN" sz="2800" b="1" u="sng" dirty="0">
                <a:solidFill>
                  <a:srgbClr val="F28482"/>
                </a:solidFill>
                <a:latin typeface="Bahnschrift SemiBold" panose="020B0502040204020203" pitchFamily="34" charset="0"/>
                <a:ea typeface="Cambria" panose="02040503050406030204" pitchFamily="18" charset="0"/>
              </a:rPr>
              <a:t>Câu </a:t>
            </a:r>
            <a:r>
              <a:rPr lang="en-US" sz="2800" b="1" u="sng" dirty="0" err="1">
                <a:solidFill>
                  <a:srgbClr val="F28482"/>
                </a:solidFill>
                <a:latin typeface="Bahnschrift SemiBold" panose="020B0502040204020203" pitchFamily="34" charset="0"/>
                <a:ea typeface="Cambria" panose="02040503050406030204" pitchFamily="18" charset="0"/>
              </a:rPr>
              <a:t>hỏi</a:t>
            </a:r>
            <a:r>
              <a:rPr lang="vi-VN" sz="2800" b="1" u="sng" dirty="0">
                <a:solidFill>
                  <a:srgbClr val="F28482"/>
                </a:solidFill>
                <a:latin typeface="Bahnschrift SemiBold" panose="020B0502040204020203" pitchFamily="34" charset="0"/>
                <a:ea typeface="Cambria" panose="02040503050406030204" pitchFamily="18" charset="0"/>
              </a:rPr>
              <a:t>: </a:t>
            </a:r>
            <a:endParaRPr lang="en-US" sz="2800" b="1" u="sng" dirty="0">
              <a:solidFill>
                <a:srgbClr val="F28482"/>
              </a:solidFill>
              <a:latin typeface="Bahnschrift SemiBold" panose="020B0502040204020203" pitchFamily="34" charset="0"/>
              <a:ea typeface="Cambria" panose="02040503050406030204" pitchFamily="18" charset="0"/>
            </a:endParaRPr>
          </a:p>
          <a:p>
            <a:pPr marL="139700" lvl="0" indent="0" algn="just">
              <a:lnSpc>
                <a:spcPct val="130000"/>
              </a:lnSpc>
              <a:buNone/>
            </a:pPr>
            <a:r>
              <a:rPr lang="vi-VN" sz="2400" dirty="0">
                <a:solidFill>
                  <a:srgbClr val="84A59D"/>
                </a:solidFill>
                <a:latin typeface="Bahnschrift SemiBold" panose="020B0502040204020203" pitchFamily="34" charset="0"/>
                <a:ea typeface="Cambria" panose="02040503050406030204" pitchFamily="18" charset="0"/>
              </a:rPr>
              <a:t>Hãy dựa vào H1.3 để mô tả, so sánh khoảng cách và sự sắp xếp (a), chuyển động (b) của phân tủ ở các thể khác </a:t>
            </a:r>
            <a:r>
              <a:rPr lang="vi-VN" sz="2400">
                <a:solidFill>
                  <a:srgbClr val="84A59D"/>
                </a:solidFill>
                <a:latin typeface="Bahnschrift SemiBold" panose="020B0502040204020203" pitchFamily="34" charset="0"/>
                <a:ea typeface="Cambria" panose="02040503050406030204" pitchFamily="18" charset="0"/>
              </a:rPr>
              <a:t>nhau.</a:t>
            </a:r>
            <a:r>
              <a:rPr lang="en-US" sz="2400">
                <a:solidFill>
                  <a:srgbClr val="84A59D"/>
                </a:solidFill>
                <a:latin typeface="Bahnschrift SemiBold" panose="020B0502040204020203" pitchFamily="34" charset="0"/>
                <a:ea typeface="Cambria" panose="02040503050406030204" pitchFamily="18" charset="0"/>
              </a:rPr>
              <a:t> </a:t>
            </a:r>
            <a:r>
              <a:rPr lang="vi-VN" sz="2400">
                <a:solidFill>
                  <a:srgbClr val="84A59D"/>
                </a:solidFill>
                <a:latin typeface="Bahnschrift SemiBold" panose="020B0502040204020203" pitchFamily="34" charset="0"/>
                <a:ea typeface="Cambria" panose="02040503050406030204" pitchFamily="18" charset="0"/>
              </a:rPr>
              <a:t>Từ </a:t>
            </a:r>
            <a:r>
              <a:rPr lang="vi-VN" sz="2400" dirty="0">
                <a:solidFill>
                  <a:srgbClr val="84A59D"/>
                </a:solidFill>
                <a:latin typeface="Bahnschrift SemiBold" panose="020B0502040204020203" pitchFamily="34" charset="0"/>
                <a:ea typeface="Cambria" panose="02040503050406030204" pitchFamily="18" charset="0"/>
              </a:rPr>
              <a:t>đó mô tả một cách sơ lược về cấu trúc của chất rắn, chất lỏng, chất khí.</a:t>
            </a:r>
            <a:endParaRPr lang="en-US" sz="2400" dirty="0">
              <a:solidFill>
                <a:srgbClr val="84A59D"/>
              </a:solidFill>
              <a:latin typeface="Bahnschrift SemiBold" panose="020B0502040204020203" pitchFamily="34" charset="0"/>
              <a:ea typeface="Cambria" panose="02040503050406030204" pitchFamily="18" charset="0"/>
            </a:endParaRPr>
          </a:p>
        </p:txBody>
      </p:sp>
      <p:sp>
        <p:nvSpPr>
          <p:cNvPr id="2" name="Rectangle: Rounded Corners 1" descr="n28 SP Ly k27">
            <a:extLst>
              <a:ext uri="{FF2B5EF4-FFF2-40B4-BE49-F238E27FC236}">
                <a16:creationId xmlns:a16="http://schemas.microsoft.com/office/drawing/2014/main" id="{1213AC44-D05D-4E3F-86D4-D45FA7968B7D}"/>
              </a:ext>
            </a:extLst>
          </p:cNvPr>
          <p:cNvSpPr/>
          <p:nvPr/>
        </p:nvSpPr>
        <p:spPr>
          <a:xfrm>
            <a:off x="297019" y="330281"/>
            <a:ext cx="5583691" cy="4513569"/>
          </a:xfrm>
          <a:prstGeom prst="roundRect">
            <a:avLst>
              <a:gd name="adj" fmla="val 7245"/>
            </a:avLst>
          </a:prstGeom>
          <a:noFill/>
          <a:ln w="28575">
            <a:solidFill>
              <a:srgbClr val="84A59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 descr="n28 SP Ly k27">
            <a:extLst>
              <a:ext uri="{FF2B5EF4-FFF2-40B4-BE49-F238E27FC236}">
                <a16:creationId xmlns:a16="http://schemas.microsoft.com/office/drawing/2014/main" id="{6F483FC1-90AC-4E00-AC56-5DF1E666D963}"/>
              </a:ext>
            </a:extLst>
          </p:cNvPr>
          <p:cNvSpPr/>
          <p:nvPr/>
        </p:nvSpPr>
        <p:spPr>
          <a:xfrm rot="1540453">
            <a:off x="5425115" y="3866484"/>
            <a:ext cx="911189" cy="1321398"/>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6" descr="n28 SP Ly k27">
            <a:extLst>
              <a:ext uri="{FF2B5EF4-FFF2-40B4-BE49-F238E27FC236}">
                <a16:creationId xmlns:a16="http://schemas.microsoft.com/office/drawing/2014/main" id="{4A4B9028-3F94-45A4-AF6F-E3253389ED77}"/>
              </a:ext>
            </a:extLst>
          </p:cNvPr>
          <p:cNvSpPr/>
          <p:nvPr/>
        </p:nvSpPr>
        <p:spPr>
          <a:xfrm>
            <a:off x="297019" y="15940"/>
            <a:ext cx="845393" cy="843311"/>
          </a:xfrm>
          <a:custGeom>
            <a:avLst/>
            <a:gdLst/>
            <a:ahLst/>
            <a:cxnLst/>
            <a:rect l="l" t="t" r="r" b="b"/>
            <a:pathLst>
              <a:path w="1458852" h="1581471">
                <a:moveTo>
                  <a:pt x="0" y="0"/>
                </a:moveTo>
                <a:lnTo>
                  <a:pt x="1458852" y="0"/>
                </a:lnTo>
                <a:lnTo>
                  <a:pt x="1458852" y="1581471"/>
                </a:lnTo>
                <a:lnTo>
                  <a:pt x="0" y="1581471"/>
                </a:lnTo>
                <a:lnTo>
                  <a:pt x="0" y="0"/>
                </a:lnTo>
                <a:close/>
              </a:path>
            </a:pathLst>
          </a:custGeom>
          <a:blipFill>
            <a:blip r:embed="rId5"/>
            <a:stretch>
              <a:fillRect/>
            </a:stretch>
          </a:blipFill>
        </p:spPr>
        <p:txBody>
          <a:bodyPr/>
          <a:lstStyle/>
          <a:p>
            <a:endParaRPr lang="en-US"/>
          </a:p>
        </p:txBody>
      </p:sp>
      <p:grpSp>
        <p:nvGrpSpPr>
          <p:cNvPr id="3" name="Group 2" descr="n28 SP Ly k27">
            <a:extLst>
              <a:ext uri="{FF2B5EF4-FFF2-40B4-BE49-F238E27FC236}">
                <a16:creationId xmlns:a16="http://schemas.microsoft.com/office/drawing/2014/main" id="{B6350402-8A5C-AE1D-2B09-E34283812E26}"/>
              </a:ext>
            </a:extLst>
          </p:cNvPr>
          <p:cNvGrpSpPr/>
          <p:nvPr/>
        </p:nvGrpSpPr>
        <p:grpSpPr>
          <a:xfrm>
            <a:off x="6291077" y="1017832"/>
            <a:ext cx="2467820" cy="3107836"/>
            <a:chOff x="3676650" y="172069"/>
            <a:chExt cx="1529290" cy="2042243"/>
          </a:xfrm>
        </p:grpSpPr>
        <p:pic>
          <p:nvPicPr>
            <p:cNvPr id="4" name="Picture 3" descr="A diagram of a number&#10;&#10;Description automatically generated">
              <a:extLst>
                <a:ext uri="{FF2B5EF4-FFF2-40B4-BE49-F238E27FC236}">
                  <a16:creationId xmlns:a16="http://schemas.microsoft.com/office/drawing/2014/main" id="{69EDBDC4-1DFE-5DFB-A010-70547411A134}"/>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6" name="Picture 5" descr="A diagram of a diagram of a diagram&#10;&#10;Description automatically generated with medium confidence">
              <a:extLst>
                <a:ext uri="{FF2B5EF4-FFF2-40B4-BE49-F238E27FC236}">
                  <a16:creationId xmlns:a16="http://schemas.microsoft.com/office/drawing/2014/main" id="{B34A27C4-A562-363A-D42E-7598503E5FB0}"/>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9" name="Picture 8"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6E40BF1-09F4-F9FF-80B8-0FEE42C3EFB3}"/>
                </a:ext>
              </a:extLst>
            </p:cNvPr>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0" name="Rectangle 9" descr="n28 SP Ly k27">
            <a:extLst>
              <a:ext uri="{FF2B5EF4-FFF2-40B4-BE49-F238E27FC236}">
                <a16:creationId xmlns:a16="http://schemas.microsoft.com/office/drawing/2014/main" id="{C6DDCC69-A23A-4821-AD5A-597356008738}"/>
              </a:ext>
            </a:extLst>
          </p:cNvPr>
          <p:cNvSpPr/>
          <p:nvPr/>
        </p:nvSpPr>
        <p:spPr>
          <a:xfrm>
            <a:off x="6727969" y="4520684"/>
            <a:ext cx="2119012"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58896060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8 SP Ly k27">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8 SP Ly k27">
            <a:extLst>
              <a:ext uri="{FF2B5EF4-FFF2-40B4-BE49-F238E27FC236}">
                <a16:creationId xmlns:a16="http://schemas.microsoft.com/office/drawing/2014/main" id="{1DBF8C0E-5F92-A7AD-7F86-CEADF9FBE624}"/>
              </a:ext>
            </a:extLst>
          </p:cNvPr>
          <p:cNvSpPr>
            <a:spLocks noGrp="1"/>
          </p:cNvSpPr>
          <p:nvPr>
            <p:ph type="body" idx="1"/>
          </p:nvPr>
        </p:nvSpPr>
        <p:spPr>
          <a:xfrm>
            <a:off x="423157" y="2057400"/>
            <a:ext cx="6210556" cy="2144828"/>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xa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yếu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hỗn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loạn</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8 SP Ly k27">
            <a:extLst>
              <a:ext uri="{FF2B5EF4-FFF2-40B4-BE49-F238E27FC236}">
                <a16:creationId xmlns:a16="http://schemas.microsoft.com/office/drawing/2014/main" id="{EAB00C09-D100-B613-8801-0B3022328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043" y="-57502"/>
            <a:ext cx="1781345" cy="11875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8 SP Ly k27">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793" t="3565" r="2741" b="4417"/>
          <a:stretch/>
        </p:blipFill>
        <p:spPr bwMode="auto">
          <a:xfrm>
            <a:off x="7191701" y="1502787"/>
            <a:ext cx="1138687" cy="345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28 SP Ly k27">
            <a:extLst>
              <a:ext uri="{FF2B5EF4-FFF2-40B4-BE49-F238E27FC236}">
                <a16:creationId xmlns:a16="http://schemas.microsoft.com/office/drawing/2014/main" id="{792306FA-A12E-4C8F-98AE-3D4AA0D64D32}"/>
              </a:ext>
            </a:extLst>
          </p:cNvPr>
          <p:cNvSpPr/>
          <p:nvPr/>
        </p:nvSpPr>
        <p:spPr>
          <a:xfrm>
            <a:off x="232913" y="4439125"/>
            <a:ext cx="2027208"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2148831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8 SP Ly k27">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8 SP Ly k27">
            <a:extLst>
              <a:ext uri="{FF2B5EF4-FFF2-40B4-BE49-F238E27FC236}">
                <a16:creationId xmlns:a16="http://schemas.microsoft.com/office/drawing/2014/main" id="{1DBF8C0E-5F92-A7AD-7F86-CEADF9FBE624}"/>
              </a:ext>
            </a:extLst>
          </p:cNvPr>
          <p:cNvSpPr>
            <a:spLocks noGrp="1"/>
          </p:cNvSpPr>
          <p:nvPr>
            <p:ph type="body" idx="1"/>
          </p:nvPr>
        </p:nvSpPr>
        <p:spPr>
          <a:xfrm>
            <a:off x="465825" y="1573119"/>
            <a:ext cx="6258825" cy="3169595"/>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gần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mạnh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được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và</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làm</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chúng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chỉ</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dao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xung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quanh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bằng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8 SP Ly k27">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8 SP Ly k27">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39" r="71017"/>
          <a:stretch/>
        </p:blipFill>
        <p:spPr bwMode="auto">
          <a:xfrm>
            <a:off x="7015498" y="1573119"/>
            <a:ext cx="1662677" cy="316959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9" descr="n28 SP Ly k27">
            <a:extLst>
              <a:ext uri="{FF2B5EF4-FFF2-40B4-BE49-F238E27FC236}">
                <a16:creationId xmlns:a16="http://schemas.microsoft.com/office/drawing/2014/main" id="{5E13CFCA-3E78-4683-91C1-DB145B135194}"/>
              </a:ext>
            </a:extLst>
          </p:cNvPr>
          <p:cNvSpPr/>
          <p:nvPr/>
        </p:nvSpPr>
        <p:spPr>
          <a:xfrm>
            <a:off x="1174902" y="181155"/>
            <a:ext cx="1134338" cy="898334"/>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descr="n28 SP Ly k27">
            <a:extLst>
              <a:ext uri="{FF2B5EF4-FFF2-40B4-BE49-F238E27FC236}">
                <a16:creationId xmlns:a16="http://schemas.microsoft.com/office/drawing/2014/main" id="{741CB2A7-DC3C-48B2-8A3B-379E4C0A0FD3}"/>
              </a:ext>
            </a:extLst>
          </p:cNvPr>
          <p:cNvSpPr/>
          <p:nvPr/>
        </p:nvSpPr>
        <p:spPr>
          <a:xfrm>
            <a:off x="5819198" y="4535981"/>
            <a:ext cx="181090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6403456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8 SP Ly k27">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8 SP Ly k27">
            <a:extLst>
              <a:ext uri="{FF2B5EF4-FFF2-40B4-BE49-F238E27FC236}">
                <a16:creationId xmlns:a16="http://schemas.microsoft.com/office/drawing/2014/main" id="{1DBF8C0E-5F92-A7AD-7F86-CEADF9FBE624}"/>
              </a:ext>
            </a:extLst>
          </p:cNvPr>
          <p:cNvSpPr>
            <a:spLocks noGrp="1"/>
          </p:cNvSpPr>
          <p:nvPr>
            <p:ph type="body" idx="1"/>
          </p:nvPr>
        </p:nvSpPr>
        <p:spPr>
          <a:xfrm>
            <a:off x="310550" y="1723222"/>
            <a:ext cx="6208767" cy="3239123"/>
          </a:xfrm>
        </p:spPr>
        <p:txBody>
          <a:bodyPr/>
          <a:lstStyle/>
          <a:p>
            <a:pPr marL="0" indent="0" algn="just">
              <a:lnSpc>
                <a:spcPct val="115000"/>
              </a:lnSpc>
              <a:buNone/>
            </a:pPr>
            <a:r>
              <a:rPr lang="vi-VN" sz="2800">
                <a:solidFill>
                  <a:srgbClr val="663300"/>
                </a:solidFill>
                <a:latin typeface="Bahnschrift SemiBold" panose="020B0502040204020203" pitchFamily="34" charset="0"/>
                <a:ea typeface="Cambria" panose="02040503050406030204" pitchFamily="18" charset="0"/>
              </a:rPr>
              <a:t>- </a:t>
            </a:r>
            <a:r>
              <a:rPr lang="vi-VN" sz="2800" dirty="0">
                <a:solidFill>
                  <a:srgbClr val="663300"/>
                </a:solidFill>
                <a:latin typeface="Bahnschrift SemiBold" panose="020B0502040204020203" pitchFamily="34" charset="0"/>
                <a:ea typeface="Cambria" panose="02040503050406030204" pitchFamily="18" charset="0"/>
              </a:rPr>
              <a:t>Ở thể lỏng được coi là trung gian giữa thể khí và thể rắn. Lực tương tác giữa các phân tử ở thể lỏng lớn hơn lực tương tác giữa các phân tử ở thể khí nên giữ được các phân tử không chuyển động phân tán ra xa nhau.</a:t>
            </a:r>
            <a:endParaRPr lang="en-US" sz="2800" dirty="0">
              <a:solidFill>
                <a:srgbClr val="663300"/>
              </a:solidFill>
              <a:effectLst/>
              <a:latin typeface="Bahnschrift SemiBold" panose="020B0502040204020203" pitchFamily="34" charset="0"/>
              <a:ea typeface="Cambria" panose="02040503050406030204" pitchFamily="18" charset="0"/>
            </a:endParaRPr>
          </a:p>
        </p:txBody>
      </p:sp>
      <p:pic>
        <p:nvPicPr>
          <p:cNvPr id="3074" name="Picture 2" descr="n28 SP Ly k27">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8 SP Ly k27">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6" t="32572" r="28444"/>
          <a:stretch/>
        </p:blipFill>
        <p:spPr bwMode="auto">
          <a:xfrm>
            <a:off x="6763109" y="1787224"/>
            <a:ext cx="2070341" cy="274138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8" descr="n28 SP Ly k27">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descr="n28 SP Ly k27">
            <a:extLst>
              <a:ext uri="{FF2B5EF4-FFF2-40B4-BE49-F238E27FC236}">
                <a16:creationId xmlns:a16="http://schemas.microsoft.com/office/drawing/2014/main" id="{2DC15D4D-3B78-461B-8921-D4CA5FBCF4F8}"/>
              </a:ext>
            </a:extLst>
          </p:cNvPr>
          <p:cNvSpPr/>
          <p:nvPr/>
        </p:nvSpPr>
        <p:spPr>
          <a:xfrm>
            <a:off x="7272067" y="4504887"/>
            <a:ext cx="1871933"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1342574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66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8 SP Ly k27">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8 SP Ly k27">
            <a:extLst>
              <a:ext uri="{FF2B5EF4-FFF2-40B4-BE49-F238E27FC236}">
                <a16:creationId xmlns:a16="http://schemas.microsoft.com/office/drawing/2014/main" id="{1DBF8C0E-5F92-A7AD-7F86-CEADF9FBE624}"/>
              </a:ext>
            </a:extLst>
          </p:cNvPr>
          <p:cNvSpPr>
            <a:spLocks noGrp="1"/>
          </p:cNvSpPr>
          <p:nvPr>
            <p:ph type="body" idx="1"/>
          </p:nvPr>
        </p:nvSpPr>
        <p:spPr>
          <a:xfrm>
            <a:off x="446475" y="1466978"/>
            <a:ext cx="5736567" cy="3109518"/>
          </a:xfrm>
        </p:spPr>
        <p:txBody>
          <a:bodyPr/>
          <a:lstStyle/>
          <a:p>
            <a:pPr marL="0" indent="0" algn="just">
              <a:lnSpc>
                <a:spcPct val="115000"/>
              </a:lnSpc>
              <a:buNone/>
            </a:pPr>
            <a:r>
              <a:rPr lang="en-US" sz="2800" b="1" i="1" dirty="0">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Mô</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tả</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sơ</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lược</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cấu</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trúc</a:t>
            </a:r>
            <a:r>
              <a:rPr lang="en-US" sz="2800" b="1" i="1" dirty="0">
                <a:solidFill>
                  <a:srgbClr val="84A59D"/>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Khoảng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cách</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lớn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yếu</a:t>
            </a:r>
            <a:r>
              <a:rPr lang="en-US" sz="2800" dirty="0">
                <a:solidFill>
                  <a:srgbClr val="F28482"/>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sắp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xếp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có</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trật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tự</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mạnh</a:t>
            </a:r>
            <a:r>
              <a:rPr lang="en-US" sz="2800" dirty="0">
                <a:solidFill>
                  <a:srgbClr val="F28482"/>
                </a:solidFill>
                <a:latin typeface="Bahnschrift SemiBold" panose="020B0502040204020203" pitchFamily="34" charset="0"/>
                <a:ea typeface="Cambria" panose="02040503050406030204" pitchFamily="18" charset="0"/>
              </a:rPr>
              <a:t>.</a:t>
            </a:r>
          </a:p>
        </p:txBody>
      </p:sp>
      <p:sp>
        <p:nvSpPr>
          <p:cNvPr id="10" name="Freeform 8" descr="n28 SP Ly k27">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descr="n28 SP Ly k27">
            <a:extLst>
              <a:ext uri="{FF2B5EF4-FFF2-40B4-BE49-F238E27FC236}">
                <a16:creationId xmlns:a16="http://schemas.microsoft.com/office/drawing/2014/main" id="{FA0504F6-EB15-4C65-82F0-BD99B4185394}"/>
              </a:ext>
            </a:extLst>
          </p:cNvPr>
          <p:cNvGrpSpPr/>
          <p:nvPr/>
        </p:nvGrpSpPr>
        <p:grpSpPr>
          <a:xfrm>
            <a:off x="6433037" y="1449238"/>
            <a:ext cx="2467820" cy="3107836"/>
            <a:chOff x="3676650" y="172069"/>
            <a:chExt cx="1529290" cy="2042243"/>
          </a:xfrm>
        </p:grpSpPr>
        <p:pic>
          <p:nvPicPr>
            <p:cNvPr id="9" name="Picture 8" descr="A diagram of a number&#10;&#10;Description automatically generated">
              <a:extLst>
                <a:ext uri="{FF2B5EF4-FFF2-40B4-BE49-F238E27FC236}">
                  <a16:creationId xmlns:a16="http://schemas.microsoft.com/office/drawing/2014/main" id="{350CE796-1268-447C-A46D-C0D8C7D36AF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1" name="Picture 10" descr="A diagram of a diagram of a diagram&#10;&#10;Description automatically generated with medium confidence">
              <a:extLst>
                <a:ext uri="{FF2B5EF4-FFF2-40B4-BE49-F238E27FC236}">
                  <a16:creationId xmlns:a16="http://schemas.microsoft.com/office/drawing/2014/main" id="{262F5099-3CFE-4AB0-9FE4-3F91145B86D5}"/>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12" name="Picture 11"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A679306-66B1-4018-950C-8B46383A0190}"/>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5" name="Rectangle 4" descr="n28 SP Ly k27">
            <a:extLst>
              <a:ext uri="{FF2B5EF4-FFF2-40B4-BE49-F238E27FC236}">
                <a16:creationId xmlns:a16="http://schemas.microsoft.com/office/drawing/2014/main" id="{EFA6D7BE-A888-4414-A409-FED56367798E}"/>
              </a:ext>
            </a:extLst>
          </p:cNvPr>
          <p:cNvSpPr/>
          <p:nvPr/>
        </p:nvSpPr>
        <p:spPr>
          <a:xfrm>
            <a:off x="6998165" y="4571659"/>
            <a:ext cx="1902692"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81790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1;p35" descr="n28 SP Ly k27"/>
          <p:cNvSpPr txBox="1">
            <a:spLocks/>
          </p:cNvSpPr>
          <p:nvPr/>
        </p:nvSpPr>
        <p:spPr>
          <a:xfrm>
            <a:off x="1035170" y="237227"/>
            <a:ext cx="7177177" cy="4669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139700" marR="0" lvl="0" indent="0" algn="ctr"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en-US" sz="2800" b="1" i="0" u="none" strike="noStrike" kern="0" cap="none" spc="0" normalizeH="0" baseline="0" noProof="0" dirty="0">
                <a:ln>
                  <a:noFill/>
                </a:ln>
                <a:solidFill>
                  <a:srgbClr val="F6BD60"/>
                </a:solidFill>
                <a:effectLst/>
                <a:uLnTx/>
                <a:uFillTx/>
                <a:latin typeface="Bahnschrift SemiBold" panose="020B0502040204020203" pitchFamily="34" charset="0"/>
                <a:ea typeface="Cambria" panose="02040503050406030204" pitchFamily="18" charset="0"/>
                <a:cs typeface="Catamaran"/>
                <a:sym typeface="Catamaran"/>
              </a:rPr>
              <a:t>PHIẾU HỌC TẬP SỐ 3</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Câu </a:t>
            </a:r>
            <a:r>
              <a:rPr kumimoji="0" lang="en-US" sz="2400" b="1" i="0" u="sng" strike="noStrike" kern="0" cap="none" spc="0" normalizeH="0" baseline="0" noProof="0" dirty="0" err="1">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hỏi</a:t>
            </a: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a:t>
            </a:r>
            <a:r>
              <a:rPr kumimoji="0" lang="vi-VN"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 </a:t>
            </a:r>
            <a:endParaRPr kumimoji="0" lang="en-US"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endParaRP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Hãy giải thích các đặc điểm sau đây của thể khí, thể rắn, thể lỏng.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a) Chất khí không có hình dạng và thể tích riêng, luôn chiếm toàn bộ thể tích </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bình chứa và có thể nén được dễ dàng.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rắn có thể tích và hình dạng riêng, rất khó nén.</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c)</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lỏng có thể tích riêng nhưng không có hình dạng riêng.</a:t>
            </a:r>
          </a:p>
        </p:txBody>
      </p:sp>
      <p:sp>
        <p:nvSpPr>
          <p:cNvPr id="3" name="Rectangle: Rounded Corners 2" descr="n28 SP Ly k27">
            <a:extLst>
              <a:ext uri="{FF2B5EF4-FFF2-40B4-BE49-F238E27FC236}">
                <a16:creationId xmlns:a16="http://schemas.microsoft.com/office/drawing/2014/main" id="{080DF0BB-3F4C-4A11-960B-79F68CE07DCA}"/>
              </a:ext>
            </a:extLst>
          </p:cNvPr>
          <p:cNvSpPr/>
          <p:nvPr/>
        </p:nvSpPr>
        <p:spPr>
          <a:xfrm>
            <a:off x="819510" y="237228"/>
            <a:ext cx="7504980" cy="4765077"/>
          </a:xfrm>
          <a:prstGeom prst="roundRect">
            <a:avLst>
              <a:gd name="adj" fmla="val 7044"/>
            </a:avLst>
          </a:prstGeom>
          <a:noFill/>
          <a:ln>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Freeform 10" descr="n28 SP Ly k27">
            <a:extLst>
              <a:ext uri="{FF2B5EF4-FFF2-40B4-BE49-F238E27FC236}">
                <a16:creationId xmlns:a16="http://schemas.microsoft.com/office/drawing/2014/main" id="{7D1C9B5A-512E-4171-917E-A20E7FFDE2BD}"/>
              </a:ext>
            </a:extLst>
          </p:cNvPr>
          <p:cNvSpPr/>
          <p:nvPr/>
        </p:nvSpPr>
        <p:spPr>
          <a:xfrm rot="21371605">
            <a:off x="96574" y="-71718"/>
            <a:ext cx="1652905" cy="1120589"/>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3">
              <a:extLst>
                <a:ext uri="{96DAC541-7B7A-43D3-8B79-37D633B846F1}">
                  <asvg:svgBlip xmlns:asvg="http://schemas.microsoft.com/office/drawing/2016/SVG/main" r:embed="rId4"/>
                </a:ext>
              </a:extLst>
            </a:blip>
            <a:stretch>
              <a:fillRect l="-21972" t="-1538"/>
            </a:stretch>
          </a:blipFill>
        </p:spPr>
        <p:txBody>
          <a:bodyPr/>
          <a:lstStyle/>
          <a:p>
            <a:endParaRPr lang="en-US" dirty="0"/>
          </a:p>
        </p:txBody>
      </p:sp>
      <p:sp>
        <p:nvSpPr>
          <p:cNvPr id="11" name="Freeform 12" descr="n28 SP Ly k27">
            <a:extLst>
              <a:ext uri="{FF2B5EF4-FFF2-40B4-BE49-F238E27FC236}">
                <a16:creationId xmlns:a16="http://schemas.microsoft.com/office/drawing/2014/main" id="{C96EBAA9-6861-4522-8B59-EB391E1CA489}"/>
              </a:ext>
            </a:extLst>
          </p:cNvPr>
          <p:cNvSpPr/>
          <p:nvPr/>
        </p:nvSpPr>
        <p:spPr>
          <a:xfrm>
            <a:off x="7569409" y="3683423"/>
            <a:ext cx="1574591" cy="146007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92463158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63121EE2-0305-4182-AEE4-0885C76081EA}"/>
              </a:ext>
            </a:extLst>
          </p:cNvPr>
          <p:cNvSpPr/>
          <p:nvPr/>
        </p:nvSpPr>
        <p:spPr>
          <a:xfrm>
            <a:off x="2355011" y="144510"/>
            <a:ext cx="4865298" cy="680055"/>
          </a:xfrm>
          <a:prstGeom prst="roundRect">
            <a:avLst>
              <a:gd name="adj" fmla="val 50000"/>
            </a:avLst>
          </a:prstGeom>
          <a:noFill/>
          <a:ln w="28575">
            <a:solidFill>
              <a:srgbClr val="F284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8 SP Ly k27">
            <a:extLst>
              <a:ext uri="{FF2B5EF4-FFF2-40B4-BE49-F238E27FC236}">
                <a16:creationId xmlns:a16="http://schemas.microsoft.com/office/drawing/2014/main" id="{0F438655-EEF7-0490-05A8-5B96194DAF3F}"/>
              </a:ext>
            </a:extLst>
          </p:cNvPr>
          <p:cNvSpPr>
            <a:spLocks noGrp="1"/>
          </p:cNvSpPr>
          <p:nvPr>
            <p:ph type="title"/>
          </p:nvPr>
        </p:nvSpPr>
        <p:spPr>
          <a:xfrm>
            <a:off x="2643995" y="178306"/>
            <a:ext cx="4287329" cy="547800"/>
          </a:xfrm>
        </p:spPr>
        <p:txBody>
          <a:bodyPr/>
          <a:lstStyle/>
          <a:p>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Đáp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án</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phiếu</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học</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tập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số</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3</a:t>
            </a:r>
            <a:endParaRPr lang="en-US" dirty="0">
              <a:solidFill>
                <a:schemeClr val="accent1">
                  <a:lumMod val="50000"/>
                </a:schemeClr>
              </a:solidFill>
              <a:latin typeface="Bahnschrift SemiBold" panose="020B0502040204020203" pitchFamily="34" charset="0"/>
            </a:endParaRPr>
          </a:p>
        </p:txBody>
      </p:sp>
      <p:sp>
        <p:nvSpPr>
          <p:cNvPr id="3" name="Text Placeholder 2" descr="n28 SP Ly k27">
            <a:extLst>
              <a:ext uri="{FF2B5EF4-FFF2-40B4-BE49-F238E27FC236}">
                <a16:creationId xmlns:a16="http://schemas.microsoft.com/office/drawing/2014/main" id="{2C899E34-640E-24F0-7FE8-F80F72F81013}"/>
              </a:ext>
            </a:extLst>
          </p:cNvPr>
          <p:cNvSpPr>
            <a:spLocks noGrp="1"/>
          </p:cNvSpPr>
          <p:nvPr>
            <p:ph type="body" idx="1"/>
          </p:nvPr>
        </p:nvSpPr>
        <p:spPr>
          <a:xfrm>
            <a:off x="472698" y="1242671"/>
            <a:ext cx="5223767" cy="3489968"/>
          </a:xfrm>
        </p:spPr>
        <p:txBody>
          <a:bodyPr/>
          <a:lstStyle/>
          <a:p>
            <a:pPr marL="0" marR="0" indent="0" algn="just">
              <a:lnSpc>
                <a:spcPct val="115000"/>
              </a:lnSpc>
              <a:spcBef>
                <a:spcPts val="0"/>
              </a:spcBef>
              <a:spcAft>
                <a:spcPts val="0"/>
              </a:spcAft>
              <a:buNone/>
            </a:pPr>
            <a:r>
              <a:rPr lang="en-US" sz="2400" b="1" dirty="0">
                <a:solidFill>
                  <a:srgbClr val="84A59D"/>
                </a:solidFill>
                <a:effectLst/>
                <a:latin typeface="Bahnschrift SemiBold" panose="020B0502040204020203" pitchFamily="34" charset="0"/>
                <a:ea typeface="Cambria" panose="02040503050406030204" pitchFamily="18" charset="0"/>
              </a:rPr>
              <a:t>a) </a:t>
            </a:r>
            <a:r>
              <a:rPr lang="en-US" sz="2400" b="1" dirty="0" err="1">
                <a:solidFill>
                  <a:srgbClr val="84A59D"/>
                </a:solidFill>
                <a:effectLst/>
                <a:latin typeface="Bahnschrift SemiBold" panose="020B0502040204020203" pitchFamily="34" charset="0"/>
                <a:ea typeface="Cambria" panose="02040503050406030204" pitchFamily="18" charset="0"/>
              </a:rPr>
              <a:t>Vì</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thể</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khí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xa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nhau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Lực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tương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giữa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rất</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yếu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nên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chuyển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động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hỗn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loạn</a:t>
            </a:r>
            <a:r>
              <a:rPr lang="en-US" sz="2400" b="1" dirty="0">
                <a:solidFill>
                  <a:srgbClr val="84A59D"/>
                </a:solidFill>
                <a:effectLst/>
                <a:latin typeface="Bahnschrift SemiBold" panose="020B0502040204020203" pitchFamily="34" charset="0"/>
                <a:ea typeface="Cambria" panose="02040503050406030204" pitchFamily="18" charset="0"/>
              </a:rPr>
              <a:t> </a:t>
            </a:r>
          </a:p>
          <a:p>
            <a:pPr marL="0" marR="0" indent="0" algn="just">
              <a:lnSpc>
                <a:spcPct val="115000"/>
              </a:lnSpc>
              <a:spcBef>
                <a:spcPts val="0"/>
              </a:spcBef>
              <a:spcAft>
                <a:spcPts val="0"/>
              </a:spcAft>
              <a:buNone/>
            </a:pPr>
            <a:r>
              <a:rPr lang="en-US" sz="2400" b="1" i="1" dirty="0">
                <a:solidFill>
                  <a:srgbClr val="F28482"/>
                </a:solidFill>
                <a:effectLst/>
                <a:latin typeface="Bahnschrift SemiBold" panose="020B0502040204020203" pitchFamily="34" charset="0"/>
                <a:ea typeface="Cambria" panose="02040503050406030204" pitchFamily="18" charset="0"/>
                <a:sym typeface="Symbol" panose="05050102010706020507" pitchFamily="18" charset="2"/>
              </a:rPr>
              <a: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Vì</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vậy</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chất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khí</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không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hình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dạng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riêng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luôn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chiếm</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toàn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bộ</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chứa</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nén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được</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dễ</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dàng</a:t>
            </a:r>
            <a:r>
              <a:rPr lang="en-US" sz="2400" b="1" i="1" dirty="0">
                <a:solidFill>
                  <a:srgbClr val="F28482"/>
                </a:solidFill>
                <a:effectLst/>
                <a:latin typeface="Bahnschrift SemiBold" panose="020B0502040204020203" pitchFamily="34" charset="0"/>
                <a:ea typeface="Cambria" panose="02040503050406030204" pitchFamily="18" charset="0"/>
              </a:rPr>
              <a:t>.</a:t>
            </a:r>
          </a:p>
        </p:txBody>
      </p:sp>
      <p:pic>
        <p:nvPicPr>
          <p:cNvPr id="7" name="Picture 6" descr="n28 SP Ly k27">
            <a:extLst>
              <a:ext uri="{FF2B5EF4-FFF2-40B4-BE49-F238E27FC236}">
                <a16:creationId xmlns:a16="http://schemas.microsoft.com/office/drawing/2014/main" id="{4B53E716-D8CB-446F-8BA5-AFC0621E574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488" b="18666"/>
          <a:stretch/>
        </p:blipFill>
        <p:spPr>
          <a:xfrm>
            <a:off x="6283375" y="1553121"/>
            <a:ext cx="2498315" cy="1434534"/>
          </a:xfrm>
          <a:prstGeom prst="rect">
            <a:avLst/>
          </a:prstGeom>
        </p:spPr>
      </p:pic>
      <p:sp>
        <p:nvSpPr>
          <p:cNvPr id="9" name="Freeform 2" descr="n28 SP Ly k27">
            <a:extLst>
              <a:ext uri="{FF2B5EF4-FFF2-40B4-BE49-F238E27FC236}">
                <a16:creationId xmlns:a16="http://schemas.microsoft.com/office/drawing/2014/main" id="{6FA2E5F4-8EBB-4C88-AE8D-66D635BDA168}"/>
              </a:ext>
            </a:extLst>
          </p:cNvPr>
          <p:cNvSpPr/>
          <p:nvPr/>
        </p:nvSpPr>
        <p:spPr>
          <a:xfrm>
            <a:off x="1204790" y="144511"/>
            <a:ext cx="1038852" cy="680055"/>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4" descr="n28 SP Ly k27">
            <a:extLst>
              <a:ext uri="{FF2B5EF4-FFF2-40B4-BE49-F238E27FC236}">
                <a16:creationId xmlns:a16="http://schemas.microsoft.com/office/drawing/2014/main" id="{07CFC8E0-075C-9977-F91D-046C9523EA06}"/>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12" b="18666"/>
          <a:stretch/>
        </p:blipFill>
        <p:spPr>
          <a:xfrm>
            <a:off x="6898784" y="3077808"/>
            <a:ext cx="1267495" cy="1276805"/>
          </a:xfrm>
          <a:prstGeom prst="rect">
            <a:avLst/>
          </a:prstGeom>
        </p:spPr>
      </p:pic>
      <p:sp>
        <p:nvSpPr>
          <p:cNvPr id="6" name="Rectangle 5" descr="n28 SP Ly k27">
            <a:extLst>
              <a:ext uri="{FF2B5EF4-FFF2-40B4-BE49-F238E27FC236}">
                <a16:creationId xmlns:a16="http://schemas.microsoft.com/office/drawing/2014/main" id="{E9879A32-6459-41C2-BA34-AA3A9F7FB220}"/>
              </a:ext>
            </a:extLst>
          </p:cNvPr>
          <p:cNvSpPr/>
          <p:nvPr/>
        </p:nvSpPr>
        <p:spPr>
          <a:xfrm>
            <a:off x="7220309" y="4497169"/>
            <a:ext cx="2078966"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7077415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8 SP Ly k27">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8 SP Ly k27">
            <a:extLst>
              <a:ext uri="{FF2B5EF4-FFF2-40B4-BE49-F238E27FC236}">
                <a16:creationId xmlns:a16="http://schemas.microsoft.com/office/drawing/2014/main" id="{2C899E34-640E-24F0-7FE8-F80F72F81013}"/>
              </a:ext>
            </a:extLst>
          </p:cNvPr>
          <p:cNvSpPr>
            <a:spLocks noGrp="1"/>
          </p:cNvSpPr>
          <p:nvPr>
            <p:ph type="body" idx="1"/>
          </p:nvPr>
        </p:nvSpPr>
        <p:spPr>
          <a:xfrm>
            <a:off x="254039" y="1311216"/>
            <a:ext cx="5738988" cy="3432382"/>
          </a:xfrm>
        </p:spPr>
        <p:txBody>
          <a:bodyPr/>
          <a:lstStyle/>
          <a:p>
            <a:pPr marL="0" indent="0" algn="just">
              <a:lnSpc>
                <a:spcPct val="115000"/>
              </a:lnSpc>
              <a:buNone/>
            </a:pPr>
            <a:r>
              <a:rPr lang="en-US" sz="2400" dirty="0">
                <a:solidFill>
                  <a:schemeClr val="bg2">
                    <a:lumMod val="50000"/>
                  </a:schemeClr>
                </a:solidFill>
                <a:latin typeface="Bahnschrift SemiBold" panose="020B0502040204020203" pitchFamily="34" charset="0"/>
                <a:ea typeface="Cambria" panose="02040503050406030204" pitchFamily="18" charset="0"/>
              </a:rPr>
              <a:t>b) </a:t>
            </a:r>
            <a:r>
              <a:rPr lang="en-US" sz="2400" dirty="0" err="1">
                <a:solidFill>
                  <a:schemeClr val="bg2">
                    <a:lumMod val="50000"/>
                  </a:schemeClr>
                </a:solidFill>
                <a:latin typeface="Bahnschrift SemiBold" panose="020B0502040204020203" pitchFamily="34" charset="0"/>
                <a:ea typeface="Cambria" panose="02040503050406030204" pitchFamily="18" charset="0"/>
              </a:rPr>
              <a:t>Vì</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gần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nhau</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Lực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tương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mạnh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nên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được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và</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làm</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chúng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chỉ</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có</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dao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động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xung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quanh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bằng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400" b="1">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Vì</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vậy</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vật</a:t>
            </a:r>
            <a:r>
              <a:rPr lang="en-US" sz="2400" b="1" dirty="0">
                <a:solidFill>
                  <a:srgbClr val="84A59D"/>
                </a:solidFill>
                <a:latin typeface="Bahnschrift SemiBold" panose="020B0502040204020203" pitchFamily="34" charset="0"/>
                <a:ea typeface="Cambria" panose="02040503050406030204" pitchFamily="18" charset="0"/>
              </a:rPr>
              <a:t> ở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rắn</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có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tích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và</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hình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dạng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riêng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rất</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khó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nén</a:t>
            </a:r>
            <a:r>
              <a:rPr lang="en-US" sz="2400" b="1" dirty="0">
                <a:solidFill>
                  <a:srgbClr val="84A59D"/>
                </a:solidFill>
                <a:latin typeface="Bahnschrift SemiBold" panose="020B0502040204020203" pitchFamily="34" charset="0"/>
                <a:ea typeface="Cambria" panose="02040503050406030204" pitchFamily="18" charset="0"/>
              </a:rPr>
              <a:t>.</a:t>
            </a:r>
          </a:p>
        </p:txBody>
      </p:sp>
      <p:pic>
        <p:nvPicPr>
          <p:cNvPr id="8" name="Picture 7" descr="n28 SP Ly k27">
            <a:extLst>
              <a:ext uri="{FF2B5EF4-FFF2-40B4-BE49-F238E27FC236}">
                <a16:creationId xmlns:a16="http://schemas.microsoft.com/office/drawing/2014/main" id="{2C212715-0EB9-442C-9011-1E0916120161}"/>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803" b="17659"/>
          <a:stretch/>
        </p:blipFill>
        <p:spPr>
          <a:xfrm>
            <a:off x="6196189" y="1311215"/>
            <a:ext cx="2693772" cy="1716191"/>
          </a:xfrm>
          <a:prstGeom prst="rect">
            <a:avLst/>
          </a:prstGeom>
        </p:spPr>
      </p:pic>
      <p:sp>
        <p:nvSpPr>
          <p:cNvPr id="10" name="Freeform 11" descr="n28 SP Ly k27">
            <a:extLst>
              <a:ext uri="{FF2B5EF4-FFF2-40B4-BE49-F238E27FC236}">
                <a16:creationId xmlns:a16="http://schemas.microsoft.com/office/drawing/2014/main" id="{DCED0650-BFDC-45B5-87BD-6866158B0811}"/>
              </a:ext>
            </a:extLst>
          </p:cNvPr>
          <p:cNvSpPr/>
          <p:nvPr/>
        </p:nvSpPr>
        <p:spPr>
          <a:xfrm>
            <a:off x="1584161" y="0"/>
            <a:ext cx="679059" cy="1025703"/>
          </a:xfrm>
          <a:custGeom>
            <a:avLst/>
            <a:gdLst/>
            <a:ahLst/>
            <a:cxnLst/>
            <a:rect l="l" t="t" r="r" b="b"/>
            <a:pathLst>
              <a:path w="1358118" h="2051405">
                <a:moveTo>
                  <a:pt x="0" y="0"/>
                </a:moveTo>
                <a:lnTo>
                  <a:pt x="1358118" y="0"/>
                </a:lnTo>
                <a:lnTo>
                  <a:pt x="1358118" y="2051405"/>
                </a:lnTo>
                <a:lnTo>
                  <a:pt x="0" y="2051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pic>
        <p:nvPicPr>
          <p:cNvPr id="5" name="Picture 4" descr="n28 SP Ly k27">
            <a:extLst>
              <a:ext uri="{FF2B5EF4-FFF2-40B4-BE49-F238E27FC236}">
                <a16:creationId xmlns:a16="http://schemas.microsoft.com/office/drawing/2014/main" id="{C993C64E-3C90-B494-8827-26B19BFF5DE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05" b="17659"/>
          <a:stretch/>
        </p:blipFill>
        <p:spPr>
          <a:xfrm>
            <a:off x="6844510" y="3027406"/>
            <a:ext cx="1397130" cy="1716191"/>
          </a:xfrm>
          <a:prstGeom prst="rect">
            <a:avLst/>
          </a:prstGeom>
        </p:spPr>
      </p:pic>
    </p:spTree>
    <p:extLst>
      <p:ext uri="{BB962C8B-B14F-4D97-AF65-F5344CB8AC3E}">
        <p14:creationId xmlns:p14="http://schemas.microsoft.com/office/powerpoint/2010/main" val="53184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8 SP Ly k27">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8 SP Ly k27">
            <a:extLst>
              <a:ext uri="{FF2B5EF4-FFF2-40B4-BE49-F238E27FC236}">
                <a16:creationId xmlns:a16="http://schemas.microsoft.com/office/drawing/2014/main" id="{2C899E34-640E-24F0-7FE8-F80F72F81013}"/>
              </a:ext>
            </a:extLst>
          </p:cNvPr>
          <p:cNvSpPr>
            <a:spLocks noGrp="1"/>
          </p:cNvSpPr>
          <p:nvPr>
            <p:ph type="body" idx="1"/>
          </p:nvPr>
        </p:nvSpPr>
        <p:spPr>
          <a:xfrm>
            <a:off x="254039" y="1261787"/>
            <a:ext cx="5577418" cy="3498711"/>
          </a:xfrm>
        </p:spPr>
        <p:txBody>
          <a:bodyPr/>
          <a:lstStyle/>
          <a:p>
            <a:pPr marL="0" indent="0" algn="just">
              <a:lnSpc>
                <a:spcPct val="115000"/>
              </a:lnSpc>
              <a:buNone/>
            </a:pPr>
            <a:r>
              <a:rPr lang="en-US" sz="2400" dirty="0">
                <a:solidFill>
                  <a:srgbClr val="FFAB40"/>
                </a:solidFill>
                <a:latin typeface="Bahnschrift SemiBold" panose="020B0502040204020203" pitchFamily="34" charset="0"/>
                <a:ea typeface="Cambria" panose="02040503050406030204" pitchFamily="18" charset="0"/>
              </a:rPr>
              <a:t>c) </a:t>
            </a:r>
            <a:r>
              <a:rPr lang="en-US" sz="2400" dirty="0" err="1">
                <a:solidFill>
                  <a:srgbClr val="FFAB40"/>
                </a:solidFill>
                <a:latin typeface="Bahnschrift SemiBold" panose="020B0502040204020203" pitchFamily="34" charset="0"/>
                <a:ea typeface="Cambria" panose="02040503050406030204" pitchFamily="18" charset="0"/>
              </a:rPr>
              <a:t>Vì</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coi</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trung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gian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và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rắn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lớn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hơn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nên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không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chuyển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động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tán</a:t>
            </a:r>
            <a:r>
              <a:rPr lang="en-US" sz="2400" dirty="0">
                <a:solidFill>
                  <a:srgbClr val="FFAB40"/>
                </a:solidFill>
                <a:latin typeface="Bahnschrift SemiBold" panose="020B0502040204020203" pitchFamily="34" charset="0"/>
                <a:ea typeface="Cambria" panose="02040503050406030204" pitchFamily="18" charset="0"/>
              </a:rPr>
              <a:t> ra </a:t>
            </a:r>
            <a:r>
              <a:rPr lang="en-US" sz="2400" dirty="0" err="1">
                <a:solidFill>
                  <a:srgbClr val="FFAB40"/>
                </a:solidFill>
                <a:latin typeface="Bahnschrift SemiBold" panose="020B0502040204020203" pitchFamily="34" charset="0"/>
                <a:ea typeface="Cambria" panose="02040503050406030204" pitchFamily="18" charset="0"/>
              </a:rPr>
              <a:t>xa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nhau</a:t>
            </a:r>
            <a:r>
              <a:rPr lang="en-US" sz="2400" dirty="0">
                <a:solidFill>
                  <a:srgbClr val="FFAB40"/>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dirty="0">
                <a:solidFill>
                  <a:srgbClr val="663300"/>
                </a:solidFill>
                <a:latin typeface="Bahnschrift SemiBold" panose="020B0502040204020203" pitchFamily="34" charset="0"/>
                <a:ea typeface="Cambria" panose="02040503050406030204" pitchFamily="18" charset="0"/>
                <a:sym typeface="Symbol" panose="05050102010706020507" pitchFamily="18" charset="2"/>
              </a:rPr>
              <a:t></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Vì</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vậy</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vật</a:t>
            </a:r>
            <a:r>
              <a:rPr lang="en-US" sz="2400" b="1" dirty="0">
                <a:solidFill>
                  <a:srgbClr val="663300"/>
                </a:solidFill>
                <a:latin typeface="Bahnschrift SemiBold" panose="020B0502040204020203" pitchFamily="34" charset="0"/>
                <a:ea typeface="Cambria" panose="02040503050406030204" pitchFamily="18" charset="0"/>
              </a:rPr>
              <a:t> ở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lỏng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tích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nhưng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không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hình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dạng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a:t>
            </a:r>
          </a:p>
        </p:txBody>
      </p:sp>
      <p:pic>
        <p:nvPicPr>
          <p:cNvPr id="7" name="Picture 6" descr="n28 SP Ly k27">
            <a:extLst>
              <a:ext uri="{FF2B5EF4-FFF2-40B4-BE49-F238E27FC236}">
                <a16:creationId xmlns:a16="http://schemas.microsoft.com/office/drawing/2014/main" id="{AD5AAB04-54B3-41FF-88F5-DD14D337903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138" b="19486"/>
          <a:stretch/>
        </p:blipFill>
        <p:spPr>
          <a:xfrm>
            <a:off x="5964941" y="1261787"/>
            <a:ext cx="2783642" cy="1668540"/>
          </a:xfrm>
          <a:prstGeom prst="rect">
            <a:avLst/>
          </a:prstGeom>
        </p:spPr>
      </p:pic>
      <p:sp>
        <p:nvSpPr>
          <p:cNvPr id="9" name="Freeform 7" descr="n28 SP Ly k27">
            <a:extLst>
              <a:ext uri="{FF2B5EF4-FFF2-40B4-BE49-F238E27FC236}">
                <a16:creationId xmlns:a16="http://schemas.microsoft.com/office/drawing/2014/main" id="{1ACE9C80-1BB1-4873-ABAB-9AEEA4E33116}"/>
              </a:ext>
            </a:extLst>
          </p:cNvPr>
          <p:cNvSpPr/>
          <p:nvPr/>
        </p:nvSpPr>
        <p:spPr>
          <a:xfrm>
            <a:off x="1175277" y="173427"/>
            <a:ext cx="953077" cy="868094"/>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4" descr="n28 SP Ly k27">
            <a:extLst>
              <a:ext uri="{FF2B5EF4-FFF2-40B4-BE49-F238E27FC236}">
                <a16:creationId xmlns:a16="http://schemas.microsoft.com/office/drawing/2014/main" id="{002D7132-59A3-12D2-3A4D-8D1A133FE1A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069" b="19486"/>
          <a:stretch/>
        </p:blipFill>
        <p:spPr>
          <a:xfrm>
            <a:off x="6681861" y="2930327"/>
            <a:ext cx="1349801" cy="1668539"/>
          </a:xfrm>
          <a:prstGeom prst="rect">
            <a:avLst/>
          </a:prstGeom>
        </p:spPr>
      </p:pic>
      <p:sp>
        <p:nvSpPr>
          <p:cNvPr id="6" name="Rectangle 5" descr="n28 SP Ly k27">
            <a:extLst>
              <a:ext uri="{FF2B5EF4-FFF2-40B4-BE49-F238E27FC236}">
                <a16:creationId xmlns:a16="http://schemas.microsoft.com/office/drawing/2014/main" id="{222377BB-1BCE-492B-8887-C584A3BD1DDC}"/>
              </a:ext>
            </a:extLst>
          </p:cNvPr>
          <p:cNvSpPr/>
          <p:nvPr/>
        </p:nvSpPr>
        <p:spPr>
          <a:xfrm>
            <a:off x="7553360" y="4599853"/>
            <a:ext cx="1777042" cy="553998"/>
          </a:xfrm>
          <a:prstGeom prst="rect">
            <a:avLst/>
          </a:prstGeom>
        </p:spPr>
        <p:txBody>
          <a:bodyPr wrap="square">
            <a:spAutoFit/>
          </a:bodyPr>
          <a:lstStyle/>
          <a:p>
            <a:r>
              <a:rPr lang="en-US" sz="1500" dirty="0">
                <a:solidFill>
                  <a:srgbClr val="FF0000"/>
                </a:solidFill>
                <a:latin typeface="Bahnschrift SemiBold" panose="020B0502040204020203" pitchFamily="34" charset="0"/>
              </a:rPr>
              <a:t>CÔ NHUNG CUTE</a:t>
            </a:r>
          </a:p>
          <a:p>
            <a:r>
              <a:rPr lang="en-US" sz="15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57545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19E82F0D-F678-4224-9A70-94C96577AAD3}"/>
              </a:ext>
            </a:extLst>
          </p:cNvPr>
          <p:cNvSpPr/>
          <p:nvPr/>
        </p:nvSpPr>
        <p:spPr>
          <a:xfrm>
            <a:off x="2286000" y="267387"/>
            <a:ext cx="4097547" cy="716094"/>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Google Shape;750;p42" descr="n28 SP Ly k27"/>
          <p:cNvSpPr txBox="1">
            <a:spLocks noGrp="1"/>
          </p:cNvSpPr>
          <p:nvPr>
            <p:ph type="title"/>
          </p:nvPr>
        </p:nvSpPr>
        <p:spPr>
          <a:xfrm>
            <a:off x="2395075" y="315141"/>
            <a:ext cx="3844609"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err="1">
                <a:solidFill>
                  <a:schemeClr val="bg1"/>
                </a:solidFill>
                <a:latin typeface="Bahnschrift SemiBold" panose="020B0502040204020203" pitchFamily="34" charset="0"/>
                <a:ea typeface="Cambria" panose="02040503050406030204" pitchFamily="18" charset="0"/>
              </a:rPr>
              <a:t>Đặc</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điểm</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của</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phân</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tử</a:t>
            </a:r>
            <a:r>
              <a:rPr lang="en-GB" dirty="0">
                <a:solidFill>
                  <a:schemeClr val="bg1"/>
                </a:solidFill>
                <a:latin typeface="Bahnschrift SemiBold" panose="020B0502040204020203" pitchFamily="34" charset="0"/>
                <a:ea typeface="Cambria" panose="02040503050406030204" pitchFamily="18" charset="0"/>
              </a:rPr>
              <a:t>:</a:t>
            </a:r>
            <a:endParaRPr dirty="0">
              <a:solidFill>
                <a:schemeClr val="bg1"/>
              </a:solidFill>
              <a:latin typeface="Bahnschrift SemiBold" panose="020B0502040204020203" pitchFamily="34" charset="0"/>
              <a:ea typeface="Cambria" panose="02040503050406030204" pitchFamily="18" charset="0"/>
            </a:endParaRPr>
          </a:p>
        </p:txBody>
      </p:sp>
      <p:sp>
        <p:nvSpPr>
          <p:cNvPr id="751" name="Google Shape;751;p42" descr="n28 SP Ly k27"/>
          <p:cNvSpPr txBox="1">
            <a:spLocks noGrp="1"/>
          </p:cNvSpPr>
          <p:nvPr>
            <p:ph type="body" idx="1"/>
          </p:nvPr>
        </p:nvSpPr>
        <p:spPr>
          <a:xfrm>
            <a:off x="439790" y="3328998"/>
            <a:ext cx="3794024" cy="171530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b="1" dirty="0" err="1">
                <a:solidFill>
                  <a:srgbClr val="84A59D"/>
                </a:solidFill>
                <a:latin typeface="Bahnschrift SemiBold" panose="020B0502040204020203" pitchFamily="34" charset="0"/>
                <a:ea typeface="Cambria" panose="02040503050406030204" pitchFamily="18" charset="0"/>
              </a:rPr>
              <a:t>Khoảng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cách</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phân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tử</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lớn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thì</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lực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liên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kết</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chúng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yếu</a:t>
            </a:r>
            <a:r>
              <a:rPr lang="en-GB" sz="2400" b="1" dirty="0">
                <a:solidFill>
                  <a:srgbClr val="84A59D"/>
                </a:solidFill>
                <a:latin typeface="Bahnschrift SemiBold" panose="020B0502040204020203" pitchFamily="34" charset="0"/>
                <a:ea typeface="Cambria" panose="02040503050406030204" pitchFamily="18" charset="0"/>
              </a:rPr>
              <a:t>.</a:t>
            </a:r>
            <a:endParaRPr sz="2400" b="1" dirty="0">
              <a:solidFill>
                <a:srgbClr val="84A59D"/>
              </a:solidFill>
              <a:latin typeface="Bahnschrift SemiBold" panose="020B0502040204020203" pitchFamily="34" charset="0"/>
              <a:ea typeface="Cambria" panose="02040503050406030204" pitchFamily="18" charset="0"/>
            </a:endParaRPr>
          </a:p>
        </p:txBody>
      </p:sp>
      <p:sp>
        <p:nvSpPr>
          <p:cNvPr id="752" name="Google Shape;752;p42" descr="n28 SP Ly k27"/>
          <p:cNvSpPr txBox="1">
            <a:spLocks noGrp="1"/>
          </p:cNvSpPr>
          <p:nvPr>
            <p:ph type="body" idx="2"/>
          </p:nvPr>
        </p:nvSpPr>
        <p:spPr>
          <a:xfrm>
            <a:off x="4967725" y="3504282"/>
            <a:ext cx="3419916" cy="123258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sắp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xếp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có</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trật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tự</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thì</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liên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kết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chúng</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mạnh</a:t>
            </a:r>
            <a:endParaRPr sz="2400" dirty="0">
              <a:solidFill>
                <a:srgbClr val="F28482"/>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endParaRPr sz="2400" dirty="0">
              <a:solidFill>
                <a:srgbClr val="F28482"/>
              </a:solidFill>
              <a:latin typeface="Bahnschrift SemiBold" panose="020B0502040204020203" pitchFamily="34" charset="0"/>
              <a:ea typeface="Cambria" panose="02040503050406030204" pitchFamily="18" charset="0"/>
            </a:endParaRPr>
          </a:p>
        </p:txBody>
      </p:sp>
      <p:pic>
        <p:nvPicPr>
          <p:cNvPr id="4" name="Picture 3" descr="n28 SP Ly k27"/>
          <p:cNvPicPr>
            <a:picLocks noChangeAspect="1"/>
          </p:cNvPicPr>
          <p:nvPr/>
        </p:nvPicPr>
        <p:blipFill>
          <a:blip r:embed="rId3"/>
          <a:stretch>
            <a:fillRect/>
          </a:stretch>
        </p:blipFill>
        <p:spPr>
          <a:xfrm>
            <a:off x="4996514" y="1154805"/>
            <a:ext cx="3256447" cy="2178153"/>
          </a:xfrm>
          <a:prstGeom prst="rect">
            <a:avLst/>
          </a:prstGeom>
        </p:spPr>
      </p:pic>
      <p:pic>
        <p:nvPicPr>
          <p:cNvPr id="6" name="Picture 5"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023" y="1345545"/>
            <a:ext cx="1924050" cy="1924050"/>
          </a:xfrm>
          <a:prstGeom prst="rect">
            <a:avLst/>
          </a:prstGeom>
        </p:spPr>
      </p:pic>
      <p:sp>
        <p:nvSpPr>
          <p:cNvPr id="39" name="Freeform 14" descr="n28 SP Ly k27">
            <a:extLst>
              <a:ext uri="{FF2B5EF4-FFF2-40B4-BE49-F238E27FC236}">
                <a16:creationId xmlns:a16="http://schemas.microsoft.com/office/drawing/2014/main" id="{5E5FCAAF-973B-42DD-B7D9-2567A84AFE73}"/>
              </a:ext>
            </a:extLst>
          </p:cNvPr>
          <p:cNvSpPr/>
          <p:nvPr/>
        </p:nvSpPr>
        <p:spPr>
          <a:xfrm>
            <a:off x="6323717" y="54931"/>
            <a:ext cx="748211" cy="1014212"/>
          </a:xfrm>
          <a:custGeom>
            <a:avLst/>
            <a:gdLst/>
            <a:ahLst/>
            <a:cxnLst/>
            <a:rect l="l" t="t" r="r" b="b"/>
            <a:pathLst>
              <a:path w="1845879" h="2502119">
                <a:moveTo>
                  <a:pt x="0" y="0"/>
                </a:moveTo>
                <a:lnTo>
                  <a:pt x="1845879" y="0"/>
                </a:lnTo>
                <a:lnTo>
                  <a:pt x="1845879" y="2502119"/>
                </a:lnTo>
                <a:lnTo>
                  <a:pt x="0" y="2502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0" name="Freeform 9" descr="n28 SP Ly k27">
            <a:extLst>
              <a:ext uri="{FF2B5EF4-FFF2-40B4-BE49-F238E27FC236}">
                <a16:creationId xmlns:a16="http://schemas.microsoft.com/office/drawing/2014/main" id="{D06764C2-DCC2-4676-BF67-43A17C4A1351}"/>
              </a:ext>
            </a:extLst>
          </p:cNvPr>
          <p:cNvSpPr/>
          <p:nvPr/>
        </p:nvSpPr>
        <p:spPr>
          <a:xfrm>
            <a:off x="1315528" y="99198"/>
            <a:ext cx="1254571" cy="90948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Rectangle 2" descr="n28 SP Ly k27">
            <a:extLst>
              <a:ext uri="{FF2B5EF4-FFF2-40B4-BE49-F238E27FC236}">
                <a16:creationId xmlns:a16="http://schemas.microsoft.com/office/drawing/2014/main" id="{49DBF565-BE68-4396-BAE8-22F21D599F45}"/>
              </a:ext>
            </a:extLst>
          </p:cNvPr>
          <p:cNvSpPr/>
          <p:nvPr/>
        </p:nvSpPr>
        <p:spPr>
          <a:xfrm>
            <a:off x="7456897" y="4558725"/>
            <a:ext cx="1861487"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1">
                                            <p:txEl>
                                              <p:pRg st="0" end="0"/>
                                            </p:txEl>
                                          </p:spTgt>
                                        </p:tgtEl>
                                        <p:attrNameLst>
                                          <p:attrName>style.visibility</p:attrName>
                                        </p:attrNameLst>
                                      </p:cBhvr>
                                      <p:to>
                                        <p:strVal val="visible"/>
                                      </p:to>
                                    </p:set>
                                    <p:animEffect transition="in" filter="wipe(down)">
                                      <p:cBhvr>
                                        <p:cTn id="10" dur="500"/>
                                        <p:tgtEl>
                                          <p:spTgt spid="7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52">
                                            <p:txEl>
                                              <p:pRg st="0" end="0"/>
                                            </p:txEl>
                                          </p:spTgt>
                                        </p:tgtEl>
                                        <p:attrNameLst>
                                          <p:attrName>style.visibility</p:attrName>
                                        </p:attrNameLst>
                                      </p:cBhvr>
                                      <p:to>
                                        <p:strVal val="visible"/>
                                      </p:to>
                                    </p:set>
                                    <p:animEffect transition="in" filter="barn(inVertical)">
                                      <p:cBhvr>
                                        <p:cTn id="18" dur="500"/>
                                        <p:tgtEl>
                                          <p:spTgt spid="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build="p"/>
      <p:bldP spid="75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8 SP Ly k27"/>
          <p:cNvSpPr/>
          <p:nvPr/>
        </p:nvSpPr>
        <p:spPr>
          <a:xfrm>
            <a:off x="625929" y="256248"/>
            <a:ext cx="7892143" cy="2871416"/>
          </a:xfrm>
          <a:prstGeom prst="snip2DiagRect">
            <a:avLst/>
          </a:prstGeom>
          <a:solidFill>
            <a:srgbClr val="0088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err="1">
                <a:solidFill>
                  <a:prstClr val="white"/>
                </a:solidFill>
                <a:latin typeface="Cambria" panose="02040503050406030204" pitchFamily="18" charset="0"/>
                <a:ea typeface="Cambria" panose="02040503050406030204" pitchFamily="18" charset="0"/>
                <a:cs typeface="Catamaran" panose="020B0604020202020204" charset="0"/>
              </a:rPr>
              <a:t>Câu</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1: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Chặt không đứ</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t</a:t>
            </a: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Bứt không rời</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Phơi không khô</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Chụm không đỏ. </a:t>
            </a:r>
          </a:p>
          <a:p>
            <a:pPr algn="ctr" defTabSz="685800">
              <a:buClrTx/>
            </a:pP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r>
              <a:rPr lang="vi-VN" sz="2800" b="1" i="1" kern="1200" dirty="0">
                <a:solidFill>
                  <a:prstClr val="white"/>
                </a:solidFill>
                <a:latin typeface="Cambria" panose="02040503050406030204" pitchFamily="18" charset="0"/>
                <a:ea typeface="Cambria" panose="02040503050406030204" pitchFamily="18" charset="0"/>
                <a:cs typeface="Catamaran" panose="020B0604020202020204" charset="0"/>
              </a:rPr>
              <a:t>Là gì? </a:t>
            </a: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p>
        </p:txBody>
      </p:sp>
      <p:sp>
        <p:nvSpPr>
          <p:cNvPr id="50" name="Snip Diagonal Corner Rectangle 49" descr="n28 SP Ly k27"/>
          <p:cNvSpPr/>
          <p:nvPr/>
        </p:nvSpPr>
        <p:spPr>
          <a:xfrm>
            <a:off x="2988623" y="3391248"/>
            <a:ext cx="3166753" cy="649905"/>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Cambria" panose="02040503050406030204" pitchFamily="18" charset="0"/>
                <a:ea typeface="Cambria" panose="02040503050406030204" pitchFamily="18" charset="0"/>
              </a:rPr>
              <a:t>Nước</a:t>
            </a:r>
            <a:endParaRPr lang="en-US" sz="24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1153"/>
            <a:ext cx="1800225" cy="1101152"/>
          </a:xfrm>
          <a:prstGeom prst="rect">
            <a:avLst/>
          </a:prstGeom>
        </p:spPr>
      </p:pic>
      <p:pic>
        <p:nvPicPr>
          <p:cNvPr id="4098" name="Picture 2" descr="n28 SP Ly k27">
            <a:extLst>
              <a:ext uri="{FF2B5EF4-FFF2-40B4-BE49-F238E27FC236}">
                <a16:creationId xmlns:a16="http://schemas.microsoft.com/office/drawing/2014/main" id="{F37A2BEF-6AD3-4D4F-B7B7-D292FB2A0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2" y="2874655"/>
            <a:ext cx="3018895" cy="201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7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online-video-cutter.com)" descr="n28 SP Ly k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062"/>
            <a:ext cx="9143999" cy="5151562"/>
          </a:xfrm>
          <a:prstGeom prst="rect">
            <a:avLst/>
          </a:prstGeom>
        </p:spPr>
      </p:pic>
    </p:spTree>
    <p:extLst>
      <p:ext uri="{BB962C8B-B14F-4D97-AF65-F5344CB8AC3E}">
        <p14:creationId xmlns:p14="http://schemas.microsoft.com/office/powerpoint/2010/main" val="3284106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16" name="Google Shape;476;p33" descr="n28 SP Ly k27"/>
          <p:cNvSpPr txBox="1">
            <a:spLocks noGrp="1"/>
          </p:cNvSpPr>
          <p:nvPr>
            <p:ph type="title"/>
          </p:nvPr>
        </p:nvSpPr>
        <p:spPr>
          <a:xfrm>
            <a:off x="521148" y="147437"/>
            <a:ext cx="7906858" cy="1345721"/>
          </a:xfrm>
          <a:prstGeom prst="rect">
            <a:avLst/>
          </a:prstGeom>
        </p:spPr>
        <p:txBody>
          <a:bodyPr spcFirstLastPara="1" wrap="square" lIns="91425" tIns="91425" rIns="91425" bIns="91425" anchor="ctr" anchorCtr="0">
            <a:noAutofit/>
          </a:bodyPr>
          <a:lstStyle/>
          <a:p>
            <a:r>
              <a:rPr lang="en-US" sz="6000" dirty="0">
                <a:solidFill>
                  <a:srgbClr val="84A59D"/>
                </a:solidFill>
                <a:latin typeface="Bahnschrift SemiBold" panose="020B0502040204020203" pitchFamily="34" charset="0"/>
              </a:rPr>
              <a:t>III. SỰ CHUYỂN THỂ</a:t>
            </a:r>
          </a:p>
        </p:txBody>
      </p:sp>
      <p:pic>
        <p:nvPicPr>
          <p:cNvPr id="18" name="Picture 17" descr="n28 SP Ly k27">
            <a:extLst>
              <a:ext uri="{FF2B5EF4-FFF2-40B4-BE49-F238E27FC236}">
                <a16:creationId xmlns:a16="http://schemas.microsoft.com/office/drawing/2014/main" id="{3EEA53B7-4ED9-4C8C-8DE4-3E0876A1F9F5}"/>
              </a:ext>
            </a:extLst>
          </p:cNvPr>
          <p:cNvPicPr/>
          <p:nvPr/>
        </p:nvPicPr>
        <p:blipFill>
          <a:blip r:embed="rId3"/>
          <a:stretch>
            <a:fillRect/>
          </a:stretch>
        </p:blipFill>
        <p:spPr>
          <a:xfrm>
            <a:off x="3088500" y="1564817"/>
            <a:ext cx="2967000" cy="2705259"/>
          </a:xfrm>
          <a:prstGeom prst="rect">
            <a:avLst/>
          </a:prstGeom>
        </p:spPr>
      </p:pic>
      <p:sp>
        <p:nvSpPr>
          <p:cNvPr id="19" name="Freeform 3" descr="n28 SP Ly k27">
            <a:extLst>
              <a:ext uri="{FF2B5EF4-FFF2-40B4-BE49-F238E27FC236}">
                <a16:creationId xmlns:a16="http://schemas.microsoft.com/office/drawing/2014/main" id="{5B3B3B6E-C05A-4368-BA5D-CCC8FF153601}"/>
              </a:ext>
            </a:extLst>
          </p:cNvPr>
          <p:cNvSpPr/>
          <p:nvPr/>
        </p:nvSpPr>
        <p:spPr>
          <a:xfrm rot="20439080">
            <a:off x="101426" y="-9891"/>
            <a:ext cx="1250778" cy="182984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6" descr="n28 SP Ly k27">
            <a:extLst>
              <a:ext uri="{FF2B5EF4-FFF2-40B4-BE49-F238E27FC236}">
                <a16:creationId xmlns:a16="http://schemas.microsoft.com/office/drawing/2014/main" id="{23663C1F-DD52-4BC2-8A32-F9E6EF32EDFA}"/>
              </a:ext>
            </a:extLst>
          </p:cNvPr>
          <p:cNvSpPr/>
          <p:nvPr/>
        </p:nvSpPr>
        <p:spPr>
          <a:xfrm>
            <a:off x="6901133" y="3675437"/>
            <a:ext cx="2363637" cy="1468063"/>
          </a:xfrm>
          <a:custGeom>
            <a:avLst/>
            <a:gdLst/>
            <a:ahLst/>
            <a:cxnLst/>
            <a:rect l="l" t="t" r="r" b="b"/>
            <a:pathLst>
              <a:path w="2893997" h="1724279">
                <a:moveTo>
                  <a:pt x="0" y="0"/>
                </a:moveTo>
                <a:lnTo>
                  <a:pt x="2893997" y="0"/>
                </a:lnTo>
                <a:lnTo>
                  <a:pt x="2893997" y="1724279"/>
                </a:lnTo>
                <a:lnTo>
                  <a:pt x="0" y="1724279"/>
                </a:lnTo>
                <a:lnTo>
                  <a:pt x="0" y="0"/>
                </a:lnTo>
                <a:close/>
              </a:path>
            </a:pathLst>
          </a:custGeom>
          <a:blipFill>
            <a:blip r:embed="rId6"/>
            <a:stretch>
              <a:fillRect/>
            </a:stretch>
          </a:blipFill>
        </p:spPr>
        <p:txBody>
          <a:bodyPr/>
          <a:lstStyle/>
          <a:p>
            <a:endParaRPr lang="en-US"/>
          </a:p>
        </p:txBody>
      </p:sp>
      <p:sp>
        <p:nvSpPr>
          <p:cNvPr id="2" name="Rectangle 1" descr="n28 SP Ly k27">
            <a:extLst>
              <a:ext uri="{FF2B5EF4-FFF2-40B4-BE49-F238E27FC236}">
                <a16:creationId xmlns:a16="http://schemas.microsoft.com/office/drawing/2014/main" id="{41336A14-6415-4AF2-A1A1-8BAD3A5621B2}"/>
              </a:ext>
            </a:extLst>
          </p:cNvPr>
          <p:cNvSpPr/>
          <p:nvPr/>
        </p:nvSpPr>
        <p:spPr>
          <a:xfrm>
            <a:off x="0" y="4497169"/>
            <a:ext cx="1940943"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47517595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A697445C-98F8-46F6-A140-D216301BFD0D}"/>
              </a:ext>
            </a:extLst>
          </p:cNvPr>
          <p:cNvSpPr/>
          <p:nvPr/>
        </p:nvSpPr>
        <p:spPr>
          <a:xfrm>
            <a:off x="741872" y="362309"/>
            <a:ext cx="3157268" cy="70736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Google Shape;576;p36" descr="n28 SP Ly k27"/>
          <p:cNvSpPr txBox="1">
            <a:spLocks noGrp="1"/>
          </p:cNvSpPr>
          <p:nvPr>
            <p:ph type="title"/>
          </p:nvPr>
        </p:nvSpPr>
        <p:spPr>
          <a:xfrm>
            <a:off x="741872" y="466555"/>
            <a:ext cx="3157268" cy="5057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solidFill>
                  <a:schemeClr val="bg1"/>
                </a:solidFill>
                <a:latin typeface="Bahnschrift SemiBold" panose="020B0502040204020203" pitchFamily="34" charset="0"/>
              </a:rPr>
              <a:t>1. </a:t>
            </a:r>
            <a:r>
              <a:rPr lang="en-GB" sz="3000" dirty="0" err="1">
                <a:solidFill>
                  <a:schemeClr val="bg1"/>
                </a:solidFill>
                <a:latin typeface="Bahnschrift SemiBold" panose="020B0502040204020203" pitchFamily="34" charset="0"/>
              </a:rPr>
              <a:t>Sự</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chuyển</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thể</a:t>
            </a:r>
            <a:endParaRPr sz="3000" dirty="0">
              <a:solidFill>
                <a:schemeClr val="bg1"/>
              </a:solidFill>
              <a:latin typeface="Bahnschrift SemiBold" panose="020B0502040204020203" pitchFamily="34" charset="0"/>
            </a:endParaRPr>
          </a:p>
        </p:txBody>
      </p:sp>
      <p:sp>
        <p:nvSpPr>
          <p:cNvPr id="578" name="Google Shape;578;p36" descr="n28 SP Ly k27"/>
          <p:cNvSpPr txBox="1">
            <a:spLocks noGrp="1"/>
          </p:cNvSpPr>
          <p:nvPr>
            <p:ph type="subTitle" idx="1"/>
          </p:nvPr>
        </p:nvSpPr>
        <p:spPr>
          <a:xfrm>
            <a:off x="187378" y="1162825"/>
            <a:ext cx="5462923" cy="38663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này</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Đa</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các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ở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nóng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lên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rồi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a:t>
            </a:r>
          </a:p>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Ng</a:t>
            </a:r>
            <a:r>
              <a:rPr lang="vi-VN" sz="2400" dirty="0">
                <a:solidFill>
                  <a:schemeClr val="accent1">
                    <a:lumMod val="50000"/>
                  </a:schemeClr>
                </a:solidFill>
                <a:latin typeface="Bahnschrift SemiBold" panose="020B0502040204020203" pitchFamily="34" charset="0"/>
                <a:ea typeface="Cambria" panose="02040503050406030204" pitchFamily="18" charset="0"/>
              </a:rPr>
              <a:t>ư</a:t>
            </a:r>
            <a:r>
              <a:rPr lang="en-US" sz="2400" dirty="0">
                <a:solidFill>
                  <a:schemeClr val="accent1">
                    <a:lumMod val="50000"/>
                  </a:schemeClr>
                </a:solidFill>
                <a:latin typeface="Bahnschrift SemiBold" panose="020B0502040204020203" pitchFamily="34" charset="0"/>
                <a:ea typeface="Cambria" panose="02040503050406030204" pitchFamily="18" charset="0"/>
              </a:rPr>
              <a:t>ợ</a:t>
            </a:r>
            <a:r>
              <a:rPr lang="en-GB" sz="2400" dirty="0">
                <a:solidFill>
                  <a:schemeClr val="accent1">
                    <a:lumMod val="50000"/>
                  </a:schemeClr>
                </a:solidFill>
                <a:latin typeface="Bahnschrift SemiBold" panose="020B0502040204020203" pitchFamily="34" charset="0"/>
                <a:ea typeface="Cambria" panose="02040503050406030204" pitchFamily="18" charset="0"/>
              </a:rPr>
              <a:t>c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đa</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số</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khí</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lạnh</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rồi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rắn</a:t>
            </a:r>
            <a:endParaRPr lang="en-GB" sz="2400" dirty="0">
              <a:solidFill>
                <a:schemeClr val="accent1">
                  <a:lumMod val="50000"/>
                </a:schemeClr>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Một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trực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tiếp</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và</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ngược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lại</a:t>
            </a:r>
            <a:r>
              <a:rPr lang="en-GB" sz="2400" dirty="0">
                <a:solidFill>
                  <a:srgbClr val="84A59D"/>
                </a:solidFill>
                <a:latin typeface="Bahnschrift SemiBold" panose="020B0502040204020203" pitchFamily="34" charset="0"/>
                <a:ea typeface="Cambria" panose="02040503050406030204" pitchFamily="18" charset="0"/>
              </a:rPr>
              <a:t>.</a:t>
            </a:r>
            <a:endParaRPr sz="2400" dirty="0">
              <a:solidFill>
                <a:srgbClr val="84A59D"/>
              </a:solidFill>
              <a:latin typeface="Bahnschrift SemiBold" panose="020B0502040204020203" pitchFamily="34" charset="0"/>
              <a:ea typeface="Cambria" panose="02040503050406030204" pitchFamily="18" charset="0"/>
            </a:endParaRPr>
          </a:p>
        </p:txBody>
      </p:sp>
      <p:sp>
        <p:nvSpPr>
          <p:cNvPr id="3" name="TextBox 2" descr="n28 SP Ly k27"/>
          <p:cNvSpPr txBox="1"/>
          <p:nvPr/>
        </p:nvSpPr>
        <p:spPr>
          <a:xfrm>
            <a:off x="6073525" y="3650419"/>
            <a:ext cx="2796680" cy="1015663"/>
          </a:xfrm>
          <a:prstGeom prst="rect">
            <a:avLst/>
          </a:prstGeom>
          <a:noFill/>
        </p:spPr>
        <p:txBody>
          <a:bodyPr wrap="square" rtlCol="0">
            <a:spAutoFit/>
          </a:bodyPr>
          <a:lstStyle/>
          <a:p>
            <a:pPr algn="ct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1.4: </a:t>
            </a:r>
          </a:p>
          <a:p>
            <a:pPr algn="ctr"/>
            <a:r>
              <a:rPr lang="en-US" sz="2000" b="1" dirty="0" err="1">
                <a:solidFill>
                  <a:srgbClr val="F28482"/>
                </a:solidFill>
                <a:latin typeface="Bahnschrift SemiBold" panose="020B0502040204020203" pitchFamily="34" charset="0"/>
                <a:cs typeface="Catamaran" panose="020B0604020202020204" charset="0"/>
              </a:rPr>
              <a:t>Sơ</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đồ</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các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thức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chuyển</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thể</a:t>
            </a:r>
            <a:endParaRPr lang="en-US" sz="2000" b="1" dirty="0">
              <a:solidFill>
                <a:srgbClr val="F28482"/>
              </a:solidFill>
              <a:latin typeface="Bahnschrift SemiBold" panose="020B0502040204020203" pitchFamily="34" charset="0"/>
              <a:cs typeface="Catamaran" panose="020B0604020202020204" charset="0"/>
            </a:endParaRPr>
          </a:p>
        </p:txBody>
      </p:sp>
      <p:pic>
        <p:nvPicPr>
          <p:cNvPr id="4" name="Picture 3" descr="n28 SP Ly k27"/>
          <p:cNvPicPr>
            <a:picLocks noChangeAspect="1"/>
          </p:cNvPicPr>
          <p:nvPr/>
        </p:nvPicPr>
        <p:blipFill>
          <a:blip r:embed="rId3"/>
          <a:stretch>
            <a:fillRect/>
          </a:stretch>
        </p:blipFill>
        <p:spPr>
          <a:xfrm>
            <a:off x="6073525" y="1096564"/>
            <a:ext cx="2796680" cy="2553855"/>
          </a:xfrm>
          <a:prstGeom prst="rect">
            <a:avLst/>
          </a:prstGeom>
        </p:spPr>
      </p:pic>
      <p:sp>
        <p:nvSpPr>
          <p:cNvPr id="10" name="Freeform 5" descr="n28 SP Ly k27">
            <a:extLst>
              <a:ext uri="{FF2B5EF4-FFF2-40B4-BE49-F238E27FC236}">
                <a16:creationId xmlns:a16="http://schemas.microsoft.com/office/drawing/2014/main" id="{45111819-62AD-4F8E-85EC-328B03C36866}"/>
              </a:ext>
            </a:extLst>
          </p:cNvPr>
          <p:cNvSpPr/>
          <p:nvPr/>
        </p:nvSpPr>
        <p:spPr>
          <a:xfrm>
            <a:off x="0" y="70611"/>
            <a:ext cx="744733" cy="999064"/>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77" name="Google Shape;577;p36" descr="n28 SP Ly k27"/>
          <p:cNvSpPr/>
          <p:nvPr/>
        </p:nvSpPr>
        <p:spPr>
          <a:xfrm rot="-9816458">
            <a:off x="5724210" y="2522391"/>
            <a:ext cx="643906" cy="616529"/>
          </a:xfrm>
          <a:custGeom>
            <a:avLst/>
            <a:gdLst/>
            <a:ahLst/>
            <a:cxnLst/>
            <a:rect l="l" t="t" r="r" b="b"/>
            <a:pathLst>
              <a:path w="19782" h="15675" extrusionOk="0">
                <a:moveTo>
                  <a:pt x="15682" y="1034"/>
                </a:moveTo>
                <a:cubicBezTo>
                  <a:pt x="15888" y="1034"/>
                  <a:pt x="16081" y="1128"/>
                  <a:pt x="16255" y="1364"/>
                </a:cubicBezTo>
                <a:cubicBezTo>
                  <a:pt x="17039" y="2147"/>
                  <a:pt x="17243" y="3919"/>
                  <a:pt x="17634" y="4890"/>
                </a:cubicBezTo>
                <a:cubicBezTo>
                  <a:pt x="18026" y="5878"/>
                  <a:pt x="18810" y="7054"/>
                  <a:pt x="18998" y="8025"/>
                </a:cubicBezTo>
                <a:cubicBezTo>
                  <a:pt x="18998" y="8621"/>
                  <a:pt x="19202" y="8809"/>
                  <a:pt x="18998" y="9013"/>
                </a:cubicBezTo>
                <a:cubicBezTo>
                  <a:pt x="17431" y="6662"/>
                  <a:pt x="15863" y="4311"/>
                  <a:pt x="14108" y="1959"/>
                </a:cubicBezTo>
                <a:cubicBezTo>
                  <a:pt x="14656" y="1543"/>
                  <a:pt x="15204" y="1034"/>
                  <a:pt x="15682" y="1034"/>
                </a:cubicBezTo>
                <a:close/>
                <a:moveTo>
                  <a:pt x="13716" y="2351"/>
                </a:moveTo>
                <a:cubicBezTo>
                  <a:pt x="15471" y="4499"/>
                  <a:pt x="17039" y="6850"/>
                  <a:pt x="18606" y="9201"/>
                </a:cubicBezTo>
                <a:lnTo>
                  <a:pt x="18606" y="9405"/>
                </a:lnTo>
                <a:cubicBezTo>
                  <a:pt x="18026" y="9593"/>
                  <a:pt x="17431" y="9593"/>
                  <a:pt x="16851" y="9593"/>
                </a:cubicBezTo>
                <a:cubicBezTo>
                  <a:pt x="16647" y="9593"/>
                  <a:pt x="16459" y="9797"/>
                  <a:pt x="16067" y="9797"/>
                </a:cubicBezTo>
                <a:cubicBezTo>
                  <a:pt x="14891" y="7633"/>
                  <a:pt x="13512" y="5486"/>
                  <a:pt x="12148" y="3323"/>
                </a:cubicBezTo>
                <a:cubicBezTo>
                  <a:pt x="12728" y="3135"/>
                  <a:pt x="13324" y="2743"/>
                  <a:pt x="13716" y="2351"/>
                </a:cubicBezTo>
                <a:close/>
                <a:moveTo>
                  <a:pt x="11757" y="3715"/>
                </a:moveTo>
                <a:cubicBezTo>
                  <a:pt x="13120" y="5674"/>
                  <a:pt x="14500" y="7837"/>
                  <a:pt x="15675" y="9797"/>
                </a:cubicBezTo>
                <a:cubicBezTo>
                  <a:pt x="15079" y="9985"/>
                  <a:pt x="14500" y="10188"/>
                  <a:pt x="13904" y="10188"/>
                </a:cubicBezTo>
                <a:cubicBezTo>
                  <a:pt x="12728" y="8417"/>
                  <a:pt x="11553" y="6458"/>
                  <a:pt x="10377" y="4702"/>
                </a:cubicBezTo>
                <a:cubicBezTo>
                  <a:pt x="10973" y="4311"/>
                  <a:pt x="11365" y="3919"/>
                  <a:pt x="11757" y="3715"/>
                </a:cubicBezTo>
                <a:close/>
                <a:moveTo>
                  <a:pt x="9985" y="4890"/>
                </a:moveTo>
                <a:cubicBezTo>
                  <a:pt x="11161" y="6662"/>
                  <a:pt x="12336" y="8417"/>
                  <a:pt x="13512" y="10376"/>
                </a:cubicBezTo>
                <a:cubicBezTo>
                  <a:pt x="12932" y="10376"/>
                  <a:pt x="12540" y="10580"/>
                  <a:pt x="11945" y="10580"/>
                </a:cubicBezTo>
                <a:cubicBezTo>
                  <a:pt x="10973" y="8809"/>
                  <a:pt x="9985" y="7242"/>
                  <a:pt x="8810" y="5674"/>
                </a:cubicBezTo>
                <a:cubicBezTo>
                  <a:pt x="9202" y="5486"/>
                  <a:pt x="9593" y="5094"/>
                  <a:pt x="9985" y="4890"/>
                </a:cubicBezTo>
                <a:close/>
                <a:moveTo>
                  <a:pt x="5675" y="2351"/>
                </a:moveTo>
                <a:cubicBezTo>
                  <a:pt x="6067" y="2351"/>
                  <a:pt x="7054" y="5282"/>
                  <a:pt x="7242" y="5674"/>
                </a:cubicBezTo>
                <a:lnTo>
                  <a:pt x="7446" y="5674"/>
                </a:lnTo>
                <a:cubicBezTo>
                  <a:pt x="7446" y="5878"/>
                  <a:pt x="7446" y="6270"/>
                  <a:pt x="7634" y="6458"/>
                </a:cubicBezTo>
                <a:cubicBezTo>
                  <a:pt x="7694" y="6518"/>
                  <a:pt x="7753" y="6543"/>
                  <a:pt x="7806" y="6543"/>
                </a:cubicBezTo>
                <a:cubicBezTo>
                  <a:pt x="7933" y="6543"/>
                  <a:pt x="8026" y="6402"/>
                  <a:pt x="8026" y="6270"/>
                </a:cubicBezTo>
                <a:lnTo>
                  <a:pt x="8418" y="5878"/>
                </a:lnTo>
                <a:cubicBezTo>
                  <a:pt x="9593" y="7445"/>
                  <a:pt x="10581" y="9013"/>
                  <a:pt x="11553" y="10580"/>
                </a:cubicBezTo>
                <a:cubicBezTo>
                  <a:pt x="10973" y="10768"/>
                  <a:pt x="10581" y="10768"/>
                  <a:pt x="9985" y="10972"/>
                </a:cubicBezTo>
                <a:cubicBezTo>
                  <a:pt x="8418" y="8417"/>
                  <a:pt x="6662" y="5878"/>
                  <a:pt x="5095" y="3323"/>
                </a:cubicBezTo>
                <a:lnTo>
                  <a:pt x="4891" y="3323"/>
                </a:lnTo>
                <a:cubicBezTo>
                  <a:pt x="5283" y="2743"/>
                  <a:pt x="5487" y="2351"/>
                  <a:pt x="5675" y="2351"/>
                </a:cubicBezTo>
                <a:close/>
                <a:moveTo>
                  <a:pt x="1176" y="9797"/>
                </a:moveTo>
                <a:cubicBezTo>
                  <a:pt x="1568" y="10580"/>
                  <a:pt x="2148" y="11364"/>
                  <a:pt x="2744" y="11944"/>
                </a:cubicBezTo>
                <a:cubicBezTo>
                  <a:pt x="1756" y="11756"/>
                  <a:pt x="785" y="11160"/>
                  <a:pt x="785" y="10580"/>
                </a:cubicBezTo>
                <a:cubicBezTo>
                  <a:pt x="785" y="10376"/>
                  <a:pt x="973" y="9985"/>
                  <a:pt x="1176" y="9797"/>
                </a:cubicBezTo>
                <a:close/>
                <a:moveTo>
                  <a:pt x="2148" y="8229"/>
                </a:moveTo>
                <a:cubicBezTo>
                  <a:pt x="2932" y="9797"/>
                  <a:pt x="3716" y="11160"/>
                  <a:pt x="4499" y="12728"/>
                </a:cubicBezTo>
                <a:cubicBezTo>
                  <a:pt x="4107" y="12540"/>
                  <a:pt x="3919" y="12540"/>
                  <a:pt x="3528" y="12336"/>
                </a:cubicBezTo>
                <a:cubicBezTo>
                  <a:pt x="2744" y="11364"/>
                  <a:pt x="2148" y="10376"/>
                  <a:pt x="1364" y="9405"/>
                </a:cubicBezTo>
                <a:cubicBezTo>
                  <a:pt x="1568" y="9013"/>
                  <a:pt x="1960" y="8621"/>
                  <a:pt x="2148" y="8229"/>
                </a:cubicBezTo>
                <a:close/>
                <a:moveTo>
                  <a:pt x="3136" y="6458"/>
                </a:moveTo>
                <a:cubicBezTo>
                  <a:pt x="4107" y="9013"/>
                  <a:pt x="5487" y="11552"/>
                  <a:pt x="6850" y="13715"/>
                </a:cubicBezTo>
                <a:cubicBezTo>
                  <a:pt x="6271" y="13511"/>
                  <a:pt x="5487" y="13119"/>
                  <a:pt x="4891" y="12931"/>
                </a:cubicBezTo>
                <a:lnTo>
                  <a:pt x="4891" y="12540"/>
                </a:lnTo>
                <a:cubicBezTo>
                  <a:pt x="4107" y="10972"/>
                  <a:pt x="3136" y="9405"/>
                  <a:pt x="2540" y="7837"/>
                </a:cubicBezTo>
                <a:lnTo>
                  <a:pt x="2352" y="7837"/>
                </a:lnTo>
                <a:cubicBezTo>
                  <a:pt x="2352" y="7633"/>
                  <a:pt x="2352" y="7633"/>
                  <a:pt x="2540" y="7633"/>
                </a:cubicBezTo>
                <a:lnTo>
                  <a:pt x="3136" y="6458"/>
                </a:lnTo>
                <a:close/>
                <a:moveTo>
                  <a:pt x="4703" y="3715"/>
                </a:moveTo>
                <a:cubicBezTo>
                  <a:pt x="6271" y="6066"/>
                  <a:pt x="8026" y="8621"/>
                  <a:pt x="9593" y="10972"/>
                </a:cubicBezTo>
                <a:cubicBezTo>
                  <a:pt x="9405" y="11160"/>
                  <a:pt x="9405" y="11160"/>
                  <a:pt x="9405" y="11364"/>
                </a:cubicBezTo>
                <a:cubicBezTo>
                  <a:pt x="9593" y="11944"/>
                  <a:pt x="10189" y="14107"/>
                  <a:pt x="9797" y="14687"/>
                </a:cubicBezTo>
                <a:cubicBezTo>
                  <a:pt x="7838" y="11364"/>
                  <a:pt x="6067" y="8025"/>
                  <a:pt x="4107" y="4702"/>
                </a:cubicBezTo>
                <a:cubicBezTo>
                  <a:pt x="4311" y="4499"/>
                  <a:pt x="4499" y="4107"/>
                  <a:pt x="4703" y="3715"/>
                </a:cubicBezTo>
                <a:close/>
                <a:moveTo>
                  <a:pt x="3919" y="5094"/>
                </a:moveTo>
                <a:cubicBezTo>
                  <a:pt x="5675" y="8417"/>
                  <a:pt x="7634" y="11756"/>
                  <a:pt x="9405" y="14891"/>
                </a:cubicBezTo>
                <a:cubicBezTo>
                  <a:pt x="9014" y="14891"/>
                  <a:pt x="8230" y="14499"/>
                  <a:pt x="7634" y="14107"/>
                </a:cubicBezTo>
                <a:cubicBezTo>
                  <a:pt x="6067" y="11552"/>
                  <a:pt x="4499" y="9013"/>
                  <a:pt x="3528" y="6270"/>
                </a:cubicBezTo>
                <a:cubicBezTo>
                  <a:pt x="3324" y="6270"/>
                  <a:pt x="3324" y="6066"/>
                  <a:pt x="3324" y="6066"/>
                </a:cubicBezTo>
                <a:cubicBezTo>
                  <a:pt x="3528" y="5878"/>
                  <a:pt x="3716" y="5486"/>
                  <a:pt x="3919" y="5094"/>
                </a:cubicBezTo>
                <a:close/>
                <a:moveTo>
                  <a:pt x="16067" y="0"/>
                </a:moveTo>
                <a:cubicBezTo>
                  <a:pt x="14688" y="1176"/>
                  <a:pt x="13324" y="2147"/>
                  <a:pt x="11945" y="3135"/>
                </a:cubicBezTo>
                <a:cubicBezTo>
                  <a:pt x="11757" y="3135"/>
                  <a:pt x="11757" y="3135"/>
                  <a:pt x="11553" y="3323"/>
                </a:cubicBezTo>
                <a:cubicBezTo>
                  <a:pt x="10581" y="3919"/>
                  <a:pt x="9593" y="4702"/>
                  <a:pt x="8622" y="5282"/>
                </a:cubicBezTo>
                <a:cubicBezTo>
                  <a:pt x="8418" y="5282"/>
                  <a:pt x="8230" y="5486"/>
                  <a:pt x="8230" y="5674"/>
                </a:cubicBezTo>
                <a:cubicBezTo>
                  <a:pt x="8026" y="5674"/>
                  <a:pt x="8026" y="5674"/>
                  <a:pt x="7838" y="5878"/>
                </a:cubicBezTo>
                <a:lnTo>
                  <a:pt x="7838" y="5486"/>
                </a:lnTo>
                <a:cubicBezTo>
                  <a:pt x="7838" y="5282"/>
                  <a:pt x="7634" y="5282"/>
                  <a:pt x="7634" y="5282"/>
                </a:cubicBezTo>
                <a:cubicBezTo>
                  <a:pt x="7054" y="3919"/>
                  <a:pt x="6459" y="2743"/>
                  <a:pt x="5879" y="1568"/>
                </a:cubicBezTo>
                <a:cubicBezTo>
                  <a:pt x="5879" y="1466"/>
                  <a:pt x="5828" y="1415"/>
                  <a:pt x="5753" y="1415"/>
                </a:cubicBezTo>
                <a:cubicBezTo>
                  <a:pt x="5679" y="1415"/>
                  <a:pt x="5581" y="1466"/>
                  <a:pt x="5487" y="1568"/>
                </a:cubicBezTo>
                <a:lnTo>
                  <a:pt x="3716" y="4499"/>
                </a:lnTo>
                <a:lnTo>
                  <a:pt x="3716" y="4702"/>
                </a:lnTo>
                <a:cubicBezTo>
                  <a:pt x="2540" y="6850"/>
                  <a:pt x="1176" y="8809"/>
                  <a:pt x="1" y="10972"/>
                </a:cubicBezTo>
                <a:lnTo>
                  <a:pt x="1" y="11160"/>
                </a:lnTo>
                <a:lnTo>
                  <a:pt x="3136" y="12540"/>
                </a:lnTo>
                <a:lnTo>
                  <a:pt x="3136" y="12728"/>
                </a:lnTo>
                <a:lnTo>
                  <a:pt x="3528" y="12728"/>
                </a:lnTo>
                <a:lnTo>
                  <a:pt x="9985" y="15674"/>
                </a:lnTo>
                <a:lnTo>
                  <a:pt x="10189" y="15471"/>
                </a:lnTo>
                <a:cubicBezTo>
                  <a:pt x="10377" y="14499"/>
                  <a:pt x="10377" y="13511"/>
                  <a:pt x="10189" y="12728"/>
                </a:cubicBezTo>
                <a:cubicBezTo>
                  <a:pt x="9985" y="12148"/>
                  <a:pt x="9797" y="11756"/>
                  <a:pt x="10377" y="11364"/>
                </a:cubicBezTo>
                <a:cubicBezTo>
                  <a:pt x="10581" y="11160"/>
                  <a:pt x="11945" y="10972"/>
                  <a:pt x="12336" y="10972"/>
                </a:cubicBezTo>
                <a:cubicBezTo>
                  <a:pt x="12728" y="10768"/>
                  <a:pt x="13324" y="10768"/>
                  <a:pt x="13716" y="10768"/>
                </a:cubicBezTo>
                <a:cubicBezTo>
                  <a:pt x="13716" y="10828"/>
                  <a:pt x="13750" y="10853"/>
                  <a:pt x="13798" y="10853"/>
                </a:cubicBezTo>
                <a:cubicBezTo>
                  <a:pt x="13913" y="10853"/>
                  <a:pt x="14108" y="10713"/>
                  <a:pt x="14108" y="10580"/>
                </a:cubicBezTo>
                <a:cubicBezTo>
                  <a:pt x="15863" y="10188"/>
                  <a:pt x="17822" y="9985"/>
                  <a:pt x="19594" y="9593"/>
                </a:cubicBezTo>
                <a:cubicBezTo>
                  <a:pt x="19782" y="9593"/>
                  <a:pt x="19782" y="9405"/>
                  <a:pt x="19782" y="9201"/>
                </a:cubicBezTo>
                <a:lnTo>
                  <a:pt x="16255" y="188"/>
                </a:lnTo>
                <a:lnTo>
                  <a:pt x="16067" y="0"/>
                </a:lnTo>
                <a:close/>
              </a:path>
            </a:pathLst>
          </a:custGeom>
          <a:solidFill>
            <a:srgbClr val="F6BD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descr="n28 SP Ly k27">
            <a:extLst>
              <a:ext uri="{FF2B5EF4-FFF2-40B4-BE49-F238E27FC236}">
                <a16:creationId xmlns:a16="http://schemas.microsoft.com/office/drawing/2014/main" id="{442ECEEA-9B6B-4FB4-AFFF-BF32D0A7F44E}"/>
              </a:ext>
            </a:extLst>
          </p:cNvPr>
          <p:cNvSpPr/>
          <p:nvPr/>
        </p:nvSpPr>
        <p:spPr>
          <a:xfrm>
            <a:off x="7397322" y="80901"/>
            <a:ext cx="178343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207954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animEffect transition="in" filter="wipe(left)">
                                      <p:cBhvr>
                                        <p:cTn id="7" dur="500"/>
                                        <p:tgtEl>
                                          <p:spTgt spid="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8">
                                            <p:txEl>
                                              <p:pRg st="1" end="1"/>
                                            </p:txEl>
                                          </p:spTgt>
                                        </p:tgtEl>
                                        <p:attrNameLst>
                                          <p:attrName>style.visibility</p:attrName>
                                        </p:attrNameLst>
                                      </p:cBhvr>
                                      <p:to>
                                        <p:strVal val="visible"/>
                                      </p:to>
                                    </p:set>
                                    <p:animEffect transition="in" filter="wipe(left)">
                                      <p:cBhvr>
                                        <p:cTn id="12" dur="500"/>
                                        <p:tgtEl>
                                          <p:spTgt spid="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8">
                                            <p:txEl>
                                              <p:pRg st="2" end="2"/>
                                            </p:txEl>
                                          </p:spTgt>
                                        </p:tgtEl>
                                        <p:attrNameLst>
                                          <p:attrName>style.visibility</p:attrName>
                                        </p:attrNameLst>
                                      </p:cBhvr>
                                      <p:to>
                                        <p:strVal val="visible"/>
                                      </p:to>
                                    </p:set>
                                    <p:animEffect transition="in" filter="wipe(left)">
                                      <p:cBhvr>
                                        <p:cTn id="17" dur="500"/>
                                        <p:tgtEl>
                                          <p:spTgt spid="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8">
                                            <p:txEl>
                                              <p:pRg st="3" end="3"/>
                                            </p:txEl>
                                          </p:spTgt>
                                        </p:tgtEl>
                                        <p:attrNameLst>
                                          <p:attrName>style.visibility</p:attrName>
                                        </p:attrNameLst>
                                      </p:cBhvr>
                                      <p:to>
                                        <p:strVal val="visible"/>
                                      </p:to>
                                    </p:set>
                                    <p:animEffect transition="in" filter="wipe(left)">
                                      <p:cBhvr>
                                        <p:cTn id="22" dur="500"/>
                                        <p:tgtEl>
                                          <p:spTgt spid="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descr="n28 SP Ly k27"/>
          <p:cNvSpPr/>
          <p:nvPr/>
        </p:nvSpPr>
        <p:spPr>
          <a:xfrm>
            <a:off x="196319" y="333490"/>
            <a:ext cx="5135462" cy="1244948"/>
          </a:xfrm>
          <a:custGeom>
            <a:avLst/>
            <a:gdLst/>
            <a:ahLst/>
            <a:cxnLst/>
            <a:rect l="l" t="t" r="r" b="b"/>
            <a:pathLst>
              <a:path w="82894" h="58064" extrusionOk="0">
                <a:moveTo>
                  <a:pt x="42354" y="0"/>
                </a:moveTo>
                <a:cubicBezTo>
                  <a:pt x="19854" y="0"/>
                  <a:pt x="1" y="8431"/>
                  <a:pt x="1" y="28946"/>
                </a:cubicBezTo>
                <a:cubicBezTo>
                  <a:pt x="1" y="45000"/>
                  <a:pt x="7280" y="58063"/>
                  <a:pt x="40699" y="58063"/>
                </a:cubicBezTo>
                <a:cubicBezTo>
                  <a:pt x="63199" y="58063"/>
                  <a:pt x="82893" y="54265"/>
                  <a:pt x="81398" y="28946"/>
                </a:cubicBezTo>
                <a:cubicBezTo>
                  <a:pt x="80577" y="13063"/>
                  <a:pt x="69486" y="0"/>
                  <a:pt x="42354" y="0"/>
                </a:cubicBezTo>
                <a:close/>
              </a:path>
            </a:pathLst>
          </a:custGeom>
          <a:solidFill>
            <a:srgbClr val="F2848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6" descr="n28 SP Ly k27"/>
          <p:cNvSpPr txBox="1">
            <a:spLocks noGrp="1"/>
          </p:cNvSpPr>
          <p:nvPr>
            <p:ph type="title"/>
          </p:nvPr>
        </p:nvSpPr>
        <p:spPr>
          <a:xfrm>
            <a:off x="709958" y="694035"/>
            <a:ext cx="4108184" cy="637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solidFill>
                  <a:schemeClr val="bg1"/>
                </a:solidFill>
                <a:latin typeface="Bahnschrift SemiBold" panose="020B0502040204020203" pitchFamily="34" charset="0"/>
              </a:rPr>
              <a:t>2. </a:t>
            </a:r>
            <a:r>
              <a:rPr lang="en-GB" sz="2400" dirty="0" err="1">
                <a:solidFill>
                  <a:schemeClr val="bg1"/>
                </a:solidFill>
                <a:latin typeface="Bahnschrift SemiBold" panose="020B0502040204020203" pitchFamily="34" charset="0"/>
              </a:rPr>
              <a:t>Dùng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mô</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hình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động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học</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phân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tử</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giải</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thích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sự</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chuyển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thể</a:t>
            </a:r>
            <a:endParaRPr sz="2400" dirty="0">
              <a:solidFill>
                <a:schemeClr val="bg1"/>
              </a:solidFill>
              <a:latin typeface="Bahnschrift SemiBold" panose="020B0502040204020203" pitchFamily="34" charset="0"/>
            </a:endParaRPr>
          </a:p>
        </p:txBody>
      </p:sp>
      <p:sp>
        <p:nvSpPr>
          <p:cNvPr id="578" name="Google Shape;578;p36" descr="n28 SP Ly k27"/>
          <p:cNvSpPr txBox="1">
            <a:spLocks noGrp="1"/>
          </p:cNvSpPr>
          <p:nvPr>
            <p:ph type="subTitle" idx="1"/>
          </p:nvPr>
        </p:nvSpPr>
        <p:spPr>
          <a:xfrm>
            <a:off x="365784" y="1578438"/>
            <a:ext cx="3241621" cy="614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err="1">
                <a:solidFill>
                  <a:srgbClr val="663300"/>
                </a:solidFill>
                <a:latin typeface="Bahnschrift SemiBold" panose="020B0502040204020203" pitchFamily="34" charset="0"/>
                <a:ea typeface="Cambria" panose="02040503050406030204" pitchFamily="18" charset="0"/>
              </a:rPr>
              <a:t>Đọc</a:t>
            </a:r>
            <a:r>
              <a:rPr lang="en-GB" sz="2400" dirty="0">
                <a:solidFill>
                  <a:srgbClr val="663300"/>
                </a:solidFill>
                <a:latin typeface="Bahnschrift SemiBold" panose="020B0502040204020203" pitchFamily="34" charset="0"/>
                <a:ea typeface="Cambria" panose="02040503050406030204" pitchFamily="18" charset="0"/>
              </a:rPr>
              <a:t> </a:t>
            </a:r>
            <a:r>
              <a:rPr lang="en-GB" sz="2400" dirty="0" err="1">
                <a:solidFill>
                  <a:srgbClr val="663300"/>
                </a:solidFill>
                <a:latin typeface="Bahnschrift SemiBold" panose="020B0502040204020203" pitchFamily="34" charset="0"/>
                <a:ea typeface="Cambria" panose="02040503050406030204" pitchFamily="18" charset="0"/>
              </a:rPr>
              <a:t>thông</a:t>
            </a:r>
            <a:r>
              <a:rPr lang="en-GB" sz="2400" dirty="0">
                <a:solidFill>
                  <a:srgbClr val="663300"/>
                </a:solidFill>
                <a:latin typeface="Bahnschrift SemiBold" panose="020B0502040204020203" pitchFamily="34" charset="0"/>
                <a:ea typeface="Cambria" panose="02040503050406030204" pitchFamily="18" charset="0"/>
              </a:rPr>
              <a:t> tin SGK/ 8</a:t>
            </a:r>
            <a:endParaRPr sz="2400" dirty="0">
              <a:solidFill>
                <a:srgbClr val="663300"/>
              </a:solidFill>
              <a:latin typeface="Bahnschrift SemiBold" panose="020B0502040204020203" pitchFamily="34" charset="0"/>
              <a:ea typeface="Cambria" panose="02040503050406030204" pitchFamily="18" charset="0"/>
            </a:endParaRPr>
          </a:p>
        </p:txBody>
      </p:sp>
      <p:grpSp>
        <p:nvGrpSpPr>
          <p:cNvPr id="8" name="Group 7" descr="n28 SP Ly k27"/>
          <p:cNvGrpSpPr/>
          <p:nvPr/>
        </p:nvGrpSpPr>
        <p:grpSpPr>
          <a:xfrm>
            <a:off x="5395727" y="2729142"/>
            <a:ext cx="3356708" cy="2353863"/>
            <a:chOff x="5378445" y="2593397"/>
            <a:chExt cx="3356708" cy="2353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45" y="2593397"/>
              <a:ext cx="3356708" cy="1892198"/>
            </a:xfrm>
            <a:prstGeom prst="rect">
              <a:avLst/>
            </a:prstGeom>
          </p:spPr>
        </p:pic>
        <p:sp>
          <p:nvSpPr>
            <p:cNvPr id="6" name="TextBox 5"/>
            <p:cNvSpPr txBox="1"/>
            <p:nvPr/>
          </p:nvSpPr>
          <p:spPr>
            <a:xfrm>
              <a:off x="6521536" y="4485595"/>
              <a:ext cx="1070524"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a:t>
              </a:r>
              <a:r>
                <a:rPr lang="en-US" sz="2400" b="1" dirty="0" err="1">
                  <a:solidFill>
                    <a:srgbClr val="663300"/>
                  </a:solidFill>
                  <a:latin typeface="Bahnschrift SemiBold" panose="020B0502040204020203" pitchFamily="34" charset="0"/>
                  <a:cs typeface="Catamaran" panose="020B0604020202020204" charset="0"/>
                </a:rPr>
                <a:t>sôi</a:t>
              </a:r>
              <a:r>
                <a:rPr lang="en-US" sz="2400" b="1" dirty="0">
                  <a:solidFill>
                    <a:srgbClr val="663300"/>
                  </a:solidFill>
                  <a:latin typeface="Bahnschrift SemiBold" panose="020B0502040204020203" pitchFamily="34" charset="0"/>
                  <a:cs typeface="Catamaran" panose="020B0604020202020204" charset="0"/>
                </a:rPr>
                <a:t> </a:t>
              </a:r>
            </a:p>
          </p:txBody>
        </p:sp>
      </p:grpSp>
      <p:grpSp>
        <p:nvGrpSpPr>
          <p:cNvPr id="3" name="Group 2" descr="n28 SP Ly k27"/>
          <p:cNvGrpSpPr/>
          <p:nvPr/>
        </p:nvGrpSpPr>
        <p:grpSpPr>
          <a:xfrm>
            <a:off x="5395726" y="333490"/>
            <a:ext cx="3356708" cy="2253025"/>
            <a:chOff x="5536596" y="318725"/>
            <a:chExt cx="3356708" cy="225302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96" y="318725"/>
              <a:ext cx="3356708" cy="1779460"/>
            </a:xfrm>
            <a:prstGeom prst="rect">
              <a:avLst/>
            </a:prstGeom>
          </p:spPr>
        </p:pic>
        <p:sp>
          <p:nvSpPr>
            <p:cNvPr id="12" name="TextBox 11"/>
            <p:cNvSpPr txBox="1"/>
            <p:nvPr/>
          </p:nvSpPr>
          <p:spPr>
            <a:xfrm>
              <a:off x="6368155" y="2110085"/>
              <a:ext cx="1693590"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bay </a:t>
              </a:r>
              <a:r>
                <a:rPr lang="en-US" sz="2400" b="1" dirty="0" err="1">
                  <a:solidFill>
                    <a:srgbClr val="663300"/>
                  </a:solidFill>
                  <a:latin typeface="Bahnschrift SemiBold" panose="020B0502040204020203" pitchFamily="34" charset="0"/>
                  <a:cs typeface="Catamaran" panose="020B0604020202020204" charset="0"/>
                </a:rPr>
                <a:t>hơi</a:t>
              </a:r>
              <a:endParaRPr lang="en-US" sz="2400" b="1" dirty="0">
                <a:solidFill>
                  <a:srgbClr val="663300"/>
                </a:solidFill>
                <a:latin typeface="Bahnschrift SemiBold" panose="020B0502040204020203" pitchFamily="34" charset="0"/>
                <a:cs typeface="Catamaran" panose="020B0604020202020204" charset="0"/>
              </a:endParaRPr>
            </a:p>
          </p:txBody>
        </p:sp>
      </p:grpSp>
      <p:grpSp>
        <p:nvGrpSpPr>
          <p:cNvPr id="10" name="Group 9" descr="n28 SP Ly k27"/>
          <p:cNvGrpSpPr/>
          <p:nvPr/>
        </p:nvGrpSpPr>
        <p:grpSpPr>
          <a:xfrm>
            <a:off x="196319" y="2234338"/>
            <a:ext cx="4861124" cy="2655546"/>
            <a:chOff x="59272" y="2001275"/>
            <a:chExt cx="4861124" cy="2655546"/>
          </a:xfrm>
        </p:grpSpPr>
        <p:sp>
          <p:nvSpPr>
            <p:cNvPr id="14" name="TextBox 13"/>
            <p:cNvSpPr txBox="1"/>
            <p:nvPr/>
          </p:nvSpPr>
          <p:spPr>
            <a:xfrm>
              <a:off x="59272" y="3948935"/>
              <a:ext cx="4861124" cy="707886"/>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8737" y="2001275"/>
              <a:ext cx="4516303" cy="1905780"/>
            </a:xfrm>
            <a:prstGeom prst="rect">
              <a:avLst/>
            </a:prstGeom>
          </p:spPr>
        </p:pic>
      </p:grpSp>
    </p:spTree>
    <p:extLst>
      <p:ext uri="{BB962C8B-B14F-4D97-AF65-F5344CB8AC3E}">
        <p14:creationId xmlns:p14="http://schemas.microsoft.com/office/powerpoint/2010/main" val="390829273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descr="n28 SP Ly k27"/>
          <p:cNvSpPr/>
          <p:nvPr/>
        </p:nvSpPr>
        <p:spPr>
          <a:xfrm>
            <a:off x="619727" y="635217"/>
            <a:ext cx="5392882" cy="2275609"/>
          </a:xfrm>
          <a:prstGeom prst="wedgeEllipseCallout">
            <a:avLst>
              <a:gd name="adj1" fmla="val 60569"/>
              <a:gd name="adj2" fmla="val 76239"/>
            </a:avLst>
          </a:prstGeom>
          <a:solidFill>
            <a:srgbClr val="F6BD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Google Shape;578;p36" descr="n28 SP Ly k27"/>
          <p:cNvSpPr txBox="1">
            <a:spLocks noGrp="1"/>
          </p:cNvSpPr>
          <p:nvPr>
            <p:ph type="subTitle" idx="1"/>
          </p:nvPr>
        </p:nvSpPr>
        <p:spPr>
          <a:xfrm>
            <a:off x="1050825" y="873130"/>
            <a:ext cx="5074488" cy="1610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err="1">
                <a:solidFill>
                  <a:schemeClr val="bg1"/>
                </a:solidFill>
                <a:latin typeface="Bahnschrift SemiBold" panose="020B0502040204020203" pitchFamily="34" charset="0"/>
                <a:ea typeface="Cambria" panose="02040503050406030204" pitchFamily="18" charset="0"/>
              </a:rPr>
              <a:t>Tại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sao</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khi</a:t>
            </a:r>
            <a:r>
              <a:rPr lang="en-GB" sz="3200" dirty="0">
                <a:solidFill>
                  <a:schemeClr val="bg1"/>
                </a:solidFill>
                <a:latin typeface="Bahnschrift SemiBold" panose="020B0502040204020203" pitchFamily="34" charset="0"/>
                <a:ea typeface="Cambria" panose="02040503050406030204" pitchFamily="18" charset="0"/>
              </a:rPr>
              <a:t> bay </a:t>
            </a:r>
            <a:r>
              <a:rPr lang="en-GB" sz="3200" dirty="0" err="1">
                <a:solidFill>
                  <a:schemeClr val="bg1"/>
                </a:solidFill>
                <a:latin typeface="Bahnschrift SemiBold" panose="020B0502040204020203" pitchFamily="34" charset="0"/>
                <a:ea typeface="Cambria" panose="02040503050406030204" pitchFamily="18" charset="0"/>
              </a:rPr>
              <a:t>hơi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nhiệt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độ</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của</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chất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lỏng</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giảm</a:t>
            </a:r>
            <a:r>
              <a:rPr lang="en-GB" sz="3200" dirty="0">
                <a:solidFill>
                  <a:schemeClr val="bg1"/>
                </a:solidFill>
                <a:latin typeface="Bahnschrift SemiBold" panose="020B0502040204020203" pitchFamily="34" charset="0"/>
                <a:ea typeface="Cambria" panose="02040503050406030204" pitchFamily="18" charset="0"/>
              </a:rPr>
              <a:t>???</a:t>
            </a:r>
            <a:endParaRPr sz="3200" dirty="0">
              <a:solidFill>
                <a:schemeClr val="bg1"/>
              </a:solidFill>
              <a:latin typeface="Bahnschrift SemiBold" panose="020B0502040204020203" pitchFamily="34" charset="0"/>
              <a:ea typeface="Cambria" panose="02040503050406030204" pitchFamily="18" charset="0"/>
            </a:endParaRPr>
          </a:p>
        </p:txBody>
      </p:sp>
      <p:pic>
        <p:nvPicPr>
          <p:cNvPr id="7" name="Picture 6"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7" y="2680855"/>
            <a:ext cx="2462645" cy="2462645"/>
          </a:xfrm>
          <a:prstGeom prst="rect">
            <a:avLst/>
          </a:prstGeom>
        </p:spPr>
      </p:pic>
      <p:sp>
        <p:nvSpPr>
          <p:cNvPr id="5" name="Freeform 13" descr="n28 SP Ly k27">
            <a:extLst>
              <a:ext uri="{FF2B5EF4-FFF2-40B4-BE49-F238E27FC236}">
                <a16:creationId xmlns:a16="http://schemas.microsoft.com/office/drawing/2014/main" id="{63B1AA81-ED9B-4AA1-A4A8-0A4A024A422C}"/>
              </a:ext>
            </a:extLst>
          </p:cNvPr>
          <p:cNvSpPr/>
          <p:nvPr/>
        </p:nvSpPr>
        <p:spPr>
          <a:xfrm flipH="1">
            <a:off x="0" y="3147368"/>
            <a:ext cx="2226922" cy="1996132"/>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n28 SP Ly k27">
            <a:extLst>
              <a:ext uri="{FF2B5EF4-FFF2-40B4-BE49-F238E27FC236}">
                <a16:creationId xmlns:a16="http://schemas.microsoft.com/office/drawing/2014/main" id="{BDD99DBF-E2FA-4BF8-A613-F6EAE5169829}"/>
              </a:ext>
            </a:extLst>
          </p:cNvPr>
          <p:cNvSpPr/>
          <p:nvPr/>
        </p:nvSpPr>
        <p:spPr>
          <a:xfrm>
            <a:off x="7207914" y="58958"/>
            <a:ext cx="758204" cy="814172"/>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r:embed="rId7"/>
                </a:ext>
              </a:extLst>
            </a:blip>
            <a:stretch>
              <a:fillRect l="-246415" t="-129667"/>
            </a:stretch>
          </a:blipFill>
        </p:spPr>
        <p:txBody>
          <a:bodyPr/>
          <a:lstStyle/>
          <a:p>
            <a:endParaRPr lang="en-US"/>
          </a:p>
        </p:txBody>
      </p:sp>
      <p:sp>
        <p:nvSpPr>
          <p:cNvPr id="9" name="Freeform 9" descr="n28 SP Ly k27">
            <a:extLst>
              <a:ext uri="{FF2B5EF4-FFF2-40B4-BE49-F238E27FC236}">
                <a16:creationId xmlns:a16="http://schemas.microsoft.com/office/drawing/2014/main" id="{BDB8A846-FE1F-46EE-A80A-AB93F4B6889F}"/>
              </a:ext>
            </a:extLst>
          </p:cNvPr>
          <p:cNvSpPr/>
          <p:nvPr/>
        </p:nvSpPr>
        <p:spPr>
          <a:xfrm flipH="1">
            <a:off x="7508701" y="73073"/>
            <a:ext cx="2031144" cy="1280549"/>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Rectangle 2" descr="n28 SP Ly k27">
            <a:extLst>
              <a:ext uri="{FF2B5EF4-FFF2-40B4-BE49-F238E27FC236}">
                <a16:creationId xmlns:a16="http://schemas.microsoft.com/office/drawing/2014/main" id="{7330580E-67A1-4DAA-B0ED-5D58A5B2F917}"/>
              </a:ext>
            </a:extLst>
          </p:cNvPr>
          <p:cNvSpPr/>
          <p:nvPr/>
        </p:nvSpPr>
        <p:spPr>
          <a:xfrm>
            <a:off x="3588069" y="4423612"/>
            <a:ext cx="207034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975453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8 SP Ly k27"/>
          <p:cNvSpPr>
            <a:spLocks noGrp="1"/>
          </p:cNvSpPr>
          <p:nvPr>
            <p:ph type="body" idx="1"/>
          </p:nvPr>
        </p:nvSpPr>
        <p:spPr>
          <a:xfrm>
            <a:off x="161337" y="795263"/>
            <a:ext cx="5930544" cy="2418632"/>
          </a:xfrm>
        </p:spPr>
        <p:txBody>
          <a:bodyPr/>
          <a:lstStyle/>
          <a:p>
            <a:pPr marL="139700" indent="0" algn="just">
              <a:lnSpc>
                <a:spcPct val="130000"/>
              </a:lnSpc>
              <a:buNone/>
            </a:pPr>
            <a:r>
              <a:rPr lang="vi-VN" sz="2800" dirty="0">
                <a:solidFill>
                  <a:srgbClr val="84A59D"/>
                </a:solidFill>
                <a:latin typeface="Bahnschrift SemiBold" panose="020B0502040204020203" pitchFamily="34" charset="0"/>
                <a:ea typeface="Cambria" panose="02040503050406030204" pitchFamily="18" charset="0"/>
              </a:rPr>
              <a:t>Quá trình bay hơi do một số phân tử nước ở bề mặt của nước có động năng chuyển động nhiệt lớn, nên nội năng giảm ⇒ nhiệt độ giảm.</a:t>
            </a:r>
            <a:endParaRPr lang="en-US" sz="2800" dirty="0">
              <a:solidFill>
                <a:srgbClr val="84A59D"/>
              </a:solidFill>
              <a:latin typeface="Bahnschrift SemiBold" panose="020B0502040204020203" pitchFamily="34" charset="0"/>
              <a:ea typeface="Cambria" panose="02040503050406030204" pitchFamily="18" charset="0"/>
            </a:endParaRPr>
          </a:p>
        </p:txBody>
      </p:sp>
      <p:pic>
        <p:nvPicPr>
          <p:cNvPr id="5" name="Picture 4" descr="n28 SP Ly k27"/>
          <p:cNvPicPr>
            <a:picLocks noChangeAspect="1"/>
          </p:cNvPicPr>
          <p:nvPr/>
        </p:nvPicPr>
        <p:blipFill>
          <a:blip r:embed="rId2"/>
          <a:stretch>
            <a:fillRect/>
          </a:stretch>
        </p:blipFill>
        <p:spPr>
          <a:xfrm>
            <a:off x="6254836" y="391425"/>
            <a:ext cx="2437550" cy="2216988"/>
          </a:xfrm>
          <a:prstGeom prst="rect">
            <a:avLst/>
          </a:prstGeom>
        </p:spPr>
      </p:pic>
      <p:pic>
        <p:nvPicPr>
          <p:cNvPr id="6" name="Picture 5"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36" y="2924354"/>
            <a:ext cx="2437550" cy="2037991"/>
          </a:xfrm>
          <a:prstGeom prst="rect">
            <a:avLst/>
          </a:prstGeom>
        </p:spPr>
      </p:pic>
      <p:sp>
        <p:nvSpPr>
          <p:cNvPr id="7" name="Freeform 12" descr="n28 SP Ly k27">
            <a:extLst>
              <a:ext uri="{FF2B5EF4-FFF2-40B4-BE49-F238E27FC236}">
                <a16:creationId xmlns:a16="http://schemas.microsoft.com/office/drawing/2014/main" id="{251BF8B8-485F-45D6-80FD-41480ABAD75C}"/>
              </a:ext>
            </a:extLst>
          </p:cNvPr>
          <p:cNvSpPr/>
          <p:nvPr/>
        </p:nvSpPr>
        <p:spPr>
          <a:xfrm>
            <a:off x="1" y="3447534"/>
            <a:ext cx="1952368" cy="169596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 name="Rectangle 1" descr="n28 SP Ly k27">
            <a:extLst>
              <a:ext uri="{FF2B5EF4-FFF2-40B4-BE49-F238E27FC236}">
                <a16:creationId xmlns:a16="http://schemas.microsoft.com/office/drawing/2014/main" id="{D899F3CB-0479-4DC2-97E8-38B04E2DF073}"/>
              </a:ext>
            </a:extLst>
          </p:cNvPr>
          <p:cNvSpPr/>
          <p:nvPr/>
        </p:nvSpPr>
        <p:spPr>
          <a:xfrm>
            <a:off x="3085685" y="4462662"/>
            <a:ext cx="2035834"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32895436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3" name="Rectangle: Rounded Corners 2" descr="n28 SP Ly k27">
            <a:extLst>
              <a:ext uri="{FF2B5EF4-FFF2-40B4-BE49-F238E27FC236}">
                <a16:creationId xmlns:a16="http://schemas.microsoft.com/office/drawing/2014/main" id="{29FBEB78-DB8D-445A-A3C5-D0DF74A0133B}"/>
              </a:ext>
            </a:extLst>
          </p:cNvPr>
          <p:cNvSpPr/>
          <p:nvPr/>
        </p:nvSpPr>
        <p:spPr>
          <a:xfrm>
            <a:off x="349624" y="394447"/>
            <a:ext cx="6331731" cy="2411506"/>
          </a:xfrm>
          <a:prstGeom prst="roundRect">
            <a:avLst>
              <a:gd name="adj" fmla="val 50000"/>
            </a:avLst>
          </a:prstGeom>
          <a:noFill/>
          <a:ln w="28575">
            <a:solidFill>
              <a:srgbClr val="84A59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5" descr="n28 SP Ly k27"/>
          <p:cNvSpPr txBox="1">
            <a:spLocks noGrp="1"/>
          </p:cNvSpPr>
          <p:nvPr>
            <p:ph type="title"/>
          </p:nvPr>
        </p:nvSpPr>
        <p:spPr>
          <a:xfrm>
            <a:off x="466214" y="675409"/>
            <a:ext cx="5913804" cy="1589809"/>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28482"/>
                </a:solidFill>
                <a:latin typeface="Bahnschrift SemiBold" panose="020B0502040204020203" pitchFamily="34" charset="0"/>
              </a:rPr>
              <a:t>THẢO LUẬN NHÓM </a:t>
            </a:r>
            <a:br>
              <a:rPr lang="en-US" sz="4000" dirty="0">
                <a:solidFill>
                  <a:srgbClr val="F28482"/>
                </a:solidFill>
                <a:latin typeface="Bahnschrift SemiBold" panose="020B0502040204020203" pitchFamily="34" charset="0"/>
              </a:rPr>
            </a:br>
            <a:r>
              <a:rPr lang="en-US" sz="4000" dirty="0">
                <a:solidFill>
                  <a:srgbClr val="F28482"/>
                </a:solidFill>
                <a:latin typeface="Bahnschrift SemiBold" panose="020B0502040204020203" pitchFamily="34" charset="0"/>
              </a:rPr>
              <a:t>HOÀN THÀNH PHT SỐ 4 VÀ SỐ 5</a:t>
            </a:r>
            <a:endParaRPr sz="4000" dirty="0">
              <a:solidFill>
                <a:srgbClr val="F28482"/>
              </a:solidFill>
              <a:latin typeface="Bahnschrift SemiBold" panose="020B0502040204020203" pitchFamily="34" charset="0"/>
            </a:endParaRPr>
          </a:p>
        </p:txBody>
      </p:sp>
      <p:pic>
        <p:nvPicPr>
          <p:cNvPr id="2" name="Picture 1"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6" name="Freeform 15" descr="n28 SP Ly k27">
            <a:extLst>
              <a:ext uri="{FF2B5EF4-FFF2-40B4-BE49-F238E27FC236}">
                <a16:creationId xmlns:a16="http://schemas.microsoft.com/office/drawing/2014/main" id="{4FAEE45C-432C-41A9-B054-2757F40D7A3C}"/>
              </a:ext>
            </a:extLst>
          </p:cNvPr>
          <p:cNvSpPr/>
          <p:nvPr/>
        </p:nvSpPr>
        <p:spPr>
          <a:xfrm>
            <a:off x="83642" y="2115758"/>
            <a:ext cx="1153066" cy="302774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4"/>
            <a:stretch>
              <a:fillRect/>
            </a:stretch>
          </a:blipFill>
        </p:spPr>
        <p:txBody>
          <a:bodyPr/>
          <a:lstStyle/>
          <a:p>
            <a:endParaRPr lang="en-US"/>
          </a:p>
        </p:txBody>
      </p:sp>
      <p:sp>
        <p:nvSpPr>
          <p:cNvPr id="7" name="Freeform 10" descr="n28 SP Ly k27">
            <a:extLst>
              <a:ext uri="{FF2B5EF4-FFF2-40B4-BE49-F238E27FC236}">
                <a16:creationId xmlns:a16="http://schemas.microsoft.com/office/drawing/2014/main" id="{CEB6AB7D-3998-473D-8796-07570F2EBE60}"/>
              </a:ext>
            </a:extLst>
          </p:cNvPr>
          <p:cNvSpPr/>
          <p:nvPr/>
        </p:nvSpPr>
        <p:spPr>
          <a:xfrm>
            <a:off x="6748414" y="117858"/>
            <a:ext cx="2321599" cy="1482342"/>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r:embed="rId6"/>
                </a:ext>
              </a:extLst>
            </a:blip>
            <a:stretch>
              <a:fillRect l="-21972" t="-1538"/>
            </a:stretch>
          </a:blipFill>
        </p:spPr>
        <p:txBody>
          <a:bodyPr/>
          <a:lstStyle/>
          <a:p>
            <a:endParaRPr lang="en-US"/>
          </a:p>
        </p:txBody>
      </p:sp>
      <p:sp>
        <p:nvSpPr>
          <p:cNvPr id="8" name="Freeform 3" descr="n28 SP Ly k27">
            <a:extLst>
              <a:ext uri="{FF2B5EF4-FFF2-40B4-BE49-F238E27FC236}">
                <a16:creationId xmlns:a16="http://schemas.microsoft.com/office/drawing/2014/main" id="{E26FAAF1-58DE-4B93-8342-A51A24A9B3B1}"/>
              </a:ext>
            </a:extLst>
          </p:cNvPr>
          <p:cNvSpPr/>
          <p:nvPr/>
        </p:nvSpPr>
        <p:spPr>
          <a:xfrm rot="1421206">
            <a:off x="5951163" y="1470313"/>
            <a:ext cx="1090886" cy="1589809"/>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Rectangle 3" descr="n28 SP Ly k27">
            <a:extLst>
              <a:ext uri="{FF2B5EF4-FFF2-40B4-BE49-F238E27FC236}">
                <a16:creationId xmlns:a16="http://schemas.microsoft.com/office/drawing/2014/main" id="{18A41ADB-0C59-420A-B53E-AA61C7C641F6}"/>
              </a:ext>
            </a:extLst>
          </p:cNvPr>
          <p:cNvSpPr/>
          <p:nvPr/>
        </p:nvSpPr>
        <p:spPr>
          <a:xfrm>
            <a:off x="3536830" y="4425887"/>
            <a:ext cx="207034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82654353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35" descr="n28 SP Ly k27"/>
          <p:cNvSpPr txBox="1">
            <a:spLocks noGrp="1"/>
          </p:cNvSpPr>
          <p:nvPr>
            <p:ph type="body" idx="1"/>
          </p:nvPr>
        </p:nvSpPr>
        <p:spPr>
          <a:xfrm>
            <a:off x="301924" y="298454"/>
            <a:ext cx="5313872" cy="4546591"/>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4</a:t>
            </a:r>
          </a:p>
          <a:p>
            <a:pPr marL="139700" lvl="0" indent="0" algn="just">
              <a:lnSpc>
                <a:spcPct val="130000"/>
              </a:lnSpc>
              <a:buNone/>
            </a:pPr>
            <a:r>
              <a:rPr lang="vi-VN" sz="2400" b="1" u="sng" dirty="0">
                <a:solidFill>
                  <a:schemeClr val="bg2">
                    <a:lumMod val="50000"/>
                  </a:schemeClr>
                </a:solidFill>
                <a:latin typeface="Bahnschrift SemiBold" panose="020B0502040204020203" pitchFamily="34" charset="0"/>
                <a:ea typeface="Cambria" panose="02040503050406030204" pitchFamily="18" charset="0"/>
              </a:rPr>
              <a:t>Câu 1:</a:t>
            </a:r>
            <a:r>
              <a:rPr lang="vi-VN" sz="2400" b="1" dirty="0">
                <a:solidFill>
                  <a:schemeClr val="bg2">
                    <a:lumMod val="50000"/>
                  </a:schemeClr>
                </a:solidFill>
                <a:latin typeface="Bahnschrift SemiBold" panose="020B0502040204020203" pitchFamily="34" charset="0"/>
                <a:ea typeface="Cambria" panose="02040503050406030204" pitchFamily="18" charset="0"/>
              </a:rPr>
              <a:t> </a:t>
            </a:r>
            <a:r>
              <a:rPr lang="vi-VN" sz="2400" dirty="0">
                <a:solidFill>
                  <a:schemeClr val="bg2">
                    <a:lumMod val="50000"/>
                  </a:schemeClr>
                </a:solidFill>
                <a:latin typeface="Bahnschrift SemiBold" panose="020B0502040204020203" pitchFamily="34" charset="0"/>
                <a:ea typeface="Cambria" panose="02040503050406030204" pitchFamily="18" charset="0"/>
              </a:rPr>
              <a:t>Hãy dựa vào đồ thị ở H1.5 để mô tả sự thay đổi nhiệt độ của nước khi được đun từ 20℃ tới khi sôi?</a:t>
            </a:r>
          </a:p>
          <a:p>
            <a:pPr marL="139700" lvl="0" indent="0" algn="just">
              <a:lnSpc>
                <a:spcPct val="130000"/>
              </a:lnSpc>
              <a:buNone/>
            </a:pPr>
            <a:r>
              <a:rPr lang="vi-VN" sz="2400" b="1" u="sng" dirty="0">
                <a:solidFill>
                  <a:srgbClr val="84A59D"/>
                </a:solidFill>
                <a:latin typeface="Bahnschrift SemiBold" panose="020B0502040204020203" pitchFamily="34" charset="0"/>
                <a:ea typeface="Cambria" panose="02040503050406030204" pitchFamily="18" charset="0"/>
              </a:rPr>
              <a:t>Câu 2:</a:t>
            </a:r>
            <a:r>
              <a:rPr lang="vi-VN" sz="2400" b="1"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Khi nước đang sôi thì năng lượng mà nước nhận được từ nguồn nhiệt có được chuyển hóa thành động năng của các phân tử nước không? Tại sao?</a:t>
            </a:r>
          </a:p>
        </p:txBody>
      </p:sp>
      <p:grpSp>
        <p:nvGrpSpPr>
          <p:cNvPr id="6" name="Group 5" descr="n28 SP Ly k27">
            <a:extLst>
              <a:ext uri="{FF2B5EF4-FFF2-40B4-BE49-F238E27FC236}">
                <a16:creationId xmlns:a16="http://schemas.microsoft.com/office/drawing/2014/main" id="{D68D3576-3B77-4ADE-9FE0-A1AED9AE683D}"/>
              </a:ext>
            </a:extLst>
          </p:cNvPr>
          <p:cNvGrpSpPr/>
          <p:nvPr/>
        </p:nvGrpSpPr>
        <p:grpSpPr>
          <a:xfrm>
            <a:off x="5899354" y="1260435"/>
            <a:ext cx="3244646" cy="2814732"/>
            <a:chOff x="228737" y="2001275"/>
            <a:chExt cx="4675908" cy="3122654"/>
          </a:xfrm>
        </p:grpSpPr>
        <p:sp>
          <p:nvSpPr>
            <p:cNvPr id="7" name="TextBox 6">
              <a:extLst>
                <a:ext uri="{FF2B5EF4-FFF2-40B4-BE49-F238E27FC236}">
                  <a16:creationId xmlns:a16="http://schemas.microsoft.com/office/drawing/2014/main" id="{6E737FF8-61A2-4133-B271-6815294DAD81}"/>
                </a:ext>
              </a:extLst>
            </p:cNvPr>
            <p:cNvSpPr txBox="1"/>
            <p:nvPr/>
          </p:nvSpPr>
          <p:spPr>
            <a:xfrm>
              <a:off x="228737" y="3997156"/>
              <a:ext cx="4675908" cy="1126773"/>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8" name="Picture 7">
              <a:extLst>
                <a:ext uri="{FF2B5EF4-FFF2-40B4-BE49-F238E27FC236}">
                  <a16:creationId xmlns:a16="http://schemas.microsoft.com/office/drawing/2014/main" id="{AD9B2E87-9491-4F75-B7F9-30E8A75851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8737" y="2001275"/>
              <a:ext cx="4516303" cy="1905780"/>
            </a:xfrm>
            <a:prstGeom prst="rect">
              <a:avLst/>
            </a:prstGeom>
          </p:spPr>
        </p:pic>
      </p:grpSp>
      <p:sp>
        <p:nvSpPr>
          <p:cNvPr id="4" name="Rectangle: Top Corners One Rounded and One Snipped 3" descr="n28 SP Ly k27">
            <a:extLst>
              <a:ext uri="{FF2B5EF4-FFF2-40B4-BE49-F238E27FC236}">
                <a16:creationId xmlns:a16="http://schemas.microsoft.com/office/drawing/2014/main" id="{14D628A4-17F7-4540-9C58-9A47ED76EBA9}"/>
              </a:ext>
            </a:extLst>
          </p:cNvPr>
          <p:cNvSpPr/>
          <p:nvPr/>
        </p:nvSpPr>
        <p:spPr>
          <a:xfrm>
            <a:off x="301924" y="94891"/>
            <a:ext cx="5426016" cy="4750154"/>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descr="n28 SP Ly k27">
            <a:extLst>
              <a:ext uri="{FF2B5EF4-FFF2-40B4-BE49-F238E27FC236}">
                <a16:creationId xmlns:a16="http://schemas.microsoft.com/office/drawing/2014/main" id="{F88E8BE9-87D8-4C1A-BA81-1A5BEAC932E1}"/>
              </a:ext>
            </a:extLst>
          </p:cNvPr>
          <p:cNvSpPr/>
          <p:nvPr/>
        </p:nvSpPr>
        <p:spPr>
          <a:xfrm>
            <a:off x="5333210" y="4051813"/>
            <a:ext cx="1027658" cy="936025"/>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9" descr="n28 SP Ly k27">
            <a:extLst>
              <a:ext uri="{FF2B5EF4-FFF2-40B4-BE49-F238E27FC236}">
                <a16:creationId xmlns:a16="http://schemas.microsoft.com/office/drawing/2014/main" id="{CB9B2E55-CF6F-4E78-B5B6-26F4A3E587BF}"/>
              </a:ext>
            </a:extLst>
          </p:cNvPr>
          <p:cNvSpPr/>
          <p:nvPr/>
        </p:nvSpPr>
        <p:spPr>
          <a:xfrm rot="1098194">
            <a:off x="224243" y="-331249"/>
            <a:ext cx="509037" cy="151009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7">
              <a:extLst>
                <a:ext uri="{96DAC541-7B7A-43D3-8B79-37D633B846F1}">
                  <asvg:svgBlip xmlns:asvg="http://schemas.microsoft.com/office/drawing/2016/SVG/main" r:embed="rId8"/>
                </a:ext>
              </a:extLst>
            </a:blip>
            <a:stretch>
              <a:fillRect l="-533991" t="-66462" b="-41193"/>
            </a:stretch>
          </a:blipFill>
        </p:spPr>
        <p:txBody>
          <a:bodyPr/>
          <a:lstStyle/>
          <a:p>
            <a:endParaRPr lang="en-US"/>
          </a:p>
        </p:txBody>
      </p:sp>
      <p:sp>
        <p:nvSpPr>
          <p:cNvPr id="2" name="Rectangle 1" descr="n28 SP Ly k27">
            <a:extLst>
              <a:ext uri="{FF2B5EF4-FFF2-40B4-BE49-F238E27FC236}">
                <a16:creationId xmlns:a16="http://schemas.microsoft.com/office/drawing/2014/main" id="{6021EFDC-D601-42A4-8FCA-D4F43000AF43}"/>
              </a:ext>
            </a:extLst>
          </p:cNvPr>
          <p:cNvSpPr/>
          <p:nvPr/>
        </p:nvSpPr>
        <p:spPr>
          <a:xfrm>
            <a:off x="7323826" y="4519825"/>
            <a:ext cx="182017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87504593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descr="n28 SP Ly k27">
                <a:extLst>
                  <a:ext uri="{FF2B5EF4-FFF2-40B4-BE49-F238E27FC236}">
                    <a16:creationId xmlns:a16="http://schemas.microsoft.com/office/drawing/2014/main" id="{BED619E5-9451-2C92-AA12-15DC91CCA938}"/>
                  </a:ext>
                </a:extLst>
              </p:cNvPr>
              <p:cNvSpPr>
                <a:spLocks noGrp="1"/>
              </p:cNvSpPr>
              <p:nvPr>
                <p:ph type="body" idx="1"/>
              </p:nvPr>
            </p:nvSpPr>
            <p:spPr>
              <a:xfrm>
                <a:off x="384248" y="1177573"/>
                <a:ext cx="6072996" cy="1847849"/>
              </a:xfrm>
            </p:spPr>
            <p:txBody>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1: </a:t>
                </a:r>
                <a:endParaRPr lang="en-US" sz="2400" dirty="0">
                  <a:solidFill>
                    <a:srgbClr val="663300"/>
                  </a:solidFill>
                  <a:effectLst/>
                  <a:latin typeface="Bahnschrift SemiBold" panose="020B0502040204020203" pitchFamily="34" charset="0"/>
                  <a:ea typeface="Cambria" panose="02040503050406030204" pitchFamily="18" charset="0"/>
                </a:endParaRPr>
              </a:p>
              <a:p>
                <a:pPr marL="0" indent="0" algn="just">
                  <a:lnSpc>
                    <a:spcPct val="115000"/>
                  </a:lnSpc>
                  <a:buNone/>
                </a:pP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đun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20</a:t>
                </a:r>
                <a:r>
                  <a:rPr lang="en-US" sz="2400" dirty="0">
                    <a:solidFill>
                      <a:srgbClr val="84A59D"/>
                    </a:solidFill>
                    <a:latin typeface="Bahnschrift SemiBold" panose="020B0502040204020203" pitchFamily="34" charset="0"/>
                    <a:ea typeface="Times New Roman" panose="02020603050405020304" pitchFamily="18" charset="0"/>
                  </a:rPr>
                  <a:t> </a:t>
                </a:r>
                <a14:m>
                  <m:oMath xmlns:m="http://schemas.openxmlformats.org/officeDocument/2006/math">
                    <m:r>
                      <a:rPr lang="en-US" sz="2400" i="0">
                        <a:solidFill>
                          <a:srgbClr val="84A59D"/>
                        </a:solidFill>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dần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bắt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đầu</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đạt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đến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cao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nhất</a:t>
                </a:r>
                <a:r>
                  <a:rPr lang="en-US" sz="2400" dirty="0">
                    <a:solidFill>
                      <a:srgbClr val="84A59D"/>
                    </a:solidFill>
                    <a:effectLst/>
                    <a:latin typeface="Bahnschrift SemiBold" panose="020B0502040204020203" pitchFamily="34" charset="0"/>
                    <a:ea typeface="Cambria" panose="02040503050406030204" pitchFamily="18" charset="0"/>
                  </a:rPr>
                  <a:t> 100</a:t>
                </a:r>
                <a14:m>
                  <m:oMath xmlns:m="http://schemas.openxmlformats.org/officeDocument/2006/math">
                    <m:r>
                      <a:rPr lang="en-US" sz="2400" i="0">
                        <a:solidFill>
                          <a:srgbClr val="84A59D"/>
                        </a:solidFill>
                        <a:effectLst/>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không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thay</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đổi</a:t>
                </a:r>
                <a:r>
                  <a:rPr lang="en-US" sz="2400" dirty="0">
                    <a:solidFill>
                      <a:srgbClr val="84A59D"/>
                    </a:solidFill>
                    <a:effectLst/>
                    <a:latin typeface="Bahnschrift SemiBold" panose="020B0502040204020203" pitchFamily="34" charset="0"/>
                    <a:ea typeface="Cambria" panose="02040503050406030204" pitchFamily="18" charset="0"/>
                  </a:rPr>
                  <a:t>.</a:t>
                </a:r>
              </a:p>
            </p:txBody>
          </p:sp>
        </mc:Choice>
        <mc:Fallback>
          <p:sp>
            <p:nvSpPr>
              <p:cNvPr id="3" name="Text Placeholder 2" descr="n28 SP Ly k27">
                <a:extLst>
                  <a:ext uri="{FF2B5EF4-FFF2-40B4-BE49-F238E27FC236}">
                    <a16:creationId xmlns:a16="http://schemas.microsoft.com/office/drawing/2014/main" id="{BED619E5-9451-2C92-AA12-15DC91CCA938}"/>
                  </a:ext>
                </a:extLst>
              </p:cNvPr>
              <p:cNvSpPr>
                <a:spLocks noGrp="1" noRot="1" noChangeAspect="1" noMove="1" noResize="1" noEditPoints="1" noAdjustHandles="1" noChangeArrowheads="1" noChangeShapeType="1" noTextEdit="1"/>
              </p:cNvSpPr>
              <p:nvPr>
                <p:ph type="body" idx="1"/>
              </p:nvPr>
            </p:nvSpPr>
            <p:spPr>
              <a:xfrm>
                <a:off x="384248" y="1177573"/>
                <a:ext cx="6072996" cy="1847849"/>
              </a:xfrm>
              <a:blipFill>
                <a:blip r:embed="rId2"/>
                <a:stretch>
                  <a:fillRect l="-1506" r="-1606" b="-3960"/>
                </a:stretch>
              </a:blipFill>
            </p:spPr>
            <p:txBody>
              <a:bodyPr/>
              <a:lstStyle/>
              <a:p>
                <a:r>
                  <a:rPr lang="en-US">
                    <a:noFill/>
                  </a:rPr>
                  <a:t> </a:t>
                </a:r>
              </a:p>
            </p:txBody>
          </p:sp>
        </mc:Fallback>
      </mc:AlternateContent>
      <p:pic>
        <p:nvPicPr>
          <p:cNvPr id="5124" name="Picture 4" descr="n28 SP Ly k27">
            <a:extLst>
              <a:ext uri="{FF2B5EF4-FFF2-40B4-BE49-F238E27FC236}">
                <a16:creationId xmlns:a16="http://schemas.microsoft.com/office/drawing/2014/main" id="{326EBDF3-EC15-9095-7BAC-9F3EF09C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452" y="1659050"/>
            <a:ext cx="2965548" cy="1432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28 SP Ly k27">
            <a:extLst>
              <a:ext uri="{FF2B5EF4-FFF2-40B4-BE49-F238E27FC236}">
                <a16:creationId xmlns:a16="http://schemas.microsoft.com/office/drawing/2014/main" id="{471AA6F6-3BF9-1EF9-6D93-CA03DA4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231" y="-32821"/>
            <a:ext cx="1533172" cy="1533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28 SP Ly k27">
            <a:extLst>
              <a:ext uri="{FF2B5EF4-FFF2-40B4-BE49-F238E27FC236}">
                <a16:creationId xmlns:a16="http://schemas.microsoft.com/office/drawing/2014/main" id="{0EDC2263-960B-9F1C-2376-7B2C2C1C33D0}"/>
              </a:ext>
            </a:extLst>
          </p:cNvPr>
          <p:cNvSpPr txBox="1"/>
          <p:nvPr/>
        </p:nvSpPr>
        <p:spPr>
          <a:xfrm>
            <a:off x="384247" y="2876045"/>
            <a:ext cx="8427156" cy="2179764"/>
          </a:xfrm>
          <a:prstGeom prst="rect">
            <a:avLst/>
          </a:prstGeom>
          <a:noFill/>
        </p:spPr>
        <p:txBody>
          <a:bodyPr wrap="square" rtlCol="0">
            <a:spAutoFit/>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2: </a:t>
            </a:r>
            <a:endParaRPr lang="en-US" sz="2400" dirty="0">
              <a:solidFill>
                <a:srgbClr val="66330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đang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lượng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nhận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được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nguồn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có</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hóa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ngọn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lửa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cung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cấp</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sẽ</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sang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a:t>
            </a:r>
          </a:p>
        </p:txBody>
      </p:sp>
      <p:sp>
        <p:nvSpPr>
          <p:cNvPr id="9" name="Rectangle: Rounded Corners 8" descr="n28 SP Ly k27">
            <a:extLst>
              <a:ext uri="{FF2B5EF4-FFF2-40B4-BE49-F238E27FC236}">
                <a16:creationId xmlns:a16="http://schemas.microsoft.com/office/drawing/2014/main" id="{4D56825C-0702-4D70-986A-A11445BFA7A6}"/>
              </a:ext>
            </a:extLst>
          </p:cNvPr>
          <p:cNvSpPr/>
          <p:nvPr/>
        </p:nvSpPr>
        <p:spPr>
          <a:xfrm>
            <a:off x="1242205" y="284672"/>
            <a:ext cx="6383546" cy="698739"/>
          </a:xfrm>
          <a:prstGeom prst="roundRect">
            <a:avLst>
              <a:gd name="adj" fmla="val 50000"/>
            </a:avLst>
          </a:prstGeom>
          <a:solidFill>
            <a:srgbClr val="F6B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28 SP Ly k27">
            <a:extLst>
              <a:ext uri="{FF2B5EF4-FFF2-40B4-BE49-F238E27FC236}">
                <a16:creationId xmlns:a16="http://schemas.microsoft.com/office/drawing/2014/main" id="{4DD86756-E0FF-4BC5-B21D-625DD353ED9B}"/>
              </a:ext>
            </a:extLst>
          </p:cNvPr>
          <p:cNvSpPr txBox="1"/>
          <p:nvPr/>
        </p:nvSpPr>
        <p:spPr>
          <a:xfrm>
            <a:off x="1764102" y="352059"/>
            <a:ext cx="561579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ĐÁP ÁN PHIẾU HỌC TẬP SỐ 4</a:t>
            </a:r>
          </a:p>
        </p:txBody>
      </p:sp>
    </p:spTree>
    <p:extLst>
      <p:ext uri="{BB962C8B-B14F-4D97-AF65-F5344CB8AC3E}">
        <p14:creationId xmlns:p14="http://schemas.microsoft.com/office/powerpoint/2010/main" val="3767094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8 SP Ly k27"/>
          <p:cNvSpPr txBox="1">
            <a:spLocks noGrp="1"/>
          </p:cNvSpPr>
          <p:nvPr>
            <p:ph type="title"/>
          </p:nvPr>
        </p:nvSpPr>
        <p:spPr>
          <a:xfrm>
            <a:off x="6644187" y="226214"/>
            <a:ext cx="2316933" cy="14038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chemeClr val="bg1"/>
                </a:solidFill>
                <a:latin typeface="Amatic SC" panose="020B0604020202020204" charset="-79"/>
                <a:ea typeface="Cambria" panose="02040503050406030204" pitchFamily="18" charset="0"/>
                <a:cs typeface="Amatic SC" panose="020B0604020202020204" charset="-79"/>
              </a:rPr>
              <a:t>THẢO LUẬN NHÓM</a:t>
            </a:r>
            <a:endParaRPr sz="4000" dirty="0">
              <a:solidFill>
                <a:schemeClr val="bg1"/>
              </a:solidFill>
              <a:latin typeface="Amatic SC" panose="020B0604020202020204" charset="-79"/>
              <a:ea typeface="Cambria" panose="02040503050406030204" pitchFamily="18" charset="0"/>
              <a:cs typeface="Amatic SC" panose="020B0604020202020204" charset="-79"/>
            </a:endParaRPr>
          </a:p>
        </p:txBody>
      </p:sp>
      <p:sp>
        <p:nvSpPr>
          <p:cNvPr id="561" name="Google Shape;561;p35" descr="n28 SP Ly k27"/>
          <p:cNvSpPr txBox="1">
            <a:spLocks noGrp="1"/>
          </p:cNvSpPr>
          <p:nvPr>
            <p:ph type="body" idx="1"/>
          </p:nvPr>
        </p:nvSpPr>
        <p:spPr>
          <a:xfrm>
            <a:off x="228108" y="268497"/>
            <a:ext cx="5971890" cy="4606506"/>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800" b="1" dirty="0">
                <a:solidFill>
                  <a:srgbClr val="84A59D"/>
                </a:solidFill>
                <a:latin typeface="Bahnschrift SemiBold" panose="020B0502040204020203" pitchFamily="34" charset="0"/>
                <a:ea typeface="Cambria" panose="02040503050406030204" pitchFamily="18" charset="0"/>
              </a:rPr>
              <a:t>PHIẾU HỌC TẬP SỐ 5</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1: </a:t>
            </a:r>
            <a:r>
              <a:rPr lang="vi-VN" sz="2400" dirty="0">
                <a:solidFill>
                  <a:srgbClr val="663300"/>
                </a:solidFill>
                <a:latin typeface="Bahnschrift SemiBold" panose="020B0502040204020203" pitchFamily="34" charset="0"/>
                <a:ea typeface="Cambria" panose="02040503050406030204" pitchFamily="18" charset="0"/>
              </a:rPr>
              <a:t>Tại sao chất rắn kết tinh khi được đun nóng có thể chuyển thành chất lỏng?</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2:</a:t>
            </a:r>
            <a:r>
              <a:rPr lang="vi-VN" sz="2400" dirty="0">
                <a:solidFill>
                  <a:srgbClr val="F28482"/>
                </a:solidFill>
                <a:latin typeface="Bahnschrift SemiBold" panose="020B0502040204020203" pitchFamily="34" charset="0"/>
                <a:ea typeface="Cambria" panose="02040503050406030204" pitchFamily="18" charset="0"/>
              </a:rPr>
              <a:t> </a:t>
            </a:r>
            <a:r>
              <a:rPr lang="vi-VN" sz="2400" dirty="0">
                <a:solidFill>
                  <a:srgbClr val="663300"/>
                </a:solidFill>
                <a:latin typeface="Bahnschrift SemiBold" panose="020B0502040204020203" pitchFamily="34" charset="0"/>
                <a:ea typeface="Cambria" panose="02040503050406030204" pitchFamily="18" charset="0"/>
              </a:rPr>
              <a:t>a) Hãy dựa vào H1.7 để mô tả quá trình nóng chảy của chất kết tinh?</a:t>
            </a:r>
          </a:p>
          <a:p>
            <a:pPr marL="139700" lvl="0" indent="0" algn="just">
              <a:lnSpc>
                <a:spcPct val="120000"/>
              </a:lnSpc>
              <a:buNone/>
            </a:pPr>
            <a:r>
              <a:rPr lang="vi-VN" sz="2400" dirty="0">
                <a:solidFill>
                  <a:srgbClr val="663300"/>
                </a:solidFill>
                <a:latin typeface="Bahnschrift SemiBold" panose="020B0502040204020203" pitchFamily="34" charset="0"/>
                <a:ea typeface="Cambria" panose="02040503050406030204" pitchFamily="18" charset="0"/>
              </a:rPr>
              <a:t>b) Giải thích tại sao khi đang nóng chảy, nhiệt độ của chất rắn kết tinh không tăng dù vẫn nhận được nhiệt năng. Năng lượng mà chất rắn kết tinh nhận được lúc này dùng để làm gì?</a:t>
            </a:r>
          </a:p>
        </p:txBody>
      </p:sp>
      <p:grpSp>
        <p:nvGrpSpPr>
          <p:cNvPr id="4" name="Group 3" descr="n28 SP Ly k27"/>
          <p:cNvGrpSpPr/>
          <p:nvPr/>
        </p:nvGrpSpPr>
        <p:grpSpPr>
          <a:xfrm>
            <a:off x="6312336" y="1674628"/>
            <a:ext cx="2831664" cy="3008832"/>
            <a:chOff x="5979354" y="1762119"/>
            <a:chExt cx="2976042" cy="2916229"/>
          </a:xfrm>
        </p:grpSpPr>
        <p:sp>
          <p:nvSpPr>
            <p:cNvPr id="9" name="TextBox 8"/>
            <p:cNvSpPr txBox="1"/>
            <p:nvPr/>
          </p:nvSpPr>
          <p:spPr>
            <a:xfrm>
              <a:off x="6065390" y="3395640"/>
              <a:ext cx="2804671" cy="1282708"/>
            </a:xfrm>
            <a:prstGeom prst="rect">
              <a:avLst/>
            </a:prstGeom>
            <a:noFill/>
          </p:spPr>
          <p:txBody>
            <a:bodyPr wrap="square" rtlCol="0">
              <a:spAutoFit/>
            </a:bodyPr>
            <a:lstStyle/>
            <a:p>
              <a:pPr algn="ct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1.7: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chất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rắn</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kết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tinh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làm</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nóng</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chảy</a:t>
              </a:r>
              <a:endPar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79354" y="1762119"/>
              <a:ext cx="2976042" cy="1507706"/>
            </a:xfrm>
            <a:prstGeom prst="rect">
              <a:avLst/>
            </a:prstGeom>
          </p:spPr>
        </p:pic>
      </p:grpSp>
      <p:sp>
        <p:nvSpPr>
          <p:cNvPr id="2" name="Oval 1" descr="n28 SP Ly k27">
            <a:extLst>
              <a:ext uri="{FF2B5EF4-FFF2-40B4-BE49-F238E27FC236}">
                <a16:creationId xmlns:a16="http://schemas.microsoft.com/office/drawing/2014/main" id="{2AE51032-0D40-49F0-A0FD-95FE62B745EF}"/>
              </a:ext>
            </a:extLst>
          </p:cNvPr>
          <p:cNvSpPr/>
          <p:nvPr/>
        </p:nvSpPr>
        <p:spPr>
          <a:xfrm>
            <a:off x="7140946" y="29301"/>
            <a:ext cx="1657997" cy="1403803"/>
          </a:xfrm>
          <a:prstGeom prst="ellipse">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8 SP Ly k27">
            <a:extLst>
              <a:ext uri="{FF2B5EF4-FFF2-40B4-BE49-F238E27FC236}">
                <a16:creationId xmlns:a16="http://schemas.microsoft.com/office/drawing/2014/main" id="{8CF66F4D-E533-44F2-BA1D-1D613BAF3316}"/>
              </a:ext>
            </a:extLst>
          </p:cNvPr>
          <p:cNvSpPr txBox="1"/>
          <p:nvPr/>
        </p:nvSpPr>
        <p:spPr>
          <a:xfrm>
            <a:off x="7494629" y="131037"/>
            <a:ext cx="1112808" cy="1200329"/>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THẢO LUẬN NHÓM</a:t>
            </a:r>
          </a:p>
        </p:txBody>
      </p:sp>
      <p:sp>
        <p:nvSpPr>
          <p:cNvPr id="10" name="Freeform 19" descr="n28 SP Ly k27">
            <a:extLst>
              <a:ext uri="{FF2B5EF4-FFF2-40B4-BE49-F238E27FC236}">
                <a16:creationId xmlns:a16="http://schemas.microsoft.com/office/drawing/2014/main" id="{2566E74A-D1EF-4B4E-AD9C-A0D8F696A259}"/>
              </a:ext>
            </a:extLst>
          </p:cNvPr>
          <p:cNvSpPr/>
          <p:nvPr/>
        </p:nvSpPr>
        <p:spPr>
          <a:xfrm rot="1319482">
            <a:off x="8564411" y="516947"/>
            <a:ext cx="532908" cy="139006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5">
              <a:extLst>
                <a:ext uri="{96DAC541-7B7A-43D3-8B79-37D633B846F1}">
                  <asvg:svgBlip xmlns:asvg="http://schemas.microsoft.com/office/drawing/2016/SVG/main" r:embed="rId6"/>
                </a:ext>
              </a:extLst>
            </a:blip>
            <a:stretch>
              <a:fillRect l="-533991" t="-66462" b="-41193"/>
            </a:stretch>
          </a:blipFill>
        </p:spPr>
        <p:txBody>
          <a:bodyPr/>
          <a:lstStyle/>
          <a:p>
            <a:endParaRPr lang="en-US"/>
          </a:p>
        </p:txBody>
      </p:sp>
      <p:sp>
        <p:nvSpPr>
          <p:cNvPr id="6" name="Rectangle: Rounded Corners 5" descr="n28 SP Ly k27">
            <a:extLst>
              <a:ext uri="{FF2B5EF4-FFF2-40B4-BE49-F238E27FC236}">
                <a16:creationId xmlns:a16="http://schemas.microsoft.com/office/drawing/2014/main" id="{85015A16-F922-4DE5-A824-03218568C0A5}"/>
              </a:ext>
            </a:extLst>
          </p:cNvPr>
          <p:cNvSpPr/>
          <p:nvPr/>
        </p:nvSpPr>
        <p:spPr>
          <a:xfrm>
            <a:off x="182881" y="131037"/>
            <a:ext cx="6084227" cy="4889537"/>
          </a:xfrm>
          <a:prstGeom prst="roundRect">
            <a:avLst>
              <a:gd name="adj" fmla="val 10845"/>
            </a:avLst>
          </a:prstGeom>
          <a:noFill/>
          <a:ln w="28575">
            <a:solidFill>
              <a:srgbClr val="F2848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descr="n28 SP Ly k27">
            <a:extLst>
              <a:ext uri="{FF2B5EF4-FFF2-40B4-BE49-F238E27FC236}">
                <a16:creationId xmlns:a16="http://schemas.microsoft.com/office/drawing/2014/main" id="{C06D0D42-C00E-4A87-AC04-7C65EA48B7E9}"/>
              </a:ext>
            </a:extLst>
          </p:cNvPr>
          <p:cNvSpPr/>
          <p:nvPr/>
        </p:nvSpPr>
        <p:spPr>
          <a:xfrm>
            <a:off x="671779" y="226214"/>
            <a:ext cx="742953" cy="676706"/>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4" descr="n28 SP Ly k27">
            <a:extLst>
              <a:ext uri="{FF2B5EF4-FFF2-40B4-BE49-F238E27FC236}">
                <a16:creationId xmlns:a16="http://schemas.microsoft.com/office/drawing/2014/main" id="{06667D0B-816F-4B72-9568-F8CEF2314825}"/>
              </a:ext>
            </a:extLst>
          </p:cNvPr>
          <p:cNvSpPr/>
          <p:nvPr/>
        </p:nvSpPr>
        <p:spPr>
          <a:xfrm>
            <a:off x="5837561" y="4354694"/>
            <a:ext cx="577644" cy="73866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9">
              <a:extLst>
                <a:ext uri="{96DAC541-7B7A-43D3-8B79-37D633B846F1}">
                  <asvg:svgBlip xmlns:asvg="http://schemas.microsoft.com/office/drawing/2016/SVG/main" r:embed="rId10"/>
                </a:ext>
              </a:extLst>
            </a:blip>
            <a:stretch>
              <a:fillRect l="-246415" t="-129667"/>
            </a:stretch>
          </a:blipFill>
        </p:spPr>
        <p:txBody>
          <a:bodyPr/>
          <a:lstStyle/>
          <a:p>
            <a:endParaRPr lang="en-US"/>
          </a:p>
        </p:txBody>
      </p:sp>
    </p:spTree>
    <p:extLst>
      <p:ext uri="{BB962C8B-B14F-4D97-AF65-F5344CB8AC3E}">
        <p14:creationId xmlns:p14="http://schemas.microsoft.com/office/powerpoint/2010/main" val="17072866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8 SP Ly k27"/>
          <p:cNvSpPr/>
          <p:nvPr/>
        </p:nvSpPr>
        <p:spPr>
          <a:xfrm>
            <a:off x="1031174" y="443284"/>
            <a:ext cx="6762007" cy="118808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Câu</a:t>
            </a:r>
            <a:r>
              <a:rPr lang="en-US" sz="3200" b="1" kern="1200" dirty="0">
                <a:solidFill>
                  <a:prstClr val="white"/>
                </a:solidFill>
                <a:latin typeface="Cambria" panose="02040503050406030204" pitchFamily="18" charset="0"/>
                <a:ea typeface="Cambria" panose="02040503050406030204" pitchFamily="18" charset="0"/>
              </a:rPr>
              <a:t> 2: </a:t>
            </a:r>
            <a:r>
              <a:rPr lang="en-US" sz="3200" b="1" kern="1200" dirty="0" err="1">
                <a:solidFill>
                  <a:prstClr val="white"/>
                </a:solidFill>
                <a:latin typeface="Cambria" panose="02040503050406030204" pitchFamily="18" charset="0"/>
                <a:ea typeface="Cambria" panose="02040503050406030204" pitchFamily="18" charset="0"/>
              </a:rPr>
              <a:t>Cái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gì</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trong</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lạnh</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ngoài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nóng</a:t>
            </a:r>
            <a:r>
              <a:rPr lang="en-US" sz="3200" b="1" kern="1200" dirty="0">
                <a:solidFill>
                  <a:prstClr val="white"/>
                </a:solidFill>
                <a:latin typeface="Cambria" panose="02040503050406030204" pitchFamily="18" charset="0"/>
                <a:ea typeface="Cambria" panose="02040503050406030204" pitchFamily="18" charset="0"/>
              </a:rPr>
              <a:t>? </a:t>
            </a:r>
          </a:p>
        </p:txBody>
      </p:sp>
      <p:sp>
        <p:nvSpPr>
          <p:cNvPr id="50" name="Snip Diagonal Corner Rectangle 49" descr="n28 SP Ly k27"/>
          <p:cNvSpPr/>
          <p:nvPr/>
        </p:nvSpPr>
        <p:spPr>
          <a:xfrm>
            <a:off x="2130605" y="2145250"/>
            <a:ext cx="4563143" cy="1179841"/>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rPr>
              <a:t>Tủ</a:t>
            </a:r>
            <a:r>
              <a:rPr lang="en-US" sz="3600" b="1" kern="1200" dirty="0">
                <a:solidFill>
                  <a:prstClr val="white"/>
                </a:solidFill>
                <a:latin typeface="Cambria" panose="02040503050406030204" pitchFamily="18" charset="0"/>
                <a:ea typeface="Cambria" panose="02040503050406030204" pitchFamily="18" charset="0"/>
              </a:rPr>
              <a:t> </a:t>
            </a:r>
            <a:r>
              <a:rPr lang="en-US" sz="3600" b="1" kern="1200" dirty="0" err="1">
                <a:solidFill>
                  <a:prstClr val="white"/>
                </a:solidFill>
                <a:latin typeface="Cambria" panose="02040503050406030204" pitchFamily="18" charset="0"/>
                <a:ea typeface="Cambria" panose="02040503050406030204" pitchFamily="18" charset="0"/>
              </a:rPr>
              <a:t>lạnh</a:t>
            </a:r>
            <a:endParaRPr lang="en-US" sz="36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5122" name="Picture 2" descr="n28 SP Ly k27">
            <a:extLst>
              <a:ext uri="{FF2B5EF4-FFF2-40B4-BE49-F238E27FC236}">
                <a16:creationId xmlns:a16="http://schemas.microsoft.com/office/drawing/2014/main" id="{3E89229D-DCB4-4296-BF8A-984827024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27" y="275841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433823A9-7458-474A-9FEB-EFD9D4547D84}"/>
              </a:ext>
            </a:extLst>
          </p:cNvPr>
          <p:cNvPicPr>
            <a:picLocks noChangeAspect="1"/>
          </p:cNvPicPr>
          <p:nvPr/>
        </p:nvPicPr>
        <p:blipFill>
          <a:blip r:embed="rId2"/>
          <a:stretch>
            <a:fillRect/>
          </a:stretch>
        </p:blipFill>
        <p:spPr>
          <a:xfrm>
            <a:off x="5909827" y="1115129"/>
            <a:ext cx="2323541" cy="1936284"/>
          </a:xfrm>
          <a:prstGeom prst="rect">
            <a:avLst/>
          </a:prstGeom>
        </p:spPr>
      </p:pic>
      <p:pic>
        <p:nvPicPr>
          <p:cNvPr id="6" name="Picture 5" descr="n28 SP Ly k27">
            <a:extLst>
              <a:ext uri="{FF2B5EF4-FFF2-40B4-BE49-F238E27FC236}">
                <a16:creationId xmlns:a16="http://schemas.microsoft.com/office/drawing/2014/main" id="{5F1A930F-D679-4F2D-8B27-6EF014676DF8}"/>
              </a:ext>
            </a:extLst>
          </p:cNvPr>
          <p:cNvPicPr>
            <a:picLocks noChangeAspect="1"/>
          </p:cNvPicPr>
          <p:nvPr/>
        </p:nvPicPr>
        <p:blipFill>
          <a:blip r:embed="rId3"/>
          <a:stretch>
            <a:fillRect/>
          </a:stretch>
        </p:blipFill>
        <p:spPr>
          <a:xfrm>
            <a:off x="5327375" y="3240852"/>
            <a:ext cx="3078924" cy="1764162"/>
          </a:xfrm>
          <a:prstGeom prst="rect">
            <a:avLst/>
          </a:prstGeom>
        </p:spPr>
      </p:pic>
      <p:sp>
        <p:nvSpPr>
          <p:cNvPr id="10" name="Rectangle: Rounded Corners 9" descr="n28 SP Ly k27">
            <a:extLst>
              <a:ext uri="{FF2B5EF4-FFF2-40B4-BE49-F238E27FC236}">
                <a16:creationId xmlns:a16="http://schemas.microsoft.com/office/drawing/2014/main" id="{35A28C36-86BD-46A6-B172-4D9861146E61}"/>
              </a:ext>
            </a:extLst>
          </p:cNvPr>
          <p:cNvSpPr/>
          <p:nvPr/>
        </p:nvSpPr>
        <p:spPr>
          <a:xfrm>
            <a:off x="1975449" y="284672"/>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8 SP Ly k27">
            <a:extLst>
              <a:ext uri="{FF2B5EF4-FFF2-40B4-BE49-F238E27FC236}">
                <a16:creationId xmlns:a16="http://schemas.microsoft.com/office/drawing/2014/main" id="{00A3E001-8D4B-4CDA-A967-F4D7828B6E40}"/>
              </a:ext>
            </a:extLst>
          </p:cNvPr>
          <p:cNvSpPr txBox="1"/>
          <p:nvPr/>
        </p:nvSpPr>
        <p:spPr>
          <a:xfrm>
            <a:off x="2311879" y="437392"/>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8 SP Ly k27">
            <a:extLst>
              <a:ext uri="{FF2B5EF4-FFF2-40B4-BE49-F238E27FC236}">
                <a16:creationId xmlns:a16="http://schemas.microsoft.com/office/drawing/2014/main" id="{E977D9AE-A936-4368-9EFF-F3CDD6D9FD2D}"/>
              </a:ext>
            </a:extLst>
          </p:cNvPr>
          <p:cNvSpPr/>
          <p:nvPr/>
        </p:nvSpPr>
        <p:spPr>
          <a:xfrm>
            <a:off x="421302" y="42846"/>
            <a:ext cx="1554147" cy="992324"/>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4">
              <a:extLst>
                <a:ext uri="{96DAC541-7B7A-43D3-8B79-37D633B846F1}">
                  <asvg:svgBlip xmlns:asvg="http://schemas.microsoft.com/office/drawing/2016/SVG/main" r:embed="rId5"/>
                </a:ext>
              </a:extLst>
            </a:blip>
            <a:stretch>
              <a:fillRect l="-21972" t="-1538"/>
            </a:stretch>
          </a:blipFill>
        </p:spPr>
        <p:txBody>
          <a:bodyPr/>
          <a:lstStyle/>
          <a:p>
            <a:endParaRPr lang="en-US"/>
          </a:p>
        </p:txBody>
      </p:sp>
      <p:sp>
        <p:nvSpPr>
          <p:cNvPr id="3" name="Text Placeholder 2" descr="n28 SP Ly k27">
            <a:extLst>
              <a:ext uri="{FF2B5EF4-FFF2-40B4-BE49-F238E27FC236}">
                <a16:creationId xmlns:a16="http://schemas.microsoft.com/office/drawing/2014/main" id="{50211A21-AC71-3329-042C-4B7621054DA6}"/>
              </a:ext>
            </a:extLst>
          </p:cNvPr>
          <p:cNvSpPr>
            <a:spLocks noGrp="1"/>
          </p:cNvSpPr>
          <p:nvPr>
            <p:ph type="body" idx="1"/>
          </p:nvPr>
        </p:nvSpPr>
        <p:spPr>
          <a:xfrm>
            <a:off x="516707" y="1154994"/>
            <a:ext cx="5193979" cy="3687350"/>
          </a:xfrm>
        </p:spPr>
        <p:txBody>
          <a:bodyPr/>
          <a:lstStyle/>
          <a:p>
            <a:pPr marL="0" marR="0" indent="0" algn="just">
              <a:lnSpc>
                <a:spcPct val="115000"/>
              </a:lnSpc>
              <a:spcBef>
                <a:spcPts val="0"/>
              </a:spcBef>
              <a:spcAft>
                <a:spcPts val="0"/>
              </a:spcAft>
              <a:buNone/>
            </a:pPr>
            <a:r>
              <a:rPr lang="en-US" sz="2800" b="1" dirty="0" err="1">
                <a:solidFill>
                  <a:srgbClr val="F6BD60"/>
                </a:solidFill>
                <a:effectLst/>
                <a:latin typeface="Bahnschrift SemiBold" panose="020B0502040204020203" pitchFamily="34" charset="0"/>
                <a:ea typeface="Cambria" panose="02040503050406030204" pitchFamily="18" charset="0"/>
              </a:rPr>
              <a:t>Câu</a:t>
            </a:r>
            <a:r>
              <a:rPr lang="en-US" sz="2800" b="1" dirty="0">
                <a:solidFill>
                  <a:srgbClr val="F6BD60"/>
                </a:solidFill>
                <a:effectLst/>
                <a:latin typeface="Bahnschrift SemiBold" panose="020B0502040204020203" pitchFamily="34" charset="0"/>
                <a:ea typeface="Cambria" panose="02040503050406030204" pitchFamily="18" charset="0"/>
              </a:rPr>
              <a:t> 1: </a:t>
            </a:r>
            <a:endParaRPr lang="en-US" sz="2800" dirty="0">
              <a:solidFill>
                <a:srgbClr val="F6BD6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800" dirty="0" err="1">
                <a:solidFill>
                  <a:srgbClr val="663300"/>
                </a:solidFill>
                <a:effectLst/>
                <a:latin typeface="Bahnschrift SemiBold" panose="020B0502040204020203" pitchFamily="34" charset="0"/>
                <a:ea typeface="Cambria" panose="02040503050406030204" pitchFamily="18" charset="0"/>
              </a:rPr>
              <a:t>Vì</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kết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tinh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chảy</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không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đổi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áp</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suất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trước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đun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đến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chuẩn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thành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lỏng</a:t>
            </a:r>
            <a:r>
              <a:rPr lang="en-US" sz="2800" dirty="0">
                <a:solidFill>
                  <a:srgbClr val="663300"/>
                </a:solidFill>
                <a:effectLst/>
                <a:latin typeface="Bahnschrift SemiBold" panose="020B0502040204020203" pitchFamily="34" charset="0"/>
                <a:ea typeface="Cambria" panose="02040503050406030204" pitchFamily="18" charset="0"/>
              </a:rPr>
              <a:t>.</a:t>
            </a:r>
          </a:p>
        </p:txBody>
      </p:sp>
      <p:sp>
        <p:nvSpPr>
          <p:cNvPr id="4" name="Rectangle 3" descr="n28 SP Ly k27">
            <a:extLst>
              <a:ext uri="{FF2B5EF4-FFF2-40B4-BE49-F238E27FC236}">
                <a16:creationId xmlns:a16="http://schemas.microsoft.com/office/drawing/2014/main" id="{25C2F261-18AC-4ABC-AA48-36CC41436D6E}"/>
              </a:ext>
            </a:extLst>
          </p:cNvPr>
          <p:cNvSpPr/>
          <p:nvPr/>
        </p:nvSpPr>
        <p:spPr>
          <a:xfrm>
            <a:off x="7297402" y="145004"/>
            <a:ext cx="1871932"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18664041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8 SP Ly k27">
            <a:extLst>
              <a:ext uri="{FF2B5EF4-FFF2-40B4-BE49-F238E27FC236}">
                <a16:creationId xmlns:a16="http://schemas.microsoft.com/office/drawing/2014/main" id="{50211A21-AC71-3329-042C-4B7621054DA6}"/>
              </a:ext>
            </a:extLst>
          </p:cNvPr>
          <p:cNvSpPr>
            <a:spLocks noGrp="1"/>
          </p:cNvSpPr>
          <p:nvPr>
            <p:ph type="body" idx="1"/>
          </p:nvPr>
        </p:nvSpPr>
        <p:spPr>
          <a:xfrm>
            <a:off x="227722" y="728074"/>
            <a:ext cx="6134259" cy="4268769"/>
          </a:xfrm>
        </p:spPr>
        <p:txBody>
          <a:bodyPr/>
          <a:lstStyle/>
          <a:p>
            <a:pPr marL="0" indent="0" algn="just">
              <a:lnSpc>
                <a:spcPct val="115000"/>
              </a:lnSpc>
              <a:buNone/>
            </a:pPr>
            <a:r>
              <a:rPr lang="en-US" sz="2200" b="1" dirty="0" err="1">
                <a:solidFill>
                  <a:srgbClr val="84A59D"/>
                </a:solidFill>
                <a:latin typeface="Bahnschrift SemiBold" panose="020B0502040204020203" pitchFamily="34" charset="0"/>
                <a:ea typeface="Cambria" panose="02040503050406030204" pitchFamily="18" charset="0"/>
              </a:rPr>
              <a:t>Câu</a:t>
            </a:r>
            <a:r>
              <a:rPr lang="en-US" sz="2200" b="1" dirty="0">
                <a:solidFill>
                  <a:srgbClr val="84A59D"/>
                </a:solidFill>
                <a:latin typeface="Bahnschrift SemiBold" panose="020B0502040204020203" pitchFamily="34" charset="0"/>
                <a:ea typeface="Cambria" panose="02040503050406030204" pitchFamily="18" charset="0"/>
              </a:rPr>
              <a:t> 2:</a:t>
            </a:r>
            <a:endParaRPr lang="en-US" sz="2200" dirty="0">
              <a:solidFill>
                <a:srgbClr val="84A59D"/>
              </a:solidFill>
              <a:latin typeface="Bahnschrift SemiBold" panose="020B0502040204020203" pitchFamily="34" charset="0"/>
              <a:ea typeface="Cambria" panose="02040503050406030204" pitchFamily="18" charset="0"/>
            </a:endParaRP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a)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đun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dần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đến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a:t>
            </a:r>
            <a:r>
              <a:rPr lang="en-US" sz="2200" baseline="-25000" dirty="0" err="1">
                <a:solidFill>
                  <a:srgbClr val="663300"/>
                </a:solidFill>
                <a:latin typeface="Bahnschrift SemiBold" panose="020B0502040204020203" pitchFamily="34" charset="0"/>
                <a:ea typeface="Cambria" panose="02040503050406030204" pitchFamily="18" charset="0"/>
              </a:rPr>
              <a:t>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bắt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đầu</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Suốt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thời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gian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lỏng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hoàn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tiếp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tục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b)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đang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của</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dù</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vẫn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nhận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được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vì</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có</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một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khổng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đổi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xác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định</a:t>
            </a:r>
            <a:r>
              <a:rPr lang="en-US" sz="2200" dirty="0">
                <a:solidFill>
                  <a:srgbClr val="663300"/>
                </a:solidFill>
                <a:latin typeface="Bahnschrift SemiBold" panose="020B0502040204020203" pitchFamily="34" charset="0"/>
                <a:ea typeface="Cambria" panose="02040503050406030204" pitchFamily="18" charset="0"/>
              </a:rPr>
              <a:t> ở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áp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cho</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trước</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endParaRPr lang="en-US" sz="2200" dirty="0">
              <a:solidFill>
                <a:srgbClr val="663300"/>
              </a:solidFill>
              <a:latin typeface="Bahnschrift SemiBold" panose="020B0502040204020203" pitchFamily="34" charset="0"/>
              <a:ea typeface="Cambria" panose="02040503050406030204" pitchFamily="18" charset="0"/>
            </a:endParaRPr>
          </a:p>
        </p:txBody>
      </p:sp>
      <p:sp>
        <p:nvSpPr>
          <p:cNvPr id="10" name="Rectangle: Rounded Corners 9" descr="n28 SP Ly k27">
            <a:extLst>
              <a:ext uri="{FF2B5EF4-FFF2-40B4-BE49-F238E27FC236}">
                <a16:creationId xmlns:a16="http://schemas.microsoft.com/office/drawing/2014/main" id="{35A28C36-86BD-46A6-B172-4D9861146E61}"/>
              </a:ext>
            </a:extLst>
          </p:cNvPr>
          <p:cNvSpPr/>
          <p:nvPr/>
        </p:nvSpPr>
        <p:spPr>
          <a:xfrm>
            <a:off x="2113465" y="146656"/>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8 SP Ly k27">
            <a:extLst>
              <a:ext uri="{FF2B5EF4-FFF2-40B4-BE49-F238E27FC236}">
                <a16:creationId xmlns:a16="http://schemas.microsoft.com/office/drawing/2014/main" id="{00A3E001-8D4B-4CDA-A967-F4D7828B6E40}"/>
              </a:ext>
            </a:extLst>
          </p:cNvPr>
          <p:cNvSpPr txBox="1"/>
          <p:nvPr/>
        </p:nvSpPr>
        <p:spPr>
          <a:xfrm>
            <a:off x="2449895" y="299376"/>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8 SP Ly k27">
            <a:extLst>
              <a:ext uri="{FF2B5EF4-FFF2-40B4-BE49-F238E27FC236}">
                <a16:creationId xmlns:a16="http://schemas.microsoft.com/office/drawing/2014/main" id="{E977D9AE-A936-4368-9EFF-F3CDD6D9FD2D}"/>
              </a:ext>
            </a:extLst>
          </p:cNvPr>
          <p:cNvSpPr/>
          <p:nvPr/>
        </p:nvSpPr>
        <p:spPr>
          <a:xfrm>
            <a:off x="818117" y="49010"/>
            <a:ext cx="1295348" cy="827081"/>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2">
              <a:extLst>
                <a:ext uri="{96DAC541-7B7A-43D3-8B79-37D633B846F1}">
                  <asvg:svgBlip xmlns:asvg="http://schemas.microsoft.com/office/drawing/2016/SVG/main" r:embed="rId3"/>
                </a:ext>
              </a:extLst>
            </a:blip>
            <a:stretch>
              <a:fillRect l="-21972" t="-1538"/>
            </a:stretch>
          </a:blipFill>
        </p:spPr>
        <p:txBody>
          <a:bodyPr/>
          <a:lstStyle/>
          <a:p>
            <a:endParaRPr lang="en-US"/>
          </a:p>
        </p:txBody>
      </p:sp>
      <p:pic>
        <p:nvPicPr>
          <p:cNvPr id="8" name="Picture 7" descr="n28 SP Ly k27">
            <a:extLst>
              <a:ext uri="{FF2B5EF4-FFF2-40B4-BE49-F238E27FC236}">
                <a16:creationId xmlns:a16="http://schemas.microsoft.com/office/drawing/2014/main" id="{5B517A9E-153E-4AAC-80C4-20FEF1303C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21478" y="1870634"/>
            <a:ext cx="2822522" cy="2544792"/>
          </a:xfrm>
          <a:prstGeom prst="rect">
            <a:avLst/>
          </a:prstGeom>
        </p:spPr>
      </p:pic>
      <p:sp>
        <p:nvSpPr>
          <p:cNvPr id="2" name="Rectangle 1" descr="n28 SP Ly k27">
            <a:extLst>
              <a:ext uri="{FF2B5EF4-FFF2-40B4-BE49-F238E27FC236}">
                <a16:creationId xmlns:a16="http://schemas.microsoft.com/office/drawing/2014/main" id="{3061E279-7435-4A36-BB20-2BDB4B1C433E}"/>
              </a:ext>
            </a:extLst>
          </p:cNvPr>
          <p:cNvSpPr/>
          <p:nvPr/>
        </p:nvSpPr>
        <p:spPr>
          <a:xfrm>
            <a:off x="6504316" y="4493366"/>
            <a:ext cx="1966823"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16129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B6B9C146-9C70-4D2B-A600-92338349BA74}"/>
              </a:ext>
            </a:extLst>
          </p:cNvPr>
          <p:cNvSpPr/>
          <p:nvPr/>
        </p:nvSpPr>
        <p:spPr>
          <a:xfrm>
            <a:off x="987723" y="388189"/>
            <a:ext cx="7168551" cy="1794294"/>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Google Shape;966;p49" descr="n28 SP Ly k27"/>
          <p:cNvSpPr txBox="1">
            <a:spLocks noGrp="1"/>
          </p:cNvSpPr>
          <p:nvPr>
            <p:ph type="title"/>
          </p:nvPr>
        </p:nvSpPr>
        <p:spPr>
          <a:xfrm>
            <a:off x="1176817" y="797836"/>
            <a:ext cx="6790361" cy="9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b="0" dirty="0">
                <a:solidFill>
                  <a:schemeClr val="bg1"/>
                </a:solidFill>
                <a:latin typeface="Bahnschrift SemiBold" panose="020B0502040204020203" pitchFamily="34" charset="0"/>
              </a:rPr>
              <a:t>LUYỆN TẬP</a:t>
            </a:r>
            <a:endParaRPr sz="9600" b="0" dirty="0">
              <a:solidFill>
                <a:schemeClr val="bg1"/>
              </a:solidFill>
              <a:latin typeface="Bahnschrift SemiBold" panose="020B0502040204020203" pitchFamily="34" charset="0"/>
            </a:endParaRPr>
          </a:p>
        </p:txBody>
      </p:sp>
      <p:sp>
        <p:nvSpPr>
          <p:cNvPr id="16" name="Freeform 2" descr="n28 SP Ly k27">
            <a:extLst>
              <a:ext uri="{FF2B5EF4-FFF2-40B4-BE49-F238E27FC236}">
                <a16:creationId xmlns:a16="http://schemas.microsoft.com/office/drawing/2014/main" id="{5F4D305C-9FCC-43B9-968A-FE0F36B7F3AF}"/>
              </a:ext>
            </a:extLst>
          </p:cNvPr>
          <p:cNvSpPr/>
          <p:nvPr/>
        </p:nvSpPr>
        <p:spPr>
          <a:xfrm>
            <a:off x="163682" y="3321660"/>
            <a:ext cx="2634005" cy="1724279"/>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5" descr="n28 SP Ly k27">
            <a:extLst>
              <a:ext uri="{FF2B5EF4-FFF2-40B4-BE49-F238E27FC236}">
                <a16:creationId xmlns:a16="http://schemas.microsoft.com/office/drawing/2014/main" id="{D263A600-3868-4970-9B55-7595DEF86F31}"/>
              </a:ext>
            </a:extLst>
          </p:cNvPr>
          <p:cNvSpPr/>
          <p:nvPr/>
        </p:nvSpPr>
        <p:spPr>
          <a:xfrm>
            <a:off x="7593343" y="1194138"/>
            <a:ext cx="1504049" cy="394936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5"/>
            <a:stretch>
              <a:fillRect/>
            </a:stretch>
          </a:blipFill>
        </p:spPr>
        <p:txBody>
          <a:bodyPr/>
          <a:lstStyle/>
          <a:p>
            <a:endParaRPr lang="en-US"/>
          </a:p>
        </p:txBody>
      </p:sp>
      <p:sp>
        <p:nvSpPr>
          <p:cNvPr id="19" name="Freeform 4" descr="n28 SP Ly k27">
            <a:extLst>
              <a:ext uri="{FF2B5EF4-FFF2-40B4-BE49-F238E27FC236}">
                <a16:creationId xmlns:a16="http://schemas.microsoft.com/office/drawing/2014/main" id="{8EB3A462-BE77-4D11-B200-AF741E3E4E52}"/>
              </a:ext>
            </a:extLst>
          </p:cNvPr>
          <p:cNvSpPr/>
          <p:nvPr/>
        </p:nvSpPr>
        <p:spPr>
          <a:xfrm>
            <a:off x="348618" y="-84246"/>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r:embed="rId7"/>
                </a:ext>
              </a:extLst>
            </a:blip>
            <a:stretch>
              <a:fillRect l="-246415" t="-129667"/>
            </a:stretch>
          </a:blipFill>
        </p:spPr>
        <p:txBody>
          <a:bodyPr/>
          <a:lstStyle/>
          <a:p>
            <a:endParaRPr lang="en-US"/>
          </a:p>
        </p:txBody>
      </p:sp>
      <p:sp>
        <p:nvSpPr>
          <p:cNvPr id="20" name="Freeform 20" descr="n28 SP Ly k27">
            <a:extLst>
              <a:ext uri="{FF2B5EF4-FFF2-40B4-BE49-F238E27FC236}">
                <a16:creationId xmlns:a16="http://schemas.microsoft.com/office/drawing/2014/main" id="{6C981236-AAB2-42FB-8731-4551667DD617}"/>
              </a:ext>
            </a:extLst>
          </p:cNvPr>
          <p:cNvSpPr/>
          <p:nvPr/>
        </p:nvSpPr>
        <p:spPr>
          <a:xfrm>
            <a:off x="688214" y="1468393"/>
            <a:ext cx="788112" cy="1103357"/>
          </a:xfrm>
          <a:custGeom>
            <a:avLst/>
            <a:gdLst/>
            <a:ahLst/>
            <a:cxnLst/>
            <a:rect l="l" t="t" r="r" b="b"/>
            <a:pathLst>
              <a:path w="788112" h="1103357">
                <a:moveTo>
                  <a:pt x="0" y="0"/>
                </a:moveTo>
                <a:lnTo>
                  <a:pt x="788113" y="0"/>
                </a:lnTo>
                <a:lnTo>
                  <a:pt x="788113" y="1103357"/>
                </a:lnTo>
                <a:lnTo>
                  <a:pt x="0" y="1103357"/>
                </a:lnTo>
                <a:lnTo>
                  <a:pt x="0" y="0"/>
                </a:lnTo>
                <a:close/>
              </a:path>
            </a:pathLst>
          </a:custGeom>
          <a:blipFill>
            <a:blip r:embed="rId8">
              <a:extLst>
                <a:ext uri="{96DAC541-7B7A-43D3-8B79-37D633B846F1}">
                  <asvg:svgBlip xmlns:asvg="http://schemas.microsoft.com/office/drawing/2016/SVG/main" r:embed="rId9"/>
                </a:ext>
              </a:extLst>
            </a:blip>
            <a:stretch>
              <a:fillRect l="-26833" t="-37953" r="-344151" b="-234981"/>
            </a:stretch>
          </a:blipFill>
        </p:spPr>
        <p:txBody>
          <a:bodyPr/>
          <a:lstStyle/>
          <a:p>
            <a:endParaRPr lang="en-US"/>
          </a:p>
        </p:txBody>
      </p:sp>
      <p:sp>
        <p:nvSpPr>
          <p:cNvPr id="3" name="Rectangle 2" descr="n28 SP Ly k27">
            <a:extLst>
              <a:ext uri="{FF2B5EF4-FFF2-40B4-BE49-F238E27FC236}">
                <a16:creationId xmlns:a16="http://schemas.microsoft.com/office/drawing/2014/main" id="{F1E19324-285D-4FD6-AC35-96896A17723E}"/>
              </a:ext>
            </a:extLst>
          </p:cNvPr>
          <p:cNvSpPr/>
          <p:nvPr/>
        </p:nvSpPr>
        <p:spPr>
          <a:xfrm>
            <a:off x="3467816" y="4401368"/>
            <a:ext cx="2208362" cy="707886"/>
          </a:xfrm>
          <a:prstGeom prst="rect">
            <a:avLst/>
          </a:prstGeom>
        </p:spPr>
        <p:txBody>
          <a:bodyPr wrap="square">
            <a:spAutoFit/>
          </a:bodyPr>
          <a:lstStyle/>
          <a:p>
            <a:r>
              <a:rPr lang="en-US" sz="2000" dirty="0">
                <a:solidFill>
                  <a:srgbClr val="FF0000"/>
                </a:solidFill>
                <a:latin typeface="Bahnschrift SemiBold" panose="020B0502040204020203" pitchFamily="34" charset="0"/>
              </a:rPr>
              <a:t>CÔ NHUNG CUTE</a:t>
            </a:r>
          </a:p>
          <a:p>
            <a:r>
              <a:rPr lang="en-US" sz="20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5124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28 SP Ly k27"/>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 </a:t>
              </a:r>
              <a:r>
                <a:rPr lang="en-GB"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2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7990501" y="834508"/>
              <a:ext cx="2025648" cy="1282092"/>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10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+ 1đ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 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14144" y="4426361"/>
              <a:ext cx="1985585" cy="1139637"/>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tràng</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pháo</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5" y="4197519"/>
              <a:ext cx="2025648" cy="1282092"/>
            </a:xfrm>
            <a:prstGeom prst="rect">
              <a:avLst/>
            </a:prstGeom>
            <a:noFill/>
          </p:spPr>
          <p:txBody>
            <a:bodyPr wrap="square" rtlCol="0">
              <a:spAutoFit/>
            </a:bodyPr>
            <a:lstStyle/>
            <a:p>
              <a:pPr algn="ctr" defTabSz="685800">
                <a:buClrTx/>
                <a:defRPr/>
              </a:pPr>
              <a:r>
                <a:rPr lang="en-US"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10 </a:t>
              </a:r>
              <a:r>
                <a:rPr lang="en-US"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5" name="quay dung" descr="n28 SP Ly k27"/>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28 SP Ly k27">
            <a:hlinkClick r:id="rId6" action="ppaction://hlinksldjump"/>
          </p:cNvPr>
          <p:cNvSpPr/>
          <p:nvPr/>
        </p:nvSpPr>
        <p:spPr>
          <a:xfrm>
            <a:off x="862566" y="191601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28 SP Ly k27">
            <a:hlinkClick r:id="rId7" action="ppaction://hlinksldjump"/>
          </p:cNvPr>
          <p:cNvSpPr/>
          <p:nvPr/>
        </p:nvSpPr>
        <p:spPr>
          <a:xfrm>
            <a:off x="2426139" y="19041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28 SP Ly k27">
            <a:hlinkClick r:id="rId8" action="ppaction://hlinksldjump"/>
          </p:cNvPr>
          <p:cNvSpPr/>
          <p:nvPr/>
        </p:nvSpPr>
        <p:spPr>
          <a:xfrm>
            <a:off x="862566" y="342933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28 SP Ly k27">
            <a:hlinkClick r:id="rId9" action="ppaction://hlinksldjump"/>
          </p:cNvPr>
          <p:cNvSpPr/>
          <p:nvPr/>
        </p:nvSpPr>
        <p:spPr>
          <a:xfrm>
            <a:off x="2441750" y="340544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28 SP Ly k27"/>
          <p:cNvSpPr/>
          <p:nvPr/>
        </p:nvSpPr>
        <p:spPr>
          <a:xfrm>
            <a:off x="547977" y="71333"/>
            <a:ext cx="33491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28 SP Ly k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n28 SP Ly k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n28 SP Ly k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descr="n28 SP Ly k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2" name="Isosceles Triangle 31"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3" name="Isosceles Triangle 32"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4" name="Isosceles Triangle 33"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Isosceles Triangle 41"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3" name="Isosceles Triangle 42"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8" name="Isosceles Triangle 47"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9" name="Isosceles Triangle 48"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0" name="Isosceles Triangle 49"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1" name="Isosceles Triangle 50"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2" name="Isosceles Triangle 51"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3" name="Isosceles Triangle 52"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4" name="Isosceles Triangle 53"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5" name="Isosceles Triangle 54"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6" name="Isosceles Triangle 55"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7" name="Isosceles Triangle 56"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8" name="Isosceles Triangle 57"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9" name="Isosceles Triangle 58"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0" name="Isosceles Triangle 59"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1" name="Isosceles Triangle 60" descr="n28 SP Ly k2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4" name="Heart 23" descr="n28 SP Ly k27">
            <a:hlinkClick r:id="rId14"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705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8 SP Ly k27"/>
          <p:cNvSpPr/>
          <p:nvPr/>
        </p:nvSpPr>
        <p:spPr>
          <a:xfrm>
            <a:off x="702261" y="221376"/>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1: Tính chất nào sau đây không phải là của phân tử?</a:t>
            </a:r>
          </a:p>
        </p:txBody>
      </p:sp>
      <p:sp>
        <p:nvSpPr>
          <p:cNvPr id="26" name="Rectangle 25" descr="n28 SP Ly k27"/>
          <p:cNvSpPr/>
          <p:nvPr/>
        </p:nvSpPr>
        <p:spPr>
          <a:xfrm>
            <a:off x="832665" y="1462009"/>
            <a:ext cx="3680099" cy="875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đứng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yên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8 SP Ly k27"/>
          <p:cNvSpPr/>
          <p:nvPr/>
        </p:nvSpPr>
        <p:spPr>
          <a:xfrm>
            <a:off x="4597961" y="1465151"/>
            <a:ext cx="4087536" cy="87280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8 SP Ly k27"/>
          <p:cNvSpPr/>
          <p:nvPr/>
        </p:nvSpPr>
        <p:spPr>
          <a:xfrm>
            <a:off x="832665" y="2612503"/>
            <a:ext cx="3680099" cy="7709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Giữa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khoảng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cách</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8 SP Ly k27"/>
          <p:cNvSpPr/>
          <p:nvPr/>
        </p:nvSpPr>
        <p:spPr>
          <a:xfrm>
            <a:off x="4597961" y="2615644"/>
            <a:ext cx="4172733" cy="7677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vật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8 SP Ly k27"/>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9345" y="1797278"/>
            <a:ext cx="663853" cy="531044"/>
          </a:xfrm>
          <a:prstGeom prst="rect">
            <a:avLst/>
          </a:prstGeom>
        </p:spPr>
      </p:pic>
      <p:pic>
        <p:nvPicPr>
          <p:cNvPr id="51" name="Picture 50" descr="n28 SP Ly k27"/>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66167" y="2822457"/>
            <a:ext cx="603402" cy="528066"/>
          </a:xfrm>
          <a:prstGeom prst="rect">
            <a:avLst/>
          </a:prstGeom>
        </p:spPr>
      </p:pic>
      <p:pic>
        <p:nvPicPr>
          <p:cNvPr id="49" name="Picture 48"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529" y="2740047"/>
            <a:ext cx="603557" cy="530398"/>
          </a:xfrm>
          <a:prstGeom prst="rect">
            <a:avLst/>
          </a:prstGeom>
        </p:spPr>
      </p:pic>
      <p:pic>
        <p:nvPicPr>
          <p:cNvPr id="53" name="Picture 52"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059" y="1290249"/>
            <a:ext cx="603557" cy="530398"/>
          </a:xfrm>
          <a:prstGeom prst="rect">
            <a:avLst/>
          </a:prstGeom>
        </p:spPr>
      </p:pic>
      <p:pic>
        <p:nvPicPr>
          <p:cNvPr id="2" name="Picture 1" descr="n28 SP Ly k27">
            <a:hlinkClick r:id="rId10" action="ppaction://hlinksldjump"/>
            <a:extLst>
              <a:ext uri="{FF2B5EF4-FFF2-40B4-BE49-F238E27FC236}">
                <a16:creationId xmlns:a16="http://schemas.microsoft.com/office/drawing/2014/main" id="{CF95A480-D90B-1E36-1DB1-F999E1FD19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8 SP Ly k27">
            <a:extLst>
              <a:ext uri="{FF2B5EF4-FFF2-40B4-BE49-F238E27FC236}">
                <a16:creationId xmlns:a16="http://schemas.microsoft.com/office/drawing/2014/main" id="{9D273242-E53D-EF39-17E6-804ABCB339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28 SP Ly k27">
            <a:extLst>
              <a:ext uri="{FF2B5EF4-FFF2-40B4-BE49-F238E27FC236}">
                <a16:creationId xmlns:a16="http://schemas.microsoft.com/office/drawing/2014/main" id="{1C971227-03BD-422C-98A4-9FDB05BBFDBA}"/>
              </a:ext>
            </a:extLst>
          </p:cNvPr>
          <p:cNvSpPr/>
          <p:nvPr/>
        </p:nvSpPr>
        <p:spPr>
          <a:xfrm>
            <a:off x="3674999" y="4380480"/>
            <a:ext cx="194957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71075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8 SP Ly k27"/>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 2: </a:t>
            </a: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nào sau đây nói về chuyển động của phân tử là không đúng?</a:t>
            </a:r>
          </a:p>
        </p:txBody>
      </p:sp>
      <p:sp>
        <p:nvSpPr>
          <p:cNvPr id="26" name="Rectangle 25" descr="n28 SP Ly k27"/>
          <p:cNvSpPr/>
          <p:nvPr/>
        </p:nvSpPr>
        <p:spPr>
          <a:xfrm>
            <a:off x="624477" y="1462009"/>
            <a:ext cx="3888287" cy="979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8 SP Ly k27"/>
          <p:cNvSpPr/>
          <p:nvPr/>
        </p:nvSpPr>
        <p:spPr>
          <a:xfrm>
            <a:off x="4681089" y="1390757"/>
            <a:ext cx="4004408" cy="1133968"/>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là</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do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lực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tương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gây</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ra</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8 SP Ly k27"/>
          <p:cNvSpPr/>
          <p:nvPr/>
        </p:nvSpPr>
        <p:spPr>
          <a:xfrm>
            <a:off x="624477" y="2550613"/>
            <a:ext cx="3888287" cy="1225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8 SP Ly k27"/>
          <p:cNvSpPr/>
          <p:nvPr/>
        </p:nvSpPr>
        <p:spPr>
          <a:xfrm>
            <a:off x="4681089" y="2551173"/>
            <a:ext cx="4004408" cy="1222744"/>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dao</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quanh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VTCB</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8 SP Ly k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865" y="1919091"/>
            <a:ext cx="604292" cy="531044"/>
          </a:xfrm>
          <a:prstGeom prst="rect">
            <a:avLst/>
          </a:prstGeom>
        </p:spPr>
      </p:pic>
      <p:pic>
        <p:nvPicPr>
          <p:cNvPr id="51" name="Picture 50" descr="n28 SP Ly k27"/>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7182" y="3262842"/>
            <a:ext cx="603402" cy="528066"/>
          </a:xfrm>
          <a:prstGeom prst="rect">
            <a:avLst/>
          </a:prstGeom>
        </p:spPr>
      </p:pic>
      <p:pic>
        <p:nvPicPr>
          <p:cNvPr id="49" name="Picture 48" descr="n28 SP Ly k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6630" y="3101994"/>
            <a:ext cx="603557" cy="530398"/>
          </a:xfrm>
          <a:prstGeom prst="rect">
            <a:avLst/>
          </a:prstGeom>
        </p:spPr>
      </p:pic>
      <p:pic>
        <p:nvPicPr>
          <p:cNvPr id="53" name="Picture 52"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94453"/>
            <a:ext cx="603557" cy="482845"/>
          </a:xfrm>
          <a:prstGeom prst="rect">
            <a:avLst/>
          </a:prstGeom>
        </p:spPr>
      </p:pic>
      <p:pic>
        <p:nvPicPr>
          <p:cNvPr id="5" name="Picture 4" descr="n28 SP Ly k27">
            <a:hlinkClick r:id="rId10" action="ppaction://hlinksldjump"/>
            <a:extLst>
              <a:ext uri="{FF2B5EF4-FFF2-40B4-BE49-F238E27FC236}">
                <a16:creationId xmlns:a16="http://schemas.microsoft.com/office/drawing/2014/main" id="{CA2E92A8-A2B2-FA6E-EF73-5645A04DB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6" name="Picture 5" descr="n28 SP Ly k27">
            <a:extLst>
              <a:ext uri="{FF2B5EF4-FFF2-40B4-BE49-F238E27FC236}">
                <a16:creationId xmlns:a16="http://schemas.microsoft.com/office/drawing/2014/main" id="{CD4E04BA-80CC-8D73-F0A3-283D04A8BE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3504142"/>
            <a:ext cx="2428133" cy="161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24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00B05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n28 SP Ly k27"/>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3: </a:t>
            </a:r>
            <a:r>
              <a:rPr lang="vi-VN" sz="3200" b="1" kern="1200" dirty="0">
                <a:solidFill>
                  <a:schemeClr val="accent1">
                    <a:lumMod val="50000"/>
                  </a:schemeClr>
                </a:solidFill>
                <a:latin typeface="Cambria" panose="02040503050406030204" pitchFamily="18" charset="0"/>
                <a:ea typeface="Cambria" panose="02040503050406030204" pitchFamily="18" charset="0"/>
              </a:rPr>
              <a:t>Khi khoảng cách giữa các phân tử rất nhỏ, thì giữa các phân tử</a:t>
            </a:r>
          </a:p>
        </p:txBody>
      </p:sp>
      <p:sp>
        <p:nvSpPr>
          <p:cNvPr id="26" name="Rectangle 25" descr="n28 SP Ly k27"/>
          <p:cNvSpPr/>
          <p:nvPr/>
        </p:nvSpPr>
        <p:spPr>
          <a:xfrm>
            <a:off x="832665" y="1462009"/>
            <a:ext cx="3680099" cy="104219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A.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lớn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2" name="Rectangle 41" descr="n28 SP Ly k27"/>
          <p:cNvSpPr/>
          <p:nvPr/>
        </p:nvSpPr>
        <p:spPr>
          <a:xfrm>
            <a:off x="4728589" y="1465151"/>
            <a:ext cx="3765296"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B.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3" name="Rectangle 42" descr="n28 SP Ly k27"/>
          <p:cNvSpPr/>
          <p:nvPr/>
        </p:nvSpPr>
        <p:spPr>
          <a:xfrm>
            <a:off x="832665" y="2710595"/>
            <a:ext cx="3680099"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8 SP Ly k27"/>
          <p:cNvSpPr/>
          <p:nvPr/>
        </p:nvSpPr>
        <p:spPr>
          <a:xfrm>
            <a:off x="4728589" y="2201329"/>
            <a:ext cx="3765296" cy="10905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D.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nhỏ</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pic>
        <p:nvPicPr>
          <p:cNvPr id="47" name="Picture 46" descr="n28 SP Ly k27"/>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34108" y="1999620"/>
            <a:ext cx="663853" cy="531044"/>
          </a:xfrm>
          <a:prstGeom prst="rect">
            <a:avLst/>
          </a:prstGeom>
        </p:spPr>
      </p:pic>
      <p:pic>
        <p:nvPicPr>
          <p:cNvPr id="51" name="Picture 50" descr="n28 SP Ly k27"/>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11380" y="2715820"/>
            <a:ext cx="603402" cy="528066"/>
          </a:xfrm>
          <a:prstGeom prst="rect">
            <a:avLst/>
          </a:prstGeom>
        </p:spPr>
      </p:pic>
      <p:pic>
        <p:nvPicPr>
          <p:cNvPr id="49" name="Picture 48" descr="n28 SP Ly k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108" y="2812790"/>
            <a:ext cx="603557" cy="530398"/>
          </a:xfrm>
          <a:prstGeom prst="rect">
            <a:avLst/>
          </a:prstGeom>
        </p:spPr>
      </p:pic>
      <p:pic>
        <p:nvPicPr>
          <p:cNvPr id="53" name="Picture 52" descr="n28 SP Ly k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131" y="1496094"/>
            <a:ext cx="603557" cy="530398"/>
          </a:xfrm>
          <a:prstGeom prst="rect">
            <a:avLst/>
          </a:prstGeom>
        </p:spPr>
      </p:pic>
      <p:pic>
        <p:nvPicPr>
          <p:cNvPr id="2" name="Picture 1" descr="n28 SP Ly k27">
            <a:hlinkClick r:id="rId8" action="ppaction://hlinksldjump"/>
            <a:extLst>
              <a:ext uri="{FF2B5EF4-FFF2-40B4-BE49-F238E27FC236}">
                <a16:creationId xmlns:a16="http://schemas.microsoft.com/office/drawing/2014/main" id="{F0787135-404B-F387-65B9-F0EEF6A6D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8 SP Ly k27">
            <a:extLst>
              <a:ext uri="{FF2B5EF4-FFF2-40B4-BE49-F238E27FC236}">
                <a16:creationId xmlns:a16="http://schemas.microsoft.com/office/drawing/2014/main" id="{3BF41072-4CBC-9230-EFFD-E43BC3794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sp>
        <p:nvSpPr>
          <p:cNvPr id="4" name="Snip Diagonal Corner Rectangle 3" descr="n28 SP Ly k27"/>
          <p:cNvSpPr/>
          <p:nvPr/>
        </p:nvSpPr>
        <p:spPr>
          <a:xfrm>
            <a:off x="666841" y="100471"/>
            <a:ext cx="8018655" cy="106860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4: </a:t>
            </a:r>
            <a:r>
              <a:rPr lang="vi-VN" sz="3200" b="1" kern="1200" dirty="0">
                <a:solidFill>
                  <a:schemeClr val="accent1">
                    <a:lumMod val="50000"/>
                  </a:schemeClr>
                </a:solidFill>
                <a:latin typeface="Cambria" panose="02040503050406030204" pitchFamily="18" charset="0"/>
                <a:ea typeface="Cambria" panose="02040503050406030204" pitchFamily="18" charset="0"/>
              </a:rPr>
              <a:t>Câu nào dưới đây là không đúng khi nói về sự nóng chảy của các chất rắn?</a:t>
            </a:r>
          </a:p>
        </p:txBody>
      </p:sp>
      <p:sp>
        <p:nvSpPr>
          <p:cNvPr id="26" name="Rectangle 25" descr="n28 SP Ly k27"/>
          <p:cNvSpPr/>
          <p:nvPr/>
        </p:nvSpPr>
        <p:spPr>
          <a:xfrm>
            <a:off x="114300" y="1209627"/>
            <a:ext cx="4581455" cy="14496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A. </a:t>
            </a:r>
            <a:r>
              <a:rPr lang="vi-VN" sz="2400" kern="1200" dirty="0">
                <a:solidFill>
                  <a:schemeClr val="bg1"/>
                </a:solidFill>
                <a:latin typeface="Cambria" panose="02040503050406030204" pitchFamily="18" charset="0"/>
                <a:ea typeface="Cambria" panose="02040503050406030204" pitchFamily="18" charset="0"/>
              </a:rPr>
              <a:t>Mỗi chất rắn kết tinh nóng chảy ở một nhiệt độ xác định không đổi ứng với một áp suất bên ngoài xác định.</a:t>
            </a:r>
          </a:p>
        </p:txBody>
      </p:sp>
      <p:sp>
        <p:nvSpPr>
          <p:cNvPr id="42" name="Rectangle 41" descr="n28 SP Ly k27"/>
          <p:cNvSpPr/>
          <p:nvPr/>
        </p:nvSpPr>
        <p:spPr>
          <a:xfrm>
            <a:off x="4721978" y="1465151"/>
            <a:ext cx="4192748" cy="119415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B. </a:t>
            </a:r>
            <a:r>
              <a:rPr lang="vi-VN" sz="2400" kern="1200" dirty="0">
                <a:solidFill>
                  <a:schemeClr val="bg1"/>
                </a:solidFill>
                <a:latin typeface="Cambria" panose="02040503050406030204" pitchFamily="18" charset="0"/>
                <a:ea typeface="Cambria" panose="02040503050406030204" pitchFamily="18" charset="0"/>
              </a:rPr>
              <a:t>Nhiệt độ nóng chảy của chất rắn kết tinh phụ thuộc áp suất bên ngoài.</a:t>
            </a:r>
          </a:p>
        </p:txBody>
      </p:sp>
      <p:sp>
        <p:nvSpPr>
          <p:cNvPr id="43" name="Rectangle 42" descr="n28 SP Ly k27"/>
          <p:cNvSpPr/>
          <p:nvPr/>
        </p:nvSpPr>
        <p:spPr>
          <a:xfrm>
            <a:off x="114300" y="2795767"/>
            <a:ext cx="4398465" cy="1282860"/>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Chất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rắn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vô</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hình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cũng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nóng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chảy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đặc</a:t>
            </a:r>
            <a:r>
              <a:rPr lang="en-US" sz="2400" kern="1200" dirty="0">
                <a:solidFill>
                  <a:schemeClr val="bg1"/>
                </a:solidFill>
                <a:latin typeface="Cambria" panose="02040503050406030204" pitchFamily="18" charset="0"/>
                <a:ea typeface="Cambria" panose="02040503050406030204" pitchFamily="18" charset="0"/>
              </a:rPr>
              <a:t> ở </a:t>
            </a:r>
            <a:r>
              <a:rPr lang="en-US" sz="2400" kern="1200" dirty="0" err="1">
                <a:solidFill>
                  <a:schemeClr val="bg1"/>
                </a:solidFill>
                <a:latin typeface="Cambria" panose="02040503050406030204" pitchFamily="18" charset="0"/>
                <a:ea typeface="Cambria" panose="02040503050406030204" pitchFamily="18" charset="0"/>
              </a:rPr>
              <a:t>cùng</a:t>
            </a:r>
            <a:r>
              <a:rPr lang="en-US" sz="2400" kern="1200" dirty="0">
                <a:solidFill>
                  <a:schemeClr val="bg1"/>
                </a:solidFill>
                <a:latin typeface="Cambria" panose="02040503050406030204" pitchFamily="18" charset="0"/>
                <a:ea typeface="Cambria" panose="02040503050406030204" pitchFamily="18" charset="0"/>
              </a:rPr>
              <a:t> 1 </a:t>
            </a:r>
            <a:r>
              <a:rPr lang="en-US" sz="2400" kern="1200" dirty="0" err="1">
                <a:solidFill>
                  <a:schemeClr val="bg1"/>
                </a:solidFill>
                <a:latin typeface="Cambria" panose="02040503050406030204" pitchFamily="18" charset="0"/>
                <a:ea typeface="Cambria" panose="02040503050406030204" pitchFamily="18" charset="0"/>
              </a:rPr>
              <a:t>nhiệt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độ</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xác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không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đổi</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8 SP Ly k27"/>
          <p:cNvSpPr/>
          <p:nvPr/>
        </p:nvSpPr>
        <p:spPr>
          <a:xfrm>
            <a:off x="4614364" y="2793053"/>
            <a:ext cx="4300361" cy="121706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D.</a:t>
            </a:r>
            <a:r>
              <a:rPr lang="vi-VN" sz="2400" kern="1200" dirty="0">
                <a:solidFill>
                  <a:schemeClr val="bg1"/>
                </a:solidFill>
                <a:latin typeface="Cambria" panose="02040503050406030204" pitchFamily="18" charset="0"/>
                <a:ea typeface="Cambria" panose="02040503050406030204" pitchFamily="18" charset="0"/>
              </a:rPr>
              <a:t>Chất rắn kết tinh nóng chảy và đông đặc ở cùng một nhiệt độ xác định không đổi</a:t>
            </a:r>
          </a:p>
        </p:txBody>
      </p:sp>
      <p:pic>
        <p:nvPicPr>
          <p:cNvPr id="47" name="Picture 46"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1876" y="1199629"/>
            <a:ext cx="604292" cy="531044"/>
          </a:xfrm>
          <a:prstGeom prst="rect">
            <a:avLst/>
          </a:prstGeom>
        </p:spPr>
      </p:pic>
      <p:pic>
        <p:nvPicPr>
          <p:cNvPr id="51" name="Picture 50" descr="n28 SP Ly k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2354" y="3485849"/>
            <a:ext cx="603402" cy="482721"/>
          </a:xfrm>
          <a:prstGeom prst="rect">
            <a:avLst/>
          </a:prstGeom>
        </p:spPr>
      </p:pic>
      <p:pic>
        <p:nvPicPr>
          <p:cNvPr id="49" name="Picture 48"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3082" y="3670613"/>
            <a:ext cx="603557" cy="530398"/>
          </a:xfrm>
          <a:prstGeom prst="rect">
            <a:avLst/>
          </a:prstGeom>
        </p:spPr>
      </p:pic>
      <p:pic>
        <p:nvPicPr>
          <p:cNvPr id="53" name="Picture 52" descr="n28 SP Ly k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34465"/>
            <a:ext cx="549444" cy="482845"/>
          </a:xfrm>
          <a:prstGeom prst="rect">
            <a:avLst/>
          </a:prstGeom>
        </p:spPr>
      </p:pic>
      <p:pic>
        <p:nvPicPr>
          <p:cNvPr id="2" name="Picture 1" descr="n28 SP Ly k27">
            <a:hlinkClick r:id="rId11" action="ppaction://hlinksldjump"/>
            <a:extLst>
              <a:ext uri="{FF2B5EF4-FFF2-40B4-BE49-F238E27FC236}">
                <a16:creationId xmlns:a16="http://schemas.microsoft.com/office/drawing/2014/main" id="{FF12CB96-18FB-9080-4B88-A72D5734B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5486" y="4202430"/>
            <a:ext cx="1538514" cy="941070"/>
          </a:xfrm>
          <a:prstGeom prst="rect">
            <a:avLst/>
          </a:prstGeom>
        </p:spPr>
      </p:pic>
      <p:pic>
        <p:nvPicPr>
          <p:cNvPr id="3" name="Picture 2" descr="n28 SP Ly k27">
            <a:extLst>
              <a:ext uri="{FF2B5EF4-FFF2-40B4-BE49-F238E27FC236}">
                <a16:creationId xmlns:a16="http://schemas.microsoft.com/office/drawing/2014/main" id="{1232DC5B-2A93-3138-C9F6-D72912BF56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412" y="3968570"/>
            <a:ext cx="1735426" cy="115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2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8" name="Google Shape;948;p48" descr="n28 SP Ly k27"/>
          <p:cNvSpPr txBox="1">
            <a:spLocks noGrp="1"/>
          </p:cNvSpPr>
          <p:nvPr>
            <p:ph type="title"/>
          </p:nvPr>
        </p:nvSpPr>
        <p:spPr>
          <a:xfrm>
            <a:off x="1646348" y="1725985"/>
            <a:ext cx="5994740" cy="12325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000" dirty="0">
                <a:solidFill>
                  <a:srgbClr val="F28482"/>
                </a:solidFill>
                <a:latin typeface="Bahnschrift SemiBold" panose="020B0502040204020203" pitchFamily="34" charset="0"/>
              </a:rPr>
              <a:t>VẬN DỤNG</a:t>
            </a:r>
            <a:endParaRPr sz="9000" dirty="0">
              <a:solidFill>
                <a:srgbClr val="F28482"/>
              </a:solidFill>
              <a:latin typeface="Bahnschrift SemiBold" panose="020B0502040204020203" pitchFamily="34" charset="0"/>
            </a:endParaRPr>
          </a:p>
        </p:txBody>
      </p:sp>
      <p:sp>
        <p:nvSpPr>
          <p:cNvPr id="16" name="Freeform 12" descr="n28 SP Ly k27">
            <a:extLst>
              <a:ext uri="{FF2B5EF4-FFF2-40B4-BE49-F238E27FC236}">
                <a16:creationId xmlns:a16="http://schemas.microsoft.com/office/drawing/2014/main" id="{24460F00-271F-4DCE-9F58-8E88897DE1C1}"/>
              </a:ext>
            </a:extLst>
          </p:cNvPr>
          <p:cNvSpPr/>
          <p:nvPr/>
        </p:nvSpPr>
        <p:spPr>
          <a:xfrm>
            <a:off x="6788822" y="2959608"/>
            <a:ext cx="2355178" cy="2183892"/>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7" name="Freeform 10" descr="n28 SP Ly k27">
            <a:extLst>
              <a:ext uri="{FF2B5EF4-FFF2-40B4-BE49-F238E27FC236}">
                <a16:creationId xmlns:a16="http://schemas.microsoft.com/office/drawing/2014/main" id="{19436DB5-D6D0-4AC6-97F9-E12D6C20D662}"/>
              </a:ext>
            </a:extLst>
          </p:cNvPr>
          <p:cNvSpPr/>
          <p:nvPr/>
        </p:nvSpPr>
        <p:spPr>
          <a:xfrm>
            <a:off x="0" y="137178"/>
            <a:ext cx="2123193" cy="1355660"/>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r:embed="rId6"/>
                </a:ext>
              </a:extLst>
            </a:blip>
            <a:stretch>
              <a:fillRect l="-21972" t="-1538"/>
            </a:stretch>
          </a:blipFill>
        </p:spPr>
        <p:txBody>
          <a:bodyPr/>
          <a:lstStyle/>
          <a:p>
            <a:endParaRPr lang="en-US"/>
          </a:p>
        </p:txBody>
      </p:sp>
      <p:sp>
        <p:nvSpPr>
          <p:cNvPr id="2" name="Rectangle: Top Corners One Rounded and One Snipped 1" descr="n28 SP Ly k27">
            <a:extLst>
              <a:ext uri="{FF2B5EF4-FFF2-40B4-BE49-F238E27FC236}">
                <a16:creationId xmlns:a16="http://schemas.microsoft.com/office/drawing/2014/main" id="{61DB7DC5-3E10-4983-84BE-DE2D0E65418E}"/>
              </a:ext>
            </a:extLst>
          </p:cNvPr>
          <p:cNvSpPr/>
          <p:nvPr/>
        </p:nvSpPr>
        <p:spPr>
          <a:xfrm>
            <a:off x="1389529" y="1492937"/>
            <a:ext cx="6364942" cy="1698597"/>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3" descr="n28 SP Ly k27">
            <a:extLst>
              <a:ext uri="{FF2B5EF4-FFF2-40B4-BE49-F238E27FC236}">
                <a16:creationId xmlns:a16="http://schemas.microsoft.com/office/drawing/2014/main" id="{577F4F50-63D8-42B9-969E-1DBB86BFB097}"/>
              </a:ext>
            </a:extLst>
          </p:cNvPr>
          <p:cNvSpPr/>
          <p:nvPr/>
        </p:nvSpPr>
        <p:spPr>
          <a:xfrm rot="20094837">
            <a:off x="633919" y="1978815"/>
            <a:ext cx="1362868" cy="1993825"/>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19" descr="n28 SP Ly k27">
            <a:extLst>
              <a:ext uri="{FF2B5EF4-FFF2-40B4-BE49-F238E27FC236}">
                <a16:creationId xmlns:a16="http://schemas.microsoft.com/office/drawing/2014/main" id="{9E942DD3-845A-466B-9F0C-34F1AEF7AEC3}"/>
              </a:ext>
            </a:extLst>
          </p:cNvPr>
          <p:cNvSpPr/>
          <p:nvPr/>
        </p:nvSpPr>
        <p:spPr>
          <a:xfrm>
            <a:off x="7626619" y="750002"/>
            <a:ext cx="542575" cy="1609588"/>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9">
              <a:extLst>
                <a:ext uri="{96DAC541-7B7A-43D3-8B79-37D633B846F1}">
                  <asvg:svgBlip xmlns:asvg="http://schemas.microsoft.com/office/drawing/2016/SVG/main" r:embed="rId10"/>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27271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8 SP Ly k27"/>
          <p:cNvSpPr txBox="1"/>
          <p:nvPr/>
        </p:nvSpPr>
        <p:spPr>
          <a:xfrm>
            <a:off x="974785" y="1022618"/>
            <a:ext cx="5055756" cy="2308324"/>
          </a:xfrm>
          <a:prstGeom prst="rect">
            <a:avLst/>
          </a:prstGeom>
          <a:noFill/>
        </p:spPr>
        <p:txBody>
          <a:bodyPr wrap="square" rtlCol="0">
            <a:spAutoFit/>
          </a:bodyPr>
          <a:lstStyle/>
          <a:p>
            <a:pPr algn="just"/>
            <a:r>
              <a:rPr lang="vi-VN" sz="2400" dirty="0">
                <a:solidFill>
                  <a:srgbClr val="F28482"/>
                </a:solidFill>
                <a:latin typeface="Bahnschrift SemiBold" panose="020B0502040204020203" pitchFamily="34" charset="0"/>
                <a:ea typeface="Cambria" panose="02040503050406030204" pitchFamily="18" charset="0"/>
              </a:rPr>
              <a:t>Tại sao có thể sản xuất thuốc viên bằng cách nghiền nhỏ dược phẩm rồi cho vào khuôn nén mạnh? Nếu bẻ đôi viên thuốc rồi dùng tay ép sát hai mảnh lại thì hai mảnh không thể dính liền với nhau. Tại sao?</a:t>
            </a:r>
            <a:endParaRPr lang="en-US" sz="2400" dirty="0">
              <a:solidFill>
                <a:srgbClr val="F28482"/>
              </a:solidFill>
              <a:latin typeface="Bahnschrift SemiBold" panose="020B0502040204020203" pitchFamily="34" charset="0"/>
              <a:ea typeface="Cambria" panose="02040503050406030204" pitchFamily="18" charset="0"/>
            </a:endParaRPr>
          </a:p>
        </p:txBody>
      </p:sp>
      <p:pic>
        <p:nvPicPr>
          <p:cNvPr id="6" name="Picture 5" descr="n28 SP Ly k2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230471" y="535105"/>
            <a:ext cx="2822760" cy="2114550"/>
          </a:xfrm>
          <a:prstGeom prst="rect">
            <a:avLst/>
          </a:prstGeom>
        </p:spPr>
      </p:pic>
      <p:pic>
        <p:nvPicPr>
          <p:cNvPr id="7" name="Picture 6" descr="n28 SP Ly k27"/>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230471" y="2782316"/>
            <a:ext cx="2822760" cy="2142782"/>
          </a:xfrm>
          <a:prstGeom prst="rect">
            <a:avLst/>
          </a:prstGeom>
        </p:spPr>
      </p:pic>
      <p:sp>
        <p:nvSpPr>
          <p:cNvPr id="2" name="Rectangle: Rounded Corners 1" descr="n28 SP Ly k27">
            <a:extLst>
              <a:ext uri="{FF2B5EF4-FFF2-40B4-BE49-F238E27FC236}">
                <a16:creationId xmlns:a16="http://schemas.microsoft.com/office/drawing/2014/main" id="{DF0D9ACB-C960-44EE-BC57-F38931AB984D}"/>
              </a:ext>
            </a:extLst>
          </p:cNvPr>
          <p:cNvSpPr/>
          <p:nvPr/>
        </p:nvSpPr>
        <p:spPr>
          <a:xfrm>
            <a:off x="715991" y="535104"/>
            <a:ext cx="5382883" cy="3041813"/>
          </a:xfrm>
          <a:prstGeom prst="roundRect">
            <a:avLst>
              <a:gd name="adj" fmla="val 13130"/>
            </a:avLst>
          </a:prstGeom>
          <a:noFill/>
          <a:ln w="28575">
            <a:solidFill>
              <a:srgbClr val="6633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descr="n28 SP Ly k27">
            <a:extLst>
              <a:ext uri="{FF2B5EF4-FFF2-40B4-BE49-F238E27FC236}">
                <a16:creationId xmlns:a16="http://schemas.microsoft.com/office/drawing/2014/main" id="{7088220B-ED67-4595-B437-B74C1523E60F}"/>
              </a:ext>
            </a:extLst>
          </p:cNvPr>
          <p:cNvSpPr/>
          <p:nvPr/>
        </p:nvSpPr>
        <p:spPr>
          <a:xfrm>
            <a:off x="29828" y="-172944"/>
            <a:ext cx="1372325" cy="1416095"/>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9" descr="n28 SP Ly k27">
            <a:extLst>
              <a:ext uri="{FF2B5EF4-FFF2-40B4-BE49-F238E27FC236}">
                <a16:creationId xmlns:a16="http://schemas.microsoft.com/office/drawing/2014/main" id="{7CAB44DD-1DF2-411F-AF57-DCB040FD860C}"/>
              </a:ext>
            </a:extLst>
          </p:cNvPr>
          <p:cNvSpPr/>
          <p:nvPr/>
        </p:nvSpPr>
        <p:spPr>
          <a:xfrm rot="861041">
            <a:off x="5386231" y="2652479"/>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8">
              <a:extLst>
                <a:ext uri="{96DAC541-7B7A-43D3-8B79-37D633B846F1}">
                  <asvg:svgBlip xmlns:asvg="http://schemas.microsoft.com/office/drawing/2016/SVG/main" r:embed="rId9"/>
                </a:ext>
              </a:extLst>
            </a:blip>
            <a:stretch>
              <a:fillRect l="-533991" t="-66462" b="-41193"/>
            </a:stretch>
          </a:blipFill>
        </p:spPr>
        <p:txBody>
          <a:bodyPr/>
          <a:lstStyle/>
          <a:p>
            <a:endParaRPr lang="en-US"/>
          </a:p>
        </p:txBody>
      </p:sp>
      <p:sp>
        <p:nvSpPr>
          <p:cNvPr id="11" name="Freeform 21" descr="n28 SP Ly k27">
            <a:extLst>
              <a:ext uri="{FF2B5EF4-FFF2-40B4-BE49-F238E27FC236}">
                <a16:creationId xmlns:a16="http://schemas.microsoft.com/office/drawing/2014/main" id="{0C6B4F1C-1162-4270-A0D4-85752309477E}"/>
              </a:ext>
            </a:extLst>
          </p:cNvPr>
          <p:cNvSpPr/>
          <p:nvPr/>
        </p:nvSpPr>
        <p:spPr>
          <a:xfrm rot="19357316" flipH="1">
            <a:off x="5764448" y="-236751"/>
            <a:ext cx="668849" cy="835664"/>
          </a:xfrm>
          <a:custGeom>
            <a:avLst/>
            <a:gdLst/>
            <a:ahLst/>
            <a:cxnLst/>
            <a:rect l="l" t="t" r="r" b="b"/>
            <a:pathLst>
              <a:path w="743077" h="1035804">
                <a:moveTo>
                  <a:pt x="0" y="0"/>
                </a:moveTo>
                <a:lnTo>
                  <a:pt x="743077" y="0"/>
                </a:lnTo>
                <a:lnTo>
                  <a:pt x="743077" y="1035804"/>
                </a:lnTo>
                <a:lnTo>
                  <a:pt x="0" y="1035804"/>
                </a:lnTo>
                <a:lnTo>
                  <a:pt x="0" y="0"/>
                </a:lnTo>
                <a:close/>
              </a:path>
            </a:pathLst>
          </a:custGeom>
          <a:blipFill>
            <a:blip r:embed="rId10">
              <a:extLst>
                <a:ext uri="{96DAC541-7B7A-43D3-8B79-37D633B846F1}">
                  <asvg:svgBlip xmlns:asvg="http://schemas.microsoft.com/office/drawing/2016/SVG/main" r:embed="rId11"/>
                </a:ext>
              </a:extLst>
            </a:blip>
            <a:stretch>
              <a:fillRect l="-32226" t="-13416" r="-484329" b="-283840"/>
            </a:stretch>
          </a:blipFill>
        </p:spPr>
        <p:txBody>
          <a:bodyPr/>
          <a:lstStyle/>
          <a:p>
            <a:endParaRPr lang="en-US"/>
          </a:p>
        </p:txBody>
      </p:sp>
    </p:spTree>
    <p:extLst>
      <p:ext uri="{BB962C8B-B14F-4D97-AF65-F5344CB8AC3E}">
        <p14:creationId xmlns:p14="http://schemas.microsoft.com/office/powerpoint/2010/main" val="85187040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8 SP Ly k27"/>
          <p:cNvSpPr/>
          <p:nvPr/>
        </p:nvSpPr>
        <p:spPr>
          <a:xfrm>
            <a:off x="625929" y="308202"/>
            <a:ext cx="7925789" cy="2616153"/>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err="1">
                <a:solidFill>
                  <a:prstClr val="white"/>
                </a:solidFill>
                <a:latin typeface="Cambria" panose="02040503050406030204" pitchFamily="18" charset="0"/>
                <a:ea typeface="Cambria" panose="02040503050406030204" pitchFamily="18" charset="0"/>
              </a:rPr>
              <a:t>Câu</a:t>
            </a:r>
            <a:r>
              <a:rPr lang="en-US" sz="2800" b="1" kern="1200" dirty="0">
                <a:solidFill>
                  <a:prstClr val="white"/>
                </a:solidFill>
                <a:latin typeface="Cambria" panose="02040503050406030204" pitchFamily="18" charset="0"/>
                <a:ea typeface="Cambria" panose="02040503050406030204" pitchFamily="18" charset="0"/>
              </a:rPr>
              <a:t> 3: </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nắng thì tôi bay lên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Gió đưa tôi đến mọi miền xa xôi.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lạnh hạt đã nặng rồi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Tôi sà xuống đất về nơi cội nguồn.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(Là gì?</a:t>
            </a:r>
            <a:r>
              <a:rPr lang="en-US" sz="2800" b="1" kern="1200" dirty="0">
                <a:solidFill>
                  <a:prstClr val="white"/>
                </a:solidFill>
                <a:latin typeface="Cambria" panose="02040503050406030204" pitchFamily="18" charset="0"/>
                <a:ea typeface="Cambria" panose="02040503050406030204" pitchFamily="18" charset="0"/>
              </a:rPr>
              <a:t>)</a:t>
            </a:r>
          </a:p>
        </p:txBody>
      </p:sp>
      <p:sp>
        <p:nvSpPr>
          <p:cNvPr id="50" name="Snip Diagonal Corner Rectangle 49" descr="n28 SP Ly k27"/>
          <p:cNvSpPr/>
          <p:nvPr/>
        </p:nvSpPr>
        <p:spPr>
          <a:xfrm>
            <a:off x="3500203" y="3184341"/>
            <a:ext cx="2505743" cy="10239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Hơi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nước</a:t>
            </a:r>
            <a:endParaRPr lang="en-US" sz="32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34266"/>
            <a:ext cx="1800225" cy="1101152"/>
          </a:xfrm>
          <a:prstGeom prst="rect">
            <a:avLst/>
          </a:prstGeom>
        </p:spPr>
      </p:pic>
      <p:pic>
        <p:nvPicPr>
          <p:cNvPr id="6146" name="Picture 2" descr="n28 SP Ly k27">
            <a:extLst>
              <a:ext uri="{FF2B5EF4-FFF2-40B4-BE49-F238E27FC236}">
                <a16:creationId xmlns:a16="http://schemas.microsoft.com/office/drawing/2014/main" id="{DC03D7F5-0598-4E21-9723-3DCF26F45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58" y="2667000"/>
            <a:ext cx="3252447" cy="21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descr="n28 SP Ly k27"/>
          <p:cNvSpPr/>
          <p:nvPr/>
        </p:nvSpPr>
        <p:spPr>
          <a:xfrm>
            <a:off x="247426" y="344245"/>
            <a:ext cx="4668819" cy="4006703"/>
          </a:xfrm>
          <a:prstGeom prst="foldedCorner">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8 SP Ly k27"/>
          <p:cNvSpPr txBox="1"/>
          <p:nvPr/>
        </p:nvSpPr>
        <p:spPr>
          <a:xfrm>
            <a:off x="311971" y="454770"/>
            <a:ext cx="4539727" cy="3785652"/>
          </a:xfrm>
          <a:prstGeom prst="rect">
            <a:avLst/>
          </a:prstGeom>
          <a:noFill/>
        </p:spPr>
        <p:txBody>
          <a:bodyPr wrap="square" rtlCol="0">
            <a:spAutoFit/>
          </a:bodyPr>
          <a:lstStyle/>
          <a:p>
            <a:pPr algn="just"/>
            <a:r>
              <a:rPr lang="vi-VN" sz="2400" dirty="0">
                <a:solidFill>
                  <a:srgbClr val="663300"/>
                </a:solidFill>
                <a:latin typeface="Bahnschrift SemiBold" panose="020B0502040204020203" pitchFamily="34" charset="0"/>
                <a:ea typeface="Cambria" panose="02040503050406030204" pitchFamily="18" charset="0"/>
              </a:rPr>
              <a:t>Vì sau khi bẻ đôi viên thuốc. Các liên kết giữa hai mảnh đã bị phá vỡ. Khi ép sát hai mảnh, khoảng cách giữa các phân tử trong hai mảnh lớn hơn kích thước phân tử thuốc nên lực tương tác giữa các phân tử trong hai mảnh là không đáng kể. Do đó, hai mảnh không thể dính liền với nhau</a:t>
            </a:r>
            <a:endParaRPr lang="en-US" sz="2400" dirty="0">
              <a:solidFill>
                <a:srgbClr val="663300"/>
              </a:solidFill>
              <a:latin typeface="Bahnschrift SemiBold" panose="020B0502040204020203" pitchFamily="34" charset="0"/>
              <a:ea typeface="Cambria" panose="02040503050406030204" pitchFamily="18" charset="0"/>
            </a:endParaRPr>
          </a:p>
        </p:txBody>
      </p:sp>
      <p:pic>
        <p:nvPicPr>
          <p:cNvPr id="6" name="Picture 5" descr="n28 SP Ly k27"/>
          <p:cNvPicPr>
            <a:picLocks noChangeAspect="1"/>
          </p:cNvPicPr>
          <p:nvPr/>
        </p:nvPicPr>
        <p:blipFill>
          <a:blip r:embed="rId2"/>
          <a:stretch>
            <a:fillRect/>
          </a:stretch>
        </p:blipFill>
        <p:spPr>
          <a:xfrm>
            <a:off x="5486400" y="344245"/>
            <a:ext cx="3576917" cy="2235573"/>
          </a:xfrm>
          <a:prstGeom prst="rect">
            <a:avLst/>
          </a:prstGeom>
        </p:spPr>
      </p:pic>
      <p:pic>
        <p:nvPicPr>
          <p:cNvPr id="8" name="Picture 7" descr="n28 SP Ly k27"/>
          <p:cNvPicPr>
            <a:picLocks noChangeAspect="1"/>
          </p:cNvPicPr>
          <p:nvPr/>
        </p:nvPicPr>
        <p:blipFill>
          <a:blip r:embed="rId3"/>
          <a:stretch>
            <a:fillRect/>
          </a:stretch>
        </p:blipFill>
        <p:spPr>
          <a:xfrm>
            <a:off x="5486400" y="2698553"/>
            <a:ext cx="3576917" cy="2168742"/>
          </a:xfrm>
          <a:prstGeom prst="rect">
            <a:avLst/>
          </a:prstGeom>
        </p:spPr>
      </p:pic>
      <p:sp>
        <p:nvSpPr>
          <p:cNvPr id="7" name="Freeform 2" descr="n28 SP Ly k27">
            <a:extLst>
              <a:ext uri="{FF2B5EF4-FFF2-40B4-BE49-F238E27FC236}">
                <a16:creationId xmlns:a16="http://schemas.microsoft.com/office/drawing/2014/main" id="{FE19E677-B220-486C-958A-F88F09809217}"/>
              </a:ext>
            </a:extLst>
          </p:cNvPr>
          <p:cNvSpPr/>
          <p:nvPr/>
        </p:nvSpPr>
        <p:spPr>
          <a:xfrm>
            <a:off x="152536" y="4461473"/>
            <a:ext cx="943019" cy="623887"/>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82693625"/>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09" y="88323"/>
            <a:ext cx="4814455" cy="4814455"/>
          </a:xfrm>
          <a:prstGeom prst="rect">
            <a:avLst/>
          </a:prstGeom>
        </p:spPr>
      </p:pic>
    </p:spTree>
    <p:extLst>
      <p:ext uri="{BB962C8B-B14F-4D97-AF65-F5344CB8AC3E}">
        <p14:creationId xmlns:p14="http://schemas.microsoft.com/office/powerpoint/2010/main" val="1039866575"/>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8 SP Ly k27"/>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4: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mà</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bật</a:t>
            </a:r>
            <a:r>
              <a:rPr lang="en-US" sz="3200" b="1" kern="1200" dirty="0">
                <a:solidFill>
                  <a:prstClr val="white"/>
                </a:solidFill>
              </a:rPr>
              <a:t> </a:t>
            </a:r>
            <a:r>
              <a:rPr lang="en-US" sz="3200" b="1" kern="1200" dirty="0" err="1">
                <a:solidFill>
                  <a:prstClr val="white"/>
                </a:solidFill>
              </a:rPr>
              <a:t>lên</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lạnh</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ngoài</a:t>
            </a:r>
            <a:r>
              <a:rPr lang="en-US" sz="3200" b="1" kern="1200" dirty="0">
                <a:solidFill>
                  <a:prstClr val="white"/>
                </a:solidFill>
              </a:rPr>
              <a:t> </a:t>
            </a:r>
            <a:r>
              <a:rPr lang="en-US" sz="3200" b="1" kern="1200" dirty="0" err="1">
                <a:solidFill>
                  <a:prstClr val="white"/>
                </a:solidFill>
              </a:rPr>
              <a:t>nóng</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8 SP Ly k27"/>
          <p:cNvSpPr/>
          <p:nvPr/>
        </p:nvSpPr>
        <p:spPr>
          <a:xfrm>
            <a:off x="2907921" y="2373851"/>
            <a:ext cx="3357797" cy="1377268"/>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libri" panose="020F0502020204030204"/>
              </a:rPr>
              <a:t>Máy</a:t>
            </a:r>
            <a:r>
              <a:rPr lang="en-US" sz="3600" b="1" kern="1200" dirty="0">
                <a:solidFill>
                  <a:prstClr val="white"/>
                </a:solidFill>
                <a:latin typeface="Calibri" panose="020F0502020204030204"/>
              </a:rPr>
              <a:t> </a:t>
            </a:r>
            <a:r>
              <a:rPr lang="en-US" sz="3600" b="1" kern="1200" dirty="0" err="1">
                <a:solidFill>
                  <a:prstClr val="white"/>
                </a:solidFill>
                <a:latin typeface="Calibri" panose="020F0502020204030204"/>
              </a:rPr>
              <a:t>lạnh</a:t>
            </a:r>
            <a:endParaRPr lang="en-US" sz="3600" b="1" kern="1200" dirty="0">
              <a:solidFill>
                <a:prstClr val="white"/>
              </a:solidFill>
              <a:latin typeface="Calibri" panose="020F0502020204030204"/>
            </a:endParaRP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7170" name="Picture 2" descr="n28 SP Ly k27">
            <a:extLst>
              <a:ext uri="{FF2B5EF4-FFF2-40B4-BE49-F238E27FC236}">
                <a16:creationId xmlns:a16="http://schemas.microsoft.com/office/drawing/2014/main" id="{79BF28D9-F5D0-4F74-BF39-CE054DBA9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40" y="2646183"/>
            <a:ext cx="3314808" cy="22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n28 SP Ly k27"/>
          <p:cNvSpPr/>
          <p:nvPr/>
        </p:nvSpPr>
        <p:spPr>
          <a:xfrm>
            <a:off x="3562549" y="2373850"/>
            <a:ext cx="1996588" cy="12525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1 </a:t>
            </a:r>
            <a:r>
              <a:rPr lang="en-US" sz="2400" b="1" kern="1200" dirty="0" err="1">
                <a:solidFill>
                  <a:prstClr val="white"/>
                </a:solidFill>
                <a:latin typeface="Calibri" panose="020F0502020204030204"/>
              </a:rPr>
              <a:t>chữ</a:t>
            </a:r>
            <a:r>
              <a:rPr lang="en-US" sz="2400" b="1" kern="1200" dirty="0">
                <a:solidFill>
                  <a:prstClr val="white"/>
                </a:solidFill>
                <a:latin typeface="Calibri" panose="020F0502020204030204"/>
              </a:rPr>
              <a:t> C</a:t>
            </a: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sp>
        <p:nvSpPr>
          <p:cNvPr id="40" name="Snip Diagonal Corner Rectangle 39" descr="n28 SP Ly k27"/>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5: </a:t>
            </a:r>
            <a:r>
              <a:rPr lang="en-US" sz="3200" b="1" kern="1200" dirty="0" err="1">
                <a:solidFill>
                  <a:prstClr val="white"/>
                </a:solidFill>
              </a:rPr>
              <a:t>Đố</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có</a:t>
            </a:r>
            <a:r>
              <a:rPr lang="en-US" sz="3200" b="1" kern="1200" dirty="0">
                <a:solidFill>
                  <a:prstClr val="white"/>
                </a:solidFill>
              </a:rPr>
              <a:t> </a:t>
            </a:r>
            <a:r>
              <a:rPr lang="en-US" sz="3200" b="1" kern="1200" dirty="0" err="1">
                <a:solidFill>
                  <a:prstClr val="white"/>
                </a:solidFill>
              </a:rPr>
              <a:t>bao</a:t>
            </a:r>
            <a:r>
              <a:rPr lang="en-US" sz="3200" b="1" kern="1200" dirty="0">
                <a:solidFill>
                  <a:prstClr val="white"/>
                </a:solidFill>
              </a:rPr>
              <a:t> </a:t>
            </a:r>
            <a:r>
              <a:rPr lang="en-US" sz="3200" b="1" kern="1200" dirty="0" err="1">
                <a:solidFill>
                  <a:prstClr val="white"/>
                </a:solidFill>
              </a:rPr>
              <a:t>nhiêu</a:t>
            </a:r>
            <a:r>
              <a:rPr lang="en-US" sz="3200" b="1" kern="1200" dirty="0">
                <a:solidFill>
                  <a:prstClr val="white"/>
                </a:solidFill>
              </a:rPr>
              <a:t> </a:t>
            </a:r>
            <a:r>
              <a:rPr lang="en-US" sz="3200" b="1" kern="1200" dirty="0" err="1">
                <a:solidFill>
                  <a:prstClr val="white"/>
                </a:solidFill>
              </a:rPr>
              <a:t>chữ</a:t>
            </a:r>
            <a:r>
              <a:rPr lang="en-US" sz="3200" b="1" kern="1200" dirty="0">
                <a:solidFill>
                  <a:prstClr val="white"/>
                </a:solidFill>
              </a:rPr>
              <a:t> C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câu</a:t>
            </a:r>
            <a:r>
              <a:rPr lang="en-US" sz="3200" b="1" kern="1200" dirty="0">
                <a:solidFill>
                  <a:prstClr val="white"/>
                </a:solidFill>
              </a:rPr>
              <a:t> </a:t>
            </a:r>
            <a:r>
              <a:rPr lang="en-US" sz="3200" b="1" kern="1200" dirty="0" err="1">
                <a:solidFill>
                  <a:prstClr val="white"/>
                </a:solidFill>
              </a:rPr>
              <a:t>sau</a:t>
            </a:r>
            <a:r>
              <a:rPr lang="en-US" sz="3200" b="1" kern="1200" dirty="0">
                <a:solidFill>
                  <a:prstClr val="white"/>
                </a:solidFill>
              </a:rPr>
              <a:t> </a:t>
            </a:r>
            <a:r>
              <a:rPr lang="en-US" sz="3200" b="1" kern="1200" dirty="0" err="1">
                <a:solidFill>
                  <a:prstClr val="white"/>
                </a:solidFill>
              </a:rPr>
              <a:t>đây</a:t>
            </a:r>
            <a:r>
              <a:rPr lang="en-US" sz="3200" b="1" kern="1200" dirty="0">
                <a:solidFill>
                  <a:prstClr val="white"/>
                </a:solidFill>
              </a:rPr>
              <a:t>: “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rắn</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lỏng</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khí</a:t>
            </a:r>
            <a:r>
              <a:rPr lang="en-US" sz="3200" b="1" kern="1200" dirty="0">
                <a:solidFill>
                  <a:prstClr val="white"/>
                </a:solidFill>
              </a:rPr>
              <a:t>”? </a:t>
            </a:r>
            <a:endParaRPr lang="en-US" sz="3200" b="1" kern="1200" dirty="0">
              <a:solidFill>
                <a:prstClr val="white"/>
              </a:solidFill>
              <a:latin typeface="Calibri" panose="020F0502020204030204"/>
            </a:endParaRPr>
          </a:p>
        </p:txBody>
      </p:sp>
      <p:pic>
        <p:nvPicPr>
          <p:cNvPr id="8194" name="Picture 2" descr="n28 SP Ly k27">
            <a:extLst>
              <a:ext uri="{FF2B5EF4-FFF2-40B4-BE49-F238E27FC236}">
                <a16:creationId xmlns:a16="http://schemas.microsoft.com/office/drawing/2014/main" id="{0261B343-9CC8-47F3-8209-70781A9BC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2331508"/>
            <a:ext cx="3628495" cy="24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8 SP Ly k27"/>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6: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đen</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mua</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đỏ</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dùng</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và</a:t>
            </a:r>
            <a:r>
              <a:rPr lang="en-US" sz="3200" b="1" kern="1200" dirty="0">
                <a:solidFill>
                  <a:prstClr val="white"/>
                </a:solidFill>
              </a:rPr>
              <a:t> </a:t>
            </a:r>
            <a:r>
              <a:rPr lang="en-US" sz="3200" b="1" kern="1200" dirty="0" err="1">
                <a:solidFill>
                  <a:prstClr val="white"/>
                </a:solidFill>
              </a:rPr>
              <a:t>xám</a:t>
            </a:r>
            <a:r>
              <a:rPr lang="en-US" sz="3200" b="1" kern="1200" dirty="0">
                <a:solidFill>
                  <a:prstClr val="white"/>
                </a:solidFill>
              </a:rPr>
              <a:t> </a:t>
            </a:r>
            <a:r>
              <a:rPr lang="en-US" sz="3200" b="1" kern="1200" dirty="0" err="1">
                <a:solidFill>
                  <a:prstClr val="white"/>
                </a:solidFill>
              </a:rPr>
              <a:t>xịt</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vứt</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đi</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8 SP Ly k27"/>
          <p:cNvSpPr/>
          <p:nvPr/>
        </p:nvSpPr>
        <p:spPr>
          <a:xfrm>
            <a:off x="3375513" y="2488150"/>
            <a:ext cx="2225188" cy="101358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Cục</a:t>
            </a:r>
            <a:r>
              <a:rPr lang="en-US" sz="2400" b="1" kern="1200" dirty="0">
                <a:solidFill>
                  <a:prstClr val="white"/>
                </a:solidFill>
                <a:latin typeface="Calibri" panose="020F0502020204030204"/>
              </a:rPr>
              <a:t> than</a:t>
            </a:r>
          </a:p>
        </p:txBody>
      </p:sp>
      <p:pic>
        <p:nvPicPr>
          <p:cNvPr id="46" name="Picture 45" descr="n28 SP Ly k2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9218" name="Picture 2" descr="n28 SP Ly k27">
            <a:extLst>
              <a:ext uri="{FF2B5EF4-FFF2-40B4-BE49-F238E27FC236}">
                <a16:creationId xmlns:a16="http://schemas.microsoft.com/office/drawing/2014/main" id="{EF078802-1FF9-42E3-AB24-098489AB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 y="2261194"/>
            <a:ext cx="3721629" cy="248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77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8 SP Ly k27"/>
          <p:cNvPicPr>
            <a:picLocks noChangeAspect="1"/>
          </p:cNvPicPr>
          <p:nvPr/>
        </p:nvPicPr>
        <p:blipFill rotWithShape="1">
          <a:blip r:embed="rId2"/>
          <a:srcRect l="30901" t="5689" r="30485" b="5330"/>
          <a:stretch/>
        </p:blipFill>
        <p:spPr>
          <a:xfrm>
            <a:off x="4927065" y="1048603"/>
            <a:ext cx="1306819" cy="3011381"/>
          </a:xfrm>
          <a:prstGeom prst="rect">
            <a:avLst/>
          </a:prstGeom>
        </p:spPr>
      </p:pic>
      <p:pic>
        <p:nvPicPr>
          <p:cNvPr id="5" name="Picture 4" descr="n28 SP Ly k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1072739"/>
            <a:ext cx="4206727" cy="2992634"/>
          </a:xfrm>
          <a:prstGeom prst="rect">
            <a:avLst/>
          </a:prstGeom>
        </p:spPr>
      </p:pic>
      <p:pic>
        <p:nvPicPr>
          <p:cNvPr id="6" name="Picture 5" descr="n28 SP Ly k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29" y="1053992"/>
            <a:ext cx="2189777" cy="3005992"/>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1205</TotalTime>
  <Words>2477</Words>
  <Application>Microsoft Office PowerPoint</Application>
  <PresentationFormat>On-screen Show (16:9)</PresentationFormat>
  <Paragraphs>220</Paragraphs>
  <Slides>51</Slides>
  <Notes>24</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51</vt:i4>
      </vt:variant>
    </vt:vector>
  </HeadingPairs>
  <TitlesOfParts>
    <vt:vector size="70" baseType="lpstr">
      <vt:lpstr>Roboto Condensed Light</vt:lpstr>
      <vt:lpstr>Times New Roman</vt:lpstr>
      <vt:lpstr>Sue Ellen Francisco</vt:lpstr>
      <vt:lpstr>Sriracha</vt:lpstr>
      <vt:lpstr>Calibri</vt:lpstr>
      <vt:lpstr>Catamaran</vt:lpstr>
      <vt:lpstr>Verdana</vt:lpstr>
      <vt:lpstr>Calibri Light</vt:lpstr>
      <vt:lpstr>Cambria Math</vt:lpstr>
      <vt:lpstr>Amatic SC</vt:lpstr>
      <vt:lpstr>Livvic</vt:lpstr>
      <vt:lpstr>Cambria</vt:lpstr>
      <vt:lpstr>Bahnschrift SemiBold</vt:lpstr>
      <vt:lpstr>Arial</vt:lpstr>
      <vt:lpstr>Crand Newsletter by Slidesgo</vt:lpstr>
      <vt:lpstr>1_Office Theme</vt:lpstr>
      <vt:lpstr>Office Theme</vt:lpstr>
      <vt:lpstr>3_Office Theme</vt:lpstr>
      <vt:lpstr>2_Office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MÔ HÌNH ĐỘNG HỌC PHÂN TỬ VỀ CẤU TẠO CHẤT</vt:lpstr>
      <vt:lpstr>I.  MÔ HÌNH ĐỘNG HỌC PHÂN TỬ VỀ CẤU TẠO CHẤT</vt:lpstr>
      <vt:lpstr>PowerPoint Presentation</vt:lpstr>
      <vt:lpstr>ĐÁP ÁN PHIẾU HỌC TẬP SỐ 1</vt:lpstr>
      <vt:lpstr>PowerPoint Presentation</vt:lpstr>
      <vt:lpstr>PowerPoint Presentation</vt:lpstr>
      <vt:lpstr>II. CẤU TRÚC CỦA CHẤT RẮN, CHẤT LỎNG VÀ CHẤT KHÍ</vt:lpstr>
      <vt:lpstr>THẢO LUẬN NHÓM  HOÀN THÀNH PHT SỐ 2 VÀ SỐ 3</vt:lpstr>
      <vt:lpstr>PowerPoint Presentation</vt:lpstr>
      <vt:lpstr>Đáp án phiếu học tập số 2</vt:lpstr>
      <vt:lpstr>Đáp án phiếu học tập số 2</vt:lpstr>
      <vt:lpstr>Đáp án phiếu học tập số 2</vt:lpstr>
      <vt:lpstr>Đáp án phiếu học tập số 2</vt:lpstr>
      <vt:lpstr>PowerPoint Presentation</vt:lpstr>
      <vt:lpstr>Đáp án phiếu học tập số 3</vt:lpstr>
      <vt:lpstr>Đáp án phiếu học tập số 3</vt:lpstr>
      <vt:lpstr>Đáp án phiếu học tập số 3</vt:lpstr>
      <vt:lpstr>Đặc điểm của phân tử:</vt:lpstr>
      <vt:lpstr>PowerPoint Presentation</vt:lpstr>
      <vt:lpstr>III. SỰ CHUYỂN THỂ</vt:lpstr>
      <vt:lpstr>1. Sự chuyển thể</vt:lpstr>
      <vt:lpstr>2. Dùng mô hình động học phân tử giải thích sự chuyển thể</vt:lpstr>
      <vt:lpstr>PowerPoint Presentation</vt:lpstr>
      <vt:lpstr>PowerPoint Presentation</vt:lpstr>
      <vt:lpstr>THẢO LUẬN NHÓM  HOÀN THÀNH PHT SỐ 4 VÀ SỐ 5</vt:lpstr>
      <vt:lpstr>PowerPoint Presentation</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Crand Newsletter</dc:title>
  <dc:creator>Admin</dc:creator>
  <cp:lastModifiedBy>Bich Nhung</cp:lastModifiedBy>
  <cp:revision>118</cp:revision>
  <dcterms:modified xsi:type="dcterms:W3CDTF">2024-06-01T07:35:48Z</dcterms:modified>
</cp:coreProperties>
</file>