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5" r:id="rId3"/>
    <p:sldMasterId id="2147483717" r:id="rId4"/>
  </p:sldMasterIdLst>
  <p:sldIdLst>
    <p:sldId id="3240" r:id="rId5"/>
    <p:sldId id="3247" r:id="rId6"/>
    <p:sldId id="369" r:id="rId7"/>
    <p:sldId id="372" r:id="rId8"/>
    <p:sldId id="374" r:id="rId9"/>
    <p:sldId id="375" r:id="rId10"/>
    <p:sldId id="376" r:id="rId11"/>
    <p:sldId id="377" r:id="rId12"/>
    <p:sldId id="378" r:id="rId13"/>
    <p:sldId id="3249" r:id="rId14"/>
    <p:sldId id="3248" r:id="rId15"/>
    <p:sldId id="3250" r:id="rId16"/>
    <p:sldId id="3251" r:id="rId17"/>
    <p:sldId id="3260" r:id="rId18"/>
    <p:sldId id="3261" r:id="rId19"/>
    <p:sldId id="3262" r:id="rId20"/>
    <p:sldId id="3252" r:id="rId21"/>
    <p:sldId id="3253" r:id="rId22"/>
    <p:sldId id="260" r:id="rId23"/>
    <p:sldId id="3255" r:id="rId24"/>
    <p:sldId id="3254" r:id="rId25"/>
    <p:sldId id="3256" r:id="rId26"/>
    <p:sldId id="3257" r:id="rId27"/>
    <p:sldId id="3258" r:id="rId28"/>
    <p:sldId id="3259" r:id="rId29"/>
    <p:sldId id="3263" r:id="rId30"/>
    <p:sldId id="274" r:id="rId31"/>
    <p:sldId id="3264"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0149"/>
    <a:srgbClr val="C6E9F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1" autoAdjust="0"/>
    <p:restoredTop sz="89881" autoAdjust="0"/>
  </p:normalViewPr>
  <p:slideViewPr>
    <p:cSldViewPr snapToGrid="0" showGuides="1">
      <p:cViewPr varScale="1">
        <p:scale>
          <a:sx n="89" d="100"/>
          <a:sy n="89" d="100"/>
        </p:scale>
        <p:origin x="4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1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1838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9099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57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618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8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702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88500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2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2740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857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545565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694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84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83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066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058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536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00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1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067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0871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04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940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004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893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08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764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32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88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354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955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52253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845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602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945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6206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966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30549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69632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43373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9584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522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77120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575034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1842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368642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75819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408159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2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BB51E-3E4F-4FEA-82AA-75CD03D23B5E}"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649280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498524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BB51E-3E4F-4FEA-82AA-75CD03D23B5E}"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27109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BB51E-3E4F-4FEA-82AA-75CD03D23B5E}"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635621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63378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BB51E-3E4F-4FEA-82AA-75CD03D23B5E}"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236606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BB51E-3E4F-4FEA-82AA-75CD03D23B5E}"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88533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BB51E-3E4F-4FEA-82AA-75CD03D23B5E}"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313922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01787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436170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985486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942959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86996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469645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3550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33643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762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88326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663127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73745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89100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31856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75199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94785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70584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11/14/2023</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88356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AC37FB5-70BF-AF1A-E986-6B449EF0E3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11/14/2023</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57" y="768202"/>
            <a:ext cx="1791312" cy="1590685"/>
          </a:xfrm>
          <a:prstGeom prst="rect">
            <a:avLst/>
          </a:prstGeom>
        </p:spPr>
      </p:pic>
    </p:spTree>
    <p:extLst>
      <p:ext uri="{BB962C8B-B14F-4D97-AF65-F5344CB8AC3E}">
        <p14:creationId xmlns:p14="http://schemas.microsoft.com/office/powerpoint/2010/main" val="59357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AF4C701-1DB3-C9E6-C4F2-3B08043207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406726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7DFEEF-9E0E-4430-524D-163B14B0D2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BB51E-3E4F-4FEA-82AA-75CD03D23B5E}" type="datetimeFigureOut">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F88F-26FD-4031-A253-4A3DC2238D1A}" type="slidenum">
              <a:rPr lang="en-US" smtClean="0"/>
              <a:t>‹#›</a:t>
            </a:fld>
            <a:endParaRPr lang="en-US"/>
          </a:p>
        </p:txBody>
      </p:sp>
    </p:spTree>
    <p:extLst>
      <p:ext uri="{BB962C8B-B14F-4D97-AF65-F5344CB8AC3E}">
        <p14:creationId xmlns:p14="http://schemas.microsoft.com/office/powerpoint/2010/main" val="226313549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FE917BF-2773-892D-D80E-4D3919670B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11/14/2023</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41086504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52.png"/><Relationship Id="rId10" Type="http://schemas.openxmlformats.org/officeDocument/2006/relationships/image" Target="../media/image24.gif"/><Relationship Id="rId4" Type="http://schemas.openxmlformats.org/officeDocument/2006/relationships/image" Target="../media/image37.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6.png"/><Relationship Id="rId7" Type="http://schemas.openxmlformats.org/officeDocument/2006/relationships/image" Target="../media/image57.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1.png"/><Relationship Id="rId4" Type="http://schemas.openxmlformats.org/officeDocument/2006/relationships/image" Target="../media/image37.png"/><Relationship Id="rId9" Type="http://schemas.openxmlformats.org/officeDocument/2006/relationships/image" Target="../media/image24.gif"/></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6.png"/><Relationship Id="rId7"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24.gif"/></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62.xml"/><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jp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 Target="slide5.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jpg"/><Relationship Id="rId11" Type="http://schemas.openxmlformats.org/officeDocument/2006/relationships/image" Target="../media/image30.png"/><Relationship Id="rId5" Type="http://schemas.openxmlformats.org/officeDocument/2006/relationships/slideLayout" Target="../slideLayouts/slideLayout62.xml"/><Relationship Id="rId10" Type="http://schemas.openxmlformats.org/officeDocument/2006/relationships/slide" Target="slide5.xml"/><Relationship Id="rId4" Type="http://schemas.microsoft.com/office/2007/relationships/media" Target="../media/media2.mp3"/><Relationship Id="rId9" Type="http://schemas.openxmlformats.org/officeDocument/2006/relationships/image" Target="../media/image29.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27.png"/><Relationship Id="rId12"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jpg"/><Relationship Id="rId11" Type="http://schemas.openxmlformats.org/officeDocument/2006/relationships/image" Target="../media/image32.png"/><Relationship Id="rId5" Type="http://schemas.openxmlformats.org/officeDocument/2006/relationships/slideLayout" Target="../slideLayouts/slideLayout62.xml"/><Relationship Id="rId10" Type="http://schemas.openxmlformats.org/officeDocument/2006/relationships/image" Target="../media/image31.png"/><Relationship Id="rId4" Type="http://schemas.openxmlformats.org/officeDocument/2006/relationships/audio" Target="../media/media4.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2.xml"/><Relationship Id="rId7"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4.png"/><Relationship Id="rId4" Type="http://schemas.openxmlformats.org/officeDocument/2006/relationships/image" Target="../media/image26.jp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seamless background bamboo forest.">
            <a:extLst>
              <a:ext uri="{FF2B5EF4-FFF2-40B4-BE49-F238E27FC236}">
                <a16:creationId xmlns:a16="http://schemas.microsoft.com/office/drawing/2014/main" id="{A0178AC7-DD68-47D6-86B8-C0E48FEDE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4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보이안스™ (Boians™)">
            <a:extLst>
              <a:ext uri="{FF2B5EF4-FFF2-40B4-BE49-F238E27FC236}">
                <a16:creationId xmlns:a16="http://schemas.microsoft.com/office/drawing/2014/main" id="{F4FD7331-F020-4A94-97C0-C01874A702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286" b="47429" l="7286" r="50714">
                        <a14:foregroundMark x1="7286" y1="33000" x2="12857" y2="36143"/>
                        <a14:foregroundMark x1="12429" y1="27857" x2="13429" y2="36714"/>
                        <a14:foregroundMark x1="8571" y1="37143" x2="8571" y2="37143"/>
                        <a14:foregroundMark x1="10714" y1="40143" x2="10714" y2="40143"/>
                        <a14:foregroundMark x1="9857" y1="39286" x2="12143" y2="38286"/>
                        <a14:foregroundMark x1="25857" y1="28571" x2="31429" y2="30857"/>
                        <a14:foregroundMark x1="27714" y1="31000" x2="30714" y2="34000"/>
                        <a14:foregroundMark x1="8857" y1="33143" x2="10429" y2="33143"/>
                        <a14:foregroundMark x1="7714" y1="36714" x2="14286" y2="37571"/>
                        <a14:foregroundMark x1="47429" y1="26857" x2="49143" y2="29429"/>
                        <a14:foregroundMark x1="11714" y1="28571" x2="11714" y2="31000"/>
                        <a14:foregroundMark x1="9000" y1="39571" x2="11286" y2="38857"/>
                        <a14:foregroundMark x1="26143" y1="37143" x2="28857" y2="36571"/>
                        <a14:foregroundMark x1="25000" y1="47286" x2="25000" y2="45571"/>
                        <a14:foregroundMark x1="29857" y1="47571" x2="29857" y2="47571"/>
                        <a14:foregroundMark x1="27286" y1="12286" x2="27286" y2="12286"/>
                        <a14:foregroundMark x1="50714" y1="27714" x2="50714" y2="27714"/>
                        <a14:foregroundMark x1="43143" y1="41571" x2="45857" y2="37143"/>
                        <a14:foregroundMark x1="45857" y1="37143" x2="45857" y2="37143"/>
                        <a14:foregroundMark x1="45857" y1="35000" x2="45857" y2="35000"/>
                        <a14:foregroundMark x1="45286" y1="42000" x2="47429" y2="39143"/>
                        <a14:foregroundMark x1="47429" y1="36429" x2="47143" y2="36429"/>
                        <a14:foregroundMark x1="47143" y1="36429" x2="47143" y2="36429"/>
                        <a14:foregroundMark x1="47143" y1="36429" x2="45857" y2="36286"/>
                      </a14:backgroundRemoval>
                    </a14:imgEffect>
                  </a14:imgLayer>
                </a14:imgProps>
              </a:ext>
              <a:ext uri="{28A0092B-C50C-407E-A947-70E740481C1C}">
                <a14:useLocalDpi xmlns:a14="http://schemas.microsoft.com/office/drawing/2010/main" val="0"/>
              </a:ext>
            </a:extLst>
          </a:blip>
          <a:srcRect l="4778" t="8277" r="47961" b="50000"/>
          <a:stretch/>
        </p:blipFill>
        <p:spPr bwMode="auto">
          <a:xfrm>
            <a:off x="0" y="3523827"/>
            <a:ext cx="3432516" cy="30302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mboo mascot examine a with a magnifying glass. Nature Characte Clipart  Image">
            <a:extLst>
              <a:ext uri="{FF2B5EF4-FFF2-40B4-BE49-F238E27FC236}">
                <a16:creationId xmlns:a16="http://schemas.microsoft.com/office/drawing/2014/main" id="{EFEB6DF7-6CC7-4F43-AF20-E21CD1E9F9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2" b="49034" l="52899" r="91546">
                        <a14:foregroundMark x1="53140" y1="21498" x2="53140" y2="21498"/>
                        <a14:foregroundMark x1="62077" y1="48309" x2="62077" y2="48309"/>
                        <a14:foregroundMark x1="71014" y1="48551" x2="71014" y2="48551"/>
                        <a14:foregroundMark x1="68841" y1="49034" x2="68841" y2="49034"/>
                        <a14:foregroundMark x1="70290" y1="49034" x2="70290" y2="49034"/>
                        <a14:foregroundMark x1="84783" y1="9662" x2="84783" y2="9662"/>
                        <a14:foregroundMark x1="91546" y1="15942" x2="91546" y2="15942"/>
                      </a14:backgroundRemoval>
                    </a14:imgEffect>
                  </a14:imgLayer>
                </a14:imgProps>
              </a:ext>
              <a:ext uri="{28A0092B-C50C-407E-A947-70E740481C1C}">
                <a14:useLocalDpi xmlns:a14="http://schemas.microsoft.com/office/drawing/2010/main" val="0"/>
              </a:ext>
            </a:extLst>
          </a:blip>
          <a:srcRect l="50000" t="5853" r="3385" b="47414"/>
          <a:stretch/>
        </p:blipFill>
        <p:spPr bwMode="auto">
          <a:xfrm>
            <a:off x="-45046" y="-44517"/>
            <a:ext cx="2352217" cy="235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86E77808-DEE9-47B5-B62C-CFA07ACFAB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21072" y="170122"/>
            <a:ext cx="8476493" cy="3950218"/>
          </a:xfrm>
          <a:prstGeom prst="rect">
            <a:avLst/>
          </a:prstGeom>
        </p:spPr>
      </p:pic>
      <p:pic>
        <p:nvPicPr>
          <p:cNvPr id="2054" name="Picture 6" descr="보이안스™ (Boians™)">
            <a:extLst>
              <a:ext uri="{FF2B5EF4-FFF2-40B4-BE49-F238E27FC236}">
                <a16:creationId xmlns:a16="http://schemas.microsoft.com/office/drawing/2014/main" id="{2D0015D4-035B-43E9-A4AD-CD68A7A26B45}"/>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8429" b="47714" l="52429" r="92286">
                        <a14:foregroundMark x1="52714" y1="31000" x2="61571" y2="36286"/>
                        <a14:foregroundMark x1="56000" y1="36571" x2="60286" y2="34000"/>
                        <a14:foregroundMark x1="58571" y1="39286" x2="66429" y2="39286"/>
                        <a14:foregroundMark x1="65143" y1="24143" x2="76714" y2="31000"/>
                        <a14:foregroundMark x1="61286" y1="26429" x2="66857" y2="31429"/>
                        <a14:foregroundMark x1="66857" y1="31429" x2="74857" y2="31571"/>
                        <a14:foregroundMark x1="74857" y1="31571" x2="78429" y2="29571"/>
                        <a14:foregroundMark x1="59429" y1="13714" x2="64286" y2="10571"/>
                        <a14:foregroundMark x1="61571" y1="8857" x2="61571" y2="8857"/>
                        <a14:foregroundMark x1="85857" y1="28143" x2="85857" y2="28143"/>
                        <a14:foregroundMark x1="86286" y1="30000" x2="88286" y2="36571"/>
                        <a14:foregroundMark x1="90286" y1="33857" x2="89857" y2="40143"/>
                        <a14:foregroundMark x1="92286" y1="33429" x2="92286" y2="33429"/>
                        <a14:foregroundMark x1="70571" y1="37143" x2="71286" y2="35714"/>
                        <a14:foregroundMark x1="57143" y1="39286" x2="61571" y2="38000"/>
                        <a14:foregroundMark x1="67857" y1="47286" x2="69143" y2="43571"/>
                        <a14:foregroundMark x1="73286" y1="47714" x2="73286" y2="47714"/>
                        <a14:foregroundMark x1="86000" y1="33857" x2="87000" y2="38000"/>
                      </a14:backgroundRemoval>
                    </a14:imgEffect>
                  </a14:imgLayer>
                </a14:imgProps>
              </a:ext>
              <a:ext uri="{28A0092B-C50C-407E-A947-70E740481C1C}">
                <a14:useLocalDpi xmlns:a14="http://schemas.microsoft.com/office/drawing/2010/main" val="0"/>
              </a:ext>
            </a:extLst>
          </a:blip>
          <a:srcRect l="50000" t="6589" r="5833" b="50000"/>
          <a:stretch/>
        </p:blipFill>
        <p:spPr bwMode="auto">
          <a:xfrm>
            <a:off x="8957822" y="3291840"/>
            <a:ext cx="3248246" cy="319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8AC273-14F2-451B-8CF8-1B804DC869D1}"/>
              </a:ext>
            </a:extLst>
          </p:cNvPr>
          <p:cNvSpPr/>
          <p:nvPr/>
        </p:nvSpPr>
        <p:spPr>
          <a:xfrm>
            <a:off x="175104" y="1544096"/>
            <a:ext cx="1535998" cy="683264"/>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4800" b="1"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Bài</a:t>
            </a:r>
            <a:r>
              <a:rPr lang="en-US" sz="48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3</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61630AB-6317-4D83-860E-F77075EC153E}"/>
              </a:ext>
            </a:extLst>
          </p:cNvPr>
          <p:cNvPicPr>
            <a:picLocks noChangeAspect="1"/>
          </p:cNvPicPr>
          <p:nvPr/>
        </p:nvPicPr>
        <p:blipFill>
          <a:blip r:embed="rId10"/>
          <a:stretch>
            <a:fillRect/>
          </a:stretch>
        </p:blipFill>
        <p:spPr>
          <a:xfrm>
            <a:off x="3432516" y="3508677"/>
            <a:ext cx="5724609" cy="3347854"/>
          </a:xfrm>
          <a:prstGeom prst="rect">
            <a:avLst/>
          </a:prstGeom>
        </p:spPr>
      </p:pic>
      <p:grpSp>
        <p:nvGrpSpPr>
          <p:cNvPr id="12" name="Group 11">
            <a:extLst>
              <a:ext uri="{FF2B5EF4-FFF2-40B4-BE49-F238E27FC236}">
                <a16:creationId xmlns:a16="http://schemas.microsoft.com/office/drawing/2014/main" id="{11B22F90-8F18-4666-96A9-0EDC30AADE7F}"/>
              </a:ext>
            </a:extLst>
          </p:cNvPr>
          <p:cNvGrpSpPr/>
          <p:nvPr/>
        </p:nvGrpSpPr>
        <p:grpSpPr>
          <a:xfrm>
            <a:off x="10100575" y="1076624"/>
            <a:ext cx="1860476" cy="1436339"/>
            <a:chOff x="12691566" y="345231"/>
            <a:chExt cx="1245007" cy="961180"/>
          </a:xfrm>
        </p:grpSpPr>
        <p:pic>
          <p:nvPicPr>
            <p:cNvPr id="13" name="Picture 12" descr="A picture containing insect&#10;&#10;Description automatically generated">
              <a:extLst>
                <a:ext uri="{FF2B5EF4-FFF2-40B4-BE49-F238E27FC236}">
                  <a16:creationId xmlns:a16="http://schemas.microsoft.com/office/drawing/2014/main" id="{E8A52752-F5E3-4F3A-B922-9FE9D126449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14" name="Group 13">
              <a:extLst>
                <a:ext uri="{FF2B5EF4-FFF2-40B4-BE49-F238E27FC236}">
                  <a16:creationId xmlns:a16="http://schemas.microsoft.com/office/drawing/2014/main" id="{E9BA4BE7-887D-49D7-B1E0-129AAA0D25CF}"/>
                </a:ext>
              </a:extLst>
            </p:cNvPr>
            <p:cNvGrpSpPr/>
            <p:nvPr/>
          </p:nvGrpSpPr>
          <p:grpSpPr>
            <a:xfrm>
              <a:off x="12974917" y="380994"/>
              <a:ext cx="961656" cy="925417"/>
              <a:chOff x="5185316" y="652703"/>
              <a:chExt cx="961656" cy="925417"/>
            </a:xfrm>
          </p:grpSpPr>
          <p:pic>
            <p:nvPicPr>
              <p:cNvPr id="15" name="Picture 14" descr="A picture containing insect&#10;&#10;Description automatically generated">
                <a:extLst>
                  <a:ext uri="{FF2B5EF4-FFF2-40B4-BE49-F238E27FC236}">
                    <a16:creationId xmlns:a16="http://schemas.microsoft.com/office/drawing/2014/main" id="{364349E6-BD13-44FD-82C8-40A88097300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16" name="Picture 15" descr="A picture containing insect&#10;&#10;Description automatically generated">
                <a:extLst>
                  <a:ext uri="{FF2B5EF4-FFF2-40B4-BE49-F238E27FC236}">
                    <a16:creationId xmlns:a16="http://schemas.microsoft.com/office/drawing/2014/main" id="{A0C793A2-7C90-4756-9015-AAB0D940213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grpSp>
        <p:nvGrpSpPr>
          <p:cNvPr id="17" name="Group 16">
            <a:extLst>
              <a:ext uri="{FF2B5EF4-FFF2-40B4-BE49-F238E27FC236}">
                <a16:creationId xmlns:a16="http://schemas.microsoft.com/office/drawing/2014/main" id="{C82D722B-FCAB-47E3-85B9-6117C5296E50}"/>
              </a:ext>
            </a:extLst>
          </p:cNvPr>
          <p:cNvGrpSpPr/>
          <p:nvPr/>
        </p:nvGrpSpPr>
        <p:grpSpPr>
          <a:xfrm>
            <a:off x="2897009" y="1362817"/>
            <a:ext cx="7216948" cy="2116787"/>
            <a:chOff x="4382719" y="7991366"/>
            <a:chExt cx="7207953" cy="2105146"/>
          </a:xfrm>
        </p:grpSpPr>
        <p:sp>
          <p:nvSpPr>
            <p:cNvPr id="18" name="TextBox 17">
              <a:extLst>
                <a:ext uri="{FF2B5EF4-FFF2-40B4-BE49-F238E27FC236}">
                  <a16:creationId xmlns:a16="http://schemas.microsoft.com/office/drawing/2014/main" id="{93586645-868E-4B30-833F-736B8C171C75}"/>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Tiếng</a:t>
              </a: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Việt</a:t>
              </a:r>
              <a:endPar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cs typeface="+mn-cs"/>
                </a:rPr>
                <a:t>VÀO NĂM HỌC MỚI</a:t>
              </a:r>
            </a:p>
          </p:txBody>
        </p:sp>
        <p:sp>
          <p:nvSpPr>
            <p:cNvPr id="19" name="TextBox 18">
              <a:extLst>
                <a:ext uri="{FF2B5EF4-FFF2-40B4-BE49-F238E27FC236}">
                  <a16:creationId xmlns:a16="http://schemas.microsoft.com/office/drawing/2014/main" id="{46822495-37C7-4CA6-8B02-9A6B5FF2DF5B}"/>
                </a:ext>
              </a:extLst>
            </p:cNvPr>
            <p:cNvSpPr txBox="1"/>
            <p:nvPr/>
          </p:nvSpPr>
          <p:spPr>
            <a:xfrm>
              <a:off x="4382719" y="7991366"/>
              <a:ext cx="7033246" cy="210514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Luyện</a:t>
              </a:r>
              <a:r>
                <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từ</a:t>
              </a:r>
              <a:r>
                <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và</a:t>
              </a:r>
              <a:r>
                <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câu</a:t>
              </a:r>
              <a:endPar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Luyện</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tập</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về</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động</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từ</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danh</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từ</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tính</a:t>
              </a:r>
              <a:r>
                <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199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từ</a:t>
              </a:r>
              <a:endPar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grpSp>
    </p:spTree>
    <p:extLst>
      <p:ext uri="{BB962C8B-B14F-4D97-AF65-F5344CB8AC3E}">
        <p14:creationId xmlns:p14="http://schemas.microsoft.com/office/powerpoint/2010/main" val="209712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96932"/>
            <a:ext cx="8164456" cy="5316355"/>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3630720" y="1752888"/>
            <a:ext cx="8406738" cy="3046988"/>
          </a:xfrm>
          <a:prstGeom prst="rect">
            <a:avLst/>
          </a:prstGeom>
          <a:noFill/>
        </p:spPr>
        <p:txBody>
          <a:bodyPr wrap="square">
            <a:spAutoFit/>
          </a:bodyPr>
          <a:lstStyle/>
          <a:p>
            <a:pPr lvl="0" algn="ctr"/>
            <a:r>
              <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2.1</a:t>
            </a:r>
          </a:p>
          <a:p>
            <a:pPr lvl="0" algn="ctr"/>
            <a:r>
              <a:rPr lang="en-US" sz="9600" b="1" dirty="0" err="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Viết</a:t>
            </a:r>
            <a:r>
              <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 </a:t>
            </a:r>
            <a:r>
              <a:rPr lang="en-US" sz="9600" b="1" dirty="0" err="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tên</a:t>
            </a:r>
            <a:r>
              <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 </a:t>
            </a:r>
            <a:r>
              <a:rPr lang="en-US" sz="9600" b="1" dirty="0" err="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riêng</a:t>
            </a:r>
            <a:endPar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889838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1.875E-6 2.22222E-6 L 1.875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214017-9DA3-4E5D-8367-3BDA6B220FC2}"/>
              </a:ext>
            </a:extLst>
          </p:cNvPr>
          <p:cNvSpPr txBox="1"/>
          <p:nvPr/>
        </p:nvSpPr>
        <p:spPr>
          <a:xfrm>
            <a:off x="1108344" y="643131"/>
            <a:ext cx="10257859" cy="584775"/>
          </a:xfrm>
          <a:prstGeom prst="rect">
            <a:avLst/>
          </a:prstGeom>
          <a:noFill/>
        </p:spPr>
        <p:txBody>
          <a:bodyPr wrap="square" rtlCol="0">
            <a:spAutoFit/>
          </a:bodyPr>
          <a:lstStyle/>
          <a:p>
            <a:r>
              <a:rPr lang="en-US" sz="3200" b="1">
                <a:solidFill>
                  <a:srgbClr val="B00149"/>
                </a:solidFill>
                <a:latin typeface="Arial" panose="020B0604020202020204" pitchFamily="34" charset="0"/>
                <a:cs typeface="Arial" panose="020B0604020202020204" pitchFamily="34" charset="0"/>
              </a:rPr>
              <a:t>1.</a:t>
            </a:r>
            <a:r>
              <a:rPr lang="en-US" sz="3200" b="1">
                <a:latin typeface="Arial" panose="020B0604020202020204" pitchFamily="34" charset="0"/>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686" y="1545421"/>
            <a:ext cx="4635058" cy="1808803"/>
          </a:xfrm>
          <a:prstGeom prst="rect">
            <a:avLst/>
          </a:prstGeom>
        </p:spPr>
      </p:pic>
      <p:pic>
        <p:nvPicPr>
          <p:cNvPr id="19" name="Picture 18">
            <a:extLst>
              <a:ext uri="{FF2B5EF4-FFF2-40B4-BE49-F238E27FC236}">
                <a16:creationId xmlns:a16="http://schemas.microsoft.com/office/drawing/2014/main" id="{CA7F0FA9-E095-4CC7-B090-3300A653F60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01943" y="3795529"/>
            <a:ext cx="6377837" cy="1808802"/>
          </a:xfrm>
          <a:prstGeom prst="rect">
            <a:avLst/>
          </a:prstGeom>
        </p:spPr>
      </p:pic>
      <p:pic>
        <p:nvPicPr>
          <p:cNvPr id="21" name="Picture 20">
            <a:extLst>
              <a:ext uri="{FF2B5EF4-FFF2-40B4-BE49-F238E27FC236}">
                <a16:creationId xmlns:a16="http://schemas.microsoft.com/office/drawing/2014/main" id="{C2FC39A8-CDBF-4676-B900-7685004CBB0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51106" y="1543103"/>
            <a:ext cx="4635058" cy="1885896"/>
          </a:xfrm>
          <a:prstGeom prst="rect">
            <a:avLst/>
          </a:prstGeom>
        </p:spPr>
      </p:pic>
      <p:pic>
        <p:nvPicPr>
          <p:cNvPr id="23" name="Picture 22">
            <a:extLst>
              <a:ext uri="{FF2B5EF4-FFF2-40B4-BE49-F238E27FC236}">
                <a16:creationId xmlns:a16="http://schemas.microsoft.com/office/drawing/2014/main" id="{6B0B1596-19F5-46AC-96F2-BDEAC4B412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22" y="3773717"/>
            <a:ext cx="4733503" cy="3190381"/>
          </a:xfrm>
          <a:prstGeom prst="rect">
            <a:avLst/>
          </a:prstGeom>
        </p:spPr>
      </p:pic>
    </p:spTree>
    <p:extLst>
      <p:ext uri="{BB962C8B-B14F-4D97-AF65-F5344CB8AC3E}">
        <p14:creationId xmlns:p14="http://schemas.microsoft.com/office/powerpoint/2010/main" val="311073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480438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effectLst>
                    <a:glow rad="101600">
                      <a:srgbClr val="5B9BD5">
                        <a:lumMod val="40000"/>
                        <a:lumOff val="60000"/>
                        <a:alpha val="40000"/>
                      </a:srgbClr>
                    </a:glow>
                  </a:effectLst>
                  <a:latin typeface="Calibri" panose="020F0502020204030204"/>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effectLst>
                    <a:glow rad="101600">
                      <a:srgbClr val="5B9BD5">
                        <a:lumMod val="40000"/>
                        <a:lumOff val="60000"/>
                        <a:alpha val="40000"/>
                      </a:srgbClr>
                    </a:glow>
                  </a:effectLst>
                  <a:latin typeface="Calibri" panose="020F0502020204030204"/>
                </a:rPr>
                <a:t>CHIA SẺ NHÓM ĐÔI</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2858471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7214" y="2891127"/>
            <a:ext cx="4635058" cy="1808803"/>
          </a:xfrm>
          <a:prstGeom prst="rect">
            <a:avLst/>
          </a:prstGeom>
        </p:spPr>
      </p:pic>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Lan</a:t>
            </a: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Hương</a:t>
            </a:r>
          </a:p>
        </p:txBody>
      </p:sp>
    </p:spTree>
    <p:extLst>
      <p:ext uri="{BB962C8B-B14F-4D97-AF65-F5344CB8AC3E}">
        <p14:creationId xmlns:p14="http://schemas.microsoft.com/office/powerpoint/2010/main" val="134081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Hàn</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Quốc</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Lào</a:t>
            </a:r>
          </a:p>
        </p:txBody>
      </p:sp>
      <p:pic>
        <p:nvPicPr>
          <p:cNvPr id="14" name="Picture 13">
            <a:extLst>
              <a:ext uri="{FF2B5EF4-FFF2-40B4-BE49-F238E27FC236}">
                <a16:creationId xmlns:a16="http://schemas.microsoft.com/office/drawing/2014/main" id="{AE2A95FC-3CFF-4CC5-AC7B-8C206A8F0CA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25310" y="2979375"/>
            <a:ext cx="4635058" cy="1885896"/>
          </a:xfrm>
          <a:prstGeom prst="rect">
            <a:avLst/>
          </a:prstGeom>
        </p:spPr>
      </p:pic>
    </p:spTree>
    <p:extLst>
      <p:ext uri="{BB962C8B-B14F-4D97-AF65-F5344CB8AC3E}">
        <p14:creationId xmlns:p14="http://schemas.microsoft.com/office/powerpoint/2010/main" val="34014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8013" y="645874"/>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1438012" y="4182407"/>
            <a:ext cx="400341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Kim Tự</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Tháp</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1" y="4144645"/>
            <a:ext cx="430539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00B050"/>
                </a:solidFill>
                <a:cs typeface="Arial" panose="020B0604020202020204" pitchFamily="34" charset="0"/>
              </a:rPr>
              <a:t>Vạn Lý Trường Thành</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9E8A303-35D2-4FD4-8C28-788898DF82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06926" y="1969313"/>
            <a:ext cx="6377837" cy="1808802"/>
          </a:xfrm>
          <a:prstGeom prst="rect">
            <a:avLst/>
          </a:prstGeom>
        </p:spPr>
      </p:pic>
    </p:spTree>
    <p:extLst>
      <p:ext uri="{BB962C8B-B14F-4D97-AF65-F5344CB8AC3E}">
        <p14:creationId xmlns:p14="http://schemas.microsoft.com/office/powerpoint/2010/main" val="951391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87692"/>
            <a:ext cx="8164456" cy="5494600"/>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414412" y="1922690"/>
            <a:ext cx="665927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rPr>
              <a:t>2.2</a:t>
            </a:r>
          </a:p>
          <a:p>
            <a:pPr lvl="0" algn="ctr"/>
            <a:r>
              <a:rPr lang="en-US" sz="80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Tìm danh từ, động từ, tính từ</a:t>
            </a:r>
            <a:endParaRPr kumimoji="0" lang="en-US" sz="8000" b="1" i="0" u="none" strike="noStrike" kern="1200" cap="none" spc="0" normalizeH="0" baseline="0" noProof="0"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2341422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3.75E-6 0 L 3.75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223954"/>
            <a:ext cx="11235528" cy="647971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655699" y="437227"/>
            <a:ext cx="3693542" cy="2554545"/>
          </a:xfrm>
          <a:prstGeom prst="rect">
            <a:avLst/>
          </a:prstGeom>
          <a:noFill/>
        </p:spPr>
        <p:txBody>
          <a:bodyPr wrap="square" rtlCol="0">
            <a:spAutoFit/>
          </a:bodyPr>
          <a:lstStyle/>
          <a:p>
            <a:pPr lvl="0"/>
            <a:r>
              <a:rPr kumimoji="0" lang="en-US" sz="4000" b="1" i="0" u="none" strike="noStrike" kern="1200" cap="none" spc="0" normalizeH="0" baseline="0" noProof="0">
                <a:ln>
                  <a:noFill/>
                </a:ln>
                <a:solidFill>
                  <a:srgbClr val="B00149"/>
                </a:solidFill>
                <a:effectLst/>
                <a:uLnTx/>
                <a:uFillTx/>
                <a:latin typeface="Arial" panose="020B0604020202020204" pitchFamily="34" charset="0"/>
                <a:cs typeface="Arial" panose="020B0604020202020204" pitchFamily="34" charset="0"/>
              </a:rPr>
              <a:t>2.</a:t>
            </a: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4000" b="1">
                <a:solidFill>
                  <a:prstClr val="black"/>
                </a:solidFill>
                <a:cs typeface="Arial" panose="020B0604020202020204" pitchFamily="34" charset="0"/>
              </a:rPr>
              <a:t>Tìm 2 – 3 từ theo yêu cầu ở mỗi thẻ có trên đường đi.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7413" y="326635"/>
            <a:ext cx="7299989" cy="6240641"/>
          </a:xfrm>
          <a:prstGeom prst="rect">
            <a:avLst/>
          </a:prstGeom>
        </p:spPr>
      </p:pic>
      <p:pic>
        <p:nvPicPr>
          <p:cNvPr id="17" name="Picture 16">
            <a:extLst>
              <a:ext uri="{FF2B5EF4-FFF2-40B4-BE49-F238E27FC236}">
                <a16:creationId xmlns:a16="http://schemas.microsoft.com/office/drawing/2014/main" id="{9528D0DB-4449-4F25-BE9F-14E2506DCF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6" y="3498296"/>
            <a:ext cx="4733503" cy="3462385"/>
          </a:xfrm>
          <a:prstGeom prst="rect">
            <a:avLst/>
          </a:prstGeom>
        </p:spPr>
      </p:pic>
    </p:spTree>
    <p:extLst>
      <p:ext uri="{BB962C8B-B14F-4D97-AF65-F5344CB8AC3E}">
        <p14:creationId xmlns:p14="http://schemas.microsoft.com/office/powerpoint/2010/main" val="7220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13716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98D39EFD-3A1E-A62B-4D43-1641A04CA93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593" y="2291688"/>
            <a:ext cx="9193014" cy="4724188"/>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a:extLst>
              <a:ext uri="{FF2B5EF4-FFF2-40B4-BE49-F238E27FC236}">
                <a16:creationId xmlns:a16="http://schemas.microsoft.com/office/drawing/2014/main" id="{0AED2EAA-C208-3954-DFA0-B9F05A377786}"/>
              </a:ext>
            </a:extLst>
          </p:cNvPr>
          <p:cNvGrpSpPr/>
          <p:nvPr/>
        </p:nvGrpSpPr>
        <p:grpSpPr>
          <a:xfrm>
            <a:off x="7137789" y="340628"/>
            <a:ext cx="4807998" cy="2598668"/>
            <a:chOff x="8394216" y="2108832"/>
            <a:chExt cx="2728183" cy="1814949"/>
          </a:xfrm>
        </p:grpSpPr>
        <p:pic>
          <p:nvPicPr>
            <p:cNvPr id="9" name="Picture 8" descr="Icon&#10;&#10;Description automatically generated">
              <a:extLst>
                <a:ext uri="{FF2B5EF4-FFF2-40B4-BE49-F238E27FC236}">
                  <a16:creationId xmlns:a16="http://schemas.microsoft.com/office/drawing/2014/main" id="{EE44C2EC-AF8B-E8B2-AFD7-2D949FFC2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a:extLst>
                <a:ext uri="{FF2B5EF4-FFF2-40B4-BE49-F238E27FC236}">
                  <a16:creationId xmlns:a16="http://schemas.microsoft.com/office/drawing/2014/main" id="{3A461F73-EE63-CF88-4898-DAAE7A4A68BD}"/>
                </a:ext>
              </a:extLst>
            </p:cNvPr>
            <p:cNvSpPr txBox="1"/>
            <p:nvPr/>
          </p:nvSpPr>
          <p:spPr>
            <a:xfrm>
              <a:off x="8717818" y="2456885"/>
              <a:ext cx="1914695" cy="1085837"/>
            </a:xfrm>
            <a:prstGeom prst="rect">
              <a:avLst/>
            </a:prstGeom>
            <a:noFill/>
          </p:spPr>
          <p:txBody>
            <a:bodyPr wrap="square" rtlCol="0">
              <a:spAutoFit/>
            </a:bodyPr>
            <a:lstStyle/>
            <a:p>
              <a:pPr algn="ctr"/>
              <a:r>
                <a:rPr lang="en-US" sz="4800" b="1">
                  <a:solidFill>
                    <a:srgbClr val="B00149"/>
                  </a:solidFill>
                </a:rPr>
                <a:t>THẢO LUẬN NHÓM 4</a:t>
              </a:r>
              <a:endParaRPr lang="en-US" sz="4800" b="1" dirty="0">
                <a:solidFill>
                  <a:srgbClr val="B00149"/>
                </a:solidFill>
              </a:endParaRPr>
            </a:p>
          </p:txBody>
        </p:sp>
      </p:grpSp>
      <p:pic>
        <p:nvPicPr>
          <p:cNvPr id="17" name="Picture 2" descr="Pin on Teacher resources">
            <a:extLst>
              <a:ext uri="{FF2B5EF4-FFF2-40B4-BE49-F238E27FC236}">
                <a16:creationId xmlns:a16="http://schemas.microsoft.com/office/drawing/2014/main" id="{CFA5A120-AD5A-48C7-8B61-B7B32A0703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2470" y="49547"/>
            <a:ext cx="1846052" cy="1901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5627B0-1AD6-4AFF-AC5A-8A4D2B76E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08535">
            <a:off x="1571228" y="789815"/>
            <a:ext cx="4060994" cy="2223394"/>
          </a:xfrm>
          <a:prstGeom prst="rect">
            <a:avLst/>
          </a:prstGeom>
        </p:spPr>
      </p:pic>
    </p:spTree>
    <p:extLst>
      <p:ext uri="{BB962C8B-B14F-4D97-AF65-F5344CB8AC3E}">
        <p14:creationId xmlns:p14="http://schemas.microsoft.com/office/powerpoint/2010/main" val="2005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535">
            <a:off x="8470113" y="1353943"/>
            <a:ext cx="4060994" cy="2223394"/>
          </a:xfrm>
          <a:prstGeom prst="rect">
            <a:avLst/>
          </a:prstGeom>
        </p:spPr>
      </p:pic>
      <p:pic>
        <p:nvPicPr>
          <p:cNvPr id="11" name="Picture 10" descr="A group of kids in front of a computer screen&#10;&#10;Description automatically generated with low confidence">
            <a:extLst>
              <a:ext uri="{FF2B5EF4-FFF2-40B4-BE49-F238E27FC236}">
                <a16:creationId xmlns:a16="http://schemas.microsoft.com/office/drawing/2014/main" id="{F59A8480-C79D-997B-7F7A-B35D6F07E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2" y="-131975"/>
            <a:ext cx="8254127" cy="6938251"/>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1073" y="368942"/>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437" y="3116778"/>
            <a:ext cx="3830949" cy="3689498"/>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2112504" y="822986"/>
            <a:ext cx="4655833" cy="3631763"/>
          </a:xfrm>
          <a:prstGeom prst="rect">
            <a:avLst/>
          </a:prstGeom>
          <a:noFill/>
        </p:spPr>
        <p:txBody>
          <a:bodyPr wrap="square">
            <a:spAutoFit/>
          </a:bodyPr>
          <a:lstStyle/>
          <a:p>
            <a:pPr lvl="0" algn="ctr"/>
            <a:r>
              <a:rPr lang="en-US" sz="115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KHỞI ĐỘNG</a:t>
            </a:r>
            <a:endParaRPr lang="en-US" sz="11500" b="1"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endParaRPr>
          </a:p>
        </p:txBody>
      </p:sp>
    </p:spTree>
    <p:extLst>
      <p:ext uri="{BB962C8B-B14F-4D97-AF65-F5344CB8AC3E}">
        <p14:creationId xmlns:p14="http://schemas.microsoft.com/office/powerpoint/2010/main" val="3144899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70833E-6 -2.22222E-6 L -2.70833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13890" y="64702"/>
            <a:ext cx="12192000" cy="3429000"/>
          </a:xfrm>
          <a:prstGeom prst="rect">
            <a:avLst/>
          </a:prstGeom>
        </p:spPr>
      </p:pic>
      <p:pic>
        <p:nvPicPr>
          <p:cNvPr id="25" name="Picture 24">
            <a:extLst>
              <a:ext uri="{FF2B5EF4-FFF2-40B4-BE49-F238E27FC236}">
                <a16:creationId xmlns:a16="http://schemas.microsoft.com/office/drawing/2014/main" id="{6C5D195D-3891-367D-A1B4-6F0EB65A66ED}"/>
              </a:ext>
            </a:extLst>
          </p:cNvPr>
          <p:cNvPicPr>
            <a:picLocks noChangeAspect="1"/>
          </p:cNvPicPr>
          <p:nvPr/>
        </p:nvPicPr>
        <p:blipFill>
          <a:blip r:embed="rId3">
            <a:alphaModFix amt="85000"/>
          </a:blip>
          <a:stretch>
            <a:fillRect/>
          </a:stretch>
        </p:blipFill>
        <p:spPr>
          <a:xfrm>
            <a:off x="-13890" y="2815287"/>
            <a:ext cx="12192000" cy="3991708"/>
          </a:xfrm>
          <a:prstGeom prst="rect">
            <a:avLst/>
          </a:prstGeom>
        </p:spPr>
      </p:pic>
      <p:pic>
        <p:nvPicPr>
          <p:cNvPr id="27" name="Picture 26" descr="Icon&#10;&#10;Description automatically generated">
            <a:extLst>
              <a:ext uri="{FF2B5EF4-FFF2-40B4-BE49-F238E27FC236}">
                <a16:creationId xmlns:a16="http://schemas.microsoft.com/office/drawing/2014/main" id="{57AFCFEC-F6E9-7813-784D-54734A5C9F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28" name="Picture 27" descr="Icon&#10;&#10;Description automatically generated">
            <a:extLst>
              <a:ext uri="{FF2B5EF4-FFF2-40B4-BE49-F238E27FC236}">
                <a16:creationId xmlns:a16="http://schemas.microsoft.com/office/drawing/2014/main" id="{632F48E3-9901-5C34-51D3-975682C56E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31" name="Picture 30">
            <a:extLst>
              <a:ext uri="{FF2B5EF4-FFF2-40B4-BE49-F238E27FC236}">
                <a16:creationId xmlns:a16="http://schemas.microsoft.com/office/drawing/2014/main" id="{8671AD92-8DF4-16B7-080C-FE513D7E0A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3613" y="5427710"/>
            <a:ext cx="1638653" cy="1204916"/>
          </a:xfrm>
          <a:prstGeom prst="rect">
            <a:avLst/>
          </a:prstGeom>
        </p:spPr>
      </p:pic>
      <p:pic>
        <p:nvPicPr>
          <p:cNvPr id="32" name="Picture 31" descr="Icon&#10;&#10;Description automatically generated">
            <a:extLst>
              <a:ext uri="{FF2B5EF4-FFF2-40B4-BE49-F238E27FC236}">
                <a16:creationId xmlns:a16="http://schemas.microsoft.com/office/drawing/2014/main" id="{3BDAC720-0685-6739-D8D7-2BD8799E02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grpSp>
        <p:nvGrpSpPr>
          <p:cNvPr id="35" name="Group 34">
            <a:extLst>
              <a:ext uri="{FF2B5EF4-FFF2-40B4-BE49-F238E27FC236}">
                <a16:creationId xmlns:a16="http://schemas.microsoft.com/office/drawing/2014/main" id="{57FBB919-4B5E-BACB-FEEC-0D3B98F2C2B0}"/>
              </a:ext>
            </a:extLst>
          </p:cNvPr>
          <p:cNvGrpSpPr/>
          <p:nvPr/>
        </p:nvGrpSpPr>
        <p:grpSpPr>
          <a:xfrm>
            <a:off x="5990808" y="-291747"/>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7"/>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468659" y="672831"/>
              <a:ext cx="38683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Trò chơi tiếp sức</a:t>
              </a:r>
              <a:endParaRPr kumimoji="0" lang="en-US" sz="48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grpSp>
        <p:nvGrpSpPr>
          <p:cNvPr id="45" name="Group 44">
            <a:extLst>
              <a:ext uri="{FF2B5EF4-FFF2-40B4-BE49-F238E27FC236}">
                <a16:creationId xmlns:a16="http://schemas.microsoft.com/office/drawing/2014/main" id="{91C944E8-7728-F926-9187-637C2F5922C9}"/>
              </a:ext>
            </a:extLst>
          </p:cNvPr>
          <p:cNvGrpSpPr/>
          <p:nvPr/>
        </p:nvGrpSpPr>
        <p:grpSpPr>
          <a:xfrm>
            <a:off x="182031" y="1165449"/>
            <a:ext cx="3020006" cy="1755242"/>
            <a:chOff x="556819" y="79799"/>
            <a:chExt cx="3020006" cy="1755242"/>
          </a:xfrm>
        </p:grpSpPr>
        <p:pic>
          <p:nvPicPr>
            <p:cNvPr id="46" name="Picture 45" descr="Icon&#10;&#10;Description automatically generated">
              <a:extLst>
                <a:ext uri="{FF2B5EF4-FFF2-40B4-BE49-F238E27FC236}">
                  <a16:creationId xmlns:a16="http://schemas.microsoft.com/office/drawing/2014/main" id="{524A8B6D-435D-F77E-78FB-4407C63C21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556819" y="79799"/>
              <a:ext cx="3020006" cy="1755242"/>
            </a:xfrm>
            <a:prstGeom prst="rect">
              <a:avLst/>
            </a:prstGeom>
          </p:spPr>
        </p:pic>
        <p:sp>
          <p:nvSpPr>
            <p:cNvPr id="47" name="Rectangle 46">
              <a:extLst>
                <a:ext uri="{FF2B5EF4-FFF2-40B4-BE49-F238E27FC236}">
                  <a16:creationId xmlns:a16="http://schemas.microsoft.com/office/drawing/2014/main" id="{6B95F512-EC40-BFDE-BEB4-A4BC93C6AB7B}"/>
                </a:ext>
              </a:extLst>
            </p:cNvPr>
            <p:cNvSpPr/>
            <p:nvPr/>
          </p:nvSpPr>
          <p:spPr>
            <a:xfrm>
              <a:off x="847185" y="468762"/>
              <a:ext cx="255382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Chia sẻ</a:t>
              </a:r>
              <a:endParaRPr kumimoji="0" lang="en-US" sz="56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grpSp>
        <p:nvGrpSpPr>
          <p:cNvPr id="49" name="Group 48">
            <a:extLst>
              <a:ext uri="{FF2B5EF4-FFF2-40B4-BE49-F238E27FC236}">
                <a16:creationId xmlns:a16="http://schemas.microsoft.com/office/drawing/2014/main" id="{1ED63308-01A0-0A25-73BF-CCEF0F6411FB}"/>
              </a:ext>
            </a:extLst>
          </p:cNvPr>
          <p:cNvGrpSpPr/>
          <p:nvPr/>
        </p:nvGrpSpPr>
        <p:grpSpPr>
          <a:xfrm>
            <a:off x="3026220" y="19763"/>
            <a:ext cx="3013059" cy="1786529"/>
            <a:chOff x="4009260" y="101825"/>
            <a:chExt cx="3013059" cy="1786529"/>
          </a:xfrm>
        </p:grpSpPr>
        <p:pic>
          <p:nvPicPr>
            <p:cNvPr id="50" name="Picture 49" descr="Icon&#10;&#10;Description automatically generated">
              <a:extLst>
                <a:ext uri="{FF2B5EF4-FFF2-40B4-BE49-F238E27FC236}">
                  <a16:creationId xmlns:a16="http://schemas.microsoft.com/office/drawing/2014/main" id="{F4401406-4D8C-4DB1-24F6-77C4FCD2B5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4009260" y="101825"/>
              <a:ext cx="3013059" cy="1786529"/>
            </a:xfrm>
            <a:prstGeom prst="rect">
              <a:avLst/>
            </a:prstGeom>
          </p:spPr>
        </p:pic>
        <p:sp>
          <p:nvSpPr>
            <p:cNvPr id="52" name="Rectangle 51">
              <a:extLst>
                <a:ext uri="{FF2B5EF4-FFF2-40B4-BE49-F238E27FC236}">
                  <a16:creationId xmlns:a16="http://schemas.microsoft.com/office/drawing/2014/main" id="{A737D50E-CF70-A480-8319-36A72B6E2795}"/>
                </a:ext>
              </a:extLst>
            </p:cNvPr>
            <p:cNvSpPr/>
            <p:nvPr/>
          </p:nvSpPr>
          <p:spPr>
            <a:xfrm>
              <a:off x="4240768" y="494111"/>
              <a:ext cx="2733080" cy="969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trước lớp</a:t>
              </a:r>
              <a:endParaRPr kumimoji="0" lang="en-US" sz="57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1502" y="565742"/>
            <a:ext cx="7182477" cy="7182477"/>
          </a:xfrm>
          <a:prstGeom prst="rect">
            <a:avLst/>
          </a:prstGeom>
        </p:spPr>
      </p:pic>
    </p:spTree>
    <p:extLst>
      <p:ext uri="{BB962C8B-B14F-4D97-AF65-F5344CB8AC3E}">
        <p14:creationId xmlns:p14="http://schemas.microsoft.com/office/powerpoint/2010/main" val="39640221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77167"/>
            <a:ext cx="11123583" cy="670366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4512" y="133155"/>
            <a:ext cx="8585931" cy="6742249"/>
          </a:xfrm>
          <a:prstGeom prst="rect">
            <a:avLst/>
          </a:prstGeom>
        </p:spPr>
      </p:pic>
      <p:pic>
        <p:nvPicPr>
          <p:cNvPr id="15" name="Picture 14">
            <a:extLst>
              <a:ext uri="{FF2B5EF4-FFF2-40B4-BE49-F238E27FC236}">
                <a16:creationId xmlns:a16="http://schemas.microsoft.com/office/drawing/2014/main" id="{BD4B7107-3C8F-4F77-BE9E-314DF8E271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79429" y="3991240"/>
            <a:ext cx="3966799" cy="2901569"/>
          </a:xfrm>
          <a:prstGeom prst="rect">
            <a:avLst/>
          </a:prstGeom>
        </p:spPr>
      </p:pic>
      <p:pic>
        <p:nvPicPr>
          <p:cNvPr id="16" name="Picture 2" descr="Pin on Teacher resources">
            <a:extLst>
              <a:ext uri="{FF2B5EF4-FFF2-40B4-BE49-F238E27FC236}">
                <a16:creationId xmlns:a16="http://schemas.microsoft.com/office/drawing/2014/main" id="{880FB843-5BEC-46C4-82A0-B52B07D5C0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2198" y="177810"/>
            <a:ext cx="1516691" cy="15622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CE08EEE-9809-4C6C-9B7E-A6C854A040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08535">
            <a:off x="8965679" y="919946"/>
            <a:ext cx="3336457" cy="1826710"/>
          </a:xfrm>
          <a:prstGeom prst="rect">
            <a:avLst/>
          </a:prstGeom>
        </p:spPr>
      </p:pic>
      <p:sp>
        <p:nvSpPr>
          <p:cNvPr id="7" name="Rectangle: Rounded Corners 6">
            <a:extLst>
              <a:ext uri="{FF2B5EF4-FFF2-40B4-BE49-F238E27FC236}">
                <a16:creationId xmlns:a16="http://schemas.microsoft.com/office/drawing/2014/main" id="{56ECABD6-D3F9-4957-88EA-5D0010AE6784}"/>
              </a:ext>
            </a:extLst>
          </p:cNvPr>
          <p:cNvSpPr/>
          <p:nvPr/>
        </p:nvSpPr>
        <p:spPr>
          <a:xfrm>
            <a:off x="4341406" y="1332260"/>
            <a:ext cx="3569255" cy="47233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B00149"/>
                </a:solidFill>
              </a:rPr>
              <a:t>ông, bà, cha mẹ, .....</a:t>
            </a:r>
          </a:p>
        </p:txBody>
      </p:sp>
      <p:sp>
        <p:nvSpPr>
          <p:cNvPr id="19" name="Rectangle: Rounded Corners 18">
            <a:extLst>
              <a:ext uri="{FF2B5EF4-FFF2-40B4-BE49-F238E27FC236}">
                <a16:creationId xmlns:a16="http://schemas.microsoft.com/office/drawing/2014/main" id="{9C310F41-897A-4E79-B667-5CE7CAA10AE2}"/>
              </a:ext>
            </a:extLst>
          </p:cNvPr>
          <p:cNvSpPr/>
          <p:nvPr/>
        </p:nvSpPr>
        <p:spPr>
          <a:xfrm>
            <a:off x="6867463" y="2314428"/>
            <a:ext cx="854894" cy="186032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giờ, giây, phút ngày....</a:t>
            </a:r>
          </a:p>
        </p:txBody>
      </p:sp>
      <p:sp>
        <p:nvSpPr>
          <p:cNvPr id="20" name="Rectangle: Rounded Corners 19">
            <a:extLst>
              <a:ext uri="{FF2B5EF4-FFF2-40B4-BE49-F238E27FC236}">
                <a16:creationId xmlns:a16="http://schemas.microsoft.com/office/drawing/2014/main" id="{759970F7-2938-4284-A17B-588101F29B18}"/>
              </a:ext>
            </a:extLst>
          </p:cNvPr>
          <p:cNvSpPr/>
          <p:nvPr/>
        </p:nvSpPr>
        <p:spPr>
          <a:xfrm>
            <a:off x="3092282" y="4196834"/>
            <a:ext cx="3110043" cy="543120"/>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nắng, mưa, gió, bão...</a:t>
            </a:r>
          </a:p>
        </p:txBody>
      </p:sp>
      <p:sp>
        <p:nvSpPr>
          <p:cNvPr id="21" name="Rectangle: Rounded Corners 20">
            <a:extLst>
              <a:ext uri="{FF2B5EF4-FFF2-40B4-BE49-F238E27FC236}">
                <a16:creationId xmlns:a16="http://schemas.microsoft.com/office/drawing/2014/main" id="{865D631E-FF47-4DD6-B79C-C7974996836A}"/>
              </a:ext>
            </a:extLst>
          </p:cNvPr>
          <p:cNvSpPr/>
          <p:nvPr/>
        </p:nvSpPr>
        <p:spPr>
          <a:xfrm>
            <a:off x="2985957" y="2413715"/>
            <a:ext cx="1969310" cy="1167208"/>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đọc sách, viết bài, học thuộc,....</a:t>
            </a:r>
          </a:p>
        </p:txBody>
      </p:sp>
      <p:sp>
        <p:nvSpPr>
          <p:cNvPr id="22" name="Rectangle: Rounded Corners 21">
            <a:extLst>
              <a:ext uri="{FF2B5EF4-FFF2-40B4-BE49-F238E27FC236}">
                <a16:creationId xmlns:a16="http://schemas.microsoft.com/office/drawing/2014/main" id="{CCFA0140-FCE9-4E82-9895-18D06CA29A86}"/>
              </a:ext>
            </a:extLst>
          </p:cNvPr>
          <p:cNvSpPr/>
          <p:nvPr/>
        </p:nvSpPr>
        <p:spPr>
          <a:xfrm>
            <a:off x="1171502" y="2243471"/>
            <a:ext cx="1221123" cy="176903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nhảy dây, đá bóng, ....</a:t>
            </a:r>
          </a:p>
        </p:txBody>
      </p:sp>
      <p:sp>
        <p:nvSpPr>
          <p:cNvPr id="23" name="Rectangle: Rounded Corners 22">
            <a:extLst>
              <a:ext uri="{FF2B5EF4-FFF2-40B4-BE49-F238E27FC236}">
                <a16:creationId xmlns:a16="http://schemas.microsoft.com/office/drawing/2014/main" id="{E526FE46-B4D3-489E-9BE2-BFBE9C0BCF62}"/>
              </a:ext>
            </a:extLst>
          </p:cNvPr>
          <p:cNvSpPr/>
          <p:nvPr/>
        </p:nvSpPr>
        <p:spPr>
          <a:xfrm>
            <a:off x="1126556" y="4089673"/>
            <a:ext cx="986170" cy="222125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vui vẻ, hồn nhiên, trẻ con...</a:t>
            </a:r>
          </a:p>
        </p:txBody>
      </p:sp>
      <p:sp>
        <p:nvSpPr>
          <p:cNvPr id="24" name="Rectangle: Rounded Corners 23">
            <a:extLst>
              <a:ext uri="{FF2B5EF4-FFF2-40B4-BE49-F238E27FC236}">
                <a16:creationId xmlns:a16="http://schemas.microsoft.com/office/drawing/2014/main" id="{9C9BA642-CB55-43B8-8D13-AA4D963254EF}"/>
              </a:ext>
            </a:extLst>
          </p:cNvPr>
          <p:cNvSpPr/>
          <p:nvPr/>
        </p:nvSpPr>
        <p:spPr>
          <a:xfrm>
            <a:off x="3305166" y="5442024"/>
            <a:ext cx="3011066" cy="789316"/>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dũng cảm, nhân hậu, thật thà......</a:t>
            </a:r>
          </a:p>
        </p:txBody>
      </p:sp>
    </p:spTree>
    <p:extLst>
      <p:ext uri="{BB962C8B-B14F-4D97-AF65-F5344CB8AC3E}">
        <p14:creationId xmlns:p14="http://schemas.microsoft.com/office/powerpoint/2010/main" val="19973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925033"/>
            <a:ext cx="8164456" cy="5657259"/>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384792" y="1491504"/>
            <a:ext cx="665927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rPr>
              <a:t>2.3</a:t>
            </a:r>
          </a:p>
          <a:p>
            <a:pPr lvl="0" algn="ctr"/>
            <a:r>
              <a:rPr lang="en-US" sz="9600" b="1">
                <a:ln w="9525">
                  <a:solidFill>
                    <a:sysClr val="windowText" lastClr="000000"/>
                  </a:solidFill>
                  <a:prstDash val="solid"/>
                </a:ln>
                <a:solidFill>
                  <a:srgbClr val="00B050"/>
                </a:solidFill>
                <a:effectLst>
                  <a:outerShdw blurRad="12700" dist="38100" dir="2700000" algn="tl" rotWithShape="0">
                    <a:srgbClr val="FFC000">
                      <a:lumMod val="50000"/>
                    </a:srgbClr>
                  </a:outerShdw>
                </a:effectLst>
                <a:latin typeface="UVN Banh Mi" pitchFamily="2" charset="0"/>
              </a:rPr>
              <a:t>Viết đoạn văn ngắn</a:t>
            </a:r>
            <a:endParaRPr kumimoji="0" lang="en-US" sz="9600" b="1" i="0" u="none" strike="noStrike" kern="1200" cap="none" spc="0" normalizeH="0" baseline="0" noProof="0" dirty="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3688506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29167E-6 -2.22222E-6 L -2.29167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1901334" y="2799197"/>
            <a:ext cx="6727338" cy="3935493"/>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5" y="377663"/>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967069" y="465440"/>
            <a:ext cx="10257859" cy="1938992"/>
          </a:xfrm>
          <a:prstGeom prst="rect">
            <a:avLst/>
          </a:prstGeom>
          <a:noFill/>
        </p:spPr>
        <p:txBody>
          <a:bodyPr wrap="square" rtlCol="0">
            <a:spAutoFit/>
          </a:bodyPr>
          <a:lstStyle/>
          <a:p>
            <a:pPr lvl="0"/>
            <a:r>
              <a:rPr lang="en-US" sz="4000" b="1">
                <a:solidFill>
                  <a:srgbClr val="B00149"/>
                </a:solidFill>
                <a:latin typeface="Arial" panose="020B0604020202020204" pitchFamily="34" charset="0"/>
                <a:cs typeface="Arial" panose="020B0604020202020204" pitchFamily="34" charset="0"/>
              </a:rPr>
              <a:t>3. </a:t>
            </a:r>
            <a:r>
              <a:rPr lang="en-US" sz="4000" b="1">
                <a:latin typeface="Arial" panose="020B0604020202020204" pitchFamily="34" charset="0"/>
                <a:cs typeface="Arial" panose="020B0604020202020204" pitchFamily="34" charset="0"/>
              </a:rPr>
              <a:t>Viết đoạn văn ngắn (từ 4 đến 5 câu) kể về một việc em đã làm để thực hiện “5 điều Bác Hồ dạy”.</a:t>
            </a:r>
            <a:endParaRPr kumimoji="0" lang="en-US" sz="4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26" name="Picture 2" descr="Hình ảnh Suy Nghĩ Của PNG, Vector, PSD, và biểu tượng để tải về miễn phí |  pngtree">
            <a:extLst>
              <a:ext uri="{FF2B5EF4-FFF2-40B4-BE49-F238E27FC236}">
                <a16:creationId xmlns:a16="http://schemas.microsoft.com/office/drawing/2014/main" id="{98146524-7C62-45E1-BE6D-66391DFA81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610" t="8915" r="132" b="8069"/>
          <a:stretch/>
        </p:blipFill>
        <p:spPr bwMode="auto">
          <a:xfrm>
            <a:off x="6157988" y="2573039"/>
            <a:ext cx="4369836" cy="3819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Suy Nghĩ Của PNG, Vector, PSD, và biểu tượng để tải về miễn phí |  pngtree">
            <a:extLst>
              <a:ext uri="{FF2B5EF4-FFF2-40B4-BE49-F238E27FC236}">
                <a16:creationId xmlns:a16="http://schemas.microsoft.com/office/drawing/2014/main" id="{026DBF7C-EE0A-4369-A9EB-4170410BE7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6" t="6958" r="51548" b="15201"/>
          <a:stretch/>
        </p:blipFill>
        <p:spPr bwMode="auto">
          <a:xfrm>
            <a:off x="1418294" y="2492209"/>
            <a:ext cx="4284154" cy="374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13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684747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NHÓM 4</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132000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869785" y="1228396"/>
            <a:ext cx="1045243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Thực hiện theo “5 điều Bác Hồ dạy” em đã giữ gìn vệ sinh thật tốt. Khi ở nhà em phụ mẹ quét nhà, giữ gìn vệ sinh trong khuôn viên nhà. Khi ra ngoài, em tích cực tham gia các phong trào giữ gìn môi trường như nhặt rác,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93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2" name="Group 1">
            <a:extLst>
              <a:ext uri="{FF2B5EF4-FFF2-40B4-BE49-F238E27FC236}">
                <a16:creationId xmlns:a16="http://schemas.microsoft.com/office/drawing/2014/main" id="{9A8A5824-C5FF-FE0E-3737-A966F4148249}"/>
              </a:ext>
            </a:extLst>
          </p:cNvPr>
          <p:cNvGrpSpPr/>
          <p:nvPr/>
        </p:nvGrpSpPr>
        <p:grpSpPr>
          <a:xfrm>
            <a:off x="8282291" y="2716696"/>
            <a:ext cx="3630221" cy="3561687"/>
            <a:chOff x="8282291" y="2716696"/>
            <a:chExt cx="3630221" cy="3561687"/>
          </a:xfrm>
        </p:grpSpPr>
        <p:pic>
          <p:nvPicPr>
            <p:cNvPr id="36" name="Picture 35" descr="A picture containing text, wooden, wood, file&#10;&#10;Description automatically generated">
              <a:extLst>
                <a:ext uri="{FF2B5EF4-FFF2-40B4-BE49-F238E27FC236}">
                  <a16:creationId xmlns:a16="http://schemas.microsoft.com/office/drawing/2014/main" id="{EC2D97D3-9ADC-7036-3495-18F6298B0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38" name="TextBox 37">
              <a:extLst>
                <a:ext uri="{FF2B5EF4-FFF2-40B4-BE49-F238E27FC236}">
                  <a16:creationId xmlns:a16="http://schemas.microsoft.com/office/drawing/2014/main" id="{475DCBA3-5B65-3506-2E6A-BF3B3F614597}"/>
                </a:ext>
              </a:extLst>
            </p:cNvPr>
            <p:cNvSpPr txBox="1"/>
            <p:nvPr/>
          </p:nvSpPr>
          <p:spPr>
            <a:xfrm>
              <a:off x="8282291" y="2998327"/>
              <a:ext cx="363022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nghe</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grpSp>
        <p:nvGrpSpPr>
          <p:cNvPr id="3" name="Group 2">
            <a:extLst>
              <a:ext uri="{FF2B5EF4-FFF2-40B4-BE49-F238E27FC236}">
                <a16:creationId xmlns:a16="http://schemas.microsoft.com/office/drawing/2014/main" id="{CF4429B8-582A-2DDA-216A-34267CB9F84D}"/>
              </a:ext>
            </a:extLst>
          </p:cNvPr>
          <p:cNvGrpSpPr/>
          <p:nvPr/>
        </p:nvGrpSpPr>
        <p:grpSpPr>
          <a:xfrm>
            <a:off x="773185" y="81675"/>
            <a:ext cx="7803052" cy="5839112"/>
            <a:chOff x="773185" y="81675"/>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85" y="81675"/>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1837452" y="2477528"/>
              <a:ext cx="5875432" cy="2215991"/>
            </a:xfrm>
            <a:prstGeom prst="rect">
              <a:avLst/>
            </a:prstGeom>
            <a:noFill/>
          </p:spPr>
          <p:txBody>
            <a:bodyPr wrap="square" lIns="0" tIns="0" rIns="0" bIns="0" rtlCol="0">
              <a:spAutoFit/>
            </a:bodyPr>
            <a:lstStyle/>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Giáo viên </a:t>
              </a:r>
            </a:p>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nhận xét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extLst>
      <p:ext uri="{BB962C8B-B14F-4D97-AF65-F5344CB8AC3E}">
        <p14:creationId xmlns:p14="http://schemas.microsoft.com/office/powerpoint/2010/main" val="12620330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latin typeface="Calibri" panose="020F0502020204030204"/>
              </a:rPr>
              <a:t>Cảm</a:t>
            </a:r>
            <a:r>
              <a:rPr lang="en-GB" sz="4800" dirty="0">
                <a:latin typeface="Calibri" panose="020F0502020204030204"/>
              </a:rPr>
              <a:t> </a:t>
            </a:r>
            <a:r>
              <a:rPr lang="en-GB" sz="4800" dirty="0" err="1">
                <a:latin typeface="Calibri" panose="020F0502020204030204"/>
              </a:rPr>
              <a:t>ơn</a:t>
            </a:r>
            <a:r>
              <a:rPr lang="en-GB" sz="4800" dirty="0">
                <a:latin typeface="Calibri" panose="020F0502020204030204"/>
              </a:rPr>
              <a:t> </a:t>
            </a:r>
            <a:r>
              <a:rPr lang="en-GB" sz="4800" dirty="0" err="1">
                <a:latin typeface="Calibri" panose="020F0502020204030204"/>
              </a:rPr>
              <a:t>quý</a:t>
            </a:r>
            <a:r>
              <a:rPr lang="en-GB" sz="4800" dirty="0">
                <a:latin typeface="Calibri" panose="020F0502020204030204"/>
              </a:rPr>
              <a:t> </a:t>
            </a:r>
            <a:r>
              <a:rPr lang="en-GB" sz="4800" dirty="0" err="1">
                <a:latin typeface="Calibri" panose="020F0502020204030204"/>
              </a:rPr>
              <a:t>thầy</a:t>
            </a:r>
            <a:r>
              <a:rPr lang="en-GB" sz="4800" dirty="0">
                <a:latin typeface="Calibri" panose="020F0502020204030204"/>
              </a:rPr>
              <a:t> </a:t>
            </a:r>
            <a:r>
              <a:rPr lang="en-GB" sz="4800" dirty="0" err="1">
                <a:latin typeface="Calibri" panose="020F0502020204030204"/>
              </a:rPr>
              <a:t>cô</a:t>
            </a:r>
            <a:r>
              <a:rPr lang="en-GB" sz="4800" dirty="0">
                <a:latin typeface="Calibri" panose="020F0502020204030204"/>
              </a:rPr>
              <a:t> </a:t>
            </a:r>
            <a:r>
              <a:rPr lang="en-GB" sz="4800" dirty="0" err="1">
                <a:latin typeface="Calibri" panose="020F0502020204030204"/>
              </a:rPr>
              <a:t>đã</a:t>
            </a:r>
            <a:r>
              <a:rPr lang="en-GB" sz="4800" dirty="0">
                <a:latin typeface="Calibri" panose="020F0502020204030204"/>
              </a:rPr>
              <a:t> </a:t>
            </a:r>
            <a:r>
              <a:rPr lang="en-GB" sz="4800" dirty="0" err="1">
                <a:latin typeface="Calibri" panose="020F0502020204030204"/>
              </a:rPr>
              <a:t>ủng</a:t>
            </a:r>
            <a:r>
              <a:rPr lang="en-GB" sz="4800" dirty="0">
                <a:latin typeface="Calibri" panose="020F0502020204030204"/>
              </a:rPr>
              <a:t> </a:t>
            </a:r>
            <a:r>
              <a:rPr lang="en-GB" sz="4800" dirty="0" err="1">
                <a:latin typeface="Calibri" panose="020F0502020204030204"/>
              </a:rPr>
              <a:t>hộ</a:t>
            </a:r>
            <a:r>
              <a:rPr lang="en-GB" sz="4800" dirty="0">
                <a:latin typeface="Calibri" panose="020F0502020204030204"/>
              </a:rPr>
              <a:t> </a:t>
            </a:r>
            <a:r>
              <a:rPr lang="en-GB" sz="4800" dirty="0" err="1">
                <a:latin typeface="Calibri" panose="020F0502020204030204"/>
              </a:rPr>
              <a:t>bài</a:t>
            </a:r>
            <a:r>
              <a:rPr lang="en-GB" sz="4800" dirty="0">
                <a:latin typeface="Calibri" panose="020F0502020204030204"/>
              </a:rPr>
              <a:t> </a:t>
            </a:r>
            <a:r>
              <a:rPr lang="en-GB" sz="4800" dirty="0" err="1">
                <a:latin typeface="Calibri" panose="020F0502020204030204"/>
              </a:rPr>
              <a:t>soạn</a:t>
            </a:r>
            <a:r>
              <a:rPr lang="en-GB" sz="4800" dirty="0">
                <a:latin typeface="Calibri" panose="020F0502020204030204"/>
              </a:rPr>
              <a:t> </a:t>
            </a:r>
            <a:r>
              <a:rPr lang="en-GB" sz="4800" dirty="0" err="1">
                <a:latin typeface="Calibri" panose="020F0502020204030204"/>
              </a:rPr>
              <a:t>điện</a:t>
            </a:r>
            <a:r>
              <a:rPr lang="en-GB" sz="4800" dirty="0">
                <a:latin typeface="Calibri" panose="020F0502020204030204"/>
              </a:rPr>
              <a:t> </a:t>
            </a:r>
            <a:r>
              <a:rPr lang="en-GB" sz="4800" dirty="0" err="1">
                <a:latin typeface="Calibri" panose="020F0502020204030204"/>
              </a:rPr>
              <a:t>tử</a:t>
            </a:r>
            <a:r>
              <a:rPr lang="en-GB" sz="4800" dirty="0">
                <a:latin typeface="Calibri" panose="020F0502020204030204"/>
              </a:rPr>
              <a:t> 2,3,4 </a:t>
            </a:r>
            <a:r>
              <a:rPr lang="en-GB" sz="4800" dirty="0" err="1">
                <a:latin typeface="Calibri" panose="020F0502020204030204"/>
              </a:rPr>
              <a:t>của</a:t>
            </a:r>
            <a:r>
              <a:rPr lang="en-GB" sz="4800" dirty="0">
                <a:latin typeface="Calibri" panose="020F0502020204030204"/>
              </a:rPr>
              <a:t> </a:t>
            </a:r>
            <a:r>
              <a:rPr lang="vi-VN" sz="4800" dirty="0">
                <a:latin typeface="Calibri" panose="020F0502020204030204"/>
              </a:rPr>
              <a:t>Hiền Trần</a:t>
            </a: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602165" y="1874686"/>
            <a:ext cx="11009439"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latin typeface="Calibri" panose="020F0502020204030204"/>
              </a:rPr>
              <a:t>Hiền Trần</a:t>
            </a:r>
            <a:r>
              <a:rPr lang="en-GB" sz="3600" dirty="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a:latin typeface="Calibri" panose="020F0502020204030204"/>
              </a:rPr>
              <a:t>tạo</a:t>
            </a:r>
            <a:r>
              <a:rPr lang="vi-VN" sz="3600" dirty="0">
                <a:latin typeface="Calibri" panose="020F0502020204030204"/>
              </a:rPr>
              <a:t>, KNTT, Cánh diều-</a:t>
            </a:r>
            <a:r>
              <a:rPr lang="en-GB" sz="3600" dirty="0">
                <a:latin typeface="Calibri" panose="020F0502020204030204"/>
              </a:rPr>
              <a:t> </a:t>
            </a:r>
            <a:r>
              <a:rPr lang="en-GB" sz="3600" dirty="0" err="1">
                <a:latin typeface="Calibri" panose="020F0502020204030204"/>
              </a:rPr>
              <a:t>lớp</a:t>
            </a:r>
            <a:r>
              <a:rPr lang="en-GB" sz="3600" dirty="0">
                <a:latin typeface="Calibri" panose="020F0502020204030204"/>
              </a:rPr>
              <a:t> 5 </a:t>
            </a:r>
            <a:r>
              <a:rPr lang="en-GB" sz="3600" dirty="0" err="1">
                <a:latin typeface="Calibri" panose="020F0502020204030204"/>
              </a:rPr>
              <a:t>chương</a:t>
            </a:r>
            <a:r>
              <a:rPr lang="en-GB" sz="3600" dirty="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a:solidFill>
                  <a:srgbClr val="FF0000"/>
                </a:solidFill>
                <a:latin typeface="Calibri" panose="020F0502020204030204"/>
              </a:rPr>
              <a:t>ZALO  </a:t>
            </a:r>
            <a:r>
              <a:rPr lang="en-GB" sz="4800" dirty="0">
                <a:solidFill>
                  <a:srgbClr val="FF0000"/>
                </a:solidFill>
                <a:latin typeface="Calibri" panose="020F0502020204030204"/>
              </a:rPr>
              <a:t>SĐT: 035</a:t>
            </a:r>
            <a:r>
              <a:rPr lang="vi-VN" sz="4800" dirty="0">
                <a:solidFill>
                  <a:srgbClr val="FF0000"/>
                </a:solidFill>
                <a:latin typeface="Calibri" panose="020F0502020204030204"/>
              </a:rPr>
              <a:t>3095025</a:t>
            </a:r>
            <a:endParaRPr lang="en-US" sz="4800" dirty="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Facebook:</a:t>
            </a:r>
            <a:endParaRPr lang="vi-VN" sz="3600" dirty="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3"/>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923957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ircle&#10;&#10;Description automatically generated">
            <a:extLst>
              <a:ext uri="{FF2B5EF4-FFF2-40B4-BE49-F238E27FC236}">
                <a16:creationId xmlns:a16="http://schemas.microsoft.com/office/drawing/2014/main" id="{7E0ABBC7-B1ED-9724-E2B8-F57D1376DFF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89707" y="-743757"/>
            <a:ext cx="10455964" cy="5119300"/>
          </a:xfrm>
          <a:prstGeom prst="rect">
            <a:avLst/>
          </a:prstGeom>
        </p:spPr>
      </p:pic>
      <p:pic>
        <p:nvPicPr>
          <p:cNvPr id="26" name="Picture 25">
            <a:extLst>
              <a:ext uri="{FF2B5EF4-FFF2-40B4-BE49-F238E27FC236}">
                <a16:creationId xmlns:a16="http://schemas.microsoft.com/office/drawing/2014/main" id="{D5045516-B298-2340-53CA-AA605708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 y="-1771649"/>
            <a:ext cx="12192000" cy="8629649"/>
          </a:xfrm>
          <a:prstGeom prst="rect">
            <a:avLst/>
          </a:prstGeom>
        </p:spPr>
      </p:pic>
      <p:pic>
        <p:nvPicPr>
          <p:cNvPr id="44" name="Picture 43">
            <a:extLst>
              <a:ext uri="{FF2B5EF4-FFF2-40B4-BE49-F238E27FC236}">
                <a16:creationId xmlns:a16="http://schemas.microsoft.com/office/drawing/2014/main" id="{485DD10D-D458-E72F-68A3-440E5029F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16" y="-1245280"/>
            <a:ext cx="8495232" cy="4674279"/>
          </a:xfrm>
          <a:prstGeom prst="rect">
            <a:avLst/>
          </a:prstGeom>
        </p:spPr>
      </p:pic>
      <p:grpSp>
        <p:nvGrpSpPr>
          <p:cNvPr id="40" name="Group 39">
            <a:extLst>
              <a:ext uri="{FF2B5EF4-FFF2-40B4-BE49-F238E27FC236}">
                <a16:creationId xmlns:a16="http://schemas.microsoft.com/office/drawing/2014/main" id="{C4AE2C9E-443A-B7A7-C151-9E07CFE1551A}"/>
              </a:ext>
            </a:extLst>
          </p:cNvPr>
          <p:cNvGrpSpPr/>
          <p:nvPr/>
        </p:nvGrpSpPr>
        <p:grpSpPr>
          <a:xfrm>
            <a:off x="-205883" y="111736"/>
            <a:ext cx="2876667" cy="1304021"/>
            <a:chOff x="-259363" y="35675"/>
            <a:chExt cx="3638668" cy="1865161"/>
          </a:xfrm>
        </p:grpSpPr>
        <p:pic>
          <p:nvPicPr>
            <p:cNvPr id="30" name="Picture 29">
              <a:extLst>
                <a:ext uri="{FF2B5EF4-FFF2-40B4-BE49-F238E27FC236}">
                  <a16:creationId xmlns:a16="http://schemas.microsoft.com/office/drawing/2014/main" id="{FA6445A1-F17E-E4F7-28A5-D938E7EC95D0}"/>
                </a:ext>
              </a:extLst>
            </p:cNvPr>
            <p:cNvPicPr>
              <a:picLocks noChangeAspect="1"/>
            </p:cNvPicPr>
            <p:nvPr/>
          </p:nvPicPr>
          <p:blipFill>
            <a:blip r:embed="rId5"/>
            <a:stretch>
              <a:fillRect/>
            </a:stretch>
          </p:blipFill>
          <p:spPr>
            <a:xfrm>
              <a:off x="-1" y="35675"/>
              <a:ext cx="3379306" cy="1865161"/>
            </a:xfrm>
            <a:prstGeom prst="rect">
              <a:avLst/>
            </a:prstGeom>
          </p:spPr>
        </p:pic>
        <p:pic>
          <p:nvPicPr>
            <p:cNvPr id="39" name="Picture 38">
              <a:extLst>
                <a:ext uri="{FF2B5EF4-FFF2-40B4-BE49-F238E27FC236}">
                  <a16:creationId xmlns:a16="http://schemas.microsoft.com/office/drawing/2014/main" id="{8AD03CE7-CBE9-D52D-52B9-4ED140F93B42}"/>
                </a:ext>
              </a:extLst>
            </p:cNvPr>
            <p:cNvPicPr>
              <a:picLocks noChangeAspect="1"/>
            </p:cNvPicPr>
            <p:nvPr/>
          </p:nvPicPr>
          <p:blipFill>
            <a:blip r:embed="rId5"/>
            <a:stretch>
              <a:fillRect/>
            </a:stretch>
          </p:blipFill>
          <p:spPr>
            <a:xfrm rot="1210142">
              <a:off x="-259363" y="886306"/>
              <a:ext cx="1830937" cy="1010560"/>
            </a:xfrm>
            <a:prstGeom prst="rect">
              <a:avLst/>
            </a:prstGeom>
          </p:spPr>
        </p:pic>
      </p:grpSp>
      <p:pic>
        <p:nvPicPr>
          <p:cNvPr id="29" name="Picture 28">
            <a:extLst>
              <a:ext uri="{FF2B5EF4-FFF2-40B4-BE49-F238E27FC236}">
                <a16:creationId xmlns:a16="http://schemas.microsoft.com/office/drawing/2014/main" id="{EACC92A2-CF93-D44F-1C78-6FAA5D0B493F}"/>
              </a:ext>
            </a:extLst>
          </p:cNvPr>
          <p:cNvPicPr>
            <a:picLocks noChangeAspect="1"/>
          </p:cNvPicPr>
          <p:nvPr/>
        </p:nvPicPr>
        <p:blipFill>
          <a:blip r:embed="rId6"/>
          <a:stretch>
            <a:fillRect/>
          </a:stretch>
        </p:blipFill>
        <p:spPr>
          <a:xfrm>
            <a:off x="1295770" y="3076113"/>
            <a:ext cx="5995756" cy="3506426"/>
          </a:xfrm>
          <a:prstGeom prst="rect">
            <a:avLst/>
          </a:prstGeom>
        </p:spPr>
      </p:pic>
      <p:pic>
        <p:nvPicPr>
          <p:cNvPr id="53" name="Picture 52">
            <a:extLst>
              <a:ext uri="{FF2B5EF4-FFF2-40B4-BE49-F238E27FC236}">
                <a16:creationId xmlns:a16="http://schemas.microsoft.com/office/drawing/2014/main" id="{E2A493AA-225A-BE20-5117-20248734D7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7870" y="1586555"/>
            <a:ext cx="1062541" cy="684695"/>
          </a:xfrm>
          <a:prstGeom prst="rect">
            <a:avLst/>
          </a:prstGeom>
        </p:spPr>
      </p:pic>
      <p:pic>
        <p:nvPicPr>
          <p:cNvPr id="54" name="Picture 53">
            <a:extLst>
              <a:ext uri="{FF2B5EF4-FFF2-40B4-BE49-F238E27FC236}">
                <a16:creationId xmlns:a16="http://schemas.microsoft.com/office/drawing/2014/main" id="{CB6F8488-78CA-BB3C-BD5C-38C2815949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082" y="2120833"/>
            <a:ext cx="655409" cy="422342"/>
          </a:xfrm>
          <a:prstGeom prst="rect">
            <a:avLst/>
          </a:prstGeom>
        </p:spPr>
      </p:pic>
      <p:grpSp>
        <p:nvGrpSpPr>
          <p:cNvPr id="2" name="Group 1">
            <a:extLst>
              <a:ext uri="{FF2B5EF4-FFF2-40B4-BE49-F238E27FC236}">
                <a16:creationId xmlns:a16="http://schemas.microsoft.com/office/drawing/2014/main" id="{77BFC442-8AE1-AC68-8604-719AABEA03B0}"/>
              </a:ext>
            </a:extLst>
          </p:cNvPr>
          <p:cNvGrpSpPr/>
          <p:nvPr/>
        </p:nvGrpSpPr>
        <p:grpSpPr>
          <a:xfrm>
            <a:off x="8577354" y="2549847"/>
            <a:ext cx="3485321" cy="3370312"/>
            <a:chOff x="7580244" y="2195924"/>
            <a:chExt cx="3485321" cy="3370312"/>
          </a:xfrm>
        </p:grpSpPr>
        <p:pic>
          <p:nvPicPr>
            <p:cNvPr id="51" name="Picture 50">
              <a:extLst>
                <a:ext uri="{FF2B5EF4-FFF2-40B4-BE49-F238E27FC236}">
                  <a16:creationId xmlns:a16="http://schemas.microsoft.com/office/drawing/2014/main" id="{BEC664C2-36C6-F79E-A947-6B7F46579466}"/>
                </a:ext>
              </a:extLst>
            </p:cNvPr>
            <p:cNvPicPr>
              <a:picLocks noChangeAspect="1"/>
            </p:cNvPicPr>
            <p:nvPr/>
          </p:nvPicPr>
          <p:blipFill>
            <a:blip r:embed="rId9"/>
            <a:stretch>
              <a:fillRect/>
            </a:stretch>
          </p:blipFill>
          <p:spPr>
            <a:xfrm>
              <a:off x="7580244" y="2195924"/>
              <a:ext cx="3485321" cy="3370312"/>
            </a:xfrm>
            <a:prstGeom prst="rect">
              <a:avLst/>
            </a:prstGeom>
          </p:spPr>
        </p:pic>
        <p:pic>
          <p:nvPicPr>
            <p:cNvPr id="3" name="Picture 2">
              <a:extLst>
                <a:ext uri="{FF2B5EF4-FFF2-40B4-BE49-F238E27FC236}">
                  <a16:creationId xmlns:a16="http://schemas.microsoft.com/office/drawing/2014/main" id="{445FD60A-95D8-2E99-AE4D-089DD447B3F4}"/>
                </a:ext>
              </a:extLst>
            </p:cNvPr>
            <p:cNvPicPr>
              <a:picLocks noChangeAspect="1"/>
            </p:cNvPicPr>
            <p:nvPr/>
          </p:nvPicPr>
          <p:blipFill>
            <a:blip r:embed="rId10"/>
            <a:stretch>
              <a:fillRect/>
            </a:stretch>
          </p:blipFill>
          <p:spPr>
            <a:xfrm>
              <a:off x="7637348" y="2635153"/>
              <a:ext cx="3145809" cy="1926503"/>
            </a:xfrm>
            <a:prstGeom prst="rect">
              <a:avLst/>
            </a:prstGeom>
          </p:spPr>
        </p:pic>
      </p:grpSp>
      <p:sp>
        <p:nvSpPr>
          <p:cNvPr id="17" name="TextBox 16">
            <a:extLst>
              <a:ext uri="{FF2B5EF4-FFF2-40B4-BE49-F238E27FC236}">
                <a16:creationId xmlns:a16="http://schemas.microsoft.com/office/drawing/2014/main" id="{BBD9C016-F447-8B18-F15B-9740B70CE14D}"/>
              </a:ext>
            </a:extLst>
          </p:cNvPr>
          <p:cNvSpPr txBox="1"/>
          <p:nvPr/>
        </p:nvSpPr>
        <p:spPr>
          <a:xfrm>
            <a:off x="2898320" y="478570"/>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Cảm</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ơn và</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grpSp>
        <p:nvGrpSpPr>
          <p:cNvPr id="9" name="Group 8">
            <a:extLst>
              <a:ext uri="{FF2B5EF4-FFF2-40B4-BE49-F238E27FC236}">
                <a16:creationId xmlns:a16="http://schemas.microsoft.com/office/drawing/2014/main" id="{DFB9F03A-EC98-A259-7497-09E4C4E4764D}"/>
              </a:ext>
            </a:extLst>
          </p:cNvPr>
          <p:cNvGrpSpPr/>
          <p:nvPr/>
        </p:nvGrpSpPr>
        <p:grpSpPr>
          <a:xfrm>
            <a:off x="8313771" y="1415757"/>
            <a:ext cx="1245007" cy="961180"/>
            <a:chOff x="12691566" y="345231"/>
            <a:chExt cx="1245007" cy="961180"/>
          </a:xfrm>
        </p:grpSpPr>
        <p:pic>
          <p:nvPicPr>
            <p:cNvPr id="7" name="Picture 6" descr="A picture containing insect&#10;&#10;Description automatically generated">
              <a:extLst>
                <a:ext uri="{FF2B5EF4-FFF2-40B4-BE49-F238E27FC236}">
                  <a16:creationId xmlns:a16="http://schemas.microsoft.com/office/drawing/2014/main" id="{CBFFCE3E-8BE2-F355-2A20-0A3B656D646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8" name="Group 7">
              <a:extLst>
                <a:ext uri="{FF2B5EF4-FFF2-40B4-BE49-F238E27FC236}">
                  <a16:creationId xmlns:a16="http://schemas.microsoft.com/office/drawing/2014/main" id="{73D95228-C59F-E80E-3940-171DF4E3887F}"/>
                </a:ext>
              </a:extLst>
            </p:cNvPr>
            <p:cNvGrpSpPr/>
            <p:nvPr/>
          </p:nvGrpSpPr>
          <p:grpSpPr>
            <a:xfrm>
              <a:off x="12974917" y="380994"/>
              <a:ext cx="961656" cy="925417"/>
              <a:chOff x="5185316" y="652703"/>
              <a:chExt cx="961656" cy="925417"/>
            </a:xfrm>
          </p:grpSpPr>
          <p:pic>
            <p:nvPicPr>
              <p:cNvPr id="23" name="Picture 22" descr="A picture containing insect&#10;&#10;Description automatically generated">
                <a:extLst>
                  <a:ext uri="{FF2B5EF4-FFF2-40B4-BE49-F238E27FC236}">
                    <a16:creationId xmlns:a16="http://schemas.microsoft.com/office/drawing/2014/main" id="{FB7B7A0F-4CF9-D790-AC15-CB76513E271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24" name="Picture 23" descr="A picture containing insect&#10;&#10;Description automatically generated">
                <a:extLst>
                  <a:ext uri="{FF2B5EF4-FFF2-40B4-BE49-F238E27FC236}">
                    <a16:creationId xmlns:a16="http://schemas.microsoft.com/office/drawing/2014/main" id="{91F3F42F-C822-D4AB-3F0F-01A0C4EC425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sp>
        <p:nvSpPr>
          <p:cNvPr id="22" name="TextBox 21">
            <a:extLst>
              <a:ext uri="{FF2B5EF4-FFF2-40B4-BE49-F238E27FC236}">
                <a16:creationId xmlns:a16="http://schemas.microsoft.com/office/drawing/2014/main" id="{403BC1AB-C5FB-E138-3E9F-2E170D38A231}"/>
              </a:ext>
            </a:extLst>
          </p:cNvPr>
          <p:cNvSpPr txBox="1"/>
          <p:nvPr/>
        </p:nvSpPr>
        <p:spPr>
          <a:xfrm>
            <a:off x="4254113" y="1336003"/>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hẹn gặp</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lại</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spTree>
    <p:extLst>
      <p:ext uri="{BB962C8B-B14F-4D97-AF65-F5344CB8AC3E}">
        <p14:creationId xmlns:p14="http://schemas.microsoft.com/office/powerpoint/2010/main" val="4013881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2.08333E-6 2.22222E-6 L -2.08333E-6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par>
                                <p:cTn id="11" presetID="34" presetClass="emph" presetSubtype="0" repeatCount="3000" fill="hold" grpId="0" nodeType="withEffect">
                                  <p:stCondLst>
                                    <p:cond delay="0"/>
                                  </p:stCondLst>
                                  <p:iterate type="lt">
                                    <p:tmPct val="10000"/>
                                  </p:iterate>
                                  <p:childTnLst>
                                    <p:animMotion origin="layout" path="M 1.11022E-16 7.40741E-7 L 1.11022E-16 -0.07222 " pathEditMode="relative" rAng="0" ptsTypes="AA">
                                      <p:cBhvr>
                                        <p:cTn id="12" dur="250" accel="50000" decel="50000" autoRev="1" fill="hold">
                                          <p:stCondLst>
                                            <p:cond delay="0"/>
                                          </p:stCondLst>
                                        </p:cTn>
                                        <p:tgtEl>
                                          <p:spTgt spid="22"/>
                                        </p:tgtEl>
                                        <p:attrNameLst>
                                          <p:attrName>ppt_x</p:attrName>
                                          <p:attrName>ppt_y</p:attrName>
                                        </p:attrNameLst>
                                      </p:cBhvr>
                                      <p:rCtr x="0" y="-3611"/>
                                    </p:animMotion>
                                    <p:animRot by="1500000">
                                      <p:cBhvr>
                                        <p:cTn id="13" dur="125" fill="hold">
                                          <p:stCondLst>
                                            <p:cond delay="0"/>
                                          </p:stCondLst>
                                        </p:cTn>
                                        <p:tgtEl>
                                          <p:spTgt spid="22"/>
                                        </p:tgtEl>
                                        <p:attrNameLst>
                                          <p:attrName>r</p:attrName>
                                        </p:attrNameLst>
                                      </p:cBhvr>
                                    </p:animRot>
                                    <p:animRot by="-1500000">
                                      <p:cBhvr>
                                        <p:cTn id="14" dur="125" fill="hold">
                                          <p:stCondLst>
                                            <p:cond delay="125"/>
                                          </p:stCondLst>
                                        </p:cTn>
                                        <p:tgtEl>
                                          <p:spTgt spid="22"/>
                                        </p:tgtEl>
                                        <p:attrNameLst>
                                          <p:attrName>r</p:attrName>
                                        </p:attrNameLst>
                                      </p:cBhvr>
                                    </p:animRot>
                                    <p:animRot by="-1500000">
                                      <p:cBhvr>
                                        <p:cTn id="15" dur="125" fill="hold">
                                          <p:stCondLst>
                                            <p:cond delay="250"/>
                                          </p:stCondLst>
                                        </p:cTn>
                                        <p:tgtEl>
                                          <p:spTgt spid="22"/>
                                        </p:tgtEl>
                                        <p:attrNameLst>
                                          <p:attrName>r</p:attrName>
                                        </p:attrNameLst>
                                      </p:cBhvr>
                                    </p:animRot>
                                    <p:animRot by="1500000">
                                      <p:cBhvr>
                                        <p:cTn id="16"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015811" y="1510350"/>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dirty="0">
                <a:ln>
                  <a:noFill/>
                </a:ln>
                <a:solidFill>
                  <a:prstClr val="black"/>
                </a:solidFill>
                <a:effectLst/>
                <a:uLnTx/>
                <a:uFillTx/>
                <a:latin typeface="UTM Avo" panose="02040603050506020204" pitchFamily="18" charset="0"/>
              </a:rPr>
              <a:t> 1</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Nước chảy đá </a:t>
            </a:r>
            <a:r>
              <a:rPr lang="vi-VN" sz="4000" b="1">
                <a:solidFill>
                  <a:prstClr val="black"/>
                </a:solidFill>
                <a:latin typeface="UTM Avo" panose="02040603050506020204" pitchFamily="18" charset="0"/>
              </a:rPr>
              <a:t>mòn.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3" name="TextBox 12"/>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0" name="TextBox 9"/>
          <p:cNvSpPr txBox="1"/>
          <p:nvPr/>
        </p:nvSpPr>
        <p:spPr>
          <a:xfrm>
            <a:off x="8104269" y="3628884"/>
            <a:ext cx="2682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 Tính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449">
                <p:cTn id="22"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 2:</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Bác </a:t>
            </a:r>
            <a:r>
              <a:rPr lang="vi-VN" sz="4000" b="1">
                <a:solidFill>
                  <a:prstClr val="black"/>
                </a:solidFill>
                <a:latin typeface="UTM Avo" panose="02040603050506020204" pitchFamily="18" charset="0"/>
              </a:rPr>
              <a:t>nông dân</a:t>
            </a:r>
            <a:r>
              <a:rPr lang="vi-VN" sz="4000">
                <a:solidFill>
                  <a:prstClr val="black"/>
                </a:solidFill>
                <a:latin typeface="UTM Avo" panose="02040603050506020204" pitchFamily="18" charset="0"/>
              </a:rPr>
              <a:t> đang cày ruộng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25" name="TextBox 24">
            <a:extLst>
              <a:ext uri="{FF2B5EF4-FFF2-40B4-BE49-F238E27FC236}">
                <a16:creationId xmlns:a16="http://schemas.microsoft.com/office/drawing/2014/main" id="{58998205-1F47-4ECD-8CFF-AE3A5A69D746}"/>
              </a:ext>
            </a:extLst>
          </p:cNvPr>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86F4C8B-53F8-42FB-93DE-0F1554A13660}"/>
              </a:ext>
            </a:extLst>
          </p:cNvPr>
          <p:cNvSpPr txBox="1"/>
          <p:nvPr/>
        </p:nvSpPr>
        <p:spPr>
          <a:xfrm>
            <a:off x="2206175" y="3646119"/>
            <a:ext cx="31796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A.Danh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childTnLst>
                          </p:cTn>
                        </p:par>
                        <p:par>
                          <p:cTn id="19" fill="hold">
                            <p:stCondLst>
                              <p:cond delay="8085"/>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3469">
                <p:cTn id="23"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2308324"/>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3600" b="1" i="0" u="sng" strike="noStrike" kern="1200" cap="none" spc="0" normalizeH="0" baseline="0" noProof="0">
                <a:ln>
                  <a:noFill/>
                </a:ln>
                <a:solidFill>
                  <a:prstClr val="black"/>
                </a:solidFill>
                <a:effectLst/>
                <a:uLnTx/>
                <a:uFillTx/>
                <a:latin typeface="UTM Avo" panose="02040603050506020204" pitchFamily="18" charset="0"/>
              </a:rPr>
              <a:t> 3:</a:t>
            </a:r>
            <a:r>
              <a:rPr kumimoji="0" lang="en-US" sz="36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36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36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3600">
                <a:solidFill>
                  <a:prstClr val="black"/>
                </a:solidFill>
                <a:latin typeface="UTM Avo" panose="02040603050506020204" pitchFamily="18" charset="0"/>
              </a:rPr>
              <a:t> Chưa cần thay, lái trăm cây số nữa</a:t>
            </a:r>
          </a:p>
          <a:p>
            <a:pPr lvl="0" algn="ctr" defTabSz="526374"/>
            <a:r>
              <a:rPr lang="vi-VN" sz="3600">
                <a:solidFill>
                  <a:prstClr val="black"/>
                </a:solidFill>
                <a:latin typeface="UTM Avo" panose="02040603050506020204" pitchFamily="18" charset="0"/>
              </a:rPr>
              <a:t>Mưa ngừng, gió </a:t>
            </a:r>
            <a:r>
              <a:rPr lang="vi-VN" sz="3600" b="1">
                <a:solidFill>
                  <a:sysClr val="windowText" lastClr="000000"/>
                </a:solidFill>
                <a:latin typeface="UTM Avo" panose="02040603050506020204" pitchFamily="18" charset="0"/>
              </a:rPr>
              <a:t>lùa</a:t>
            </a:r>
            <a:r>
              <a:rPr lang="vi-VN" sz="3600">
                <a:solidFill>
                  <a:prstClr val="black"/>
                </a:solidFill>
                <a:latin typeface="UTM Avo" panose="02040603050506020204" pitchFamily="18" charset="0"/>
              </a:rPr>
              <a:t> mau khô thôi.</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DCE5E30B-6B4F-4C61-82DE-DF1F84D895B0}"/>
              </a:ext>
            </a:extLst>
          </p:cNvPr>
          <p:cNvSpPr txBox="1"/>
          <p:nvPr/>
        </p:nvSpPr>
        <p:spPr>
          <a:xfrm>
            <a:off x="2186923" y="3995027"/>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87988" y="3995027"/>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B. </a:t>
            </a:r>
            <a:r>
              <a:rPr lang="en-US" sz="4000">
                <a:solidFill>
                  <a:srgbClr val="FF0000"/>
                </a:solidFill>
                <a:latin typeface="UTM Avo" panose="02040603050506020204" pitchFamily="18" charset="0"/>
                <a:cs typeface="Arial" panose="020B0604020202020204" pitchFamily="34" charset="0"/>
              </a:rPr>
              <a:t>Động</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799</TotalTime>
  <Words>606</Words>
  <Application>Microsoft Office PowerPoint</Application>
  <PresentationFormat>Widescreen</PresentationFormat>
  <Paragraphs>79</Paragraphs>
  <Slides>29</Slides>
  <Notes>0</Notes>
  <HiddenSlides>0</HiddenSlides>
  <MMClips>10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微软雅黑</vt:lpstr>
      <vt:lpstr>#9Slide05 Phobia</vt:lpstr>
      <vt:lpstr>#9Slide07 Cadena</vt:lpstr>
      <vt:lpstr>Arial</vt:lpstr>
      <vt:lpstr>Calibri</vt:lpstr>
      <vt:lpstr>Calibri Light</vt:lpstr>
      <vt:lpstr>LNTH-LuoLuoNotangYuanTi 1</vt:lpstr>
      <vt:lpstr>SVN-Poky's</vt:lpstr>
      <vt:lpstr>Times New Roman</vt:lpstr>
      <vt:lpstr>UTM Avo</vt:lpstr>
      <vt:lpstr>UTM Fleur</vt:lpstr>
      <vt:lpstr>UVN Banh Mi</vt:lpstr>
      <vt:lpstr>Office Theme</vt:lpstr>
      <vt:lpstr>第一PPT，www.1ppt.com</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PC</cp:lastModifiedBy>
  <cp:revision>2</cp:revision>
  <dcterms:created xsi:type="dcterms:W3CDTF">2022-07-05T12:27:13Z</dcterms:created>
  <dcterms:modified xsi:type="dcterms:W3CDTF">2023-11-14T00:56:49Z</dcterms:modified>
  <cp:category>9Slide.vn</cp:category>
</cp:coreProperties>
</file>