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304" r:id="rId3"/>
    <p:sldId id="260" r:id="rId4"/>
    <p:sldId id="261" r:id="rId5"/>
    <p:sldId id="258" r:id="rId6"/>
    <p:sldId id="263" r:id="rId7"/>
    <p:sldId id="264" r:id="rId8"/>
    <p:sldId id="266" r:id="rId9"/>
    <p:sldId id="295" r:id="rId10"/>
    <p:sldId id="296" r:id="rId11"/>
    <p:sldId id="297" r:id="rId12"/>
    <p:sldId id="299" r:id="rId13"/>
    <p:sldId id="300" r:id="rId14"/>
    <p:sldId id="301" r:id="rId15"/>
    <p:sldId id="302" r:id="rId16"/>
    <p:sldId id="303" r:id="rId17"/>
    <p:sldId id="286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00CC"/>
    <a:srgbClr val="00A54F"/>
    <a:srgbClr val="C6EAFA"/>
    <a:srgbClr val="F0F9FD"/>
    <a:srgbClr val="F54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063" autoAdjust="0"/>
  </p:normalViewPr>
  <p:slideViewPr>
    <p:cSldViewPr snapToGrid="0">
      <p:cViewPr varScale="1">
        <p:scale>
          <a:sx n="68" d="100"/>
          <a:sy n="68" d="100"/>
        </p:scale>
        <p:origin x="-58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1691B-8276-4E81-90D5-0183903AAE9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BB7F8-0763-42FD-BCAB-29486BAE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04074-AEE2-477E-8089-E307A0547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9BAE01-BAC8-492D-ACFD-4F9123E23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F4BBE1-AB96-4592-A420-9424C754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F1046E-60D0-412B-8F8F-F59898FB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49A062-8782-4A07-9FF5-6DE6C931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F6BBAA-C314-408A-A6D7-AE4D87D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B9025A-F697-44E9-BCC5-BFF12D26F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825F2F-9AAF-492F-8199-4FE0830A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87B9BA-0066-4583-BFDE-E783F17E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915CE2-DFA7-441E-818B-3F4F7CFF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2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9EC7610-486A-4BD1-A276-C06025476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54E502-FACF-463C-94FC-DB67529EC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1F79E0-B6C1-4AD9-B73F-A3D25E43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D1EDC9-BB83-4C39-AEA1-1D92C382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EE40C9-F731-45C9-A20C-64C430B4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20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38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42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3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52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46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62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6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0A07-0F9F-4957-A503-0ACA185A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D07DFE-0FCD-4845-9AC6-42B02D946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EF3144-7340-4710-B86D-12DC063F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80482C-5B52-4C99-9E85-BC3159D2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EA9738-D5B8-4950-87BC-B3D89FDB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8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0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651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38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153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84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86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AE8EA8-7C06-4AF6-B304-C5BAC3E6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792F76-4C67-45E4-BEF1-373F705B7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3EA703-3F41-497E-A88C-4E57D9BA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BCE100-DE06-4A47-A09E-785BBC8D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EC0850-D822-46F8-BFEE-AA61D906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6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AEE885-164C-40F5-8133-E1585FB6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FD9FC2-F85F-437E-8BF6-4370C1379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BA0878-71AF-4BE2-BF1F-4E655180F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C85CB8-EB0F-4358-8019-D41264EB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F0585F-D2B8-42CD-9CED-4F5ABD6A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914B-184F-4F6E-9EFC-A3628A15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4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75C72-9690-436D-9B8C-4EECEE50C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445A4B-27A1-4023-AD68-4937CB63D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E89D51-7D50-4508-A868-2BBE07274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76813F2-677C-484D-8340-3B823209F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81FCE4-F177-486F-B086-CE1C68EDF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B1E26F-2830-4813-8A58-A1495A38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32C5D4B-779B-48C3-A6E5-965CCE5A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F097A91-9AE3-40AC-8D6D-345C7D51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2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EBF30-106A-4A3C-96A3-9CBB1071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34B708B-4ED4-491C-A877-F9E407E6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0BDF4A-E031-487B-A79E-571A1318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6A800E-A9BE-479C-BBF9-E42976FB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2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9E592F-794B-4B1C-A972-96015D84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F4DCB5-5008-4555-BB94-D902AE40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C51DFD-77B0-4D98-9818-318C3CFE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4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2F6B0-2963-4762-BBCD-6AD41D97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7A3188-9B14-4E15-94C5-E2986BA6C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29FAAC-709C-426F-8CCB-A82D0E185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69B9AE-3DCC-4AF9-BB58-9E420BE8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9069C3-B400-4780-884F-FA82E64D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168F29-C2CD-46F8-9052-7531523E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5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A58F81-B90A-4150-879E-296F41FD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A92280-89AA-4541-888E-72DC8831E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275220-4B72-4243-BDD3-6DD42E723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EDDC9B-0F53-4E54-A36F-AEF0FF9B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5BA54D-B630-4E95-AFAB-7049AB8F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C4F46A-5669-4457-A219-7D0A35FF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6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63FEE332-631B-4952-BF9E-72C18686065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CEB2BA3-4E14-4794-AD5E-8DCAE135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957C91-EB95-4B78-A936-0BEACEAAC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475C53-9A83-43A9-8726-0B9ED3C9B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2334C9-D52C-4657-BF90-724FA2898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D6908C-A3DB-4A1A-969A-8655993E7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84AF1-30ED-4AD8-BBF8-07FBB2292B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9Slide.vn - 2019">
            <a:extLst>
              <a:ext uri="{FF2B5EF4-FFF2-40B4-BE49-F238E27FC236}">
                <a16:creationId xmlns:a16="http://schemas.microsoft.com/office/drawing/2014/main" xmlns="" id="{63FEE332-631B-4952-BF9E-72C18686065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56206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523" y="2618907"/>
            <a:ext cx="725465" cy="53903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6" y="1012652"/>
            <a:ext cx="1331922" cy="10207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721" y="4363703"/>
            <a:ext cx="823892" cy="133816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48" name="任意多边形: 形状 47"/>
          <p:cNvSpPr/>
          <p:nvPr/>
        </p:nvSpPr>
        <p:spPr>
          <a:xfrm>
            <a:off x="1006381" y="179158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: 形状 48"/>
          <p:cNvSpPr/>
          <p:nvPr/>
        </p:nvSpPr>
        <p:spPr>
          <a:xfrm>
            <a:off x="10118553" y="194711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: 形状 49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>
            <a:off x="11689838" y="374267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10934700" y="1866265"/>
            <a:ext cx="264795" cy="582295"/>
          </a:xfrm>
          <a:prstGeom prst="rect">
            <a:avLst/>
          </a:prstGeom>
          <a:solidFill>
            <a:srgbClr val="9ADBFF"/>
          </a:solidFill>
          <a:ln>
            <a:solidFill>
              <a:srgbClr val="9AD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10934700" y="2757170"/>
            <a:ext cx="264795" cy="582295"/>
          </a:xfrm>
          <a:prstGeom prst="rect">
            <a:avLst/>
          </a:prstGeom>
          <a:solidFill>
            <a:srgbClr val="9ADBFF"/>
          </a:solidFill>
          <a:ln>
            <a:solidFill>
              <a:srgbClr val="9AD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10934700" y="3571240"/>
            <a:ext cx="264795" cy="582295"/>
          </a:xfrm>
          <a:prstGeom prst="rect">
            <a:avLst/>
          </a:prstGeom>
          <a:solidFill>
            <a:srgbClr val="9ADBFF"/>
          </a:solidFill>
          <a:ln>
            <a:solidFill>
              <a:srgbClr val="9AD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s 15"/>
          <p:cNvSpPr/>
          <p:nvPr/>
        </p:nvSpPr>
        <p:spPr>
          <a:xfrm>
            <a:off x="10934700" y="4463415"/>
            <a:ext cx="264795" cy="582295"/>
          </a:xfrm>
          <a:prstGeom prst="rect">
            <a:avLst/>
          </a:prstGeom>
          <a:solidFill>
            <a:srgbClr val="9ADBFF"/>
          </a:solidFill>
          <a:ln>
            <a:solidFill>
              <a:srgbClr val="9AD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16"/>
          <p:cNvSpPr txBox="1"/>
          <p:nvPr/>
        </p:nvSpPr>
        <p:spPr>
          <a:xfrm>
            <a:off x="615315" y="313055"/>
            <a:ext cx="11343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 </a:t>
            </a:r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endParaRPr lang="en-US" sz="48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Bùi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AB6D81-01A0-4C3F-8AAB-290853AC4F7E}"/>
              </a:ext>
            </a:extLst>
          </p:cNvPr>
          <p:cNvSpPr txBox="1"/>
          <p:nvPr/>
        </p:nvSpPr>
        <p:spPr>
          <a:xfrm>
            <a:off x="997306" y="1266587"/>
            <a:ext cx="86839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4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 </a:t>
            </a:r>
            <a:r>
              <a:rPr lang="vi-VN" sz="4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vàng là phải dừng lại trước vạch dừng, trừ trường hợp đã đi quá vạch dừng thì</a:t>
            </a:r>
            <a:r>
              <a:rPr lang="en-US" sz="4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đi tiếp; trong trường hợp tín hiệu vàng nhấp nháy là được đi nhưng phải giảm tốc độ, chú ý quan sát, nhường đường cho người đi bộ qua đường.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01EF09-340A-43F6-B605-C34C43189106}"/>
              </a:ext>
            </a:extLst>
          </p:cNvPr>
          <p:cNvSpPr txBox="1"/>
          <p:nvPr/>
        </p:nvSpPr>
        <p:spPr>
          <a:xfrm>
            <a:off x="330926" y="579359"/>
            <a:ext cx="93241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A476EA-2EAE-4697-A9F6-9065E1ED7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2" y="1348800"/>
            <a:ext cx="1428309" cy="4415171"/>
          </a:xfrm>
          <a:prstGeom prst="rect">
            <a:avLst/>
          </a:prstGeom>
        </p:spPr>
      </p:pic>
      <p:pic>
        <p:nvPicPr>
          <p:cNvPr id="7" name="Picture 2" descr="Pictur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7163" y="49213"/>
            <a:ext cx="120348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6593" y="3386931"/>
            <a:ext cx="66532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800" y="6661150"/>
            <a:ext cx="11896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4744" y="3378994"/>
            <a:ext cx="67595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367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1524121" y="497321"/>
            <a:ext cx="995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kiểm tra kĩ năng ném bóng vào rổ của một nhóm học sinh và ghi lại kết quả ở bảng dưới đây.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5BA7AEC-FA99-42E9-8D9C-10CEB8280897}"/>
              </a:ext>
            </a:extLst>
          </p:cNvPr>
          <p:cNvSpPr/>
          <p:nvPr/>
        </p:nvSpPr>
        <p:spPr>
          <a:xfrm>
            <a:off x="703344" y="497507"/>
            <a:ext cx="679773" cy="679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AF0F0C-BC98-4E8C-9FFE-1767441C0B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52" y="1773892"/>
            <a:ext cx="6034457" cy="4531223"/>
          </a:xfrm>
          <a:prstGeom prst="rect">
            <a:avLst/>
          </a:prstGeom>
        </p:spPr>
      </p:pic>
      <p:pic>
        <p:nvPicPr>
          <p:cNvPr id="7" name="Picture 2" descr="Pictur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7163" y="49213"/>
            <a:ext cx="120348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6593" y="3386931"/>
            <a:ext cx="66532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800" y="6661150"/>
            <a:ext cx="11896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4744" y="3378994"/>
            <a:ext cx="67595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2210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D9D563-6411-4B90-932B-0567588C2F55}"/>
              </a:ext>
            </a:extLst>
          </p:cNvPr>
          <p:cNvSpPr txBox="1"/>
          <p:nvPr/>
        </p:nvSpPr>
        <p:spPr>
          <a:xfrm>
            <a:off x="574554" y="1250055"/>
            <a:ext cx="111120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 số lần ném bóng vào rổ của mỗi bạn. Bạn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ném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 vào rổ nhiều nhất? Bạn nào ném bóng vào rổ ít nhất?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 có 4 lần ném bóng vào rổ trở lên thì đạt yêu cầu. Vậy trong nhóm học sinh được kiểm tra có bao nhiêu bạn đạt yêu cầu?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5BA7AEC-FA99-42E9-8D9C-10CEB8280897}"/>
              </a:ext>
            </a:extLst>
          </p:cNvPr>
          <p:cNvSpPr/>
          <p:nvPr/>
        </p:nvSpPr>
        <p:spPr>
          <a:xfrm>
            <a:off x="574554" y="470605"/>
            <a:ext cx="679773" cy="679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Pic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7163" y="49213"/>
            <a:ext cx="120348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6593" y="3386931"/>
            <a:ext cx="66532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800" y="6661150"/>
            <a:ext cx="11896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4744" y="3378994"/>
            <a:ext cx="67595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7449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D9D563-6411-4B90-932B-0567588C2F55}"/>
              </a:ext>
            </a:extLst>
          </p:cNvPr>
          <p:cNvSpPr txBox="1"/>
          <p:nvPr/>
        </p:nvSpPr>
        <p:spPr>
          <a:xfrm>
            <a:off x="539951" y="479413"/>
            <a:ext cx="11112097" cy="564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  <a:p>
            <a:pPr lvl="0" algn="just">
              <a:lnSpc>
                <a:spcPct val="150000"/>
              </a:lnSpc>
            </a:pP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>
                <a:latin typeface="Times New Roman" panose="02020603050405020304" pitchFamily="18" charset="0"/>
                <a:cs typeface="Times New Roman" panose="02020603050405020304" pitchFamily="18" charset="0"/>
              </a:rPr>
              <a:t>Khi ném bóng, có mấy khả năng xảy ra?</a:t>
            </a:r>
          </a:p>
          <a:p>
            <a:pPr lvl="0" algn="just">
              <a:lnSpc>
                <a:spcPct val="150000"/>
              </a:lnSpc>
            </a:pP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ném bóng mấy lần?</a:t>
            </a:r>
          </a:p>
          <a:p>
            <a:pPr lvl="0" algn="just">
              <a:lnSpc>
                <a:spcPct val="150000"/>
              </a:lnSpc>
            </a:pP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>
                <a:latin typeface="Times New Roman" panose="02020603050405020304" pitchFamily="18" charset="0"/>
                <a:cs typeface="Times New Roman" panose="02020603050405020304" pitchFamily="18" charset="0"/>
              </a:rPr>
              <a:t>Mỗi bạn đã ném bóng vào rổ mấy lần? Ai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 ném bóng vào rổ nhiều nhất? Ai ít nhất?</a:t>
            </a:r>
          </a:p>
          <a:p>
            <a:pPr lvl="0" algn="just">
              <a:lnSpc>
                <a:spcPct val="150000"/>
              </a:lnSpc>
            </a:pP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>
                <a:latin typeface="Times New Roman" panose="02020603050405020304" pitchFamily="18" charset="0"/>
                <a:cs typeface="Times New Roman" panose="02020603050405020304" pitchFamily="18" charset="0"/>
              </a:rPr>
              <a:t>4 lần ném bóng vào rổ trở lên thì đạt yêu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 cầu. Ai đạt? Ai không đạt?</a:t>
            </a:r>
            <a:endParaRPr kumimoji="0" lang="vi-VN" sz="3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7163" y="49213"/>
            <a:ext cx="120348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6593" y="3386931"/>
            <a:ext cx="66532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800" y="6661150"/>
            <a:ext cx="11896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4744" y="3378994"/>
            <a:ext cx="67595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4023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389AB5-54CA-4AC1-87D0-ECFB81114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42" y="549045"/>
            <a:ext cx="5893867" cy="4425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1D729F-B374-45A1-A1ED-CF9B7B58590E}"/>
              </a:ext>
            </a:extLst>
          </p:cNvPr>
          <p:cNvSpPr txBox="1"/>
          <p:nvPr/>
        </p:nvSpPr>
        <p:spPr>
          <a:xfrm>
            <a:off x="7115695" y="981747"/>
            <a:ext cx="116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17D056-53F2-4EC6-97B8-9D0BA0892303}"/>
              </a:ext>
            </a:extLst>
          </p:cNvPr>
          <p:cNvSpPr txBox="1"/>
          <p:nvPr/>
        </p:nvSpPr>
        <p:spPr>
          <a:xfrm>
            <a:off x="7115695" y="1726752"/>
            <a:ext cx="116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0A85AB-74C6-4F97-9501-B91D5FB748C6}"/>
              </a:ext>
            </a:extLst>
          </p:cNvPr>
          <p:cNvSpPr txBox="1"/>
          <p:nvPr/>
        </p:nvSpPr>
        <p:spPr>
          <a:xfrm>
            <a:off x="7115695" y="2405249"/>
            <a:ext cx="116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CAB07B-5F8A-44D4-8EFA-5097CF878A35}"/>
              </a:ext>
            </a:extLst>
          </p:cNvPr>
          <p:cNvSpPr txBox="1"/>
          <p:nvPr/>
        </p:nvSpPr>
        <p:spPr>
          <a:xfrm>
            <a:off x="7115695" y="3083746"/>
            <a:ext cx="116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B8840B-3AC7-47B4-9D42-807EBBA699FE}"/>
              </a:ext>
            </a:extLst>
          </p:cNvPr>
          <p:cNvSpPr txBox="1"/>
          <p:nvPr/>
        </p:nvSpPr>
        <p:spPr>
          <a:xfrm>
            <a:off x="7115695" y="3730077"/>
            <a:ext cx="116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A01145D-5398-4525-999F-6242A8CACB72}"/>
              </a:ext>
            </a:extLst>
          </p:cNvPr>
          <p:cNvSpPr txBox="1"/>
          <p:nvPr/>
        </p:nvSpPr>
        <p:spPr>
          <a:xfrm>
            <a:off x="7115695" y="4288245"/>
            <a:ext cx="116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206BDC-561A-401A-A7A9-832D38E0703D}"/>
              </a:ext>
            </a:extLst>
          </p:cNvPr>
          <p:cNvSpPr txBox="1"/>
          <p:nvPr/>
        </p:nvSpPr>
        <p:spPr>
          <a:xfrm>
            <a:off x="2051001" y="5132117"/>
            <a:ext cx="98362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Bạn Hiếu ném bóng vào rổ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nhất.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Bạn Bách ném bóng vào rổ </a:t>
            </a:r>
            <a:r>
              <a:rPr 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 nhất.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2DD8806-3F1A-43C6-AE72-157422F061B2}"/>
              </a:ext>
            </a:extLst>
          </p:cNvPr>
          <p:cNvSpPr/>
          <p:nvPr/>
        </p:nvSpPr>
        <p:spPr>
          <a:xfrm>
            <a:off x="2548142" y="4288245"/>
            <a:ext cx="5893867" cy="68645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90E7DEC-2941-4C68-972C-0820F1BC1200}"/>
              </a:ext>
            </a:extLst>
          </p:cNvPr>
          <p:cNvSpPr/>
          <p:nvPr/>
        </p:nvSpPr>
        <p:spPr>
          <a:xfrm>
            <a:off x="2521976" y="3665934"/>
            <a:ext cx="5893867" cy="622311"/>
          </a:xfrm>
          <a:prstGeom prst="roundRect">
            <a:avLst/>
          </a:prstGeom>
          <a:noFill/>
          <a:ln w="76200">
            <a:solidFill>
              <a:srgbClr val="00A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Pictur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7163" y="49213"/>
            <a:ext cx="120348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6593" y="3386931"/>
            <a:ext cx="66532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800" y="6661150"/>
            <a:ext cx="11896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4744" y="3378994"/>
            <a:ext cx="67595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815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2" grpId="0"/>
      <p:bldP spid="13" grpId="0"/>
      <p:bldP spid="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D9D563-6411-4B90-932B-0567588C2F55}"/>
              </a:ext>
            </a:extLst>
          </p:cNvPr>
          <p:cNvSpPr txBox="1"/>
          <p:nvPr/>
        </p:nvSpPr>
        <p:spPr>
          <a:xfrm>
            <a:off x="1254327" y="593659"/>
            <a:ext cx="10317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 sinh có 4 lần ném bóng vào rổ trở lên thì đạt yêu cầu. Vậy trong nhóm học sinh được kiểm tra có bao nhiêu bạn đạt yêu cầu?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5BA7AEC-FA99-42E9-8D9C-10CEB8280897}"/>
              </a:ext>
            </a:extLst>
          </p:cNvPr>
          <p:cNvSpPr/>
          <p:nvPr/>
        </p:nvSpPr>
        <p:spPr>
          <a:xfrm>
            <a:off x="574554" y="593659"/>
            <a:ext cx="679773" cy="679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6CF795-D095-48D6-8483-45E4C09D4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25" y="2112135"/>
            <a:ext cx="4721425" cy="4288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9585B1-CAE4-4920-87F2-766CA7BFDB80}"/>
              </a:ext>
            </a:extLst>
          </p:cNvPr>
          <p:cNvSpPr txBox="1"/>
          <p:nvPr/>
        </p:nvSpPr>
        <p:spPr>
          <a:xfrm>
            <a:off x="1265957" y="2958668"/>
            <a:ext cx="4477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rong nhóm học sinh được kiểm tra có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bạn đạt yêu cầu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3CC3E04-A6CB-4B5D-A3DC-0E1C7467DD0F}"/>
              </a:ext>
            </a:extLst>
          </p:cNvPr>
          <p:cNvSpPr/>
          <p:nvPr/>
        </p:nvSpPr>
        <p:spPr>
          <a:xfrm>
            <a:off x="6568225" y="2560362"/>
            <a:ext cx="4721425" cy="672235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A6061A1-AE4B-4F02-A2EA-DB6E25F056FD}"/>
              </a:ext>
            </a:extLst>
          </p:cNvPr>
          <p:cNvSpPr/>
          <p:nvPr/>
        </p:nvSpPr>
        <p:spPr>
          <a:xfrm>
            <a:off x="6568225" y="3760631"/>
            <a:ext cx="4721425" cy="612015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02EBE671-6BB3-4798-B968-18F8569E867E}"/>
              </a:ext>
            </a:extLst>
          </p:cNvPr>
          <p:cNvSpPr/>
          <p:nvPr/>
        </p:nvSpPr>
        <p:spPr>
          <a:xfrm>
            <a:off x="6568225" y="5615190"/>
            <a:ext cx="4881093" cy="59196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2" descr="Pictur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7163" y="49213"/>
            <a:ext cx="120348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6593" y="3386931"/>
            <a:ext cx="66532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800" y="6661150"/>
            <a:ext cx="11896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4744" y="3378994"/>
            <a:ext cx="67595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227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39558897-5318-3EE5-0B83-D9C558818F0E}"/>
              </a:ext>
            </a:extLst>
          </p:cNvPr>
          <p:cNvSpPr txBox="1"/>
          <p:nvPr/>
        </p:nvSpPr>
        <p:spPr>
          <a:xfrm rot="21591154">
            <a:off x="862933" y="277476"/>
            <a:ext cx="87844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smtClean="0">
                <a:ln w="0"/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Trải</a:t>
            </a:r>
            <a:r>
              <a:rPr kumimoji="0" lang="en-US" sz="7200" b="0" i="0" u="none" strike="noStrike" kern="1200" cap="none" spc="0" normalizeH="0" noProof="0" smtClean="0">
                <a:ln w="0"/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 nghiệm</a:t>
            </a:r>
            <a:endParaRPr kumimoji="0" lang="en-US" sz="72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UTM Edwardian" panose="02040603050506020204" pitchFamily="18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569" y="2578169"/>
            <a:ext cx="10198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lên thực hiện ném bóng vào rổ.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7163" y="49213"/>
            <a:ext cx="120348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6593" y="3386931"/>
            <a:ext cx="66532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800" y="6661150"/>
            <a:ext cx="11896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4744" y="3378994"/>
            <a:ext cx="67595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765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789091" y="3981293"/>
            <a:ext cx="2278967" cy="26551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-178749" y="135102"/>
            <a:ext cx="2449008" cy="285321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B1286A7-6E0B-B245-E4B8-3BB61263C926}"/>
              </a:ext>
            </a:extLst>
          </p:cNvPr>
          <p:cNvSpPr txBox="1"/>
          <p:nvPr/>
        </p:nvSpPr>
        <p:spPr>
          <a:xfrm>
            <a:off x="1045756" y="2013970"/>
            <a:ext cx="8474803" cy="3492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</a:p>
        </p:txBody>
      </p:sp>
      <p:pic>
        <p:nvPicPr>
          <p:cNvPr id="5" name="Picture 2" descr="Pic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7163" y="49213"/>
            <a:ext cx="120348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6593" y="3386931"/>
            <a:ext cx="66532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800" y="6661150"/>
            <a:ext cx="11896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4744" y="3378994"/>
            <a:ext cx="67595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653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ECBD5CC5-4741-73CA-53CB-9F78E89E2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Nhóm 5">
            <a:extLst>
              <a:ext uri="{FF2B5EF4-FFF2-40B4-BE49-F238E27FC236}">
                <a16:creationId xmlns:a16="http://schemas.microsoft.com/office/drawing/2014/main" xmlns="" id="{83A51D87-DB80-4882-8CB9-0DA9FB55160E}"/>
              </a:ext>
            </a:extLst>
          </p:cNvPr>
          <p:cNvGrpSpPr/>
          <p:nvPr/>
        </p:nvGrpSpPr>
        <p:grpSpPr>
          <a:xfrm rot="986664">
            <a:off x="2627423" y="-2710"/>
            <a:ext cx="8376334" cy="6863419"/>
            <a:chOff x="2876479" y="2785268"/>
            <a:chExt cx="6688426" cy="2922920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xmlns="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85268"/>
              <a:ext cx="6688425" cy="2922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0">
                  <a:ln w="190500"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2000" dirty="0">
                <a:ln w="190500">
                  <a:solidFill>
                    <a:schemeClr val="bg1"/>
                  </a:solidFill>
                </a:ln>
                <a:solidFill>
                  <a:srgbClr val="C0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xmlns="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79" y="2785269"/>
              <a:ext cx="6688425" cy="2922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0" dirty="0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2000" dirty="0">
                <a:ln w="0"/>
                <a:solidFill>
                  <a:srgbClr val="C0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7" name="Picture 2" descr="Pic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894" y="-132556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7163" y="49213"/>
            <a:ext cx="120348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6593" y="3386931"/>
            <a:ext cx="66532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800" y="6661150"/>
            <a:ext cx="11896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4744" y="3378994"/>
            <a:ext cx="67595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9624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67">
            <a:extLst>
              <a:ext uri="{FF2B5EF4-FFF2-40B4-BE49-F238E27FC236}">
                <a16:creationId xmlns:a16="http://schemas.microsoft.com/office/drawing/2014/main" xmlns="" id="{4E2FC697-2A7E-59D7-7BC8-610634E33B6B}"/>
              </a:ext>
            </a:extLst>
          </p:cNvPr>
          <p:cNvSpPr txBox="1"/>
          <p:nvPr/>
        </p:nvSpPr>
        <p:spPr>
          <a:xfrm>
            <a:off x="669702" y="2964321"/>
            <a:ext cx="8620145" cy="138147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0000" b="1" smtClean="0">
                <a:ln w="9525">
                  <a:noFill/>
                  <a:prstDash val="solid"/>
                </a:ln>
                <a:solidFill>
                  <a:srgbClr val="FF5D5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10000" b="1" smtClean="0">
                <a:ln w="9525">
                  <a:noFill/>
                  <a:prstDash val="solid"/>
                </a:ln>
                <a:solidFill>
                  <a:srgbClr val="FF5D5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OẲN TÙ TÌ</a:t>
            </a:r>
            <a:endParaRPr lang="en-US" sz="10000" b="1" dirty="0">
              <a:ln w="9525">
                <a:noFill/>
                <a:prstDash val="solid"/>
              </a:ln>
              <a:solidFill>
                <a:srgbClr val="FF5D5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LNTH-LuoLuoNotangYuanTi 1" pitchFamily="2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7163" y="49213"/>
            <a:ext cx="120348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6593" y="3386931"/>
            <a:ext cx="66532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800" y="6661150"/>
            <a:ext cx="11896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4744" y="3378994"/>
            <a:ext cx="67595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3895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4" descr="Ảnh có chứa xanh lục&#10;&#10;Mô tả được tạo tự động">
            <a:extLst>
              <a:ext uri="{FF2B5EF4-FFF2-40B4-BE49-F238E27FC236}">
                <a16:creationId xmlns:a16="http://schemas.microsoft.com/office/drawing/2014/main" xmlns="" id="{31781804-DB6E-483F-834B-9CBE6DF6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xmlns="" id="{229C6D28-2D86-8F3B-D70A-9E403E33CDAD}"/>
              </a:ext>
            </a:extLst>
          </p:cNvPr>
          <p:cNvSpPr/>
          <p:nvPr/>
        </p:nvSpPr>
        <p:spPr>
          <a:xfrm>
            <a:off x="798490" y="740740"/>
            <a:ext cx="11172739" cy="4837100"/>
          </a:xfrm>
          <a:custGeom>
            <a:avLst/>
            <a:gdLst>
              <a:gd name="connsiteX0" fmla="*/ 0 w 8465318"/>
              <a:gd name="connsiteY0" fmla="*/ 806199 h 4837100"/>
              <a:gd name="connsiteX1" fmla="*/ 806199 w 8465318"/>
              <a:gd name="connsiteY1" fmla="*/ 0 h 4837100"/>
              <a:gd name="connsiteX2" fmla="*/ 7659119 w 8465318"/>
              <a:gd name="connsiteY2" fmla="*/ 0 h 4837100"/>
              <a:gd name="connsiteX3" fmla="*/ 8465318 w 8465318"/>
              <a:gd name="connsiteY3" fmla="*/ 806199 h 4837100"/>
              <a:gd name="connsiteX4" fmla="*/ 8465318 w 8465318"/>
              <a:gd name="connsiteY4" fmla="*/ 4030901 h 4837100"/>
              <a:gd name="connsiteX5" fmla="*/ 7659119 w 8465318"/>
              <a:gd name="connsiteY5" fmla="*/ 4837100 h 4837100"/>
              <a:gd name="connsiteX6" fmla="*/ 806199 w 8465318"/>
              <a:gd name="connsiteY6" fmla="*/ 4837100 h 4837100"/>
              <a:gd name="connsiteX7" fmla="*/ 0 w 8465318"/>
              <a:gd name="connsiteY7" fmla="*/ 4030901 h 4837100"/>
              <a:gd name="connsiteX8" fmla="*/ 0 w 8465318"/>
              <a:gd name="connsiteY8" fmla="*/ 806199 h 48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837100" fill="none" extrusionOk="0">
                <a:moveTo>
                  <a:pt x="0" y="806199"/>
                </a:moveTo>
                <a:cubicBezTo>
                  <a:pt x="-41584" y="354222"/>
                  <a:pt x="375767" y="12119"/>
                  <a:pt x="806199" y="0"/>
                </a:cubicBezTo>
                <a:cubicBezTo>
                  <a:pt x="3760916" y="130954"/>
                  <a:pt x="4442583" y="43574"/>
                  <a:pt x="7659119" y="0"/>
                </a:cubicBezTo>
                <a:cubicBezTo>
                  <a:pt x="8111006" y="10222"/>
                  <a:pt x="8518907" y="426591"/>
                  <a:pt x="8465318" y="806199"/>
                </a:cubicBezTo>
                <a:cubicBezTo>
                  <a:pt x="8314879" y="1928014"/>
                  <a:pt x="8551197" y="2838243"/>
                  <a:pt x="8465318" y="4030901"/>
                </a:cubicBezTo>
                <a:cubicBezTo>
                  <a:pt x="8435481" y="4481052"/>
                  <a:pt x="8072356" y="4815011"/>
                  <a:pt x="7659119" y="4837100"/>
                </a:cubicBezTo>
                <a:cubicBezTo>
                  <a:pt x="5292986" y="4992297"/>
                  <a:pt x="1985654" y="5000120"/>
                  <a:pt x="806199" y="4837100"/>
                </a:cubicBezTo>
                <a:cubicBezTo>
                  <a:pt x="363656" y="4800466"/>
                  <a:pt x="-40292" y="4499679"/>
                  <a:pt x="0" y="4030901"/>
                </a:cubicBezTo>
                <a:cubicBezTo>
                  <a:pt x="64656" y="3625056"/>
                  <a:pt x="-17807" y="1548478"/>
                  <a:pt x="0" y="806199"/>
                </a:cubicBezTo>
                <a:close/>
              </a:path>
              <a:path w="8465318" h="4837100" stroke="0" extrusionOk="0">
                <a:moveTo>
                  <a:pt x="0" y="806199"/>
                </a:moveTo>
                <a:cubicBezTo>
                  <a:pt x="-26252" y="344755"/>
                  <a:pt x="279738" y="30479"/>
                  <a:pt x="806199" y="0"/>
                </a:cubicBezTo>
                <a:cubicBezTo>
                  <a:pt x="3948730" y="132882"/>
                  <a:pt x="6151979" y="-84951"/>
                  <a:pt x="7659119" y="0"/>
                </a:cubicBezTo>
                <a:cubicBezTo>
                  <a:pt x="8048511" y="54549"/>
                  <a:pt x="8462609" y="375922"/>
                  <a:pt x="8465318" y="806199"/>
                </a:cubicBezTo>
                <a:cubicBezTo>
                  <a:pt x="8485505" y="1173227"/>
                  <a:pt x="8617798" y="2975483"/>
                  <a:pt x="8465318" y="4030901"/>
                </a:cubicBezTo>
                <a:cubicBezTo>
                  <a:pt x="8488161" y="4478862"/>
                  <a:pt x="8113789" y="4817715"/>
                  <a:pt x="7659119" y="4837100"/>
                </a:cubicBezTo>
                <a:cubicBezTo>
                  <a:pt x="5961998" y="4924739"/>
                  <a:pt x="1636009" y="4764421"/>
                  <a:pt x="806199" y="4837100"/>
                </a:cubicBezTo>
                <a:cubicBezTo>
                  <a:pt x="358477" y="4813531"/>
                  <a:pt x="-43943" y="4537221"/>
                  <a:pt x="0" y="4030901"/>
                </a:cubicBezTo>
                <a:cubicBezTo>
                  <a:pt x="-38581" y="3334806"/>
                  <a:pt x="63341" y="1990587"/>
                  <a:pt x="0" y="806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ộp Văn bản 8">
            <a:extLst>
              <a:ext uri="{FF2B5EF4-FFF2-40B4-BE49-F238E27FC236}">
                <a16:creationId xmlns:a16="http://schemas.microsoft.com/office/drawing/2014/main" xmlns="" id="{04A5E77C-C387-E142-AF21-D0F6BC36845C}"/>
              </a:ext>
            </a:extLst>
          </p:cNvPr>
          <p:cNvSpPr txBox="1"/>
          <p:nvPr/>
        </p:nvSpPr>
        <p:spPr>
          <a:xfrm>
            <a:off x="4056291" y="1540142"/>
            <a:ext cx="39460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n w="28575">
                  <a:solidFill>
                    <a:srgbClr val="0070C0"/>
                  </a:solidFill>
                </a:ln>
                <a:solidFill>
                  <a:srgbClr val="FF0000"/>
                </a:solidFill>
                <a:latin typeface="SVN-Hole Hearted" panose="020B0A06020104020203" pitchFamily="34" charset="0"/>
              </a:rPr>
              <a:t>TOÁN</a:t>
            </a:r>
            <a:endParaRPr lang="vi-VN" sz="7000" dirty="0">
              <a:ln w="28575"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xmlns="" id="{07BF1AA3-7FC4-BE82-F6BF-E8E25EB641FD}"/>
              </a:ext>
            </a:extLst>
          </p:cNvPr>
          <p:cNvSpPr txBox="1"/>
          <p:nvPr/>
        </p:nvSpPr>
        <p:spPr>
          <a:xfrm>
            <a:off x="927279" y="2709693"/>
            <a:ext cx="10635921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18. SỐ LẦN LẶP LẠI CỦA MỘT SỰ KIỆN</a:t>
            </a:r>
            <a:endParaRPr lang="en-US" sz="54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20546FB-8F69-1C54-F541-5A1C600449FD}"/>
              </a:ext>
            </a:extLst>
          </p:cNvPr>
          <p:cNvSpPr txBox="1"/>
          <p:nvPr/>
        </p:nvSpPr>
        <p:spPr>
          <a:xfrm>
            <a:off x="4487109" y="4654510"/>
            <a:ext cx="3189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(Tiết 2)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Duepuntozero" panose="02040603050506020204" pitchFamily="18" charset="0"/>
            </a:endParaRPr>
          </a:p>
        </p:txBody>
      </p:sp>
      <p:sp>
        <p:nvSpPr>
          <p:cNvPr id="27" name="Hộp Văn bản 22">
            <a:extLst>
              <a:ext uri="{FF2B5EF4-FFF2-40B4-BE49-F238E27FC236}">
                <a16:creationId xmlns:a16="http://schemas.microsoft.com/office/drawing/2014/main" xmlns="" id="{026AE188-2DA9-8FD5-6A01-A3790A4D94D8}"/>
              </a:ext>
            </a:extLst>
          </p:cNvPr>
          <p:cNvSpPr txBox="1"/>
          <p:nvPr/>
        </p:nvSpPr>
        <p:spPr>
          <a:xfrm>
            <a:off x="1514712" y="675076"/>
            <a:ext cx="8801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ln w="3175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 </a:t>
            </a:r>
            <a:r>
              <a:rPr lang="en-US" altLang="zh-CN" sz="3600" b="1" smtClean="0">
                <a:ln w="3175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 </a:t>
            </a:r>
            <a:r>
              <a:rPr lang="en-US" altLang="zh-CN" sz="3600" b="1">
                <a:ln w="3175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ngày </a:t>
            </a:r>
            <a:r>
              <a:rPr lang="en-US" altLang="zh-CN" sz="3600" b="1" smtClean="0">
                <a:ln w="3175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 </a:t>
            </a:r>
            <a:r>
              <a:rPr lang="en-US" altLang="zh-CN" sz="3600" b="1">
                <a:ln w="3175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tháng </a:t>
            </a:r>
            <a:r>
              <a:rPr lang="en-US" altLang="zh-CN" sz="3600" b="1" smtClean="0">
                <a:ln w="3175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 </a:t>
            </a:r>
            <a:r>
              <a:rPr lang="en-US" altLang="zh-CN" sz="3600" b="1">
                <a:ln w="3175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 </a:t>
            </a:r>
            <a:r>
              <a:rPr lang="en-US" altLang="zh-CN" sz="3600" b="1" smtClean="0">
                <a:ln w="3175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endParaRPr lang="en-US" altLang="zh-CN" sz="3600" b="1" dirty="0">
              <a:ln w="317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7EF016E-F5A9-4096-BF90-7D313F00B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0" y="4949085"/>
            <a:ext cx="1740042" cy="174004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Pictur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7163" y="49213"/>
            <a:ext cx="120348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6593" y="3386931"/>
            <a:ext cx="66532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800" y="6661150"/>
            <a:ext cx="11896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4744" y="3378994"/>
            <a:ext cx="67595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636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2">
            <a:extLst>
              <a:ext uri="{FF2B5EF4-FFF2-40B4-BE49-F238E27FC236}">
                <a16:creationId xmlns:a16="http://schemas.microsoft.com/office/drawing/2014/main" xmlns="" id="{39558897-5318-3EE5-0B83-D9C558818F0E}"/>
              </a:ext>
            </a:extLst>
          </p:cNvPr>
          <p:cNvSpPr txBox="1"/>
          <p:nvPr/>
        </p:nvSpPr>
        <p:spPr>
          <a:xfrm rot="21591154">
            <a:off x="172328" y="301467"/>
            <a:ext cx="9743738" cy="223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900">
                <a:ln w="0"/>
                <a:solidFill>
                  <a:srgbClr val="C0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Luyện tập</a:t>
            </a:r>
            <a:endParaRPr lang="en-US" sz="13900" dirty="0">
              <a:ln w="0"/>
              <a:solidFill>
                <a:srgbClr val="C00000"/>
              </a:solidFill>
              <a:latin typeface="UTM Edwardian" panose="02040603050506020204" pitchFamily="18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3" name="Picture 2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-196850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7163" y="49213"/>
            <a:ext cx="120348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6593" y="3386931"/>
            <a:ext cx="66532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800" y="6661150"/>
            <a:ext cx="11896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4744" y="3378994"/>
            <a:ext cx="67595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315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1447799" y="523078"/>
            <a:ext cx="995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latin typeface="+mj-lt"/>
              </a:rPr>
              <a:t>Một ô tô đi trên đường, đến ngã tư có tín hiệu đèn giao thông. </a:t>
            </a:r>
            <a:endParaRPr lang="vi-VN" sz="36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D9D563-6411-4B90-932B-0567588C2F55}"/>
              </a:ext>
            </a:extLst>
          </p:cNvPr>
          <p:cNvSpPr txBox="1"/>
          <p:nvPr/>
        </p:nvSpPr>
        <p:spPr>
          <a:xfrm>
            <a:off x="748977" y="1891982"/>
            <a:ext cx="111120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solidFill>
                  <a:srgbClr val="FF0000"/>
                </a:solidFill>
                <a:latin typeface="+mj-lt"/>
              </a:rPr>
              <a:t>a)</a:t>
            </a:r>
            <a:r>
              <a:rPr lang="vi-VN" sz="3600">
                <a:latin typeface="+mj-lt"/>
              </a:rPr>
              <a:t>	Khi đến ngã tư đó, tín hiệu đèn giao thông có thể là màu gì?</a:t>
            </a:r>
          </a:p>
          <a:p>
            <a:pPr algn="just"/>
            <a:r>
              <a:rPr lang="vi-VN" sz="3600">
                <a:solidFill>
                  <a:srgbClr val="FF0000"/>
                </a:solidFill>
                <a:latin typeface="+mj-lt"/>
              </a:rPr>
              <a:t>b)</a:t>
            </a:r>
            <a:r>
              <a:rPr lang="vi-VN" sz="3600">
                <a:latin typeface="+mj-lt"/>
              </a:rPr>
              <a:t>	</a:t>
            </a:r>
            <a:r>
              <a:rPr lang="vi-VN" sz="3600" i="1">
                <a:latin typeface="+mj-lt"/>
              </a:rPr>
              <a:t>Có thể, chắc chắn hay không thể?</a:t>
            </a:r>
            <a:endParaRPr lang="en-US" sz="3600" i="1">
              <a:latin typeface="+mj-lt"/>
            </a:endParaRPr>
          </a:p>
          <a:p>
            <a:pPr algn="just"/>
            <a:r>
              <a:rPr lang="en-US" sz="3600">
                <a:latin typeface="+mj-lt"/>
              </a:rPr>
              <a:t>Ô tô </a:t>
            </a:r>
            <a:r>
              <a:rPr lang="vi-VN" sz="3600">
                <a:solidFill>
                  <a:srgbClr val="00B0F0"/>
                </a:solidFill>
                <a:latin typeface="+mj-lt"/>
              </a:rPr>
              <a:t>.?.</a:t>
            </a:r>
            <a:r>
              <a:rPr lang="vi-VN" sz="3600">
                <a:latin typeface="+mj-lt"/>
              </a:rPr>
              <a:t> đi khi tín hiệu màu đỏ.</a:t>
            </a:r>
            <a:endParaRPr lang="en-US" sz="3600">
              <a:latin typeface="+mj-lt"/>
            </a:endParaRPr>
          </a:p>
          <a:p>
            <a:pPr algn="just"/>
            <a:r>
              <a:rPr lang="en-US" sz="3600">
                <a:latin typeface="+mj-lt"/>
              </a:rPr>
              <a:t>Ô tô </a:t>
            </a:r>
            <a:r>
              <a:rPr lang="vi-VN" sz="3600">
                <a:solidFill>
                  <a:srgbClr val="00B0F0"/>
                </a:solidFill>
                <a:latin typeface="+mj-lt"/>
              </a:rPr>
              <a:t>.?.</a:t>
            </a:r>
            <a:r>
              <a:rPr lang="vi-VN" sz="3600">
                <a:latin typeface="+mj-lt"/>
              </a:rPr>
              <a:t> được đi khi tín hiệu màu xanh.</a:t>
            </a:r>
            <a:endParaRPr lang="en-US" sz="3600">
              <a:latin typeface="+mj-lt"/>
            </a:endParaRPr>
          </a:p>
          <a:p>
            <a:pPr algn="just"/>
            <a:r>
              <a:rPr lang="en-US" sz="3600">
                <a:latin typeface="+mj-lt"/>
              </a:rPr>
              <a:t>Ô tô </a:t>
            </a:r>
            <a:r>
              <a:rPr lang="vi-VN" sz="3600">
                <a:solidFill>
                  <a:srgbClr val="00B0F0"/>
                </a:solidFill>
                <a:latin typeface="+mj-lt"/>
              </a:rPr>
              <a:t>.?. </a:t>
            </a:r>
            <a:r>
              <a:rPr lang="vi-VN" sz="3600">
                <a:latin typeface="+mj-lt"/>
              </a:rPr>
              <a:t>được đi khi tín hiệu màu vàng. </a:t>
            </a:r>
            <a:endParaRPr lang="vi-VN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2EC2B0-47F9-4674-AFC7-7718075FB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78" y="2911587"/>
            <a:ext cx="1011872" cy="312788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25BA7AEC-FA99-42E9-8D9C-10CEB8280897}"/>
              </a:ext>
            </a:extLst>
          </p:cNvPr>
          <p:cNvSpPr/>
          <p:nvPr/>
        </p:nvSpPr>
        <p:spPr>
          <a:xfrm>
            <a:off x="574554" y="767966"/>
            <a:ext cx="679773" cy="679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</a:p>
        </p:txBody>
      </p:sp>
      <p:pic>
        <p:nvPicPr>
          <p:cNvPr id="8" name="Picture 2" descr="Pictur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7163" y="49213"/>
            <a:ext cx="120348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6593" y="3386931"/>
            <a:ext cx="66532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800" y="6661150"/>
            <a:ext cx="11896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4744" y="3378994"/>
            <a:ext cx="67595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0933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67125" y="2152324"/>
            <a:ext cx="11031584" cy="1107996"/>
            <a:chOff x="469519" y="5426137"/>
            <a:chExt cx="11031584" cy="1107996"/>
          </a:xfrm>
        </p:grpSpPr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BE89E148-2AC0-7696-E687-3EE5FC6D315E}"/>
                </a:ext>
              </a:extLst>
            </p:cNvPr>
            <p:cNvSpPr txBox="1"/>
            <p:nvPr/>
          </p:nvSpPr>
          <p:spPr>
            <a:xfrm>
              <a:off x="469519" y="5426137"/>
              <a:ext cx="1103158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n w="254000">
                    <a:solidFill>
                      <a:schemeClr val="bg1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j-lt"/>
                </a:rPr>
                <a:t>NHÓM ĐÔI CÙNG CHIA SẺ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E89E148-2AC0-7696-E687-3EE5FC6D315E}"/>
                </a:ext>
              </a:extLst>
            </p:cNvPr>
            <p:cNvSpPr txBox="1"/>
            <p:nvPr/>
          </p:nvSpPr>
          <p:spPr>
            <a:xfrm>
              <a:off x="469519" y="5426137"/>
              <a:ext cx="1103158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j-lt"/>
                </a:rPr>
                <a:t>NHÓM ĐÔI CÙNG CHIA SẺ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AB6D81-01A0-4C3F-8AAB-290853AC4F7E}"/>
              </a:ext>
            </a:extLst>
          </p:cNvPr>
          <p:cNvSpPr txBox="1"/>
          <p:nvPr/>
        </p:nvSpPr>
        <p:spPr>
          <a:xfrm>
            <a:off x="1102931" y="3914599"/>
            <a:ext cx="9959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400">
                <a:solidFill>
                  <a:srgbClr val="FF0000"/>
                </a:solidFill>
                <a:latin typeface="+mj-lt"/>
              </a:rPr>
              <a:t> Có mấy khả năng xảy ra?</a:t>
            </a:r>
            <a:endParaRPr lang="vi-VN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01EF09-340A-43F6-B605-C34C43189106}"/>
              </a:ext>
            </a:extLst>
          </p:cNvPr>
          <p:cNvSpPr txBox="1"/>
          <p:nvPr/>
        </p:nvSpPr>
        <p:spPr>
          <a:xfrm>
            <a:off x="746975" y="720378"/>
            <a:ext cx="108517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smtClean="0">
                <a:solidFill>
                  <a:srgbClr val="FF0000"/>
                </a:solidFill>
                <a:latin typeface="+mj-lt"/>
              </a:rPr>
              <a:t>a)</a:t>
            </a:r>
            <a:r>
              <a:rPr lang="en-US" sz="4400">
                <a:latin typeface="+mj-lt"/>
              </a:rPr>
              <a:t> </a:t>
            </a:r>
            <a:r>
              <a:rPr lang="vi-VN" sz="4400" smtClean="0">
                <a:latin typeface="+mj-lt"/>
              </a:rPr>
              <a:t>Khi </a:t>
            </a:r>
            <a:r>
              <a:rPr lang="vi-VN" sz="4400">
                <a:latin typeface="+mj-lt"/>
              </a:rPr>
              <a:t>đến ngã tư đó, tín hiệu đèn giao thông có thể là màu gì?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15862B4-922E-47F9-A322-E94DC557F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179" y="3783540"/>
            <a:ext cx="761158" cy="2352882"/>
          </a:xfrm>
          <a:prstGeom prst="rect">
            <a:avLst/>
          </a:prstGeom>
        </p:spPr>
      </p:pic>
      <p:pic>
        <p:nvPicPr>
          <p:cNvPr id="14" name="Picture 2" descr="Pictur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7163" y="49213"/>
            <a:ext cx="120348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6593" y="3386931"/>
            <a:ext cx="66532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800" y="6661150"/>
            <a:ext cx="11896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4744" y="3378994"/>
            <a:ext cx="67595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853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AB6D81-01A0-4C3F-8AAB-290853AC4F7E}"/>
              </a:ext>
            </a:extLst>
          </p:cNvPr>
          <p:cNvSpPr txBox="1"/>
          <p:nvPr/>
        </p:nvSpPr>
        <p:spPr>
          <a:xfrm>
            <a:off x="719002" y="2528218"/>
            <a:ext cx="9648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>
                <a:solidFill>
                  <a:srgbClr val="00B050"/>
                </a:solidFill>
                <a:latin typeface="+mj-lt"/>
              </a:rPr>
              <a:t>	</a:t>
            </a:r>
            <a:r>
              <a:rPr lang="vi-VN" sz="4400">
                <a:solidFill>
                  <a:srgbClr val="002060"/>
                </a:solidFill>
                <a:latin typeface="+mj-lt"/>
              </a:rPr>
              <a:t>Khi đến ngã tư đó, tín hiệu đèn giao thông có thể là màu xanh, màu đỏ hoặc màu vàng vì đèn giao thông có ba màu </a:t>
            </a:r>
            <a:r>
              <a:rPr lang="vi-VN" sz="4400">
                <a:solidFill>
                  <a:srgbClr val="00B050"/>
                </a:solidFill>
                <a:latin typeface="+mj-lt"/>
              </a:rPr>
              <a:t>→ </a:t>
            </a:r>
            <a:r>
              <a:rPr lang="vi-VN" sz="4400">
                <a:solidFill>
                  <a:srgbClr val="FF0000"/>
                </a:solidFill>
                <a:latin typeface="+mj-lt"/>
              </a:rPr>
              <a:t>Có ba khả năng xảy ra.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01EF09-340A-43F6-B605-C34C43189106}"/>
              </a:ext>
            </a:extLst>
          </p:cNvPr>
          <p:cNvSpPr txBox="1"/>
          <p:nvPr/>
        </p:nvSpPr>
        <p:spPr>
          <a:xfrm>
            <a:off x="719002" y="720378"/>
            <a:ext cx="9324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a)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Khi đến ngã tư đó, tín hiệu đèn giao thông có thể là màu gì?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A476EA-2EAE-4697-A9F6-9065E1ED7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539" y="720378"/>
            <a:ext cx="761158" cy="2352882"/>
          </a:xfrm>
          <a:prstGeom prst="rect">
            <a:avLst/>
          </a:prstGeom>
        </p:spPr>
      </p:pic>
      <p:pic>
        <p:nvPicPr>
          <p:cNvPr id="7" name="Picture 2" descr="Pictur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7163" y="49213"/>
            <a:ext cx="120348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6593" y="3386931"/>
            <a:ext cx="66532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800" y="6661150"/>
            <a:ext cx="11896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4744" y="3378994"/>
            <a:ext cx="67595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059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AB6D81-01A0-4C3F-8AAB-290853AC4F7E}"/>
              </a:ext>
            </a:extLst>
          </p:cNvPr>
          <p:cNvSpPr txBox="1"/>
          <p:nvPr/>
        </p:nvSpPr>
        <p:spPr>
          <a:xfrm>
            <a:off x="579549" y="1689172"/>
            <a:ext cx="90009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smtClean="0">
                <a:latin typeface="+mj-lt"/>
              </a:rPr>
              <a:t>- </a:t>
            </a:r>
            <a:r>
              <a:rPr lang="vi-VN" sz="4800" smtClean="0">
                <a:latin typeface="+mj-lt"/>
              </a:rPr>
              <a:t>Ô </a:t>
            </a:r>
            <a:r>
              <a:rPr lang="vi-VN" sz="4800">
                <a:latin typeface="+mj-lt"/>
              </a:rPr>
              <a:t>tô </a:t>
            </a:r>
            <a:r>
              <a:rPr lang="en-US" sz="4800" smtClean="0">
                <a:latin typeface="+mj-lt"/>
              </a:rPr>
              <a:t>………………</a:t>
            </a:r>
            <a:r>
              <a:rPr lang="vi-VN" sz="4800" smtClean="0">
                <a:latin typeface="+mj-lt"/>
              </a:rPr>
              <a:t>đi </a:t>
            </a:r>
            <a:r>
              <a:rPr lang="vi-VN" sz="4800">
                <a:latin typeface="+mj-lt"/>
              </a:rPr>
              <a:t>khi tín hiệu màu đỏ.</a:t>
            </a:r>
          </a:p>
          <a:p>
            <a:pPr lvl="0" algn="just"/>
            <a:r>
              <a:rPr lang="en-US" sz="4800" smtClean="0">
                <a:latin typeface="+mj-lt"/>
              </a:rPr>
              <a:t>- </a:t>
            </a:r>
            <a:r>
              <a:rPr lang="vi-VN" sz="4800" smtClean="0">
                <a:latin typeface="+mj-lt"/>
              </a:rPr>
              <a:t>Ô </a:t>
            </a:r>
            <a:r>
              <a:rPr lang="vi-VN" sz="4800">
                <a:latin typeface="+mj-lt"/>
              </a:rPr>
              <a:t>tô </a:t>
            </a:r>
            <a:r>
              <a:rPr lang="en-US" sz="4800" smtClean="0">
                <a:latin typeface="+mj-lt"/>
              </a:rPr>
              <a:t>………………</a:t>
            </a:r>
            <a:r>
              <a:rPr lang="vi-VN" sz="4800" smtClean="0">
                <a:latin typeface="+mj-lt"/>
              </a:rPr>
              <a:t> </a:t>
            </a:r>
            <a:r>
              <a:rPr lang="vi-VN" sz="4800">
                <a:latin typeface="+mj-lt"/>
              </a:rPr>
              <a:t>được đi khi tín hiệu màu xanh.</a:t>
            </a:r>
          </a:p>
          <a:p>
            <a:pPr lvl="0" algn="just"/>
            <a:r>
              <a:rPr lang="en-US" sz="4800" smtClean="0">
                <a:latin typeface="+mj-lt"/>
              </a:rPr>
              <a:t>- </a:t>
            </a:r>
            <a:r>
              <a:rPr lang="vi-VN" sz="4800" smtClean="0">
                <a:latin typeface="+mj-lt"/>
              </a:rPr>
              <a:t>Ô </a:t>
            </a:r>
            <a:r>
              <a:rPr lang="vi-VN" sz="4800">
                <a:latin typeface="+mj-lt"/>
              </a:rPr>
              <a:t>tô </a:t>
            </a:r>
            <a:r>
              <a:rPr lang="en-US" sz="4800" smtClean="0">
                <a:latin typeface="+mj-lt"/>
              </a:rPr>
              <a:t>…………</a:t>
            </a:r>
            <a:r>
              <a:rPr lang="vi-VN" sz="4800" smtClean="0">
                <a:latin typeface="+mj-lt"/>
              </a:rPr>
              <a:t>được </a:t>
            </a:r>
            <a:r>
              <a:rPr lang="vi-VN" sz="4800">
                <a:latin typeface="+mj-lt"/>
              </a:rPr>
              <a:t>đi khi tín hiệu màu vàng.</a:t>
            </a:r>
            <a:endParaRPr kumimoji="0" lang="vi-VN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01EF09-340A-43F6-B605-C34C43189106}"/>
              </a:ext>
            </a:extLst>
          </p:cNvPr>
          <p:cNvSpPr txBox="1"/>
          <p:nvPr/>
        </p:nvSpPr>
        <p:spPr>
          <a:xfrm>
            <a:off x="785611" y="629123"/>
            <a:ext cx="8873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b)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Luật giao thông quy định: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A476EA-2EAE-4697-A9F6-9065E1ED7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384" y="1428985"/>
            <a:ext cx="1428309" cy="44151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01EF09-340A-43F6-B605-C34C43189106}"/>
              </a:ext>
            </a:extLst>
          </p:cNvPr>
          <p:cNvSpPr txBox="1"/>
          <p:nvPr/>
        </p:nvSpPr>
        <p:spPr>
          <a:xfrm>
            <a:off x="2479429" y="1689172"/>
            <a:ext cx="298084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solidFill>
                  <a:srgbClr val="FF0000"/>
                </a:solidFill>
                <a:latin typeface="+mj-lt"/>
              </a:rPr>
              <a:t>k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hông</a:t>
            </a:r>
            <a:r>
              <a:rPr kumimoji="0" lang="en-US" sz="4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thể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01EF09-340A-43F6-B605-C34C43189106}"/>
              </a:ext>
            </a:extLst>
          </p:cNvPr>
          <p:cNvSpPr txBox="1"/>
          <p:nvPr/>
        </p:nvSpPr>
        <p:spPr>
          <a:xfrm>
            <a:off x="2471639" y="3158274"/>
            <a:ext cx="292332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solidFill>
                  <a:srgbClr val="FF0000"/>
                </a:solidFill>
                <a:latin typeface="+mj-lt"/>
              </a:rPr>
              <a:t>c</a:t>
            </a:r>
            <a:r>
              <a:rPr lang="en-US" sz="4800" smtClean="0">
                <a:solidFill>
                  <a:srgbClr val="FF0000"/>
                </a:solidFill>
                <a:latin typeface="+mj-lt"/>
              </a:rPr>
              <a:t>hắc chắn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01EF09-340A-43F6-B605-C34C43189106}"/>
              </a:ext>
            </a:extLst>
          </p:cNvPr>
          <p:cNvSpPr txBox="1"/>
          <p:nvPr/>
        </p:nvSpPr>
        <p:spPr>
          <a:xfrm>
            <a:off x="2285955" y="4627376"/>
            <a:ext cx="195947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solidFill>
                  <a:srgbClr val="FF0000"/>
                </a:solidFill>
                <a:latin typeface="+mj-lt"/>
              </a:rPr>
              <a:t>c</a:t>
            </a:r>
            <a:r>
              <a:rPr lang="en-US" sz="4800" smtClean="0">
                <a:solidFill>
                  <a:srgbClr val="FF0000"/>
                </a:solidFill>
                <a:latin typeface="+mj-lt"/>
              </a:rPr>
              <a:t>ó thể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2" descr="Pictur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7163" y="49213"/>
            <a:ext cx="120348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6593" y="3386931"/>
            <a:ext cx="6653212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800" y="6661150"/>
            <a:ext cx="118967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4744" y="3378994"/>
            <a:ext cx="67595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463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843</TotalTime>
  <Words>468</Words>
  <Application>Microsoft Office PowerPoint</Application>
  <PresentationFormat>Custom</PresentationFormat>
  <Paragraphs>59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Huỳnh Quốc Hân</dc:creator>
  <dc:description>9Slide.vn</dc:description>
  <cp:lastModifiedBy>Administrator</cp:lastModifiedBy>
  <cp:revision>17</cp:revision>
  <dcterms:created xsi:type="dcterms:W3CDTF">2022-12-13T02:47:10Z</dcterms:created>
  <dcterms:modified xsi:type="dcterms:W3CDTF">2025-10-31T03:28:07Z</dcterms:modified>
  <cp:category>9Slide.vn</cp:category>
</cp:coreProperties>
</file>