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5"/>
  </p:notesMasterIdLst>
  <p:sldIdLst>
    <p:sldId id="305" r:id="rId3"/>
    <p:sldId id="307" r:id="rId4"/>
    <p:sldId id="300" r:id="rId5"/>
    <p:sldId id="302" r:id="rId6"/>
    <p:sldId id="267" r:id="rId7"/>
    <p:sldId id="257" r:id="rId8"/>
    <p:sldId id="271" r:id="rId9"/>
    <p:sldId id="272" r:id="rId10"/>
    <p:sldId id="284" r:id="rId11"/>
    <p:sldId id="285" r:id="rId12"/>
    <p:sldId id="286" r:id="rId13"/>
    <p:sldId id="287" r:id="rId14"/>
    <p:sldId id="306" r:id="rId15"/>
    <p:sldId id="293" r:id="rId16"/>
    <p:sldId id="283" r:id="rId17"/>
    <p:sldId id="273" r:id="rId18"/>
    <p:sldId id="312" r:id="rId19"/>
    <p:sldId id="314" r:id="rId20"/>
    <p:sldId id="308" r:id="rId21"/>
    <p:sldId id="309" r:id="rId22"/>
    <p:sldId id="310" r:id="rId23"/>
    <p:sldId id="303" r:id="rId24"/>
  </p:sldIdLst>
  <p:sldSz cx="18288000" cy="10287000"/>
  <p:notesSz cx="6858000" cy="9144000"/>
  <p:embeddedFontLs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E0F9"/>
    <a:srgbClr val="701626"/>
    <a:srgbClr val="FFFFCC"/>
    <a:srgbClr val="FFFBF3"/>
    <a:srgbClr val="FF33CC"/>
    <a:srgbClr val="50AF6C"/>
    <a:srgbClr val="EAA454"/>
    <a:srgbClr val="4FAFE4"/>
    <a:srgbClr val="E1609F"/>
    <a:srgbClr val="F46D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52" d="100"/>
          <a:sy n="52" d="100"/>
        </p:scale>
        <p:origin x="87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77EE3-4D80-4700-85D2-2691C6049518}" type="datetimeFigureOut">
              <a:rPr lang="vi-VN" smtClean="0"/>
              <a:t>29/10/2024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8E90AC-0AA0-4605-AAC4-FC720D461288}" type="slidenum">
              <a:rPr lang="vi-VN" smtClean="0"/>
              <a:t>‹#›</a:t>
            </a:fld>
            <a:endParaRPr lang="vi-VN"/>
          </a:p>
        </p:txBody>
      </p:sp>
    </p:spTree>
    <p:extLst>
      <p:ext uri="{BB962C8B-B14F-4D97-AF65-F5344CB8AC3E}">
        <p14:creationId xmlns:p14="http://schemas.microsoft.com/office/powerpoint/2010/main" val="3694405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242888" y="1431925"/>
            <a:ext cx="6872287" cy="3865563"/>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130290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0554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92108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92954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63924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1237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0944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583631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54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0678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5481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9367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2BAA507C-359E-8E41-DDFA-BF4D15183A3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8" name="Hình chữ nhật 7">
            <a:extLst>
              <a:ext uri="{FF2B5EF4-FFF2-40B4-BE49-F238E27FC236}">
                <a16:creationId xmlns:a16="http://schemas.microsoft.com/office/drawing/2014/main" id="{4A113B76-07EF-E1D2-6F11-26AB1BAE856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9" name="Hình ảnh 8" descr="Ảnh có chứa phim hoạt hình, văn bản, vòng tròn, Đồ họa&#10;&#10;Mô tả được tạo tự động">
            <a:extLst>
              <a:ext uri="{FF2B5EF4-FFF2-40B4-BE49-F238E27FC236}">
                <a16:creationId xmlns:a16="http://schemas.microsoft.com/office/drawing/2014/main" id="{2708D6DE-D6CB-B16C-FAC8-0DAFBAF09B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B6CF86A-72AF-8290-5267-A8BF781BE49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
        <p:nvSpPr>
          <p:cNvPr id="9" name="Hình chữ nhật 8">
            <a:extLst>
              <a:ext uri="{FF2B5EF4-FFF2-40B4-BE49-F238E27FC236}">
                <a16:creationId xmlns:a16="http://schemas.microsoft.com/office/drawing/2014/main" id="{1FD1779A-BDD5-E9D5-BA46-92C047B85704}"/>
              </a:ext>
            </a:extLst>
          </p:cNvPr>
          <p:cNvSpPr/>
          <p:nvPr userDrawn="1"/>
        </p:nvSpPr>
        <p:spPr>
          <a:xfrm>
            <a:off x="-3991586" y="3783805"/>
            <a:ext cx="3810000" cy="8863965"/>
          </a:xfrm>
          <a:prstGeom prst="rect">
            <a:avLst/>
          </a:prstGeom>
          <a:noFill/>
        </p:spPr>
        <p:txBody>
          <a:bodyPr wrap="square" lIns="137160" tIns="68580" rIns="137160" bIns="6858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Bài giảng thuộc dự án </a:t>
            </a:r>
            <a:r>
              <a:rPr lang="vi-VN" sz="2700" b="1" kern="1200" spc="0">
                <a:ln>
                  <a:noFill/>
                </a:ln>
                <a:solidFill>
                  <a:srgbClr val="000000"/>
                </a:solidFill>
                <a:effectLst/>
                <a:latin typeface="Arial" panose="020B0604020202020204" pitchFamily="34" charset="0"/>
                <a:ea typeface="+mn-ea"/>
                <a:cs typeface="+mn-cs"/>
              </a:rPr>
              <a:t>Hỗ trợ BGĐT miễn phí cho giáo viên </a:t>
            </a:r>
            <a:r>
              <a:rPr lang="vi-VN" sz="2700" kern="1200" spc="0">
                <a:ln>
                  <a:noFill/>
                </a:ln>
                <a:solidFill>
                  <a:srgbClr val="000000"/>
                </a:solidFill>
                <a:effectLst/>
                <a:latin typeface="Arial" panose="020B0604020202020204" pitchFamily="34" charset="0"/>
                <a:ea typeface="+mn-ea"/>
                <a:cs typeface="+mn-cs"/>
              </a:rPr>
              <a:t>của </a:t>
            </a:r>
            <a:r>
              <a:rPr lang="vi-VN" sz="2700" b="1" kern="1200" spc="0">
                <a:ln>
                  <a:noFill/>
                </a:ln>
                <a:solidFill>
                  <a:srgbClr val="000000"/>
                </a:solidFill>
                <a:effectLst/>
                <a:latin typeface="Arial" panose="020B0604020202020204" pitchFamily="34" charset="0"/>
                <a:ea typeface="+mn-ea"/>
                <a:cs typeface="+mn-cs"/>
              </a:rPr>
              <a:t>Học liệu số TuMo.</a:t>
            </a:r>
          </a:p>
          <a:p>
            <a:pPr marL="0" algn="just" rtl="0" eaLnBrk="1" latinLnBrk="0" hangingPunct="1">
              <a:spcBef>
                <a:spcPts val="0"/>
              </a:spcBef>
              <a:spcAft>
                <a:spcPts val="0"/>
              </a:spcAft>
            </a:pPr>
            <a:endParaRPr lang="vi-VN" sz="2700" b="1">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Quý thầy cô có thể tải miễn phí bài giảng trên Nhóm zalo và FB của Học liệu số TUMO.</a:t>
            </a:r>
          </a:p>
          <a:p>
            <a:pPr marL="0" algn="just" rtl="0" eaLnBrk="1" latinLnBrk="0" hangingPunct="1">
              <a:spcBef>
                <a:spcPts val="0"/>
              </a:spcBef>
              <a:spcAft>
                <a:spcPts val="0"/>
              </a:spcAft>
            </a:pPr>
            <a:endParaRPr lang="vi-VN" sz="2700" b="0" kern="1200" spc="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Thầy cô có thể liên hệ admin số điện thoại, zalo 086.883.8870 để được hỗ trợ thêm vào nhóm. </a:t>
            </a: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endParaRPr lang="vi-VN" sz="2700" kern="1200">
              <a:ln>
                <a:noFill/>
              </a:ln>
              <a:solidFill>
                <a:srgbClr val="000000"/>
              </a:solidFill>
              <a:effectLst/>
              <a:latin typeface="Arial" panose="020B0604020202020204" pitchFamily="34" charset="0"/>
              <a:ea typeface="+mn-ea"/>
              <a:cs typeface="+mn-cs"/>
            </a:endParaRPr>
          </a:p>
          <a:p>
            <a:pPr marL="0" algn="just" rtl="0" eaLnBrk="1" latinLnBrk="0" hangingPunct="1">
              <a:spcBef>
                <a:spcPts val="0"/>
              </a:spcBef>
              <a:spcAft>
                <a:spcPts val="0"/>
              </a:spcAft>
            </a:pPr>
            <a:r>
              <a:rPr lang="vi-VN" sz="2700" kern="1200">
                <a:ln>
                  <a:noFill/>
                </a:ln>
                <a:solidFill>
                  <a:srgbClr val="000000"/>
                </a:solidFill>
                <a:effectLst/>
                <a:latin typeface="Arial" panose="020B0604020202020204" pitchFamily="34" charset="0"/>
                <a:ea typeface="+mn-ea"/>
                <a:cs typeface="+mn-cs"/>
              </a:rPr>
              <a:t>Vui lòng không sử dụng bài giảng với mục đích thương mại. </a:t>
            </a:r>
          </a:p>
          <a:p>
            <a:pPr marL="0" algn="just" rtl="0" eaLnBrk="1" latinLnBrk="0" hangingPunct="1">
              <a:spcBef>
                <a:spcPts val="0"/>
              </a:spcBef>
              <a:spcAft>
                <a:spcPts val="0"/>
              </a:spcAft>
            </a:pPr>
            <a:endParaRPr lang="vi-VN" sz="2700">
              <a:effectLst/>
            </a:endParaRPr>
          </a:p>
          <a:p>
            <a:pPr marL="0" algn="just" rtl="0" eaLnBrk="1" latinLnBrk="0" hangingPunct="1">
              <a:spcBef>
                <a:spcPts val="0"/>
              </a:spcBef>
              <a:spcAft>
                <a:spcPts val="0"/>
              </a:spcAft>
            </a:pPr>
            <a:r>
              <a:rPr lang="vi-VN" sz="2700" b="0" kern="1200" spc="0">
                <a:ln>
                  <a:noFill/>
                </a:ln>
                <a:solidFill>
                  <a:srgbClr val="000000"/>
                </a:solidFill>
                <a:effectLst/>
                <a:latin typeface="Arial" panose="020B0604020202020204" pitchFamily="34" charset="0"/>
                <a:ea typeface="+mn-ea"/>
                <a:cs typeface="+mn-cs"/>
              </a:rPr>
              <a:t>Chân thành cảm ơn!</a:t>
            </a:r>
            <a:endParaRPr lang="vi-VN" sz="2700">
              <a:effectLst/>
            </a:endParaRPr>
          </a:p>
        </p:txBody>
      </p:sp>
      <p:pic>
        <p:nvPicPr>
          <p:cNvPr id="10" name="Hình ảnh 9" descr="Ảnh có chứa phim hoạt hình, văn bản, vòng tròn, Đồ họa&#10;&#10;Mô tả được tạo tự động">
            <a:extLst>
              <a:ext uri="{FF2B5EF4-FFF2-40B4-BE49-F238E27FC236}">
                <a16:creationId xmlns:a16="http://schemas.microsoft.com/office/drawing/2014/main" id="{502A800A-AC4C-9D10-412D-E6623B5485E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543300" y="411957"/>
            <a:ext cx="3309372" cy="3309372"/>
          </a:xfrm>
          <a:prstGeom prst="rect">
            <a:avLst/>
          </a:prstGeom>
        </p:spPr>
      </p:pic>
    </p:spTree>
    <p:extLst>
      <p:ext uri="{BB962C8B-B14F-4D97-AF65-F5344CB8AC3E}">
        <p14:creationId xmlns:p14="http://schemas.microsoft.com/office/powerpoint/2010/main" val="3219951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4.sv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3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4.sv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4.sv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8.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8.png"/></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5.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4.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7" Type="http://schemas.openxmlformats.org/officeDocument/2006/relationships/image" Target="../media/image28.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4.svg"/></Relationships>
</file>

<file path=ppt/slides/_rels/slide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20.sv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8.svg"/><Relationship Id="rId5" Type="http://schemas.openxmlformats.org/officeDocument/2006/relationships/image" Target="../media/image10.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a:off x="0" y="3408478"/>
            <a:ext cx="8164545" cy="5368188"/>
          </a:xfrm>
          <a:custGeom>
            <a:avLst/>
            <a:gdLst/>
            <a:ahLst/>
            <a:cxnLst/>
            <a:rect l="l" t="t" r="r" b="b"/>
            <a:pathLst>
              <a:path w="8164545" h="5368188">
                <a:moveTo>
                  <a:pt x="0" y="0"/>
                </a:moveTo>
                <a:lnTo>
                  <a:pt x="8164545" y="0"/>
                </a:lnTo>
                <a:lnTo>
                  <a:pt x="8164545" y="5368188"/>
                </a:lnTo>
                <a:lnTo>
                  <a:pt x="0" y="536818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17" name="Group 17"/>
          <p:cNvGrpSpPr/>
          <p:nvPr/>
        </p:nvGrpSpPr>
        <p:grpSpPr>
          <a:xfrm>
            <a:off x="-757332" y="7880713"/>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308704" y="1990958"/>
            <a:ext cx="9653054" cy="1938992"/>
          </a:xfrm>
          <a:prstGeom prst="rect">
            <a:avLst/>
          </a:prstGeom>
        </p:spPr>
        <p:txBody>
          <a:bodyPr wrap="square" lIns="0" tIns="0" rIns="0" bIns="0" rtlCol="0" anchor="t">
            <a:spAutoFit/>
          </a:bodyPr>
          <a:lstStyle/>
          <a:p>
            <a:pPr marL="0" lvl="0" indent="0"/>
            <a:r>
              <a:rPr lang="vi-VN" sz="12600" b="1" u="none" dirty="0">
                <a:solidFill>
                  <a:srgbClr val="F46D22"/>
                </a:solidFill>
              </a:rPr>
              <a:t>KHỞI ĐỘNG</a:t>
            </a:r>
            <a:endParaRPr lang="en-US" sz="12600" b="1" u="none" dirty="0">
              <a:solidFill>
                <a:srgbClr val="F46D22"/>
              </a:solidFill>
            </a:endParaRPr>
          </a:p>
        </p:txBody>
      </p:sp>
    </p:spTree>
    <p:extLst>
      <p:ext uri="{BB962C8B-B14F-4D97-AF65-F5344CB8AC3E}">
        <p14:creationId xmlns:p14="http://schemas.microsoft.com/office/powerpoint/2010/main" val="21610966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1" name="Bảng 10">
            <a:extLst>
              <a:ext uri="{FF2B5EF4-FFF2-40B4-BE49-F238E27FC236}">
                <a16:creationId xmlns:a16="http://schemas.microsoft.com/office/drawing/2014/main" id="{21BCD150-603A-000B-31AE-C7D837831A44}"/>
              </a:ext>
            </a:extLst>
          </p:cNvPr>
          <p:cNvGraphicFramePr>
            <a:graphicFrameLocks noGrp="1"/>
          </p:cNvGraphicFramePr>
          <p:nvPr>
            <p:extLst>
              <p:ext uri="{D42A27DB-BD31-4B8C-83A1-F6EECF244321}">
                <p14:modId xmlns:p14="http://schemas.microsoft.com/office/powerpoint/2010/main" val="3220710659"/>
              </p:ext>
            </p:extLst>
          </p:nvPr>
        </p:nvGraphicFramePr>
        <p:xfrm>
          <a:off x="76200" y="72738"/>
          <a:ext cx="18135600" cy="10099960"/>
        </p:xfrm>
        <a:graphic>
          <a:graphicData uri="http://schemas.openxmlformats.org/drawingml/2006/table">
            <a:tbl>
              <a:tblPr firstRow="1" bandRow="1">
                <a:tableStyleId>{5C22544A-7EE6-4342-B048-85BDC9FD1C3A}</a:tableStyleId>
              </a:tblPr>
              <a:tblGrid>
                <a:gridCol w="4321675">
                  <a:extLst>
                    <a:ext uri="{9D8B030D-6E8A-4147-A177-3AD203B41FA5}">
                      <a16:colId xmlns:a16="http://schemas.microsoft.com/office/drawing/2014/main" val="704574346"/>
                    </a:ext>
                  </a:extLst>
                </a:gridCol>
                <a:gridCol w="5203325">
                  <a:extLst>
                    <a:ext uri="{9D8B030D-6E8A-4147-A177-3AD203B41FA5}">
                      <a16:colId xmlns:a16="http://schemas.microsoft.com/office/drawing/2014/main" val="73331284"/>
                    </a:ext>
                  </a:extLst>
                </a:gridCol>
                <a:gridCol w="8610600">
                  <a:extLst>
                    <a:ext uri="{9D8B030D-6E8A-4147-A177-3AD203B41FA5}">
                      <a16:colId xmlns:a16="http://schemas.microsoft.com/office/drawing/2014/main" val="4196118959"/>
                    </a:ext>
                  </a:extLst>
                </a:gridCol>
              </a:tblGrid>
              <a:tr h="1134940">
                <a:tc>
                  <a:txBody>
                    <a:bodyPr/>
                    <a:lstStyle/>
                    <a:p>
                      <a:pPr algn="ctr"/>
                      <a:r>
                        <a:rPr lang="vi-VN" sz="5400">
                          <a:solidFill>
                            <a:sysClr val="windowText" lastClr="000000"/>
                          </a:solidFill>
                        </a:rPr>
                        <a:t>Loại quả</a:t>
                      </a:r>
                      <a:endParaRPr lang="en-US" sz="540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5400">
                          <a:solidFill>
                            <a:sysClr val="windowText" lastClr="000000"/>
                          </a:solidFill>
                        </a:rPr>
                        <a:t>Nguồn gốc</a:t>
                      </a:r>
                      <a:endParaRPr lang="en-US" sz="540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tc>
                  <a:txBody>
                    <a:bodyPr/>
                    <a:lstStyle/>
                    <a:p>
                      <a:pPr algn="ctr"/>
                      <a:r>
                        <a:rPr lang="vi-VN" sz="4800" dirty="0">
                          <a:solidFill>
                            <a:sysClr val="windowText" lastClr="000000"/>
                          </a:solidFill>
                        </a:rPr>
                        <a:t>Từ ngữ, hình </a:t>
                      </a:r>
                      <a:r>
                        <a:rPr lang="vi-VN" sz="4800" dirty="0" smtClean="0">
                          <a:solidFill>
                            <a:sysClr val="windowText" lastClr="000000"/>
                          </a:solidFill>
                        </a:rPr>
                        <a:t>ảnh được</a:t>
                      </a:r>
                      <a:r>
                        <a:rPr lang="vi-VN" sz="4800" baseline="0" dirty="0" smtClean="0">
                          <a:solidFill>
                            <a:sysClr val="windowText" lastClr="000000"/>
                          </a:solidFill>
                        </a:rPr>
                        <a:t> tả</a:t>
                      </a:r>
                      <a:endParaRPr lang="en-US" sz="4800" dirty="0">
                        <a:solidFill>
                          <a:sysClr val="windowText" lastClr="000000"/>
                        </a:solidFill>
                      </a:endParaRPr>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rgbClr val="AAE0F9"/>
                    </a:solidFill>
                  </a:tcPr>
                </a:tc>
                <a:extLst>
                  <a:ext uri="{0D108BD9-81ED-4DB2-BD59-A6C34878D82A}">
                    <a16:rowId xmlns:a16="http://schemas.microsoft.com/office/drawing/2014/main" val="1306822746"/>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2250831772"/>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658028032"/>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4278439968"/>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550768785"/>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250382278"/>
                  </a:ext>
                </a:extLst>
              </a:tr>
              <a:tr h="1494170">
                <a:tc>
                  <a:txBody>
                    <a:bodyPr/>
                    <a:lstStyle/>
                    <a:p>
                      <a:pPr algn="l"/>
                      <a:endParaRPr lang="en-US" sz="6000"/>
                    </a:p>
                  </a:txBody>
                  <a:tcPr anchor="ct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tc>
                  <a:txBody>
                    <a:bodyPr/>
                    <a:lstStyle/>
                    <a:p>
                      <a:endParaRPr lang="en-US" dirty="0"/>
                    </a:p>
                  </a:txBody>
                  <a:tcPr>
                    <a:lnL w="38100" cap="flat" cmpd="sng" algn="ctr">
                      <a:solidFill>
                        <a:srgbClr val="0070C0"/>
                      </a:solidFill>
                      <a:prstDash val="solid"/>
                      <a:round/>
                      <a:headEnd type="none" w="med" len="med"/>
                      <a:tailEnd type="none" w="med" len="med"/>
                    </a:lnL>
                    <a:lnR w="38100" cap="flat" cmpd="sng" algn="ctr">
                      <a:solidFill>
                        <a:srgbClr val="0070C0"/>
                      </a:solidFill>
                      <a:prstDash val="solid"/>
                      <a:round/>
                      <a:headEnd type="none" w="med" len="med"/>
                      <a:tailEnd type="none" w="med" len="med"/>
                    </a:lnR>
                    <a:lnT w="38100" cap="flat" cmpd="sng" algn="ctr">
                      <a:solidFill>
                        <a:srgbClr val="0070C0"/>
                      </a:solidFill>
                      <a:prstDash val="solid"/>
                      <a:round/>
                      <a:headEnd type="none" w="med" len="med"/>
                      <a:tailEnd type="none" w="med" len="med"/>
                    </a:lnT>
                    <a:lnB w="38100" cap="flat" cmpd="sng" algn="ctr">
                      <a:solidFill>
                        <a:srgbClr val="0070C0"/>
                      </a:solidFill>
                      <a:prstDash val="solid"/>
                      <a:round/>
                      <a:headEnd type="none" w="med" len="med"/>
                      <a:tailEnd type="none" w="med" len="med"/>
                    </a:lnB>
                    <a:solidFill>
                      <a:schemeClr val="bg1"/>
                    </a:solidFill>
                  </a:tcPr>
                </a:tc>
                <a:extLst>
                  <a:ext uri="{0D108BD9-81ED-4DB2-BD59-A6C34878D82A}">
                    <a16:rowId xmlns:a16="http://schemas.microsoft.com/office/drawing/2014/main" val="302230606"/>
                  </a:ext>
                </a:extLst>
              </a:tr>
            </a:tbl>
          </a:graphicData>
        </a:graphic>
      </p:graphicFrame>
      <p:pic>
        <p:nvPicPr>
          <p:cNvPr id="4" name="Hình ảnh 3">
            <a:extLst>
              <a:ext uri="{FF2B5EF4-FFF2-40B4-BE49-F238E27FC236}">
                <a16:creationId xmlns:a16="http://schemas.microsoft.com/office/drawing/2014/main" id="{1A1ED693-B723-5318-8AFC-A0425570D56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t="12889" r="81205" b="13636"/>
          <a:stretch/>
        </p:blipFill>
        <p:spPr>
          <a:xfrm>
            <a:off x="2414872" y="1257301"/>
            <a:ext cx="1870786" cy="1371598"/>
          </a:xfrm>
          <a:prstGeom prst="rect">
            <a:avLst/>
          </a:prstGeom>
        </p:spPr>
      </p:pic>
      <p:pic>
        <p:nvPicPr>
          <p:cNvPr id="13" name="Hình ảnh 12">
            <a:extLst>
              <a:ext uri="{FF2B5EF4-FFF2-40B4-BE49-F238E27FC236}">
                <a16:creationId xmlns:a16="http://schemas.microsoft.com/office/drawing/2014/main" id="{B8BB4B07-0606-63A7-8964-47FF217808BB}"/>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19275" t="27272" r="67002" b="13636"/>
          <a:stretch/>
        </p:blipFill>
        <p:spPr>
          <a:xfrm>
            <a:off x="3328687" y="3157088"/>
            <a:ext cx="1030688" cy="990600"/>
          </a:xfrm>
          <a:prstGeom prst="rect">
            <a:avLst/>
          </a:prstGeom>
        </p:spPr>
      </p:pic>
      <p:sp>
        <p:nvSpPr>
          <p:cNvPr id="14" name="Hình chữ nhật 13">
            <a:extLst>
              <a:ext uri="{FF2B5EF4-FFF2-40B4-BE49-F238E27FC236}">
                <a16:creationId xmlns:a16="http://schemas.microsoft.com/office/drawing/2014/main" id="{12B216F5-8548-20C1-B254-8E0DF344A055}"/>
              </a:ext>
            </a:extLst>
          </p:cNvPr>
          <p:cNvSpPr/>
          <p:nvPr/>
        </p:nvSpPr>
        <p:spPr>
          <a:xfrm>
            <a:off x="34031" y="1397168"/>
            <a:ext cx="1425391" cy="1015663"/>
          </a:xfrm>
          <a:prstGeom prst="rect">
            <a:avLst/>
          </a:prstGeom>
          <a:noFill/>
        </p:spPr>
        <p:txBody>
          <a:bodyPr wrap="none" lIns="91440" tIns="45720" rIns="91440" bIns="45720">
            <a:spAutoFit/>
          </a:bodyPr>
          <a:lstStyle/>
          <a:p>
            <a:pPr algn="ctr"/>
            <a:r>
              <a:rPr lang="vi-VN" sz="6000" b="0" cap="none" spc="0">
                <a:ln w="0"/>
                <a:solidFill>
                  <a:schemeClr val="tx1"/>
                </a:solidFill>
                <a:effectLst>
                  <a:outerShdw blurRad="38100" dist="19050" dir="2700000" algn="tl" rotWithShape="0">
                    <a:schemeClr val="dk1">
                      <a:alpha val="40000"/>
                    </a:schemeClr>
                  </a:outerShdw>
                </a:effectLst>
              </a:rPr>
              <a:t>khế</a:t>
            </a:r>
          </a:p>
        </p:txBody>
      </p:sp>
      <p:sp>
        <p:nvSpPr>
          <p:cNvPr id="15" name="Hình chữ nhật 14">
            <a:extLst>
              <a:ext uri="{FF2B5EF4-FFF2-40B4-BE49-F238E27FC236}">
                <a16:creationId xmlns:a16="http://schemas.microsoft.com/office/drawing/2014/main" id="{C75911F8-BCB5-AA61-714D-B544A74D40A2}"/>
              </a:ext>
            </a:extLst>
          </p:cNvPr>
          <p:cNvSpPr/>
          <p:nvPr/>
        </p:nvSpPr>
        <p:spPr>
          <a:xfrm>
            <a:off x="34031" y="3065262"/>
            <a:ext cx="3810000" cy="849463"/>
          </a:xfrm>
          <a:prstGeom prst="rect">
            <a:avLst/>
          </a:prstGeom>
          <a:noFill/>
        </p:spPr>
        <p:txBody>
          <a:bodyPr wrap="square" lIns="91440" tIns="45720" rIns="91440" bIns="45720">
            <a:spAutoFit/>
          </a:bodyPr>
          <a:lstStyle/>
          <a:p>
            <a:pPr>
              <a:lnSpc>
                <a:spcPct val="82000"/>
              </a:lnSpc>
            </a:pPr>
            <a:r>
              <a:rPr lang="vi-VN" sz="6000" b="0" cap="none" spc="0">
                <a:ln w="0"/>
                <a:solidFill>
                  <a:schemeClr val="tx1"/>
                </a:solidFill>
                <a:effectLst>
                  <a:outerShdw blurRad="38100" dist="19050" dir="2700000" algn="tl" rotWithShape="0">
                    <a:schemeClr val="dk1">
                      <a:alpha val="40000"/>
                    </a:schemeClr>
                  </a:outerShdw>
                </a:effectLst>
              </a:rPr>
              <a:t>hồng xiêm</a:t>
            </a:r>
          </a:p>
        </p:txBody>
      </p:sp>
      <p:sp>
        <p:nvSpPr>
          <p:cNvPr id="16" name="Hình chữ nhật 15">
            <a:extLst>
              <a:ext uri="{FF2B5EF4-FFF2-40B4-BE49-F238E27FC236}">
                <a16:creationId xmlns:a16="http://schemas.microsoft.com/office/drawing/2014/main" id="{A45FD7E7-9771-06D9-3216-803DDEC88758}"/>
              </a:ext>
            </a:extLst>
          </p:cNvPr>
          <p:cNvSpPr/>
          <p:nvPr/>
        </p:nvSpPr>
        <p:spPr>
          <a:xfrm>
            <a:off x="76200" y="4610100"/>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bưởi đỏ</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17" name="Hình ảnh 16">
            <a:extLst>
              <a:ext uri="{FF2B5EF4-FFF2-40B4-BE49-F238E27FC236}">
                <a16:creationId xmlns:a16="http://schemas.microsoft.com/office/drawing/2014/main" id="{07FD62DF-81AE-D52A-723D-3BD00830FF16}"/>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34329" t="5802" r="51608" b="13244"/>
          <a:stretch/>
        </p:blipFill>
        <p:spPr>
          <a:xfrm>
            <a:off x="3114726" y="4305300"/>
            <a:ext cx="1161949" cy="1320596"/>
          </a:xfrm>
          <a:prstGeom prst="rect">
            <a:avLst/>
          </a:prstGeom>
        </p:spPr>
      </p:pic>
      <p:sp>
        <p:nvSpPr>
          <p:cNvPr id="18" name="Hình chữ nhật 17">
            <a:extLst>
              <a:ext uri="{FF2B5EF4-FFF2-40B4-BE49-F238E27FC236}">
                <a16:creationId xmlns:a16="http://schemas.microsoft.com/office/drawing/2014/main" id="{DF0CD188-52C1-B10A-34AD-E69DF0C8415F}"/>
              </a:ext>
            </a:extLst>
          </p:cNvPr>
          <p:cNvSpPr/>
          <p:nvPr/>
        </p:nvSpPr>
        <p:spPr>
          <a:xfrm>
            <a:off x="76200" y="6154938"/>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bưởi</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19" name="Hình ảnh 18">
            <a:extLst>
              <a:ext uri="{FF2B5EF4-FFF2-40B4-BE49-F238E27FC236}">
                <a16:creationId xmlns:a16="http://schemas.microsoft.com/office/drawing/2014/main" id="{9C28B41F-6B11-2D06-44E5-1526C5860CE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50482" t="18730" r="33725" b="14510"/>
          <a:stretch/>
        </p:blipFill>
        <p:spPr>
          <a:xfrm>
            <a:off x="2667000" y="5766123"/>
            <a:ext cx="1624313" cy="1355654"/>
          </a:xfrm>
          <a:prstGeom prst="rect">
            <a:avLst/>
          </a:prstGeom>
        </p:spPr>
      </p:pic>
      <p:sp>
        <p:nvSpPr>
          <p:cNvPr id="20" name="Hình chữ nhật 19">
            <a:extLst>
              <a:ext uri="{FF2B5EF4-FFF2-40B4-BE49-F238E27FC236}">
                <a16:creationId xmlns:a16="http://schemas.microsoft.com/office/drawing/2014/main" id="{C3892380-C50A-8225-2D4F-805AA5520AB0}"/>
              </a:ext>
            </a:extLst>
          </p:cNvPr>
          <p:cNvSpPr/>
          <p:nvPr/>
        </p:nvSpPr>
        <p:spPr>
          <a:xfrm>
            <a:off x="76200" y="7702489"/>
            <a:ext cx="2998696"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quýt</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21" name="Hình ảnh 20">
            <a:extLst>
              <a:ext uri="{FF2B5EF4-FFF2-40B4-BE49-F238E27FC236}">
                <a16:creationId xmlns:a16="http://schemas.microsoft.com/office/drawing/2014/main" id="{4433CE84-DF57-8233-F97F-A45F6C0611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67420" t="34960" r="16787" b="15513"/>
          <a:stretch/>
        </p:blipFill>
        <p:spPr>
          <a:xfrm>
            <a:off x="2207902" y="7262004"/>
            <a:ext cx="2083412" cy="1289948"/>
          </a:xfrm>
          <a:prstGeom prst="rect">
            <a:avLst/>
          </a:prstGeom>
        </p:spPr>
      </p:pic>
      <p:sp>
        <p:nvSpPr>
          <p:cNvPr id="22" name="Hình chữ nhật 21">
            <a:extLst>
              <a:ext uri="{FF2B5EF4-FFF2-40B4-BE49-F238E27FC236}">
                <a16:creationId xmlns:a16="http://schemas.microsoft.com/office/drawing/2014/main" id="{F28A7CB2-54EF-57FB-FD7B-D6AE7C0D24CE}"/>
              </a:ext>
            </a:extLst>
          </p:cNvPr>
          <p:cNvSpPr/>
          <p:nvPr/>
        </p:nvSpPr>
        <p:spPr>
          <a:xfrm>
            <a:off x="76200" y="9162598"/>
            <a:ext cx="3352800" cy="849463"/>
          </a:xfrm>
          <a:prstGeom prst="rect">
            <a:avLst/>
          </a:prstGeom>
          <a:noFill/>
        </p:spPr>
        <p:txBody>
          <a:bodyPr wrap="square" lIns="91440" tIns="45720" rIns="91440" bIns="45720">
            <a:spAutoFit/>
          </a:bodyPr>
          <a:lstStyle/>
          <a:p>
            <a:pPr>
              <a:lnSpc>
                <a:spcPct val="82000"/>
              </a:lnSpc>
            </a:pPr>
            <a:r>
              <a:rPr lang="vi-VN" sz="6000">
                <a:ln w="0"/>
                <a:effectLst>
                  <a:outerShdw blurRad="38100" dist="19050" dir="2700000" algn="tl" rotWithShape="0">
                    <a:schemeClr val="dk1">
                      <a:alpha val="40000"/>
                    </a:schemeClr>
                  </a:outerShdw>
                </a:effectLst>
              </a:rPr>
              <a:t>thanh trà</a:t>
            </a:r>
            <a:endParaRPr lang="vi-VN" sz="6000" b="0" cap="none" spc="0">
              <a:ln w="0"/>
              <a:solidFill>
                <a:schemeClr val="tx1"/>
              </a:solidFill>
              <a:effectLst>
                <a:outerShdw blurRad="38100" dist="19050" dir="2700000" algn="tl" rotWithShape="0">
                  <a:schemeClr val="dk1">
                    <a:alpha val="40000"/>
                  </a:schemeClr>
                </a:outerShdw>
              </a:effectLst>
            </a:endParaRPr>
          </a:p>
        </p:txBody>
      </p:sp>
      <p:pic>
        <p:nvPicPr>
          <p:cNvPr id="23" name="Hình ảnh 22">
            <a:extLst>
              <a:ext uri="{FF2B5EF4-FFF2-40B4-BE49-F238E27FC236}">
                <a16:creationId xmlns:a16="http://schemas.microsoft.com/office/drawing/2014/main" id="{3CAA5BC7-E319-3011-9FE5-9A994331667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Lst>
          </a:blip>
          <a:srcRect l="84074" t="24334" r="-158" b="10128"/>
          <a:stretch/>
        </p:blipFill>
        <p:spPr>
          <a:xfrm>
            <a:off x="3114726" y="9033403"/>
            <a:ext cx="1198818" cy="964468"/>
          </a:xfrm>
          <a:prstGeom prst="rect">
            <a:avLst/>
          </a:prstGeom>
        </p:spPr>
      </p:pic>
      <p:sp>
        <p:nvSpPr>
          <p:cNvPr id="24" name="Hình chữ nhật 23">
            <a:extLst>
              <a:ext uri="{FF2B5EF4-FFF2-40B4-BE49-F238E27FC236}">
                <a16:creationId xmlns:a16="http://schemas.microsoft.com/office/drawing/2014/main" id="{89A6AA50-3B66-049E-541B-C72FDE3091F5}"/>
              </a:ext>
            </a:extLst>
          </p:cNvPr>
          <p:cNvSpPr/>
          <p:nvPr/>
        </p:nvSpPr>
        <p:spPr>
          <a:xfrm>
            <a:off x="5060362" y="1397168"/>
            <a:ext cx="3167788" cy="1015663"/>
          </a:xfrm>
          <a:prstGeom prst="rect">
            <a:avLst/>
          </a:prstGeom>
          <a:noFill/>
        </p:spPr>
        <p:txBody>
          <a:bodyPr wrap="square" lIns="91440" tIns="45720" rIns="91440" bIns="45720">
            <a:spAutoFit/>
          </a:bodyPr>
          <a:lstStyle/>
          <a:p>
            <a:r>
              <a:rPr lang="vi-VN" sz="6000" b="0" cap="none" spc="0">
                <a:ln w="0"/>
                <a:solidFill>
                  <a:schemeClr val="tx1"/>
                </a:solidFill>
                <a:effectLst>
                  <a:outerShdw blurRad="38100" dist="19050" dir="2700000" algn="tl" rotWithShape="0">
                    <a:schemeClr val="dk1">
                      <a:alpha val="40000"/>
                    </a:schemeClr>
                  </a:outerShdw>
                </a:effectLst>
              </a:rPr>
              <a:t>Ba Đình</a:t>
            </a:r>
          </a:p>
        </p:txBody>
      </p:sp>
      <p:sp>
        <p:nvSpPr>
          <p:cNvPr id="25" name="Hình chữ nhật 24">
            <a:extLst>
              <a:ext uri="{FF2B5EF4-FFF2-40B4-BE49-F238E27FC236}">
                <a16:creationId xmlns:a16="http://schemas.microsoft.com/office/drawing/2014/main" id="{F23D0841-6F62-024F-43F3-6CCEBC70A281}"/>
              </a:ext>
            </a:extLst>
          </p:cNvPr>
          <p:cNvSpPr/>
          <p:nvPr/>
        </p:nvSpPr>
        <p:spPr>
          <a:xfrm>
            <a:off x="5060362" y="2933700"/>
            <a:ext cx="461703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Xuân Đỉnh</a:t>
            </a:r>
          </a:p>
        </p:txBody>
      </p:sp>
      <p:sp>
        <p:nvSpPr>
          <p:cNvPr id="26" name="Hình chữ nhật 25">
            <a:extLst>
              <a:ext uri="{FF2B5EF4-FFF2-40B4-BE49-F238E27FC236}">
                <a16:creationId xmlns:a16="http://schemas.microsoft.com/office/drawing/2014/main" id="{5EF1DBFA-B8DA-EDC6-C39B-5B41AEA23E05}"/>
              </a:ext>
            </a:extLst>
          </p:cNvPr>
          <p:cNvSpPr/>
          <p:nvPr/>
        </p:nvSpPr>
        <p:spPr>
          <a:xfrm>
            <a:off x="5060362" y="4508835"/>
            <a:ext cx="461703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Mê Linh</a:t>
            </a:r>
          </a:p>
        </p:txBody>
      </p:sp>
      <p:sp>
        <p:nvSpPr>
          <p:cNvPr id="27" name="Hình chữ nhật 26">
            <a:extLst>
              <a:ext uri="{FF2B5EF4-FFF2-40B4-BE49-F238E27FC236}">
                <a16:creationId xmlns:a16="http://schemas.microsoft.com/office/drawing/2014/main" id="{FCC17C12-D4CD-3FAB-FA47-C0B37D89AE2E}"/>
              </a:ext>
            </a:extLst>
          </p:cNvPr>
          <p:cNvSpPr/>
          <p:nvPr/>
        </p:nvSpPr>
        <p:spPr>
          <a:xfrm>
            <a:off x="5060362" y="5988738"/>
            <a:ext cx="461703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Biên Hoà</a:t>
            </a:r>
          </a:p>
        </p:txBody>
      </p:sp>
      <p:sp>
        <p:nvSpPr>
          <p:cNvPr id="28" name="Hình chữ nhật 27">
            <a:extLst>
              <a:ext uri="{FF2B5EF4-FFF2-40B4-BE49-F238E27FC236}">
                <a16:creationId xmlns:a16="http://schemas.microsoft.com/office/drawing/2014/main" id="{67EE2E7A-D308-D447-AE41-57D4ED160A21}"/>
              </a:ext>
            </a:extLst>
          </p:cNvPr>
          <p:cNvSpPr/>
          <p:nvPr/>
        </p:nvSpPr>
        <p:spPr>
          <a:xfrm>
            <a:off x="5060362" y="7532600"/>
            <a:ext cx="461703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Hương Cần</a:t>
            </a:r>
          </a:p>
        </p:txBody>
      </p:sp>
      <p:sp>
        <p:nvSpPr>
          <p:cNvPr id="29" name="Hình chữ nhật 28">
            <a:extLst>
              <a:ext uri="{FF2B5EF4-FFF2-40B4-BE49-F238E27FC236}">
                <a16:creationId xmlns:a16="http://schemas.microsoft.com/office/drawing/2014/main" id="{CBD5E87A-C855-1C16-4430-A64804BB2D07}"/>
              </a:ext>
            </a:extLst>
          </p:cNvPr>
          <p:cNvSpPr/>
          <p:nvPr/>
        </p:nvSpPr>
        <p:spPr>
          <a:xfrm>
            <a:off x="5060362" y="8972286"/>
            <a:ext cx="461703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Huế</a:t>
            </a:r>
          </a:p>
        </p:txBody>
      </p:sp>
      <p:sp>
        <p:nvSpPr>
          <p:cNvPr id="30" name="Hình chữ nhật 29">
            <a:extLst>
              <a:ext uri="{FF2B5EF4-FFF2-40B4-BE49-F238E27FC236}">
                <a16:creationId xmlns:a16="http://schemas.microsoft.com/office/drawing/2014/main" id="{24D1C46C-BD08-5040-9496-461BA1761480}"/>
              </a:ext>
            </a:extLst>
          </p:cNvPr>
          <p:cNvSpPr/>
          <p:nvPr/>
        </p:nvSpPr>
        <p:spPr>
          <a:xfrm>
            <a:off x="10190303" y="1397168"/>
            <a:ext cx="316778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ngọt</a:t>
            </a:r>
          </a:p>
        </p:txBody>
      </p:sp>
      <p:sp>
        <p:nvSpPr>
          <p:cNvPr id="31" name="Hình chữ nhật 30">
            <a:extLst>
              <a:ext uri="{FF2B5EF4-FFF2-40B4-BE49-F238E27FC236}">
                <a16:creationId xmlns:a16="http://schemas.microsoft.com/office/drawing/2014/main" id="{032A47C2-67E7-12AD-C8BE-9990A9C205D0}"/>
              </a:ext>
            </a:extLst>
          </p:cNvPr>
          <p:cNvSpPr/>
          <p:nvPr/>
        </p:nvSpPr>
        <p:spPr>
          <a:xfrm>
            <a:off x="10190303" y="2899062"/>
            <a:ext cx="3167788" cy="1015663"/>
          </a:xfrm>
          <a:prstGeom prst="rect">
            <a:avLst/>
          </a:prstGeom>
          <a:noFill/>
        </p:spPr>
        <p:txBody>
          <a:bodyPr wrap="square" lIns="91440" tIns="45720" rIns="91440" bIns="45720">
            <a:spAutoFit/>
          </a:bodyPr>
          <a:lstStyle/>
          <a:p>
            <a:r>
              <a:rPr lang="vi-VN" sz="6000" b="0" cap="none" spc="0" dirty="0">
                <a:ln w="0"/>
                <a:solidFill>
                  <a:schemeClr val="tx1"/>
                </a:solidFill>
                <a:effectLst>
                  <a:outerShdw blurRad="38100" dist="19050" dir="2700000" algn="tl" rotWithShape="0">
                    <a:schemeClr val="dk1">
                      <a:alpha val="40000"/>
                    </a:schemeClr>
                  </a:outerShdw>
                </a:effectLst>
              </a:rPr>
              <a:t>cát mịn</a:t>
            </a:r>
          </a:p>
        </p:txBody>
      </p:sp>
      <p:sp>
        <p:nvSpPr>
          <p:cNvPr id="32" name="Hình chữ nhật 31">
            <a:extLst>
              <a:ext uri="{FF2B5EF4-FFF2-40B4-BE49-F238E27FC236}">
                <a16:creationId xmlns:a16="http://schemas.microsoft.com/office/drawing/2014/main" id="{F77A69C9-539D-34A1-C4D3-5A03A7AC9D12}"/>
              </a:ext>
            </a:extLst>
          </p:cNvPr>
          <p:cNvSpPr/>
          <p:nvPr/>
        </p:nvSpPr>
        <p:spPr>
          <a:xfrm>
            <a:off x="10190303" y="4457766"/>
            <a:ext cx="3167788" cy="1015663"/>
          </a:xfrm>
          <a:prstGeom prst="rect">
            <a:avLst/>
          </a:prstGeom>
          <a:noFill/>
        </p:spPr>
        <p:txBody>
          <a:bodyPr wrap="square" lIns="91440" tIns="45720" rIns="91440" bIns="45720">
            <a:spAutoFit/>
          </a:bodyPr>
          <a:lstStyle/>
          <a:p>
            <a:r>
              <a:rPr lang="vi-VN" sz="6000" dirty="0">
                <a:ln w="0"/>
                <a:effectLst>
                  <a:outerShdw blurRad="38100" dist="19050" dir="2700000" algn="tl" rotWithShape="0">
                    <a:schemeClr val="dk1">
                      <a:alpha val="40000"/>
                    </a:schemeClr>
                  </a:outerShdw>
                </a:effectLst>
              </a:rPr>
              <a:t>đỏ</a:t>
            </a:r>
            <a:endParaRPr lang="vi-VN" sz="6000" b="0" cap="none" spc="0" dirty="0">
              <a:ln w="0"/>
              <a:solidFill>
                <a:schemeClr val="tx1"/>
              </a:solidFill>
              <a:effectLst>
                <a:outerShdw blurRad="38100" dist="19050" dir="2700000" algn="tl" rotWithShape="0">
                  <a:schemeClr val="dk1">
                    <a:alpha val="40000"/>
                  </a:schemeClr>
                </a:outerShdw>
              </a:effectLst>
            </a:endParaRPr>
          </a:p>
        </p:txBody>
      </p:sp>
      <p:sp>
        <p:nvSpPr>
          <p:cNvPr id="33" name="Hình chữ nhật 32">
            <a:extLst>
              <a:ext uri="{FF2B5EF4-FFF2-40B4-BE49-F238E27FC236}">
                <a16:creationId xmlns:a16="http://schemas.microsoft.com/office/drawing/2014/main" id="{4CD8ABEA-2D72-9986-F0D6-A8F5CD556730}"/>
              </a:ext>
            </a:extLst>
          </p:cNvPr>
          <p:cNvSpPr/>
          <p:nvPr/>
        </p:nvSpPr>
        <p:spPr>
          <a:xfrm>
            <a:off x="10167212" y="5656339"/>
            <a:ext cx="8196988" cy="1680460"/>
          </a:xfrm>
          <a:prstGeom prst="rect">
            <a:avLst/>
          </a:prstGeom>
          <a:noFill/>
        </p:spPr>
        <p:txBody>
          <a:bodyPr wrap="square" lIns="91440" tIns="45720" rIns="91440" bIns="45720">
            <a:spAutoFit/>
          </a:bodyPr>
          <a:lstStyle/>
          <a:p>
            <a:pPr>
              <a:lnSpc>
                <a:spcPct val="86000"/>
              </a:lnSpc>
            </a:pPr>
            <a:r>
              <a:rPr lang="vi-VN" sz="6000" b="0" cap="none" spc="0" dirty="0">
                <a:ln w="0"/>
                <a:solidFill>
                  <a:schemeClr val="tx1"/>
                </a:solidFill>
                <a:effectLst>
                  <a:outerShdw blurRad="38100" dist="19050" dir="2700000" algn="tl" rotWithShape="0">
                    <a:schemeClr val="dk1">
                      <a:alpha val="40000"/>
                    </a:schemeClr>
                  </a:outerShdw>
                </a:effectLst>
              </a:rPr>
              <a:t>đậm v</a:t>
            </a:r>
            <a:r>
              <a:rPr lang="vi-VN" sz="6000" dirty="0">
                <a:ln w="0"/>
                <a:effectLst>
                  <a:outerShdw blurRad="38100" dist="19050" dir="2700000" algn="tl" rotWithShape="0">
                    <a:schemeClr val="dk1">
                      <a:alpha val="40000"/>
                    </a:schemeClr>
                  </a:outerShdw>
                </a:effectLst>
              </a:rPr>
              <a:t>ị phù sa bãi bờ Nam Bộ</a:t>
            </a:r>
            <a:endParaRPr lang="vi-VN" sz="6000" b="0" cap="none" spc="0" dirty="0">
              <a:ln w="0"/>
              <a:solidFill>
                <a:schemeClr val="tx1"/>
              </a:solidFill>
              <a:effectLst>
                <a:outerShdw blurRad="38100" dist="19050" dir="2700000" algn="tl" rotWithShape="0">
                  <a:schemeClr val="dk1">
                    <a:alpha val="40000"/>
                  </a:schemeClr>
                </a:outerShdw>
              </a:effectLst>
            </a:endParaRPr>
          </a:p>
        </p:txBody>
      </p:sp>
      <p:sp>
        <p:nvSpPr>
          <p:cNvPr id="34" name="Hình chữ nhật 33">
            <a:extLst>
              <a:ext uri="{FF2B5EF4-FFF2-40B4-BE49-F238E27FC236}">
                <a16:creationId xmlns:a16="http://schemas.microsoft.com/office/drawing/2014/main" id="{1ACDDD5C-9DE1-7548-F5E4-DD9B7C206952}"/>
              </a:ext>
            </a:extLst>
          </p:cNvPr>
          <p:cNvSpPr/>
          <p:nvPr/>
        </p:nvSpPr>
        <p:spPr>
          <a:xfrm>
            <a:off x="10190303" y="7488600"/>
            <a:ext cx="4767988" cy="1015663"/>
          </a:xfrm>
          <a:prstGeom prst="rect">
            <a:avLst/>
          </a:prstGeom>
          <a:noFill/>
        </p:spPr>
        <p:txBody>
          <a:bodyPr wrap="square" lIns="91440" tIns="45720" rIns="91440" bIns="45720">
            <a:spAutoFit/>
          </a:bodyPr>
          <a:lstStyle/>
          <a:p>
            <a:r>
              <a:rPr lang="vi-VN" sz="6000" dirty="0">
                <a:ln w="0"/>
                <a:effectLst>
                  <a:outerShdw blurRad="38100" dist="19050" dir="2700000" algn="tl" rotWithShape="0">
                    <a:schemeClr val="dk1">
                      <a:alpha val="40000"/>
                    </a:schemeClr>
                  </a:outerShdw>
                </a:effectLst>
              </a:rPr>
              <a:t>nhỏ nhắn</a:t>
            </a:r>
            <a:endParaRPr lang="vi-VN" sz="6000" b="0" cap="none" spc="0" dirty="0">
              <a:ln w="0"/>
              <a:solidFill>
                <a:schemeClr val="tx1"/>
              </a:solidFill>
              <a:effectLst>
                <a:outerShdw blurRad="38100" dist="19050" dir="2700000" algn="tl" rotWithShape="0">
                  <a:schemeClr val="dk1">
                    <a:alpha val="40000"/>
                  </a:schemeClr>
                </a:outerShdw>
              </a:effectLst>
            </a:endParaRPr>
          </a:p>
        </p:txBody>
      </p:sp>
      <p:sp>
        <p:nvSpPr>
          <p:cNvPr id="35" name="Hình chữ nhật 34">
            <a:extLst>
              <a:ext uri="{FF2B5EF4-FFF2-40B4-BE49-F238E27FC236}">
                <a16:creationId xmlns:a16="http://schemas.microsoft.com/office/drawing/2014/main" id="{05E9D086-F8D9-9DC6-B9E4-A024077CFD1D}"/>
              </a:ext>
            </a:extLst>
          </p:cNvPr>
          <p:cNvSpPr/>
          <p:nvPr/>
        </p:nvSpPr>
        <p:spPr>
          <a:xfrm>
            <a:off x="10190303" y="8996398"/>
            <a:ext cx="4767988" cy="1015663"/>
          </a:xfrm>
          <a:prstGeom prst="rect">
            <a:avLst/>
          </a:prstGeom>
          <a:noFill/>
        </p:spPr>
        <p:txBody>
          <a:bodyPr wrap="square" lIns="91440" tIns="45720" rIns="91440" bIns="45720">
            <a:spAutoFit/>
          </a:bodyPr>
          <a:lstStyle/>
          <a:p>
            <a:r>
              <a:rPr lang="vi-VN" sz="6000" dirty="0">
                <a:ln w="0"/>
                <a:effectLst>
                  <a:outerShdw blurRad="38100" dist="19050" dir="2700000" algn="tl" rotWithShape="0">
                    <a:schemeClr val="dk1">
                      <a:alpha val="40000"/>
                    </a:schemeClr>
                  </a:outerShdw>
                </a:effectLst>
              </a:rPr>
              <a:t>tròn xinh</a:t>
            </a:r>
            <a:endParaRPr lang="vi-VN" sz="6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43841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barn(inVertical)">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barn(inVertical)">
                                      <p:cBhvr>
                                        <p:cTn id="41" dur="500"/>
                                        <p:tgtEl>
                                          <p:spTgt spid="3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barn(inVertical)">
                                      <p:cBhvr>
                                        <p:cTn id="51" dur="500"/>
                                        <p:tgtEl>
                                          <p:spTgt spid="34"/>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id="{417AA07A-3858-4C90-9437-3F9DAEC7CE94}"/>
              </a:ext>
            </a:extLst>
          </p:cNvPr>
          <p:cNvSpPr/>
          <p:nvPr/>
        </p:nvSpPr>
        <p:spPr>
          <a:xfrm>
            <a:off x="422603" y="321091"/>
            <a:ext cx="17442794" cy="2155409"/>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504641F-D18B-6F37-A32E-6580564429C7}"/>
              </a:ext>
            </a:extLst>
          </p:cNvPr>
          <p:cNvSpPr/>
          <p:nvPr/>
        </p:nvSpPr>
        <p:spPr>
          <a:xfrm>
            <a:off x="800100" y="266700"/>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2. Cách tả màu sắc quả hồng Yên Thôn có gì đặc biệt?</a:t>
            </a:r>
          </a:p>
        </p:txBody>
      </p:sp>
      <p:pic>
        <p:nvPicPr>
          <p:cNvPr id="10" name="Hình ảnh 9">
            <a:extLst>
              <a:ext uri="{FF2B5EF4-FFF2-40B4-BE49-F238E27FC236}">
                <a16:creationId xmlns:a16="http://schemas.microsoft.com/office/drawing/2014/main" id="{EE9EA3F5-3208-EF0F-16A3-B3B8F1AD282C}"/>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76200" y="2641150"/>
            <a:ext cx="18376111" cy="6150426"/>
          </a:xfrm>
          <a:prstGeom prst="rect">
            <a:avLst/>
          </a:prstGeom>
        </p:spPr>
      </p:pic>
    </p:spTree>
    <p:extLst>
      <p:ext uri="{BB962C8B-B14F-4D97-AF65-F5344CB8AC3E}">
        <p14:creationId xmlns:p14="http://schemas.microsoft.com/office/powerpoint/2010/main" val="14481845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id="{417AA07A-3858-4C90-9437-3F9DAEC7CE94}"/>
              </a:ext>
            </a:extLst>
          </p:cNvPr>
          <p:cNvSpPr/>
          <p:nvPr/>
        </p:nvSpPr>
        <p:spPr>
          <a:xfrm>
            <a:off x="422603" y="321091"/>
            <a:ext cx="17442794" cy="2155409"/>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504641F-D18B-6F37-A32E-6580564429C7}"/>
              </a:ext>
            </a:extLst>
          </p:cNvPr>
          <p:cNvSpPr/>
          <p:nvPr/>
        </p:nvSpPr>
        <p:spPr>
          <a:xfrm>
            <a:off x="800100" y="266700"/>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2. Cách tả màu sắc quả hồng Yên Thôn có gì đặc biệt?</a:t>
            </a:r>
          </a:p>
        </p:txBody>
      </p:sp>
      <p:pic>
        <p:nvPicPr>
          <p:cNvPr id="1026" name="Picture 2">
            <a:extLst>
              <a:ext uri="{FF2B5EF4-FFF2-40B4-BE49-F238E27FC236}">
                <a16:creationId xmlns:a16="http://schemas.microsoft.com/office/drawing/2014/main" id="{864ADBE8-B09C-2607-48B0-A819BC1C52E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704" b="6077"/>
          <a:stretch/>
        </p:blipFill>
        <p:spPr bwMode="auto">
          <a:xfrm flipH="1">
            <a:off x="422603" y="2603595"/>
            <a:ext cx="8229600" cy="6334626"/>
          </a:xfrm>
          <a:prstGeom prst="rect">
            <a:avLst/>
          </a:prstGeom>
          <a:noFill/>
          <a:extLst>
            <a:ext uri="{909E8E84-426E-40DD-AFC4-6F175D3DCCD1}">
              <a14:hiddenFill xmlns:a14="http://schemas.microsoft.com/office/drawing/2010/main">
                <a:solidFill>
                  <a:srgbClr val="FFFFFF"/>
                </a:solidFill>
              </a14:hiddenFill>
            </a:ext>
          </a:extLst>
        </p:spPr>
      </p:pic>
      <p:sp>
        <p:nvSpPr>
          <p:cNvPr id="16" name="Hộp Văn bản 15">
            <a:extLst>
              <a:ext uri="{FF2B5EF4-FFF2-40B4-BE49-F238E27FC236}">
                <a16:creationId xmlns:a16="http://schemas.microsoft.com/office/drawing/2014/main" id="{1DC8A43C-BE62-C241-EDC8-A3DF76A647BE}"/>
              </a:ext>
            </a:extLst>
          </p:cNvPr>
          <p:cNvSpPr txBox="1"/>
          <p:nvPr/>
        </p:nvSpPr>
        <p:spPr>
          <a:xfrm>
            <a:off x="8589797" y="6900083"/>
            <a:ext cx="9372600" cy="2236381"/>
          </a:xfrm>
          <a:prstGeom prst="rect">
            <a:avLst/>
          </a:prstGeom>
          <a:noFill/>
        </p:spPr>
        <p:txBody>
          <a:bodyPr wrap="square">
            <a:spAutoFit/>
          </a:bodyPr>
          <a:lstStyle/>
          <a:p>
            <a:pPr marL="90170" indent="-90170" algn="just">
              <a:lnSpc>
                <a:spcPct val="86000"/>
              </a:lnSpc>
              <a:spcAft>
                <a:spcPts val="800"/>
              </a:spcAft>
            </a:pPr>
            <a:r>
              <a:rPr lang="vi-VN" sz="5400"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Màu hồng chói như hàng trăm chiếc đèn lồng giữa sương giá; màu hồng thắm thiết và vồn vã.</a:t>
            </a:r>
            <a:endParaRPr lang="en-US" sz="4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a:extLst>
              <a:ext uri="{FF2B5EF4-FFF2-40B4-BE49-F238E27FC236}">
                <a16:creationId xmlns:a16="http://schemas.microsoft.com/office/drawing/2014/main" id="{3E0EACEB-FC86-768B-CB9C-B8CE8DB9AA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799" y="2603594"/>
            <a:ext cx="9178597" cy="4190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1857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Vertical)">
                                      <p:cBhvr>
                                        <p:cTn id="7" dur="500"/>
                                        <p:tgtEl>
                                          <p:spTgt spid="102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500"/>
                                        <p:tgtEl>
                                          <p:spTgt spid="16"/>
                                        </p:tgtEl>
                                      </p:cBhvr>
                                    </p:animEffect>
                                  </p:childTnLst>
                                </p:cTn>
                              </p:par>
                              <p:par>
                                <p:cTn id="11" presetID="16" presetClass="entr" presetSubtype="37"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outVertical)">
                                      <p:cBhvr>
                                        <p:cTn id="13"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BF9951-35B6-4BA9-82C7-A314636B4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714"/>
          <a:stretch/>
        </p:blipFill>
        <p:spPr>
          <a:xfrm>
            <a:off x="838200" y="571500"/>
            <a:ext cx="7924800" cy="8781550"/>
          </a:xfrm>
          <a:prstGeom prst="rect">
            <a:avLst/>
          </a:prstGeom>
        </p:spPr>
      </p:pic>
      <p:sp>
        <p:nvSpPr>
          <p:cNvPr id="3" name="TextBox 2"/>
          <p:cNvSpPr txBox="1"/>
          <p:nvPr/>
        </p:nvSpPr>
        <p:spPr>
          <a:xfrm>
            <a:off x="9296400" y="3034248"/>
            <a:ext cx="8305800" cy="3785652"/>
          </a:xfrm>
          <a:prstGeom prst="rect">
            <a:avLst/>
          </a:prstGeom>
          <a:noFill/>
          <a:ln w="28575">
            <a:solidFill>
              <a:srgbClr val="FF0000"/>
            </a:solidFill>
          </a:ln>
        </p:spPr>
        <p:txBody>
          <a:bodyPr wrap="square" rtlCol="0">
            <a:spAutoFit/>
          </a:bodyPr>
          <a:lstStyle/>
          <a:p>
            <a:r>
              <a:rPr lang="vi-VN" sz="8000" dirty="0">
                <a:solidFill>
                  <a:srgbClr val="FF0000"/>
                </a:solidFill>
                <a:latin typeface="+mj-lt"/>
              </a:rPr>
              <a:t>Thảo luận nhóm </a:t>
            </a:r>
            <a:r>
              <a:rPr lang="vi-VN" sz="8000" dirty="0" smtClean="0">
                <a:solidFill>
                  <a:srgbClr val="FF0000"/>
                </a:solidFill>
                <a:latin typeface="+mj-lt"/>
              </a:rPr>
              <a:t>4:</a:t>
            </a:r>
            <a:endParaRPr lang="vi-VN" sz="8000" dirty="0">
              <a:solidFill>
                <a:srgbClr val="FF0000"/>
              </a:solidFill>
              <a:latin typeface="+mj-lt"/>
            </a:endParaRPr>
          </a:p>
          <a:p>
            <a:r>
              <a:rPr lang="vi-VN" sz="8000" dirty="0" smtClean="0">
                <a:solidFill>
                  <a:srgbClr val="FF0000"/>
                </a:solidFill>
                <a:latin typeface="+mj-lt"/>
              </a:rPr>
              <a:t>Câu </a:t>
            </a:r>
            <a:r>
              <a:rPr lang="vi-VN" sz="8000" dirty="0">
                <a:solidFill>
                  <a:srgbClr val="FF0000"/>
                </a:solidFill>
                <a:latin typeface="+mj-lt"/>
              </a:rPr>
              <a:t>hỏi 3, </a:t>
            </a:r>
            <a:r>
              <a:rPr lang="vi-VN" sz="8000" dirty="0" smtClean="0">
                <a:solidFill>
                  <a:srgbClr val="FF0000"/>
                </a:solidFill>
                <a:latin typeface="+mj-lt"/>
              </a:rPr>
              <a:t>4 </a:t>
            </a:r>
            <a:r>
              <a:rPr lang="en-US" sz="8000" dirty="0" smtClean="0">
                <a:solidFill>
                  <a:srgbClr val="FF0000"/>
                </a:solidFill>
                <a:latin typeface="Times New Roman" panose="02020603050405020304" pitchFamily="18" charset="0"/>
                <a:cs typeface="Times New Roman" panose="02020603050405020304" pitchFamily="18" charset="0"/>
              </a:rPr>
              <a:t>(</a:t>
            </a:r>
            <a:r>
              <a:rPr lang="vi-VN" sz="8000" dirty="0" smtClean="0">
                <a:solidFill>
                  <a:srgbClr val="FF0000"/>
                </a:solidFill>
                <a:latin typeface="Times New Roman" panose="02020603050405020304" pitchFamily="18" charset="0"/>
                <a:cs typeface="Times New Roman" panose="02020603050405020304" pitchFamily="18" charset="0"/>
              </a:rPr>
              <a:t>sgk trang 71</a:t>
            </a:r>
            <a:r>
              <a:rPr lang="en-US" sz="8000" dirty="0" smtClean="0">
                <a:solidFill>
                  <a:srgbClr val="FF0000"/>
                </a:solidFill>
                <a:latin typeface="Times New Roman" panose="02020603050405020304" pitchFamily="18" charset="0"/>
                <a:cs typeface="Times New Roman" panose="02020603050405020304" pitchFamily="18" charset="0"/>
              </a:rPr>
              <a:t>)</a:t>
            </a:r>
            <a:endParaRPr lang="vi-VN" sz="8000" dirty="0" smtClean="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19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228600" y="9138053"/>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grpSp>
        <p:nvGrpSpPr>
          <p:cNvPr id="17" name="Nhóm 16">
            <a:extLst>
              <a:ext uri="{FF2B5EF4-FFF2-40B4-BE49-F238E27FC236}">
                <a16:creationId xmlns:a16="http://schemas.microsoft.com/office/drawing/2014/main" id="{99093B5D-1884-A9F8-C785-B58A9BA67EB1}"/>
              </a:ext>
            </a:extLst>
          </p:cNvPr>
          <p:cNvGrpSpPr>
            <a:grpSpLocks noGrp="1" noUngrp="1" noRot="1" noMove="1" noResize="1"/>
          </p:cNvGrpSpPr>
          <p:nvPr/>
        </p:nvGrpSpPr>
        <p:grpSpPr>
          <a:xfrm>
            <a:off x="228600" y="72737"/>
            <a:ext cx="17754600" cy="10181952"/>
            <a:chOff x="228600" y="72737"/>
            <a:chExt cx="17754600" cy="10181952"/>
          </a:xfrm>
        </p:grpSpPr>
        <p:sp>
          <p:nvSpPr>
            <p:cNvPr id="4" name="Freeform 4">
              <a:extLst>
                <a:ext uri="{FF2B5EF4-FFF2-40B4-BE49-F238E27FC236}">
                  <a16:creationId xmlns:a16="http://schemas.microsoft.com/office/drawing/2014/main" id="{48DB0FA1-6269-EE22-794C-562A822C7B07}"/>
                </a:ext>
              </a:extLst>
            </p:cNvPr>
            <p:cNvSpPr>
              <a:spLocks noGrp="1" noRot="1" noMove="1" noResize="1" noEditPoints="1" noAdjustHandles="1" noChangeArrowheads="1" noChangeShapeType="1"/>
            </p:cNvSpPr>
            <p:nvPr/>
          </p:nvSpPr>
          <p:spPr>
            <a:xfrm>
              <a:off x="228600" y="72737"/>
              <a:ext cx="17754600" cy="10181952"/>
            </a:xfrm>
            <a:custGeom>
              <a:avLst/>
              <a:gdLst/>
              <a:ahLst/>
              <a:cxnLst/>
              <a:rect l="l" t="t" r="r" b="b"/>
              <a:pathLst>
                <a:path w="5724939" h="4114800">
                  <a:moveTo>
                    <a:pt x="0" y="0"/>
                  </a:moveTo>
                  <a:lnTo>
                    <a:pt x="5724939" y="0"/>
                  </a:lnTo>
                  <a:lnTo>
                    <a:pt x="5724939"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id="{4CD4CF41-C540-9DA6-0CD1-473DF23B0963}"/>
                </a:ext>
              </a:extLst>
            </p:cNvPr>
            <p:cNvSpPr>
              <a:spLocks noGrp="1" noRot="1" noMove="1" noResize="1" noEditPoints="1" noAdjustHandles="1" noChangeArrowheads="1" noChangeShapeType="1"/>
            </p:cNvSpPr>
            <p:nvPr/>
          </p:nvSpPr>
          <p:spPr>
            <a:xfrm>
              <a:off x="2133600" y="7886700"/>
              <a:ext cx="14173200" cy="1905000"/>
            </a:xfrm>
            <a:prstGeom prst="rect">
              <a:avLst/>
            </a:prstGeom>
            <a:solidFill>
              <a:srgbClr val="FFFB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ình chữ nhật: Góc Tròn 10">
              <a:extLst>
                <a:ext uri="{FF2B5EF4-FFF2-40B4-BE49-F238E27FC236}">
                  <a16:creationId xmlns:a16="http://schemas.microsoft.com/office/drawing/2014/main" id="{B6365181-AB5A-40CF-34F5-5736D4DD255F}"/>
                </a:ext>
              </a:extLst>
            </p:cNvPr>
            <p:cNvSpPr>
              <a:spLocks/>
            </p:cNvSpPr>
            <p:nvPr/>
          </p:nvSpPr>
          <p:spPr>
            <a:xfrm>
              <a:off x="5719016" y="769183"/>
              <a:ext cx="6482979" cy="1274568"/>
            </a:xfrm>
            <a:prstGeom prst="roundRect">
              <a:avLst>
                <a:gd name="adj" fmla="val 50000"/>
              </a:avLst>
            </a:prstGeom>
            <a:solidFill>
              <a:schemeClr val="accent5">
                <a:lumMod val="40000"/>
                <a:lumOff val="60000"/>
              </a:schemeClr>
            </a:solidFill>
            <a:ln w="76200">
              <a:solidFill>
                <a:srgbClr val="701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000" dirty="0">
                  <a:solidFill>
                    <a:schemeClr val="accent2">
                      <a:lumMod val="50000"/>
                    </a:schemeClr>
                  </a:solidFill>
                </a:rPr>
                <a:t>NỘI DUNG</a:t>
              </a:r>
              <a:endParaRPr lang="en-US" sz="6000" dirty="0">
                <a:solidFill>
                  <a:schemeClr val="accent2">
                    <a:lumMod val="50000"/>
                  </a:schemeClr>
                </a:solidFill>
              </a:endParaRPr>
            </a:p>
          </p:txBody>
        </p:sp>
      </p:grpSp>
      <p:sp>
        <p:nvSpPr>
          <p:cNvPr id="15" name="Hộp Văn bản 14">
            <a:extLst>
              <a:ext uri="{FF2B5EF4-FFF2-40B4-BE49-F238E27FC236}">
                <a16:creationId xmlns:a16="http://schemas.microsoft.com/office/drawing/2014/main" id="{DB3F913C-F360-21C7-70DB-82C9B252F07A}"/>
              </a:ext>
            </a:extLst>
          </p:cNvPr>
          <p:cNvSpPr txBox="1"/>
          <p:nvPr/>
        </p:nvSpPr>
        <p:spPr>
          <a:xfrm>
            <a:off x="2384707" y="2881507"/>
            <a:ext cx="14074493" cy="5707845"/>
          </a:xfrm>
          <a:prstGeom prst="rect">
            <a:avLst/>
          </a:prstGeom>
          <a:noFill/>
        </p:spPr>
        <p:txBody>
          <a:bodyPr wrap="square">
            <a:spAutoFit/>
          </a:bodyPr>
          <a:lstStyle/>
          <a:p>
            <a:pPr>
              <a:lnSpc>
                <a:spcPct val="89000"/>
              </a:lnSpc>
            </a:pPr>
            <a:r>
              <a:rPr lang="vi-VN" sz="6600" i="1" dirty="0" smtClean="0">
                <a:solidFill>
                  <a:srgbClr val="000000"/>
                </a:solidFill>
                <a:latin typeface="Times New Roman" panose="02020603050405020304" pitchFamily="18" charset="0"/>
                <a:ea typeface="Calibri" panose="020F0502020204030204" pitchFamily="34" charset="0"/>
              </a:rPr>
              <a:t>     Miêu </a:t>
            </a:r>
            <a:r>
              <a:rPr lang="vi-VN" sz="6600" i="1" dirty="0">
                <a:solidFill>
                  <a:srgbClr val="000000"/>
                </a:solidFill>
                <a:latin typeface="Times New Roman" panose="02020603050405020304" pitchFamily="18" charset="0"/>
                <a:ea typeface="Calibri" panose="020F0502020204030204" pitchFamily="34" charset="0"/>
              </a:rPr>
              <a:t>tả vẻ đẹp tốt tươi, đầy sức sống của cây cối trong mảnh vườn quanh </a:t>
            </a:r>
            <a:r>
              <a:rPr lang="vi-VN" sz="6600" i="1" dirty="0" smtClean="0">
                <a:solidFill>
                  <a:srgbClr val="000000"/>
                </a:solidFill>
                <a:latin typeface="Times New Roman" panose="02020603050405020304" pitchFamily="18" charset="0"/>
                <a:ea typeface="Calibri" panose="020F0502020204030204" pitchFamily="34" charset="0"/>
              </a:rPr>
              <a:t>nhà Bác. </a:t>
            </a:r>
            <a:r>
              <a:rPr lang="vi-VN" sz="6600" i="1" dirty="0">
                <a:solidFill>
                  <a:srgbClr val="000000"/>
                </a:solidFill>
                <a:latin typeface="Times New Roman" panose="02020603050405020304" pitchFamily="18" charset="0"/>
                <a:ea typeface="Calibri" panose="020F0502020204030204" pitchFamily="34" charset="0"/>
              </a:rPr>
              <a:t>Qua đó thể hiện tình </a:t>
            </a:r>
            <a:r>
              <a:rPr lang="vi-VN" sz="6600" i="1" dirty="0" smtClean="0">
                <a:solidFill>
                  <a:srgbClr val="000000"/>
                </a:solidFill>
                <a:latin typeface="Times New Roman" panose="02020603050405020304" pitchFamily="18" charset="0"/>
                <a:ea typeface="Calibri" panose="020F0502020204030204" pitchFamily="34" charset="0"/>
              </a:rPr>
              <a:t>cảm kính yêu, </a:t>
            </a:r>
            <a:r>
              <a:rPr lang="vi-VN" sz="6600" i="1" dirty="0">
                <a:solidFill>
                  <a:srgbClr val="000000"/>
                </a:solidFill>
                <a:latin typeface="Times New Roman" panose="02020603050405020304" pitchFamily="18" charset="0"/>
                <a:ea typeface="Calibri" panose="020F0502020204030204" pitchFamily="34" charset="0"/>
              </a:rPr>
              <a:t>biết ơn của nhân dân cả nước dành cho Bác Hồ.</a:t>
            </a:r>
            <a:endParaRPr lang="en-US" sz="6600" dirty="0"/>
          </a:p>
          <a:p>
            <a:pPr>
              <a:lnSpc>
                <a:spcPct val="89000"/>
              </a:lnSpc>
            </a:pPr>
            <a:endParaRPr lang="en-US" sz="8000" dirty="0"/>
          </a:p>
        </p:txBody>
      </p:sp>
    </p:spTree>
    <p:extLst>
      <p:ext uri="{BB962C8B-B14F-4D97-AF65-F5344CB8AC3E}">
        <p14:creationId xmlns:p14="http://schemas.microsoft.com/office/powerpoint/2010/main" val="2381195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2822076" y="3773707"/>
            <a:ext cx="14034434" cy="1938992"/>
          </a:xfrm>
          <a:prstGeom prst="rect">
            <a:avLst/>
          </a:prstGeom>
        </p:spPr>
        <p:txBody>
          <a:bodyPr wrap="square" lIns="0" tIns="0" rIns="0" bIns="0" rtlCol="0" anchor="t">
            <a:spAutoFit/>
          </a:bodyPr>
          <a:lstStyle/>
          <a:p>
            <a:pPr marL="0" lvl="0" indent="0"/>
            <a:r>
              <a:rPr lang="vi-VN" sz="12600" b="1" u="none">
                <a:solidFill>
                  <a:srgbClr val="F46D22"/>
                </a:solidFill>
              </a:rPr>
              <a:t>LUYỆN ĐỌC LẠI</a:t>
            </a:r>
            <a:endParaRPr lang="en-US" sz="12600" b="1" u="none">
              <a:solidFill>
                <a:srgbClr val="F46D22"/>
              </a:solidFill>
            </a:endParaRPr>
          </a:p>
        </p:txBody>
      </p:sp>
    </p:spTree>
    <p:extLst>
      <p:ext uri="{BB962C8B-B14F-4D97-AF65-F5344CB8AC3E}">
        <p14:creationId xmlns:p14="http://schemas.microsoft.com/office/powerpoint/2010/main" val="21501383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CF9BA1BE-BB96-D2E2-359B-08CE5CFD09BD}"/>
              </a:ext>
            </a:extLst>
          </p:cNvPr>
          <p:cNvSpPr txBox="1"/>
          <p:nvPr/>
        </p:nvSpPr>
        <p:spPr>
          <a:xfrm>
            <a:off x="533400" y="999808"/>
            <a:ext cx="17373600" cy="8410892"/>
          </a:xfrm>
          <a:prstGeom prst="rect">
            <a:avLst/>
          </a:prstGeom>
          <a:noFill/>
        </p:spPr>
        <p:txBody>
          <a:bodyPr wrap="square">
            <a:spAutoFit/>
          </a:bodyPr>
          <a:lstStyle/>
          <a:p>
            <a:pPr marL="90170" indent="180340" algn="just">
              <a:lnSpc>
                <a:spcPct val="91000"/>
              </a:lnSpc>
              <a:spcAft>
                <a:spcPts val="800"/>
              </a:spcAft>
            </a:pPr>
            <a:r>
              <a:rPr lang="vi-VN" sz="5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Vườn cây ôm tròn gần nửa vòng cung quanh ao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cá</a:t>
            </a:r>
            <a:r>
              <a:rPr lang="vi-VN" sz="5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cứ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nở đầy nỗi thương nhớ không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nguôi.Vị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khế ngọt Ba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Đình, hồng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xiêm Xuân Đỉnh cát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mịn, bưởi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đỏ Mê Linh</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Hồng Yên Thôn</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Cả một rặng cây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hồng! Mùa đông, cây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trụi hết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lá, chỉ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còn hàng trăm quả trĩu trịt trên cành màu hồng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chói như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hàng trăm chiếc đèn lồng giữa sương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giá, ơi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cái màu hồng thắm thiết và vồn vã</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Sum vầy muôn loài quả khác mang bóng dáng miền quê yêu thương</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Bãi bờ Nam Bộ đậm vị phù sa trong múi bưởi Biên Hoà</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Lặng lờ Hương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Giang</a:t>
            </a:r>
            <a:r>
              <a:rPr lang="vi-VN" sz="5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phảng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phất hương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khói</a:t>
            </a:r>
            <a:r>
              <a:rPr lang="vi-VN" sz="5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trên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cành quýt Hương Cần nhỏ </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nhắn</a:t>
            </a:r>
            <a:r>
              <a:rPr lang="vi-VN" sz="540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vi-VN" sz="5400" dirty="0" smtClean="0">
                <a:effectLst/>
                <a:latin typeface="Times New Roman" panose="02020603050405020304" pitchFamily="18" charset="0"/>
                <a:ea typeface="Times New Roman" panose="02020603050405020304" pitchFamily="18" charset="0"/>
                <a:cs typeface="Times New Roman" panose="02020603050405020304" pitchFamily="18" charset="0"/>
              </a:rPr>
              <a:t>và </a:t>
            </a:r>
            <a:r>
              <a:rPr lang="vi-VN" sz="5400" dirty="0">
                <a:effectLst/>
                <a:latin typeface="Times New Roman" panose="02020603050405020304" pitchFamily="18" charset="0"/>
                <a:ea typeface="Times New Roman" panose="02020603050405020304" pitchFamily="18" charset="0"/>
                <a:cs typeface="Times New Roman" panose="02020603050405020304" pitchFamily="18" charset="0"/>
              </a:rPr>
              <a:t>quả thanh trà tròn xinh xứ Huế.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9999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589C7421-BB99-4A2C-85E3-70B87C1D28AC}"/>
              </a:ext>
            </a:extLst>
          </p:cNvPr>
          <p:cNvSpPr/>
          <p:nvPr/>
        </p:nvSpPr>
        <p:spPr>
          <a:xfrm>
            <a:off x="598470" y="444148"/>
            <a:ext cx="17091060" cy="9645284"/>
          </a:xfrm>
          <a:prstGeom prst="roundRect">
            <a:avLst>
              <a:gd name="adj" fmla="val 9489"/>
            </a:avLst>
          </a:prstGeom>
          <a:solidFill>
            <a:schemeClr val="bg1"/>
          </a:solidFill>
          <a:ln w="28575">
            <a:solidFill>
              <a:srgbClr val="CEA95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a:endParaRPr>
          </a:p>
        </p:txBody>
      </p:sp>
      <p:sp>
        <p:nvSpPr>
          <p:cNvPr id="7" name="Google Shape;2351;p42">
            <a:extLst>
              <a:ext uri="{FF2B5EF4-FFF2-40B4-BE49-F238E27FC236}">
                <a16:creationId xmlns:a16="http://schemas.microsoft.com/office/drawing/2014/main" id="{D2C784EC-BCF3-42D4-BAD5-0E3430BC6081}"/>
              </a:ext>
            </a:extLst>
          </p:cNvPr>
          <p:cNvSpPr txBox="1">
            <a:spLocks/>
          </p:cNvSpPr>
          <p:nvPr/>
        </p:nvSpPr>
        <p:spPr>
          <a:xfrm>
            <a:off x="3782339" y="0"/>
            <a:ext cx="9433916" cy="1588050"/>
          </a:xfrm>
          <a:prstGeom prst="rect">
            <a:avLst/>
          </a:prstGeom>
          <a:noFill/>
          <a:ln>
            <a:noFill/>
          </a:ln>
        </p:spPr>
        <p:txBody>
          <a:bodyPr spcFirstLastPara="1" wrap="square" lIns="137138" tIns="137138" rIns="137138" bIns="137138"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371600">
              <a:buClr>
                <a:srgbClr val="FF8175"/>
              </a:buClr>
              <a:defRPr/>
            </a:pPr>
            <a:r>
              <a:rPr lang="en-US" sz="9000" b="1" kern="0">
                <a:ln w="13462">
                  <a:solidFill>
                    <a:srgbClr val="FFFFFF"/>
                  </a:solidFill>
                  <a:prstDash val="solid"/>
                </a:ln>
                <a:solidFill>
                  <a:srgbClr val="00B050"/>
                </a:solidFill>
                <a:effectLst>
                  <a:outerShdw dist="38100" dir="2700000" algn="bl" rotWithShape="0">
                    <a:srgbClr val="FFCB51"/>
                  </a:outerShdw>
                </a:effectLst>
                <a:latin typeface="UTM Cookies" panose="02040603050506020204" pitchFamily="18" charset="0"/>
              </a:rPr>
              <a:t>Luyện đọc lại</a:t>
            </a:r>
            <a:endParaRPr lang="en-US" sz="9000" b="1" kern="0" dirty="0">
              <a:ln w="13462">
                <a:solidFill>
                  <a:srgbClr val="FFFFFF"/>
                </a:solidFill>
                <a:prstDash val="solid"/>
              </a:ln>
              <a:solidFill>
                <a:srgbClr val="00B050"/>
              </a:solidFill>
              <a:effectLst>
                <a:outerShdw dist="38100" dir="2700000" algn="bl" rotWithShape="0">
                  <a:srgbClr val="FFCB51"/>
                </a:outerShdw>
              </a:effectLst>
              <a:latin typeface="UTM Cookies" panose="02040603050506020204" pitchFamily="18" charset="0"/>
            </a:endParaRPr>
          </a:p>
        </p:txBody>
      </p:sp>
      <p:sp>
        <p:nvSpPr>
          <p:cNvPr id="5" name="TextBox 4">
            <a:extLst>
              <a:ext uri="{FF2B5EF4-FFF2-40B4-BE49-F238E27FC236}">
                <a16:creationId xmlns:a16="http://schemas.microsoft.com/office/drawing/2014/main" id="{0D097262-984E-420A-8BB9-B107942E7CAD}"/>
              </a:ext>
            </a:extLst>
          </p:cNvPr>
          <p:cNvSpPr txBox="1"/>
          <p:nvPr/>
        </p:nvSpPr>
        <p:spPr>
          <a:xfrm>
            <a:off x="1230329" y="1861387"/>
            <a:ext cx="15827343" cy="7709803"/>
          </a:xfrm>
          <a:prstGeom prst="rect">
            <a:avLst/>
          </a:prstGeom>
          <a:noFill/>
        </p:spPr>
        <p:txBody>
          <a:bodyPr wrap="square" rtlCol="0">
            <a:spAutoFit/>
          </a:bodyPr>
          <a:lstStyle/>
          <a:p>
            <a:pPr algn="just" defTabSz="1371600">
              <a:defRPr/>
            </a:pPr>
            <a:r>
              <a:rPr lang="en-US" sz="4500" dirty="0">
                <a:solidFill>
                  <a:prstClr val="black"/>
                </a:solidFill>
                <a:latin typeface="Arial" panose="020B0604020202020204" pitchFamily="34" charset="0"/>
                <a:cs typeface="Arial" panose="020B0604020202020204" pitchFamily="34" charset="0"/>
              </a:rPr>
              <a:t>	</a:t>
            </a:r>
            <a:r>
              <a:rPr lang="vi-VN" sz="4500" dirty="0">
                <a:solidFill>
                  <a:prstClr val="black"/>
                </a:solidFill>
                <a:latin typeface="Arial" panose="020B0604020202020204" pitchFamily="34" charset="0"/>
                <a:cs typeface="Arial" panose="020B0604020202020204" pitchFamily="34" charset="0"/>
              </a:rPr>
              <a:t>Vườn cây ôm tròn gần nửa vòng cung quanh ao cá cứ nở đầy nỗi thương nhớ không </a:t>
            </a:r>
            <a:r>
              <a:rPr lang="vi-VN" sz="4500" dirty="0" smtClean="0">
                <a:solidFill>
                  <a:prstClr val="black"/>
                </a:solidFill>
                <a:latin typeface="Arial" panose="020B0604020202020204" pitchFamily="34" charset="0"/>
                <a:cs typeface="Arial" panose="020B0604020202020204" pitchFamily="34" charset="0"/>
              </a:rPr>
              <a:t>nguôi. Vị </a:t>
            </a:r>
            <a:r>
              <a:rPr lang="vi-VN" sz="4500" dirty="0">
                <a:solidFill>
                  <a:prstClr val="black"/>
                </a:solidFill>
                <a:latin typeface="Arial" panose="020B0604020202020204" pitchFamily="34" charset="0"/>
                <a:cs typeface="Arial" panose="020B0604020202020204" pitchFamily="34" charset="0"/>
              </a:rPr>
              <a:t>khế ngọt Ba Đình, hồng xiêm Xuân Đỉnh cát mịn, bưởi đỏ Mê </a:t>
            </a:r>
            <a:r>
              <a:rPr lang="vi-VN" sz="4500" dirty="0" smtClean="0">
                <a:solidFill>
                  <a:prstClr val="black"/>
                </a:solidFill>
                <a:latin typeface="Arial" panose="020B0604020202020204" pitchFamily="34" charset="0"/>
                <a:cs typeface="Arial" panose="020B0604020202020204" pitchFamily="34" charset="0"/>
              </a:rPr>
              <a:t>Linh. Hồng </a:t>
            </a:r>
            <a:r>
              <a:rPr lang="vi-VN" sz="4500" dirty="0">
                <a:solidFill>
                  <a:prstClr val="black"/>
                </a:solidFill>
                <a:latin typeface="Arial" panose="020B0604020202020204" pitchFamily="34" charset="0"/>
                <a:cs typeface="Arial" panose="020B0604020202020204" pitchFamily="34" charset="0"/>
              </a:rPr>
              <a:t>Yên Thôn! </a:t>
            </a:r>
            <a:r>
              <a:rPr lang="vi-VN" sz="4500" dirty="0" smtClean="0">
                <a:solidFill>
                  <a:prstClr val="black"/>
                </a:solidFill>
                <a:latin typeface="Arial" panose="020B0604020202020204" pitchFamily="34" charset="0"/>
                <a:cs typeface="Arial" panose="020B0604020202020204" pitchFamily="34" charset="0"/>
              </a:rPr>
              <a:t>Cả </a:t>
            </a:r>
            <a:r>
              <a:rPr lang="vi-VN" sz="4500" dirty="0">
                <a:solidFill>
                  <a:prstClr val="black"/>
                </a:solidFill>
                <a:latin typeface="Arial" panose="020B0604020202020204" pitchFamily="34" charset="0"/>
                <a:cs typeface="Arial" panose="020B0604020202020204" pitchFamily="34" charset="0"/>
              </a:rPr>
              <a:t>một rặng cây hồng! </a:t>
            </a:r>
            <a:r>
              <a:rPr lang="vi-VN" sz="4500" dirty="0" smtClean="0">
                <a:solidFill>
                  <a:prstClr val="black"/>
                </a:solidFill>
                <a:latin typeface="Arial" panose="020B0604020202020204" pitchFamily="34" charset="0"/>
                <a:cs typeface="Arial" panose="020B0604020202020204" pitchFamily="34" charset="0"/>
              </a:rPr>
              <a:t>Mùa đông, cây </a:t>
            </a:r>
            <a:r>
              <a:rPr lang="vi-VN" sz="4500" dirty="0">
                <a:solidFill>
                  <a:prstClr val="black"/>
                </a:solidFill>
                <a:latin typeface="Arial" panose="020B0604020202020204" pitchFamily="34" charset="0"/>
                <a:cs typeface="Arial" panose="020B0604020202020204" pitchFamily="34" charset="0"/>
              </a:rPr>
              <a:t>trụi hết </a:t>
            </a:r>
            <a:r>
              <a:rPr lang="vi-VN" sz="4500" dirty="0" smtClean="0">
                <a:solidFill>
                  <a:prstClr val="black"/>
                </a:solidFill>
                <a:latin typeface="Arial" panose="020B0604020202020204" pitchFamily="34" charset="0"/>
                <a:cs typeface="Arial" panose="020B0604020202020204" pitchFamily="34" charset="0"/>
              </a:rPr>
              <a:t>lá, chỉ </a:t>
            </a:r>
            <a:r>
              <a:rPr lang="vi-VN" sz="4500" dirty="0">
                <a:solidFill>
                  <a:prstClr val="black"/>
                </a:solidFill>
                <a:latin typeface="Arial" panose="020B0604020202020204" pitchFamily="34" charset="0"/>
                <a:cs typeface="Arial" panose="020B0604020202020204" pitchFamily="34" charset="0"/>
              </a:rPr>
              <a:t>còn hàng trăm quả trĩu trịt trên cành màu hồng chói như hàng trăm chiếc đèn lồng giữa sương giá, </a:t>
            </a:r>
            <a:r>
              <a:rPr lang="vi-VN" sz="4500" dirty="0" smtClean="0">
                <a:solidFill>
                  <a:prstClr val="black"/>
                </a:solidFill>
                <a:latin typeface="Arial" panose="020B0604020202020204" pitchFamily="34" charset="0"/>
                <a:cs typeface="Arial" panose="020B0604020202020204" pitchFamily="34" charset="0"/>
              </a:rPr>
              <a:t>ơi </a:t>
            </a:r>
            <a:r>
              <a:rPr lang="vi-VN" sz="4500" dirty="0">
                <a:solidFill>
                  <a:prstClr val="black"/>
                </a:solidFill>
                <a:latin typeface="Arial" panose="020B0604020202020204" pitchFamily="34" charset="0"/>
                <a:cs typeface="Arial" panose="020B0604020202020204" pitchFamily="34" charset="0"/>
              </a:rPr>
              <a:t>cái màu hồng thắm thiết và vồn vã... Sum vầy muôn loài quả khác mang bóng dáng miền quê yêu thương. </a:t>
            </a:r>
            <a:r>
              <a:rPr lang="vi-VN" sz="4500" dirty="0" smtClean="0">
                <a:solidFill>
                  <a:prstClr val="black"/>
                </a:solidFill>
                <a:latin typeface="Arial" panose="020B0604020202020204" pitchFamily="34" charset="0"/>
                <a:cs typeface="Arial" panose="020B0604020202020204" pitchFamily="34" charset="0"/>
              </a:rPr>
              <a:t>Bãi </a:t>
            </a:r>
            <a:r>
              <a:rPr lang="vi-VN" sz="4500" dirty="0">
                <a:solidFill>
                  <a:prstClr val="black"/>
                </a:solidFill>
                <a:latin typeface="Arial" panose="020B0604020202020204" pitchFamily="34" charset="0"/>
                <a:cs typeface="Arial" panose="020B0604020202020204" pitchFamily="34" charset="0"/>
              </a:rPr>
              <a:t>bờ Nam Bộ đậm vị phù sa trong mùi bưởi Biên Hoà. </a:t>
            </a:r>
            <a:r>
              <a:rPr lang="en-US" sz="4500" dirty="0">
                <a:solidFill>
                  <a:prstClr val="black"/>
                </a:solidFill>
                <a:latin typeface="Arial" panose="020B0604020202020204" pitchFamily="34" charset="0"/>
                <a:cs typeface="Arial" panose="020B0604020202020204" pitchFamily="34" charset="0"/>
              </a:rPr>
              <a:t> </a:t>
            </a:r>
            <a:r>
              <a:rPr lang="vi-VN" sz="4500" dirty="0">
                <a:solidFill>
                  <a:prstClr val="black"/>
                </a:solidFill>
                <a:latin typeface="Arial" panose="020B0604020202020204" pitchFamily="34" charset="0"/>
                <a:cs typeface="Arial" panose="020B0604020202020204" pitchFamily="34" charset="0"/>
              </a:rPr>
              <a:t>Lặng lờ Hương Giang phảng phất hương khói trên cành quýt Hương Cần nhỏ nhắn và quả thanh trà tròn xinh xứ Huế. </a:t>
            </a:r>
            <a:endParaRPr lang="en-US" sz="4500" dirty="0">
              <a:solidFill>
                <a:prstClr val="black"/>
              </a:solidFill>
              <a:latin typeface="Arial" panose="020B060402020202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9D6D4F2B-62B4-40BA-8113-4B1E75F3D7EC}"/>
              </a:ext>
            </a:extLst>
          </p:cNvPr>
          <p:cNvCxnSpPr>
            <a:cxnSpLocks/>
          </p:cNvCxnSpPr>
          <p:nvPr/>
        </p:nvCxnSpPr>
        <p:spPr>
          <a:xfrm flipH="1">
            <a:off x="16081630" y="1900286"/>
            <a:ext cx="164390" cy="738621"/>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618446F-21AE-4594-AF41-07328DC4D01A}"/>
              </a:ext>
            </a:extLst>
          </p:cNvPr>
          <p:cNvCxnSpPr>
            <a:cxnSpLocks/>
          </p:cNvCxnSpPr>
          <p:nvPr/>
        </p:nvCxnSpPr>
        <p:spPr>
          <a:xfrm>
            <a:off x="5386214" y="2578133"/>
            <a:ext cx="2165292"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8A18AB3-6109-42A7-8CB3-8EDFFD10CC9A}"/>
              </a:ext>
            </a:extLst>
          </p:cNvPr>
          <p:cNvCxnSpPr>
            <a:cxnSpLocks/>
          </p:cNvCxnSpPr>
          <p:nvPr/>
        </p:nvCxnSpPr>
        <p:spPr>
          <a:xfrm>
            <a:off x="3336520" y="3240816"/>
            <a:ext cx="421498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0173A77-E189-4891-9A36-98F1716EEE17}"/>
              </a:ext>
            </a:extLst>
          </p:cNvPr>
          <p:cNvCxnSpPr>
            <a:cxnSpLocks/>
          </p:cNvCxnSpPr>
          <p:nvPr/>
        </p:nvCxnSpPr>
        <p:spPr>
          <a:xfrm flipV="1">
            <a:off x="11352944" y="3307148"/>
            <a:ext cx="303986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E47811E6-D663-4F84-8B9A-B976656BE333}"/>
              </a:ext>
            </a:extLst>
          </p:cNvPr>
          <p:cNvCxnSpPr>
            <a:cxnSpLocks/>
          </p:cNvCxnSpPr>
          <p:nvPr/>
        </p:nvCxnSpPr>
        <p:spPr>
          <a:xfrm flipV="1">
            <a:off x="1298234" y="3938779"/>
            <a:ext cx="2770334"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B2336A5-83EA-4D61-B224-518DFA988AFC}"/>
              </a:ext>
            </a:extLst>
          </p:cNvPr>
          <p:cNvCxnSpPr>
            <a:cxnSpLocks/>
          </p:cNvCxnSpPr>
          <p:nvPr/>
        </p:nvCxnSpPr>
        <p:spPr>
          <a:xfrm>
            <a:off x="7166225" y="3957565"/>
            <a:ext cx="190520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EC0A3E9-7EFC-4134-80E4-AAAB0FE7965C}"/>
              </a:ext>
            </a:extLst>
          </p:cNvPr>
          <p:cNvCxnSpPr>
            <a:cxnSpLocks/>
          </p:cNvCxnSpPr>
          <p:nvPr/>
        </p:nvCxnSpPr>
        <p:spPr>
          <a:xfrm>
            <a:off x="13440206" y="4665201"/>
            <a:ext cx="79336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F7259D1-36AE-4D61-AAC7-A2CC287B643E}"/>
              </a:ext>
            </a:extLst>
          </p:cNvPr>
          <p:cNvCxnSpPr>
            <a:cxnSpLocks/>
          </p:cNvCxnSpPr>
          <p:nvPr/>
        </p:nvCxnSpPr>
        <p:spPr>
          <a:xfrm>
            <a:off x="6096000" y="5336995"/>
            <a:ext cx="190520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FB92E8D-B709-430A-9A39-2DAD51D9FC81}"/>
              </a:ext>
            </a:extLst>
          </p:cNvPr>
          <p:cNvCxnSpPr>
            <a:cxnSpLocks/>
          </p:cNvCxnSpPr>
          <p:nvPr/>
        </p:nvCxnSpPr>
        <p:spPr>
          <a:xfrm flipH="1">
            <a:off x="14392810" y="4528151"/>
            <a:ext cx="151538" cy="73863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8DBA8E-6515-4828-B5B3-473783CEBC14}"/>
              </a:ext>
            </a:extLst>
          </p:cNvPr>
          <p:cNvCxnSpPr>
            <a:cxnSpLocks/>
          </p:cNvCxnSpPr>
          <p:nvPr/>
        </p:nvCxnSpPr>
        <p:spPr>
          <a:xfrm flipV="1">
            <a:off x="2743200" y="6053074"/>
            <a:ext cx="370641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0715C8B3-89CB-4A54-B9BB-BB508C1B4E56}"/>
              </a:ext>
            </a:extLst>
          </p:cNvPr>
          <p:cNvCxnSpPr>
            <a:cxnSpLocks/>
          </p:cNvCxnSpPr>
          <p:nvPr/>
        </p:nvCxnSpPr>
        <p:spPr>
          <a:xfrm>
            <a:off x="2743200" y="7368750"/>
            <a:ext cx="554918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2BD4D58-1A96-4457-84C3-FC303277FB9A}"/>
              </a:ext>
            </a:extLst>
          </p:cNvPr>
          <p:cNvCxnSpPr>
            <a:cxnSpLocks/>
          </p:cNvCxnSpPr>
          <p:nvPr/>
        </p:nvCxnSpPr>
        <p:spPr>
          <a:xfrm>
            <a:off x="13106400" y="7368751"/>
            <a:ext cx="190520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1B191C0-DB90-4ABB-A372-81D3012EF2A5}"/>
              </a:ext>
            </a:extLst>
          </p:cNvPr>
          <p:cNvCxnSpPr>
            <a:cxnSpLocks/>
          </p:cNvCxnSpPr>
          <p:nvPr/>
        </p:nvCxnSpPr>
        <p:spPr>
          <a:xfrm>
            <a:off x="15077234" y="7353298"/>
            <a:ext cx="1905206" cy="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44D3783-08B5-4C0B-BCB8-54DC04568257}"/>
              </a:ext>
            </a:extLst>
          </p:cNvPr>
          <p:cNvCxnSpPr>
            <a:cxnSpLocks/>
          </p:cNvCxnSpPr>
          <p:nvPr/>
        </p:nvCxnSpPr>
        <p:spPr>
          <a:xfrm flipV="1">
            <a:off x="12344400" y="8724900"/>
            <a:ext cx="2324864" cy="1307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AAD680F7-BC82-4F9F-A63C-61CFDD5FB72E}"/>
              </a:ext>
            </a:extLst>
          </p:cNvPr>
          <p:cNvCxnSpPr>
            <a:cxnSpLocks/>
          </p:cNvCxnSpPr>
          <p:nvPr/>
        </p:nvCxnSpPr>
        <p:spPr>
          <a:xfrm flipH="1">
            <a:off x="13983234" y="7368750"/>
            <a:ext cx="151538" cy="73863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0B2789D-4E48-4ED5-B1B2-FD11A8387585}"/>
              </a:ext>
            </a:extLst>
          </p:cNvPr>
          <p:cNvCxnSpPr>
            <a:cxnSpLocks/>
          </p:cNvCxnSpPr>
          <p:nvPr/>
        </p:nvCxnSpPr>
        <p:spPr>
          <a:xfrm>
            <a:off x="3625287" y="9410700"/>
            <a:ext cx="2242113"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8260D1EE-673C-491D-AFDB-04449A8CD6B4}"/>
              </a:ext>
            </a:extLst>
          </p:cNvPr>
          <p:cNvCxnSpPr>
            <a:cxnSpLocks/>
          </p:cNvCxnSpPr>
          <p:nvPr/>
        </p:nvCxnSpPr>
        <p:spPr>
          <a:xfrm flipH="1">
            <a:off x="4479784" y="8030030"/>
            <a:ext cx="151538" cy="73863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A2C2A21B-AE6B-4525-AB67-784E3A66BD80}"/>
              </a:ext>
            </a:extLst>
          </p:cNvPr>
          <p:cNvCxnSpPr>
            <a:cxnSpLocks/>
          </p:cNvCxnSpPr>
          <p:nvPr/>
        </p:nvCxnSpPr>
        <p:spPr>
          <a:xfrm flipH="1">
            <a:off x="14860068" y="8118751"/>
            <a:ext cx="151538" cy="738639"/>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8206572"/>
      </p:ext>
    </p:extLst>
  </p:cSld>
  <p:clrMapOvr>
    <a:masterClrMapping/>
  </p:clrMapOvr>
  <mc:AlternateContent xmlns:mc="http://schemas.openxmlformats.org/markup-compatibility/2006" xmlns:p14="http://schemas.microsoft.com/office/powerpoint/2010/main">
    <mc:Choice Requires="p14">
      <p:transition spd="slow" p14:dur="1200" advTm="6131">
        <p14:prism/>
      </p:transition>
    </mc:Choice>
    <mc:Fallback xmlns="">
      <p:transition spd="slow" advTm="6131">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Freeform 16"/>
          <p:cNvSpPr/>
          <p:nvPr/>
        </p:nvSpPr>
        <p:spPr>
          <a:xfrm>
            <a:off x="0" y="3408478"/>
            <a:ext cx="8164545" cy="5368188"/>
          </a:xfrm>
          <a:custGeom>
            <a:avLst/>
            <a:gdLst/>
            <a:ahLst/>
            <a:cxnLst/>
            <a:rect l="l" t="t" r="r" b="b"/>
            <a:pathLst>
              <a:path w="8164545" h="5368188">
                <a:moveTo>
                  <a:pt x="0" y="0"/>
                </a:moveTo>
                <a:lnTo>
                  <a:pt x="8164545" y="0"/>
                </a:lnTo>
                <a:lnTo>
                  <a:pt x="8164545" y="5368188"/>
                </a:lnTo>
                <a:lnTo>
                  <a:pt x="0" y="536818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nvGrpSpPr>
          <p:cNvPr id="17" name="Group 17"/>
          <p:cNvGrpSpPr/>
          <p:nvPr/>
        </p:nvGrpSpPr>
        <p:grpSpPr>
          <a:xfrm>
            <a:off x="0" y="7880713"/>
            <a:ext cx="19484024"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308704" y="1990958"/>
            <a:ext cx="9653054" cy="1938992"/>
          </a:xfrm>
          <a:prstGeom prst="rect">
            <a:avLst/>
          </a:prstGeom>
        </p:spPr>
        <p:txBody>
          <a:bodyPr wrap="square" lIns="0" tIns="0" rIns="0" bIns="0" rtlCol="0" anchor="t">
            <a:spAutoFit/>
          </a:bodyPr>
          <a:lstStyle/>
          <a:p>
            <a:pPr marL="0" lvl="0" indent="0"/>
            <a:r>
              <a:rPr lang="vi-VN" sz="12600" b="1" u="none" dirty="0" smtClean="0">
                <a:solidFill>
                  <a:srgbClr val="F46D22"/>
                </a:solidFill>
              </a:rPr>
              <a:t>DẶN DÒ</a:t>
            </a:r>
            <a:endParaRPr lang="en-US" sz="12600" b="1" u="none" dirty="0">
              <a:solidFill>
                <a:srgbClr val="F46D22"/>
              </a:solidFill>
            </a:endParaRPr>
          </a:p>
        </p:txBody>
      </p:sp>
    </p:spTree>
    <p:extLst>
      <p:ext uri="{BB962C8B-B14F-4D97-AF65-F5344CB8AC3E}">
        <p14:creationId xmlns:p14="http://schemas.microsoft.com/office/powerpoint/2010/main" val="13395945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ác luôn gần gũi với nhân dân - Ảnh: inter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28700"/>
            <a:ext cx="15621000" cy="899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2209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araoke l Hoa vườn nhà bác Sub Tiếng Việ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1" y="419100"/>
            <a:ext cx="16992600" cy="8610600"/>
          </a:xfrm>
          <a:prstGeom prst="rect">
            <a:avLst/>
          </a:prstGeom>
        </p:spPr>
      </p:pic>
    </p:spTree>
    <p:extLst>
      <p:ext uri="{BB962C8B-B14F-4D97-AF65-F5344CB8AC3E}">
        <p14:creationId xmlns:p14="http://schemas.microsoft.com/office/powerpoint/2010/main" val="8843491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Tổng hợp TOP 50 ảnh Bác Hồ đẹp nhất mọi thời đ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33500"/>
            <a:ext cx="15011400" cy="815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009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5865D04-1F6B-9D43-1BDC-3C0B0ED7182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638300"/>
            <a:ext cx="14173200" cy="733504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59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2A6D901B-2EE7-EAB0-B55D-097060E43D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38300"/>
            <a:ext cx="15544800" cy="7620000"/>
          </a:xfrm>
          <a:prstGeom prst="rect">
            <a:avLst/>
          </a:prstGeom>
          <a:noFill/>
          <a:scene3d>
            <a:camera prst="orthographicFront"/>
            <a:lightRig rig="threePt" dir="t"/>
          </a:scene3d>
          <a:sp3d>
            <a:bevelT prst="relaxedIns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74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BF9951-35B6-4BA9-82C7-A314636B4F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714"/>
          <a:stretch/>
        </p:blipFill>
        <p:spPr>
          <a:xfrm>
            <a:off x="838200" y="552950"/>
            <a:ext cx="16764000" cy="8781550"/>
          </a:xfrm>
          <a:prstGeom prst="rect">
            <a:avLst/>
          </a:prstGeom>
        </p:spPr>
      </p:pic>
    </p:spTree>
    <p:extLst>
      <p:ext uri="{BB962C8B-B14F-4D97-AF65-F5344CB8AC3E}">
        <p14:creationId xmlns:p14="http://schemas.microsoft.com/office/powerpoint/2010/main" val="257480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507047" y="775948"/>
            <a:ext cx="19302093" cy="14042273"/>
          </a:xfrm>
          <a:custGeom>
            <a:avLst/>
            <a:gdLst/>
            <a:ahLst/>
            <a:cxnLst/>
            <a:rect l="l" t="t" r="r" b="b"/>
            <a:pathLst>
              <a:path w="19302093" h="14042273">
                <a:moveTo>
                  <a:pt x="0" y="0"/>
                </a:moveTo>
                <a:lnTo>
                  <a:pt x="19302094" y="0"/>
                </a:lnTo>
                <a:lnTo>
                  <a:pt x="19302094" y="14042273"/>
                </a:lnTo>
                <a:lnTo>
                  <a:pt x="0" y="1404227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9709070" y="1304298"/>
            <a:ext cx="6647975" cy="1239396"/>
            <a:chOff x="0" y="0"/>
            <a:chExt cx="1750907" cy="326425"/>
          </a:xfrm>
        </p:grpSpPr>
        <p:sp>
          <p:nvSpPr>
            <p:cNvPr id="4" name="Freeform 4"/>
            <p:cNvSpPr/>
            <p:nvPr/>
          </p:nvSpPr>
          <p:spPr>
            <a:xfrm>
              <a:off x="0" y="0"/>
              <a:ext cx="1750907" cy="326425"/>
            </a:xfrm>
            <a:custGeom>
              <a:avLst/>
              <a:gdLst/>
              <a:ahLst/>
              <a:cxnLst/>
              <a:rect l="l" t="t" r="r" b="b"/>
              <a:pathLst>
                <a:path w="1750907" h="326425">
                  <a:moveTo>
                    <a:pt x="1547707" y="0"/>
                  </a:moveTo>
                  <a:cubicBezTo>
                    <a:pt x="1659931" y="0"/>
                    <a:pt x="1750907" y="73073"/>
                    <a:pt x="1750907" y="163213"/>
                  </a:cubicBezTo>
                  <a:cubicBezTo>
                    <a:pt x="1750907" y="253352"/>
                    <a:pt x="1659931" y="326425"/>
                    <a:pt x="1547707" y="326425"/>
                  </a:cubicBezTo>
                  <a:lnTo>
                    <a:pt x="203200" y="326425"/>
                  </a:lnTo>
                  <a:cubicBezTo>
                    <a:pt x="90976" y="326425"/>
                    <a:pt x="0" y="253352"/>
                    <a:pt x="0" y="163213"/>
                  </a:cubicBezTo>
                  <a:cubicBezTo>
                    <a:pt x="0" y="73073"/>
                    <a:pt x="90976" y="0"/>
                    <a:pt x="203200" y="0"/>
                  </a:cubicBezTo>
                  <a:close/>
                </a:path>
              </a:pathLst>
            </a:custGeom>
            <a:solidFill>
              <a:srgbClr val="F46D22"/>
            </a:solidFill>
          </p:spPr>
          <p:txBody>
            <a:bodyPr/>
            <a:lstStyle/>
            <a:p>
              <a:endParaRPr lang="en-US"/>
            </a:p>
          </p:txBody>
        </p:sp>
        <p:sp>
          <p:nvSpPr>
            <p:cNvPr id="5" name="TextBox 5"/>
            <p:cNvSpPr txBox="1"/>
            <p:nvPr/>
          </p:nvSpPr>
          <p:spPr>
            <a:xfrm>
              <a:off x="0" y="-28575"/>
              <a:ext cx="812800" cy="434975"/>
            </a:xfrm>
            <a:prstGeom prst="rect">
              <a:avLst/>
            </a:prstGeom>
          </p:spPr>
          <p:txBody>
            <a:bodyPr lIns="50800" tIns="50800" rIns="50800" bIns="50800" rtlCol="0" anchor="ctr"/>
            <a:lstStyle/>
            <a:p>
              <a:pPr algn="ctr">
                <a:lnSpc>
                  <a:spcPts val="2241"/>
                </a:lnSpc>
              </a:pPr>
              <a:endParaRPr/>
            </a:p>
          </p:txBody>
        </p:sp>
      </p:grpSp>
      <p:sp>
        <p:nvSpPr>
          <p:cNvPr id="6" name="Freeform 6"/>
          <p:cNvSpPr/>
          <p:nvPr/>
        </p:nvSpPr>
        <p:spPr>
          <a:xfrm>
            <a:off x="-23674" y="170206"/>
            <a:ext cx="8578932" cy="9946588"/>
          </a:xfrm>
          <a:custGeom>
            <a:avLst/>
            <a:gdLst/>
            <a:ahLst/>
            <a:cxnLst/>
            <a:rect l="l" t="t" r="r" b="b"/>
            <a:pathLst>
              <a:path w="8578932" h="9946588">
                <a:moveTo>
                  <a:pt x="0" y="0"/>
                </a:moveTo>
                <a:lnTo>
                  <a:pt x="8578932" y="0"/>
                </a:lnTo>
                <a:lnTo>
                  <a:pt x="8578932" y="9946588"/>
                </a:lnTo>
                <a:lnTo>
                  <a:pt x="0" y="99465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8686800" y="2847349"/>
            <a:ext cx="9323705" cy="2619307"/>
          </a:xfrm>
          <a:prstGeom prst="rect">
            <a:avLst/>
          </a:prstGeom>
        </p:spPr>
        <p:txBody>
          <a:bodyPr wrap="square" lIns="0" tIns="0" rIns="0" bIns="0" rtlCol="0" anchor="t">
            <a:spAutoFit/>
          </a:bodyPr>
          <a:lstStyle/>
          <a:p>
            <a:pPr algn="ctr">
              <a:lnSpc>
                <a:spcPts val="10451"/>
              </a:lnSpc>
            </a:pPr>
            <a:r>
              <a:rPr lang="vi-VN" sz="8000" b="1">
                <a:solidFill>
                  <a:srgbClr val="F46D22"/>
                </a:solidFill>
              </a:rPr>
              <a:t>CÂY TRÁI TRONG VƯỜN BÁC</a:t>
            </a:r>
            <a:endParaRPr lang="en-US" sz="8000" b="1">
              <a:solidFill>
                <a:srgbClr val="F46D22"/>
              </a:solidFill>
            </a:endParaRPr>
          </a:p>
        </p:txBody>
      </p:sp>
      <p:sp>
        <p:nvSpPr>
          <p:cNvPr id="9" name="Hình chữ nhật 8">
            <a:extLst>
              <a:ext uri="{FF2B5EF4-FFF2-40B4-BE49-F238E27FC236}">
                <a16:creationId xmlns:a16="http://schemas.microsoft.com/office/drawing/2014/main" id="{126B1219-5AFE-E486-0450-BD050736FFBF}"/>
              </a:ext>
            </a:extLst>
          </p:cNvPr>
          <p:cNvSpPr/>
          <p:nvPr/>
        </p:nvSpPr>
        <p:spPr>
          <a:xfrm>
            <a:off x="12171282" y="1462331"/>
            <a:ext cx="1723549" cy="923330"/>
          </a:xfrm>
          <a:prstGeom prst="rect">
            <a:avLst/>
          </a:prstGeom>
          <a:noFill/>
        </p:spPr>
        <p:txBody>
          <a:bodyPr wrap="none" lIns="91440" tIns="45720" rIns="91440" bIns="45720">
            <a:spAutoFit/>
          </a:bodyPr>
          <a:lstStyle/>
          <a:p>
            <a:pPr algn="ctr"/>
            <a:r>
              <a:rPr lang="vi-VN" sz="5400" b="1">
                <a:ln w="0"/>
                <a:solidFill>
                  <a:schemeClr val="bg1"/>
                </a:solidFill>
                <a:effectLst>
                  <a:outerShdw blurRad="38100" dist="19050" dir="2700000" algn="tl" rotWithShape="0">
                    <a:schemeClr val="dk1">
                      <a:alpha val="40000"/>
                    </a:schemeClr>
                  </a:outerShdw>
                </a:effectLst>
              </a:rPr>
              <a:t>ĐỌC</a:t>
            </a:r>
            <a:endParaRPr lang="vi-VN" sz="5400" b="1" cap="none" spc="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67695872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6591180" y="3534197"/>
            <a:ext cx="9653054" cy="1938992"/>
          </a:xfrm>
          <a:prstGeom prst="rect">
            <a:avLst/>
          </a:prstGeom>
        </p:spPr>
        <p:txBody>
          <a:bodyPr wrap="square" lIns="0" tIns="0" rIns="0" bIns="0" rtlCol="0" anchor="t">
            <a:spAutoFit/>
          </a:bodyPr>
          <a:lstStyle/>
          <a:p>
            <a:pPr marL="0" lvl="0" indent="0"/>
            <a:r>
              <a:rPr lang="vi-VN" sz="12600" b="1" u="none">
                <a:solidFill>
                  <a:srgbClr val="F46D22"/>
                </a:solidFill>
              </a:rPr>
              <a:t>LUYỆN ĐỌC</a:t>
            </a:r>
            <a:endParaRPr lang="en-US" sz="12600" b="1" u="none">
              <a:solidFill>
                <a:srgbClr val="F46D22"/>
              </a:solidFill>
            </a:endParaRPr>
          </a:p>
        </p:txBody>
      </p:sp>
      <p:pic>
        <p:nvPicPr>
          <p:cNvPr id="2050" name="Picture 2">
            <a:extLst>
              <a:ext uri="{FF2B5EF4-FFF2-40B4-BE49-F238E27FC236}">
                <a16:creationId xmlns:a16="http://schemas.microsoft.com/office/drawing/2014/main" id="{49A1D3BC-9900-5937-9A74-59D29B9852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77724" y="2108291"/>
            <a:ext cx="6602684" cy="5341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6105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Hộp Văn bản 31">
            <a:extLst>
              <a:ext uri="{FF2B5EF4-FFF2-40B4-BE49-F238E27FC236}">
                <a16:creationId xmlns:a16="http://schemas.microsoft.com/office/drawing/2014/main" id="{3A8B38F3-4B66-255D-F766-544F10FFD603}"/>
              </a:ext>
            </a:extLst>
          </p:cNvPr>
          <p:cNvSpPr txBox="1"/>
          <p:nvPr/>
        </p:nvSpPr>
        <p:spPr>
          <a:xfrm>
            <a:off x="228600" y="114300"/>
            <a:ext cx="17830800" cy="9118394"/>
          </a:xfrm>
          <a:prstGeom prst="rect">
            <a:avLst/>
          </a:prstGeom>
          <a:noFill/>
        </p:spPr>
        <p:txBody>
          <a:bodyPr wrap="square">
            <a:spAutoFit/>
          </a:bodyPr>
          <a:lstStyle/>
          <a:p>
            <a:pPr indent="895350" algn="ctr" rtl="0">
              <a:lnSpc>
                <a:spcPct val="94000"/>
              </a:lnSpc>
            </a:pPr>
            <a:r>
              <a:rPr lang="vi-VN" sz="3900" b="1" i="0" dirty="0">
                <a:solidFill>
                  <a:srgbClr val="000000"/>
                </a:solidFill>
                <a:effectLst/>
              </a:rPr>
              <a:t>Cây trái trong vườn Bác</a:t>
            </a:r>
            <a:endParaRPr lang="vi-VN" sz="3900" b="0" i="0" dirty="0">
              <a:solidFill>
                <a:srgbClr val="000000"/>
              </a:solidFill>
              <a:effectLst/>
            </a:endParaRPr>
          </a:p>
          <a:p>
            <a:pPr indent="895350" algn="just" rtl="0">
              <a:lnSpc>
                <a:spcPct val="94000"/>
              </a:lnSpc>
            </a:pPr>
            <a:r>
              <a:rPr lang="vi-VN" sz="3900" b="0" i="0" dirty="0">
                <a:solidFill>
                  <a:srgbClr val="000000"/>
                </a:solidFill>
                <a:effectLst/>
              </a:rPr>
              <a:t>Sau khi dạo quanh đất nước, nếm các vị ngọt bùi, ta bâng khuâng trở về với cội nguồn: mảnh vườn quanh sân nhà sàn Bác. Đây là cái gốc của mùa xuân, cái gốc của mọi niềm vui, của màu xanh và vị ngọt bùi nở ra vô tận.</a:t>
            </a:r>
          </a:p>
          <a:p>
            <a:pPr indent="895350" algn="just" rtl="0">
              <a:lnSpc>
                <a:spcPct val="94000"/>
              </a:lnSpc>
            </a:pPr>
            <a:r>
              <a:rPr lang="vi-VN" sz="3900" b="0" i="0" dirty="0">
                <a:solidFill>
                  <a:srgbClr val="000000"/>
                </a:solidFill>
                <a:effectLst/>
              </a:rPr>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vã…Sum vầy muôn loài quả khác mang bóng dáng miền quê yêu thương. Bãi bờ Nam Bộ đậm vị phù sa trong mùi bưởi Biên Hòa. Lặng lờ Hương Giang phảng phất khói trên cành quýt Hương Cần nhỏ nhắn và quả thanh trà tròn xinh xứ Huế.</a:t>
            </a:r>
          </a:p>
          <a:p>
            <a:pPr indent="895350" algn="just" rtl="0">
              <a:lnSpc>
                <a:spcPct val="94000"/>
              </a:lnSpc>
            </a:pPr>
            <a:r>
              <a:rPr lang="vi-VN" sz="3900" b="0" i="0" dirty="0">
                <a:solidFill>
                  <a:srgbClr val="000000"/>
                </a:solidFill>
                <a:effectLst/>
              </a:rPr>
              <a:t>Mảnh vườn Bác ước chừng rộng bằng mảnh vườn làng Sen thuở ấu thơ. Nhưng do bàn tay sắp xếp của con người, ta có cảm giác rộng rãi, thoáng đãng, bốn mùa xum xuê hương sắc. </a:t>
            </a:r>
          </a:p>
          <a:p>
            <a:pPr indent="895350" algn="r" rtl="0">
              <a:lnSpc>
                <a:spcPct val="94000"/>
              </a:lnSpc>
            </a:pPr>
            <a:r>
              <a:rPr lang="vi-VN" sz="3900" b="0" i="0" dirty="0">
                <a:solidFill>
                  <a:srgbClr val="000000"/>
                </a:solidFill>
                <a:effectLst/>
              </a:rPr>
              <a:t>Theo Võ Văn Trực</a:t>
            </a:r>
          </a:p>
        </p:txBody>
      </p:sp>
      <p:sp>
        <p:nvSpPr>
          <p:cNvPr id="3" name="Oval 2"/>
          <p:cNvSpPr/>
          <p:nvPr/>
        </p:nvSpPr>
        <p:spPr>
          <a:xfrm>
            <a:off x="533400" y="647700"/>
            <a:ext cx="533400" cy="533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solidFill>
                  <a:srgbClr val="FF0000"/>
                </a:solidFill>
              </a:rPr>
              <a:t>1</a:t>
            </a:r>
            <a:endParaRPr lang="vi-VN" sz="3600" dirty="0">
              <a:solidFill>
                <a:srgbClr val="FF0000"/>
              </a:solidFill>
            </a:endParaRPr>
          </a:p>
        </p:txBody>
      </p:sp>
      <p:sp>
        <p:nvSpPr>
          <p:cNvPr id="10" name="Oval 9"/>
          <p:cNvSpPr/>
          <p:nvPr/>
        </p:nvSpPr>
        <p:spPr>
          <a:xfrm>
            <a:off x="517849" y="2400300"/>
            <a:ext cx="533400" cy="533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2</a:t>
            </a:r>
            <a:endParaRPr lang="vi-VN" sz="3600" dirty="0">
              <a:solidFill>
                <a:srgbClr val="FF0000"/>
              </a:solidFill>
            </a:endParaRPr>
          </a:p>
        </p:txBody>
      </p:sp>
      <p:sp>
        <p:nvSpPr>
          <p:cNvPr id="11" name="Oval 10"/>
          <p:cNvSpPr/>
          <p:nvPr/>
        </p:nvSpPr>
        <p:spPr>
          <a:xfrm>
            <a:off x="609600" y="6896100"/>
            <a:ext cx="533400" cy="533400"/>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3</a:t>
            </a:r>
            <a:endParaRPr lang="vi-VN" sz="3600"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32" name="Hộp Văn bản 31">
            <a:extLst>
              <a:ext uri="{FF2B5EF4-FFF2-40B4-BE49-F238E27FC236}">
                <a16:creationId xmlns:a16="http://schemas.microsoft.com/office/drawing/2014/main" id="{3A8B38F3-4B66-255D-F766-544F10FFD603}"/>
              </a:ext>
            </a:extLst>
          </p:cNvPr>
          <p:cNvSpPr txBox="1"/>
          <p:nvPr/>
        </p:nvSpPr>
        <p:spPr>
          <a:xfrm>
            <a:off x="2667000" y="114300"/>
            <a:ext cx="15392400" cy="9987221"/>
          </a:xfrm>
          <a:prstGeom prst="rect">
            <a:avLst/>
          </a:prstGeom>
          <a:noFill/>
        </p:spPr>
        <p:txBody>
          <a:bodyPr wrap="square">
            <a:spAutoFit/>
          </a:bodyPr>
          <a:lstStyle/>
          <a:p>
            <a:pPr indent="895350" algn="ctr" rtl="0">
              <a:lnSpc>
                <a:spcPct val="94000"/>
              </a:lnSpc>
            </a:pPr>
            <a:r>
              <a:rPr lang="vi-VN" sz="3600" b="1" i="0" dirty="0">
                <a:solidFill>
                  <a:srgbClr val="000000"/>
                </a:solidFill>
                <a:effectLst/>
              </a:rPr>
              <a:t>Cây trái trong vườn Bác</a:t>
            </a:r>
            <a:endParaRPr lang="vi-VN" sz="3600" b="0" i="0" dirty="0">
              <a:solidFill>
                <a:srgbClr val="000000"/>
              </a:solidFill>
              <a:effectLst/>
            </a:endParaRPr>
          </a:p>
          <a:p>
            <a:pPr indent="895350" algn="just" rtl="0">
              <a:lnSpc>
                <a:spcPct val="94000"/>
              </a:lnSpc>
            </a:pPr>
            <a:endParaRPr lang="vi-VN" sz="3600" dirty="0">
              <a:solidFill>
                <a:srgbClr val="000000"/>
              </a:solidFill>
            </a:endParaRPr>
          </a:p>
          <a:p>
            <a:pPr indent="895350" algn="just" rtl="0">
              <a:lnSpc>
                <a:spcPct val="94000"/>
              </a:lnSpc>
            </a:pPr>
            <a:r>
              <a:rPr lang="vi-VN" sz="3600" b="0" i="0" dirty="0" smtClean="0">
                <a:solidFill>
                  <a:srgbClr val="000000"/>
                </a:solidFill>
                <a:effectLst/>
              </a:rPr>
              <a:t>Sau </a:t>
            </a:r>
            <a:r>
              <a:rPr lang="vi-VN" sz="3600" b="0" i="0" dirty="0">
                <a:solidFill>
                  <a:srgbClr val="000000"/>
                </a:solidFill>
                <a:effectLst/>
              </a:rPr>
              <a:t>khi dạo quanh đất nước, nếm các vị ngọt bùi, ta bâng khuâng trở về với cội nguồn: mảnh vườn quanh sân nhà sàn Bác. Đây là cái gốc của mùa xuân, cái gốc của mọi niềm vui, của màu xanh và vị ngọt bùi nở ra vô tận.</a:t>
            </a:r>
          </a:p>
          <a:p>
            <a:pPr indent="895350" algn="just" rtl="0">
              <a:lnSpc>
                <a:spcPct val="94000"/>
              </a:lnSpc>
            </a:pPr>
            <a:r>
              <a:rPr lang="vi-VN" sz="3600" b="0" i="0" dirty="0">
                <a:solidFill>
                  <a:srgbClr val="000000"/>
                </a:solidFill>
                <a:effectLst/>
              </a:rPr>
              <a:t>Vườn cây ôm tròn gần nửa vòng cung quanh ao cá cứ nở đầy nỗi thương nhớ không nguôi. Vị khế ngọt Ba Đình, hồng xiêm Xuân Đỉnh cát mịn, bưởi đỏ Mê Linh. Hồng Yên Thôn! Cả một rặng cây hồng! Mùa đông, cây trụi hết lá, chỉ còn hàng trăm quả trĩu trịt trên cành màu hồng chói như hàng trăm chiếc đèn lồng giữa sương giá, ơi cái màu hồng thắm thiết và vồn vã…Sum vầy muôn loài quả khác mang bóng dáng miền quê yêu thương. Bãi bờ Nam Bộ đậm vị phù sa trong mùi bưởi Biên Hòa. Lặng lờ Hương Giang phảng phất khói trên cành quýt Hương Cần nhỏ nhắn và quả thanh trà tròn xinh xứ Huế.</a:t>
            </a:r>
          </a:p>
          <a:p>
            <a:pPr indent="895350" algn="just" rtl="0">
              <a:lnSpc>
                <a:spcPct val="94000"/>
              </a:lnSpc>
            </a:pPr>
            <a:r>
              <a:rPr lang="vi-VN" sz="3600" b="0" i="0" dirty="0">
                <a:solidFill>
                  <a:srgbClr val="000000"/>
                </a:solidFill>
                <a:effectLst/>
              </a:rPr>
              <a:t>Mảnh vườn Bác ước chừng rộng bằng mảnh vườn làng Sen thuở ấu thơ. Nhưng do bàn tay sắp xếp của con người, ta có cảm giác rộng rãi, thoáng đãng, bốn mùa xum xuê hương sắc. </a:t>
            </a:r>
          </a:p>
          <a:p>
            <a:pPr indent="895350" algn="r" rtl="0">
              <a:lnSpc>
                <a:spcPct val="94000"/>
              </a:lnSpc>
            </a:pPr>
            <a:r>
              <a:rPr lang="vi-VN" sz="3600" b="0" i="0" dirty="0">
                <a:solidFill>
                  <a:srgbClr val="000000"/>
                </a:solidFill>
                <a:effectLst/>
              </a:rPr>
              <a:t>Theo Võ Văn Trực</a:t>
            </a:r>
          </a:p>
        </p:txBody>
      </p:sp>
      <p:sp>
        <p:nvSpPr>
          <p:cNvPr id="2" name="Hình chữ nhật 1">
            <a:extLst>
              <a:ext uri="{FF2B5EF4-FFF2-40B4-BE49-F238E27FC236}">
                <a16:creationId xmlns:a16="http://schemas.microsoft.com/office/drawing/2014/main" id="{12DC3716-0554-96A1-ED31-1FF8E933D1D7}"/>
              </a:ext>
            </a:extLst>
          </p:cNvPr>
          <p:cNvSpPr/>
          <p:nvPr/>
        </p:nvSpPr>
        <p:spPr>
          <a:xfrm>
            <a:off x="2514600" y="908863"/>
            <a:ext cx="15621000" cy="2258403"/>
          </a:xfrm>
          <a:prstGeom prst="rect">
            <a:avLst/>
          </a:prstGeom>
          <a:solidFill>
            <a:srgbClr val="FF0000">
              <a:alpha val="1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Nhóm 2">
            <a:extLst>
              <a:ext uri="{FF2B5EF4-FFF2-40B4-BE49-F238E27FC236}">
                <a16:creationId xmlns:a16="http://schemas.microsoft.com/office/drawing/2014/main" id="{2C5CD1ED-844A-F49D-8D18-2114658F5FD9}"/>
              </a:ext>
            </a:extLst>
          </p:cNvPr>
          <p:cNvGrpSpPr/>
          <p:nvPr/>
        </p:nvGrpSpPr>
        <p:grpSpPr>
          <a:xfrm>
            <a:off x="69732" y="311295"/>
            <a:ext cx="2411439" cy="2777289"/>
            <a:chOff x="411844" y="575511"/>
            <a:chExt cx="2411439" cy="2777289"/>
          </a:xfrm>
        </p:grpSpPr>
        <p:sp>
          <p:nvSpPr>
            <p:cNvPr id="4" name="Freeform 3">
              <a:extLst>
                <a:ext uri="{FF2B5EF4-FFF2-40B4-BE49-F238E27FC236}">
                  <a16:creationId xmlns:a16="http://schemas.microsoft.com/office/drawing/2014/main" id="{EA6FA8FC-DFFE-BFBA-968C-5C478DBC8A52}"/>
                </a:ext>
              </a:extLst>
            </p:cNvPr>
            <p:cNvSpPr/>
            <p:nvPr/>
          </p:nvSpPr>
          <p:spPr>
            <a:xfrm flipH="1">
              <a:off x="716181" y="575511"/>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0" name="Hình chữ nhật 9">
              <a:extLst>
                <a:ext uri="{FF2B5EF4-FFF2-40B4-BE49-F238E27FC236}">
                  <a16:creationId xmlns:a16="http://schemas.microsoft.com/office/drawing/2014/main" id="{2ED58495-8BD0-2A78-F4C1-9A89AFB1DA96}"/>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 xmlns:ask="http://schemas.microsoft.com/office/drawing/2018/sketchyshape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ĐOẠN 1</a:t>
              </a:r>
              <a:endParaRPr lang="en-US" sz="3600" b="1">
                <a:solidFill>
                  <a:schemeClr val="tx1"/>
                </a:solidFill>
              </a:endParaRPr>
            </a:p>
          </p:txBody>
        </p:sp>
      </p:grpSp>
      <p:sp>
        <p:nvSpPr>
          <p:cNvPr id="11" name="Hình chữ nhật 10">
            <a:extLst>
              <a:ext uri="{FF2B5EF4-FFF2-40B4-BE49-F238E27FC236}">
                <a16:creationId xmlns:a16="http://schemas.microsoft.com/office/drawing/2014/main" id="{D3BE838C-521D-1C58-3964-4786E1EE728C}"/>
              </a:ext>
            </a:extLst>
          </p:cNvPr>
          <p:cNvSpPr/>
          <p:nvPr/>
        </p:nvSpPr>
        <p:spPr>
          <a:xfrm>
            <a:off x="2514600" y="3335531"/>
            <a:ext cx="15621000" cy="4474969"/>
          </a:xfrm>
          <a:prstGeom prst="rect">
            <a:avLst/>
          </a:prstGeom>
          <a:solidFill>
            <a:srgbClr val="00B0F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Nhóm 11">
            <a:extLst>
              <a:ext uri="{FF2B5EF4-FFF2-40B4-BE49-F238E27FC236}">
                <a16:creationId xmlns:a16="http://schemas.microsoft.com/office/drawing/2014/main" id="{1B73C52E-F01D-D8C8-C4DC-D725417F3BC9}"/>
              </a:ext>
            </a:extLst>
          </p:cNvPr>
          <p:cNvGrpSpPr/>
          <p:nvPr/>
        </p:nvGrpSpPr>
        <p:grpSpPr>
          <a:xfrm>
            <a:off x="45112" y="3513515"/>
            <a:ext cx="2411439" cy="2732116"/>
            <a:chOff x="411844" y="620684"/>
            <a:chExt cx="2411439" cy="2732116"/>
          </a:xfrm>
        </p:grpSpPr>
        <p:sp>
          <p:nvSpPr>
            <p:cNvPr id="13" name="Freeform 3">
              <a:extLst>
                <a:ext uri="{FF2B5EF4-FFF2-40B4-BE49-F238E27FC236}">
                  <a16:creationId xmlns:a16="http://schemas.microsoft.com/office/drawing/2014/main" id="{D5AE92FE-C2C4-AAD4-50D0-8D273CAE3027}"/>
                </a:ext>
              </a:extLst>
            </p:cNvPr>
            <p:cNvSpPr/>
            <p:nvPr/>
          </p:nvSpPr>
          <p:spPr>
            <a:xfrm flipH="1">
              <a:off x="721009" y="620684"/>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Hình chữ nhật 13">
              <a:extLst>
                <a:ext uri="{FF2B5EF4-FFF2-40B4-BE49-F238E27FC236}">
                  <a16:creationId xmlns:a16="http://schemas.microsoft.com/office/drawing/2014/main" id="{C2382153-521C-09B3-FA83-8F0E80F8B52B}"/>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 xmlns:ask="http://schemas.microsoft.com/office/drawing/2018/sketchyshape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a:solidFill>
                    <a:schemeClr val="tx1"/>
                  </a:solidFill>
                </a:rPr>
                <a:t>ĐOẠN 2</a:t>
              </a:r>
              <a:endParaRPr lang="en-US" sz="3600" b="1">
                <a:solidFill>
                  <a:schemeClr val="tx1"/>
                </a:solidFill>
              </a:endParaRPr>
            </a:p>
          </p:txBody>
        </p:sp>
      </p:grpSp>
      <p:sp>
        <p:nvSpPr>
          <p:cNvPr id="15" name="Hình chữ nhật 14">
            <a:extLst>
              <a:ext uri="{FF2B5EF4-FFF2-40B4-BE49-F238E27FC236}">
                <a16:creationId xmlns:a16="http://schemas.microsoft.com/office/drawing/2014/main" id="{DD300E03-99A1-FEF7-D1A9-ACE01026F6E1}"/>
              </a:ext>
            </a:extLst>
          </p:cNvPr>
          <p:cNvSpPr/>
          <p:nvPr/>
        </p:nvSpPr>
        <p:spPr>
          <a:xfrm>
            <a:off x="2514908" y="7939015"/>
            <a:ext cx="15599979" cy="1624085"/>
          </a:xfrm>
          <a:prstGeom prst="rect">
            <a:avLst/>
          </a:prstGeom>
          <a:solidFill>
            <a:srgbClr val="FBCB5C">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Nhóm 15">
            <a:extLst>
              <a:ext uri="{FF2B5EF4-FFF2-40B4-BE49-F238E27FC236}">
                <a16:creationId xmlns:a16="http://schemas.microsoft.com/office/drawing/2014/main" id="{26C5F182-B7C3-5DC8-8CE9-C0A18FD74F2E}"/>
              </a:ext>
            </a:extLst>
          </p:cNvPr>
          <p:cNvGrpSpPr/>
          <p:nvPr/>
        </p:nvGrpSpPr>
        <p:grpSpPr>
          <a:xfrm>
            <a:off x="45111" y="6539737"/>
            <a:ext cx="2411439" cy="2754181"/>
            <a:chOff x="411844" y="598619"/>
            <a:chExt cx="2411439" cy="2754181"/>
          </a:xfrm>
        </p:grpSpPr>
        <p:sp>
          <p:nvSpPr>
            <p:cNvPr id="17" name="Freeform 3">
              <a:extLst>
                <a:ext uri="{FF2B5EF4-FFF2-40B4-BE49-F238E27FC236}">
                  <a16:creationId xmlns:a16="http://schemas.microsoft.com/office/drawing/2014/main" id="{EBD50B13-A943-CF21-800B-BDAEE39ECC7B}"/>
                </a:ext>
              </a:extLst>
            </p:cNvPr>
            <p:cNvSpPr/>
            <p:nvPr/>
          </p:nvSpPr>
          <p:spPr>
            <a:xfrm flipH="1">
              <a:off x="809561" y="598619"/>
              <a:ext cx="1753526" cy="1600200"/>
            </a:xfrm>
            <a:custGeom>
              <a:avLst/>
              <a:gdLst/>
              <a:ahLst/>
              <a:cxnLst/>
              <a:rect l="l" t="t" r="r" b="b"/>
              <a:pathLst>
                <a:path w="2655395" h="2449602">
                  <a:moveTo>
                    <a:pt x="0" y="0"/>
                  </a:moveTo>
                  <a:lnTo>
                    <a:pt x="2655395" y="0"/>
                  </a:lnTo>
                  <a:lnTo>
                    <a:pt x="2655395" y="2449602"/>
                  </a:lnTo>
                  <a:lnTo>
                    <a:pt x="0" y="24496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id="{5AD09B96-CC99-D735-7BC6-27E4FAE7A5E3}"/>
                </a:ext>
              </a:extLst>
            </p:cNvPr>
            <p:cNvSpPr/>
            <p:nvPr/>
          </p:nvSpPr>
          <p:spPr>
            <a:xfrm>
              <a:off x="411844" y="2209800"/>
              <a:ext cx="2411439" cy="1143000"/>
            </a:xfrm>
            <a:custGeom>
              <a:avLst/>
              <a:gdLst>
                <a:gd name="connsiteX0" fmla="*/ 0 w 2411439"/>
                <a:gd name="connsiteY0" fmla="*/ 0 h 1143000"/>
                <a:gd name="connsiteX1" fmla="*/ 506402 w 2411439"/>
                <a:gd name="connsiteY1" fmla="*/ 0 h 1143000"/>
                <a:gd name="connsiteX2" fmla="*/ 916347 w 2411439"/>
                <a:gd name="connsiteY2" fmla="*/ 0 h 1143000"/>
                <a:gd name="connsiteX3" fmla="*/ 1374520 w 2411439"/>
                <a:gd name="connsiteY3" fmla="*/ 0 h 1143000"/>
                <a:gd name="connsiteX4" fmla="*/ 1808579 w 2411439"/>
                <a:gd name="connsiteY4" fmla="*/ 0 h 1143000"/>
                <a:gd name="connsiteX5" fmla="*/ 2411439 w 2411439"/>
                <a:gd name="connsiteY5" fmla="*/ 0 h 1143000"/>
                <a:gd name="connsiteX6" fmla="*/ 2411439 w 2411439"/>
                <a:gd name="connsiteY6" fmla="*/ 548640 h 1143000"/>
                <a:gd name="connsiteX7" fmla="*/ 2411439 w 2411439"/>
                <a:gd name="connsiteY7" fmla="*/ 1143000 h 1143000"/>
                <a:gd name="connsiteX8" fmla="*/ 1905037 w 2411439"/>
                <a:gd name="connsiteY8" fmla="*/ 1143000 h 1143000"/>
                <a:gd name="connsiteX9" fmla="*/ 1446863 w 2411439"/>
                <a:gd name="connsiteY9" fmla="*/ 1143000 h 1143000"/>
                <a:gd name="connsiteX10" fmla="*/ 1036919 w 2411439"/>
                <a:gd name="connsiteY10" fmla="*/ 1143000 h 1143000"/>
                <a:gd name="connsiteX11" fmla="*/ 626974 w 2411439"/>
                <a:gd name="connsiteY11" fmla="*/ 1143000 h 1143000"/>
                <a:gd name="connsiteX12" fmla="*/ 0 w 2411439"/>
                <a:gd name="connsiteY12" fmla="*/ 1143000 h 1143000"/>
                <a:gd name="connsiteX13" fmla="*/ 0 w 2411439"/>
                <a:gd name="connsiteY13" fmla="*/ 571500 h 1143000"/>
                <a:gd name="connsiteX14" fmla="*/ 0 w 241143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11439" h="1143000" extrusionOk="0">
                  <a:moveTo>
                    <a:pt x="0" y="0"/>
                  </a:moveTo>
                  <a:cubicBezTo>
                    <a:pt x="175055" y="-907"/>
                    <a:pt x="276251" y="7803"/>
                    <a:pt x="506402" y="0"/>
                  </a:cubicBezTo>
                  <a:cubicBezTo>
                    <a:pt x="736553" y="-7803"/>
                    <a:pt x="813091" y="22052"/>
                    <a:pt x="916347" y="0"/>
                  </a:cubicBezTo>
                  <a:cubicBezTo>
                    <a:pt x="1019603" y="-22052"/>
                    <a:pt x="1183766" y="40445"/>
                    <a:pt x="1374520" y="0"/>
                  </a:cubicBezTo>
                  <a:cubicBezTo>
                    <a:pt x="1565274" y="-40445"/>
                    <a:pt x="1628285" y="21556"/>
                    <a:pt x="1808579" y="0"/>
                  </a:cubicBezTo>
                  <a:cubicBezTo>
                    <a:pt x="1988873" y="-21556"/>
                    <a:pt x="2255564" y="56726"/>
                    <a:pt x="2411439" y="0"/>
                  </a:cubicBezTo>
                  <a:cubicBezTo>
                    <a:pt x="2470562" y="171191"/>
                    <a:pt x="2397403" y="331755"/>
                    <a:pt x="2411439" y="548640"/>
                  </a:cubicBezTo>
                  <a:cubicBezTo>
                    <a:pt x="2425475" y="765525"/>
                    <a:pt x="2364488" y="914951"/>
                    <a:pt x="2411439" y="1143000"/>
                  </a:cubicBezTo>
                  <a:cubicBezTo>
                    <a:pt x="2246452" y="1188887"/>
                    <a:pt x="2069177" y="1108009"/>
                    <a:pt x="1905037" y="1143000"/>
                  </a:cubicBezTo>
                  <a:cubicBezTo>
                    <a:pt x="1740897" y="1177991"/>
                    <a:pt x="1596858" y="1107625"/>
                    <a:pt x="1446863" y="1143000"/>
                  </a:cubicBezTo>
                  <a:cubicBezTo>
                    <a:pt x="1296868" y="1178375"/>
                    <a:pt x="1138269" y="1131502"/>
                    <a:pt x="1036919" y="1143000"/>
                  </a:cubicBezTo>
                  <a:cubicBezTo>
                    <a:pt x="935569" y="1154498"/>
                    <a:pt x="725766" y="1130357"/>
                    <a:pt x="626974" y="1143000"/>
                  </a:cubicBezTo>
                  <a:cubicBezTo>
                    <a:pt x="528183" y="1155643"/>
                    <a:pt x="135786" y="1109395"/>
                    <a:pt x="0" y="1143000"/>
                  </a:cubicBezTo>
                  <a:cubicBezTo>
                    <a:pt x="-63698" y="934645"/>
                    <a:pt x="11819" y="833855"/>
                    <a:pt x="0" y="571500"/>
                  </a:cubicBezTo>
                  <a:cubicBezTo>
                    <a:pt x="-11819" y="309145"/>
                    <a:pt x="38101" y="214841"/>
                    <a:pt x="0" y="0"/>
                  </a:cubicBezTo>
                  <a:close/>
                </a:path>
              </a:pathLst>
            </a:custGeom>
            <a:noFill/>
            <a:ln w="76200">
              <a:solidFill>
                <a:srgbClr val="FBCB5C"/>
              </a:solidFill>
              <a:extLst>
                <a:ext uri="{C807C97D-BFC1-408E-A445-0C87EB9F89A2}">
                  <ask:lineSketchStyleProps xmlns="" xmlns:ask="http://schemas.microsoft.com/office/drawing/2018/sketchyshapes" sd="3959499482">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rPr>
                <a:t>ĐOẠN 3</a:t>
              </a:r>
              <a:endParaRPr lang="en-US" sz="3600" b="1" dirty="0">
                <a:solidFill>
                  <a:schemeClr val="tx1"/>
                </a:solidFill>
              </a:endParaRPr>
            </a:p>
          </p:txBody>
        </p:sp>
      </p:grpSp>
    </p:spTree>
    <p:extLst>
      <p:ext uri="{BB962C8B-B14F-4D97-AF65-F5344CB8AC3E}">
        <p14:creationId xmlns:p14="http://schemas.microsoft.com/office/powerpoint/2010/main" val="2882110589"/>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8F9FD"/>
        </a:solidFill>
        <a:effectLst/>
      </p:bgPr>
    </p:bg>
    <p:spTree>
      <p:nvGrpSpPr>
        <p:cNvPr id="1" name=""/>
        <p:cNvGrpSpPr/>
        <p:nvPr/>
      </p:nvGrpSpPr>
      <p:grpSpPr>
        <a:xfrm>
          <a:off x="0" y="0"/>
          <a:ext cx="0" cy="0"/>
          <a:chOff x="0" y="0"/>
          <a:chExt cx="0" cy="0"/>
        </a:xfrm>
      </p:grpSpPr>
      <p:grpSp>
        <p:nvGrpSpPr>
          <p:cNvPr id="2" name="Group 2"/>
          <p:cNvGrpSpPr/>
          <p:nvPr/>
        </p:nvGrpSpPr>
        <p:grpSpPr>
          <a:xfrm>
            <a:off x="-380415" y="6733564"/>
            <a:ext cx="19078424" cy="3846723"/>
            <a:chOff x="0" y="0"/>
            <a:chExt cx="5024770" cy="1013129"/>
          </a:xfrm>
        </p:grpSpPr>
        <p:sp>
          <p:nvSpPr>
            <p:cNvPr id="3" name="Freeform 3"/>
            <p:cNvSpPr/>
            <p:nvPr/>
          </p:nvSpPr>
          <p:spPr>
            <a:xfrm>
              <a:off x="0" y="0"/>
              <a:ext cx="5024770" cy="1013129"/>
            </a:xfrm>
            <a:custGeom>
              <a:avLst/>
              <a:gdLst/>
              <a:ahLst/>
              <a:cxnLst/>
              <a:rect l="l" t="t" r="r" b="b"/>
              <a:pathLst>
                <a:path w="5024770" h="1013129">
                  <a:moveTo>
                    <a:pt x="0" y="0"/>
                  </a:moveTo>
                  <a:lnTo>
                    <a:pt x="5024770" y="0"/>
                  </a:lnTo>
                  <a:lnTo>
                    <a:pt x="5024770" y="1013129"/>
                  </a:lnTo>
                  <a:lnTo>
                    <a:pt x="0" y="1013129"/>
                  </a:lnTo>
                  <a:close/>
                </a:path>
              </a:pathLst>
            </a:custGeom>
            <a:solidFill>
              <a:srgbClr val="8CCD1C"/>
            </a:solidFill>
          </p:spPr>
          <p:txBody>
            <a:bodyPr/>
            <a:lstStyle/>
            <a:p>
              <a:endParaRPr lang="en-US"/>
            </a:p>
          </p:txBody>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grpSp>
        <p:nvGrpSpPr>
          <p:cNvPr id="5" name="Group 5"/>
          <p:cNvGrpSpPr/>
          <p:nvPr/>
        </p:nvGrpSpPr>
        <p:grpSpPr>
          <a:xfrm>
            <a:off x="-380415" y="5869530"/>
            <a:ext cx="18900704" cy="1148947"/>
            <a:chOff x="0" y="0"/>
            <a:chExt cx="25200939" cy="1531929"/>
          </a:xfrm>
        </p:grpSpPr>
        <p:sp>
          <p:nvSpPr>
            <p:cNvPr id="6" name="Freeform 6"/>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7" name="Freeform 7"/>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10" name="Freeform 10"/>
          <p:cNvSpPr/>
          <p:nvPr/>
        </p:nvSpPr>
        <p:spPr>
          <a:xfrm>
            <a:off x="2822076" y="1422732"/>
            <a:ext cx="5491079" cy="2176464"/>
          </a:xfrm>
          <a:custGeom>
            <a:avLst/>
            <a:gdLst/>
            <a:ahLst/>
            <a:cxnLst/>
            <a:rect l="l" t="t" r="r" b="b"/>
            <a:pathLst>
              <a:path w="5491079" h="2176464">
                <a:moveTo>
                  <a:pt x="0" y="0"/>
                </a:moveTo>
                <a:lnTo>
                  <a:pt x="5491079" y="0"/>
                </a:lnTo>
                <a:lnTo>
                  <a:pt x="5491079" y="2176463"/>
                </a:lnTo>
                <a:lnTo>
                  <a:pt x="0" y="217646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1" name="Freeform 11"/>
          <p:cNvSpPr/>
          <p:nvPr/>
        </p:nvSpPr>
        <p:spPr>
          <a:xfrm flipH="1">
            <a:off x="7985771" y="-262545"/>
            <a:ext cx="3121509" cy="1237253"/>
          </a:xfrm>
          <a:custGeom>
            <a:avLst/>
            <a:gdLst/>
            <a:ahLst/>
            <a:cxnLst/>
            <a:rect l="l" t="t" r="r" b="b"/>
            <a:pathLst>
              <a:path w="3121509" h="1237253">
                <a:moveTo>
                  <a:pt x="3121509" y="0"/>
                </a:moveTo>
                <a:lnTo>
                  <a:pt x="0" y="0"/>
                </a:lnTo>
                <a:lnTo>
                  <a:pt x="0" y="1237253"/>
                </a:lnTo>
                <a:lnTo>
                  <a:pt x="3121509" y="1237253"/>
                </a:lnTo>
                <a:lnTo>
                  <a:pt x="3121509"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flipH="1">
            <a:off x="-8830710" y="-5823313"/>
            <a:ext cx="13912717" cy="13704026"/>
          </a:xfrm>
          <a:custGeom>
            <a:avLst/>
            <a:gdLst/>
            <a:ahLst/>
            <a:cxnLst/>
            <a:rect l="l" t="t" r="r" b="b"/>
            <a:pathLst>
              <a:path w="13912717" h="13704026">
                <a:moveTo>
                  <a:pt x="13912717" y="0"/>
                </a:moveTo>
                <a:lnTo>
                  <a:pt x="0" y="0"/>
                </a:lnTo>
                <a:lnTo>
                  <a:pt x="0" y="13704026"/>
                </a:lnTo>
                <a:lnTo>
                  <a:pt x="13912717" y="13704026"/>
                </a:lnTo>
                <a:lnTo>
                  <a:pt x="13912717"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3" name="Freeform 13"/>
          <p:cNvSpPr/>
          <p:nvPr/>
        </p:nvSpPr>
        <p:spPr>
          <a:xfrm rot="-761500" flipH="1">
            <a:off x="11806069" y="-6842322"/>
            <a:ext cx="11572461" cy="11398874"/>
          </a:xfrm>
          <a:custGeom>
            <a:avLst/>
            <a:gdLst/>
            <a:ahLst/>
            <a:cxnLst/>
            <a:rect l="l" t="t" r="r" b="b"/>
            <a:pathLst>
              <a:path w="11572461" h="11398874">
                <a:moveTo>
                  <a:pt x="11572460" y="0"/>
                </a:moveTo>
                <a:lnTo>
                  <a:pt x="0" y="0"/>
                </a:lnTo>
                <a:lnTo>
                  <a:pt x="0" y="11398874"/>
                </a:lnTo>
                <a:lnTo>
                  <a:pt x="11572460" y="11398874"/>
                </a:lnTo>
                <a:lnTo>
                  <a:pt x="1157246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4" name="Freeform 14"/>
          <p:cNvSpPr/>
          <p:nvPr/>
        </p:nvSpPr>
        <p:spPr>
          <a:xfrm rot="-718312">
            <a:off x="16075243" y="-976989"/>
            <a:ext cx="7582352" cy="7468617"/>
          </a:xfrm>
          <a:custGeom>
            <a:avLst/>
            <a:gdLst/>
            <a:ahLst/>
            <a:cxnLst/>
            <a:rect l="l" t="t" r="r" b="b"/>
            <a:pathLst>
              <a:path w="7582352" h="7468617">
                <a:moveTo>
                  <a:pt x="0" y="0"/>
                </a:moveTo>
                <a:lnTo>
                  <a:pt x="7582352" y="0"/>
                </a:lnTo>
                <a:lnTo>
                  <a:pt x="7582352" y="7468617"/>
                </a:lnTo>
                <a:lnTo>
                  <a:pt x="0" y="74686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sp>
        <p:nvSpPr>
          <p:cNvPr id="15" name="Freeform 15"/>
          <p:cNvSpPr/>
          <p:nvPr/>
        </p:nvSpPr>
        <p:spPr>
          <a:xfrm>
            <a:off x="8921815" y="6733564"/>
            <a:ext cx="4007506" cy="1147149"/>
          </a:xfrm>
          <a:custGeom>
            <a:avLst/>
            <a:gdLst/>
            <a:ahLst/>
            <a:cxnLst/>
            <a:rect l="l" t="t" r="r" b="b"/>
            <a:pathLst>
              <a:path w="4007506" h="1147149">
                <a:moveTo>
                  <a:pt x="0" y="0"/>
                </a:moveTo>
                <a:lnTo>
                  <a:pt x="4007506" y="0"/>
                </a:lnTo>
                <a:lnTo>
                  <a:pt x="4007506" y="1147149"/>
                </a:lnTo>
                <a:lnTo>
                  <a:pt x="0" y="11471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grpSp>
        <p:nvGrpSpPr>
          <p:cNvPr id="17" name="Group 17"/>
          <p:cNvGrpSpPr/>
          <p:nvPr/>
        </p:nvGrpSpPr>
        <p:grpSpPr>
          <a:xfrm>
            <a:off x="-574153" y="7505622"/>
            <a:ext cx="20241356" cy="3130365"/>
            <a:chOff x="0" y="0"/>
            <a:chExt cx="26988475" cy="4173820"/>
          </a:xfrm>
        </p:grpSpPr>
        <p:sp>
          <p:nvSpPr>
            <p:cNvPr id="18" name="Freeform 18"/>
            <p:cNvSpPr/>
            <p:nvPr/>
          </p:nvSpPr>
          <p:spPr>
            <a:xfrm>
              <a:off x="0"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19" name="Freeform 19"/>
            <p:cNvSpPr/>
            <p:nvPr/>
          </p:nvSpPr>
          <p:spPr>
            <a:xfrm>
              <a:off x="10853904"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0" name="Freeform 20"/>
            <p:cNvSpPr/>
            <p:nvPr/>
          </p:nvSpPr>
          <p:spPr>
            <a:xfrm>
              <a:off x="5426952"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Freeform 21"/>
            <p:cNvSpPr/>
            <p:nvPr/>
          </p:nvSpPr>
          <p:spPr>
            <a:xfrm>
              <a:off x="16280857" y="0"/>
              <a:ext cx="5426952" cy="4173820"/>
            </a:xfrm>
            <a:custGeom>
              <a:avLst/>
              <a:gdLst/>
              <a:ahLst/>
              <a:cxnLst/>
              <a:rect l="l" t="t" r="r" b="b"/>
              <a:pathLst>
                <a:path w="5426952" h="4173820">
                  <a:moveTo>
                    <a:pt x="0" y="0"/>
                  </a:moveTo>
                  <a:lnTo>
                    <a:pt x="5426952" y="0"/>
                  </a:lnTo>
                  <a:lnTo>
                    <a:pt x="5426952"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2" name="Freeform 22"/>
            <p:cNvSpPr/>
            <p:nvPr/>
          </p:nvSpPr>
          <p:spPr>
            <a:xfrm>
              <a:off x="21561522" y="0"/>
              <a:ext cx="5426952" cy="4173820"/>
            </a:xfrm>
            <a:custGeom>
              <a:avLst/>
              <a:gdLst/>
              <a:ahLst/>
              <a:cxnLst/>
              <a:rect l="l" t="t" r="r" b="b"/>
              <a:pathLst>
                <a:path w="5426952" h="4173820">
                  <a:moveTo>
                    <a:pt x="0" y="0"/>
                  </a:moveTo>
                  <a:lnTo>
                    <a:pt x="5426953" y="0"/>
                  </a:lnTo>
                  <a:lnTo>
                    <a:pt x="5426953" y="4173820"/>
                  </a:lnTo>
                  <a:lnTo>
                    <a:pt x="0" y="417382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grpSp>
      <p:sp>
        <p:nvSpPr>
          <p:cNvPr id="23" name="Freeform 23"/>
          <p:cNvSpPr/>
          <p:nvPr/>
        </p:nvSpPr>
        <p:spPr>
          <a:xfrm>
            <a:off x="13458114" y="6002880"/>
            <a:ext cx="4938945" cy="4831186"/>
          </a:xfrm>
          <a:custGeom>
            <a:avLst/>
            <a:gdLst/>
            <a:ahLst/>
            <a:cxnLst/>
            <a:rect l="l" t="t" r="r" b="b"/>
            <a:pathLst>
              <a:path w="4938945" h="4831186">
                <a:moveTo>
                  <a:pt x="0" y="0"/>
                </a:moveTo>
                <a:lnTo>
                  <a:pt x="4938945" y="0"/>
                </a:lnTo>
                <a:lnTo>
                  <a:pt x="4938945" y="4831186"/>
                </a:lnTo>
                <a:lnTo>
                  <a:pt x="0" y="483118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4" name="Freeform 24"/>
          <p:cNvSpPr/>
          <p:nvPr/>
        </p:nvSpPr>
        <p:spPr>
          <a:xfrm flipH="1">
            <a:off x="-212698" y="8194376"/>
            <a:ext cx="3267694" cy="3196399"/>
          </a:xfrm>
          <a:custGeom>
            <a:avLst/>
            <a:gdLst/>
            <a:ahLst/>
            <a:cxnLst/>
            <a:rect l="l" t="t" r="r" b="b"/>
            <a:pathLst>
              <a:path w="3267694" h="3196399">
                <a:moveTo>
                  <a:pt x="3267694" y="0"/>
                </a:moveTo>
                <a:lnTo>
                  <a:pt x="0" y="0"/>
                </a:lnTo>
                <a:lnTo>
                  <a:pt x="0" y="3196399"/>
                </a:lnTo>
                <a:lnTo>
                  <a:pt x="3267694" y="3196399"/>
                </a:lnTo>
                <a:lnTo>
                  <a:pt x="3267694"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25" name="Freeform 25"/>
          <p:cNvSpPr/>
          <p:nvPr/>
        </p:nvSpPr>
        <p:spPr>
          <a:xfrm flipH="1">
            <a:off x="-1095921" y="4080563"/>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6" name="Freeform 26"/>
          <p:cNvSpPr/>
          <p:nvPr/>
        </p:nvSpPr>
        <p:spPr>
          <a:xfrm flipH="1">
            <a:off x="17105378" y="4541659"/>
            <a:ext cx="2326630" cy="922192"/>
          </a:xfrm>
          <a:custGeom>
            <a:avLst/>
            <a:gdLst/>
            <a:ahLst/>
            <a:cxnLst/>
            <a:rect l="l" t="t" r="r" b="b"/>
            <a:pathLst>
              <a:path w="2326630" h="922192">
                <a:moveTo>
                  <a:pt x="2326630" y="0"/>
                </a:moveTo>
                <a:lnTo>
                  <a:pt x="0" y="0"/>
                </a:lnTo>
                <a:lnTo>
                  <a:pt x="0" y="922192"/>
                </a:lnTo>
                <a:lnTo>
                  <a:pt x="2326630" y="922192"/>
                </a:lnTo>
                <a:lnTo>
                  <a:pt x="232663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2822076" y="3773707"/>
            <a:ext cx="14034434" cy="1938992"/>
          </a:xfrm>
          <a:prstGeom prst="rect">
            <a:avLst/>
          </a:prstGeom>
        </p:spPr>
        <p:txBody>
          <a:bodyPr wrap="square" lIns="0" tIns="0" rIns="0" bIns="0" rtlCol="0" anchor="t">
            <a:spAutoFit/>
          </a:bodyPr>
          <a:lstStyle/>
          <a:p>
            <a:pPr marL="0" lvl="0" indent="0"/>
            <a:r>
              <a:rPr lang="vi-VN" sz="12600" b="1" u="none">
                <a:solidFill>
                  <a:srgbClr val="F46D22"/>
                </a:solidFill>
              </a:rPr>
              <a:t>LUYỆN ĐỌC HIỂU</a:t>
            </a:r>
            <a:endParaRPr lang="en-US" sz="12600" b="1" u="none">
              <a:solidFill>
                <a:srgbClr val="F46D22"/>
              </a:solidFill>
            </a:endParaRPr>
          </a:p>
        </p:txBody>
      </p:sp>
    </p:spTree>
    <p:extLst>
      <p:ext uri="{BB962C8B-B14F-4D97-AF65-F5344CB8AC3E}">
        <p14:creationId xmlns:p14="http://schemas.microsoft.com/office/powerpoint/2010/main" val="1988989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p:cNvGrpSpPr/>
          <p:nvPr/>
        </p:nvGrpSpPr>
        <p:grpSpPr>
          <a:xfrm>
            <a:off x="-550000" y="9065316"/>
            <a:ext cx="18900704" cy="1148947"/>
            <a:chOff x="0" y="0"/>
            <a:chExt cx="25200939" cy="1531929"/>
          </a:xfrm>
        </p:grpSpPr>
        <p:sp>
          <p:nvSpPr>
            <p:cNvPr id="8" name="Freeform 8"/>
            <p:cNvSpPr/>
            <p:nvPr/>
          </p:nvSpPr>
          <p:spPr>
            <a:xfrm>
              <a:off x="0"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9" name="Freeform 9"/>
            <p:cNvSpPr/>
            <p:nvPr/>
          </p:nvSpPr>
          <p:spPr>
            <a:xfrm>
              <a:off x="11733431" y="0"/>
              <a:ext cx="13467508" cy="1531929"/>
            </a:xfrm>
            <a:custGeom>
              <a:avLst/>
              <a:gdLst/>
              <a:ahLst/>
              <a:cxnLst/>
              <a:rect l="l" t="t" r="r" b="b"/>
              <a:pathLst>
                <a:path w="13467508" h="1531929">
                  <a:moveTo>
                    <a:pt x="0" y="0"/>
                  </a:moveTo>
                  <a:lnTo>
                    <a:pt x="13467508" y="0"/>
                  </a:lnTo>
                  <a:lnTo>
                    <a:pt x="13467508" y="1531929"/>
                  </a:lnTo>
                  <a:lnTo>
                    <a:pt x="0" y="153192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grpSp>
      <p:sp>
        <p:nvSpPr>
          <p:cNvPr id="5" name="Freeform 5"/>
          <p:cNvSpPr/>
          <p:nvPr/>
        </p:nvSpPr>
        <p:spPr>
          <a:xfrm>
            <a:off x="4953000" y="9067114"/>
            <a:ext cx="4007506" cy="1147149"/>
          </a:xfrm>
          <a:custGeom>
            <a:avLst/>
            <a:gdLst/>
            <a:ahLst/>
            <a:cxnLst/>
            <a:rect l="l" t="t" r="r" b="b"/>
            <a:pathLst>
              <a:path w="4007506" h="1147149">
                <a:moveTo>
                  <a:pt x="0" y="0"/>
                </a:moveTo>
                <a:lnTo>
                  <a:pt x="4007506" y="0"/>
                </a:lnTo>
                <a:lnTo>
                  <a:pt x="4007506" y="1147148"/>
                </a:lnTo>
                <a:lnTo>
                  <a:pt x="0" y="114714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6072132" y="9313668"/>
            <a:ext cx="2278572" cy="652241"/>
          </a:xfrm>
          <a:custGeom>
            <a:avLst/>
            <a:gdLst/>
            <a:ahLst/>
            <a:cxnLst/>
            <a:rect l="l" t="t" r="r" b="b"/>
            <a:pathLst>
              <a:path w="2278572" h="652241">
                <a:moveTo>
                  <a:pt x="0" y="0"/>
                </a:moveTo>
                <a:lnTo>
                  <a:pt x="2278572" y="0"/>
                </a:lnTo>
                <a:lnTo>
                  <a:pt x="2278572" y="652241"/>
                </a:lnTo>
                <a:lnTo>
                  <a:pt x="0" y="6522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2" name="Hình chữ nhật: Góc Tròn 1">
            <a:extLst>
              <a:ext uri="{FF2B5EF4-FFF2-40B4-BE49-F238E27FC236}">
                <a16:creationId xmlns:a16="http://schemas.microsoft.com/office/drawing/2014/main" id="{417AA07A-3858-4C90-9437-3F9DAEC7CE94}"/>
              </a:ext>
            </a:extLst>
          </p:cNvPr>
          <p:cNvSpPr/>
          <p:nvPr/>
        </p:nvSpPr>
        <p:spPr>
          <a:xfrm>
            <a:off x="422603" y="321091"/>
            <a:ext cx="17442794" cy="2590800"/>
          </a:xfrm>
          <a:prstGeom prst="roundRect">
            <a:avLst>
              <a:gd name="adj" fmla="val 31063"/>
            </a:avLst>
          </a:prstGeom>
          <a:solidFill>
            <a:srgbClr val="F46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Hình chữ nhật 2">
            <a:extLst>
              <a:ext uri="{FF2B5EF4-FFF2-40B4-BE49-F238E27FC236}">
                <a16:creationId xmlns:a16="http://schemas.microsoft.com/office/drawing/2014/main" id="{9504641F-D18B-6F37-A32E-6580564429C7}"/>
              </a:ext>
            </a:extLst>
          </p:cNvPr>
          <p:cNvSpPr/>
          <p:nvPr/>
        </p:nvSpPr>
        <p:spPr>
          <a:xfrm>
            <a:off x="800100" y="554662"/>
            <a:ext cx="16687800" cy="2123658"/>
          </a:xfrm>
          <a:prstGeom prst="rect">
            <a:avLst/>
          </a:prstGeom>
          <a:noFill/>
        </p:spPr>
        <p:txBody>
          <a:bodyPr wrap="square" lIns="91440" tIns="45720" rIns="91440" bIns="45720">
            <a:spAutoFit/>
          </a:bodyPr>
          <a:lstStyle/>
          <a:p>
            <a:r>
              <a:rPr lang="vi-VN" sz="6600" b="0" cap="none" spc="0">
                <a:ln w="0"/>
                <a:solidFill>
                  <a:schemeClr val="bg1"/>
                </a:solidFill>
                <a:effectLst>
                  <a:outerShdw blurRad="38100" dist="19050" dir="2700000" algn="tl" rotWithShape="0">
                    <a:schemeClr val="dk1">
                      <a:alpha val="40000"/>
                    </a:schemeClr>
                  </a:outerShdw>
                </a:effectLst>
              </a:rPr>
              <a:t>1. Mỗi loại cây, quả trong vườn Bác được tả bằng những từ ngữ, hình ảnh nào?</a:t>
            </a:r>
          </a:p>
        </p:txBody>
      </p:sp>
      <p:pic>
        <p:nvPicPr>
          <p:cNvPr id="4" name="Hình ảnh 3">
            <a:extLst>
              <a:ext uri="{FF2B5EF4-FFF2-40B4-BE49-F238E27FC236}">
                <a16:creationId xmlns:a16="http://schemas.microsoft.com/office/drawing/2014/main" id="{1A1ED693-B723-5318-8AFC-A0425570D56B}"/>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Lst>
          </a:blip>
          <a:stretch>
            <a:fillRect/>
          </a:stretch>
        </p:blipFill>
        <p:spPr>
          <a:xfrm>
            <a:off x="447494" y="3128061"/>
            <a:ext cx="17607303" cy="3929878"/>
          </a:xfrm>
          <a:prstGeom prst="rect">
            <a:avLst/>
          </a:prstGeom>
        </p:spPr>
      </p:pic>
    </p:spTree>
    <p:extLst>
      <p:ext uri="{BB962C8B-B14F-4D97-AF65-F5344CB8AC3E}">
        <p14:creationId xmlns:p14="http://schemas.microsoft.com/office/powerpoint/2010/main" val="1516444773"/>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464</TotalTime>
  <Words>690</Words>
  <Application>Microsoft Office PowerPoint</Application>
  <PresentationFormat>Custom</PresentationFormat>
  <Paragraphs>56</Paragraphs>
  <Slides>22</Slides>
  <Notes>1</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UTM Cookies</vt:lpstr>
      <vt:lpstr>Arial</vt:lpstr>
      <vt:lpstr>Calibri</vt:lpstr>
      <vt:lpstr>等线</vt:lpstr>
      <vt:lpstr>Pacifico</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ĐỌC: cây trái trong vườn bác</dc:title>
  <dc:subject>9Slide.vn</dc:subject>
  <dc:creator>Hi There</dc:creator>
  <dc:description>9Slide.vn</dc:description>
  <cp:lastModifiedBy>Admin</cp:lastModifiedBy>
  <cp:revision>33</cp:revision>
  <dcterms:created xsi:type="dcterms:W3CDTF">2006-08-16T00:00:00Z</dcterms:created>
  <dcterms:modified xsi:type="dcterms:W3CDTF">2024-10-29T01:46:58Z</dcterms:modified>
  <cp:category>9Slide.vn</cp:category>
  <dc:identifier>DAFqNt_XBVA</dc:identifier>
</cp:coreProperties>
</file>