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86" r:id="rId3"/>
  </p:sldMasterIdLst>
  <p:notesMasterIdLst>
    <p:notesMasterId r:id="rId50"/>
  </p:notesMasterIdLst>
  <p:sldIdLst>
    <p:sldId id="256" r:id="rId4"/>
    <p:sldId id="260" r:id="rId5"/>
    <p:sldId id="320" r:id="rId6"/>
    <p:sldId id="259" r:id="rId7"/>
    <p:sldId id="257" r:id="rId8"/>
    <p:sldId id="258" r:id="rId9"/>
    <p:sldId id="321" r:id="rId10"/>
    <p:sldId id="322" r:id="rId11"/>
    <p:sldId id="291" r:id="rId12"/>
    <p:sldId id="323" r:id="rId13"/>
    <p:sldId id="324" r:id="rId14"/>
    <p:sldId id="265" r:id="rId15"/>
    <p:sldId id="325" r:id="rId16"/>
    <p:sldId id="266" r:id="rId17"/>
    <p:sldId id="292" r:id="rId18"/>
    <p:sldId id="294" r:id="rId19"/>
    <p:sldId id="261" r:id="rId20"/>
    <p:sldId id="297" r:id="rId21"/>
    <p:sldId id="298" r:id="rId22"/>
    <p:sldId id="304" r:id="rId23"/>
    <p:sldId id="307" r:id="rId24"/>
    <p:sldId id="328" r:id="rId25"/>
    <p:sldId id="327" r:id="rId26"/>
    <p:sldId id="332" r:id="rId27"/>
    <p:sldId id="331" r:id="rId28"/>
    <p:sldId id="340" r:id="rId29"/>
    <p:sldId id="333" r:id="rId30"/>
    <p:sldId id="330" r:id="rId31"/>
    <p:sldId id="335" r:id="rId32"/>
    <p:sldId id="341" r:id="rId33"/>
    <p:sldId id="337" r:id="rId34"/>
    <p:sldId id="342" r:id="rId35"/>
    <p:sldId id="339" r:id="rId36"/>
    <p:sldId id="306" r:id="rId37"/>
    <p:sldId id="344" r:id="rId38"/>
    <p:sldId id="311" r:id="rId39"/>
    <p:sldId id="310" r:id="rId40"/>
    <p:sldId id="314" r:id="rId41"/>
    <p:sldId id="312" r:id="rId42"/>
    <p:sldId id="313" r:id="rId43"/>
    <p:sldId id="315" r:id="rId44"/>
    <p:sldId id="316" r:id="rId45"/>
    <p:sldId id="317" r:id="rId46"/>
    <p:sldId id="318" r:id="rId47"/>
    <p:sldId id="319" r:id="rId48"/>
    <p:sldId id="270" r:id="rId49"/>
  </p:sldIdLst>
  <p:sldSz cx="9144000" cy="5143500" type="screen16x9"/>
  <p:notesSz cx="6858000" cy="9144000"/>
  <p:embeddedFontLst>
    <p:embeddedFont>
      <p:font typeface="Poppins" panose="020B0604020202020204" charset="0"/>
      <p:regular r:id="rId51"/>
      <p:bold r:id="rId52"/>
      <p:italic r:id="rId53"/>
      <p:boldItalic r:id="rId54"/>
    </p:embeddedFont>
    <p:embeddedFont>
      <p:font typeface="Poppins SemiBold" panose="020B0604020202020204" charset="0"/>
      <p:regular r:id="rId55"/>
      <p:bold r:id="rId56"/>
      <p:italic r:id="rId57"/>
      <p:boldItalic r:id="rId58"/>
    </p:embeddedFont>
    <p:embeddedFont>
      <p:font typeface="Mukta" panose="020B0604020202020204" charset="0"/>
      <p:regular r:id="rId59"/>
      <p:bold r:id="rId60"/>
    </p:embeddedFont>
    <p:embeddedFont>
      <p:font typeface="Cambria Math" panose="02040503050406030204" pitchFamily="18" charset="0"/>
      <p:regular r:id="rId61"/>
    </p:embeddedFont>
    <p:embeddedFont>
      <p:font typeface="Red Hat Display Black" panose="020B0604020202020204" charset="0"/>
      <p:bold r:id="rId62"/>
      <p:boldItalic r:id="rId63"/>
    </p:embeddedFont>
    <p:embeddedFont>
      <p:font typeface="Pangolin" panose="020B0604020202020204" charset="0"/>
      <p:regular r:id="rId64"/>
    </p:embeddedFont>
    <p:embeddedFont>
      <p:font typeface="Red Hat Display ExtraBold" panose="020B0604020202020204" charset="0"/>
      <p:bold r:id="rId65"/>
      <p:boldItalic r:id="rId66"/>
    </p:embeddedFont>
    <p:embeddedFont>
      <p:font typeface="Calibri" panose="020F0502020204030204" pitchFamily="34" charset="0"/>
      <p:regular r:id="rId67"/>
      <p:bold r:id="rId68"/>
      <p:italic r:id="rId69"/>
      <p:boldItalic r:id="rId70"/>
    </p:embeddedFont>
    <p:embeddedFont>
      <p:font typeface="Dotum" panose="020B0600000101010101" pitchFamily="34" charset="-127"/>
      <p:regular r:id="rId71"/>
    </p:embeddedFont>
    <p:embeddedFont>
      <p:font typeface="Albert Sans"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75">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2CE3FB-4D8B-44E0-9433-5F83BBEAC3D1}">
  <a:tblStyle styleId="{4E2CE3FB-4D8B-44E0-9433-5F83BBEAC3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340" y="68"/>
      </p:cViewPr>
      <p:guideLst>
        <p:guide orient="horz" pos="87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259877f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50259877f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17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01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02fe0b148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02fe0b148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02fe0b148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02fe0b148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764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02fe0b148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502fe0b148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59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94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0259877fa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0259877fa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51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12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0259877f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0259877f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5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02fe0b148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502fe0b148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478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251968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3639587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a:p>
            <a:endParaRPr lang="en-US"/>
          </a:p>
        </p:txBody>
      </p:sp>
    </p:spTree>
    <p:extLst>
      <p:ext uri="{BB962C8B-B14F-4D97-AF65-F5344CB8AC3E}">
        <p14:creationId xmlns:p14="http://schemas.microsoft.com/office/powerpoint/2010/main" val="2987753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365727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375768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82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386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02fe0b148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502fe0b148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768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0259877f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0259877f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3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02fe0b148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502fe0b148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061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02fe0b148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502fe0b148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763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0259877fa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0259877fa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267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0259877fa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0259877fa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324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52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966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02fe0b148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02fe0b148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5630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02fe0b148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02fe0b148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388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07488293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507488293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445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02fe0b148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502fe0b148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633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02fe0b148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502fe0b148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97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02fe0b148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502fe0b148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218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382650"/>
            <a:ext cx="5080200" cy="23781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4500">
                <a:latin typeface="Red Hat Display Black"/>
                <a:ea typeface="Red Hat Display Black"/>
                <a:cs typeface="Red Hat Display Black"/>
                <a:sym typeface="Red Hat Display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pic>
        <p:nvPicPr>
          <p:cNvPr id="10" name="Google Shape;10;p2"/>
          <p:cNvPicPr preferRelativeResize="0"/>
          <p:nvPr/>
        </p:nvPicPr>
        <p:blipFill>
          <a:blip r:embed="rId2">
            <a:alphaModFix amt="50000"/>
          </a:blip>
          <a:stretch>
            <a:fillRect/>
          </a:stretch>
        </p:blipFill>
        <p:spPr>
          <a:xfrm rot="-900000">
            <a:off x="8129339" y="4417575"/>
            <a:ext cx="1052588" cy="1028887"/>
          </a:xfrm>
          <a:prstGeom prst="rect">
            <a:avLst/>
          </a:prstGeom>
          <a:noFill/>
          <a:ln>
            <a:noFill/>
          </a:ln>
        </p:spPr>
      </p:pic>
      <p:pic>
        <p:nvPicPr>
          <p:cNvPr id="11" name="Google Shape;11;p2"/>
          <p:cNvPicPr preferRelativeResize="0"/>
          <p:nvPr/>
        </p:nvPicPr>
        <p:blipFill>
          <a:blip r:embed="rId3">
            <a:alphaModFix amt="50000"/>
          </a:blip>
          <a:stretch>
            <a:fillRect/>
          </a:stretch>
        </p:blipFill>
        <p:spPr>
          <a:xfrm rot="5400000">
            <a:off x="88152" y="4371364"/>
            <a:ext cx="1052587" cy="1028886"/>
          </a:xfrm>
          <a:prstGeom prst="rect">
            <a:avLst/>
          </a:prstGeom>
          <a:noFill/>
          <a:ln>
            <a:noFill/>
          </a:ln>
        </p:spPr>
      </p:pic>
      <p:pic>
        <p:nvPicPr>
          <p:cNvPr id="12" name="Google Shape;12;p2"/>
          <p:cNvPicPr preferRelativeResize="0"/>
          <p:nvPr/>
        </p:nvPicPr>
        <p:blipFill>
          <a:blip r:embed="rId4">
            <a:alphaModFix/>
          </a:blip>
          <a:stretch>
            <a:fillRect/>
          </a:stretch>
        </p:blipFill>
        <p:spPr>
          <a:xfrm rot="4540468">
            <a:off x="-1054388" y="-908916"/>
            <a:ext cx="1920377" cy="1779881"/>
          </a:xfrm>
          <a:prstGeom prst="rect">
            <a:avLst/>
          </a:prstGeom>
          <a:noFill/>
          <a:ln>
            <a:noFill/>
          </a:ln>
        </p:spPr>
      </p:pic>
      <p:pic>
        <p:nvPicPr>
          <p:cNvPr id="13" name="Google Shape;13;p2"/>
          <p:cNvPicPr preferRelativeResize="0"/>
          <p:nvPr/>
        </p:nvPicPr>
        <p:blipFill>
          <a:blip r:embed="rId5">
            <a:alphaModFix amt="50000"/>
          </a:blip>
          <a:stretch>
            <a:fillRect/>
          </a:stretch>
        </p:blipFill>
        <p:spPr>
          <a:xfrm rot="-3599994">
            <a:off x="2979751" y="-195642"/>
            <a:ext cx="1052587" cy="10288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3"/>
          <p:cNvSpPr txBox="1">
            <a:spLocks noGrp="1"/>
          </p:cNvSpPr>
          <p:nvPr>
            <p:ph type="title" idx="2"/>
          </p:nvPr>
        </p:nvSpPr>
        <p:spPr>
          <a:xfrm>
            <a:off x="1500600" y="1694200"/>
            <a:ext cx="6923400" cy="44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 name="Google Shape;80;p13"/>
          <p:cNvSpPr txBox="1">
            <a:spLocks noGrp="1"/>
          </p:cNvSpPr>
          <p:nvPr>
            <p:ph type="title" idx="3"/>
          </p:nvPr>
        </p:nvSpPr>
        <p:spPr>
          <a:xfrm>
            <a:off x="1500600" y="2752488"/>
            <a:ext cx="6923400" cy="44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3"/>
          <p:cNvSpPr txBox="1">
            <a:spLocks noGrp="1"/>
          </p:cNvSpPr>
          <p:nvPr>
            <p:ph type="title" idx="4"/>
          </p:nvPr>
        </p:nvSpPr>
        <p:spPr>
          <a:xfrm>
            <a:off x="1500600" y="3810775"/>
            <a:ext cx="6923400" cy="44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 name="Google Shape;82;p13"/>
          <p:cNvSpPr txBox="1">
            <a:spLocks noGrp="1"/>
          </p:cNvSpPr>
          <p:nvPr>
            <p:ph type="title" idx="5" hasCustomPrompt="1"/>
          </p:nvPr>
        </p:nvSpPr>
        <p:spPr>
          <a:xfrm>
            <a:off x="720000" y="1694200"/>
            <a:ext cx="734700" cy="57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latin typeface="Red Hat Display Black"/>
                <a:ea typeface="Red Hat Display Black"/>
                <a:cs typeface="Red Hat Display Black"/>
                <a:sym typeface="Red Hat Display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6" hasCustomPrompt="1"/>
          </p:nvPr>
        </p:nvSpPr>
        <p:spPr>
          <a:xfrm>
            <a:off x="720000" y="27534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latin typeface="Red Hat Display Black"/>
                <a:ea typeface="Red Hat Display Black"/>
                <a:cs typeface="Red Hat Display Black"/>
                <a:sym typeface="Red Hat Display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7" hasCustomPrompt="1"/>
          </p:nvPr>
        </p:nvSpPr>
        <p:spPr>
          <a:xfrm>
            <a:off x="720000" y="3809494"/>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2"/>
                </a:solidFill>
                <a:latin typeface="Red Hat Display Black"/>
                <a:ea typeface="Red Hat Display Black"/>
                <a:cs typeface="Red Hat Display Black"/>
                <a:sym typeface="Red Hat Display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85" name="Google Shape;85;p13"/>
          <p:cNvPicPr preferRelativeResize="0"/>
          <p:nvPr/>
        </p:nvPicPr>
        <p:blipFill>
          <a:blip r:embed="rId2">
            <a:alphaModFix amt="50000"/>
          </a:blip>
          <a:stretch>
            <a:fillRect/>
          </a:stretch>
        </p:blipFill>
        <p:spPr>
          <a:xfrm rot="-900000">
            <a:off x="-573886" y="-286275"/>
            <a:ext cx="1052588" cy="1028887"/>
          </a:xfrm>
          <a:prstGeom prst="rect">
            <a:avLst/>
          </a:prstGeom>
          <a:noFill/>
          <a:ln>
            <a:noFill/>
          </a:ln>
        </p:spPr>
      </p:pic>
      <p:pic>
        <p:nvPicPr>
          <p:cNvPr id="86" name="Google Shape;86;p13"/>
          <p:cNvPicPr preferRelativeResize="0"/>
          <p:nvPr/>
        </p:nvPicPr>
        <p:blipFill>
          <a:blip r:embed="rId3">
            <a:alphaModFix amt="50000"/>
          </a:blip>
          <a:stretch>
            <a:fillRect/>
          </a:stretch>
        </p:blipFill>
        <p:spPr>
          <a:xfrm rot="5400000">
            <a:off x="-488948" y="4487089"/>
            <a:ext cx="1052587" cy="1028886"/>
          </a:xfrm>
          <a:prstGeom prst="rect">
            <a:avLst/>
          </a:prstGeom>
          <a:noFill/>
          <a:ln>
            <a:noFill/>
          </a:ln>
        </p:spPr>
      </p:pic>
      <p:pic>
        <p:nvPicPr>
          <p:cNvPr id="87" name="Google Shape;87;p13"/>
          <p:cNvPicPr preferRelativeResize="0"/>
          <p:nvPr/>
        </p:nvPicPr>
        <p:blipFill>
          <a:blip r:embed="rId4">
            <a:alphaModFix amt="50000"/>
          </a:blip>
          <a:stretch>
            <a:fillRect/>
          </a:stretch>
        </p:blipFill>
        <p:spPr>
          <a:xfrm rot="-3599994">
            <a:off x="8409001" y="643583"/>
            <a:ext cx="1052587" cy="102888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2184600" y="1886150"/>
            <a:ext cx="6246000" cy="1614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4"/>
          <p:cNvSpPr txBox="1">
            <a:spLocks noGrp="1"/>
          </p:cNvSpPr>
          <p:nvPr>
            <p:ph type="title" idx="2" hasCustomPrompt="1"/>
          </p:nvPr>
        </p:nvSpPr>
        <p:spPr>
          <a:xfrm>
            <a:off x="7024600" y="783239"/>
            <a:ext cx="14061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pic>
        <p:nvPicPr>
          <p:cNvPr id="91" name="Google Shape;91;p14"/>
          <p:cNvPicPr preferRelativeResize="0"/>
          <p:nvPr/>
        </p:nvPicPr>
        <p:blipFill>
          <a:blip r:embed="rId2">
            <a:alphaModFix/>
          </a:blip>
          <a:stretch>
            <a:fillRect/>
          </a:stretch>
        </p:blipFill>
        <p:spPr>
          <a:xfrm rot="-499740">
            <a:off x="-650790" y="4413787"/>
            <a:ext cx="1470205" cy="1362626"/>
          </a:xfrm>
          <a:prstGeom prst="rect">
            <a:avLst/>
          </a:prstGeom>
          <a:noFill/>
          <a:ln>
            <a:noFill/>
          </a:ln>
        </p:spPr>
      </p:pic>
      <p:pic>
        <p:nvPicPr>
          <p:cNvPr id="92" name="Google Shape;92;p14"/>
          <p:cNvPicPr preferRelativeResize="0"/>
          <p:nvPr/>
        </p:nvPicPr>
        <p:blipFill>
          <a:blip r:embed="rId3">
            <a:alphaModFix amt="50000"/>
          </a:blip>
          <a:stretch>
            <a:fillRect/>
          </a:stretch>
        </p:blipFill>
        <p:spPr>
          <a:xfrm rot="-900000">
            <a:off x="8288714" y="4580650"/>
            <a:ext cx="1052588" cy="1028887"/>
          </a:xfrm>
          <a:prstGeom prst="rect">
            <a:avLst/>
          </a:prstGeom>
          <a:noFill/>
          <a:ln>
            <a:noFill/>
          </a:ln>
        </p:spPr>
      </p:pic>
      <p:sp>
        <p:nvSpPr>
          <p:cNvPr id="93" name="Google Shape;93;p14"/>
          <p:cNvSpPr/>
          <p:nvPr/>
        </p:nvSpPr>
        <p:spPr>
          <a:xfrm rot="-9900086">
            <a:off x="8325289" y="-717728"/>
            <a:ext cx="1652057" cy="1623335"/>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4"/>
          <p:cNvPicPr preferRelativeResize="0"/>
          <p:nvPr/>
        </p:nvPicPr>
        <p:blipFill>
          <a:blip r:embed="rId4">
            <a:alphaModFix amt="50000"/>
          </a:blip>
          <a:stretch>
            <a:fillRect/>
          </a:stretch>
        </p:blipFill>
        <p:spPr>
          <a:xfrm rot="-3650087">
            <a:off x="-43799" y="829321"/>
            <a:ext cx="1052586" cy="1028887"/>
          </a:xfrm>
          <a:prstGeom prst="rect">
            <a:avLst/>
          </a:prstGeom>
          <a:noFill/>
          <a:ln>
            <a:noFill/>
          </a:ln>
        </p:spPr>
      </p:pic>
      <p:sp>
        <p:nvSpPr>
          <p:cNvPr id="95" name="Google Shape;95;p14"/>
          <p:cNvSpPr txBox="1">
            <a:spLocks noGrp="1"/>
          </p:cNvSpPr>
          <p:nvPr>
            <p:ph type="subTitle" idx="1"/>
          </p:nvPr>
        </p:nvSpPr>
        <p:spPr>
          <a:xfrm>
            <a:off x="3382675" y="3726900"/>
            <a:ext cx="5028600" cy="416700"/>
          </a:xfrm>
          <a:prstGeom prst="rect">
            <a:avLst/>
          </a:prstGeom>
          <a:solidFill>
            <a:srgbClr val="5264F7">
              <a:alpha val="15629"/>
            </a:srgbClr>
          </a:solidFill>
        </p:spPr>
        <p:txBody>
          <a:bodyPr spcFirstLastPara="1" wrap="square" lIns="91425" tIns="91425" rIns="91425" bIns="91425" anchor="t" anchorCtr="0">
            <a:noAutofit/>
          </a:bodyPr>
          <a:lstStyle>
            <a:lvl1pPr lvl="0" algn="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1">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1028700" y="2040082"/>
            <a:ext cx="6487500" cy="1333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5"/>
          <p:cNvSpPr txBox="1">
            <a:spLocks noGrp="1"/>
          </p:cNvSpPr>
          <p:nvPr>
            <p:ph type="title" idx="2" hasCustomPrompt="1"/>
          </p:nvPr>
        </p:nvSpPr>
        <p:spPr>
          <a:xfrm>
            <a:off x="1028700" y="828400"/>
            <a:ext cx="1406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pic>
        <p:nvPicPr>
          <p:cNvPr id="99" name="Google Shape;99;p15"/>
          <p:cNvPicPr preferRelativeResize="0"/>
          <p:nvPr/>
        </p:nvPicPr>
        <p:blipFill>
          <a:blip r:embed="rId2">
            <a:alphaModFix/>
          </a:blip>
          <a:stretch>
            <a:fillRect/>
          </a:stretch>
        </p:blipFill>
        <p:spPr>
          <a:xfrm rot="-499740">
            <a:off x="-650790" y="4413787"/>
            <a:ext cx="1470205" cy="1362626"/>
          </a:xfrm>
          <a:prstGeom prst="rect">
            <a:avLst/>
          </a:prstGeom>
          <a:noFill/>
          <a:ln>
            <a:noFill/>
          </a:ln>
        </p:spPr>
      </p:pic>
      <p:pic>
        <p:nvPicPr>
          <p:cNvPr id="100" name="Google Shape;100;p15"/>
          <p:cNvPicPr preferRelativeResize="0"/>
          <p:nvPr/>
        </p:nvPicPr>
        <p:blipFill>
          <a:blip r:embed="rId3">
            <a:alphaModFix amt="50000"/>
          </a:blip>
          <a:stretch>
            <a:fillRect/>
          </a:stretch>
        </p:blipFill>
        <p:spPr>
          <a:xfrm rot="-900000">
            <a:off x="5244939" y="4811625"/>
            <a:ext cx="1052588" cy="1028887"/>
          </a:xfrm>
          <a:prstGeom prst="rect">
            <a:avLst/>
          </a:prstGeom>
          <a:noFill/>
          <a:ln>
            <a:noFill/>
          </a:ln>
        </p:spPr>
      </p:pic>
      <p:pic>
        <p:nvPicPr>
          <p:cNvPr id="101" name="Google Shape;101;p15"/>
          <p:cNvPicPr preferRelativeResize="0"/>
          <p:nvPr/>
        </p:nvPicPr>
        <p:blipFill>
          <a:blip r:embed="rId4">
            <a:alphaModFix amt="50000"/>
          </a:blip>
          <a:stretch>
            <a:fillRect/>
          </a:stretch>
        </p:blipFill>
        <p:spPr>
          <a:xfrm rot="-3650087">
            <a:off x="-441986" y="396371"/>
            <a:ext cx="1052586" cy="1028887"/>
          </a:xfrm>
          <a:prstGeom prst="rect">
            <a:avLst/>
          </a:prstGeom>
          <a:noFill/>
          <a:ln>
            <a:noFill/>
          </a:ln>
        </p:spPr>
      </p:pic>
      <p:sp>
        <p:nvSpPr>
          <p:cNvPr id="102" name="Google Shape;102;p15"/>
          <p:cNvSpPr/>
          <p:nvPr/>
        </p:nvSpPr>
        <p:spPr>
          <a:xfrm rot="10800000">
            <a:off x="2822947" y="-1096147"/>
            <a:ext cx="3273352" cy="1816854"/>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rot="-1799980">
            <a:off x="7763371" y="3828113"/>
            <a:ext cx="1652104" cy="1623382"/>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720000" y="441650"/>
            <a:ext cx="77109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16"/>
          <p:cNvSpPr txBox="1">
            <a:spLocks noGrp="1"/>
          </p:cNvSpPr>
          <p:nvPr>
            <p:ph type="subTitle" idx="1"/>
          </p:nvPr>
        </p:nvSpPr>
        <p:spPr>
          <a:xfrm>
            <a:off x="720000" y="1729725"/>
            <a:ext cx="5066400" cy="216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100"/>
              <a:buFont typeface="Noto Sans Symbols"/>
              <a:buChar char="▲"/>
              <a:defRPr sz="1600"/>
            </a:lvl1pPr>
            <a:lvl2pPr lvl="1" algn="ctr" rtl="0">
              <a:lnSpc>
                <a:spcPct val="100000"/>
              </a:lnSpc>
              <a:spcBef>
                <a:spcPts val="0"/>
              </a:spcBef>
              <a:spcAft>
                <a:spcPts val="0"/>
              </a:spcAft>
              <a:buClr>
                <a:srgbClr val="000000"/>
              </a:buClr>
              <a:buSzPts val="1100"/>
              <a:buFont typeface="Courier New"/>
              <a:buChar char="o"/>
              <a:defRPr/>
            </a:lvl2pPr>
            <a:lvl3pPr lvl="2" algn="ctr" rtl="0">
              <a:lnSpc>
                <a:spcPct val="100000"/>
              </a:lnSpc>
              <a:spcBef>
                <a:spcPts val="1600"/>
              </a:spcBef>
              <a:spcAft>
                <a:spcPts val="0"/>
              </a:spcAft>
              <a:buClr>
                <a:srgbClr val="000000"/>
              </a:buClr>
              <a:buSzPts val="1100"/>
              <a:buFont typeface="Noto Sans Symbols"/>
              <a:buChar char="▪"/>
              <a:defRPr/>
            </a:lvl3pPr>
            <a:lvl4pPr lvl="3" algn="ctr" rtl="0">
              <a:lnSpc>
                <a:spcPct val="100000"/>
              </a:lnSpc>
              <a:spcBef>
                <a:spcPts val="1600"/>
              </a:spcBef>
              <a:spcAft>
                <a:spcPts val="0"/>
              </a:spcAft>
              <a:buClr>
                <a:srgbClr val="000000"/>
              </a:buClr>
              <a:buSzPts val="1100"/>
              <a:buFont typeface="Noto Sans Symbols"/>
              <a:buChar char="●"/>
              <a:defRPr/>
            </a:lvl4pPr>
            <a:lvl5pPr lvl="4" algn="ctr" rtl="0">
              <a:lnSpc>
                <a:spcPct val="100000"/>
              </a:lnSpc>
              <a:spcBef>
                <a:spcPts val="1600"/>
              </a:spcBef>
              <a:spcAft>
                <a:spcPts val="0"/>
              </a:spcAft>
              <a:buClr>
                <a:srgbClr val="000000"/>
              </a:buClr>
              <a:buSzPts val="1100"/>
              <a:buFont typeface="Courier New"/>
              <a:buChar char="o"/>
              <a:defRPr/>
            </a:lvl5pPr>
            <a:lvl6pPr lvl="5" algn="ctr" rtl="0">
              <a:lnSpc>
                <a:spcPct val="100000"/>
              </a:lnSpc>
              <a:spcBef>
                <a:spcPts val="1600"/>
              </a:spcBef>
              <a:spcAft>
                <a:spcPts val="0"/>
              </a:spcAft>
              <a:buClr>
                <a:srgbClr val="000000"/>
              </a:buClr>
              <a:buSzPts val="1100"/>
              <a:buFont typeface="Noto Sans Symbols"/>
              <a:buChar char="▪"/>
              <a:defRPr/>
            </a:lvl6pPr>
            <a:lvl7pPr lvl="6" algn="ctr" rtl="0">
              <a:lnSpc>
                <a:spcPct val="100000"/>
              </a:lnSpc>
              <a:spcBef>
                <a:spcPts val="1600"/>
              </a:spcBef>
              <a:spcAft>
                <a:spcPts val="0"/>
              </a:spcAft>
              <a:buClr>
                <a:srgbClr val="000000"/>
              </a:buClr>
              <a:buSzPts val="1100"/>
              <a:buFont typeface="Noto Sans Symbols"/>
              <a:buChar char="●"/>
              <a:defRPr/>
            </a:lvl7pPr>
            <a:lvl8pPr lvl="7" algn="ctr" rtl="0">
              <a:lnSpc>
                <a:spcPct val="100000"/>
              </a:lnSpc>
              <a:spcBef>
                <a:spcPts val="1600"/>
              </a:spcBef>
              <a:spcAft>
                <a:spcPts val="0"/>
              </a:spcAft>
              <a:buClr>
                <a:srgbClr val="000000"/>
              </a:buClr>
              <a:buSzPts val="1100"/>
              <a:buFont typeface="Courier New"/>
              <a:buChar char="o"/>
              <a:defRPr/>
            </a:lvl8pPr>
            <a:lvl9pPr lvl="8" algn="ctr" rtl="0">
              <a:lnSpc>
                <a:spcPct val="100000"/>
              </a:lnSpc>
              <a:spcBef>
                <a:spcPts val="1600"/>
              </a:spcBef>
              <a:spcAft>
                <a:spcPts val="1600"/>
              </a:spcAft>
              <a:buClr>
                <a:srgbClr val="000000"/>
              </a:buClr>
              <a:buSzPts val="1100"/>
              <a:buFont typeface="Noto Sans Symbols"/>
              <a:buChar char="▪"/>
              <a:defRPr/>
            </a:lvl9pPr>
          </a:lstStyle>
          <a:p>
            <a:endParaRPr/>
          </a:p>
        </p:txBody>
      </p:sp>
      <p:pic>
        <p:nvPicPr>
          <p:cNvPr id="107" name="Google Shape;107;p16"/>
          <p:cNvPicPr preferRelativeResize="0"/>
          <p:nvPr/>
        </p:nvPicPr>
        <p:blipFill>
          <a:blip r:embed="rId2">
            <a:alphaModFix amt="50000"/>
          </a:blip>
          <a:stretch>
            <a:fillRect/>
          </a:stretch>
        </p:blipFill>
        <p:spPr>
          <a:xfrm rot="-5399991">
            <a:off x="-188674" y="-140479"/>
            <a:ext cx="1052587" cy="1028886"/>
          </a:xfrm>
          <a:prstGeom prst="rect">
            <a:avLst/>
          </a:prstGeom>
          <a:noFill/>
          <a:ln>
            <a:noFill/>
          </a:ln>
        </p:spPr>
      </p:pic>
      <p:pic>
        <p:nvPicPr>
          <p:cNvPr id="108" name="Google Shape;108;p16"/>
          <p:cNvPicPr preferRelativeResize="0"/>
          <p:nvPr/>
        </p:nvPicPr>
        <p:blipFill>
          <a:blip r:embed="rId3">
            <a:alphaModFix/>
          </a:blip>
          <a:stretch>
            <a:fillRect/>
          </a:stretch>
        </p:blipFill>
        <p:spPr>
          <a:xfrm rot="-4101438">
            <a:off x="-832889" y="4298824"/>
            <a:ext cx="2101306" cy="2054020"/>
          </a:xfrm>
          <a:prstGeom prst="rect">
            <a:avLst/>
          </a:prstGeom>
          <a:noFill/>
          <a:ln>
            <a:noFill/>
          </a:ln>
        </p:spPr>
      </p:pic>
      <p:sp>
        <p:nvSpPr>
          <p:cNvPr id="109" name="Google Shape;109;p16"/>
          <p:cNvSpPr/>
          <p:nvPr/>
        </p:nvSpPr>
        <p:spPr>
          <a:xfrm rot="-3116689">
            <a:off x="7078601" y="3528276"/>
            <a:ext cx="3273311" cy="1816832"/>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16"/>
          <p:cNvPicPr preferRelativeResize="0"/>
          <p:nvPr/>
        </p:nvPicPr>
        <p:blipFill>
          <a:blip r:embed="rId4">
            <a:alphaModFix/>
          </a:blip>
          <a:stretch>
            <a:fillRect/>
          </a:stretch>
        </p:blipFill>
        <p:spPr>
          <a:xfrm rot="5399990">
            <a:off x="7796036" y="-827935"/>
            <a:ext cx="1901578" cy="176244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ONE_COLUMN_TEXT_1_1_1">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0000" y="903662"/>
            <a:ext cx="5505900" cy="687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18"/>
          <p:cNvSpPr txBox="1">
            <a:spLocks noGrp="1"/>
          </p:cNvSpPr>
          <p:nvPr>
            <p:ph type="subTitle" idx="1"/>
          </p:nvPr>
        </p:nvSpPr>
        <p:spPr>
          <a:xfrm>
            <a:off x="720000" y="1779275"/>
            <a:ext cx="5505900" cy="2293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100"/>
              <a:buFont typeface="Noto Sans Symbols"/>
              <a:buChar char="▲"/>
              <a:defRPr sz="1600"/>
            </a:lvl1pPr>
            <a:lvl2pPr lvl="1" algn="ctr" rtl="0">
              <a:lnSpc>
                <a:spcPct val="100000"/>
              </a:lnSpc>
              <a:spcBef>
                <a:spcPts val="0"/>
              </a:spcBef>
              <a:spcAft>
                <a:spcPts val="0"/>
              </a:spcAft>
              <a:buClr>
                <a:srgbClr val="000000"/>
              </a:buClr>
              <a:buSzPts val="1100"/>
              <a:buFont typeface="Courier New"/>
              <a:buChar char="o"/>
              <a:defRPr/>
            </a:lvl2pPr>
            <a:lvl3pPr lvl="2" algn="ctr" rtl="0">
              <a:lnSpc>
                <a:spcPct val="100000"/>
              </a:lnSpc>
              <a:spcBef>
                <a:spcPts val="1600"/>
              </a:spcBef>
              <a:spcAft>
                <a:spcPts val="0"/>
              </a:spcAft>
              <a:buClr>
                <a:srgbClr val="000000"/>
              </a:buClr>
              <a:buSzPts val="1100"/>
              <a:buFont typeface="Noto Sans Symbols"/>
              <a:buChar char="▪"/>
              <a:defRPr/>
            </a:lvl3pPr>
            <a:lvl4pPr lvl="3" algn="ctr" rtl="0">
              <a:lnSpc>
                <a:spcPct val="100000"/>
              </a:lnSpc>
              <a:spcBef>
                <a:spcPts val="1600"/>
              </a:spcBef>
              <a:spcAft>
                <a:spcPts val="0"/>
              </a:spcAft>
              <a:buClr>
                <a:srgbClr val="000000"/>
              </a:buClr>
              <a:buSzPts val="1100"/>
              <a:buFont typeface="Noto Sans Symbols"/>
              <a:buChar char="●"/>
              <a:defRPr/>
            </a:lvl4pPr>
            <a:lvl5pPr lvl="4" algn="ctr" rtl="0">
              <a:lnSpc>
                <a:spcPct val="100000"/>
              </a:lnSpc>
              <a:spcBef>
                <a:spcPts val="1600"/>
              </a:spcBef>
              <a:spcAft>
                <a:spcPts val="0"/>
              </a:spcAft>
              <a:buClr>
                <a:srgbClr val="000000"/>
              </a:buClr>
              <a:buSzPts val="1100"/>
              <a:buFont typeface="Courier New"/>
              <a:buChar char="o"/>
              <a:defRPr/>
            </a:lvl5pPr>
            <a:lvl6pPr lvl="5" algn="ctr" rtl="0">
              <a:lnSpc>
                <a:spcPct val="100000"/>
              </a:lnSpc>
              <a:spcBef>
                <a:spcPts val="1600"/>
              </a:spcBef>
              <a:spcAft>
                <a:spcPts val="0"/>
              </a:spcAft>
              <a:buClr>
                <a:srgbClr val="000000"/>
              </a:buClr>
              <a:buSzPts val="1100"/>
              <a:buFont typeface="Noto Sans Symbols"/>
              <a:buChar char="▪"/>
              <a:defRPr/>
            </a:lvl6pPr>
            <a:lvl7pPr lvl="6" algn="ctr" rtl="0">
              <a:lnSpc>
                <a:spcPct val="100000"/>
              </a:lnSpc>
              <a:spcBef>
                <a:spcPts val="1600"/>
              </a:spcBef>
              <a:spcAft>
                <a:spcPts val="0"/>
              </a:spcAft>
              <a:buClr>
                <a:srgbClr val="000000"/>
              </a:buClr>
              <a:buSzPts val="1100"/>
              <a:buFont typeface="Noto Sans Symbols"/>
              <a:buChar char="●"/>
              <a:defRPr/>
            </a:lvl7pPr>
            <a:lvl8pPr lvl="7" algn="ctr" rtl="0">
              <a:lnSpc>
                <a:spcPct val="100000"/>
              </a:lnSpc>
              <a:spcBef>
                <a:spcPts val="1600"/>
              </a:spcBef>
              <a:spcAft>
                <a:spcPts val="0"/>
              </a:spcAft>
              <a:buClr>
                <a:srgbClr val="000000"/>
              </a:buClr>
              <a:buSzPts val="1100"/>
              <a:buFont typeface="Courier New"/>
              <a:buChar char="o"/>
              <a:defRPr/>
            </a:lvl8pPr>
            <a:lvl9pPr lvl="8" algn="ctr" rtl="0">
              <a:lnSpc>
                <a:spcPct val="100000"/>
              </a:lnSpc>
              <a:spcBef>
                <a:spcPts val="1600"/>
              </a:spcBef>
              <a:spcAft>
                <a:spcPts val="1600"/>
              </a:spcAft>
              <a:buClr>
                <a:srgbClr val="000000"/>
              </a:buClr>
              <a:buSzPts val="1100"/>
              <a:buFont typeface="Noto Sans Symbols"/>
              <a:buChar char="▪"/>
              <a:defRPr/>
            </a:lvl9pPr>
          </a:lstStyle>
          <a:p>
            <a:endParaRPr/>
          </a:p>
        </p:txBody>
      </p:sp>
      <p:pic>
        <p:nvPicPr>
          <p:cNvPr id="122" name="Google Shape;122;p18"/>
          <p:cNvPicPr preferRelativeResize="0"/>
          <p:nvPr/>
        </p:nvPicPr>
        <p:blipFill>
          <a:blip r:embed="rId2">
            <a:alphaModFix/>
          </a:blip>
          <a:stretch>
            <a:fillRect/>
          </a:stretch>
        </p:blipFill>
        <p:spPr>
          <a:xfrm rot="7444524">
            <a:off x="-1863497" y="-609293"/>
            <a:ext cx="2101303" cy="2054017"/>
          </a:xfrm>
          <a:prstGeom prst="rect">
            <a:avLst/>
          </a:prstGeom>
          <a:noFill/>
          <a:ln>
            <a:noFill/>
          </a:ln>
        </p:spPr>
      </p:pic>
      <p:pic>
        <p:nvPicPr>
          <p:cNvPr id="123" name="Google Shape;123;p18"/>
          <p:cNvPicPr preferRelativeResize="0"/>
          <p:nvPr/>
        </p:nvPicPr>
        <p:blipFill>
          <a:blip r:embed="rId3">
            <a:alphaModFix amt="50000"/>
          </a:blip>
          <a:stretch>
            <a:fillRect/>
          </a:stretch>
        </p:blipFill>
        <p:spPr>
          <a:xfrm rot="5399991" flipH="1">
            <a:off x="7048393" y="-397804"/>
            <a:ext cx="1052587" cy="1028886"/>
          </a:xfrm>
          <a:prstGeom prst="rect">
            <a:avLst/>
          </a:prstGeom>
          <a:noFill/>
          <a:ln>
            <a:noFill/>
          </a:ln>
        </p:spPr>
      </p:pic>
      <p:pic>
        <p:nvPicPr>
          <p:cNvPr id="124" name="Google Shape;124;p18"/>
          <p:cNvPicPr preferRelativeResize="0"/>
          <p:nvPr/>
        </p:nvPicPr>
        <p:blipFill>
          <a:blip r:embed="rId4">
            <a:alphaModFix amt="50000"/>
          </a:blip>
          <a:stretch>
            <a:fillRect/>
          </a:stretch>
        </p:blipFill>
        <p:spPr>
          <a:xfrm rot="900000" flipH="1">
            <a:off x="3974279" y="4615300"/>
            <a:ext cx="1052588" cy="1028887"/>
          </a:xfrm>
          <a:prstGeom prst="rect">
            <a:avLst/>
          </a:prstGeom>
          <a:noFill/>
          <a:ln>
            <a:noFill/>
          </a:ln>
        </p:spPr>
      </p:pic>
      <p:sp>
        <p:nvSpPr>
          <p:cNvPr id="125" name="Google Shape;125;p18"/>
          <p:cNvSpPr/>
          <p:nvPr/>
        </p:nvSpPr>
        <p:spPr>
          <a:xfrm rot="3116689" flipH="1">
            <a:off x="-1712230" y="3519601"/>
            <a:ext cx="3273311" cy="1816832"/>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18"/>
          <p:cNvPicPr preferRelativeResize="0"/>
          <p:nvPr/>
        </p:nvPicPr>
        <p:blipFill>
          <a:blip r:embed="rId5">
            <a:alphaModFix/>
          </a:blip>
          <a:stretch>
            <a:fillRect/>
          </a:stretch>
        </p:blipFill>
        <p:spPr>
          <a:xfrm rot="4101438" flipH="1">
            <a:off x="7977414" y="4246874"/>
            <a:ext cx="2101306" cy="20540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ONE_COLUMN_TEXT_1_1_1_1">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flipH="1">
            <a:off x="3608350" y="903798"/>
            <a:ext cx="4760700" cy="687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9"/>
          <p:cNvSpPr txBox="1">
            <a:spLocks noGrp="1"/>
          </p:cNvSpPr>
          <p:nvPr>
            <p:ph type="subTitle" idx="1"/>
          </p:nvPr>
        </p:nvSpPr>
        <p:spPr>
          <a:xfrm flipH="1">
            <a:off x="3608350" y="1666100"/>
            <a:ext cx="4760700" cy="24069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100"/>
              <a:buFont typeface="Noto Sans Symbols"/>
              <a:buChar char="▲"/>
              <a:defRPr sz="1600"/>
            </a:lvl1pPr>
            <a:lvl2pPr lvl="1" algn="ctr" rtl="0">
              <a:lnSpc>
                <a:spcPct val="100000"/>
              </a:lnSpc>
              <a:spcBef>
                <a:spcPts val="0"/>
              </a:spcBef>
              <a:spcAft>
                <a:spcPts val="0"/>
              </a:spcAft>
              <a:buClr>
                <a:srgbClr val="000000"/>
              </a:buClr>
              <a:buSzPts val="1100"/>
              <a:buFont typeface="Courier New"/>
              <a:buChar char="o"/>
              <a:defRPr/>
            </a:lvl2pPr>
            <a:lvl3pPr lvl="2" algn="ctr" rtl="0">
              <a:lnSpc>
                <a:spcPct val="100000"/>
              </a:lnSpc>
              <a:spcBef>
                <a:spcPts val="1600"/>
              </a:spcBef>
              <a:spcAft>
                <a:spcPts val="0"/>
              </a:spcAft>
              <a:buClr>
                <a:srgbClr val="000000"/>
              </a:buClr>
              <a:buSzPts val="1100"/>
              <a:buFont typeface="Noto Sans Symbols"/>
              <a:buChar char="▪"/>
              <a:defRPr/>
            </a:lvl3pPr>
            <a:lvl4pPr lvl="3" algn="ctr" rtl="0">
              <a:lnSpc>
                <a:spcPct val="100000"/>
              </a:lnSpc>
              <a:spcBef>
                <a:spcPts val="1600"/>
              </a:spcBef>
              <a:spcAft>
                <a:spcPts val="0"/>
              </a:spcAft>
              <a:buClr>
                <a:srgbClr val="000000"/>
              </a:buClr>
              <a:buSzPts val="1100"/>
              <a:buFont typeface="Noto Sans Symbols"/>
              <a:buChar char="●"/>
              <a:defRPr/>
            </a:lvl4pPr>
            <a:lvl5pPr lvl="4" algn="ctr" rtl="0">
              <a:lnSpc>
                <a:spcPct val="100000"/>
              </a:lnSpc>
              <a:spcBef>
                <a:spcPts val="1600"/>
              </a:spcBef>
              <a:spcAft>
                <a:spcPts val="0"/>
              </a:spcAft>
              <a:buClr>
                <a:srgbClr val="000000"/>
              </a:buClr>
              <a:buSzPts val="1100"/>
              <a:buFont typeface="Courier New"/>
              <a:buChar char="o"/>
              <a:defRPr/>
            </a:lvl5pPr>
            <a:lvl6pPr lvl="5" algn="ctr" rtl="0">
              <a:lnSpc>
                <a:spcPct val="100000"/>
              </a:lnSpc>
              <a:spcBef>
                <a:spcPts val="1600"/>
              </a:spcBef>
              <a:spcAft>
                <a:spcPts val="0"/>
              </a:spcAft>
              <a:buClr>
                <a:srgbClr val="000000"/>
              </a:buClr>
              <a:buSzPts val="1100"/>
              <a:buFont typeface="Noto Sans Symbols"/>
              <a:buChar char="▪"/>
              <a:defRPr/>
            </a:lvl6pPr>
            <a:lvl7pPr lvl="6" algn="ctr" rtl="0">
              <a:lnSpc>
                <a:spcPct val="100000"/>
              </a:lnSpc>
              <a:spcBef>
                <a:spcPts val="1600"/>
              </a:spcBef>
              <a:spcAft>
                <a:spcPts val="0"/>
              </a:spcAft>
              <a:buClr>
                <a:srgbClr val="000000"/>
              </a:buClr>
              <a:buSzPts val="1100"/>
              <a:buFont typeface="Noto Sans Symbols"/>
              <a:buChar char="●"/>
              <a:defRPr/>
            </a:lvl7pPr>
            <a:lvl8pPr lvl="7" algn="ctr" rtl="0">
              <a:lnSpc>
                <a:spcPct val="100000"/>
              </a:lnSpc>
              <a:spcBef>
                <a:spcPts val="1600"/>
              </a:spcBef>
              <a:spcAft>
                <a:spcPts val="0"/>
              </a:spcAft>
              <a:buClr>
                <a:srgbClr val="000000"/>
              </a:buClr>
              <a:buSzPts val="1100"/>
              <a:buFont typeface="Courier New"/>
              <a:buChar char="o"/>
              <a:defRPr/>
            </a:lvl8pPr>
            <a:lvl9pPr lvl="8" algn="ctr" rtl="0">
              <a:lnSpc>
                <a:spcPct val="100000"/>
              </a:lnSpc>
              <a:spcBef>
                <a:spcPts val="1600"/>
              </a:spcBef>
              <a:spcAft>
                <a:spcPts val="1600"/>
              </a:spcAft>
              <a:buClr>
                <a:srgbClr val="000000"/>
              </a:buClr>
              <a:buSzPts val="1100"/>
              <a:buFont typeface="Noto Sans Symbols"/>
              <a:buChar char="▪"/>
              <a:defRPr/>
            </a:lvl9pPr>
          </a:lstStyle>
          <a:p>
            <a:endParaRPr/>
          </a:p>
        </p:txBody>
      </p:sp>
      <p:pic>
        <p:nvPicPr>
          <p:cNvPr id="130" name="Google Shape;130;p19"/>
          <p:cNvPicPr preferRelativeResize="0"/>
          <p:nvPr/>
        </p:nvPicPr>
        <p:blipFill>
          <a:blip r:embed="rId2">
            <a:alphaModFix/>
          </a:blip>
          <a:stretch>
            <a:fillRect/>
          </a:stretch>
        </p:blipFill>
        <p:spPr>
          <a:xfrm rot="4540475">
            <a:off x="3400561" y="-1120235"/>
            <a:ext cx="1901577" cy="1762445"/>
          </a:xfrm>
          <a:prstGeom prst="rect">
            <a:avLst/>
          </a:prstGeom>
          <a:noFill/>
          <a:ln>
            <a:noFill/>
          </a:ln>
        </p:spPr>
      </p:pic>
      <p:pic>
        <p:nvPicPr>
          <p:cNvPr id="131" name="Google Shape;131;p19"/>
          <p:cNvPicPr preferRelativeResize="0"/>
          <p:nvPr/>
        </p:nvPicPr>
        <p:blipFill>
          <a:blip r:embed="rId3">
            <a:alphaModFix amt="50000"/>
          </a:blip>
          <a:stretch>
            <a:fillRect/>
          </a:stretch>
        </p:blipFill>
        <p:spPr>
          <a:xfrm rot="-5399991">
            <a:off x="-188674" y="-140479"/>
            <a:ext cx="1052587" cy="1028886"/>
          </a:xfrm>
          <a:prstGeom prst="rect">
            <a:avLst/>
          </a:prstGeom>
          <a:noFill/>
          <a:ln>
            <a:noFill/>
          </a:ln>
        </p:spPr>
      </p:pic>
      <p:pic>
        <p:nvPicPr>
          <p:cNvPr id="132" name="Google Shape;132;p19"/>
          <p:cNvPicPr preferRelativeResize="0"/>
          <p:nvPr/>
        </p:nvPicPr>
        <p:blipFill>
          <a:blip r:embed="rId4">
            <a:alphaModFix/>
          </a:blip>
          <a:stretch>
            <a:fillRect/>
          </a:stretch>
        </p:blipFill>
        <p:spPr>
          <a:xfrm rot="-4101438">
            <a:off x="-832889" y="4298824"/>
            <a:ext cx="2101306" cy="2054020"/>
          </a:xfrm>
          <a:prstGeom prst="rect">
            <a:avLst/>
          </a:prstGeom>
          <a:noFill/>
          <a:ln>
            <a:noFill/>
          </a:ln>
        </p:spPr>
      </p:pic>
      <p:sp>
        <p:nvSpPr>
          <p:cNvPr id="133" name="Google Shape;133;p19"/>
          <p:cNvSpPr/>
          <p:nvPr/>
        </p:nvSpPr>
        <p:spPr>
          <a:xfrm rot="-3116689">
            <a:off x="7266576" y="4001151"/>
            <a:ext cx="3273311" cy="1816832"/>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CUSTOM_3">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 name="Google Shape;136;p20"/>
          <p:cNvSpPr txBox="1">
            <a:spLocks noGrp="1"/>
          </p:cNvSpPr>
          <p:nvPr>
            <p:ph type="subTitle" idx="1"/>
          </p:nvPr>
        </p:nvSpPr>
        <p:spPr>
          <a:xfrm>
            <a:off x="720000" y="1418625"/>
            <a:ext cx="5618400" cy="2482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sz="1600"/>
            </a:lvl2pPr>
            <a:lvl3pPr lvl="2" algn="ctr" rtl="0">
              <a:lnSpc>
                <a:spcPct val="100000"/>
              </a:lnSpc>
              <a:spcBef>
                <a:spcPts val="1600"/>
              </a:spcBef>
              <a:spcAft>
                <a:spcPts val="0"/>
              </a:spcAft>
              <a:buClr>
                <a:srgbClr val="E76A28"/>
              </a:buClr>
              <a:buSzPts val="1600"/>
              <a:buFont typeface="Nunito Light"/>
              <a:buChar char="■"/>
              <a:defRPr sz="1600"/>
            </a:lvl3pPr>
            <a:lvl4pPr lvl="3" algn="ctr" rtl="0">
              <a:lnSpc>
                <a:spcPct val="100000"/>
              </a:lnSpc>
              <a:spcBef>
                <a:spcPts val="1600"/>
              </a:spcBef>
              <a:spcAft>
                <a:spcPts val="0"/>
              </a:spcAft>
              <a:buClr>
                <a:srgbClr val="E76A28"/>
              </a:buClr>
              <a:buSzPts val="1600"/>
              <a:buFont typeface="Nunito Light"/>
              <a:buChar char="●"/>
              <a:defRPr sz="1600"/>
            </a:lvl4pPr>
            <a:lvl5pPr lvl="4" algn="ctr" rtl="0">
              <a:lnSpc>
                <a:spcPct val="100000"/>
              </a:lnSpc>
              <a:spcBef>
                <a:spcPts val="1600"/>
              </a:spcBef>
              <a:spcAft>
                <a:spcPts val="0"/>
              </a:spcAft>
              <a:buClr>
                <a:srgbClr val="E76A28"/>
              </a:buClr>
              <a:buSzPts val="1600"/>
              <a:buFont typeface="Nunito Light"/>
              <a:buChar char="○"/>
              <a:defRPr sz="1600"/>
            </a:lvl5pPr>
            <a:lvl6pPr lvl="5" algn="ctr" rtl="0">
              <a:lnSpc>
                <a:spcPct val="100000"/>
              </a:lnSpc>
              <a:spcBef>
                <a:spcPts val="1600"/>
              </a:spcBef>
              <a:spcAft>
                <a:spcPts val="0"/>
              </a:spcAft>
              <a:buClr>
                <a:srgbClr val="999999"/>
              </a:buClr>
              <a:buSzPts val="1600"/>
              <a:buFont typeface="Nunito Light"/>
              <a:buChar char="■"/>
              <a:defRPr sz="1600"/>
            </a:lvl6pPr>
            <a:lvl7pPr lvl="6" algn="ctr" rtl="0">
              <a:lnSpc>
                <a:spcPct val="100000"/>
              </a:lnSpc>
              <a:spcBef>
                <a:spcPts val="1600"/>
              </a:spcBef>
              <a:spcAft>
                <a:spcPts val="0"/>
              </a:spcAft>
              <a:buClr>
                <a:srgbClr val="999999"/>
              </a:buClr>
              <a:buSzPts val="1600"/>
              <a:buFont typeface="Nunito Light"/>
              <a:buChar char="●"/>
              <a:defRPr sz="1600"/>
            </a:lvl7pPr>
            <a:lvl8pPr lvl="7" algn="ctr" rtl="0">
              <a:lnSpc>
                <a:spcPct val="100000"/>
              </a:lnSpc>
              <a:spcBef>
                <a:spcPts val="1600"/>
              </a:spcBef>
              <a:spcAft>
                <a:spcPts val="0"/>
              </a:spcAft>
              <a:buClr>
                <a:srgbClr val="999999"/>
              </a:buClr>
              <a:buSzPts val="1600"/>
              <a:buFont typeface="Nunito Light"/>
              <a:buChar char="○"/>
              <a:defRPr sz="1600"/>
            </a:lvl8pPr>
            <a:lvl9pPr lvl="8" algn="ctr" rtl="0">
              <a:lnSpc>
                <a:spcPct val="100000"/>
              </a:lnSpc>
              <a:spcBef>
                <a:spcPts val="1600"/>
              </a:spcBef>
              <a:spcAft>
                <a:spcPts val="1600"/>
              </a:spcAft>
              <a:buClr>
                <a:srgbClr val="999999"/>
              </a:buClr>
              <a:buSzPts val="1600"/>
              <a:buFont typeface="Nunito Light"/>
              <a:buChar char="■"/>
              <a:defRPr sz="1600"/>
            </a:lvl9pPr>
          </a:lstStyle>
          <a:p>
            <a:endParaRPr/>
          </a:p>
        </p:txBody>
      </p:sp>
      <p:sp>
        <p:nvSpPr>
          <p:cNvPr id="137" name="Google Shape;137;p20"/>
          <p:cNvSpPr/>
          <p:nvPr/>
        </p:nvSpPr>
        <p:spPr>
          <a:xfrm rot="-9746512">
            <a:off x="6333933" y="-680070"/>
            <a:ext cx="3273381" cy="1816871"/>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20"/>
          <p:cNvPicPr preferRelativeResize="0"/>
          <p:nvPr/>
        </p:nvPicPr>
        <p:blipFill>
          <a:blip r:embed="rId2">
            <a:alphaModFix amt="50000"/>
          </a:blip>
          <a:stretch>
            <a:fillRect/>
          </a:stretch>
        </p:blipFill>
        <p:spPr>
          <a:xfrm rot="-900000">
            <a:off x="4790439" y="4580650"/>
            <a:ext cx="1052588" cy="1028887"/>
          </a:xfrm>
          <a:prstGeom prst="rect">
            <a:avLst/>
          </a:prstGeom>
          <a:noFill/>
          <a:ln>
            <a:noFill/>
          </a:ln>
        </p:spPr>
      </p:pic>
      <p:pic>
        <p:nvPicPr>
          <p:cNvPr id="139" name="Google Shape;139;p20"/>
          <p:cNvPicPr preferRelativeResize="0"/>
          <p:nvPr/>
        </p:nvPicPr>
        <p:blipFill>
          <a:blip r:embed="rId3">
            <a:alphaModFix/>
          </a:blip>
          <a:stretch>
            <a:fillRect/>
          </a:stretch>
        </p:blipFill>
        <p:spPr>
          <a:xfrm rot="-499740">
            <a:off x="-717165" y="4529237"/>
            <a:ext cx="1470205" cy="1362626"/>
          </a:xfrm>
          <a:prstGeom prst="rect">
            <a:avLst/>
          </a:prstGeom>
          <a:noFill/>
          <a:ln>
            <a:noFill/>
          </a:ln>
        </p:spPr>
      </p:pic>
      <p:pic>
        <p:nvPicPr>
          <p:cNvPr id="140" name="Google Shape;140;p20"/>
          <p:cNvPicPr preferRelativeResize="0"/>
          <p:nvPr/>
        </p:nvPicPr>
        <p:blipFill>
          <a:blip r:embed="rId4">
            <a:alphaModFix amt="50000"/>
          </a:blip>
          <a:stretch>
            <a:fillRect/>
          </a:stretch>
        </p:blipFill>
        <p:spPr>
          <a:xfrm rot="-5399991">
            <a:off x="-188674" y="-140479"/>
            <a:ext cx="1052587" cy="102888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CUSTOM_4">
    <p:spTree>
      <p:nvGrpSpPr>
        <p:cNvPr id="1" name="Shape 141"/>
        <p:cNvGrpSpPr/>
        <p:nvPr/>
      </p:nvGrpSpPr>
      <p:grpSpPr>
        <a:xfrm>
          <a:off x="0" y="0"/>
          <a:ext cx="0" cy="0"/>
          <a:chOff x="0" y="0"/>
          <a:chExt cx="0" cy="0"/>
        </a:xfrm>
      </p:grpSpPr>
      <p:sp>
        <p:nvSpPr>
          <p:cNvPr id="142" name="Google Shape;142;p21"/>
          <p:cNvSpPr txBox="1">
            <a:spLocks noGrp="1"/>
          </p:cNvSpPr>
          <p:nvPr>
            <p:ph type="subTitle" idx="1"/>
          </p:nvPr>
        </p:nvSpPr>
        <p:spPr>
          <a:xfrm>
            <a:off x="939675" y="2392000"/>
            <a:ext cx="7264800" cy="1821900"/>
          </a:xfrm>
          <a:prstGeom prst="rect">
            <a:avLst/>
          </a:prstGeom>
          <a:solidFill>
            <a:srgbClr val="5264F7">
              <a:alpha val="15629"/>
            </a:srgbClr>
          </a:solidFill>
        </p:spPr>
        <p:txBody>
          <a:bodyPr spcFirstLastPara="1" wrap="square" lIns="91425" tIns="91425" rIns="91425" bIns="91425" anchor="t" anchorCtr="0">
            <a:noAutofit/>
          </a:bodyPr>
          <a:lstStyle>
            <a:lvl1pPr lvl="0" algn="ctr"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43" name="Google Shape;143;p21"/>
          <p:cNvSpPr txBox="1">
            <a:spLocks noGrp="1"/>
          </p:cNvSpPr>
          <p:nvPr>
            <p:ph type="title"/>
          </p:nvPr>
        </p:nvSpPr>
        <p:spPr>
          <a:xfrm>
            <a:off x="939675" y="925275"/>
            <a:ext cx="7264800" cy="138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44" name="Google Shape;144;p21"/>
          <p:cNvPicPr preferRelativeResize="0"/>
          <p:nvPr/>
        </p:nvPicPr>
        <p:blipFill>
          <a:blip r:embed="rId2">
            <a:alphaModFix/>
          </a:blip>
          <a:stretch>
            <a:fillRect/>
          </a:stretch>
        </p:blipFill>
        <p:spPr>
          <a:xfrm rot="499740" flipH="1">
            <a:off x="8365225" y="4413787"/>
            <a:ext cx="1470205" cy="1362626"/>
          </a:xfrm>
          <a:prstGeom prst="rect">
            <a:avLst/>
          </a:prstGeom>
          <a:noFill/>
          <a:ln>
            <a:noFill/>
          </a:ln>
        </p:spPr>
      </p:pic>
      <p:pic>
        <p:nvPicPr>
          <p:cNvPr id="145" name="Google Shape;145;p21"/>
          <p:cNvPicPr preferRelativeResize="0"/>
          <p:nvPr/>
        </p:nvPicPr>
        <p:blipFill>
          <a:blip r:embed="rId3">
            <a:alphaModFix/>
          </a:blip>
          <a:stretch>
            <a:fillRect/>
          </a:stretch>
        </p:blipFill>
        <p:spPr>
          <a:xfrm rot="5680079" flipH="1">
            <a:off x="-1395290" y="-1048338"/>
            <a:ext cx="2101306" cy="2054021"/>
          </a:xfrm>
          <a:prstGeom prst="rect">
            <a:avLst/>
          </a:prstGeom>
          <a:noFill/>
          <a:ln>
            <a:noFill/>
          </a:ln>
        </p:spPr>
      </p:pic>
      <p:pic>
        <p:nvPicPr>
          <p:cNvPr id="146" name="Google Shape;146;p21"/>
          <p:cNvPicPr preferRelativeResize="0"/>
          <p:nvPr/>
        </p:nvPicPr>
        <p:blipFill>
          <a:blip r:embed="rId4">
            <a:alphaModFix amt="50000"/>
          </a:blip>
          <a:stretch>
            <a:fillRect/>
          </a:stretch>
        </p:blipFill>
        <p:spPr>
          <a:xfrm rot="3650087" flipH="1">
            <a:off x="8897190" y="396371"/>
            <a:ext cx="1052586" cy="1028887"/>
          </a:xfrm>
          <a:prstGeom prst="rect">
            <a:avLst/>
          </a:prstGeom>
          <a:noFill/>
          <a:ln>
            <a:noFill/>
          </a:ln>
        </p:spPr>
      </p:pic>
      <p:sp>
        <p:nvSpPr>
          <p:cNvPr id="147" name="Google Shape;147;p21"/>
          <p:cNvSpPr/>
          <p:nvPr/>
        </p:nvSpPr>
        <p:spPr>
          <a:xfrm rot="10800000">
            <a:off x="2822947" y="-1320247"/>
            <a:ext cx="3273352" cy="1816854"/>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 name="Google Shape;148;p21"/>
          <p:cNvPicPr preferRelativeResize="0"/>
          <p:nvPr/>
        </p:nvPicPr>
        <p:blipFill>
          <a:blip r:embed="rId5">
            <a:alphaModFix amt="50000"/>
          </a:blip>
          <a:stretch>
            <a:fillRect/>
          </a:stretch>
        </p:blipFill>
        <p:spPr>
          <a:xfrm rot="-900000">
            <a:off x="4374239" y="4944775"/>
            <a:ext cx="1052588" cy="1028887"/>
          </a:xfrm>
          <a:prstGeom prst="rect">
            <a:avLst/>
          </a:prstGeom>
          <a:noFill/>
          <a:ln>
            <a:noFill/>
          </a:ln>
        </p:spPr>
      </p:pic>
      <p:sp>
        <p:nvSpPr>
          <p:cNvPr id="149" name="Google Shape;149;p21"/>
          <p:cNvSpPr/>
          <p:nvPr/>
        </p:nvSpPr>
        <p:spPr>
          <a:xfrm rot="1799980" flipH="1">
            <a:off x="-674911" y="4283413"/>
            <a:ext cx="1652104" cy="1623382"/>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713225" y="539500"/>
            <a:ext cx="41517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2" name="Google Shape;152;p22"/>
          <p:cNvSpPr txBox="1">
            <a:spLocks noGrp="1"/>
          </p:cNvSpPr>
          <p:nvPr>
            <p:ph type="subTitle" idx="1"/>
          </p:nvPr>
        </p:nvSpPr>
        <p:spPr>
          <a:xfrm>
            <a:off x="713225" y="1598200"/>
            <a:ext cx="4151700" cy="105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22"/>
          <p:cNvSpPr txBox="1"/>
          <p:nvPr/>
        </p:nvSpPr>
        <p:spPr>
          <a:xfrm>
            <a:off x="713225" y="3547375"/>
            <a:ext cx="4711200" cy="738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Albert Sans"/>
                <a:ea typeface="Albert Sans"/>
                <a:cs typeface="Albert Sans"/>
                <a:sym typeface="Albert Sans"/>
              </a:rPr>
              <a:t>CREDITS:</a:t>
            </a:r>
            <a:r>
              <a:rPr lang="en" sz="1200">
                <a:solidFill>
                  <a:schemeClr val="dk1"/>
                </a:solidFill>
                <a:latin typeface="Albert Sans"/>
                <a:ea typeface="Albert Sans"/>
                <a:cs typeface="Albert Sans"/>
                <a:sym typeface="Albert Sans"/>
              </a:rPr>
              <a:t> This presentation template was created by </a:t>
            </a:r>
            <a:r>
              <a:rPr lang="en" sz="1200" b="1" u="sng">
                <a:solidFill>
                  <a:schemeClr val="hlink"/>
                </a:solidFill>
                <a:latin typeface="Albert Sans"/>
                <a:ea typeface="Albert Sans"/>
                <a:cs typeface="Albert Sans"/>
                <a:sym typeface="Albert Sans"/>
                <a:hlinkClick r:id="rId2"/>
              </a:rPr>
              <a:t>Slidesgo</a:t>
            </a:r>
            <a:r>
              <a:rPr lang="en" sz="1200">
                <a:solidFill>
                  <a:schemeClr val="dk1"/>
                </a:solidFill>
                <a:latin typeface="Albert Sans"/>
                <a:ea typeface="Albert Sans"/>
                <a:cs typeface="Albert Sans"/>
                <a:sym typeface="Albert Sans"/>
              </a:rPr>
              <a:t>, and includes icons by </a:t>
            </a:r>
            <a:r>
              <a:rPr lang="en" sz="1200" b="1" u="sng">
                <a:solidFill>
                  <a:schemeClr val="dk1"/>
                </a:solidFill>
                <a:latin typeface="Albert Sans"/>
                <a:ea typeface="Albert Sans"/>
                <a:cs typeface="Albert Sans"/>
                <a:sym typeface="Albert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Albert Sans"/>
                <a:ea typeface="Albert Sans"/>
                <a:cs typeface="Albert Sans"/>
                <a:sym typeface="Albert Sans"/>
              </a:rPr>
              <a:t>, and infographics, images by </a:t>
            </a:r>
            <a:r>
              <a:rPr lang="en" sz="1200" b="1" u="sng">
                <a:solidFill>
                  <a:schemeClr val="dk1"/>
                </a:solidFill>
                <a:latin typeface="Albert Sans"/>
                <a:ea typeface="Albert Sans"/>
                <a:cs typeface="Albert Sans"/>
                <a:sym typeface="Albert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a:solidFill>
                  <a:schemeClr val="dk1"/>
                </a:solidFill>
                <a:latin typeface="Albert Sans"/>
                <a:ea typeface="Albert Sans"/>
                <a:cs typeface="Albert Sans"/>
                <a:sym typeface="Albert Sans"/>
              </a:rPr>
              <a:t> &amp; content by </a:t>
            </a:r>
            <a:r>
              <a:rPr lang="en" sz="1200" b="1" u="sng">
                <a:solidFill>
                  <a:schemeClr val="dk1"/>
                </a:solidFill>
                <a:latin typeface="Albert Sans"/>
                <a:ea typeface="Albert Sans"/>
                <a:cs typeface="Albert Sans"/>
                <a:sym typeface="Albert Sans"/>
              </a:rPr>
              <a:t>Swetha Tandri</a:t>
            </a:r>
            <a:endParaRPr sz="1200" b="1" u="sng">
              <a:solidFill>
                <a:schemeClr val="dk1"/>
              </a:solidFill>
              <a:latin typeface="Albert Sans"/>
              <a:ea typeface="Albert Sans"/>
              <a:cs typeface="Albert Sans"/>
              <a:sym typeface="Albert Sans"/>
            </a:endParaRPr>
          </a:p>
        </p:txBody>
      </p:sp>
      <p:pic>
        <p:nvPicPr>
          <p:cNvPr id="154" name="Google Shape;154;p22"/>
          <p:cNvPicPr preferRelativeResize="0"/>
          <p:nvPr/>
        </p:nvPicPr>
        <p:blipFill>
          <a:blip r:embed="rId5">
            <a:alphaModFix/>
          </a:blip>
          <a:stretch>
            <a:fillRect/>
          </a:stretch>
        </p:blipFill>
        <p:spPr>
          <a:xfrm rot="-499740">
            <a:off x="-776928" y="4644762"/>
            <a:ext cx="1470205" cy="1362626"/>
          </a:xfrm>
          <a:prstGeom prst="rect">
            <a:avLst/>
          </a:prstGeom>
          <a:noFill/>
          <a:ln>
            <a:noFill/>
          </a:ln>
        </p:spPr>
      </p:pic>
      <p:pic>
        <p:nvPicPr>
          <p:cNvPr id="155" name="Google Shape;155;p22"/>
          <p:cNvPicPr preferRelativeResize="0"/>
          <p:nvPr/>
        </p:nvPicPr>
        <p:blipFill>
          <a:blip r:embed="rId6">
            <a:alphaModFix amt="50000"/>
          </a:blip>
          <a:stretch>
            <a:fillRect/>
          </a:stretch>
        </p:blipFill>
        <p:spPr>
          <a:xfrm rot="-900000">
            <a:off x="5244939" y="4867700"/>
            <a:ext cx="1052588" cy="1028887"/>
          </a:xfrm>
          <a:prstGeom prst="rect">
            <a:avLst/>
          </a:prstGeom>
          <a:noFill/>
          <a:ln>
            <a:noFill/>
          </a:ln>
        </p:spPr>
      </p:pic>
      <p:sp>
        <p:nvSpPr>
          <p:cNvPr id="156" name="Google Shape;156;p22"/>
          <p:cNvSpPr/>
          <p:nvPr/>
        </p:nvSpPr>
        <p:spPr>
          <a:xfrm rot="10800000">
            <a:off x="1995247" y="-1397572"/>
            <a:ext cx="3273352" cy="1816854"/>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rot="-1799980">
            <a:off x="8241221" y="3916238"/>
            <a:ext cx="1652104" cy="1623382"/>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713225" y="2643225"/>
            <a:ext cx="4623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13225" y="1452975"/>
            <a:ext cx="1406100" cy="10473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7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pic>
        <p:nvPicPr>
          <p:cNvPr id="17" name="Google Shape;17;p3"/>
          <p:cNvPicPr preferRelativeResize="0"/>
          <p:nvPr/>
        </p:nvPicPr>
        <p:blipFill>
          <a:blip r:embed="rId2">
            <a:alphaModFix/>
          </a:blip>
          <a:stretch>
            <a:fillRect/>
          </a:stretch>
        </p:blipFill>
        <p:spPr>
          <a:xfrm rot="-499740">
            <a:off x="-717165" y="4529237"/>
            <a:ext cx="1470205" cy="1362626"/>
          </a:xfrm>
          <a:prstGeom prst="rect">
            <a:avLst/>
          </a:prstGeom>
          <a:noFill/>
          <a:ln>
            <a:noFill/>
          </a:ln>
        </p:spPr>
      </p:pic>
      <p:sp>
        <p:nvSpPr>
          <p:cNvPr id="18" name="Google Shape;18;p3"/>
          <p:cNvSpPr/>
          <p:nvPr/>
        </p:nvSpPr>
        <p:spPr>
          <a:xfrm rot="9000081">
            <a:off x="-1073625" y="-610896"/>
            <a:ext cx="3273486" cy="1816929"/>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p:cNvPicPr preferRelativeResize="0"/>
          <p:nvPr/>
        </p:nvPicPr>
        <p:blipFill>
          <a:blip r:embed="rId3">
            <a:alphaModFix amt="50000"/>
          </a:blip>
          <a:stretch>
            <a:fillRect/>
          </a:stretch>
        </p:blipFill>
        <p:spPr>
          <a:xfrm rot="-3599994">
            <a:off x="7282401" y="-216867"/>
            <a:ext cx="1052587" cy="102888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58"/>
        <p:cNvGrpSpPr/>
        <p:nvPr/>
      </p:nvGrpSpPr>
      <p:grpSpPr>
        <a:xfrm>
          <a:off x="0" y="0"/>
          <a:ext cx="0" cy="0"/>
          <a:chOff x="0" y="0"/>
          <a:chExt cx="0" cy="0"/>
        </a:xfrm>
      </p:grpSpPr>
      <p:pic>
        <p:nvPicPr>
          <p:cNvPr id="159" name="Google Shape;159;p23"/>
          <p:cNvPicPr preferRelativeResize="0"/>
          <p:nvPr/>
        </p:nvPicPr>
        <p:blipFill>
          <a:blip r:embed="rId2">
            <a:alphaModFix/>
          </a:blip>
          <a:stretch>
            <a:fillRect/>
          </a:stretch>
        </p:blipFill>
        <p:spPr>
          <a:xfrm rot="499740" flipH="1">
            <a:off x="8204050" y="4413787"/>
            <a:ext cx="1470205" cy="1362626"/>
          </a:xfrm>
          <a:prstGeom prst="rect">
            <a:avLst/>
          </a:prstGeom>
          <a:noFill/>
          <a:ln>
            <a:noFill/>
          </a:ln>
        </p:spPr>
      </p:pic>
      <p:pic>
        <p:nvPicPr>
          <p:cNvPr id="160" name="Google Shape;160;p23"/>
          <p:cNvPicPr preferRelativeResize="0"/>
          <p:nvPr/>
        </p:nvPicPr>
        <p:blipFill>
          <a:blip r:embed="rId3">
            <a:alphaModFix/>
          </a:blip>
          <a:stretch>
            <a:fillRect/>
          </a:stretch>
        </p:blipFill>
        <p:spPr>
          <a:xfrm rot="5680079" flipH="1">
            <a:off x="-1220090" y="-1048338"/>
            <a:ext cx="2101306" cy="2054021"/>
          </a:xfrm>
          <a:prstGeom prst="rect">
            <a:avLst/>
          </a:prstGeom>
          <a:noFill/>
          <a:ln>
            <a:noFill/>
          </a:ln>
        </p:spPr>
      </p:pic>
      <p:pic>
        <p:nvPicPr>
          <p:cNvPr id="161" name="Google Shape;161;p23"/>
          <p:cNvPicPr preferRelativeResize="0"/>
          <p:nvPr/>
        </p:nvPicPr>
        <p:blipFill>
          <a:blip r:embed="rId4">
            <a:alphaModFix amt="50000"/>
          </a:blip>
          <a:stretch>
            <a:fillRect/>
          </a:stretch>
        </p:blipFill>
        <p:spPr>
          <a:xfrm rot="3650087" flipH="1">
            <a:off x="8736015" y="396371"/>
            <a:ext cx="1052586" cy="1028887"/>
          </a:xfrm>
          <a:prstGeom prst="rect">
            <a:avLst/>
          </a:prstGeom>
          <a:noFill/>
          <a:ln>
            <a:noFill/>
          </a:ln>
        </p:spPr>
      </p:pic>
      <p:sp>
        <p:nvSpPr>
          <p:cNvPr id="162" name="Google Shape;162;p23"/>
          <p:cNvSpPr/>
          <p:nvPr/>
        </p:nvSpPr>
        <p:spPr>
          <a:xfrm rot="10800000">
            <a:off x="2822947" y="-1152072"/>
            <a:ext cx="3273352" cy="1816854"/>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23"/>
          <p:cNvPicPr preferRelativeResize="0"/>
          <p:nvPr/>
        </p:nvPicPr>
        <p:blipFill>
          <a:blip r:embed="rId5">
            <a:alphaModFix amt="50000"/>
          </a:blip>
          <a:stretch>
            <a:fillRect/>
          </a:stretch>
        </p:blipFill>
        <p:spPr>
          <a:xfrm rot="-900000">
            <a:off x="4374239" y="4811625"/>
            <a:ext cx="1052588" cy="1028887"/>
          </a:xfrm>
          <a:prstGeom prst="rect">
            <a:avLst/>
          </a:prstGeom>
          <a:noFill/>
          <a:ln>
            <a:noFill/>
          </a:ln>
        </p:spPr>
      </p:pic>
      <p:sp>
        <p:nvSpPr>
          <p:cNvPr id="164" name="Google Shape;164;p23"/>
          <p:cNvSpPr/>
          <p:nvPr/>
        </p:nvSpPr>
        <p:spPr>
          <a:xfrm rot="1799980" flipH="1">
            <a:off x="-499711" y="4283413"/>
            <a:ext cx="1652104" cy="1623382"/>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65"/>
        <p:cNvGrpSpPr/>
        <p:nvPr/>
      </p:nvGrpSpPr>
      <p:grpSpPr>
        <a:xfrm>
          <a:off x="0" y="0"/>
          <a:ext cx="0" cy="0"/>
          <a:chOff x="0" y="0"/>
          <a:chExt cx="0" cy="0"/>
        </a:xfrm>
      </p:grpSpPr>
      <p:pic>
        <p:nvPicPr>
          <p:cNvPr id="166" name="Google Shape;166;p24"/>
          <p:cNvPicPr preferRelativeResize="0"/>
          <p:nvPr/>
        </p:nvPicPr>
        <p:blipFill>
          <a:blip r:embed="rId2">
            <a:alphaModFix amt="50000"/>
          </a:blip>
          <a:stretch>
            <a:fillRect/>
          </a:stretch>
        </p:blipFill>
        <p:spPr>
          <a:xfrm rot="-5399991">
            <a:off x="-188674" y="-140479"/>
            <a:ext cx="1052587" cy="1028886"/>
          </a:xfrm>
          <a:prstGeom prst="rect">
            <a:avLst/>
          </a:prstGeom>
          <a:noFill/>
          <a:ln>
            <a:noFill/>
          </a:ln>
        </p:spPr>
      </p:pic>
      <p:pic>
        <p:nvPicPr>
          <p:cNvPr id="167" name="Google Shape;167;p24"/>
          <p:cNvPicPr preferRelativeResize="0"/>
          <p:nvPr/>
        </p:nvPicPr>
        <p:blipFill>
          <a:blip r:embed="rId3">
            <a:alphaModFix/>
          </a:blip>
          <a:stretch>
            <a:fillRect/>
          </a:stretch>
        </p:blipFill>
        <p:spPr>
          <a:xfrm rot="-4101438">
            <a:off x="-832889" y="4298824"/>
            <a:ext cx="2101306" cy="2054020"/>
          </a:xfrm>
          <a:prstGeom prst="rect">
            <a:avLst/>
          </a:prstGeom>
          <a:noFill/>
          <a:ln>
            <a:noFill/>
          </a:ln>
        </p:spPr>
      </p:pic>
      <p:sp>
        <p:nvSpPr>
          <p:cNvPr id="168" name="Google Shape;168;p24"/>
          <p:cNvSpPr/>
          <p:nvPr/>
        </p:nvSpPr>
        <p:spPr>
          <a:xfrm rot="-3116689">
            <a:off x="7078601" y="3528276"/>
            <a:ext cx="3273311" cy="1816832"/>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24"/>
          <p:cNvPicPr preferRelativeResize="0"/>
          <p:nvPr/>
        </p:nvPicPr>
        <p:blipFill>
          <a:blip r:embed="rId4">
            <a:alphaModFix/>
          </a:blip>
          <a:stretch>
            <a:fillRect/>
          </a:stretch>
        </p:blipFill>
        <p:spPr>
          <a:xfrm rot="5399990">
            <a:off x="7796036" y="-827935"/>
            <a:ext cx="1901578" cy="176244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930910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9865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47581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97186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36206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92644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019809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10286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215750"/>
            <a:ext cx="7704000" cy="2941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15000"/>
              </a:lnSpc>
              <a:spcBef>
                <a:spcPts val="0"/>
              </a:spcBef>
              <a:spcAft>
                <a:spcPts val="0"/>
              </a:spcAft>
              <a:buSzPts val="1200"/>
              <a:buFont typeface="Nunito Light"/>
              <a:buChar char="○"/>
              <a:defRPr sz="1200"/>
            </a:lvl2pPr>
            <a:lvl3pPr marL="1371600" lvl="2" indent="-304800" rtl="0">
              <a:lnSpc>
                <a:spcPct val="115000"/>
              </a:lnSpc>
              <a:spcBef>
                <a:spcPts val="0"/>
              </a:spcBef>
              <a:spcAft>
                <a:spcPts val="0"/>
              </a:spcAft>
              <a:buSzPts val="1200"/>
              <a:buFont typeface="Nunito Light"/>
              <a:buChar char="■"/>
              <a:defRPr sz="1200"/>
            </a:lvl3pPr>
            <a:lvl4pPr marL="1828800" lvl="3" indent="-304800" rtl="0">
              <a:lnSpc>
                <a:spcPct val="115000"/>
              </a:lnSpc>
              <a:spcBef>
                <a:spcPts val="0"/>
              </a:spcBef>
              <a:spcAft>
                <a:spcPts val="0"/>
              </a:spcAft>
              <a:buSzPts val="1200"/>
              <a:buFont typeface="Nunito Light"/>
              <a:buChar char="●"/>
              <a:defRPr sz="1200"/>
            </a:lvl4pPr>
            <a:lvl5pPr marL="2286000" lvl="4" indent="-304800" rtl="0">
              <a:lnSpc>
                <a:spcPct val="115000"/>
              </a:lnSpc>
              <a:spcBef>
                <a:spcPts val="0"/>
              </a:spcBef>
              <a:spcAft>
                <a:spcPts val="0"/>
              </a:spcAft>
              <a:buSzPts val="1200"/>
              <a:buFont typeface="Nunito Light"/>
              <a:buChar char="○"/>
              <a:defRPr sz="1200"/>
            </a:lvl5pPr>
            <a:lvl6pPr marL="2743200" lvl="5" indent="-304800" rtl="0">
              <a:lnSpc>
                <a:spcPct val="115000"/>
              </a:lnSpc>
              <a:spcBef>
                <a:spcPts val="0"/>
              </a:spcBef>
              <a:spcAft>
                <a:spcPts val="0"/>
              </a:spcAft>
              <a:buSzPts val="1200"/>
              <a:buFont typeface="Nunito Light"/>
              <a:buChar char="■"/>
              <a:defRPr sz="1200"/>
            </a:lvl6pPr>
            <a:lvl7pPr marL="3200400" lvl="6" indent="-304800" rtl="0">
              <a:lnSpc>
                <a:spcPct val="115000"/>
              </a:lnSpc>
              <a:spcBef>
                <a:spcPts val="0"/>
              </a:spcBef>
              <a:spcAft>
                <a:spcPts val="0"/>
              </a:spcAft>
              <a:buSzPts val="1200"/>
              <a:buFont typeface="Nunito Light"/>
              <a:buChar char="●"/>
              <a:defRPr sz="1200"/>
            </a:lvl7pPr>
            <a:lvl8pPr marL="3657600" lvl="7" indent="-304800" rtl="0">
              <a:lnSpc>
                <a:spcPct val="115000"/>
              </a:lnSpc>
              <a:spcBef>
                <a:spcPts val="0"/>
              </a:spcBef>
              <a:spcAft>
                <a:spcPts val="0"/>
              </a:spcAft>
              <a:buSzPts val="1200"/>
              <a:buFont typeface="Nunito Light"/>
              <a:buChar char="○"/>
              <a:defRPr sz="1200"/>
            </a:lvl8pPr>
            <a:lvl9pPr marL="4114800" lvl="8" indent="-304800" rtl="0">
              <a:lnSpc>
                <a:spcPct val="115000"/>
              </a:lnSpc>
              <a:spcBef>
                <a:spcPts val="0"/>
              </a:spcBef>
              <a:spcAft>
                <a:spcPts val="0"/>
              </a:spcAft>
              <a:buSzPts val="1200"/>
              <a:buFont typeface="Nunito Light"/>
              <a:buChar char="■"/>
              <a:defRPr sz="1200"/>
            </a:lvl9pPr>
          </a:lstStyle>
          <a:p>
            <a:endParaRPr/>
          </a:p>
        </p:txBody>
      </p:sp>
      <p:pic>
        <p:nvPicPr>
          <p:cNvPr id="23" name="Google Shape;23;p4"/>
          <p:cNvPicPr preferRelativeResize="0"/>
          <p:nvPr/>
        </p:nvPicPr>
        <p:blipFill>
          <a:blip r:embed="rId2">
            <a:alphaModFix amt="50000"/>
          </a:blip>
          <a:stretch>
            <a:fillRect/>
          </a:stretch>
        </p:blipFill>
        <p:spPr>
          <a:xfrm rot="5399991" flipH="1">
            <a:off x="-601869" y="-206104"/>
            <a:ext cx="1052587" cy="1028886"/>
          </a:xfrm>
          <a:prstGeom prst="rect">
            <a:avLst/>
          </a:prstGeom>
          <a:noFill/>
          <a:ln>
            <a:noFill/>
          </a:ln>
        </p:spPr>
      </p:pic>
      <p:sp>
        <p:nvSpPr>
          <p:cNvPr id="24" name="Google Shape;24;p4"/>
          <p:cNvSpPr/>
          <p:nvPr/>
        </p:nvSpPr>
        <p:spPr>
          <a:xfrm rot="-2700000" flipH="1">
            <a:off x="7071370" y="4010405"/>
            <a:ext cx="3273234" cy="1816789"/>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341549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99172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87923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67187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7181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78357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60330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17615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35989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1317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4185204" y="2363403"/>
            <a:ext cx="2505600" cy="1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1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2"/>
          </p:nvPr>
        </p:nvSpPr>
        <p:spPr>
          <a:xfrm>
            <a:off x="713225" y="2363403"/>
            <a:ext cx="2505600" cy="1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1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3"/>
          </p:nvPr>
        </p:nvSpPr>
        <p:spPr>
          <a:xfrm>
            <a:off x="4185200" y="2055375"/>
            <a:ext cx="25056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ed Hat Display ExtraBold"/>
              <a:buNone/>
              <a:defRPr sz="2400">
                <a:solidFill>
                  <a:schemeClr val="dk1"/>
                </a:solidFill>
                <a:latin typeface="Red Hat Display ExtraBold"/>
                <a:ea typeface="Red Hat Display ExtraBold"/>
                <a:cs typeface="Red Hat Display ExtraBold"/>
                <a:sym typeface="Red Hat Display ExtraBold"/>
              </a:defRPr>
            </a:lvl1pPr>
            <a:lvl2pPr lvl="1"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2pPr>
            <a:lvl3pPr lvl="2"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3pPr>
            <a:lvl4pPr lvl="3"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4pPr>
            <a:lvl5pPr lvl="4"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5pPr>
            <a:lvl6pPr lvl="5"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6pPr>
            <a:lvl7pPr lvl="6"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7pPr>
            <a:lvl8pPr lvl="7"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8pPr>
            <a:lvl9pPr lvl="8"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9pPr>
          </a:lstStyle>
          <a:p>
            <a:endParaRPr/>
          </a:p>
        </p:txBody>
      </p:sp>
      <p:sp>
        <p:nvSpPr>
          <p:cNvPr id="30" name="Google Shape;30;p5"/>
          <p:cNvSpPr txBox="1">
            <a:spLocks noGrp="1"/>
          </p:cNvSpPr>
          <p:nvPr>
            <p:ph type="subTitle" idx="4"/>
          </p:nvPr>
        </p:nvSpPr>
        <p:spPr>
          <a:xfrm>
            <a:off x="713225" y="2055375"/>
            <a:ext cx="25056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ed Hat Display ExtraBold"/>
              <a:buNone/>
              <a:defRPr sz="2400">
                <a:solidFill>
                  <a:schemeClr val="dk1"/>
                </a:solidFill>
                <a:latin typeface="Red Hat Display ExtraBold"/>
                <a:ea typeface="Red Hat Display ExtraBold"/>
                <a:cs typeface="Red Hat Display ExtraBold"/>
                <a:sym typeface="Red Hat Display ExtraBold"/>
              </a:defRPr>
            </a:lvl1pPr>
            <a:lvl2pPr lvl="1"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2pPr>
            <a:lvl3pPr lvl="2"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3pPr>
            <a:lvl4pPr lvl="3"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4pPr>
            <a:lvl5pPr lvl="4"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5pPr>
            <a:lvl6pPr lvl="5"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6pPr>
            <a:lvl7pPr lvl="6"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7pPr>
            <a:lvl8pPr lvl="7"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8pPr>
            <a:lvl9pPr lvl="8" rtl="0">
              <a:lnSpc>
                <a:spcPct val="100000"/>
              </a:lnSpc>
              <a:spcBef>
                <a:spcPts val="0"/>
              </a:spcBef>
              <a:spcAft>
                <a:spcPts val="0"/>
              </a:spcAft>
              <a:buSzPts val="2400"/>
              <a:buFont typeface="Red Hat Display ExtraBold"/>
              <a:buNone/>
              <a:defRPr sz="2400">
                <a:latin typeface="Red Hat Display ExtraBold"/>
                <a:ea typeface="Red Hat Display ExtraBold"/>
                <a:cs typeface="Red Hat Display ExtraBold"/>
                <a:sym typeface="Red Hat Display ExtraBold"/>
              </a:defRPr>
            </a:lvl9pPr>
          </a:lstStyle>
          <a:p>
            <a:endParaRPr/>
          </a:p>
        </p:txBody>
      </p:sp>
      <p:sp>
        <p:nvSpPr>
          <p:cNvPr id="31" name="Google Shape;31;p5"/>
          <p:cNvSpPr/>
          <p:nvPr/>
        </p:nvSpPr>
        <p:spPr>
          <a:xfrm rot="9000081">
            <a:off x="-1073625" y="-844971"/>
            <a:ext cx="3273486" cy="1816929"/>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Google Shape;32;p5"/>
          <p:cNvPicPr preferRelativeResize="0"/>
          <p:nvPr/>
        </p:nvPicPr>
        <p:blipFill>
          <a:blip r:embed="rId2">
            <a:alphaModFix/>
          </a:blip>
          <a:stretch>
            <a:fillRect/>
          </a:stretch>
        </p:blipFill>
        <p:spPr>
          <a:xfrm rot="7444524">
            <a:off x="7636828" y="3800819"/>
            <a:ext cx="2101303" cy="2054017"/>
          </a:xfrm>
          <a:prstGeom prst="rect">
            <a:avLst/>
          </a:prstGeom>
          <a:noFill/>
          <a:ln>
            <a:noFill/>
          </a:ln>
        </p:spPr>
      </p:pic>
      <p:pic>
        <p:nvPicPr>
          <p:cNvPr id="33" name="Google Shape;33;p5"/>
          <p:cNvPicPr preferRelativeResize="0"/>
          <p:nvPr/>
        </p:nvPicPr>
        <p:blipFill>
          <a:blip r:embed="rId3">
            <a:alphaModFix amt="50000"/>
          </a:blip>
          <a:stretch>
            <a:fillRect/>
          </a:stretch>
        </p:blipFill>
        <p:spPr>
          <a:xfrm rot="-6123185">
            <a:off x="872165" y="4711672"/>
            <a:ext cx="1052585" cy="1028888"/>
          </a:xfrm>
          <a:prstGeom prst="rect">
            <a:avLst/>
          </a:prstGeom>
          <a:noFill/>
          <a:ln>
            <a:noFill/>
          </a:ln>
        </p:spPr>
      </p:pic>
      <p:pic>
        <p:nvPicPr>
          <p:cNvPr id="34" name="Google Shape;34;p5"/>
          <p:cNvPicPr preferRelativeResize="0"/>
          <p:nvPr/>
        </p:nvPicPr>
        <p:blipFill>
          <a:blip r:embed="rId4">
            <a:alphaModFix amt="50000"/>
          </a:blip>
          <a:stretch>
            <a:fillRect/>
          </a:stretch>
        </p:blipFill>
        <p:spPr>
          <a:xfrm rot="5400000">
            <a:off x="7328752" y="-501236"/>
            <a:ext cx="1052587" cy="102888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40662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33052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338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9070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7" name="Google Shape;37;p6"/>
          <p:cNvPicPr preferRelativeResize="0"/>
          <p:nvPr/>
        </p:nvPicPr>
        <p:blipFill>
          <a:blip r:embed="rId2">
            <a:alphaModFix amt="50000"/>
          </a:blip>
          <a:stretch>
            <a:fillRect/>
          </a:stretch>
        </p:blipFill>
        <p:spPr>
          <a:xfrm rot="900000" flipH="1">
            <a:off x="8470785" y="1986875"/>
            <a:ext cx="1052588" cy="1028887"/>
          </a:xfrm>
          <a:prstGeom prst="rect">
            <a:avLst/>
          </a:prstGeom>
          <a:noFill/>
          <a:ln>
            <a:noFill/>
          </a:ln>
        </p:spPr>
      </p:pic>
      <p:sp>
        <p:nvSpPr>
          <p:cNvPr id="38" name="Google Shape;38;p6"/>
          <p:cNvSpPr/>
          <p:nvPr/>
        </p:nvSpPr>
        <p:spPr>
          <a:xfrm rot="9376828">
            <a:off x="7832581" y="-891731"/>
            <a:ext cx="1652138" cy="1623415"/>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rot="1491983">
            <a:off x="-1210974" y="4064451"/>
            <a:ext cx="3273358" cy="1816858"/>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6"/>
          <p:cNvPicPr preferRelativeResize="0"/>
          <p:nvPr/>
        </p:nvPicPr>
        <p:blipFill>
          <a:blip r:embed="rId3">
            <a:alphaModFix/>
          </a:blip>
          <a:stretch>
            <a:fillRect/>
          </a:stretch>
        </p:blipFill>
        <p:spPr>
          <a:xfrm rot="-7444524" flipH="1">
            <a:off x="-919169" y="-1107031"/>
            <a:ext cx="2101303" cy="2054017"/>
          </a:xfrm>
          <a:prstGeom prst="rect">
            <a:avLst/>
          </a:prstGeom>
          <a:noFill/>
          <a:ln>
            <a:noFill/>
          </a:ln>
        </p:spPr>
      </p:pic>
      <p:pic>
        <p:nvPicPr>
          <p:cNvPr id="41" name="Google Shape;41;p6"/>
          <p:cNvPicPr preferRelativeResize="0"/>
          <p:nvPr/>
        </p:nvPicPr>
        <p:blipFill>
          <a:blip r:embed="rId4">
            <a:alphaModFix/>
          </a:blip>
          <a:stretch>
            <a:fillRect/>
          </a:stretch>
        </p:blipFill>
        <p:spPr>
          <a:xfrm rot="5680079" flipH="1">
            <a:off x="7607995" y="4110999"/>
            <a:ext cx="2101306" cy="2054021"/>
          </a:xfrm>
          <a:prstGeom prst="rect">
            <a:avLst/>
          </a:prstGeom>
          <a:noFill/>
          <a:ln>
            <a:noFill/>
          </a:ln>
        </p:spPr>
      </p:pic>
      <p:pic>
        <p:nvPicPr>
          <p:cNvPr id="42" name="Google Shape;42;p6"/>
          <p:cNvPicPr preferRelativeResize="0"/>
          <p:nvPr/>
        </p:nvPicPr>
        <p:blipFill>
          <a:blip r:embed="rId5">
            <a:alphaModFix amt="50000"/>
          </a:blip>
          <a:stretch>
            <a:fillRect/>
          </a:stretch>
        </p:blipFill>
        <p:spPr>
          <a:xfrm rot="-8100012" flipH="1">
            <a:off x="4303037" y="-805343"/>
            <a:ext cx="1052584" cy="10288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pic>
        <p:nvPicPr>
          <p:cNvPr id="53" name="Google Shape;53;p8"/>
          <p:cNvPicPr preferRelativeResize="0"/>
          <p:nvPr/>
        </p:nvPicPr>
        <p:blipFill>
          <a:blip r:embed="rId2">
            <a:alphaModFix amt="50000"/>
          </a:blip>
          <a:stretch>
            <a:fillRect/>
          </a:stretch>
        </p:blipFill>
        <p:spPr>
          <a:xfrm rot="-900000">
            <a:off x="-317961" y="4797125"/>
            <a:ext cx="1052588" cy="1028887"/>
          </a:xfrm>
          <a:prstGeom prst="rect">
            <a:avLst/>
          </a:prstGeom>
          <a:noFill/>
          <a:ln>
            <a:noFill/>
          </a:ln>
        </p:spPr>
      </p:pic>
      <p:sp>
        <p:nvSpPr>
          <p:cNvPr id="54" name="Google Shape;54;p8"/>
          <p:cNvSpPr/>
          <p:nvPr/>
        </p:nvSpPr>
        <p:spPr>
          <a:xfrm rot="-1423172">
            <a:off x="7922868" y="3724157"/>
            <a:ext cx="1652138" cy="1623415"/>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2822947" y="-1277347"/>
            <a:ext cx="3273352" cy="1816854"/>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8"/>
          <p:cNvPicPr preferRelativeResize="0"/>
          <p:nvPr/>
        </p:nvPicPr>
        <p:blipFill>
          <a:blip r:embed="rId3">
            <a:alphaModFix/>
          </a:blip>
          <a:stretch>
            <a:fillRect/>
          </a:stretch>
        </p:blipFill>
        <p:spPr>
          <a:xfrm rot="7444524">
            <a:off x="7475378" y="-1107031"/>
            <a:ext cx="2101303" cy="2054017"/>
          </a:xfrm>
          <a:prstGeom prst="rect">
            <a:avLst/>
          </a:prstGeom>
          <a:noFill/>
          <a:ln>
            <a:noFill/>
          </a:ln>
        </p:spPr>
      </p:pic>
      <p:pic>
        <p:nvPicPr>
          <p:cNvPr id="57" name="Google Shape;57;p8"/>
          <p:cNvPicPr preferRelativeResize="0"/>
          <p:nvPr/>
        </p:nvPicPr>
        <p:blipFill>
          <a:blip r:embed="rId4">
            <a:alphaModFix/>
          </a:blip>
          <a:stretch>
            <a:fillRect/>
          </a:stretch>
        </p:blipFill>
        <p:spPr>
          <a:xfrm rot="-5680079">
            <a:off x="-1249401" y="1237349"/>
            <a:ext cx="2101306" cy="2054021"/>
          </a:xfrm>
          <a:prstGeom prst="rect">
            <a:avLst/>
          </a:prstGeom>
          <a:noFill/>
          <a:ln>
            <a:noFill/>
          </a:ln>
        </p:spPr>
      </p:pic>
      <p:pic>
        <p:nvPicPr>
          <p:cNvPr id="58" name="Google Shape;58;p8"/>
          <p:cNvPicPr preferRelativeResize="0"/>
          <p:nvPr/>
        </p:nvPicPr>
        <p:blipFill>
          <a:blip r:embed="rId5">
            <a:alphaModFix amt="50000"/>
          </a:blip>
          <a:stretch>
            <a:fillRect/>
          </a:stretch>
        </p:blipFill>
        <p:spPr>
          <a:xfrm rot="-6123185">
            <a:off x="605790" y="-556128"/>
            <a:ext cx="1052585" cy="1028888"/>
          </a:xfrm>
          <a:prstGeom prst="rect">
            <a:avLst/>
          </a:prstGeom>
          <a:noFill/>
          <a:ln>
            <a:noFill/>
          </a:ln>
        </p:spPr>
      </p:pic>
      <p:sp>
        <p:nvSpPr>
          <p:cNvPr id="59" name="Google Shape;59;p8"/>
          <p:cNvSpPr txBox="1">
            <a:spLocks noGrp="1"/>
          </p:cNvSpPr>
          <p:nvPr>
            <p:ph type="title"/>
          </p:nvPr>
        </p:nvSpPr>
        <p:spPr>
          <a:xfrm>
            <a:off x="2317950" y="1307100"/>
            <a:ext cx="4508100" cy="25293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 name="Google Shape;62;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3" name="Google Shape;63;p9"/>
          <p:cNvSpPr/>
          <p:nvPr/>
        </p:nvSpPr>
        <p:spPr>
          <a:xfrm rot="9000081">
            <a:off x="-1073625" y="-844971"/>
            <a:ext cx="3273486" cy="1816929"/>
          </a:xfrm>
          <a:custGeom>
            <a:avLst/>
            <a:gdLst/>
            <a:ahLst/>
            <a:cxnLst/>
            <a:rect l="l" t="t" r="r" b="b"/>
            <a:pathLst>
              <a:path w="98848" h="54865" extrusionOk="0">
                <a:moveTo>
                  <a:pt x="3800" y="54834"/>
                </a:moveTo>
                <a:cubicBezTo>
                  <a:pt x="3526" y="54834"/>
                  <a:pt x="3222" y="54804"/>
                  <a:pt x="2949" y="54743"/>
                </a:cubicBezTo>
                <a:cubicBezTo>
                  <a:pt x="1125" y="54287"/>
                  <a:pt x="0" y="52433"/>
                  <a:pt x="487" y="50579"/>
                </a:cubicBezTo>
                <a:lnTo>
                  <a:pt x="12645" y="2706"/>
                </a:lnTo>
                <a:cubicBezTo>
                  <a:pt x="12979" y="1338"/>
                  <a:pt x="14165" y="305"/>
                  <a:pt x="15593" y="153"/>
                </a:cubicBezTo>
                <a:cubicBezTo>
                  <a:pt x="17022" y="1"/>
                  <a:pt x="18390" y="761"/>
                  <a:pt x="19028" y="2068"/>
                </a:cubicBezTo>
                <a:lnTo>
                  <a:pt x="29788" y="24226"/>
                </a:lnTo>
                <a:lnTo>
                  <a:pt x="45867" y="12554"/>
                </a:lnTo>
                <a:cubicBezTo>
                  <a:pt x="46658" y="11976"/>
                  <a:pt x="47661" y="11794"/>
                  <a:pt x="48633" y="12007"/>
                </a:cubicBezTo>
                <a:cubicBezTo>
                  <a:pt x="49606" y="12220"/>
                  <a:pt x="50427" y="12858"/>
                  <a:pt x="50883" y="13739"/>
                </a:cubicBezTo>
                <a:lnTo>
                  <a:pt x="55138" y="21733"/>
                </a:lnTo>
                <a:lnTo>
                  <a:pt x="71612" y="4560"/>
                </a:lnTo>
                <a:cubicBezTo>
                  <a:pt x="72312" y="3830"/>
                  <a:pt x="73284" y="3466"/>
                  <a:pt x="74287" y="3527"/>
                </a:cubicBezTo>
                <a:cubicBezTo>
                  <a:pt x="75290" y="3587"/>
                  <a:pt x="76233" y="4074"/>
                  <a:pt x="76841" y="4894"/>
                </a:cubicBezTo>
                <a:lnTo>
                  <a:pt x="97722" y="33071"/>
                </a:lnTo>
                <a:cubicBezTo>
                  <a:pt x="98847" y="34560"/>
                  <a:pt x="98543" y="36718"/>
                  <a:pt x="97023" y="37843"/>
                </a:cubicBezTo>
                <a:cubicBezTo>
                  <a:pt x="95504" y="38968"/>
                  <a:pt x="93345" y="38664"/>
                  <a:pt x="92221" y="37144"/>
                </a:cubicBezTo>
                <a:lnTo>
                  <a:pt x="73740" y="12220"/>
                </a:lnTo>
                <a:lnTo>
                  <a:pt x="56779" y="29879"/>
                </a:lnTo>
                <a:cubicBezTo>
                  <a:pt x="56019" y="30670"/>
                  <a:pt x="54925" y="31035"/>
                  <a:pt x="53861" y="30883"/>
                </a:cubicBezTo>
                <a:cubicBezTo>
                  <a:pt x="52767" y="30731"/>
                  <a:pt x="51825" y="30062"/>
                  <a:pt x="51308" y="29120"/>
                </a:cubicBezTo>
                <a:lnTo>
                  <a:pt x="46688" y="20426"/>
                </a:lnTo>
                <a:lnTo>
                  <a:pt x="30487" y="32159"/>
                </a:lnTo>
                <a:cubicBezTo>
                  <a:pt x="29666" y="32767"/>
                  <a:pt x="28633" y="32949"/>
                  <a:pt x="27660" y="32706"/>
                </a:cubicBezTo>
                <a:cubicBezTo>
                  <a:pt x="26688" y="32463"/>
                  <a:pt x="25867" y="31794"/>
                  <a:pt x="25411" y="30883"/>
                </a:cubicBezTo>
                <a:lnTo>
                  <a:pt x="16961" y="13466"/>
                </a:lnTo>
                <a:lnTo>
                  <a:pt x="7113" y="52281"/>
                </a:lnTo>
                <a:cubicBezTo>
                  <a:pt x="6718" y="53831"/>
                  <a:pt x="5319" y="54865"/>
                  <a:pt x="3800" y="54865"/>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9"/>
          <p:cNvPicPr preferRelativeResize="0"/>
          <p:nvPr/>
        </p:nvPicPr>
        <p:blipFill>
          <a:blip r:embed="rId2">
            <a:alphaModFix/>
          </a:blip>
          <a:stretch>
            <a:fillRect/>
          </a:stretch>
        </p:blipFill>
        <p:spPr>
          <a:xfrm rot="7444524">
            <a:off x="7636828" y="3800819"/>
            <a:ext cx="2101303" cy="2054017"/>
          </a:xfrm>
          <a:prstGeom prst="rect">
            <a:avLst/>
          </a:prstGeom>
          <a:noFill/>
          <a:ln>
            <a:noFill/>
          </a:ln>
        </p:spPr>
      </p:pic>
      <p:pic>
        <p:nvPicPr>
          <p:cNvPr id="65" name="Google Shape;65;p9"/>
          <p:cNvPicPr preferRelativeResize="0"/>
          <p:nvPr/>
        </p:nvPicPr>
        <p:blipFill>
          <a:blip r:embed="rId3">
            <a:alphaModFix amt="50000"/>
          </a:blip>
          <a:stretch>
            <a:fillRect/>
          </a:stretch>
        </p:blipFill>
        <p:spPr>
          <a:xfrm rot="5400000">
            <a:off x="7328752" y="-501236"/>
            <a:ext cx="1052587" cy="10288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1284000" y="2023975"/>
            <a:ext cx="6576000" cy="1064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284000" y="308885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71" name="Google Shape;71;p11"/>
          <p:cNvPicPr preferRelativeResize="0"/>
          <p:nvPr/>
        </p:nvPicPr>
        <p:blipFill>
          <a:blip r:embed="rId2">
            <a:alphaModFix/>
          </a:blip>
          <a:stretch>
            <a:fillRect/>
          </a:stretch>
        </p:blipFill>
        <p:spPr>
          <a:xfrm rot="-499740">
            <a:off x="-650790" y="4413787"/>
            <a:ext cx="1470205" cy="1362626"/>
          </a:xfrm>
          <a:prstGeom prst="rect">
            <a:avLst/>
          </a:prstGeom>
          <a:noFill/>
          <a:ln>
            <a:noFill/>
          </a:ln>
        </p:spPr>
      </p:pic>
      <p:pic>
        <p:nvPicPr>
          <p:cNvPr id="72" name="Google Shape;72;p11"/>
          <p:cNvPicPr preferRelativeResize="0"/>
          <p:nvPr/>
        </p:nvPicPr>
        <p:blipFill>
          <a:blip r:embed="rId3">
            <a:alphaModFix/>
          </a:blip>
          <a:stretch>
            <a:fillRect/>
          </a:stretch>
        </p:blipFill>
        <p:spPr>
          <a:xfrm rot="-5680079">
            <a:off x="4657674" y="-1618276"/>
            <a:ext cx="2101306" cy="2054021"/>
          </a:xfrm>
          <a:prstGeom prst="rect">
            <a:avLst/>
          </a:prstGeom>
          <a:noFill/>
          <a:ln>
            <a:noFill/>
          </a:ln>
        </p:spPr>
      </p:pic>
      <p:pic>
        <p:nvPicPr>
          <p:cNvPr id="73" name="Google Shape;73;p11"/>
          <p:cNvPicPr preferRelativeResize="0"/>
          <p:nvPr/>
        </p:nvPicPr>
        <p:blipFill>
          <a:blip r:embed="rId4">
            <a:alphaModFix amt="50000"/>
          </a:blip>
          <a:stretch>
            <a:fillRect/>
          </a:stretch>
        </p:blipFill>
        <p:spPr>
          <a:xfrm rot="-3650087">
            <a:off x="8748726" y="2290521"/>
            <a:ext cx="1052586" cy="1028887"/>
          </a:xfrm>
          <a:prstGeom prst="rect">
            <a:avLst/>
          </a:prstGeom>
          <a:noFill/>
          <a:ln>
            <a:noFill/>
          </a:ln>
        </p:spPr>
      </p:pic>
      <p:sp>
        <p:nvSpPr>
          <p:cNvPr id="74" name="Google Shape;74;p11"/>
          <p:cNvSpPr/>
          <p:nvPr/>
        </p:nvSpPr>
        <p:spPr>
          <a:xfrm rot="9900086" flipH="1">
            <a:off x="-645861" y="-718903"/>
            <a:ext cx="1652057" cy="1623335"/>
          </a:xfrm>
          <a:custGeom>
            <a:avLst/>
            <a:gdLst/>
            <a:ahLst/>
            <a:cxnLst/>
            <a:rect l="l" t="t" r="r" b="b"/>
            <a:pathLst>
              <a:path w="50732" h="49850" extrusionOk="0">
                <a:moveTo>
                  <a:pt x="3891" y="49850"/>
                </a:moveTo>
                <a:cubicBezTo>
                  <a:pt x="3314" y="49850"/>
                  <a:pt x="2736" y="49698"/>
                  <a:pt x="2189" y="49394"/>
                </a:cubicBezTo>
                <a:cubicBezTo>
                  <a:pt x="548" y="48451"/>
                  <a:pt x="1" y="46354"/>
                  <a:pt x="943" y="44713"/>
                </a:cubicBezTo>
                <a:lnTo>
                  <a:pt x="25624" y="1764"/>
                </a:lnTo>
                <a:cubicBezTo>
                  <a:pt x="26263" y="670"/>
                  <a:pt x="27478" y="1"/>
                  <a:pt x="28786" y="62"/>
                </a:cubicBezTo>
                <a:cubicBezTo>
                  <a:pt x="30062" y="123"/>
                  <a:pt x="31187" y="913"/>
                  <a:pt x="31734" y="2098"/>
                </a:cubicBezTo>
                <a:lnTo>
                  <a:pt x="49971" y="43132"/>
                </a:lnTo>
                <a:cubicBezTo>
                  <a:pt x="50731" y="44865"/>
                  <a:pt x="49941" y="46871"/>
                  <a:pt x="48239" y="47631"/>
                </a:cubicBezTo>
                <a:cubicBezTo>
                  <a:pt x="46506" y="48391"/>
                  <a:pt x="44470" y="47631"/>
                  <a:pt x="43710" y="45898"/>
                </a:cubicBezTo>
                <a:lnTo>
                  <a:pt x="28208" y="11004"/>
                </a:lnTo>
                <a:lnTo>
                  <a:pt x="6870" y="48117"/>
                </a:lnTo>
                <a:cubicBezTo>
                  <a:pt x="6232" y="49211"/>
                  <a:pt x="5077" y="49819"/>
                  <a:pt x="3891" y="4985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1"/>
          <p:cNvPicPr preferRelativeResize="0"/>
          <p:nvPr/>
        </p:nvPicPr>
        <p:blipFill>
          <a:blip r:embed="rId5">
            <a:alphaModFix amt="50000"/>
          </a:blip>
          <a:stretch>
            <a:fillRect/>
          </a:stretch>
        </p:blipFill>
        <p:spPr>
          <a:xfrm rot="-900000">
            <a:off x="6149914" y="4667250"/>
            <a:ext cx="1052588" cy="10288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1pPr>
            <a:lvl2pPr lvl="1"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2pPr>
            <a:lvl3pPr lvl="2"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3pPr>
            <a:lvl4pPr lvl="3"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4pPr>
            <a:lvl5pPr lvl="4"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5pPr>
            <a:lvl6pPr lvl="5"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6pPr>
            <a:lvl7pPr lvl="6"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7pPr>
            <a:lvl8pPr lvl="7"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8pPr>
            <a:lvl9pPr lvl="8" rtl="0">
              <a:spcBef>
                <a:spcPts val="0"/>
              </a:spcBef>
              <a:spcAft>
                <a:spcPts val="0"/>
              </a:spcAft>
              <a:buClr>
                <a:schemeClr val="dk1"/>
              </a:buClr>
              <a:buSzPts val="3500"/>
              <a:buFont typeface="Red Hat Display Black"/>
              <a:buNone/>
              <a:defRPr sz="3500">
                <a:solidFill>
                  <a:schemeClr val="dk1"/>
                </a:solidFill>
                <a:latin typeface="Red Hat Display Black"/>
                <a:ea typeface="Red Hat Display Black"/>
                <a:cs typeface="Red Hat Display Black"/>
                <a:sym typeface="Red Hat Display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1600"/>
              </a:spcBef>
              <a:spcAft>
                <a:spcPts val="160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10/4/2023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871119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10/4/2023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923007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notesSlide" Target="../notesSlides/notesSlide22.xml"/><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4.xml"/><Relationship Id="rId11" Type="http://schemas.openxmlformats.org/officeDocument/2006/relationships/image" Target="../media/image23.png"/><Relationship Id="rId5" Type="http://schemas.openxmlformats.org/officeDocument/2006/relationships/audio" Target="../media/media1.mp3"/><Relationship Id="rId10" Type="http://schemas.openxmlformats.org/officeDocument/2006/relationships/image" Target="../media/image22.png"/><Relationship Id="rId4" Type="http://schemas.microsoft.com/office/2007/relationships/media" Target="../media/media1.mp3"/><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notesSlide" Target="../notesSlides/notesSlide23.xml"/><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4.xml"/><Relationship Id="rId11" Type="http://schemas.openxmlformats.org/officeDocument/2006/relationships/image" Target="../media/image23.png"/><Relationship Id="rId5" Type="http://schemas.openxmlformats.org/officeDocument/2006/relationships/audio" Target="../media/media1.mp3"/><Relationship Id="rId10" Type="http://schemas.openxmlformats.org/officeDocument/2006/relationships/image" Target="../media/image22.png"/><Relationship Id="rId4" Type="http://schemas.microsoft.com/office/2007/relationships/media" Target="../media/media1.mp3"/><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notesSlide" Target="../notesSlides/notesSlide24.xml"/><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4.xml"/><Relationship Id="rId11" Type="http://schemas.openxmlformats.org/officeDocument/2006/relationships/image" Target="../media/image23.png"/><Relationship Id="rId5" Type="http://schemas.openxmlformats.org/officeDocument/2006/relationships/audio" Target="../media/media1.mp3"/><Relationship Id="rId10" Type="http://schemas.openxmlformats.org/officeDocument/2006/relationships/image" Target="../media/image22.png"/><Relationship Id="rId4" Type="http://schemas.microsoft.com/office/2007/relationships/media" Target="../media/media1.mp3"/><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notesSlide" Target="../notesSlides/notesSlide25.xml"/><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4.xml"/><Relationship Id="rId11" Type="http://schemas.openxmlformats.org/officeDocument/2006/relationships/image" Target="../media/image23.png"/><Relationship Id="rId5" Type="http://schemas.openxmlformats.org/officeDocument/2006/relationships/audio" Target="../media/media1.mp3"/><Relationship Id="rId10" Type="http://schemas.openxmlformats.org/officeDocument/2006/relationships/image" Target="../media/image22.png"/><Relationship Id="rId4" Type="http://schemas.microsoft.com/office/2007/relationships/media" Target="../media/media1.mp3"/><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png"/><Relationship Id="rId9"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notesSlide" Target="../notesSlides/notesSlide26.xml"/><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4.xml"/><Relationship Id="rId11" Type="http://schemas.openxmlformats.org/officeDocument/2006/relationships/image" Target="../media/image23.png"/><Relationship Id="rId5" Type="http://schemas.openxmlformats.org/officeDocument/2006/relationships/audio" Target="../media/media1.mp3"/><Relationship Id="rId10" Type="http://schemas.openxmlformats.org/officeDocument/2006/relationships/image" Target="../media/image22.png"/><Relationship Id="rId4" Type="http://schemas.microsoft.com/office/2007/relationships/media" Target="../media/media1.mp3"/><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p:nvPr/>
        </p:nvSpPr>
        <p:spPr>
          <a:xfrm rot="9899867">
            <a:off x="5883857" y="-1460509"/>
            <a:ext cx="5093828" cy="2583302"/>
          </a:xfrm>
          <a:custGeom>
            <a:avLst/>
            <a:gdLst/>
            <a:ahLst/>
            <a:cxnLst/>
            <a:rect l="l" t="t" r="r" b="b"/>
            <a:pathLst>
              <a:path w="283259" h="143653" extrusionOk="0">
                <a:moveTo>
                  <a:pt x="170382" y="0"/>
                </a:moveTo>
                <a:cubicBezTo>
                  <a:pt x="169408" y="0"/>
                  <a:pt x="168426" y="220"/>
                  <a:pt x="167511" y="672"/>
                </a:cubicBezTo>
                <a:lnTo>
                  <a:pt x="4469" y="82102"/>
                </a:lnTo>
                <a:cubicBezTo>
                  <a:pt x="1308" y="83682"/>
                  <a:pt x="1" y="87543"/>
                  <a:pt x="1581" y="90734"/>
                </a:cubicBezTo>
                <a:cubicBezTo>
                  <a:pt x="2723" y="92975"/>
                  <a:pt x="4981" y="94269"/>
                  <a:pt x="7336" y="94269"/>
                </a:cubicBezTo>
                <a:cubicBezTo>
                  <a:pt x="8302" y="94269"/>
                  <a:pt x="9285" y="94051"/>
                  <a:pt x="10214" y="93591"/>
                </a:cubicBezTo>
                <a:lnTo>
                  <a:pt x="154867" y="21341"/>
                </a:lnTo>
                <a:lnTo>
                  <a:pt x="94379" y="131647"/>
                </a:lnTo>
                <a:cubicBezTo>
                  <a:pt x="93072" y="134048"/>
                  <a:pt x="93437" y="137027"/>
                  <a:pt x="95261" y="139063"/>
                </a:cubicBezTo>
                <a:cubicBezTo>
                  <a:pt x="96503" y="140427"/>
                  <a:pt x="98236" y="141150"/>
                  <a:pt x="100003" y="141150"/>
                </a:cubicBezTo>
                <a:cubicBezTo>
                  <a:pt x="100874" y="141150"/>
                  <a:pt x="101753" y="140975"/>
                  <a:pt x="102586" y="140613"/>
                </a:cubicBezTo>
                <a:lnTo>
                  <a:pt x="228516" y="86053"/>
                </a:lnTo>
                <a:lnTo>
                  <a:pt x="228516" y="86053"/>
                </a:lnTo>
                <a:lnTo>
                  <a:pt x="202862" y="134230"/>
                </a:lnTo>
                <a:cubicBezTo>
                  <a:pt x="201615" y="136571"/>
                  <a:pt x="201950" y="139489"/>
                  <a:pt x="203743" y="141495"/>
                </a:cubicBezTo>
                <a:cubicBezTo>
                  <a:pt x="204989" y="142893"/>
                  <a:pt x="206752" y="143653"/>
                  <a:pt x="208546" y="143653"/>
                </a:cubicBezTo>
                <a:cubicBezTo>
                  <a:pt x="209305" y="143653"/>
                  <a:pt x="210096" y="143501"/>
                  <a:pt x="210825" y="143227"/>
                </a:cubicBezTo>
                <a:lnTo>
                  <a:pt x="278273" y="117391"/>
                </a:lnTo>
                <a:cubicBezTo>
                  <a:pt x="281586" y="116115"/>
                  <a:pt x="283258" y="112406"/>
                  <a:pt x="281982" y="109093"/>
                </a:cubicBezTo>
                <a:cubicBezTo>
                  <a:pt x="280994" y="106531"/>
                  <a:pt x="278552" y="104968"/>
                  <a:pt x="275964" y="104968"/>
                </a:cubicBezTo>
                <a:cubicBezTo>
                  <a:pt x="275205" y="104968"/>
                  <a:pt x="274434" y="105103"/>
                  <a:pt x="273684" y="105385"/>
                </a:cubicBezTo>
                <a:lnTo>
                  <a:pt x="222284" y="125081"/>
                </a:lnTo>
                <a:lnTo>
                  <a:pt x="248486" y="75871"/>
                </a:lnTo>
                <a:cubicBezTo>
                  <a:pt x="249762" y="73470"/>
                  <a:pt x="249367" y="70521"/>
                  <a:pt x="247513" y="68515"/>
                </a:cubicBezTo>
                <a:cubicBezTo>
                  <a:pt x="246285" y="67165"/>
                  <a:pt x="244562" y="66448"/>
                  <a:pt x="242797" y="66448"/>
                </a:cubicBezTo>
                <a:cubicBezTo>
                  <a:pt x="241940" y="66448"/>
                  <a:pt x="241073" y="66617"/>
                  <a:pt x="240248" y="66965"/>
                </a:cubicBezTo>
                <a:lnTo>
                  <a:pt x="114653" y="121403"/>
                </a:lnTo>
                <a:lnTo>
                  <a:pt x="176022" y="9517"/>
                </a:lnTo>
                <a:cubicBezTo>
                  <a:pt x="177360" y="7055"/>
                  <a:pt x="176964" y="3985"/>
                  <a:pt x="175019" y="1979"/>
                </a:cubicBezTo>
                <a:cubicBezTo>
                  <a:pt x="173779" y="681"/>
                  <a:pt x="172094" y="0"/>
                  <a:pt x="170382" y="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8"/>
          <p:cNvPicPr preferRelativeResize="0"/>
          <p:nvPr/>
        </p:nvPicPr>
        <p:blipFill>
          <a:blip r:embed="rId3">
            <a:alphaModFix/>
          </a:blip>
          <a:stretch>
            <a:fillRect/>
          </a:stretch>
        </p:blipFill>
        <p:spPr>
          <a:xfrm rot="-5680079">
            <a:off x="6731986" y="859962"/>
            <a:ext cx="2101306" cy="2054021"/>
          </a:xfrm>
          <a:prstGeom prst="rect">
            <a:avLst/>
          </a:prstGeom>
          <a:noFill/>
          <a:ln>
            <a:noFill/>
          </a:ln>
        </p:spPr>
      </p:pic>
      <p:pic>
        <p:nvPicPr>
          <p:cNvPr id="183" name="Google Shape;183;p28"/>
          <p:cNvPicPr preferRelativeResize="0"/>
          <p:nvPr/>
        </p:nvPicPr>
        <p:blipFill>
          <a:blip r:embed="rId4">
            <a:alphaModFix/>
          </a:blip>
          <a:stretch>
            <a:fillRect/>
          </a:stretch>
        </p:blipFill>
        <p:spPr>
          <a:xfrm rot="7444524">
            <a:off x="6091603" y="2336694"/>
            <a:ext cx="2101303" cy="2054017"/>
          </a:xfrm>
          <a:prstGeom prst="rect">
            <a:avLst/>
          </a:prstGeom>
          <a:noFill/>
          <a:ln>
            <a:noFill/>
          </a:ln>
        </p:spPr>
      </p:pic>
      <p:sp>
        <p:nvSpPr>
          <p:cNvPr id="3" name="Rectangle 2"/>
          <p:cNvSpPr/>
          <p:nvPr/>
        </p:nvSpPr>
        <p:spPr>
          <a:xfrm>
            <a:off x="62449" y="1103426"/>
            <a:ext cx="6545085"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rgbClr val="D7DFF2">
                    <a:lumMod val="10000"/>
                  </a:srgbClr>
                </a:solidFill>
                <a:effectLst/>
                <a:uLnTx/>
                <a:uFillTx/>
                <a:sym typeface="Pangolin"/>
              </a:rPr>
              <a:t>CHÀO </a:t>
            </a:r>
            <a:r>
              <a:rPr kumimoji="0" lang="en-US" sz="4200" b="1" i="0" u="none" strike="noStrike" kern="0" cap="none" spc="0" normalizeH="0" baseline="0" noProof="0">
                <a:ln>
                  <a:noFill/>
                </a:ln>
                <a:solidFill>
                  <a:srgbClr val="D7DFF2">
                    <a:lumMod val="10000"/>
                  </a:srgbClr>
                </a:solidFill>
                <a:effectLst/>
                <a:uLnTx/>
                <a:uFillTx/>
                <a:sym typeface="Pangolin"/>
              </a:rPr>
              <a:t>MỪNG </a:t>
            </a:r>
            <a:r>
              <a:rPr kumimoji="0" lang="en-US" sz="4200" b="1" i="0" u="none" strike="noStrike" kern="0" cap="none" spc="0" normalizeH="0" baseline="0" noProof="0" smtClean="0">
                <a:ln>
                  <a:noFill/>
                </a:ln>
                <a:solidFill>
                  <a:srgbClr val="D7DFF2">
                    <a:lumMod val="10000"/>
                  </a:srgbClr>
                </a:solidFill>
                <a:effectLst/>
                <a:uLnTx/>
                <a:uFillTx/>
                <a:sym typeface="Pangolin"/>
              </a:rPr>
              <a:t>CÁC </a:t>
            </a:r>
            <a:r>
              <a:rPr kumimoji="0" lang="en-US" sz="4200" b="1" i="0" u="none" strike="noStrike" kern="0" cap="none" spc="0" normalizeH="0" baseline="0" noProof="0">
                <a:ln>
                  <a:noFill/>
                </a:ln>
                <a:solidFill>
                  <a:srgbClr val="D7DFF2">
                    <a:lumMod val="10000"/>
                  </a:srgbClr>
                </a:solidFill>
                <a:effectLst/>
                <a:uLnTx/>
                <a:uFillTx/>
                <a:sym typeface="Pangolin"/>
              </a:rPr>
              <a:t>EM </a:t>
            </a:r>
            <a:br>
              <a:rPr kumimoji="0" lang="en-US" sz="4200" b="1" i="0" u="none" strike="noStrike" kern="0" cap="none" spc="0" normalizeH="0" baseline="0" noProof="0">
                <a:ln>
                  <a:noFill/>
                </a:ln>
                <a:solidFill>
                  <a:srgbClr val="D7DFF2">
                    <a:lumMod val="10000"/>
                  </a:srgbClr>
                </a:solidFill>
                <a:effectLst/>
                <a:uLnTx/>
                <a:uFillTx/>
                <a:sym typeface="Pangolin"/>
              </a:rPr>
            </a:br>
            <a:r>
              <a:rPr kumimoji="0" lang="en-US" sz="4200" b="1" i="0" u="none" strike="noStrike" kern="0" cap="none" spc="0" normalizeH="0" baseline="0" noProof="0">
                <a:ln>
                  <a:noFill/>
                </a:ln>
                <a:solidFill>
                  <a:srgbClr val="D7DFF2">
                    <a:lumMod val="10000"/>
                  </a:srgbClr>
                </a:solidFill>
                <a:effectLst/>
                <a:uLnTx/>
                <a:uFillTx/>
                <a:sym typeface="Pangolin"/>
              </a:rPr>
              <a:t>ĐẾN VỚI </a:t>
            </a:r>
            <a:r>
              <a:rPr kumimoji="0" lang="en-US" sz="4200" b="1" i="0" u="none" strike="noStrike" kern="0" cap="none" spc="0" normalizeH="0" baseline="0" noProof="0" smtClean="0">
                <a:ln>
                  <a:noFill/>
                </a:ln>
                <a:solidFill>
                  <a:srgbClr val="D7DFF2">
                    <a:lumMod val="10000"/>
                  </a:srgbClr>
                </a:solidFill>
                <a:effectLst/>
                <a:uLnTx/>
                <a:uFillTx/>
                <a:sym typeface="Pangolin"/>
              </a:rPr>
              <a:t>BÀI</a:t>
            </a:r>
            <a:r>
              <a:rPr kumimoji="0" lang="en-US" sz="4200" b="1" i="0" u="none" strike="noStrike" kern="0" cap="none" spc="0" normalizeH="0" noProof="0" smtClean="0">
                <a:ln>
                  <a:noFill/>
                </a:ln>
                <a:solidFill>
                  <a:srgbClr val="D7DFF2">
                    <a:lumMod val="10000"/>
                  </a:srgbClr>
                </a:solidFill>
                <a:effectLst/>
                <a:uLnTx/>
                <a:uFillTx/>
                <a:sym typeface="Pangolin"/>
              </a:rPr>
              <a:t> </a:t>
            </a:r>
            <a:r>
              <a:rPr kumimoji="0" lang="en-US" sz="4200" b="1" i="0" u="none" strike="noStrike" kern="0" cap="none" spc="0" normalizeH="0" baseline="0" noProof="0" smtClean="0">
                <a:ln>
                  <a:noFill/>
                </a:ln>
                <a:solidFill>
                  <a:srgbClr val="D7DFF2">
                    <a:lumMod val="10000"/>
                  </a:srgbClr>
                </a:solidFill>
                <a:effectLst/>
                <a:uLnTx/>
                <a:uFillTx/>
                <a:sym typeface="Pangolin"/>
              </a:rPr>
              <a:t>HỌC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rgbClr val="D7DFF2">
                    <a:lumMod val="10000"/>
                  </a:srgbClr>
                </a:solidFill>
                <a:effectLst/>
                <a:uLnTx/>
                <a:uFillTx/>
                <a:sym typeface="Pangolin"/>
              </a:rPr>
              <a:t>HÔM</a:t>
            </a:r>
            <a:r>
              <a:rPr kumimoji="0" lang="en-US" sz="4200" b="1" i="0" u="none" strike="noStrike" kern="0" cap="none" spc="0" normalizeH="0" noProof="0" smtClean="0">
                <a:ln>
                  <a:noFill/>
                </a:ln>
                <a:solidFill>
                  <a:srgbClr val="D7DFF2">
                    <a:lumMod val="10000"/>
                  </a:srgbClr>
                </a:solidFill>
                <a:effectLst/>
                <a:uLnTx/>
                <a:uFillTx/>
                <a:sym typeface="Pangolin"/>
              </a:rPr>
              <a:t> NAY</a:t>
            </a:r>
            <a:r>
              <a:rPr kumimoji="0" lang="en-US" sz="4200" b="1" i="0" u="none" strike="noStrike" kern="0" cap="none" spc="0" normalizeH="0" baseline="0" noProof="0" smtClean="0">
                <a:ln>
                  <a:noFill/>
                </a:ln>
                <a:solidFill>
                  <a:srgbClr val="D7DFF2">
                    <a:lumMod val="10000"/>
                  </a:srgbClr>
                </a:solidFill>
                <a:effectLst/>
                <a:uLnTx/>
                <a:uFillTx/>
                <a:sym typeface="Pangolin"/>
              </a:rPr>
              <a:t>!</a:t>
            </a:r>
            <a:endParaRPr kumimoji="0" lang="en-US" sz="1800" b="0" i="0" u="none" strike="noStrike" kern="0" cap="none" spc="0" normalizeH="0" baseline="0" noProof="0">
              <a:ln>
                <a:noFill/>
              </a:ln>
              <a:solidFill>
                <a:srgbClr val="D7DFF2">
                  <a:lumMod val="10000"/>
                </a:srgb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14" name="TextBox 13"/>
          <p:cNvSpPr txBox="1"/>
          <p:nvPr/>
        </p:nvSpPr>
        <p:spPr>
          <a:xfrm>
            <a:off x="3457338" y="82969"/>
            <a:ext cx="224500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rgbClr val="37A780"/>
                </a:solidFill>
                <a:effectLst/>
                <a:uLnTx/>
                <a:uFillTx/>
                <a:latin typeface="Arial"/>
                <a:cs typeface="Arial"/>
                <a:sym typeface="Arial"/>
              </a:rPr>
              <a:t>Thực hành 1</a:t>
            </a:r>
          </a:p>
        </p:txBody>
      </p:sp>
      <p:sp>
        <p:nvSpPr>
          <p:cNvPr id="4" name="Rectangle 3"/>
          <p:cNvSpPr/>
          <p:nvPr/>
        </p:nvSpPr>
        <p:spPr>
          <a:xfrm>
            <a:off x="474262" y="519081"/>
            <a:ext cx="8293281"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Hãy phân tích bảng thống kê ở </a:t>
            </a:r>
            <a:r>
              <a:rPr kumimoji="0" lang="en-US" sz="1800" b="0" i="0" u="none" strike="noStrike" kern="0" cap="none" spc="0" normalizeH="0" baseline="0" noProof="0" smtClean="0">
                <a:ln>
                  <a:noFill/>
                </a:ln>
                <a:solidFill>
                  <a:srgbClr val="000000"/>
                </a:solidFill>
                <a:effectLst/>
                <a:uLnTx/>
                <a:uFillTx/>
                <a:latin typeface="Arial"/>
                <a:cs typeface="Arial"/>
                <a:sym typeface="Arial"/>
              </a:rPr>
              <a:t>HĐKP</a:t>
            </a:r>
            <a:r>
              <a:rPr kumimoji="0" lang="vi-VN" sz="1800" b="0" i="0" u="none" strike="noStrike" kern="0" cap="none" spc="0" normalizeH="0" baseline="0" noProof="0" smtClean="0">
                <a:ln>
                  <a:noFill/>
                </a:ln>
                <a:solidFill>
                  <a:srgbClr val="000000"/>
                </a:solidFill>
                <a:effectLst/>
                <a:uLnTx/>
                <a:uFillTx/>
                <a:latin typeface="Arial"/>
                <a:cs typeface="Arial"/>
                <a:sym typeface="Arial"/>
              </a:rPr>
              <a:t>1 </a:t>
            </a:r>
            <a:r>
              <a:rPr kumimoji="0" lang="vi-VN" sz="1800" b="0" i="0" u="none" strike="noStrike" kern="0" cap="none" spc="0" normalizeH="0" baseline="0" noProof="0">
                <a:ln>
                  <a:noFill/>
                </a:ln>
                <a:solidFill>
                  <a:srgbClr val="000000"/>
                </a:solidFill>
                <a:effectLst/>
                <a:uLnTx/>
                <a:uFillTx/>
                <a:latin typeface="Arial"/>
                <a:cs typeface="Arial"/>
                <a:sym typeface="Arial"/>
              </a:rPr>
              <a:t>và cho biết môn thể thao nào có tỉ lệ số học sinh nữ chọn so với số học sinh nam chọn cao nhất.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74262" y="1727288"/>
                <a:ext cx="8211165" cy="3378617"/>
              </a:xfrm>
              <a:prstGeom prst="rect">
                <a:avLst/>
              </a:prstGeom>
            </p:spPr>
            <p:txBody>
              <a:bodyPr wrap="square">
                <a:spAutoFit/>
              </a:bodyPr>
              <a:lstStyle/>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Môn </a:t>
                </a:r>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bóng đá có tỉ lệ số học sinh nữ chọn so với số học sinh nam </a:t>
                </a:r>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chọn là:</a:t>
                </a: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17</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.100%=23,53%</m:t>
                    </m:r>
                  </m:oMath>
                </a14:m>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Môn </a:t>
                </a:r>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bóng chuyền có tỉ lệ số học sinh nữ chọn so với số học sinh nam </a:t>
                </a:r>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chọn là: </a:t>
                </a: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.100%=66,67%</m:t>
                    </m:r>
                  </m:oMath>
                </a14:m>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  </a:t>
                </a:r>
              </a:p>
              <a:p>
                <a:pPr lvl="0">
                  <a:lnSpc>
                    <a:spcPct val="150000"/>
                  </a:lnSpc>
                  <a:spcBef>
                    <a:spcPts val="200"/>
                  </a:spcBef>
                  <a:spcAft>
                    <a:spcPts val="200"/>
                  </a:spcAft>
                </a:pPr>
                <a:r>
                  <a:rPr lang="en-US" sz="1800">
                    <a:ea typeface="Arial" panose="020B0604020202020204" pitchFamily="34" charset="0"/>
                    <a:cs typeface="Times New Roman" panose="02020603050405020304" pitchFamily="18" charset="0"/>
                  </a:rPr>
                  <a:t>Môn bóng bàn có tỉ lệ số học sinh nữ chọn so với số học sinh nam chọn là: </a:t>
                </a:r>
                <a:r>
                  <a:rPr lang="en-US" sz="1800" smtClean="0">
                    <a:ea typeface="Arial" panose="020B0604020202020204" pitchFamily="34" charset="0"/>
                    <a:cs typeface="Times New Roman" panose="02020603050405020304" pitchFamily="18" charset="0"/>
                  </a:rPr>
                  <a:t> </a:t>
                </a:r>
              </a:p>
              <a:p>
                <a:pPr lvl="0" algn="ctr">
                  <a:lnSpc>
                    <a:spcPct val="150000"/>
                  </a:lnSpc>
                  <a:spcBef>
                    <a:spcPts val="200"/>
                  </a:spcBef>
                  <a:spcAft>
                    <a:spcPts val="200"/>
                  </a:spcAft>
                </a:pPr>
                <a14:m>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7</m:t>
                        </m:r>
                      </m:num>
                      <m:den>
                        <m:r>
                          <a:rPr lang="en-US" sz="1800" i="1">
                            <a:latin typeface="Cambria Math" panose="02040503050406030204" pitchFamily="18" charset="0"/>
                            <a:ea typeface="Arial" panose="020B0604020202020204" pitchFamily="34" charset="0"/>
                            <a:cs typeface="Times New Roman" panose="02020603050405020304" pitchFamily="18" charset="0"/>
                          </a:rPr>
                          <m:t>1</m:t>
                        </m:r>
                      </m:den>
                    </m:f>
                    <m:r>
                      <a:rPr lang="en-US" sz="1800" i="1">
                        <a:latin typeface="Cambria Math" panose="02040503050406030204" pitchFamily="18" charset="0"/>
                        <a:ea typeface="Arial" panose="020B0604020202020204" pitchFamily="34" charset="0"/>
                        <a:cs typeface="Times New Roman" panose="02020603050405020304" pitchFamily="18" charset="0"/>
                      </a:rPr>
                      <m:t>.100%=700%</m:t>
                    </m:r>
                  </m:oMath>
                </a14:m>
                <a:r>
                  <a:rPr lang="en-US" sz="1800" smtClean="0">
                    <a:ea typeface="Arial" panose="020B060402020202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4262" y="1727288"/>
                <a:ext cx="8211165" cy="3378617"/>
              </a:xfrm>
              <a:prstGeom prst="rect">
                <a:avLst/>
              </a:prstGeom>
              <a:blipFill>
                <a:blip r:embed="rId3"/>
                <a:stretch>
                  <a:fillRect l="-668" r="-223"/>
                </a:stretch>
              </a:blipFill>
            </p:spPr>
            <p:txBody>
              <a:bodyPr/>
              <a:lstStyle/>
              <a:p>
                <a:r>
                  <a:rPr lang="en-US">
                    <a:noFill/>
                  </a:rPr>
                  <a:t> </a:t>
                </a:r>
              </a:p>
            </p:txBody>
          </p:sp>
        </mc:Fallback>
      </mc:AlternateContent>
      <p:sp>
        <p:nvSpPr>
          <p:cNvPr id="6" name="Rectangle 5"/>
          <p:cNvSpPr/>
          <p:nvPr/>
        </p:nvSpPr>
        <p:spPr>
          <a:xfrm>
            <a:off x="4269500" y="139298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55118220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anim calcmode="lin" valueType="num">
                                      <p:cBhvr>
                                        <p:cTn id="2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anim calcmode="lin" valueType="num">
                                      <p:cBhvr>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anim calcmode="lin" valueType="num">
                                      <p:cBhvr>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anim calcmode="lin" valueType="num">
                                      <p:cBhvr>
                                        <p:cTn id="4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5">
                                            <p:txEl>
                                              <p:pRg st="4" end="4"/>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fade">
                                      <p:cBhvr>
                                        <p:cTn id="51" dur="500"/>
                                        <p:tgtEl>
                                          <p:spTgt spid="5">
                                            <p:txEl>
                                              <p:pRg st="5" end="5"/>
                                            </p:txEl>
                                          </p:spTgt>
                                        </p:tgtEl>
                                      </p:cBhvr>
                                    </p:animEffect>
                                    <p:anim calcmode="lin" valueType="num">
                                      <p:cBhvr>
                                        <p:cTn id="5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14" name="TextBox 13"/>
          <p:cNvSpPr txBox="1"/>
          <p:nvPr/>
        </p:nvSpPr>
        <p:spPr>
          <a:xfrm>
            <a:off x="3457338" y="82969"/>
            <a:ext cx="224500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rgbClr val="37A780"/>
                </a:solidFill>
                <a:effectLst/>
                <a:uLnTx/>
                <a:uFillTx/>
                <a:latin typeface="Arial"/>
                <a:cs typeface="Arial"/>
                <a:sym typeface="Arial"/>
              </a:rPr>
              <a:t>Thực hành 1</a:t>
            </a:r>
          </a:p>
        </p:txBody>
      </p:sp>
      <p:sp>
        <p:nvSpPr>
          <p:cNvPr id="4" name="Rectangle 3"/>
          <p:cNvSpPr/>
          <p:nvPr/>
        </p:nvSpPr>
        <p:spPr>
          <a:xfrm>
            <a:off x="474262" y="519081"/>
            <a:ext cx="8293281"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Hãy phân tích bảng thống kê ở </a:t>
            </a:r>
            <a:r>
              <a:rPr kumimoji="0" lang="en-US" sz="1800" b="0" i="0" u="none" strike="noStrike" kern="0" cap="none" spc="0" normalizeH="0" baseline="0" noProof="0" smtClean="0">
                <a:ln>
                  <a:noFill/>
                </a:ln>
                <a:solidFill>
                  <a:srgbClr val="000000"/>
                </a:solidFill>
                <a:effectLst/>
                <a:uLnTx/>
                <a:uFillTx/>
                <a:latin typeface="Arial"/>
                <a:cs typeface="Arial"/>
                <a:sym typeface="Arial"/>
              </a:rPr>
              <a:t>HĐKP</a:t>
            </a:r>
            <a:r>
              <a:rPr kumimoji="0" lang="vi-VN" sz="1800" b="0" i="0" u="none" strike="noStrike" kern="0" cap="none" spc="0" normalizeH="0" baseline="0" noProof="0" smtClean="0">
                <a:ln>
                  <a:noFill/>
                </a:ln>
                <a:solidFill>
                  <a:srgbClr val="000000"/>
                </a:solidFill>
                <a:effectLst/>
                <a:uLnTx/>
                <a:uFillTx/>
                <a:latin typeface="Arial"/>
                <a:cs typeface="Arial"/>
                <a:sym typeface="Arial"/>
              </a:rPr>
              <a:t>1 </a:t>
            </a:r>
            <a:r>
              <a:rPr kumimoji="0" lang="vi-VN" sz="1800" b="0" i="0" u="none" strike="noStrike" kern="0" cap="none" spc="0" normalizeH="0" baseline="0" noProof="0">
                <a:ln>
                  <a:noFill/>
                </a:ln>
                <a:solidFill>
                  <a:srgbClr val="000000"/>
                </a:solidFill>
                <a:effectLst/>
                <a:uLnTx/>
                <a:uFillTx/>
                <a:latin typeface="Arial"/>
                <a:cs typeface="Arial"/>
                <a:sym typeface="Arial"/>
              </a:rPr>
              <a:t>và cho biết môn thể thao nào có tỉ lệ số học sinh nữ chọn so với số học sinh nam chọn cao nhất.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269500" y="139298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474262" y="1878523"/>
                <a:ext cx="8168806" cy="1335494"/>
              </a:xfrm>
              <a:prstGeom prst="rect">
                <a:avLst/>
              </a:prstGeom>
            </p:spPr>
            <p:txBody>
              <a:bodyPr wrap="square">
                <a:spAutoFit/>
              </a:bodyPr>
              <a:lstStyle/>
              <a:p>
                <a:pPr>
                  <a:lnSpc>
                    <a:spcPct val="150000"/>
                  </a:lnSpc>
                  <a:spcBef>
                    <a:spcPts val="200"/>
                  </a:spcBef>
                  <a:spcAft>
                    <a:spcPts val="200"/>
                  </a:spcAft>
                </a:pPr>
                <a:r>
                  <a:rPr lang="en-US" sz="1800" smtClean="0">
                    <a:effectLst/>
                    <a:latin typeface="+mn-lt"/>
                    <a:ea typeface="Arial" panose="020B0604020202020204" pitchFamily="34" charset="0"/>
                    <a:cs typeface="Times New Roman" panose="02020603050405020304" pitchFamily="18" charset="0"/>
                  </a:rPr>
                  <a:t>Môn </a:t>
                </a:r>
                <a:r>
                  <a:rPr lang="en-US" sz="1800">
                    <a:effectLst/>
                    <a:latin typeface="+mn-lt"/>
                    <a:ea typeface="Arial" panose="020B0604020202020204" pitchFamily="34" charset="0"/>
                    <a:cs typeface="Times New Roman" panose="02020603050405020304" pitchFamily="18" charset="0"/>
                  </a:rPr>
                  <a:t>cầu lông có tỉ lệ số học sinh nữ chọn so với số học sinh nam </a:t>
                </a:r>
                <a:r>
                  <a:rPr lang="en-US" sz="1800" smtClean="0">
                    <a:effectLst/>
                    <a:latin typeface="+mn-lt"/>
                    <a:ea typeface="Arial" panose="020B0604020202020204" pitchFamily="34" charset="0"/>
                    <a:cs typeface="Times New Roman" panose="02020603050405020304" pitchFamily="18" charset="0"/>
                  </a:rPr>
                  <a:t>chọn là:</a:t>
                </a:r>
              </a:p>
              <a:p>
                <a:pPr>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4</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.100%=100%</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4262" y="1878523"/>
                <a:ext cx="8168806" cy="1335494"/>
              </a:xfrm>
              <a:prstGeom prst="rect">
                <a:avLst/>
              </a:prstGeom>
              <a:blipFill>
                <a:blip r:embed="rId3"/>
                <a:stretch>
                  <a:fillRect l="-672"/>
                </a:stretch>
              </a:blipFill>
            </p:spPr>
            <p:txBody>
              <a:bodyPr/>
              <a:lstStyle/>
              <a:p>
                <a:r>
                  <a:rPr lang="en-US">
                    <a:noFill/>
                  </a:rPr>
                  <a:t> </a:t>
                </a:r>
              </a:p>
            </p:txBody>
          </p:sp>
        </mc:Fallback>
      </mc:AlternateContent>
      <p:sp>
        <p:nvSpPr>
          <p:cNvPr id="8" name="Rectangle 7"/>
          <p:cNvSpPr/>
          <p:nvPr/>
        </p:nvSpPr>
        <p:spPr>
          <a:xfrm>
            <a:off x="474262" y="3330223"/>
            <a:ext cx="8168806" cy="923330"/>
          </a:xfrm>
          <a:prstGeom prst="rect">
            <a:avLst/>
          </a:prstGeom>
        </p:spPr>
        <p:txBody>
          <a:bodyPr wrap="square">
            <a:spAutoFit/>
          </a:bodyPr>
          <a:lstStyle/>
          <a:p>
            <a:pPr algn="just">
              <a:lnSpc>
                <a:spcPct val="150000"/>
              </a:lnSpc>
            </a:pPr>
            <a:r>
              <a:rPr lang="en-US" sz="1800" smtClean="0">
                <a:latin typeface="+mn-lt"/>
              </a:rPr>
              <a:t>Vậy bóng đá là môn thể thao có tỉ lệ số học sinh nữ chọn so với số học sinh nam chọn cao nhất.</a:t>
            </a:r>
            <a:endParaRPr lang="en-US" sz="1800">
              <a:latin typeface="+mn-lt"/>
            </a:endParaRPr>
          </a:p>
        </p:txBody>
      </p:sp>
    </p:spTree>
    <p:extLst>
      <p:ext uri="{BB962C8B-B14F-4D97-AF65-F5344CB8AC3E}">
        <p14:creationId xmlns:p14="http://schemas.microsoft.com/office/powerpoint/2010/main" val="4059548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2" name="Rectangle 21"/>
          <p:cNvSpPr/>
          <p:nvPr/>
        </p:nvSpPr>
        <p:spPr>
          <a:xfrm>
            <a:off x="3328416" y="0"/>
            <a:ext cx="2048256" cy="76809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p:cNvSpPr txBox="1"/>
          <p:nvPr/>
        </p:nvSpPr>
        <p:spPr>
          <a:xfrm>
            <a:off x="3414889" y="161423"/>
            <a:ext cx="224500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chemeClr val="bg2"/>
                </a:solidFill>
                <a:effectLst/>
                <a:uLnTx/>
                <a:uFillTx/>
              </a:rPr>
              <a:t>Vận</a:t>
            </a:r>
            <a:r>
              <a:rPr kumimoji="0" lang="en-US" sz="2500" b="1" i="0" u="none" strike="noStrike" kern="0" cap="none" spc="0" normalizeH="0" noProof="0" smtClean="0">
                <a:ln/>
                <a:solidFill>
                  <a:schemeClr val="bg2"/>
                </a:solidFill>
                <a:effectLst/>
                <a:uLnTx/>
                <a:uFillTx/>
              </a:rPr>
              <a:t> dụng 1</a:t>
            </a:r>
            <a:endParaRPr kumimoji="0" lang="en-US" sz="2500" b="1" i="0" u="none" strike="noStrike" kern="0" cap="none" spc="0" normalizeH="0" baseline="0" noProof="0" smtClean="0">
              <a:ln/>
              <a:solidFill>
                <a:schemeClr val="bg2"/>
              </a:solidFill>
              <a:effectLst/>
              <a:uLnTx/>
              <a:uFillTx/>
            </a:endParaRPr>
          </a:p>
        </p:txBody>
      </p:sp>
      <p:sp>
        <p:nvSpPr>
          <p:cNvPr id="24" name="Rectangle 23"/>
          <p:cNvSpPr/>
          <p:nvPr/>
        </p:nvSpPr>
        <p:spPr>
          <a:xfrm>
            <a:off x="540259" y="653273"/>
            <a:ext cx="7994270" cy="1661993"/>
          </a:xfrm>
          <a:prstGeom prst="rect">
            <a:avLst/>
          </a:prstGeom>
        </p:spPr>
        <p:txBody>
          <a:bodyPr wrap="square">
            <a:spAutoFit/>
          </a:bodyPr>
          <a:lstStyle/>
          <a:p>
            <a:pPr algn="just">
              <a:lnSpc>
                <a:spcPct val="150000"/>
              </a:lnSpc>
            </a:pPr>
            <a:r>
              <a:rPr lang="vi-VN" sz="1700"/>
              <a:t>Phân tích biểu đồ thống kê bên dưới và cho biết</a:t>
            </a:r>
            <a:r>
              <a:rPr lang="vi-VN" sz="1700" smtClean="0"/>
              <a:t>:</a:t>
            </a:r>
            <a:endParaRPr lang="vi-VN" sz="1700"/>
          </a:p>
          <a:p>
            <a:pPr marL="285750" indent="-285750" algn="just">
              <a:lnSpc>
                <a:spcPct val="150000"/>
              </a:lnSpc>
              <a:buFontTx/>
              <a:buChar char="-"/>
            </a:pPr>
            <a:r>
              <a:rPr lang="vi-VN" sz="1700" smtClean="0"/>
              <a:t>Môn </a:t>
            </a:r>
            <a:r>
              <a:rPr lang="vi-VN" sz="1700"/>
              <a:t>thể thao được yêu thích nhất của học sinh khối </a:t>
            </a:r>
            <a:r>
              <a:rPr lang="vi-VN" sz="1700" smtClean="0"/>
              <a:t>8.</a:t>
            </a:r>
            <a:endParaRPr lang="en-US" sz="1700"/>
          </a:p>
          <a:p>
            <a:pPr marL="285750" indent="-285750" algn="just">
              <a:lnSpc>
                <a:spcPct val="150000"/>
              </a:lnSpc>
              <a:buFontTx/>
              <a:buChar char="-"/>
            </a:pPr>
            <a:r>
              <a:rPr lang="vi-VN" sz="1700" smtClean="0"/>
              <a:t>Tỉ </a:t>
            </a:r>
            <a:r>
              <a:rPr lang="vi-VN" sz="1700"/>
              <a:t>lệ học sinh yêu thích môn bóng đá so với các môn thể thao còn lại của học sinh khối 8</a:t>
            </a:r>
            <a:r>
              <a:rPr lang="vi-VN" sz="1700" smtClean="0"/>
              <a:t>.</a:t>
            </a:r>
            <a:endParaRPr lang="vi-VN" sz="170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123362" y="2173596"/>
            <a:ext cx="4458363" cy="2806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2" name="Rectangle 21"/>
          <p:cNvSpPr/>
          <p:nvPr/>
        </p:nvSpPr>
        <p:spPr>
          <a:xfrm>
            <a:off x="3328416" y="0"/>
            <a:ext cx="2048256" cy="76809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p:cNvSpPr/>
          <p:nvPr/>
        </p:nvSpPr>
        <p:spPr>
          <a:xfrm>
            <a:off x="362416" y="457121"/>
            <a:ext cx="644727" cy="384721"/>
          </a:xfrm>
          <a:prstGeom prst="rect">
            <a:avLst/>
          </a:prstGeom>
        </p:spPr>
        <p:txBody>
          <a:bodyPr wrap="none">
            <a:spAutoFit/>
          </a:bodyPr>
          <a:lstStyle/>
          <a:p>
            <a:pPr algn="ctr">
              <a:buClrTx/>
              <a:defRPr/>
            </a:pPr>
            <a:r>
              <a:rPr lang="en-US" sz="1900" b="1" i="1" u="sng" kern="120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sp>
        <p:nvSpPr>
          <p:cNvPr id="3" name="Rectangle 2"/>
          <p:cNvSpPr/>
          <p:nvPr/>
        </p:nvSpPr>
        <p:spPr>
          <a:xfrm>
            <a:off x="422145" y="865695"/>
            <a:ext cx="8300436" cy="1433726"/>
          </a:xfrm>
          <a:prstGeom prst="rect">
            <a:avLst/>
          </a:prstGeom>
        </p:spPr>
        <p:txBody>
          <a:bodyPr wrap="square">
            <a:spAutoFit/>
          </a:bodyPr>
          <a:lstStyle/>
          <a:p>
            <a:pPr marL="285750" indent="-285750">
              <a:lnSpc>
                <a:spcPct val="150000"/>
              </a:lnSpc>
              <a:spcBef>
                <a:spcPts val="100"/>
              </a:spcBef>
              <a:spcAft>
                <a:spcPts val="100"/>
              </a:spcAft>
              <a:buFontTx/>
              <a:buChar char="-"/>
            </a:pPr>
            <a:r>
              <a:rPr lang="en-US" sz="1900" smtClean="0">
                <a:latin typeface="+mj-lt"/>
                <a:ea typeface="Arial" panose="020B0604020202020204" pitchFamily="34" charset="0"/>
                <a:cs typeface="Times New Roman" panose="02020603050405020304" pitchFamily="18" charset="0"/>
              </a:rPr>
              <a:t>Do </a:t>
            </a:r>
            <a:r>
              <a:rPr lang="en-US" sz="1900">
                <a:latin typeface="+mj-lt"/>
                <a:ea typeface="Arial" panose="020B0604020202020204" pitchFamily="34" charset="0"/>
                <a:cs typeface="Times New Roman" panose="02020603050405020304" pitchFamily="18" charset="0"/>
              </a:rPr>
              <a:t>17% &lt; 19% &lt; 47% nên bóng đá là môn thể thao được yêu thích nhất của học sinh khối </a:t>
            </a:r>
            <a:r>
              <a:rPr lang="en-US" sz="1900" smtClean="0">
                <a:latin typeface="+mj-lt"/>
                <a:ea typeface="Arial" panose="020B0604020202020204" pitchFamily="34" charset="0"/>
                <a:cs typeface="Times New Roman" panose="02020603050405020304" pitchFamily="18" charset="0"/>
              </a:rPr>
              <a:t>8</a:t>
            </a:r>
            <a:r>
              <a:rPr lang="en-US" sz="1900">
                <a:latin typeface="+mj-lt"/>
                <a:ea typeface="Arial" panose="020B0604020202020204" pitchFamily="34" charset="0"/>
                <a:cs typeface="Times New Roman" panose="02020603050405020304" pitchFamily="18" charset="0"/>
              </a:rPr>
              <a:t>.</a:t>
            </a:r>
          </a:p>
          <a:p>
            <a:pPr marL="285750" indent="-285750">
              <a:lnSpc>
                <a:spcPct val="150000"/>
              </a:lnSpc>
              <a:spcBef>
                <a:spcPts val="100"/>
              </a:spcBef>
              <a:spcAft>
                <a:spcPts val="100"/>
              </a:spcAft>
              <a:buFontTx/>
              <a:buChar char="-"/>
            </a:pPr>
            <a:r>
              <a:rPr lang="en-US" sz="1900" smtClean="0">
                <a:latin typeface="+mj-lt"/>
                <a:ea typeface="Arial" panose="020B0604020202020204" pitchFamily="34" charset="0"/>
                <a:cs typeface="Times New Roman" panose="02020603050405020304" pitchFamily="18" charset="0"/>
              </a:rPr>
              <a:t>Phân </a:t>
            </a:r>
            <a:r>
              <a:rPr lang="en-US" sz="1900">
                <a:latin typeface="+mj-lt"/>
                <a:ea typeface="Arial" panose="020B0604020202020204" pitchFamily="34" charset="0"/>
                <a:cs typeface="Times New Roman" panose="02020603050405020304" pitchFamily="18" charset="0"/>
              </a:rPr>
              <a:t>tích biểu đồ hình quạt tròn ta thấy</a:t>
            </a:r>
            <a:r>
              <a:rPr lang="en-US" sz="1900" smtClean="0">
                <a:latin typeface="+mj-lt"/>
                <a:ea typeface="Arial" panose="020B0604020202020204" pitchFamily="34" charset="0"/>
                <a:cs typeface="Times New Roman" panose="02020603050405020304"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3777761766"/>
              </p:ext>
            </p:extLst>
          </p:nvPr>
        </p:nvGraphicFramePr>
        <p:xfrm>
          <a:off x="1543823" y="2467400"/>
          <a:ext cx="6129186" cy="2104601"/>
        </p:xfrm>
        <a:graphic>
          <a:graphicData uri="http://schemas.openxmlformats.org/drawingml/2006/table">
            <a:tbl>
              <a:tblPr firstRow="1" firstCol="1" bandRow="1"/>
              <a:tblGrid>
                <a:gridCol w="1749024">
                  <a:extLst>
                    <a:ext uri="{9D8B030D-6E8A-4147-A177-3AD203B41FA5}">
                      <a16:colId xmlns:a16="http://schemas.microsoft.com/office/drawing/2014/main" val="128664696"/>
                    </a:ext>
                  </a:extLst>
                </a:gridCol>
                <a:gridCol w="4380162">
                  <a:extLst>
                    <a:ext uri="{9D8B030D-6E8A-4147-A177-3AD203B41FA5}">
                      <a16:colId xmlns:a16="http://schemas.microsoft.com/office/drawing/2014/main" val="160435455"/>
                    </a:ext>
                  </a:extLst>
                </a:gridCol>
              </a:tblGrid>
              <a:tr h="838489">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Môn thể thao</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Tỉ lệ học sinh yêu thích bóng đá so với </a:t>
                      </a:r>
                      <a:endParaRPr lang="en-US" sz="1600" b="1" smtClean="0">
                        <a:effectLst/>
                        <a:latin typeface="+mn-lt"/>
                        <a:ea typeface="Arial" panose="020B0604020202020204" pitchFamily="34" charset="0"/>
                        <a:cs typeface="Times New Roman" panose="02020603050405020304" pitchFamily="18" charset="0"/>
                      </a:endParaRPr>
                    </a:p>
                    <a:p>
                      <a:pPr algn="ctr">
                        <a:lnSpc>
                          <a:spcPct val="150000"/>
                        </a:lnSpc>
                        <a:spcBef>
                          <a:spcPts val="100"/>
                        </a:spcBef>
                        <a:spcAft>
                          <a:spcPts val="100"/>
                        </a:spcAft>
                      </a:pPr>
                      <a:r>
                        <a:rPr lang="en-US" sz="1600" b="1" smtClean="0">
                          <a:effectLst/>
                          <a:latin typeface="+mn-lt"/>
                          <a:ea typeface="Arial" panose="020B0604020202020204" pitchFamily="34" charset="0"/>
                          <a:cs typeface="Times New Roman" panose="02020603050405020304" pitchFamily="18" charset="0"/>
                        </a:rPr>
                        <a:t>các </a:t>
                      </a:r>
                      <a:r>
                        <a:rPr lang="en-US" sz="1600" b="1">
                          <a:effectLst/>
                          <a:latin typeface="+mn-lt"/>
                          <a:ea typeface="Arial" panose="020B0604020202020204" pitchFamily="34" charset="0"/>
                          <a:cs typeface="Times New Roman" panose="02020603050405020304" pitchFamily="18" charset="0"/>
                        </a:rPr>
                        <a:t>môn thể thao còn lại</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34452915"/>
                  </a:ext>
                </a:extLst>
              </a:tr>
              <a:tr h="412728">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Bóng chuyền</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effectLst/>
                          <a:latin typeface="+mn-lt"/>
                          <a:ea typeface="Arial" panose="020B0604020202020204" pitchFamily="34" charset="0"/>
                          <a:cs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042952"/>
                  </a:ext>
                </a:extLst>
              </a:tr>
              <a:tr h="42669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Bóng bàn</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solidFill>
                            <a:srgbClr val="000000"/>
                          </a:solidFill>
                          <a:effectLst/>
                          <a:latin typeface="+mn-lt"/>
                          <a:ea typeface="Arial" panose="020B0604020202020204" pitchFamily="34" charset="0"/>
                          <a:cs typeface="Times New Roman" panose="02020603050405020304" pitchFamily="18" charset="0"/>
                        </a:rPr>
                        <a:t>2,8</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758714"/>
                  </a:ext>
                </a:extLst>
              </a:tr>
              <a:tr h="42669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Cầu lông</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solidFill>
                            <a:srgbClr val="000000"/>
                          </a:solidFill>
                          <a:effectLst/>
                          <a:latin typeface="+mn-lt"/>
                          <a:ea typeface="Arial" panose="020B0604020202020204" pitchFamily="34" charset="0"/>
                          <a:cs typeface="Times New Roman" panose="02020603050405020304" pitchFamily="18" charset="0"/>
                        </a:rPr>
                        <a:t>2,5</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013265"/>
                  </a:ext>
                </a:extLst>
              </a:tr>
            </a:tbl>
          </a:graphicData>
        </a:graphic>
      </p:graphicFrame>
    </p:spTree>
    <p:extLst>
      <p:ext uri="{BB962C8B-B14F-4D97-AF65-F5344CB8AC3E}">
        <p14:creationId xmlns:p14="http://schemas.microsoft.com/office/powerpoint/2010/main" val="4257451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9" name="Google Shape;319;p38"/>
          <p:cNvPicPr preferRelativeResize="0"/>
          <p:nvPr/>
        </p:nvPicPr>
        <p:blipFill>
          <a:blip r:embed="rId3">
            <a:alphaModFix/>
          </a:blip>
          <a:stretch>
            <a:fillRect/>
          </a:stretch>
        </p:blipFill>
        <p:spPr>
          <a:xfrm rot="-5680079">
            <a:off x="7538774" y="222287"/>
            <a:ext cx="2101306" cy="2054021"/>
          </a:xfrm>
          <a:prstGeom prst="rect">
            <a:avLst/>
          </a:prstGeom>
          <a:noFill/>
          <a:ln>
            <a:noFill/>
          </a:ln>
        </p:spPr>
      </p:pic>
      <p:sp>
        <p:nvSpPr>
          <p:cNvPr id="7" name="Google Shape;201;p30"/>
          <p:cNvSpPr txBox="1">
            <a:spLocks noGrp="1"/>
          </p:cNvSpPr>
          <p:nvPr>
            <p:ph type="title" idx="2"/>
          </p:nvPr>
        </p:nvSpPr>
        <p:spPr>
          <a:xfrm>
            <a:off x="3022401" y="831584"/>
            <a:ext cx="1406100" cy="104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b="1" smtClean="0">
                <a:latin typeface="+mj-lt"/>
              </a:rPr>
              <a:t>02</a:t>
            </a:r>
            <a:endParaRPr sz="6500" b="1">
              <a:latin typeface="+mj-lt"/>
            </a:endParaRPr>
          </a:p>
        </p:txBody>
      </p:sp>
      <p:sp>
        <p:nvSpPr>
          <p:cNvPr id="8" name="Rectangle 7"/>
          <p:cNvSpPr/>
          <p:nvPr/>
        </p:nvSpPr>
        <p:spPr>
          <a:xfrm>
            <a:off x="543927" y="1709919"/>
            <a:ext cx="6363048" cy="2654573"/>
          </a:xfrm>
          <a:prstGeom prst="rect">
            <a:avLst/>
          </a:prstGeom>
        </p:spPr>
        <p:txBody>
          <a:bodyPr wrap="square">
            <a:spAutoFit/>
          </a:bodyPr>
          <a:lstStyle/>
          <a:p>
            <a:pPr lvl="0" algn="ctr">
              <a:lnSpc>
                <a:spcPct val="150000"/>
              </a:lnSpc>
            </a:pPr>
            <a:r>
              <a:rPr lang="nl-NL" sz="3700" b="1" smtClean="0">
                <a:solidFill>
                  <a:srgbClr val="FFFFFF">
                    <a:lumMod val="25000"/>
                  </a:srgbClr>
                </a:solidFill>
                <a:ea typeface="Arial" panose="020B0604020202020204" pitchFamily="34" charset="0"/>
              </a:rPr>
              <a:t>GIẢI QUYẾT CÁC VẤN ĐỀ QUA PHÂN TÍCH BIỂU ĐỒ THỐNG KÊ</a:t>
            </a:r>
            <a:endParaRPr kumimoji="0" lang="en-US" sz="3700" b="1" i="0" u="none" strike="noStrike" kern="0" cap="none" spc="0" normalizeH="0" baseline="0" noProof="0">
              <a:ln>
                <a:noFill/>
              </a:ln>
              <a:solidFill>
                <a:srgbClr val="FFFFFF">
                  <a:lumMod val="25000"/>
                </a:srgbClr>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8" name="TextBox 7"/>
          <p:cNvSpPr txBox="1"/>
          <p:nvPr/>
        </p:nvSpPr>
        <p:spPr>
          <a:xfrm>
            <a:off x="317808" y="751743"/>
            <a:ext cx="3967947" cy="2723823"/>
          </a:xfrm>
          <a:prstGeom prst="rect">
            <a:avLst/>
          </a:prstGeom>
          <a:noFill/>
        </p:spPr>
        <p:txBody>
          <a:bodyPr wrap="square" rtlCol="0">
            <a:spAutoFit/>
          </a:bodyPr>
          <a:lstStyle/>
          <a:p>
            <a:pPr lvl="0" algn="just" defTabSz="457200">
              <a:lnSpc>
                <a:spcPct val="150000"/>
              </a:lnSpc>
              <a:buClrTx/>
              <a:defRPr/>
            </a:pPr>
            <a:r>
              <a:rPr lang="vi-VN" sz="1900" kern="1200">
                <a:latin typeface="Arial" panose="020B0604020202020204" pitchFamily="34" charset="0"/>
                <a:ea typeface="+mn-ea"/>
                <a:cs typeface="Arial" panose="020B0604020202020204" pitchFamily="34" charset="0"/>
              </a:rPr>
              <a:t>Thầy giáo dạy Khoa học tự nhiên lớp 8C thực hiện giáo dục STEM từ tháng 10 và biểu diễn điểm kiểm tra của năm học sinh cần giúp đỡ của lớp trong tháng 9 và tháng 10 dưới dạng biểu đồ như bên. </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9" name="Title 21"/>
          <p:cNvSpPr txBox="1">
            <a:spLocks/>
          </p:cNvSpPr>
          <p:nvPr/>
        </p:nvSpPr>
        <p:spPr>
          <a:xfrm>
            <a:off x="365272" y="237862"/>
            <a:ext cx="1360666" cy="447600"/>
          </a:xfrm>
          <a:prstGeom prst="rect">
            <a:avLst/>
          </a:prstGeom>
          <a:solidFill>
            <a:srgbClr val="FCDA23"/>
          </a:solidFill>
          <a:ln w="38100" cap="flat" cmpd="sng" algn="ctr">
            <a:solidFill>
              <a:srgbClr val="D7DFF2"/>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457200" rtl="0" eaLnBrk="1" fontAlgn="auto" latinLnBrk="0" hangingPunct="1">
              <a:lnSpc>
                <a:spcPct val="100000"/>
              </a:lnSpc>
              <a:spcBef>
                <a:spcPts val="0"/>
              </a:spcBef>
              <a:spcAft>
                <a:spcPts val="0"/>
              </a:spcAft>
              <a:buClr>
                <a:srgbClr val="2D1549"/>
              </a:buClr>
              <a:buSzPts val="3000"/>
              <a:buFont typeface="Poppins Semi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HĐKP 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4405025" y="847155"/>
            <a:ext cx="4420926" cy="2495852"/>
          </a:xfrm>
          <a:prstGeom prst="rect">
            <a:avLst/>
          </a:prstGeom>
        </p:spPr>
      </p:pic>
      <p:sp>
        <p:nvSpPr>
          <p:cNvPr id="5" name="Rectangle 4"/>
          <p:cNvSpPr/>
          <p:nvPr/>
        </p:nvSpPr>
        <p:spPr>
          <a:xfrm>
            <a:off x="317808" y="3425189"/>
            <a:ext cx="8460434" cy="1408078"/>
          </a:xfrm>
          <a:prstGeom prst="rect">
            <a:avLst/>
          </a:prstGeom>
        </p:spPr>
        <p:txBody>
          <a:bodyPr wrap="square">
            <a:spAutoFit/>
          </a:bodyPr>
          <a:lstStyle/>
          <a:p>
            <a:pPr lvl="0" algn="just" defTabSz="457200">
              <a:lnSpc>
                <a:spcPct val="150000"/>
              </a:lnSpc>
              <a:buClrTx/>
              <a:defRPr/>
            </a:pPr>
            <a:r>
              <a:rPr lang="vi-VN" sz="1900" kern="1200">
                <a:latin typeface="Arial" panose="020B0604020202020204" pitchFamily="34" charset="0"/>
                <a:ea typeface="+mn-ea"/>
                <a:cs typeface="Arial" panose="020B0604020202020204" pitchFamily="34" charset="0"/>
              </a:rPr>
              <a:t>Em hãy đọc biểu đồ đó và so sánh kết quả học tập của các bạn trước và sau khi thầy giáo thực hiện giáo dục STEM. Theo em, thầy giáo có nên tiếp tục thực hiện giáo dục STEM không?</a:t>
            </a:r>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47834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6" name="Rectangle 5"/>
          <p:cNvSpPr/>
          <p:nvPr/>
        </p:nvSpPr>
        <p:spPr>
          <a:xfrm>
            <a:off x="4248354" y="474271"/>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65149" y="1053039"/>
            <a:ext cx="8233580" cy="2862322"/>
          </a:xfrm>
          <a:prstGeom prst="rect">
            <a:avLst/>
          </a:prstGeom>
        </p:spPr>
        <p:txBody>
          <a:bodyPr wrap="square">
            <a:spAutoFit/>
          </a:bodyPr>
          <a:lstStyle/>
          <a:p>
            <a:pPr lvl="0" algn="just">
              <a:lnSpc>
                <a:spcPct val="150000"/>
              </a:lnSpc>
              <a:defRPr/>
            </a:pPr>
            <a:r>
              <a:rPr lang="vi-VN" sz="2000">
                <a:ea typeface="Dotum" panose="020B0600000101010101" pitchFamily="34" charset="-127"/>
                <a:cs typeface="Times New Roman" panose="02020603050405020304" pitchFamily="18" charset="0"/>
              </a:rPr>
              <a:t>Phân tích biểu đồ và so sánh ta thấy điểm kiểm tra của các bạn sau khi thầy giáo thực hiện giáo </a:t>
            </a:r>
            <a:r>
              <a:rPr lang="vi-VN" sz="2000" smtClean="0">
                <a:ea typeface="Dotum" panose="020B0600000101010101" pitchFamily="34" charset="-127"/>
                <a:cs typeface="Times New Roman" panose="02020603050405020304" pitchFamily="18" charset="0"/>
              </a:rPr>
              <a:t>dụ</a:t>
            </a:r>
            <a:r>
              <a:rPr lang="en-US" sz="2000">
                <a:ea typeface="Dotum" panose="020B0600000101010101" pitchFamily="34" charset="-127"/>
                <a:cs typeface="Times New Roman" panose="02020603050405020304" pitchFamily="18" charset="0"/>
              </a:rPr>
              <a:t>c</a:t>
            </a:r>
            <a:r>
              <a:rPr lang="vi-VN" sz="2000" smtClean="0">
                <a:ea typeface="Dotum" panose="020B0600000101010101" pitchFamily="34" charset="-127"/>
                <a:cs typeface="Times New Roman" panose="02020603050405020304" pitchFamily="18" charset="0"/>
              </a:rPr>
              <a:t> </a:t>
            </a:r>
            <a:r>
              <a:rPr lang="vi-VN" sz="2000">
                <a:ea typeface="Dotum" panose="020B0600000101010101" pitchFamily="34" charset="-127"/>
                <a:cs typeface="Times New Roman" panose="02020603050405020304" pitchFamily="18" charset="0"/>
              </a:rPr>
              <a:t>STEM vào tháng 10 đều cao hơn tháng 9. </a:t>
            </a:r>
            <a:endParaRPr lang="en-US" sz="2000" smtClean="0">
              <a:ea typeface="Dotum" panose="020B0600000101010101" pitchFamily="34" charset="-127"/>
              <a:cs typeface="Times New Roman" panose="02020603050405020304" pitchFamily="18" charset="0"/>
            </a:endParaRPr>
          </a:p>
          <a:p>
            <a:pPr lvl="0" algn="just">
              <a:lnSpc>
                <a:spcPct val="150000"/>
              </a:lnSpc>
              <a:defRPr/>
            </a:pPr>
            <a:r>
              <a:rPr lang="vi-VN" sz="2000" smtClean="0">
                <a:ea typeface="Dotum" panose="020B0600000101010101" pitchFamily="34" charset="-127"/>
                <a:cs typeface="Times New Roman" panose="02020603050405020304" pitchFamily="18" charset="0"/>
              </a:rPr>
              <a:t>Do </a:t>
            </a:r>
            <a:r>
              <a:rPr lang="vi-VN" sz="2000">
                <a:ea typeface="Dotum" panose="020B0600000101010101" pitchFamily="34" charset="-127"/>
                <a:cs typeface="Times New Roman" panose="02020603050405020304" pitchFamily="18" charset="0"/>
              </a:rPr>
              <a:t>đó, thầy giáo nên tiếp tục thực hiện giáo dục STEM.</a:t>
            </a:r>
          </a:p>
          <a:p>
            <a:pPr lvl="0" algn="just">
              <a:lnSpc>
                <a:spcPct val="150000"/>
              </a:lnSpc>
              <a:defRPr/>
            </a:pPr>
            <a:endParaRPr lang="en-US" sz="2000" smtClean="0">
              <a:ea typeface="Dotum" panose="020B0600000101010101" pitchFamily="34" charset="-127"/>
              <a:cs typeface="Times New Roman" panose="02020603050405020304" pitchFamily="18" charset="0"/>
            </a:endParaRPr>
          </a:p>
          <a:p>
            <a:pPr lvl="0" algn="just">
              <a:lnSpc>
                <a:spcPct val="150000"/>
              </a:lnSpc>
              <a:defRPr/>
            </a:pPr>
            <a:r>
              <a:rPr lang="vi-VN" sz="2000" smtClean="0">
                <a:ea typeface="Dotum" panose="020B0600000101010101" pitchFamily="34" charset="-127"/>
                <a:cs typeface="Times New Roman" panose="02020603050405020304" pitchFamily="18" charset="0"/>
              </a:rPr>
              <a:t>⇒ </a:t>
            </a:r>
            <a:r>
              <a:rPr lang="vi-VN" sz="2000">
                <a:ea typeface="Dotum" panose="020B0600000101010101" pitchFamily="34" charset="-127"/>
                <a:cs typeface="Times New Roman" panose="02020603050405020304" pitchFamily="18" charset="0"/>
              </a:rPr>
              <a:t>Việc phân tích biểu đồ thống kê giúp ta nắm bắt thông tin nhanh chóng, từ đó có những lựa chọn hoặc ra quyết định hợp lí hơn.</a:t>
            </a:r>
          </a:p>
        </p:txBody>
      </p:sp>
    </p:spTree>
    <p:extLst>
      <p:ext uri="{BB962C8B-B14F-4D97-AF65-F5344CB8AC3E}">
        <p14:creationId xmlns:p14="http://schemas.microsoft.com/office/powerpoint/2010/main" val="19142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9" name="TextBox 8"/>
          <p:cNvSpPr txBox="1"/>
          <p:nvPr/>
        </p:nvSpPr>
        <p:spPr>
          <a:xfrm>
            <a:off x="3048681" y="569071"/>
            <a:ext cx="3924613"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Hãy</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trả lời câu hỏi trong HĐKP 2</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10" name="Google Shape;735;p18"/>
          <p:cNvSpPr txBox="1">
            <a:spLocks/>
          </p:cNvSpPr>
          <p:nvPr/>
        </p:nvSpPr>
        <p:spPr>
          <a:xfrm>
            <a:off x="1915885" y="70696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 name="Rectangle 5"/>
          <p:cNvSpPr/>
          <p:nvPr/>
        </p:nvSpPr>
        <p:spPr>
          <a:xfrm>
            <a:off x="1001485" y="2130781"/>
            <a:ext cx="7162678" cy="2015936"/>
          </a:xfrm>
          <a:prstGeom prst="rect">
            <a:avLst/>
          </a:prstGeom>
        </p:spPr>
        <p:txBody>
          <a:bodyPr wrap="square">
            <a:spAutoFit/>
          </a:bodyPr>
          <a:lstStyle/>
          <a:p>
            <a:pPr lvl="0" algn="just" defTabSz="457200">
              <a:lnSpc>
                <a:spcPct val="150000"/>
              </a:lnSpc>
              <a:spcBef>
                <a:spcPts val="300"/>
              </a:spcBef>
              <a:spcAft>
                <a:spcPts val="300"/>
              </a:spcAft>
              <a:buClrTx/>
              <a:defRPr/>
            </a:pPr>
            <a:r>
              <a:rPr lang="en-US" sz="2000" kern="1200" smtClean="0">
                <a:latin typeface="Arial" panose="020B0604020202020204" pitchFamily="34" charset="0"/>
                <a:ea typeface="+mn-ea"/>
                <a:cs typeface="Arial" panose="020B0604020202020204" pitchFamily="34" charset="0"/>
              </a:rPr>
              <a:t>Biểu đồ kép trong HĐKP 2 cho thấy các bạn học sinh đều có kết quả học tập tiến bộ hơn. </a:t>
            </a:r>
          </a:p>
          <a:p>
            <a:pPr lvl="0" algn="just" defTabSz="457200">
              <a:lnSpc>
                <a:spcPct val="150000"/>
              </a:lnSpc>
              <a:spcBef>
                <a:spcPts val="300"/>
              </a:spcBef>
              <a:spcAft>
                <a:spcPts val="300"/>
              </a:spcAft>
              <a:buClrTx/>
              <a:defRPr/>
            </a:pPr>
            <a:r>
              <a:rPr lang="en-US" sz="2000" kern="1200" smtClean="0">
                <a:latin typeface="Arial" panose="020B0604020202020204" pitchFamily="34" charset="0"/>
                <a:ea typeface="+mn-ea"/>
                <a:cs typeface="Arial" panose="020B0604020202020204" pitchFamily="34" charset="0"/>
              </a:rPr>
              <a:t>Vì vậy, có thể thầy giáo sẽ quyết định sẽ tiếp tục thực hiện giáo dục STEM trong các tháng kế tiếp.</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49239" y="140378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8" name="TextBox 7"/>
          <p:cNvSpPr txBox="1"/>
          <p:nvPr/>
        </p:nvSpPr>
        <p:spPr>
          <a:xfrm>
            <a:off x="3618459" y="188127"/>
            <a:ext cx="224500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rgbClr val="C00000"/>
                </a:solidFill>
                <a:effectLst/>
                <a:uLnTx/>
                <a:uFillTx/>
              </a:rPr>
              <a:t>Thực</a:t>
            </a:r>
            <a:r>
              <a:rPr kumimoji="0" lang="en-US" sz="2500" b="1" i="0" u="none" strike="noStrike" kern="0" cap="none" spc="0" normalizeH="0" noProof="0" smtClean="0">
                <a:ln/>
                <a:solidFill>
                  <a:srgbClr val="C00000"/>
                </a:solidFill>
                <a:effectLst/>
                <a:uLnTx/>
                <a:uFillTx/>
              </a:rPr>
              <a:t> hành </a:t>
            </a:r>
            <a:r>
              <a:rPr kumimoji="0" lang="en-US" sz="2500" b="1" i="0" u="none" strike="noStrike" kern="0" cap="none" spc="0" normalizeH="0" baseline="0" noProof="0" smtClean="0">
                <a:ln/>
                <a:solidFill>
                  <a:srgbClr val="C00000"/>
                </a:solidFill>
                <a:effectLst/>
                <a:uLnTx/>
                <a:uFillTx/>
              </a:rPr>
              <a:t>2</a:t>
            </a:r>
          </a:p>
        </p:txBody>
      </p:sp>
      <p:sp>
        <p:nvSpPr>
          <p:cNvPr id="9" name="Rectangle 8"/>
          <p:cNvSpPr/>
          <p:nvPr/>
        </p:nvSpPr>
        <p:spPr>
          <a:xfrm>
            <a:off x="413042" y="609138"/>
            <a:ext cx="7994270" cy="877163"/>
          </a:xfrm>
          <a:prstGeom prst="rect">
            <a:avLst/>
          </a:prstGeom>
        </p:spPr>
        <p:txBody>
          <a:bodyPr wrap="square">
            <a:spAutoFit/>
          </a:bodyPr>
          <a:lstStyle/>
          <a:p>
            <a:pPr algn="just">
              <a:lnSpc>
                <a:spcPct val="150000"/>
              </a:lnSpc>
            </a:pPr>
            <a:r>
              <a:rPr lang="vi-VN" sz="1800"/>
              <a:t>Số lượng giỏ trái cây bán được trong mùa hè vừa qua của sáu cửa hàng được biểu diễn trong biểu đồ sau:</a:t>
            </a:r>
            <a:endParaRPr lang="en-US" sz="1800"/>
          </a:p>
        </p:txBody>
      </p:sp>
      <p:sp>
        <p:nvSpPr>
          <p:cNvPr id="2" name="Rectangle 1"/>
          <p:cNvSpPr/>
          <p:nvPr/>
        </p:nvSpPr>
        <p:spPr>
          <a:xfrm>
            <a:off x="413042" y="1544485"/>
            <a:ext cx="4604231" cy="2169825"/>
          </a:xfrm>
          <a:prstGeom prst="rect">
            <a:avLst/>
          </a:prstGeom>
        </p:spPr>
        <p:txBody>
          <a:bodyPr wrap="square">
            <a:spAutoFit/>
          </a:bodyPr>
          <a:lstStyle/>
          <a:p>
            <a:pPr algn="just">
              <a:lnSpc>
                <a:spcPct val="150000"/>
              </a:lnSpc>
            </a:pPr>
            <a:r>
              <a:rPr lang="vi-VN" sz="1800" smtClean="0">
                <a:latin typeface="+mn-lt"/>
              </a:rPr>
              <a:t>Trong </a:t>
            </a:r>
            <a:r>
              <a:rPr lang="vi-VN" sz="1800">
                <a:latin typeface="+mn-lt"/>
              </a:rPr>
              <a:t>tình huống những cửa hàng bán được dưới 200 giỏ trái cây buộc phải đóng cửa hoặc chuyển sang kinh doanh mặt hàng khác, em hãy cho biết đó có thể là cửa hàng nào.</a:t>
            </a:r>
            <a:endParaRPr lang="en-US" sz="18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5320868" y="1261886"/>
            <a:ext cx="3526946" cy="3742691"/>
          </a:xfrm>
          <a:prstGeom prst="rect">
            <a:avLst/>
          </a:prstGeom>
        </p:spPr>
      </p:pic>
    </p:spTree>
    <p:extLst>
      <p:ext uri="{BB962C8B-B14F-4D97-AF65-F5344CB8AC3E}">
        <p14:creationId xmlns:p14="http://schemas.microsoft.com/office/powerpoint/2010/main" val="34629361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6" name="Rectangle 5"/>
          <p:cNvSpPr/>
          <p:nvPr/>
        </p:nvSpPr>
        <p:spPr>
          <a:xfrm>
            <a:off x="4357257" y="23652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3" name="Rectangle 2"/>
          <p:cNvSpPr/>
          <p:nvPr/>
        </p:nvSpPr>
        <p:spPr>
          <a:xfrm>
            <a:off x="651210" y="636637"/>
            <a:ext cx="7777172" cy="969496"/>
          </a:xfrm>
          <a:prstGeom prst="rect">
            <a:avLst/>
          </a:prstGeom>
        </p:spPr>
        <p:txBody>
          <a:bodyPr wrap="square">
            <a:spAutoFit/>
          </a:bodyPr>
          <a:lstStyle/>
          <a:p>
            <a:pPr algn="just">
              <a:lnSpc>
                <a:spcPct val="150000"/>
              </a:lnSpc>
            </a:pPr>
            <a:r>
              <a:rPr lang="vi-VN" sz="1900">
                <a:latin typeface="+mn-lt"/>
                <a:ea typeface="Dotum" panose="020B0600000101010101" pitchFamily="34" charset="-127"/>
                <a:cs typeface="Times New Roman" panose="02020603050405020304" pitchFamily="18" charset="0"/>
              </a:rPr>
              <a:t>Phân tích biểu đồ tranh và chuyển dữ liệu từ biểu đồ tranh sang bảng thống kê ta được:</a:t>
            </a:r>
            <a:endParaRPr lang="en-US" sz="1900">
              <a:effectLst/>
              <a:latin typeface="+mn-lt"/>
              <a:ea typeface="Arial" panose="020B060402020202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62650236"/>
              </p:ext>
            </p:extLst>
          </p:nvPr>
        </p:nvGraphicFramePr>
        <p:xfrm>
          <a:off x="5024427" y="1772423"/>
          <a:ext cx="3403955" cy="3206050"/>
        </p:xfrm>
        <a:graphic>
          <a:graphicData uri="http://schemas.openxmlformats.org/drawingml/2006/table">
            <a:tbl>
              <a:tblPr firstRow="1" firstCol="1" bandRow="1"/>
              <a:tblGrid>
                <a:gridCol w="1582856">
                  <a:extLst>
                    <a:ext uri="{9D8B030D-6E8A-4147-A177-3AD203B41FA5}">
                      <a16:colId xmlns:a16="http://schemas.microsoft.com/office/drawing/2014/main" val="714917030"/>
                    </a:ext>
                  </a:extLst>
                </a:gridCol>
                <a:gridCol w="1821099">
                  <a:extLst>
                    <a:ext uri="{9D8B030D-6E8A-4147-A177-3AD203B41FA5}">
                      <a16:colId xmlns:a16="http://schemas.microsoft.com/office/drawing/2014/main" val="2174484026"/>
                    </a:ext>
                  </a:extLst>
                </a:gridCol>
              </a:tblGrid>
              <a:tr h="829965">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Cửa hàng</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Số giỏ trái cây bán được</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71908590"/>
                  </a:ext>
                </a:extLst>
              </a:tr>
              <a:tr h="387664">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Bốn Mùa</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650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6160"/>
                  </a:ext>
                </a:extLst>
              </a:tr>
              <a:tr h="39749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Tươi Xanh</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solidFill>
                            <a:srgbClr val="000000"/>
                          </a:solidFill>
                          <a:effectLst/>
                          <a:latin typeface="+mj-lt"/>
                          <a:ea typeface="Arial" panose="020B0604020202020204" pitchFamily="34" charset="0"/>
                          <a:cs typeface="Times New Roman" panose="02020603050405020304" pitchFamily="18" charset="0"/>
                        </a:rPr>
                        <a:t>400</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645789"/>
                  </a:ext>
                </a:extLst>
              </a:tr>
              <a:tr h="39749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Miệt Vườn</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solidFill>
                            <a:srgbClr val="000000"/>
                          </a:solidFill>
                          <a:effectLst/>
                          <a:latin typeface="+mj-lt"/>
                          <a:ea typeface="Arial" panose="020B0604020202020204" pitchFamily="34" charset="0"/>
                          <a:cs typeface="Times New Roman" panose="02020603050405020304" pitchFamily="18" charset="0"/>
                        </a:rPr>
                        <a:t>300</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574070"/>
                  </a:ext>
                </a:extLst>
              </a:tr>
              <a:tr h="39749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Phù Sa</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solidFill>
                            <a:srgbClr val="000000"/>
                          </a:solidFill>
                          <a:effectLst/>
                          <a:latin typeface="+mj-lt"/>
                          <a:ea typeface="Arial" panose="020B0604020202020204" pitchFamily="34" charset="0"/>
                          <a:cs typeface="Times New Roman" panose="02020603050405020304" pitchFamily="18" charset="0"/>
                        </a:rPr>
                        <a:t>350</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673923"/>
                  </a:ext>
                </a:extLst>
              </a:tr>
              <a:tr h="39749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Xanh Sạch</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solidFill>
                            <a:srgbClr val="000000"/>
                          </a:solidFill>
                          <a:effectLst/>
                          <a:latin typeface="+mj-lt"/>
                          <a:ea typeface="Arial" panose="020B0604020202020204" pitchFamily="34" charset="0"/>
                          <a:cs typeface="Times New Roman" panose="02020603050405020304" pitchFamily="18" charset="0"/>
                        </a:rPr>
                        <a:t>100</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843106"/>
                  </a:ext>
                </a:extLst>
              </a:tr>
              <a:tr h="39749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Quả Ngọt</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solidFill>
                            <a:srgbClr val="000000"/>
                          </a:solidFill>
                          <a:effectLst/>
                          <a:latin typeface="+mj-lt"/>
                          <a:ea typeface="Arial" panose="020B0604020202020204" pitchFamily="34" charset="0"/>
                          <a:cs typeface="Times New Roman" panose="02020603050405020304" pitchFamily="18" charset="0"/>
                        </a:rPr>
                        <a:t>600</a:t>
                      </a:r>
                      <a:endParaRPr lang="en-US" sz="17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9300"/>
                  </a:ext>
                </a:extLst>
              </a:tr>
            </a:tbl>
          </a:graphicData>
        </a:graphic>
      </p:graphicFrame>
      <p:sp>
        <p:nvSpPr>
          <p:cNvPr id="4" name="Rectangle 3"/>
          <p:cNvSpPr/>
          <p:nvPr/>
        </p:nvSpPr>
        <p:spPr>
          <a:xfrm>
            <a:off x="651210" y="1614084"/>
            <a:ext cx="4111620" cy="2285241"/>
          </a:xfrm>
          <a:prstGeom prst="rect">
            <a:avLst/>
          </a:prstGeom>
        </p:spPr>
        <p:txBody>
          <a:bodyPr wrap="square">
            <a:spAutoFit/>
          </a:bodyPr>
          <a:lstStyle/>
          <a:p>
            <a:pPr algn="just">
              <a:lnSpc>
                <a:spcPct val="150000"/>
              </a:lnSpc>
              <a:spcBef>
                <a:spcPts val="100"/>
              </a:spcBef>
              <a:spcAft>
                <a:spcPts val="100"/>
              </a:spcAft>
            </a:pPr>
            <a:r>
              <a:rPr lang="en-US" sz="1900">
                <a:latin typeface="+mn-lt"/>
                <a:ea typeface="Arial" panose="020B0604020202020204" pitchFamily="34" charset="0"/>
                <a:cs typeface="Times New Roman" panose="02020603050405020304" pitchFamily="18" charset="0"/>
              </a:rPr>
              <a:t>Ta thấy chỉ có cửa hàng Xanh Sạch bán được dưới 200 giỏ trái cây </a:t>
            </a:r>
            <a:r>
              <a:rPr lang="en-US" sz="1900" smtClean="0">
                <a:latin typeface="+mn-lt"/>
                <a:ea typeface="Arial" panose="020B0604020202020204" pitchFamily="34" charset="0"/>
                <a:cs typeface="Times New Roman" panose="02020603050405020304" pitchFamily="18" charset="0"/>
              </a:rPr>
              <a:t>    nên </a:t>
            </a:r>
            <a:r>
              <a:rPr lang="en-US" sz="1900">
                <a:latin typeface="+mn-lt"/>
                <a:ea typeface="Arial" panose="020B0604020202020204" pitchFamily="34" charset="0"/>
                <a:cs typeface="Times New Roman" panose="02020603050405020304" pitchFamily="18" charset="0"/>
              </a:rPr>
              <a:t>cửa hàng này phải đóng cửa hoặc chuyển sang kinh doanh mặt hàng khác.</a:t>
            </a:r>
            <a:endParaRPr lang="en-US" sz="1900">
              <a:effectLst/>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325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7" name="Title 2"/>
          <p:cNvSpPr txBox="1">
            <a:spLocks/>
          </p:cNvSpPr>
          <p:nvPr/>
        </p:nvSpPr>
        <p:spPr>
          <a:xfrm>
            <a:off x="415053" y="85108"/>
            <a:ext cx="3128431" cy="37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3000"/>
              <a:buFont typeface="Poppins SemiBold"/>
              <a:buNone/>
              <a:tabLst/>
              <a:defRPr/>
            </a:pPr>
            <a:r>
              <a:rPr kumimoji="0" lang="en-US" sz="3200" b="1" i="0" u="none" strike="noStrike" kern="0" cap="none" spc="0" normalizeH="0" baseline="0" noProof="0" smtClean="0">
                <a:ln>
                  <a:noFill/>
                </a:ln>
                <a:solidFill>
                  <a:srgbClr val="2D1549"/>
                </a:solidFill>
                <a:effectLst/>
                <a:uLnTx/>
                <a:uFillTx/>
                <a:latin typeface="Arial"/>
                <a:cs typeface="Poppins SemiBold"/>
                <a:sym typeface="Poppins SemiBold"/>
              </a:rPr>
              <a:t>KHỞI ĐỘNG</a:t>
            </a:r>
            <a:endParaRPr kumimoji="0" lang="en-US" sz="3200" b="1" i="0" u="none" strike="noStrike" kern="0" cap="none" spc="0" normalizeH="0" baseline="0" noProof="0">
              <a:ln>
                <a:noFill/>
              </a:ln>
              <a:solidFill>
                <a:srgbClr val="2D1549"/>
              </a:solidFill>
              <a:effectLst/>
              <a:uLnTx/>
              <a:uFillTx/>
              <a:latin typeface="Arial"/>
              <a:cs typeface="Poppins SemiBold"/>
              <a:sym typeface="Poppins SemiBold"/>
            </a:endParaRPr>
          </a:p>
        </p:txBody>
      </p:sp>
      <p:sp>
        <p:nvSpPr>
          <p:cNvPr id="8" name="Rectangle 7"/>
          <p:cNvSpPr/>
          <p:nvPr/>
        </p:nvSpPr>
        <p:spPr>
          <a:xfrm>
            <a:off x="757361" y="702151"/>
            <a:ext cx="7464288" cy="923330"/>
          </a:xfrm>
          <a:prstGeom prst="rect">
            <a:avLst/>
          </a:prstGeom>
        </p:spPr>
        <p:txBody>
          <a:bodyPr wrap="square">
            <a:spAutoFit/>
          </a:bodyPr>
          <a:lstStyle/>
          <a:p>
            <a:pPr algn="just">
              <a:lnSpc>
                <a:spcPct val="150000"/>
              </a:lnSpc>
            </a:pPr>
            <a:r>
              <a:rPr lang="vi-VN" sz="1800" smtClean="0">
                <a:latin typeface="Arial" panose="020B0604020202020204" pitchFamily="34" charset="0"/>
                <a:ea typeface="Arial" panose="020B0604020202020204" pitchFamily="34" charset="0"/>
                <a:cs typeface="Times New Roman" panose="02020603050405020304" pitchFamily="18" charset="0"/>
              </a:rPr>
              <a:t>Bà </a:t>
            </a:r>
            <a:r>
              <a:rPr lang="vi-VN" sz="1800">
                <a:latin typeface="Arial" panose="020B0604020202020204" pitchFamily="34" charset="0"/>
                <a:ea typeface="Arial" panose="020B0604020202020204" pitchFamily="34" charset="0"/>
                <a:cs typeface="Times New Roman" panose="02020603050405020304" pitchFamily="18" charset="0"/>
              </a:rPr>
              <a:t>Sáu đã ghi lại số trái sầu riêng bán được theo từng tháng trong </a:t>
            </a:r>
            <a:r>
              <a:rPr lang="en-US" sz="1800" smtClean="0">
                <a:latin typeface="Arial" panose="020B0604020202020204" pitchFamily="34" charset="0"/>
                <a:ea typeface="Arial" panose="020B0604020202020204" pitchFamily="34" charset="0"/>
                <a:cs typeface="Times New Roman" panose="02020603050405020304" pitchFamily="18" charset="0"/>
              </a:rPr>
              <a:t>   </a:t>
            </a:r>
            <a:r>
              <a:rPr lang="vi-VN" sz="1800" smtClean="0">
                <a:latin typeface="Arial" panose="020B0604020202020204" pitchFamily="34" charset="0"/>
                <a:ea typeface="Arial" panose="020B0604020202020204" pitchFamily="34" charset="0"/>
                <a:cs typeface="Times New Roman" panose="02020603050405020304" pitchFamily="18" charset="0"/>
              </a:rPr>
              <a:t>năm </a:t>
            </a:r>
            <a:r>
              <a:rPr lang="vi-VN" sz="1800">
                <a:latin typeface="Arial" panose="020B0604020202020204" pitchFamily="34" charset="0"/>
                <a:ea typeface="Arial" panose="020B0604020202020204" pitchFamily="34" charset="0"/>
                <a:cs typeface="Times New Roman" panose="02020603050405020304" pitchFamily="18" charset="0"/>
              </a:rPr>
              <a:t>trước như bảng sau:</a:t>
            </a:r>
            <a:endParaRPr lang="en-US" sz="1800">
              <a:ea typeface="Arial" panose="020B0604020202020204" pitchFamily="34" charset="0"/>
              <a:cs typeface="Times New Roman" panose="02020603050405020304" pitchFamily="18" charset="0"/>
            </a:endParaRPr>
          </a:p>
        </p:txBody>
      </p:sp>
      <p:sp>
        <p:nvSpPr>
          <p:cNvPr id="6" name="Rectangle 5"/>
          <p:cNvSpPr/>
          <p:nvPr/>
        </p:nvSpPr>
        <p:spPr>
          <a:xfrm>
            <a:off x="757361" y="2804612"/>
            <a:ext cx="7533860" cy="2169825"/>
          </a:xfrm>
          <a:prstGeom prst="rect">
            <a:avLst/>
          </a:prstGeom>
        </p:spPr>
        <p:txBody>
          <a:bodyPr wrap="square">
            <a:spAutoFit/>
          </a:bodyPr>
          <a:lstStyle/>
          <a:p>
            <a:pPr algn="just">
              <a:lnSpc>
                <a:spcPct val="150000"/>
              </a:lnSpc>
              <a:spcBef>
                <a:spcPts val="600"/>
              </a:spcBef>
              <a:spcAft>
                <a:spcPts val="800"/>
              </a:spcAft>
            </a:pPr>
            <a:r>
              <a:rPr lang="vi-VN" sz="1800">
                <a:latin typeface="+mn-lt"/>
                <a:ea typeface="Arial" panose="020B0604020202020204" pitchFamily="34" charset="0"/>
                <a:cs typeface="Times New Roman" panose="02020603050405020304" pitchFamily="18" charset="0"/>
              </a:rPr>
              <a:t>Từ bảng trên, bà Sáu nhận định rằng: Hằng năm, số trái sầu riêng bán được vào tháng 5 và tháng 6 nhiều hơn các tháng còn lại. Nhờ vậy, tháng 5 năm nay bà Sáu nhập sầu riêng nhiều hơn và bán được nhiều hơn các năm </a:t>
            </a:r>
            <a:r>
              <a:rPr lang="vi-VN" sz="1800" smtClean="0">
                <a:latin typeface="+mn-lt"/>
                <a:ea typeface="Arial" panose="020B0604020202020204" pitchFamily="34" charset="0"/>
                <a:cs typeface="Times New Roman" panose="02020603050405020304" pitchFamily="18" charset="0"/>
              </a:rPr>
              <a:t>qua.</a:t>
            </a:r>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Hãy </a:t>
            </a:r>
            <a:r>
              <a:rPr lang="vi-VN" sz="1800">
                <a:latin typeface="+mn-lt"/>
                <a:ea typeface="Arial" panose="020B0604020202020204" pitchFamily="34" charset="0"/>
                <a:cs typeface="Times New Roman" panose="02020603050405020304" pitchFamily="18" charset="0"/>
              </a:rPr>
              <a:t>thảo luận nhóm để tìm hiểu các lợi ích của việc phân tích dữ liệu thống kê</a:t>
            </a:r>
            <a:r>
              <a:rPr lang="vi-VN" sz="1800" smtClean="0">
                <a:latin typeface="+mn-lt"/>
                <a:ea typeface="Arial" panose="020B0604020202020204" pitchFamily="34" charset="0"/>
                <a:cs typeface="Times New Roman" panose="02020603050405020304" pitchFamily="18" charset="0"/>
              </a:rPr>
              <a:t>.</a:t>
            </a:r>
            <a:endParaRPr lang="vi-VN" sz="1800">
              <a:latin typeface="+mn-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395261" y="1710195"/>
            <a:ext cx="6369377" cy="100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14" name="TextBox 13"/>
          <p:cNvSpPr txBox="1"/>
          <p:nvPr/>
        </p:nvSpPr>
        <p:spPr>
          <a:xfrm>
            <a:off x="3459432" y="132084"/>
            <a:ext cx="224500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chemeClr val="accent3"/>
                </a:solidFill>
                <a:effectLst/>
                <a:uLnTx/>
                <a:uFillTx/>
                <a:latin typeface="Arial"/>
                <a:cs typeface="Arial"/>
                <a:sym typeface="Arial"/>
              </a:rPr>
              <a:t>Vận</a:t>
            </a:r>
            <a:r>
              <a:rPr kumimoji="0" lang="en-US" sz="2500" b="1" i="0" u="none" strike="noStrike" kern="0" cap="none" spc="0" normalizeH="0" noProof="0" smtClean="0">
                <a:ln/>
                <a:solidFill>
                  <a:schemeClr val="accent3"/>
                </a:solidFill>
                <a:effectLst/>
                <a:uLnTx/>
                <a:uFillTx/>
                <a:latin typeface="Arial"/>
                <a:cs typeface="Arial"/>
                <a:sym typeface="Arial"/>
              </a:rPr>
              <a:t> dụng </a:t>
            </a:r>
            <a:r>
              <a:rPr lang="en-US" sz="2500" b="1">
                <a:ln/>
                <a:solidFill>
                  <a:schemeClr val="accent3"/>
                </a:solidFill>
              </a:rPr>
              <a:t>2</a:t>
            </a:r>
            <a:endParaRPr kumimoji="0" lang="en-US" sz="2500" b="1" i="0" u="none" strike="noStrike" kern="0" cap="none" spc="0" normalizeH="0" baseline="0" noProof="0" smtClean="0">
              <a:ln/>
              <a:solidFill>
                <a:schemeClr val="accent3"/>
              </a:solidFill>
              <a:effectLst/>
              <a:uLnTx/>
              <a:uFillTx/>
              <a:latin typeface="Arial"/>
              <a:cs typeface="Arial"/>
              <a:sym typeface="Arial"/>
            </a:endParaRPr>
          </a:p>
        </p:txBody>
      </p:sp>
      <p:sp>
        <p:nvSpPr>
          <p:cNvPr id="4" name="Rectangle 3"/>
          <p:cNvSpPr/>
          <p:nvPr/>
        </p:nvSpPr>
        <p:spPr>
          <a:xfrm>
            <a:off x="283824" y="606470"/>
            <a:ext cx="8596224" cy="1287532"/>
          </a:xfrm>
          <a:prstGeom prst="rect">
            <a:avLst/>
          </a:prstGeom>
        </p:spPr>
        <p:txBody>
          <a:bodyPr wrap="square">
            <a:spAutoFit/>
          </a:bodyPr>
          <a:lstStyle/>
          <a:p>
            <a:pPr lvl="0" algn="just">
              <a:lnSpc>
                <a:spcPct val="150000"/>
              </a:lnSpc>
            </a:pPr>
            <a:r>
              <a:rPr lang="vi-VN" sz="1800"/>
              <a:t>Trong tình huống của Thực hành 2, có thêm thông tin cho biết những cửa hàng bán được từ 500 giỏ trái cây trở lên dự định sẽ đầu tư xây một nhà kho bảo quản. Em hãy cho biết đó có thể là những cửa hàng nào.</a:t>
            </a:r>
            <a:endParaRPr kumimoji="0" lang="en-US" sz="1800" b="0" i="0" u="none" strike="noStrike" kern="0" cap="none" spc="0" normalizeH="0" baseline="0" noProof="0">
              <a:ln>
                <a:noFill/>
              </a:ln>
              <a:solidFill>
                <a:srgbClr val="000000"/>
              </a:solidFill>
              <a:effectLst/>
              <a:uLnTx/>
              <a:uFillTx/>
              <a:sym typeface="Arial"/>
            </a:endParaRPr>
          </a:p>
        </p:txBody>
      </p:sp>
      <p:sp>
        <p:nvSpPr>
          <p:cNvPr id="3" name="Rectangle 2"/>
          <p:cNvSpPr/>
          <p:nvPr/>
        </p:nvSpPr>
        <p:spPr>
          <a:xfrm>
            <a:off x="3905834" y="2455853"/>
            <a:ext cx="4872406" cy="1754326"/>
          </a:xfrm>
          <a:prstGeom prst="rect">
            <a:avLst/>
          </a:prstGeom>
        </p:spPr>
        <p:txBody>
          <a:bodyPr wrap="square">
            <a:spAutoFit/>
          </a:bodyPr>
          <a:lstStyle/>
          <a:p>
            <a:pPr algn="just">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Ta thấy có hai cửa hàng bán được từ 500 giỏ trái cây trở lên, đó là cửa hàng Bốn Mùa và cửa hàng Quả Ngọt nên hai cửa hàng này sẽ được đầu tư xây một nhà kho bảo quản.</a:t>
            </a:r>
            <a:endParaRPr lang="en-US" sz="1800">
              <a:effectLst/>
              <a:latin typeface="+mn-lt"/>
              <a:ea typeface="Arial" panose="020B060402020202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78508462"/>
              </p:ext>
            </p:extLst>
          </p:nvPr>
        </p:nvGraphicFramePr>
        <p:xfrm>
          <a:off x="411047" y="2131195"/>
          <a:ext cx="2952355" cy="2743200"/>
        </p:xfrm>
        <a:graphic>
          <a:graphicData uri="http://schemas.openxmlformats.org/drawingml/2006/table">
            <a:tbl>
              <a:tblPr firstRow="1" firstCol="1" bandRow="1"/>
              <a:tblGrid>
                <a:gridCol w="1372859">
                  <a:extLst>
                    <a:ext uri="{9D8B030D-6E8A-4147-A177-3AD203B41FA5}">
                      <a16:colId xmlns:a16="http://schemas.microsoft.com/office/drawing/2014/main" val="714917030"/>
                    </a:ext>
                  </a:extLst>
                </a:gridCol>
                <a:gridCol w="1579496">
                  <a:extLst>
                    <a:ext uri="{9D8B030D-6E8A-4147-A177-3AD203B41FA5}">
                      <a16:colId xmlns:a16="http://schemas.microsoft.com/office/drawing/2014/main" val="2174484026"/>
                    </a:ext>
                  </a:extLst>
                </a:gridCol>
              </a:tblGrid>
              <a:tr h="629690">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Cửa hàng</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Số giỏ trái cây bán được</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71908590"/>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Bốn Mùa</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effectLst/>
                          <a:latin typeface="+mj-lt"/>
                          <a:ea typeface="Arial" panose="020B0604020202020204" pitchFamily="34" charset="0"/>
                          <a:cs typeface="Times New Roman" panose="02020603050405020304" pitchFamily="18" charset="0"/>
                        </a:rPr>
                        <a:t>650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6160"/>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Tươi Xanh</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solidFill>
                            <a:srgbClr val="000000"/>
                          </a:solidFill>
                          <a:effectLst/>
                          <a:latin typeface="+mj-lt"/>
                          <a:ea typeface="Arial" panose="020B0604020202020204" pitchFamily="34" charset="0"/>
                          <a:cs typeface="Times New Roman" panose="02020603050405020304" pitchFamily="18" charset="0"/>
                        </a:rPr>
                        <a:t>400</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645789"/>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Miệt Vườn</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solidFill>
                            <a:srgbClr val="000000"/>
                          </a:solidFill>
                          <a:effectLst/>
                          <a:latin typeface="+mj-lt"/>
                          <a:ea typeface="Arial" panose="020B0604020202020204" pitchFamily="34" charset="0"/>
                          <a:cs typeface="Times New Roman" panose="02020603050405020304" pitchFamily="18" charset="0"/>
                        </a:rPr>
                        <a:t>300</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574070"/>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Phù Sa</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solidFill>
                            <a:srgbClr val="000000"/>
                          </a:solidFill>
                          <a:effectLst/>
                          <a:latin typeface="+mj-lt"/>
                          <a:ea typeface="Arial" panose="020B0604020202020204" pitchFamily="34" charset="0"/>
                          <a:cs typeface="Times New Roman" panose="02020603050405020304" pitchFamily="18" charset="0"/>
                        </a:rPr>
                        <a:t>350</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673923"/>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Xanh Sạch</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solidFill>
                            <a:srgbClr val="000000"/>
                          </a:solidFill>
                          <a:effectLst/>
                          <a:latin typeface="+mj-lt"/>
                          <a:ea typeface="Arial" panose="020B0604020202020204" pitchFamily="34" charset="0"/>
                          <a:cs typeface="Times New Roman" panose="02020603050405020304" pitchFamily="18" charset="0"/>
                        </a:rPr>
                        <a:t>100</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843106"/>
                  </a:ext>
                </a:extLst>
              </a:tr>
              <a:tr h="314845">
                <a:tc>
                  <a:txBody>
                    <a:bodyPr/>
                    <a:lstStyle/>
                    <a:p>
                      <a:pPr algn="ctr">
                        <a:lnSpc>
                          <a:spcPct val="150000"/>
                        </a:lnSpc>
                        <a:spcBef>
                          <a:spcPts val="100"/>
                        </a:spcBef>
                        <a:spcAft>
                          <a:spcPts val="100"/>
                        </a:spcAft>
                      </a:pPr>
                      <a:r>
                        <a:rPr lang="en-US" sz="1500" b="1">
                          <a:effectLst/>
                          <a:latin typeface="+mj-lt"/>
                          <a:ea typeface="Arial" panose="020B0604020202020204" pitchFamily="34" charset="0"/>
                          <a:cs typeface="Times New Roman" panose="02020603050405020304" pitchFamily="18" charset="0"/>
                        </a:rPr>
                        <a:t>Quả Ngọt</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500">
                          <a:solidFill>
                            <a:srgbClr val="000000"/>
                          </a:solidFill>
                          <a:effectLst/>
                          <a:latin typeface="+mj-lt"/>
                          <a:ea typeface="Arial" panose="020B0604020202020204" pitchFamily="34" charset="0"/>
                          <a:cs typeface="Times New Roman" panose="02020603050405020304" pitchFamily="18" charset="0"/>
                        </a:rPr>
                        <a:t>600</a:t>
                      </a:r>
                      <a:endParaRPr lang="en-US" sz="150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9300"/>
                  </a:ext>
                </a:extLst>
              </a:tr>
            </a:tbl>
          </a:graphicData>
        </a:graphic>
      </p:graphicFrame>
      <p:sp>
        <p:nvSpPr>
          <p:cNvPr id="8" name="Rectangle 7"/>
          <p:cNvSpPr/>
          <p:nvPr/>
        </p:nvSpPr>
        <p:spPr>
          <a:xfrm>
            <a:off x="3905834" y="20339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94290237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9" name="Google Shape;319;p38"/>
          <p:cNvPicPr preferRelativeResize="0"/>
          <p:nvPr/>
        </p:nvPicPr>
        <p:blipFill>
          <a:blip r:embed="rId3">
            <a:alphaModFix/>
          </a:blip>
          <a:stretch>
            <a:fillRect/>
          </a:stretch>
        </p:blipFill>
        <p:spPr>
          <a:xfrm rot="-5680079">
            <a:off x="7374182" y="744667"/>
            <a:ext cx="2101306" cy="2054021"/>
          </a:xfrm>
          <a:prstGeom prst="rect">
            <a:avLst/>
          </a:prstGeom>
          <a:noFill/>
          <a:ln>
            <a:noFill/>
          </a:ln>
        </p:spPr>
      </p:pic>
      <p:sp>
        <p:nvSpPr>
          <p:cNvPr id="8" name="Rectangle 7"/>
          <p:cNvSpPr/>
          <p:nvPr/>
        </p:nvSpPr>
        <p:spPr>
          <a:xfrm>
            <a:off x="720769" y="1432177"/>
            <a:ext cx="5832843"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5500" b="1" i="0" u="none" strike="noStrike" kern="0" cap="none" spc="0" normalizeH="0" baseline="0" noProof="0" smtClean="0">
                <a:ln>
                  <a:noFill/>
                </a:ln>
                <a:solidFill>
                  <a:srgbClr val="FFFFFF">
                    <a:lumMod val="25000"/>
                  </a:srgbClr>
                </a:solidFill>
                <a:effectLst/>
                <a:uLnTx/>
                <a:uFillTx/>
                <a:latin typeface="Arial"/>
                <a:ea typeface="Arial" panose="020B0604020202020204" pitchFamily="34" charset="0"/>
                <a:cs typeface="Arial"/>
                <a:sym typeface="Arial"/>
              </a:rPr>
              <a:t>LUYỆN</a:t>
            </a:r>
            <a:r>
              <a:rPr kumimoji="0" lang="nl-NL" sz="5500" b="1" i="0" u="none" strike="noStrike" kern="0" cap="none" spc="0" normalizeH="0" noProof="0" smtClean="0">
                <a:ln>
                  <a:noFill/>
                </a:ln>
                <a:solidFill>
                  <a:srgbClr val="FFFFFF">
                    <a:lumMod val="25000"/>
                  </a:srgbClr>
                </a:solidFill>
                <a:effectLst/>
                <a:uLnTx/>
                <a:uFillTx/>
                <a:latin typeface="Arial"/>
                <a:ea typeface="Arial" panose="020B0604020202020204" pitchFamily="34" charset="0"/>
                <a:cs typeface="Arial"/>
                <a:sym typeface="Arial"/>
              </a:rPr>
              <a:t> TẬP</a:t>
            </a:r>
            <a:endParaRPr kumimoji="0" lang="en-US" sz="5500" b="1" i="0" u="none" strike="noStrike" kern="0" cap="none" spc="0" normalizeH="0" baseline="0" noProof="0">
              <a:ln>
                <a:noFill/>
              </a:ln>
              <a:solidFill>
                <a:srgbClr val="FFFFFF">
                  <a:lumMod val="25000"/>
                </a:srgbClr>
              </a:solidFill>
              <a:effectLst/>
              <a:uLnTx/>
              <a:uFillTx/>
              <a:latin typeface="Arial"/>
              <a:cs typeface="Arial"/>
              <a:sym typeface="Arial"/>
            </a:endParaRPr>
          </a:p>
        </p:txBody>
      </p:sp>
    </p:spTree>
    <p:extLst>
      <p:ext uri="{BB962C8B-B14F-4D97-AF65-F5344CB8AC3E}">
        <p14:creationId xmlns:p14="http://schemas.microsoft.com/office/powerpoint/2010/main" val="4054797460"/>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6" name="Picture 5" descr="dsad.png"/>
          <p:cNvPicPr>
            <a:picLocks noChangeAspect="1"/>
          </p:cNvPicPr>
          <p:nvPr/>
        </p:nvPicPr>
        <p:blipFill>
          <a:blip r:embed="rId5" cstate="print">
            <a:extLst/>
          </a:blip>
          <a:stretch>
            <a:fillRect/>
          </a:stretch>
        </p:blipFill>
        <p:spPr>
          <a:xfrm>
            <a:off x="1583303" y="1694125"/>
            <a:ext cx="2114550" cy="3214741"/>
          </a:xfrm>
          <a:prstGeom prst="rect">
            <a:avLst/>
          </a:prstGeom>
        </p:spPr>
      </p:pic>
      <p:sp>
        <p:nvSpPr>
          <p:cNvPr id="7" name="Cloud 6"/>
          <p:cNvSpPr/>
          <p:nvPr/>
        </p:nvSpPr>
        <p:spPr>
          <a:xfrm>
            <a:off x="3697853" y="582931"/>
            <a:ext cx="4593371" cy="217468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CHINH PHỤC CÚP C1 THÔI NÀO !! ^^</a:t>
            </a:r>
          </a:p>
        </p:txBody>
      </p:sp>
      <p:pic>
        <p:nvPicPr>
          <p:cNvPr id="2"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90409857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219664" y="304352"/>
            <a:ext cx="8638088" cy="2495834"/>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514350">
              <a:buClrTx/>
            </a:pPr>
            <a:endParaRPr lang="en-US" sz="1013" kern="1200">
              <a:solidFill>
                <a:prstClr val="black"/>
              </a:solidFill>
              <a:latin typeface="Calibri"/>
            </a:endParaRPr>
          </a:p>
        </p:txBody>
      </p:sp>
      <p:sp>
        <p:nvSpPr>
          <p:cNvPr id="7" name="TextBox 6"/>
          <p:cNvSpPr txBox="1"/>
          <p:nvPr/>
        </p:nvSpPr>
        <p:spPr>
          <a:xfrm>
            <a:off x="651281" y="446542"/>
            <a:ext cx="4825583" cy="2169825"/>
          </a:xfrm>
          <a:prstGeom prst="rect">
            <a:avLst/>
          </a:prstGeom>
          <a:noFill/>
        </p:spPr>
        <p:txBody>
          <a:bodyPr wrap="square" rtlCol="0">
            <a:spAutoFit/>
          </a:bodyPr>
          <a:lstStyle/>
          <a:p>
            <a:pPr algn="just" defTabSz="685800">
              <a:lnSpc>
                <a:spcPct val="150000"/>
              </a:lnSpc>
              <a:spcBef>
                <a:spcPts val="75"/>
              </a:spcBef>
              <a:spcAft>
                <a:spcPts val="75"/>
              </a:spcAft>
            </a:pPr>
            <a:r>
              <a:rPr lang="vi-VN" sz="1800" b="1">
                <a:latin typeface="Arial" panose="020B0604020202020204" pitchFamily="34" charset="0"/>
                <a:ea typeface="Times New Roman" panose="02020603050405020304" pitchFamily="18" charset="0"/>
                <a:cs typeface="Arial" panose="020B0604020202020204" pitchFamily="34" charset="0"/>
              </a:rPr>
              <a:t>Câu 1. </a:t>
            </a:r>
            <a:r>
              <a:rPr lang="vi-VN" sz="1800">
                <a:latin typeface="Arial" panose="020B0604020202020204" pitchFamily="34" charset="0"/>
                <a:ea typeface="Times New Roman" panose="02020603050405020304" pitchFamily="18" charset="0"/>
                <a:cs typeface="Arial" panose="020B0604020202020204" pitchFamily="34" charset="0"/>
              </a:rPr>
              <a:t>Dựa theo dữ liệu ở bảng trong câu 1, Đội trưởng thông báo rằng tỉ số phần trăm của số lao động giỏi và số người ở cả đội </a:t>
            </a:r>
            <a:r>
              <a:rPr lang="en-US" sz="1800" smtClean="0">
                <a:latin typeface="Arial" panose="020B0604020202020204" pitchFamily="34" charset="0"/>
                <a:ea typeface="Times New Roman" panose="02020603050405020304" pitchFamily="18" charset="0"/>
                <a:cs typeface="Arial" panose="020B0604020202020204" pitchFamily="34" charset="0"/>
              </a:rPr>
              <a:t>      </a:t>
            </a:r>
            <a:r>
              <a:rPr lang="vi-VN" sz="1800" smtClean="0">
                <a:latin typeface="Arial" panose="020B0604020202020204" pitchFamily="34" charset="0"/>
                <a:ea typeface="Times New Roman" panose="02020603050405020304" pitchFamily="18" charset="0"/>
                <a:cs typeface="Arial" panose="020B0604020202020204" pitchFamily="34" charset="0"/>
              </a:rPr>
              <a:t>là </a:t>
            </a:r>
            <a:r>
              <a:rPr lang="vi-VN" sz="1800">
                <a:latin typeface="Arial" panose="020B0604020202020204" pitchFamily="34" charset="0"/>
                <a:ea typeface="Times New Roman" panose="02020603050405020304" pitchFamily="18" charset="0"/>
                <a:cs typeface="Arial" panose="020B0604020202020204" pitchFamily="34" charset="0"/>
              </a:rPr>
              <a:t>65%. Thông báo đó của đội trưởng có </a:t>
            </a:r>
            <a:r>
              <a:rPr lang="en-US" sz="1800" smtClean="0">
                <a:latin typeface="Arial" panose="020B0604020202020204" pitchFamily="34" charset="0"/>
                <a:ea typeface="Times New Roman" panose="02020603050405020304" pitchFamily="18" charset="0"/>
                <a:cs typeface="Arial" panose="020B0604020202020204" pitchFamily="34" charset="0"/>
              </a:rPr>
              <a:t>      </a:t>
            </a:r>
            <a:r>
              <a:rPr lang="vi-VN" sz="1800" smtClean="0">
                <a:latin typeface="Arial" panose="020B0604020202020204" pitchFamily="34" charset="0"/>
                <a:ea typeface="Times New Roman" panose="02020603050405020304" pitchFamily="18" charset="0"/>
                <a:cs typeface="Arial" panose="020B0604020202020204" pitchFamily="34" charset="0"/>
              </a:rPr>
              <a:t>đúng </a:t>
            </a:r>
            <a:r>
              <a:rPr lang="vi-VN" sz="1800">
                <a:latin typeface="Arial" panose="020B0604020202020204" pitchFamily="34" charset="0"/>
                <a:ea typeface="Times New Roman" panose="02020603050405020304" pitchFamily="18" charset="0"/>
                <a:cs typeface="Arial" panose="020B0604020202020204" pitchFamily="34" charset="0"/>
              </a:rPr>
              <a:t>không?</a:t>
            </a:r>
            <a:endParaRPr lang="en-US" sz="180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971925" y="3471864"/>
            <a:ext cx="771525" cy="759214"/>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0422" y="1226655"/>
            <a:ext cx="304800" cy="304800"/>
          </a:xfrm>
          <a:prstGeom prst="rect">
            <a:avLst/>
          </a:prstGeom>
        </p:spPr>
      </p:pic>
      <p:pic>
        <p:nvPicPr>
          <p:cNvPr id="3" name="Picture 2"/>
          <p:cNvPicPr>
            <a:picLocks noChangeAspect="1"/>
          </p:cNvPicPr>
          <p:nvPr/>
        </p:nvPicPr>
        <p:blipFill>
          <a:blip r:embed="rId8"/>
          <a:stretch>
            <a:fillRect/>
          </a:stretch>
        </p:blipFill>
        <p:spPr>
          <a:xfrm>
            <a:off x="5857447" y="446542"/>
            <a:ext cx="2223061" cy="2237435"/>
          </a:xfrm>
          <a:prstGeom prst="rect">
            <a:avLst/>
          </a:prstGeom>
        </p:spPr>
      </p:pic>
    </p:spTree>
    <p:extLst>
      <p:ext uri="{BB962C8B-B14F-4D97-AF65-F5344CB8AC3E}">
        <p14:creationId xmlns:p14="http://schemas.microsoft.com/office/powerpoint/2010/main" val="376817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fr-FR" sz="1600" kern="1200">
                <a:solidFill>
                  <a:prstClr val="black"/>
                </a:solidFill>
                <a:latin typeface="Arial" panose="020B0604020202020204" pitchFamily="34" charset="0"/>
                <a:cs typeface="Arial" panose="020B0604020202020204" pitchFamily="34" charset="0"/>
              </a:rPr>
              <a:t>A. </a:t>
            </a:r>
            <a:r>
              <a:rPr lang="fr-FR" sz="1600" kern="1200" smtClean="0">
                <a:solidFill>
                  <a:prstClr val="black"/>
                </a:solidFill>
                <a:latin typeface="Arial" panose="020B0604020202020204" pitchFamily="34" charset="0"/>
                <a:cs typeface="Arial" panose="020B0604020202020204" pitchFamily="34" charset="0"/>
              </a:rPr>
              <a:t>thông </a:t>
            </a:r>
            <a:r>
              <a:rPr lang="fr-FR" sz="1600" kern="1200">
                <a:solidFill>
                  <a:prstClr val="black"/>
                </a:solidFill>
                <a:latin typeface="Arial" panose="020B0604020202020204" pitchFamily="34" charset="0"/>
                <a:cs typeface="Arial" panose="020B0604020202020204" pitchFamily="34" charset="0"/>
              </a:rPr>
              <a:t>báo đúng</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599201" y="3941759"/>
            <a:ext cx="2089714" cy="9695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600" kern="1200">
                <a:solidFill>
                  <a:prstClr val="black"/>
                </a:solidFill>
                <a:cs typeface="Arial" panose="020B0604020202020204" pitchFamily="34" charset="0"/>
              </a:rPr>
              <a:t>C. thông báo của đội trưởng không đúng, tỉ số đúng là 70%</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6963710" y="3945519"/>
            <a:ext cx="1801303" cy="9714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600" kern="1200">
                <a:solidFill>
                  <a:prstClr val="black"/>
                </a:solidFill>
                <a:cs typeface="Arial" panose="020B0604020202020204" pitchFamily="34" charset="0"/>
              </a:rPr>
              <a:t>D. thông báo của đội trưởng không đúng, tỉ số đúng là 60%</a:t>
            </a:r>
            <a:endParaRPr kumimoji="0" lang="vi-VN"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 name="Rectangle 9"/>
          <p:cNvSpPr/>
          <p:nvPr/>
        </p:nvSpPr>
        <p:spPr>
          <a:xfrm>
            <a:off x="2479562" y="3936375"/>
            <a:ext cx="1844844" cy="9641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600" kern="1200">
                <a:solidFill>
                  <a:prstClr val="black"/>
                </a:solidFill>
                <a:cs typeface="Arial" panose="020B0604020202020204" pitchFamily="34" charset="0"/>
              </a:rPr>
              <a:t>B. thông báo của đội trưởng không đúng, tỉ số đúng là 50%</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26617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36226" y="172284"/>
            <a:ext cx="7345666" cy="3071847"/>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02811" y="226030"/>
            <a:ext cx="7012496" cy="958660"/>
          </a:xfrm>
          <a:prstGeom prst="rect">
            <a:avLst/>
          </a:prstGeom>
          <a:noFill/>
        </p:spPr>
        <p:txBody>
          <a:bodyPr wrap="square" rtlCol="0">
            <a:spAutoFit/>
          </a:bodyPr>
          <a:lstStyle/>
          <a:p>
            <a:pPr lvl="0" algn="just">
              <a:lnSpc>
                <a:spcPct val="150000"/>
              </a:lnSpc>
              <a:spcBef>
                <a:spcPts val="100"/>
              </a:spcBef>
              <a:spcAft>
                <a:spcPts val="100"/>
              </a:spcAft>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2. </a:t>
            </a:r>
            <a:r>
              <a:rPr lang="vi-VN" sz="2000" smtClean="0">
                <a:latin typeface="Arial" panose="020B0604020202020204" pitchFamily="34" charset="0"/>
                <a:ea typeface="Times New Roman" panose="02020603050405020304" pitchFamily="18" charset="0"/>
                <a:cs typeface="Arial" panose="020B0604020202020204" pitchFamily="34" charset="0"/>
              </a:rPr>
              <a:t>Bạn </a:t>
            </a:r>
            <a:r>
              <a:rPr lang="vi-VN" sz="2000">
                <a:latin typeface="Arial" panose="020B0604020202020204" pitchFamily="34" charset="0"/>
                <a:ea typeface="Times New Roman" panose="02020603050405020304" pitchFamily="18" charset="0"/>
                <a:cs typeface="Arial" panose="020B0604020202020204" pitchFamily="34" charset="0"/>
              </a:rPr>
              <a:t>Minh ghi chép điểm Toán của các bạn trong tổ 1 của lớp 8A trong bảng dưới.</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64998524"/>
              </p:ext>
            </p:extLst>
          </p:nvPr>
        </p:nvGraphicFramePr>
        <p:xfrm>
          <a:off x="2173596" y="1312517"/>
          <a:ext cx="4670926" cy="893445"/>
        </p:xfrm>
        <a:graphic>
          <a:graphicData uri="http://schemas.openxmlformats.org/drawingml/2006/table">
            <a:tbl>
              <a:tblPr firstRow="1" firstCol="1" bandRow="1"/>
              <a:tblGrid>
                <a:gridCol w="1349608">
                  <a:extLst>
                    <a:ext uri="{9D8B030D-6E8A-4147-A177-3AD203B41FA5}">
                      <a16:colId xmlns:a16="http://schemas.microsoft.com/office/drawing/2014/main" val="2154576707"/>
                    </a:ext>
                  </a:extLst>
                </a:gridCol>
                <a:gridCol w="553553">
                  <a:extLst>
                    <a:ext uri="{9D8B030D-6E8A-4147-A177-3AD203B41FA5}">
                      <a16:colId xmlns:a16="http://schemas.microsoft.com/office/drawing/2014/main" val="2893084914"/>
                    </a:ext>
                  </a:extLst>
                </a:gridCol>
                <a:gridCol w="553553">
                  <a:extLst>
                    <a:ext uri="{9D8B030D-6E8A-4147-A177-3AD203B41FA5}">
                      <a16:colId xmlns:a16="http://schemas.microsoft.com/office/drawing/2014/main" val="4151933980"/>
                    </a:ext>
                  </a:extLst>
                </a:gridCol>
                <a:gridCol w="553553">
                  <a:extLst>
                    <a:ext uri="{9D8B030D-6E8A-4147-A177-3AD203B41FA5}">
                      <a16:colId xmlns:a16="http://schemas.microsoft.com/office/drawing/2014/main" val="2587228685"/>
                    </a:ext>
                  </a:extLst>
                </a:gridCol>
                <a:gridCol w="553553">
                  <a:extLst>
                    <a:ext uri="{9D8B030D-6E8A-4147-A177-3AD203B41FA5}">
                      <a16:colId xmlns:a16="http://schemas.microsoft.com/office/drawing/2014/main" val="1714303156"/>
                    </a:ext>
                  </a:extLst>
                </a:gridCol>
                <a:gridCol w="553553">
                  <a:extLst>
                    <a:ext uri="{9D8B030D-6E8A-4147-A177-3AD203B41FA5}">
                      <a16:colId xmlns:a16="http://schemas.microsoft.com/office/drawing/2014/main" val="841280454"/>
                    </a:ext>
                  </a:extLst>
                </a:gridCol>
                <a:gridCol w="553553">
                  <a:extLst>
                    <a:ext uri="{9D8B030D-6E8A-4147-A177-3AD203B41FA5}">
                      <a16:colId xmlns:a16="http://schemas.microsoft.com/office/drawing/2014/main" val="493114775"/>
                    </a:ext>
                  </a:extLst>
                </a:gridCol>
              </a:tblGrid>
              <a:tr h="466725">
                <a:tc>
                  <a:txBody>
                    <a:bodyPr/>
                    <a:lstStyle/>
                    <a:p>
                      <a:pPr algn="ctr">
                        <a:lnSpc>
                          <a:spcPct val="150000"/>
                        </a:lnSpc>
                        <a:spcBef>
                          <a:spcPts val="100"/>
                        </a:spcBef>
                        <a:spcAft>
                          <a:spcPts val="100"/>
                        </a:spcAft>
                      </a:pPr>
                      <a:r>
                        <a:rPr lang="en-US" sz="1800" b="1"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4097417"/>
                  </a:ext>
                </a:extLst>
              </a:tr>
              <a:tr h="426720">
                <a:tc>
                  <a:txBody>
                    <a:bodyPr/>
                    <a:lstStyle/>
                    <a:p>
                      <a:pPr algn="ctr">
                        <a:lnSpc>
                          <a:spcPct val="150000"/>
                        </a:lnSpc>
                        <a:spcBef>
                          <a:spcPts val="100"/>
                        </a:spcBef>
                        <a:spcAft>
                          <a:spcPts val="100"/>
                        </a:spcAft>
                      </a:pPr>
                      <a:r>
                        <a:rPr lang="en-US" sz="1800" b="1"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bạn</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8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836136"/>
                  </a:ext>
                </a:extLst>
              </a:tr>
            </a:tbl>
          </a:graphicData>
        </a:graphic>
      </p:graphicFrame>
      <p:sp>
        <p:nvSpPr>
          <p:cNvPr id="8" name="TextBox 7"/>
          <p:cNvSpPr txBox="1"/>
          <p:nvPr/>
        </p:nvSpPr>
        <p:spPr>
          <a:xfrm>
            <a:off x="1002811" y="2209772"/>
            <a:ext cx="7012496" cy="958660"/>
          </a:xfrm>
          <a:prstGeom prst="rect">
            <a:avLst/>
          </a:prstGeom>
          <a:noFill/>
        </p:spPr>
        <p:txBody>
          <a:bodyPr wrap="square" rtlCol="0">
            <a:spAutoFit/>
          </a:bodyPr>
          <a:lstStyle/>
          <a:p>
            <a:pPr lvl="0" algn="just">
              <a:lnSpc>
                <a:spcPct val="150000"/>
              </a:lnSpc>
              <a:spcBef>
                <a:spcPts val="100"/>
              </a:spcBef>
              <a:spcAft>
                <a:spcPts val="100"/>
              </a:spcAft>
            </a:pPr>
            <a:r>
              <a:rPr lang="vi-VN" sz="2000">
                <a:latin typeface="Arial" panose="020B0604020202020204" pitchFamily="34" charset="0"/>
                <a:ea typeface="Times New Roman" panose="02020603050405020304" pitchFamily="18" charset="0"/>
                <a:cs typeface="Arial" panose="020B0604020202020204" pitchFamily="34" charset="0"/>
              </a:rPr>
              <a:t>Hãy cho biết có bao nhiêu bạn được trên 7 điểm, đạt loại khá giỏi?</a:t>
            </a:r>
            <a:endParaRPr kumimoji="0" lang="en-US" sz="200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Tree>
    <p:extLst>
      <p:ext uri="{BB962C8B-B14F-4D97-AF65-F5344CB8AC3E}">
        <p14:creationId xmlns:p14="http://schemas.microsoft.com/office/powerpoint/2010/main" val="2705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fr-FR"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4599201" y="3941759"/>
            <a:ext cx="2089714" cy="9695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4</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6963710" y="3945519"/>
            <a:ext cx="1801303" cy="9714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5</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2479562" y="3936375"/>
            <a:ext cx="1844844" cy="96419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3</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76481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613417" y="194039"/>
            <a:ext cx="7854722" cy="3207019"/>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836226" y="365106"/>
            <a:ext cx="4427537" cy="2864887"/>
          </a:xfrm>
          <a:prstGeom prst="rect">
            <a:avLst/>
          </a:prstGeom>
          <a:noFill/>
        </p:spPr>
        <p:txBody>
          <a:bodyPr wrap="square" rtlCol="0">
            <a:spAutoFit/>
          </a:bodyPr>
          <a:lstStyle/>
          <a:p>
            <a:pPr lvl="0" algn="just">
              <a:lnSpc>
                <a:spcPct val="150000"/>
              </a:lnSpc>
              <a:spcBef>
                <a:spcPts val="100"/>
              </a:spcBef>
              <a:spcAft>
                <a:spcPts val="100"/>
              </a:spcAft>
            </a:pPr>
            <a:r>
              <a:rPr kumimoji="0" lang="fr-FR" sz="17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3. </a:t>
            </a:r>
            <a:r>
              <a:rPr lang="fr-FR" sz="1700">
                <a:latin typeface="Arial" panose="020B0604020202020204" pitchFamily="34" charset="0"/>
                <a:ea typeface="Times New Roman" panose="02020603050405020304" pitchFamily="18" charset="0"/>
                <a:cs typeface="Arial" panose="020B0604020202020204" pitchFamily="34" charset="0"/>
              </a:rPr>
              <a:t>Biểu đồ cột ở Hình 8 biểu diễn kim ngạch xuất khẩu hàng hóa của Việt Nam trong các năm 2016, 2017, 2018, 2019, </a:t>
            </a:r>
            <a:r>
              <a:rPr lang="fr-FR" sz="1700" smtClean="0">
                <a:latin typeface="Arial" panose="020B0604020202020204" pitchFamily="34" charset="0"/>
                <a:ea typeface="Times New Roman" panose="02020603050405020304" pitchFamily="18" charset="0"/>
                <a:cs typeface="Arial" panose="020B0604020202020204" pitchFamily="34" charset="0"/>
              </a:rPr>
              <a:t>2020.</a:t>
            </a:r>
          </a:p>
          <a:p>
            <a:pPr lvl="0" algn="just">
              <a:lnSpc>
                <a:spcPct val="150000"/>
              </a:lnSpc>
              <a:spcBef>
                <a:spcPts val="100"/>
              </a:spcBef>
              <a:spcAft>
                <a:spcPts val="100"/>
              </a:spcAft>
            </a:pPr>
            <a:r>
              <a:rPr lang="vi-VN" sz="1700">
                <a:latin typeface="Arial" panose="020B0604020202020204" pitchFamily="34" charset="0"/>
                <a:ea typeface="Times New Roman" panose="02020603050405020304" pitchFamily="18" charset="0"/>
                <a:cs typeface="Arial" panose="020B0604020202020204" pitchFamily="34" charset="0"/>
              </a:rPr>
              <a:t>Kim ngạch xuất khẩu hàng hóa năm 2019 tăng bao nhiêu phần trăm so với năm 2018 (làm tròn kết quả đến hàng phần mười)?</a:t>
            </a:r>
            <a:endParaRPr kumimoji="0" lang="en-US"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pic>
        <p:nvPicPr>
          <p:cNvPr id="2" name="Picture 1"/>
          <p:cNvPicPr>
            <a:picLocks noChangeAspect="1"/>
          </p:cNvPicPr>
          <p:nvPr/>
        </p:nvPicPr>
        <p:blipFill>
          <a:blip r:embed="rId8"/>
          <a:stretch>
            <a:fillRect/>
          </a:stretch>
        </p:blipFill>
        <p:spPr>
          <a:xfrm>
            <a:off x="5343415" y="532518"/>
            <a:ext cx="2901948" cy="2530059"/>
          </a:xfrm>
          <a:prstGeom prst="rect">
            <a:avLst/>
          </a:prstGeom>
        </p:spPr>
      </p:pic>
    </p:spTree>
    <p:extLst>
      <p:ext uri="{BB962C8B-B14F-4D97-AF65-F5344CB8AC3E}">
        <p14:creationId xmlns:p14="http://schemas.microsoft.com/office/powerpoint/2010/main" val="30487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241827" y="3937341"/>
            <a:ext cx="2031003"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a:solidFill>
                  <a:prstClr val="black"/>
                </a:solidFill>
                <a:cs typeface="Arial" panose="020B0604020202020204" pitchFamily="34" charset="0"/>
              </a:rPr>
              <a:t>7,5%</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7139266" y="3937340"/>
            <a:ext cx="1729430" cy="9695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kumimoji="0" lang="pt-B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pt-BR" sz="1800" kern="1200">
                <a:solidFill>
                  <a:prstClr val="black"/>
                </a:solidFill>
                <a:latin typeface="Arial" panose="020B0604020202020204" pitchFamily="34" charset="0"/>
                <a:cs typeface="Arial" panose="020B0604020202020204" pitchFamily="34" charset="0"/>
              </a:rPr>
              <a:t>9%</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4761336" y="3937340"/>
            <a:ext cx="1981367"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1800" kern="1200">
                <a:solidFill>
                  <a:prstClr val="black"/>
                </a:solidFill>
                <a:cs typeface="Arial" panose="020B0604020202020204" pitchFamily="34" charset="0"/>
              </a:rPr>
              <a:t>8,5%</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2700707" y="3926551"/>
            <a:ext cx="1632752" cy="976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1800" kern="1200">
                <a:solidFill>
                  <a:prstClr val="black"/>
                </a:solidFill>
                <a:latin typeface="Arial" panose="020B0604020202020204" pitchFamily="34" charset="0"/>
                <a:cs typeface="Arial" panose="020B0604020202020204" pitchFamily="34" charset="0"/>
              </a:rPr>
              <a:t>8%</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76571" y="3341435"/>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5481325" y="3341435"/>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78321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5 C -0.04688 -0.06512 -0.0033 -0.0787 0.0217 -0.11173 C 0.0467 -0.14259 0.06146 -0.19136 0.05972 -0.24197 C 0.05798 -0.29228 0.02621 -0.36419 0.01111 -0.41327 C -0.004 -0.46234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8.33333E-7 -2.71605E-6 C 0.00382 0.00834 0.00764 0.01698 -0.01198 -2.71605E-6 C -0.0316 -0.01697 -0.08733 -0.06481 -0.11805 -0.10123 C -0.14878 -0.13734 -0.19062 -0.18642 -0.19687 -0.21821 C -0.20312 -0.25 -0.17708 -0.26419 -0.1559 -0.29105 C -0.13472 -0.31759 -0.0842 -0.36265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788522" y="333951"/>
            <a:ext cx="7488789" cy="3856386"/>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16401" y="367995"/>
            <a:ext cx="7033028" cy="877163"/>
          </a:xfrm>
          <a:prstGeom prst="rect">
            <a:avLst/>
          </a:prstGeom>
          <a:noFill/>
        </p:spPr>
        <p:txBody>
          <a:bodyPr wrap="square" rtlCol="0">
            <a:spAutoFit/>
          </a:bodyPr>
          <a:lstStyle/>
          <a:p>
            <a:pPr lvl="0" algn="just">
              <a:lnSpc>
                <a:spcPct val="150000"/>
              </a:lnSpc>
              <a:spcBef>
                <a:spcPts val="100"/>
              </a:spcBef>
              <a:spcAft>
                <a:spcPts val="100"/>
              </a:spcAft>
            </a:pPr>
            <a:r>
              <a:rPr kumimoji="0" lang="vi-VN" sz="1700" b="1"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4. </a:t>
            </a:r>
            <a:r>
              <a:rPr lang="vi-VN" sz="1700">
                <a:solidFill>
                  <a:schemeClr val="tx1"/>
                </a:solidFill>
                <a:latin typeface="Arial" panose="020B0604020202020204" pitchFamily="34" charset="0"/>
                <a:ea typeface="Times New Roman" panose="02020603050405020304" pitchFamily="18" charset="0"/>
                <a:cs typeface="Arial" panose="020B0604020202020204" pitchFamily="34" charset="0"/>
              </a:rPr>
              <a:t>Cho biểu đồ biểu diễn các hoạt động của học sinh khối 8 trong thời gian rảnh rỗi</a:t>
            </a:r>
            <a:r>
              <a:rPr lang="vi-VN" sz="170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170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7362552" y="3917389"/>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1910184" y="1224853"/>
            <a:ext cx="5245459" cy="2033624"/>
          </a:xfrm>
          <a:prstGeom prst="rect">
            <a:avLst/>
          </a:prstGeom>
        </p:spPr>
      </p:pic>
      <p:sp>
        <p:nvSpPr>
          <p:cNvPr id="3" name="Rectangle 2"/>
          <p:cNvSpPr/>
          <p:nvPr/>
        </p:nvSpPr>
        <p:spPr>
          <a:xfrm>
            <a:off x="1016400" y="3242575"/>
            <a:ext cx="7033028" cy="877163"/>
          </a:xfrm>
          <a:prstGeom prst="rect">
            <a:avLst/>
          </a:prstGeom>
        </p:spPr>
        <p:txBody>
          <a:bodyPr wrap="square">
            <a:spAutoFit/>
          </a:bodyPr>
          <a:lstStyle/>
          <a:p>
            <a:pPr lvl="0" algn="just">
              <a:lnSpc>
                <a:spcPct val="150000"/>
              </a:lnSpc>
              <a:spcBef>
                <a:spcPts val="100"/>
              </a:spcBef>
              <a:spcAft>
                <a:spcPts val="100"/>
              </a:spcAft>
            </a:pPr>
            <a:r>
              <a:rPr lang="vi-VN" sz="1700">
                <a:solidFill>
                  <a:prstClr val="black"/>
                </a:solidFill>
                <a:latin typeface="Arial" panose="020B0604020202020204" pitchFamily="34" charset="0"/>
                <a:ea typeface="Times New Roman" panose="02020603050405020304" pitchFamily="18" charset="0"/>
                <a:cs typeface="Arial" panose="020B0604020202020204" pitchFamily="34" charset="0"/>
              </a:rPr>
              <a:t>Hãy dự đoán trong 200 học sinh khối 7 có khoảng bao nhiêu bạn thích chơi thể thao trong thời gian rảnh rỗi.</a:t>
            </a:r>
            <a:endParaRPr lang="en-US" sz="1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784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7" name="Title 2"/>
          <p:cNvSpPr txBox="1">
            <a:spLocks/>
          </p:cNvSpPr>
          <p:nvPr/>
        </p:nvSpPr>
        <p:spPr>
          <a:xfrm>
            <a:off x="415053" y="85108"/>
            <a:ext cx="3128431" cy="37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3000"/>
              <a:buFont typeface="Poppins SemiBold"/>
              <a:buNone/>
              <a:tabLst/>
              <a:defRPr/>
            </a:pPr>
            <a:r>
              <a:rPr kumimoji="0" lang="en-US" sz="3200" b="1" i="0" u="none" strike="noStrike" kern="0" cap="none" spc="0" normalizeH="0" baseline="0" noProof="0" smtClean="0">
                <a:ln>
                  <a:noFill/>
                </a:ln>
                <a:solidFill>
                  <a:srgbClr val="2D1549"/>
                </a:solidFill>
                <a:effectLst/>
                <a:uLnTx/>
                <a:uFillTx/>
                <a:latin typeface="Arial"/>
                <a:cs typeface="Poppins SemiBold"/>
                <a:sym typeface="Poppins SemiBold"/>
              </a:rPr>
              <a:t>KHỞI ĐỘNG</a:t>
            </a:r>
            <a:endParaRPr kumimoji="0" lang="en-US" sz="3200" b="1" i="0" u="none" strike="noStrike" kern="0" cap="none" spc="0" normalizeH="0" baseline="0" noProof="0">
              <a:ln>
                <a:noFill/>
              </a:ln>
              <a:solidFill>
                <a:srgbClr val="2D1549"/>
              </a:solidFill>
              <a:effectLst/>
              <a:uLnTx/>
              <a:uFillTx/>
              <a:latin typeface="Arial"/>
              <a:cs typeface="Poppins SemiBold"/>
              <a:sym typeface="Poppins SemiBold"/>
            </a:endParaRPr>
          </a:p>
        </p:txBody>
      </p:sp>
      <p:sp>
        <p:nvSpPr>
          <p:cNvPr id="8" name="Rectangle 7"/>
          <p:cNvSpPr/>
          <p:nvPr/>
        </p:nvSpPr>
        <p:spPr>
          <a:xfrm>
            <a:off x="741457" y="1476999"/>
            <a:ext cx="7464288" cy="958660"/>
          </a:xfrm>
          <a:prstGeom prst="rect">
            <a:avLst/>
          </a:prstGeom>
        </p:spPr>
        <p:txBody>
          <a:bodyPr wrap="square">
            <a:spAutoFit/>
          </a:bodyPr>
          <a:lstStyle/>
          <a:p>
            <a:pPr lvl="0" algn="just">
              <a:lnSpc>
                <a:spcPct val="150000"/>
              </a:lnSpc>
            </a:pPr>
            <a:r>
              <a:rPr lang="vi-VN" sz="2000">
                <a:latin typeface="Arial" panose="020B0604020202020204" pitchFamily="34" charset="0"/>
                <a:ea typeface="Arial" panose="020B0604020202020204" pitchFamily="34" charset="0"/>
                <a:cs typeface="Times New Roman" panose="02020603050405020304" pitchFamily="18" charset="0"/>
              </a:rPr>
              <a:t>Phân tích dữ liệu thống kê giúp ta phát hiện vấn đề và tìm được cách giải quyết vấn đề một cách hợp lí theo số liệu thống kê.</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9" name="Rectangle 8"/>
          <p:cNvSpPr/>
          <p:nvPr/>
        </p:nvSpPr>
        <p:spPr>
          <a:xfrm>
            <a:off x="3949965" y="948641"/>
            <a:ext cx="1047274"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Trả lời:</a:t>
            </a:r>
            <a:endParaRPr lang="en-US" sz="2000" b="1" i="1" u="sng" kern="1200" dirty="0">
              <a:solidFill>
                <a:srgbClr val="C00000"/>
              </a:solidFill>
              <a:latin typeface="Calibri"/>
              <a:ea typeface="+mn-ea"/>
            </a:endParaRPr>
          </a:p>
        </p:txBody>
      </p:sp>
      <p:pic>
        <p:nvPicPr>
          <p:cNvPr id="2" name="Picture 1"/>
          <p:cNvPicPr>
            <a:picLocks noChangeAspect="1"/>
          </p:cNvPicPr>
          <p:nvPr/>
        </p:nvPicPr>
        <p:blipFill>
          <a:blip r:embed="rId3"/>
          <a:stretch>
            <a:fillRect/>
          </a:stretch>
        </p:blipFill>
        <p:spPr>
          <a:xfrm>
            <a:off x="3126430" y="3042585"/>
            <a:ext cx="2694343" cy="1994694"/>
          </a:xfrm>
          <a:prstGeom prst="rect">
            <a:avLst/>
          </a:prstGeom>
        </p:spPr>
      </p:pic>
      <p:sp>
        <p:nvSpPr>
          <p:cNvPr id="4" name="Rectangle 3"/>
          <p:cNvSpPr/>
          <p:nvPr/>
        </p:nvSpPr>
        <p:spPr>
          <a:xfrm>
            <a:off x="6933537" y="2957885"/>
            <a:ext cx="2210463" cy="2185615"/>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138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kumimoji="0" lang="fr-FR"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fr-FR" sz="2000" kern="1200">
                <a:solidFill>
                  <a:prstClr val="black"/>
                </a:solidFill>
                <a:latin typeface="Arial" panose="020B0604020202020204" pitchFamily="34" charset="0"/>
                <a:cs typeface="Arial" panose="020B0604020202020204" pitchFamily="34" charset="0"/>
              </a:rPr>
              <a:t>40 học sinh</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4599201" y="3941759"/>
            <a:ext cx="1936771" cy="9695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a:solidFill>
                  <a:prstClr val="black"/>
                </a:solidFill>
                <a:latin typeface="Arial" panose="020B0604020202020204" pitchFamily="34" charset="0"/>
                <a:cs typeface="Arial" panose="020B0604020202020204" pitchFamily="34" charset="0"/>
              </a:rPr>
              <a:t>70 học sinh</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6810768" y="3945519"/>
            <a:ext cx="1954246" cy="9714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smtClean="0">
                <a:solidFill>
                  <a:prstClr val="black"/>
                </a:solidFill>
                <a:latin typeface="Arial" panose="020B0604020202020204" pitchFamily="34" charset="0"/>
                <a:cs typeface="Arial" panose="020B0604020202020204" pitchFamily="34" charset="0"/>
              </a:rPr>
              <a:t>D. </a:t>
            </a:r>
            <a:r>
              <a:rPr lang="vi-VN" sz="2000" kern="1200" smtClean="0">
                <a:solidFill>
                  <a:prstClr val="black"/>
                </a:solidFill>
                <a:cs typeface="Arial" panose="020B0604020202020204" pitchFamily="34" charset="0"/>
              </a:rPr>
              <a:t>60 </a:t>
            </a:r>
            <a:r>
              <a:rPr lang="vi-VN" sz="2000" kern="1200">
                <a:solidFill>
                  <a:prstClr val="black"/>
                </a:solidFill>
                <a:cs typeface="Arial" panose="020B0604020202020204" pitchFamily="34" charset="0"/>
              </a:rPr>
              <a:t>học sinh</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2479562" y="3936375"/>
            <a:ext cx="1844844" cy="9641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a:solidFill>
                  <a:prstClr val="black"/>
                </a:solidFill>
                <a:latin typeface="Arial" panose="020B0604020202020204" pitchFamily="34" charset="0"/>
                <a:cs typeface="Arial" panose="020B0604020202020204" pitchFamily="34" charset="0"/>
              </a:rPr>
              <a:t>50 học sinh</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47640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605642" y="349854"/>
            <a:ext cx="7878400" cy="3816629"/>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777066" y="407380"/>
            <a:ext cx="7484338" cy="785343"/>
          </a:xfrm>
          <a:prstGeom prst="rect">
            <a:avLst/>
          </a:prstGeom>
          <a:noFill/>
        </p:spPr>
        <p:txBody>
          <a:bodyPr wrap="square" rtlCol="0">
            <a:spAutoFit/>
          </a:bodyPr>
          <a:lstStyle/>
          <a:p>
            <a:pPr lvl="0" algn="just">
              <a:lnSpc>
                <a:spcPct val="150000"/>
              </a:lnSpc>
              <a:spcBef>
                <a:spcPts val="100"/>
              </a:spcBef>
              <a:spcAft>
                <a:spcPts val="100"/>
              </a:spcAft>
            </a:pPr>
            <a:r>
              <a:rPr kumimoji="0" lang="vi-VN" sz="1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5. </a:t>
            </a:r>
            <a:r>
              <a:rPr lang="vi-VN" sz="1600">
                <a:latin typeface="Arial" panose="020B0604020202020204" pitchFamily="34" charset="0"/>
                <a:ea typeface="Times New Roman" panose="02020603050405020304" pitchFamily="18" charset="0"/>
                <a:cs typeface="Arial" panose="020B0604020202020204" pitchFamily="34" charset="0"/>
              </a:rPr>
              <a:t>Một công ty mới thành lập có ba cơ sở bán sản phẩm. Biểu đồ dưới đây biểu diễn số sản phẩm bán được của mỗi cơ sở trong 2 tháng đầu:</a:t>
            </a:r>
            <a:endParaRPr kumimoji="0" lang="en-US" sz="1600" b="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7455342" y="3788507"/>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2142523" y="1279266"/>
            <a:ext cx="4753424" cy="2376712"/>
          </a:xfrm>
          <a:prstGeom prst="rect">
            <a:avLst/>
          </a:prstGeom>
        </p:spPr>
      </p:pic>
      <p:sp>
        <p:nvSpPr>
          <p:cNvPr id="3" name="Rectangle 2"/>
          <p:cNvSpPr/>
          <p:nvPr/>
        </p:nvSpPr>
        <p:spPr>
          <a:xfrm>
            <a:off x="1872517" y="3655978"/>
            <a:ext cx="5293437" cy="416011"/>
          </a:xfrm>
          <a:prstGeom prst="rect">
            <a:avLst/>
          </a:prstGeom>
        </p:spPr>
        <p:txBody>
          <a:bodyPr wrap="none">
            <a:spAutoFit/>
          </a:bodyPr>
          <a:lstStyle/>
          <a:p>
            <a:pPr>
              <a:lnSpc>
                <a:spcPct val="150000"/>
              </a:lnSpc>
              <a:spcBef>
                <a:spcPts val="100"/>
              </a:spcBef>
              <a:spcAft>
                <a:spcPts val="100"/>
              </a:spcAft>
            </a:pPr>
            <a:r>
              <a:rPr lang="en-US" sz="1600">
                <a:latin typeface="Arial" panose="020B0604020202020204" pitchFamily="34" charset="0"/>
                <a:ea typeface="Arial" panose="020B0604020202020204" pitchFamily="34" charset="0"/>
                <a:cs typeface="Arial" panose="020B0604020202020204" pitchFamily="34" charset="0"/>
              </a:rPr>
              <a:t>Nhận xét nào sau đây là đúng khi nói về biểu đồ đã cho.</a:t>
            </a:r>
            <a:endParaRPr lang="en-US" sz="16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7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defTabSz="685800">
              <a:buClrTx/>
            </a:pPr>
            <a:r>
              <a:rPr kumimoji="0" lang="fr-FR"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 </a:t>
            </a:r>
            <a:r>
              <a:rPr lang="vi-VN" kern="1200">
                <a:solidFill>
                  <a:prstClr val="black"/>
                </a:solidFill>
                <a:cs typeface="Arial" panose="020B0604020202020204" pitchFamily="34" charset="0"/>
              </a:rPr>
              <a:t>lượng sản phẩm bán ra của cơ sở 2 ở tháng 2 tăng 38,33% so với tháng 1</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731026" y="3933683"/>
            <a:ext cx="1921174" cy="9695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defTabSz="685800">
              <a:buClrTx/>
            </a:pPr>
            <a:r>
              <a:rPr kumimoji="0" lang="vi-VN"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 </a:t>
            </a:r>
            <a:r>
              <a:rPr lang="vi-VN" kern="1200">
                <a:solidFill>
                  <a:prstClr val="black"/>
                </a:solidFill>
                <a:cs typeface="Arial" panose="020B0604020202020204" pitchFamily="34" charset="0"/>
              </a:rPr>
              <a:t>lượng sản phẩm bán ra của cơ sở 3 ở tháng 2 tăng 19,78% so với tháng 1</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6963710" y="3945519"/>
            <a:ext cx="1801303" cy="97146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defTabSz="685800">
              <a:buClrTx/>
            </a:pPr>
            <a:r>
              <a:rPr kumimoji="0" lang="vi-VN"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D. </a:t>
            </a:r>
            <a:r>
              <a:rPr lang="vi-VN" kern="1200">
                <a:solidFill>
                  <a:prstClr val="black"/>
                </a:solidFill>
                <a:cs typeface="Arial" panose="020B0604020202020204" pitchFamily="34" charset="0"/>
              </a:rPr>
              <a:t>lượng sản phẩm bán ra của cả 3 cơ sở ở tháng 2 đều tăng so với tháng 1</a:t>
            </a:r>
            <a:endParaRPr kumimoji="0" lang="vi-VN"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 name="Rectangle 9"/>
          <p:cNvSpPr/>
          <p:nvPr/>
        </p:nvSpPr>
        <p:spPr>
          <a:xfrm>
            <a:off x="2548286" y="3936374"/>
            <a:ext cx="1844844" cy="9641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defTabSz="685800">
              <a:buClrTx/>
            </a:pPr>
            <a:r>
              <a:rPr kumimoji="0" lang="vi-VN"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B. </a:t>
            </a:r>
            <a:r>
              <a:rPr lang="vi-VN" kern="1200">
                <a:solidFill>
                  <a:prstClr val="black"/>
                </a:solidFill>
                <a:cs typeface="Arial" panose="020B0604020202020204" pitchFamily="34" charset="0"/>
              </a:rPr>
              <a:t>lượng sản phẩm bán ra của cơ sở 1 ở tháng 2 tăng 42, 85% so với tháng 1</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5016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4" name="Picture 3" descr="b7f78bf619e3dbd9b85f5af43ff93159.png"/>
          <p:cNvPicPr>
            <a:picLocks noChangeAspect="1"/>
          </p:cNvPicPr>
          <p:nvPr/>
        </p:nvPicPr>
        <p:blipFill>
          <a:blip r:embed="rId5" cstate="print"/>
          <a:stretch>
            <a:fillRect/>
          </a:stretch>
        </p:blipFill>
        <p:spPr>
          <a:xfrm>
            <a:off x="3078099" y="2939456"/>
            <a:ext cx="1200150" cy="1414624"/>
          </a:xfrm>
          <a:prstGeom prst="rect">
            <a:avLst/>
          </a:prstGeom>
        </p:spPr>
      </p:pic>
      <p:pic>
        <p:nvPicPr>
          <p:cNvPr id="8" name="Picture 7" descr="dsad.png"/>
          <p:cNvPicPr>
            <a:picLocks noChangeAspect="1"/>
          </p:cNvPicPr>
          <p:nvPr/>
        </p:nvPicPr>
        <p:blipFill>
          <a:blip r:embed="rId6" cstate="print"/>
          <a:stretch>
            <a:fillRect/>
          </a:stretch>
        </p:blipFill>
        <p:spPr>
          <a:xfrm>
            <a:off x="1663638" y="1954903"/>
            <a:ext cx="1681567" cy="2556479"/>
          </a:xfrm>
          <a:prstGeom prst="rect">
            <a:avLst/>
          </a:prstGeom>
        </p:spPr>
      </p:pic>
      <p:pic>
        <p:nvPicPr>
          <p:cNvPr id="7"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0422" y="1226655"/>
            <a:ext cx="304800" cy="304800"/>
          </a:xfrm>
          <a:prstGeom prst="rect">
            <a:avLst/>
          </a:prstGeom>
        </p:spPr>
      </p:pic>
      <p:sp>
        <p:nvSpPr>
          <p:cNvPr id="5" name="Cloud 4"/>
          <p:cNvSpPr/>
          <p:nvPr/>
        </p:nvSpPr>
        <p:spPr>
          <a:xfrm>
            <a:off x="3175726" y="534021"/>
            <a:ext cx="4797842" cy="19339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CẢM ƠN CÁC BẠN ĐÃ THAM GIA</a:t>
            </a:r>
            <a:endPar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290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8" name="Rectangle 7"/>
          <p:cNvSpPr/>
          <p:nvPr/>
        </p:nvSpPr>
        <p:spPr>
          <a:xfrm>
            <a:off x="3040165" y="117920"/>
            <a:ext cx="2873159" cy="553998"/>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1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tr112)</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723895" y="707880"/>
            <a:ext cx="7505701" cy="1338828"/>
          </a:xfrm>
          <a:prstGeom prst="rect">
            <a:avLst/>
          </a:prstGeom>
        </p:spPr>
        <p:txBody>
          <a:bodyPr wrap="square">
            <a:spAutoFit/>
          </a:bodyPr>
          <a:lstStyle/>
          <a:p>
            <a:pPr algn="just">
              <a:lnSpc>
                <a:spcPct val="150000"/>
              </a:lnSpc>
            </a:pPr>
            <a:r>
              <a:rPr lang="vi-VN" sz="1800">
                <a:latin typeface="+mn-lt"/>
              </a:rPr>
              <a:t>Hãy phân tích bảng thống kê sau để tìm</a:t>
            </a:r>
            <a:r>
              <a:rPr lang="vi-VN" sz="1800" smtClean="0">
                <a:latin typeface="+mn-lt"/>
              </a:rPr>
              <a:t>:</a:t>
            </a:r>
            <a:endParaRPr lang="vi-VN" sz="1800">
              <a:latin typeface="+mn-lt"/>
            </a:endParaRPr>
          </a:p>
          <a:p>
            <a:pPr algn="just">
              <a:lnSpc>
                <a:spcPct val="150000"/>
              </a:lnSpc>
            </a:pPr>
            <a:r>
              <a:rPr lang="vi-VN" sz="1800">
                <a:latin typeface="+mn-lt"/>
              </a:rPr>
              <a:t>a) Số học sinh bình quân trên một giáo viên</a:t>
            </a:r>
            <a:r>
              <a:rPr lang="vi-VN" sz="1800" smtClean="0">
                <a:latin typeface="+mn-lt"/>
              </a:rPr>
              <a:t>;</a:t>
            </a:r>
            <a:endParaRPr lang="vi-VN" sz="1800">
              <a:latin typeface="+mn-lt"/>
            </a:endParaRPr>
          </a:p>
          <a:p>
            <a:pPr algn="just">
              <a:lnSpc>
                <a:spcPct val="150000"/>
              </a:lnSpc>
            </a:pPr>
            <a:r>
              <a:rPr lang="vi-VN" sz="1800">
                <a:latin typeface="+mn-lt"/>
              </a:rPr>
              <a:t>b) Số học sinh bình quân trong một lớp.</a:t>
            </a:r>
            <a:endParaRPr lang="en-US" sz="1800">
              <a:latin typeface="+mn-lt"/>
            </a:endParaRPr>
          </a:p>
        </p:txBody>
      </p:sp>
      <p:sp>
        <p:nvSpPr>
          <p:cNvPr id="2" name="Rectangle 1"/>
          <p:cNvSpPr/>
          <p:nvPr/>
        </p:nvSpPr>
        <p:spPr>
          <a:xfrm>
            <a:off x="723897" y="2884774"/>
            <a:ext cx="7999477" cy="1441420"/>
          </a:xfrm>
          <a:prstGeom prst="rect">
            <a:avLst/>
          </a:prstGeom>
        </p:spPr>
        <p:txBody>
          <a:bodyPr wrap="square">
            <a:spAutoFit/>
          </a:bodyPr>
          <a:lstStyle/>
          <a:p>
            <a:pPr>
              <a:lnSpc>
                <a:spcPct val="150000"/>
              </a:lnSpc>
              <a:spcBef>
                <a:spcPts val="200"/>
              </a:spcBef>
              <a:spcAft>
                <a:spcPts val="200"/>
              </a:spcAft>
            </a:pPr>
            <a:r>
              <a:rPr lang="fr-FR" sz="1800">
                <a:latin typeface="+mn-lt"/>
                <a:ea typeface="Arial" panose="020B0604020202020204" pitchFamily="34" charset="0"/>
                <a:cs typeface="Times New Roman" panose="02020603050405020304" pitchFamily="18" charset="0"/>
              </a:rPr>
              <a:t>a) Phân tích bảng thống kê ta thấy:</a:t>
            </a:r>
            <a:endParaRPr lang="en-US" sz="1800">
              <a:effectLst/>
              <a:latin typeface="+mn-lt"/>
              <a:ea typeface="Arial" panose="020B0604020202020204" pitchFamily="34" charset="0"/>
              <a:cs typeface="Times New Roman" panose="02020603050405020304" pitchFamily="18" charset="0"/>
            </a:endParaRPr>
          </a:p>
          <a:p>
            <a:pPr marL="285750" indent="-285750">
              <a:lnSpc>
                <a:spcPct val="150000"/>
              </a:lnSpc>
              <a:spcBef>
                <a:spcPts val="200"/>
              </a:spcBef>
              <a:spcAft>
                <a:spcPts val="200"/>
              </a:spcAft>
              <a:buFontTx/>
              <a:buChar char="-"/>
            </a:pPr>
            <a:r>
              <a:rPr lang="fr-FR" sz="1800" smtClean="0">
                <a:effectLst/>
                <a:latin typeface="+mn-lt"/>
                <a:ea typeface="Arial" panose="020B0604020202020204" pitchFamily="34" charset="0"/>
                <a:cs typeface="Times New Roman" panose="02020603050405020304" pitchFamily="18" charset="0"/>
              </a:rPr>
              <a:t>Có </a:t>
            </a:r>
            <a:r>
              <a:rPr lang="fr-FR" sz="1800">
                <a:effectLst/>
                <a:latin typeface="+mn-lt"/>
                <a:ea typeface="Arial" panose="020B0604020202020204" pitchFamily="34" charset="0"/>
                <a:cs typeface="Times New Roman" panose="02020603050405020304" pitchFamily="18" charset="0"/>
              </a:rPr>
              <a:t>17,5 triệu học sinh = 17 500 nghìn học </a:t>
            </a:r>
            <a:r>
              <a:rPr lang="fr-FR" sz="1800" smtClean="0">
                <a:effectLst/>
                <a:latin typeface="+mn-lt"/>
                <a:ea typeface="Arial" panose="020B0604020202020204" pitchFamily="34" charset="0"/>
                <a:cs typeface="Times New Roman" panose="02020603050405020304" pitchFamily="18" charset="0"/>
              </a:rPr>
              <a:t>sinh</a:t>
            </a:r>
          </a:p>
          <a:p>
            <a:pPr marL="285750" indent="-285750">
              <a:lnSpc>
                <a:spcPct val="150000"/>
              </a:lnSpc>
              <a:spcBef>
                <a:spcPts val="200"/>
              </a:spcBef>
              <a:spcAft>
                <a:spcPts val="200"/>
              </a:spcAft>
              <a:buFontTx/>
              <a:buChar char="-"/>
            </a:pPr>
            <a:r>
              <a:rPr lang="fr-FR" sz="1800" smtClean="0">
                <a:effectLst/>
                <a:latin typeface="+mn-lt"/>
                <a:ea typeface="Arial" panose="020B0604020202020204" pitchFamily="34" charset="0"/>
                <a:cs typeface="Times New Roman" panose="02020603050405020304" pitchFamily="18" charset="0"/>
              </a:rPr>
              <a:t>Có </a:t>
            </a:r>
            <a:r>
              <a:rPr lang="fr-FR" sz="1800">
                <a:effectLst/>
                <a:latin typeface="+mn-lt"/>
                <a:ea typeface="Arial" panose="020B0604020202020204" pitchFamily="34" charset="0"/>
                <a:cs typeface="Times New Roman" panose="02020603050405020304" pitchFamily="18" charset="0"/>
              </a:rPr>
              <a:t>818,0 nghìn giáo </a:t>
            </a:r>
            <a:r>
              <a:rPr lang="fr-FR" sz="1800" smtClean="0">
                <a:effectLst/>
                <a:latin typeface="+mn-lt"/>
                <a:ea typeface="Arial" panose="020B0604020202020204" pitchFamily="34" charset="0"/>
                <a:cs typeface="Times New Roman" panose="02020603050405020304" pitchFamily="18" charset="0"/>
              </a:rPr>
              <a:t>viên</a:t>
            </a:r>
            <a:endParaRPr lang="en-US" sz="1800" smtClean="0">
              <a:latin typeface="+mn-lt"/>
              <a:ea typeface="Arial" panose="020B0604020202020204" pitchFamily="34" charset="0"/>
              <a:cs typeface="Times New Roman" panose="02020603050405020304" pitchFamily="18" charset="0"/>
            </a:endParaRPr>
          </a:p>
        </p:txBody>
      </p:sp>
      <p:sp>
        <p:nvSpPr>
          <p:cNvPr id="7" name="Rectangle 6"/>
          <p:cNvSpPr/>
          <p:nvPr/>
        </p:nvSpPr>
        <p:spPr>
          <a:xfrm>
            <a:off x="2383954" y="223471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23896" y="4163508"/>
                <a:ext cx="7505701" cy="719812"/>
              </a:xfrm>
              <a:prstGeom prst="rect">
                <a:avLst/>
              </a:prstGeom>
            </p:spPr>
            <p:txBody>
              <a:bodyPr wrap="square">
                <a:spAutoFit/>
              </a:bodyPr>
              <a:lstStyle/>
              <a:p>
                <a:pPr marL="285750" lvl="0" indent="-285750">
                  <a:lnSpc>
                    <a:spcPct val="150000"/>
                  </a:lnSpc>
                  <a:spcBef>
                    <a:spcPts val="200"/>
                  </a:spcBef>
                  <a:spcAft>
                    <a:spcPts val="200"/>
                  </a:spcAft>
                  <a:buFontTx/>
                  <a:buChar char="-"/>
                </a:pPr>
                <a:r>
                  <a:rPr lang="fr-FR" sz="1800">
                    <a:ea typeface="Arial" panose="020B0604020202020204" pitchFamily="34" charset="0"/>
                    <a:cs typeface="Times New Roman" panose="02020603050405020304" pitchFamily="18" charset="0"/>
                  </a:rPr>
                  <a:t>Số học sinh bình quân trên một giáo viên là: </a:t>
                </a:r>
                <a14:m>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fr-FR" sz="1800" i="1">
                            <a:latin typeface="Cambria Math" panose="02040503050406030204" pitchFamily="18" charset="0"/>
                            <a:ea typeface="Arial" panose="020B0604020202020204" pitchFamily="34" charset="0"/>
                            <a:cs typeface="Times New Roman" panose="02020603050405020304" pitchFamily="18" charset="0"/>
                          </a:rPr>
                          <m:t>17500</m:t>
                        </m:r>
                      </m:num>
                      <m:den>
                        <m:r>
                          <a:rPr lang="fr-FR" sz="1800" i="1">
                            <a:latin typeface="Cambria Math" panose="02040503050406030204" pitchFamily="18" charset="0"/>
                            <a:ea typeface="Arial" panose="020B0604020202020204" pitchFamily="34" charset="0"/>
                            <a:cs typeface="Times New Roman" panose="02020603050405020304" pitchFamily="18" charset="0"/>
                          </a:rPr>
                          <m:t>818,0</m:t>
                        </m:r>
                      </m:den>
                    </m:f>
                    <m:r>
                      <a:rPr lang="fr-FR" sz="1800" i="1">
                        <a:latin typeface="Cambria Math" panose="02040503050406030204" pitchFamily="18" charset="0"/>
                        <a:ea typeface="Arial" panose="020B0604020202020204" pitchFamily="34" charset="0"/>
                        <a:cs typeface="Times New Roman" panose="02020603050405020304" pitchFamily="18" charset="0"/>
                      </a:rPr>
                      <m:t>≈21</m:t>
                    </m:r>
                  </m:oMath>
                </a14:m>
                <a:r>
                  <a:rPr lang="fr-FR" sz="1800">
                    <a:ea typeface="Arial" panose="020B0604020202020204" pitchFamily="34" charset="0"/>
                    <a:cs typeface="Times New Roman" panose="02020603050405020304" pitchFamily="18" charset="0"/>
                  </a:rPr>
                  <a:t> (học sinh)</a:t>
                </a:r>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23896" y="4163508"/>
                <a:ext cx="7505701" cy="719812"/>
              </a:xfrm>
              <a:prstGeom prst="rect">
                <a:avLst/>
              </a:prstGeom>
              <a:blipFill>
                <a:blip r:embed="rId4"/>
                <a:stretch>
                  <a:fillRect l="-569"/>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647234" y="726879"/>
            <a:ext cx="2749339" cy="2639658"/>
          </a:xfrm>
          <a:prstGeom prst="rect">
            <a:avLst/>
          </a:prstGeom>
        </p:spPr>
      </p:pic>
    </p:spTree>
    <p:extLst>
      <p:ext uri="{BB962C8B-B14F-4D97-AF65-F5344CB8AC3E}">
        <p14:creationId xmlns:p14="http://schemas.microsoft.com/office/powerpoint/2010/main" val="11939049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down)">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9" name="Rectangle 8"/>
          <p:cNvSpPr/>
          <p:nvPr/>
        </p:nvSpPr>
        <p:spPr>
          <a:xfrm>
            <a:off x="723895" y="707880"/>
            <a:ext cx="7505701" cy="13388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Hãy phân tích bảng thống kê sau để tìm</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Số học sinh bình quân trên một giáo viên</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Số học sinh bình quân trong một lớp.</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723897" y="2884774"/>
            <a:ext cx="7999477" cy="1441420"/>
          </a:xfrm>
          <a:prstGeom prst="rect">
            <a:avLst/>
          </a:prstGeom>
        </p:spPr>
        <p:txBody>
          <a:bodyPr wrap="square">
            <a:spAutoFit/>
          </a:bodyPr>
          <a:lstStyle/>
          <a:p>
            <a:pPr lvl="0">
              <a:lnSpc>
                <a:spcPct val="150000"/>
              </a:lnSpc>
              <a:spcBef>
                <a:spcPts val="200"/>
              </a:spcBef>
              <a:spcAft>
                <a:spcPts val="200"/>
              </a:spcAft>
            </a:pPr>
            <a:r>
              <a:rPr lang="fr-FR" sz="1800">
                <a:ea typeface="Arial" panose="020B0604020202020204" pitchFamily="34" charset="0"/>
                <a:cs typeface="Times New Roman" panose="02020603050405020304" pitchFamily="18" charset="0"/>
              </a:rPr>
              <a:t>b) Phân tích bảng thống kê ta thấy:</a:t>
            </a:r>
          </a:p>
          <a:p>
            <a:pPr marL="285750" lvl="0" indent="-285750">
              <a:lnSpc>
                <a:spcPct val="150000"/>
              </a:lnSpc>
              <a:spcBef>
                <a:spcPts val="200"/>
              </a:spcBef>
              <a:spcAft>
                <a:spcPts val="200"/>
              </a:spcAft>
              <a:buFontTx/>
              <a:buChar char="-"/>
            </a:pPr>
            <a:r>
              <a:rPr lang="fr-FR" sz="1800" smtClean="0">
                <a:ea typeface="Arial" panose="020B0604020202020204" pitchFamily="34" charset="0"/>
                <a:cs typeface="Times New Roman" panose="02020603050405020304" pitchFamily="18" charset="0"/>
              </a:rPr>
              <a:t>Có </a:t>
            </a:r>
            <a:r>
              <a:rPr lang="fr-FR" sz="1800">
                <a:ea typeface="Arial" panose="020B0604020202020204" pitchFamily="34" charset="0"/>
                <a:cs typeface="Times New Roman" panose="02020603050405020304" pitchFamily="18" charset="0"/>
              </a:rPr>
              <a:t>17,5 triệu học sinh = 17 500 nghìn học </a:t>
            </a:r>
            <a:r>
              <a:rPr lang="fr-FR" sz="1800" smtClean="0">
                <a:ea typeface="Arial" panose="020B0604020202020204" pitchFamily="34" charset="0"/>
                <a:cs typeface="Times New Roman" panose="02020603050405020304" pitchFamily="18" charset="0"/>
              </a:rPr>
              <a:t>sinh</a:t>
            </a:r>
          </a:p>
          <a:p>
            <a:pPr marL="285750" lvl="0" indent="-285750">
              <a:lnSpc>
                <a:spcPct val="150000"/>
              </a:lnSpc>
              <a:spcBef>
                <a:spcPts val="200"/>
              </a:spcBef>
              <a:spcAft>
                <a:spcPts val="200"/>
              </a:spcAft>
              <a:buFontTx/>
              <a:buChar char="-"/>
            </a:pPr>
            <a:r>
              <a:rPr lang="fr-FR" sz="1800">
                <a:ea typeface="Arial" panose="020B0604020202020204" pitchFamily="34" charset="0"/>
                <a:cs typeface="Times New Roman" panose="02020603050405020304" pitchFamily="18" charset="0"/>
              </a:rPr>
              <a:t>C</a:t>
            </a:r>
            <a:r>
              <a:rPr lang="fr-FR" sz="1800" smtClean="0">
                <a:ea typeface="Arial" panose="020B0604020202020204" pitchFamily="34" charset="0"/>
                <a:cs typeface="Times New Roman" panose="02020603050405020304" pitchFamily="18" charset="0"/>
              </a:rPr>
              <a:t>ó </a:t>
            </a:r>
            <a:r>
              <a:rPr lang="fr-FR" sz="1800">
                <a:ea typeface="Arial" panose="020B0604020202020204" pitchFamily="34" charset="0"/>
                <a:cs typeface="Times New Roman" panose="02020603050405020304" pitchFamily="18" charset="0"/>
              </a:rPr>
              <a:t>511,6 nghìn lớp học;</a:t>
            </a:r>
          </a:p>
        </p:txBody>
      </p:sp>
      <p:sp>
        <p:nvSpPr>
          <p:cNvPr id="7" name="Rectangle 6"/>
          <p:cNvSpPr/>
          <p:nvPr/>
        </p:nvSpPr>
        <p:spPr>
          <a:xfrm>
            <a:off x="2383954" y="223471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23896" y="4163508"/>
                <a:ext cx="7505701" cy="677558"/>
              </a:xfrm>
              <a:prstGeom prst="rect">
                <a:avLst/>
              </a:prstGeom>
            </p:spPr>
            <p:txBody>
              <a:bodyPr wrap="square">
                <a:spAutoFit/>
              </a:bodyPr>
              <a:lstStyle/>
              <a:p>
                <a:pPr marL="285750" lvl="0" indent="-285750">
                  <a:lnSpc>
                    <a:spcPct val="150000"/>
                  </a:lnSpc>
                  <a:spcBef>
                    <a:spcPts val="100"/>
                  </a:spcBef>
                  <a:spcAft>
                    <a:spcPts val="100"/>
                  </a:spcAft>
                  <a:buFontTx/>
                  <a:buChar char="-"/>
                  <a:defRPr/>
                </a:pPr>
                <a:r>
                  <a:rPr lang="fr-FR" sz="1800" smtClean="0">
                    <a:latin typeface="+mn-lt"/>
                    <a:ea typeface="Arial" panose="020B0604020202020204" pitchFamily="34" charset="0"/>
                    <a:cs typeface="Times New Roman" panose="02020603050405020304" pitchFamily="18" charset="0"/>
                  </a:rPr>
                  <a:t>Số </a:t>
                </a:r>
                <a:r>
                  <a:rPr lang="fr-FR" sz="1800">
                    <a:latin typeface="+mn-lt"/>
                    <a:ea typeface="Arial" panose="020B0604020202020204" pitchFamily="34" charset="0"/>
                    <a:cs typeface="Times New Roman" panose="02020603050405020304" pitchFamily="18" charset="0"/>
                  </a:rPr>
                  <a:t>học sinh bình quân trong một lớp là: </a:t>
                </a:r>
                <a14:m>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fr-FR" sz="1800" i="1">
                            <a:latin typeface="Cambria Math" panose="02040503050406030204" pitchFamily="18" charset="0"/>
                            <a:ea typeface="Arial" panose="020B0604020202020204" pitchFamily="34" charset="0"/>
                            <a:cs typeface="Times New Roman" panose="02020603050405020304" pitchFamily="18" charset="0"/>
                          </a:rPr>
                          <m:t>17500</m:t>
                        </m:r>
                      </m:num>
                      <m:den>
                        <m:r>
                          <a:rPr lang="fr-FR" sz="1800" i="1">
                            <a:latin typeface="Cambria Math" panose="02040503050406030204" pitchFamily="18" charset="0"/>
                            <a:ea typeface="Arial" panose="020B0604020202020204" pitchFamily="34" charset="0"/>
                            <a:cs typeface="Times New Roman" panose="02020603050405020304" pitchFamily="18" charset="0"/>
                          </a:rPr>
                          <m:t>511,6</m:t>
                        </m:r>
                      </m:den>
                    </m:f>
                    <m:r>
                      <a:rPr lang="fr-FR" sz="1800" i="1">
                        <a:latin typeface="Cambria Math" panose="02040503050406030204" pitchFamily="18" charset="0"/>
                        <a:ea typeface="Arial" panose="020B0604020202020204" pitchFamily="34" charset="0"/>
                        <a:cs typeface="Times New Roman" panose="02020603050405020304" pitchFamily="18" charset="0"/>
                      </a:rPr>
                      <m:t>≈34</m:t>
                    </m:r>
                  </m:oMath>
                </a14:m>
                <a:r>
                  <a:rPr lang="fr-FR" sz="1800">
                    <a:latin typeface="+mn-lt"/>
                    <a:ea typeface="Arial" panose="020B0604020202020204" pitchFamily="34" charset="0"/>
                    <a:cs typeface="Times New Roman" panose="02020603050405020304" pitchFamily="18" charset="0"/>
                  </a:rPr>
                  <a:t> (học sinh</a:t>
                </a:r>
                <a:r>
                  <a:rPr lang="fr-FR" sz="1800" smtClean="0">
                    <a:latin typeface="+mn-lt"/>
                    <a:ea typeface="Arial" panose="020B060402020202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23896" y="4163508"/>
                <a:ext cx="7505701" cy="677558"/>
              </a:xfrm>
              <a:prstGeom prst="rect">
                <a:avLst/>
              </a:prstGeom>
              <a:blipFill>
                <a:blip r:embed="rId4"/>
                <a:stretch>
                  <a:fillRect l="-569" b="-1802"/>
                </a:stretch>
              </a:blipFill>
            </p:spPr>
            <p:txBody>
              <a:bodyPr/>
              <a:lstStyle/>
              <a:p>
                <a:r>
                  <a:rPr lang="en-US">
                    <a:noFill/>
                  </a:rPr>
                  <a:t> </a:t>
                </a:r>
              </a:p>
            </p:txBody>
          </p:sp>
        </mc:Fallback>
      </mc:AlternateContent>
      <p:sp>
        <p:nvSpPr>
          <p:cNvPr id="10" name="Rectangle 9"/>
          <p:cNvSpPr/>
          <p:nvPr/>
        </p:nvSpPr>
        <p:spPr>
          <a:xfrm>
            <a:off x="3040165" y="117920"/>
            <a:ext cx="2873159" cy="553998"/>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1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tr112)</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647234" y="726879"/>
            <a:ext cx="2749339" cy="2639658"/>
          </a:xfrm>
          <a:prstGeom prst="rect">
            <a:avLst/>
          </a:prstGeom>
        </p:spPr>
      </p:pic>
    </p:spTree>
    <p:extLst>
      <p:ext uri="{BB962C8B-B14F-4D97-AF65-F5344CB8AC3E}">
        <p14:creationId xmlns:p14="http://schemas.microsoft.com/office/powerpoint/2010/main" val="22596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4" name="Rectangle 3"/>
          <p:cNvSpPr/>
          <p:nvPr/>
        </p:nvSpPr>
        <p:spPr>
          <a:xfrm>
            <a:off x="6665976" y="0"/>
            <a:ext cx="2048256" cy="76809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0" y="3374136"/>
            <a:ext cx="5263896" cy="1761744"/>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3040582" y="94256"/>
            <a:ext cx="2873159"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2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tr112)</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8"/>
          <p:cNvSpPr/>
          <p:nvPr/>
        </p:nvSpPr>
        <p:spPr>
          <a:xfrm>
            <a:off x="390138" y="605796"/>
            <a:ext cx="8273799" cy="923330"/>
          </a:xfrm>
          <a:prstGeom prst="rect">
            <a:avLst/>
          </a:prstGeom>
        </p:spPr>
        <p:txBody>
          <a:bodyPr wrap="square">
            <a:spAutoFit/>
          </a:bodyPr>
          <a:lstStyle/>
          <a:p>
            <a:pPr lvl="0" algn="just">
              <a:lnSpc>
                <a:spcPct val="150000"/>
              </a:lnSpc>
              <a:defRPr/>
            </a:pPr>
            <a:r>
              <a:rPr lang="vi-VN" sz="1900">
                <a:latin typeface="Arial" panose="020B0604020202020204" pitchFamily="34" charset="0"/>
              </a:rPr>
              <a:t>Quan sát biểu đồ tỉ lệ phần trăm số xe đạp một cửa hàng đã bán được theo màu sơn trong tháng sau đây:</a:t>
            </a:r>
            <a:endParaRPr kumimoji="0" lang="en-US" sz="1900" b="0" i="0" u="none" strike="noStrike" kern="0" cap="none" spc="0" normalizeH="0" baseline="0" noProof="0">
              <a:ln>
                <a:noFill/>
              </a:ln>
              <a:solidFill>
                <a:srgbClr val="000000"/>
              </a:solidFill>
              <a:effectLst/>
              <a:uLnTx/>
              <a:uFillTx/>
              <a:sym typeface="Arial"/>
            </a:endParaRPr>
          </a:p>
        </p:txBody>
      </p:sp>
      <p:sp>
        <p:nvSpPr>
          <p:cNvPr id="2" name="Rectangle 1"/>
          <p:cNvSpPr/>
          <p:nvPr/>
        </p:nvSpPr>
        <p:spPr>
          <a:xfrm>
            <a:off x="390553" y="4350679"/>
            <a:ext cx="8173215" cy="476734"/>
          </a:xfrm>
          <a:prstGeom prst="rect">
            <a:avLst/>
          </a:prstGeom>
        </p:spPr>
        <p:txBody>
          <a:bodyPr wrap="square">
            <a:spAutoFit/>
          </a:bodyPr>
          <a:lstStyle/>
          <a:p>
            <a:pPr lvl="0" algn="just">
              <a:lnSpc>
                <a:spcPct val="150000"/>
              </a:lnSpc>
              <a:defRPr/>
            </a:pPr>
            <a:r>
              <a:rPr lang="vi-VN" sz="1900" smtClean="0">
                <a:latin typeface="Arial" panose="020B0604020202020204" pitchFamily="34" charset="0"/>
              </a:rPr>
              <a:t>Theo </a:t>
            </a:r>
            <a:r>
              <a:rPr lang="vi-VN" sz="1900">
                <a:latin typeface="Arial" panose="020B0604020202020204" pitchFamily="34" charset="0"/>
              </a:rPr>
              <a:t>em, chủ cửa hàng nên đặt hàng thêm cho xe đạp màu gì?</a:t>
            </a:r>
            <a:endParaRPr kumimoji="0" lang="vi-VN" sz="19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261639" y="1624797"/>
            <a:ext cx="6530795" cy="2630211"/>
          </a:xfrm>
          <a:prstGeom prst="rect">
            <a:avLst/>
          </a:prstGeom>
        </p:spPr>
      </p:pic>
    </p:spTree>
    <p:extLst>
      <p:ext uri="{BB962C8B-B14F-4D97-AF65-F5344CB8AC3E}">
        <p14:creationId xmlns:p14="http://schemas.microsoft.com/office/powerpoint/2010/main" val="16944206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4" name="Rectangle 3"/>
          <p:cNvSpPr/>
          <p:nvPr/>
        </p:nvSpPr>
        <p:spPr>
          <a:xfrm>
            <a:off x="6665976" y="0"/>
            <a:ext cx="2048256" cy="76809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0" y="3374136"/>
            <a:ext cx="5263896" cy="1761744"/>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4269024" y="23072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3" name="Rectangle 2"/>
          <p:cNvSpPr/>
          <p:nvPr/>
        </p:nvSpPr>
        <p:spPr>
          <a:xfrm>
            <a:off x="259209" y="3416930"/>
            <a:ext cx="8686800" cy="1420325"/>
          </a:xfrm>
          <a:prstGeom prst="rect">
            <a:avLst/>
          </a:prstGeom>
        </p:spPr>
        <p:txBody>
          <a:bodyPr wrap="square">
            <a:spAutoFit/>
          </a:bodyPr>
          <a:lstStyle/>
          <a:p>
            <a:pPr algn="just">
              <a:lnSpc>
                <a:spcPct val="150000"/>
              </a:lnSpc>
              <a:spcBef>
                <a:spcPts val="600"/>
              </a:spcBef>
              <a:spcAft>
                <a:spcPts val="600"/>
              </a:spcAft>
            </a:pPr>
            <a:r>
              <a:rPr lang="vi-VN" sz="2000">
                <a:latin typeface="+mn-lt"/>
                <a:ea typeface="Calibri" panose="020F0502020204030204" pitchFamily="34" charset="0"/>
                <a:cs typeface="Times New Roman" panose="02020603050405020304" pitchFamily="18" charset="0"/>
              </a:rPr>
              <a:t>Phân tích biểu đồ hình quạt tròn trên ta thấy tỉ lệ phần trăm số xe đạp sơn màu xanh dương bán được nhiều nhất (chiếm tỉ lệ 60% nhiều nhất), do đó chủ cửa hàng nên đặt hàng thêm cho xe đạp màu xanh dương.</a:t>
            </a:r>
            <a:endParaRPr lang="en-US" sz="2000">
              <a:effectLst/>
              <a:latin typeface="+mn-l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337211" y="743925"/>
            <a:ext cx="6530795" cy="2630211"/>
          </a:xfrm>
          <a:prstGeom prst="rect">
            <a:avLst/>
          </a:prstGeom>
        </p:spPr>
      </p:pic>
    </p:spTree>
    <p:extLst>
      <p:ext uri="{BB962C8B-B14F-4D97-AF65-F5344CB8AC3E}">
        <p14:creationId xmlns:p14="http://schemas.microsoft.com/office/powerpoint/2010/main" val="42877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9" name="Google Shape;319;p38"/>
          <p:cNvPicPr preferRelativeResize="0"/>
          <p:nvPr/>
        </p:nvPicPr>
        <p:blipFill>
          <a:blip r:embed="rId3">
            <a:alphaModFix/>
          </a:blip>
          <a:stretch>
            <a:fillRect/>
          </a:stretch>
        </p:blipFill>
        <p:spPr>
          <a:xfrm rot="-5680079">
            <a:off x="7374182" y="744667"/>
            <a:ext cx="2101306" cy="2054021"/>
          </a:xfrm>
          <a:prstGeom prst="rect">
            <a:avLst/>
          </a:prstGeom>
          <a:noFill/>
          <a:ln>
            <a:noFill/>
          </a:ln>
        </p:spPr>
      </p:pic>
      <p:sp>
        <p:nvSpPr>
          <p:cNvPr id="8" name="Rectangle 7"/>
          <p:cNvSpPr/>
          <p:nvPr/>
        </p:nvSpPr>
        <p:spPr>
          <a:xfrm>
            <a:off x="720769" y="1432177"/>
            <a:ext cx="5832843"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nl-NL" sz="5500" b="1" smtClean="0">
                <a:solidFill>
                  <a:srgbClr val="FFFFFF">
                    <a:lumMod val="25000"/>
                  </a:srgbClr>
                </a:solidFill>
              </a:rPr>
              <a:t>VẬN DỤNG</a:t>
            </a:r>
            <a:endParaRPr kumimoji="0" lang="en-US" sz="5500" b="1" i="0" u="none" strike="noStrike" kern="0" cap="none" spc="0" normalizeH="0" baseline="0" noProof="0">
              <a:ln>
                <a:noFill/>
              </a:ln>
              <a:solidFill>
                <a:srgbClr val="FFFFFF">
                  <a:lumMod val="25000"/>
                </a:srgbClr>
              </a:solidFill>
              <a:effectLst/>
              <a:uLnTx/>
              <a:uFillTx/>
              <a:latin typeface="Arial"/>
              <a:cs typeface="Arial"/>
              <a:sym typeface="Arial"/>
            </a:endParaRPr>
          </a:p>
        </p:txBody>
      </p:sp>
    </p:spTree>
    <p:extLst>
      <p:ext uri="{BB962C8B-B14F-4D97-AF65-F5344CB8AC3E}">
        <p14:creationId xmlns:p14="http://schemas.microsoft.com/office/powerpoint/2010/main" val="2515959905"/>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21"/>
        <p:cNvGrpSpPr/>
        <p:nvPr/>
      </p:nvGrpSpPr>
      <p:grpSpPr>
        <a:xfrm>
          <a:off x="0" y="0"/>
          <a:ext cx="0" cy="0"/>
          <a:chOff x="0" y="0"/>
          <a:chExt cx="0" cy="0"/>
        </a:xfrm>
      </p:grpSpPr>
      <p:sp>
        <p:nvSpPr>
          <p:cNvPr id="8" name="Rectangle 7"/>
          <p:cNvSpPr/>
          <p:nvPr/>
        </p:nvSpPr>
        <p:spPr>
          <a:xfrm>
            <a:off x="181891" y="4782"/>
            <a:ext cx="8787541" cy="1315745"/>
          </a:xfrm>
          <a:prstGeom prst="rect">
            <a:avLst/>
          </a:prstGeom>
        </p:spPr>
        <p:txBody>
          <a:bodyPr wrap="square">
            <a:spAutoFit/>
          </a:bodyPr>
          <a:lstStyle/>
          <a:p>
            <a:pPr lvl="0" algn="just" defTabSz="457200">
              <a:lnSpc>
                <a:spcPct val="150000"/>
              </a:lnSpc>
              <a:buClrTx/>
              <a:tabLst>
                <a:tab pos="180023" algn="l"/>
                <a:tab pos="360045" algn="l"/>
              </a:tabLst>
              <a:defRPr/>
            </a:pPr>
            <a:r>
              <a:rPr lang="nl-NL" sz="1900" b="1" kern="1200">
                <a:solidFill>
                  <a:srgbClr val="C00000"/>
                </a:solidFill>
                <a:latin typeface="Arial" panose="020B0604020202020204" pitchFamily="34" charset="0"/>
                <a:ea typeface="Calibri" panose="020F0502020204030204" pitchFamily="34" charset="0"/>
                <a:cs typeface="Arial" panose="020B0604020202020204" pitchFamily="34" charset="0"/>
              </a:rPr>
              <a:t>Bài tập 4 (SGK - </a:t>
            </a:r>
            <a:r>
              <a:rPr lang="nl-NL" sz="1900" b="1" kern="1200" smtClean="0">
                <a:solidFill>
                  <a:srgbClr val="C00000"/>
                </a:solidFill>
                <a:latin typeface="Arial" panose="020B0604020202020204" pitchFamily="34" charset="0"/>
                <a:ea typeface="Calibri" panose="020F0502020204030204" pitchFamily="34" charset="0"/>
                <a:cs typeface="Arial" panose="020B0604020202020204" pitchFamily="34" charset="0"/>
              </a:rPr>
              <a:t>tr113)</a:t>
            </a:r>
            <a:r>
              <a:rPr lang="en-US" sz="1900" kern="1200" smtClean="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1700" smtClean="0">
                <a:latin typeface="Arial" panose="020B0604020202020204" pitchFamily="34" charset="0"/>
              </a:rPr>
              <a:t>Một </a:t>
            </a:r>
            <a:r>
              <a:rPr lang="vi-VN" sz="1700">
                <a:latin typeface="Arial" panose="020B0604020202020204" pitchFamily="34" charset="0"/>
              </a:rPr>
              <a:t>số công ty sản xuất đồng hồ đeo tay quảng cáo rằng đồng hồ của họ chống thấm nước. Sau khi cơ quan kiểm định chất lượng kiểm tra, </a:t>
            </a:r>
            <a:r>
              <a:rPr lang="en-US" sz="1700" smtClean="0">
                <a:latin typeface="Arial" panose="020B0604020202020204" pitchFamily="34" charset="0"/>
              </a:rPr>
              <a:t>        </a:t>
            </a:r>
            <a:r>
              <a:rPr lang="vi-VN" sz="1700" smtClean="0">
                <a:latin typeface="Arial" panose="020B0604020202020204" pitchFamily="34" charset="0"/>
              </a:rPr>
              <a:t>kết </a:t>
            </a:r>
            <a:r>
              <a:rPr lang="vi-VN" sz="1700">
                <a:latin typeface="Arial" panose="020B0604020202020204" pitchFamily="34" charset="0"/>
              </a:rPr>
              <a:t>quả được công bố như biểu đồ sau:</a:t>
            </a:r>
            <a:endParaRPr kumimoji="0" lang="en-US" sz="1700" b="0" i="0" u="none" strike="noStrike" kern="0" cap="none" spc="0" normalizeH="0" baseline="0" noProof="0">
              <a:ln>
                <a:noFill/>
              </a:ln>
              <a:solidFill>
                <a:srgbClr val="000000"/>
              </a:solidFill>
              <a:effectLst/>
              <a:uLnTx/>
              <a:uFillTx/>
              <a:sym typeface="Arial"/>
            </a:endParaRPr>
          </a:p>
        </p:txBody>
      </p:sp>
      <p:sp>
        <p:nvSpPr>
          <p:cNvPr id="3" name="Rectangle 2"/>
          <p:cNvSpPr>
            <a:spLocks noChangeArrowheads="1"/>
          </p:cNvSpPr>
          <p:nvPr/>
        </p:nvSpPr>
        <p:spPr bwMode="auto">
          <a:xfrm>
            <a:off x="181892" y="4178433"/>
            <a:ext cx="871423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700">
                <a:solidFill>
                  <a:srgbClr val="000000"/>
                </a:solidFill>
                <a:ea typeface="Open Sans"/>
              </a:rPr>
              <a:t>Từ biểu đồ cột kép trên, hãy tính tỉ số giữa số đồng hồ bị thấm nước và số đồng hồ đem kiểm tra của mỗi loại đồng hồ và dự đoán loại đồng hồ nào chống thấm nước tốt nhất.</a:t>
            </a:r>
            <a:endParaRPr kumimoji="0" lang="en-US" altLang="en-US" sz="1700" b="0" i="0" u="none" strike="noStrike" cap="none" normalizeH="0" baseline="0" smtClean="0">
              <a:ln>
                <a:noFill/>
              </a:ln>
              <a:solidFill>
                <a:schemeClr val="tx1"/>
              </a:solidFill>
              <a:effectLst/>
            </a:endParaRPr>
          </a:p>
        </p:txBody>
      </p:sp>
      <p:pic>
        <p:nvPicPr>
          <p:cNvPr id="4" name="Picture 3"/>
          <p:cNvPicPr>
            <a:picLocks noChangeAspect="1"/>
          </p:cNvPicPr>
          <p:nvPr/>
        </p:nvPicPr>
        <p:blipFill>
          <a:blip r:embed="rId3"/>
          <a:stretch>
            <a:fillRect/>
          </a:stretch>
        </p:blipFill>
        <p:spPr>
          <a:xfrm rot="18418627">
            <a:off x="8489260" y="1059584"/>
            <a:ext cx="813727" cy="954853"/>
          </a:xfrm>
          <a:prstGeom prst="rect">
            <a:avLst/>
          </a:prstGeom>
        </p:spPr>
      </p:pic>
      <p:sp>
        <p:nvSpPr>
          <p:cNvPr id="11" name="Google Shape;195;p29"/>
          <p:cNvSpPr/>
          <p:nvPr/>
        </p:nvSpPr>
        <p:spPr>
          <a:xfrm rot="8609425">
            <a:off x="8541213" y="4755129"/>
            <a:ext cx="828315" cy="332219"/>
          </a:xfrm>
          <a:custGeom>
            <a:avLst/>
            <a:gdLst/>
            <a:ahLst/>
            <a:cxnLst/>
            <a:rect l="l" t="t" r="r" b="b"/>
            <a:pathLst>
              <a:path w="283259" h="143653" extrusionOk="0">
                <a:moveTo>
                  <a:pt x="170382" y="0"/>
                </a:moveTo>
                <a:cubicBezTo>
                  <a:pt x="169408" y="0"/>
                  <a:pt x="168426" y="220"/>
                  <a:pt x="167511" y="672"/>
                </a:cubicBezTo>
                <a:lnTo>
                  <a:pt x="4469" y="82102"/>
                </a:lnTo>
                <a:cubicBezTo>
                  <a:pt x="1308" y="83682"/>
                  <a:pt x="1" y="87543"/>
                  <a:pt x="1581" y="90734"/>
                </a:cubicBezTo>
                <a:cubicBezTo>
                  <a:pt x="2723" y="92975"/>
                  <a:pt x="4981" y="94269"/>
                  <a:pt x="7336" y="94269"/>
                </a:cubicBezTo>
                <a:cubicBezTo>
                  <a:pt x="8302" y="94269"/>
                  <a:pt x="9285" y="94051"/>
                  <a:pt x="10214" y="93591"/>
                </a:cubicBezTo>
                <a:lnTo>
                  <a:pt x="154867" y="21341"/>
                </a:lnTo>
                <a:lnTo>
                  <a:pt x="94379" y="131647"/>
                </a:lnTo>
                <a:cubicBezTo>
                  <a:pt x="93072" y="134048"/>
                  <a:pt x="93437" y="137027"/>
                  <a:pt x="95261" y="139063"/>
                </a:cubicBezTo>
                <a:cubicBezTo>
                  <a:pt x="96503" y="140427"/>
                  <a:pt x="98236" y="141150"/>
                  <a:pt x="100003" y="141150"/>
                </a:cubicBezTo>
                <a:cubicBezTo>
                  <a:pt x="100874" y="141150"/>
                  <a:pt x="101753" y="140975"/>
                  <a:pt x="102586" y="140613"/>
                </a:cubicBezTo>
                <a:lnTo>
                  <a:pt x="228516" y="86053"/>
                </a:lnTo>
                <a:lnTo>
                  <a:pt x="228516" y="86053"/>
                </a:lnTo>
                <a:lnTo>
                  <a:pt x="202862" y="134230"/>
                </a:lnTo>
                <a:cubicBezTo>
                  <a:pt x="201615" y="136571"/>
                  <a:pt x="201950" y="139489"/>
                  <a:pt x="203743" y="141495"/>
                </a:cubicBezTo>
                <a:cubicBezTo>
                  <a:pt x="204989" y="142893"/>
                  <a:pt x="206752" y="143653"/>
                  <a:pt x="208546" y="143653"/>
                </a:cubicBezTo>
                <a:cubicBezTo>
                  <a:pt x="209305" y="143653"/>
                  <a:pt x="210096" y="143501"/>
                  <a:pt x="210825" y="143227"/>
                </a:cubicBezTo>
                <a:lnTo>
                  <a:pt x="278273" y="117391"/>
                </a:lnTo>
                <a:cubicBezTo>
                  <a:pt x="281586" y="116115"/>
                  <a:pt x="283258" y="112406"/>
                  <a:pt x="281982" y="109093"/>
                </a:cubicBezTo>
                <a:cubicBezTo>
                  <a:pt x="280994" y="106531"/>
                  <a:pt x="278552" y="104968"/>
                  <a:pt x="275964" y="104968"/>
                </a:cubicBezTo>
                <a:cubicBezTo>
                  <a:pt x="275205" y="104968"/>
                  <a:pt x="274434" y="105103"/>
                  <a:pt x="273684" y="105385"/>
                </a:cubicBezTo>
                <a:lnTo>
                  <a:pt x="222284" y="125081"/>
                </a:lnTo>
                <a:lnTo>
                  <a:pt x="248486" y="75871"/>
                </a:lnTo>
                <a:cubicBezTo>
                  <a:pt x="249762" y="73470"/>
                  <a:pt x="249367" y="70521"/>
                  <a:pt x="247513" y="68515"/>
                </a:cubicBezTo>
                <a:cubicBezTo>
                  <a:pt x="246285" y="67165"/>
                  <a:pt x="244562" y="66448"/>
                  <a:pt x="242797" y="66448"/>
                </a:cubicBezTo>
                <a:cubicBezTo>
                  <a:pt x="241940" y="66448"/>
                  <a:pt x="241073" y="66617"/>
                  <a:pt x="240248" y="66965"/>
                </a:cubicBezTo>
                <a:lnTo>
                  <a:pt x="114653" y="121403"/>
                </a:lnTo>
                <a:lnTo>
                  <a:pt x="176022" y="9517"/>
                </a:lnTo>
                <a:cubicBezTo>
                  <a:pt x="177360" y="7055"/>
                  <a:pt x="176964" y="3985"/>
                  <a:pt x="175019" y="1979"/>
                </a:cubicBezTo>
                <a:cubicBezTo>
                  <a:pt x="173779" y="681"/>
                  <a:pt x="172094" y="0"/>
                  <a:pt x="170382" y="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688955" y="1345466"/>
            <a:ext cx="5773412" cy="2798307"/>
          </a:xfrm>
          <a:prstGeom prst="rect">
            <a:avLst/>
          </a:prstGeom>
        </p:spPr>
      </p:pic>
    </p:spTree>
    <p:extLst>
      <p:ext uri="{BB962C8B-B14F-4D97-AF65-F5344CB8AC3E}">
        <p14:creationId xmlns:p14="http://schemas.microsoft.com/office/powerpoint/2010/main" val="31794616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10" name="Google Shape;210;p31"/>
          <p:cNvPicPr preferRelativeResize="0"/>
          <p:nvPr/>
        </p:nvPicPr>
        <p:blipFill>
          <a:blip r:embed="rId3">
            <a:alphaModFix/>
          </a:blip>
          <a:stretch>
            <a:fillRect/>
          </a:stretch>
        </p:blipFill>
        <p:spPr>
          <a:xfrm rot="-5680079">
            <a:off x="8270836" y="3426752"/>
            <a:ext cx="2101306" cy="2054021"/>
          </a:xfrm>
          <a:prstGeom prst="rect">
            <a:avLst/>
          </a:prstGeom>
          <a:noFill/>
          <a:ln>
            <a:noFill/>
          </a:ln>
        </p:spPr>
      </p:pic>
      <p:sp>
        <p:nvSpPr>
          <p:cNvPr id="7" name="Google Shape;2675;p42"/>
          <p:cNvSpPr txBox="1">
            <a:spLocks/>
          </p:cNvSpPr>
          <p:nvPr/>
        </p:nvSpPr>
        <p:spPr>
          <a:xfrm>
            <a:off x="588725" y="1090434"/>
            <a:ext cx="7958881"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800">
                <a:solidFill>
                  <a:schemeClr val="tx2">
                    <a:lumMod val="50000"/>
                  </a:schemeClr>
                </a:solidFill>
                <a:latin typeface="+mn-lt"/>
              </a:rPr>
              <a:t>CHƯƠNG 4.  MỘT SỐ YẾU TỐ THỐNG KÊ</a:t>
            </a:r>
          </a:p>
        </p:txBody>
      </p:sp>
      <p:sp>
        <p:nvSpPr>
          <p:cNvPr id="8" name="Rectangle 7"/>
          <p:cNvSpPr/>
          <p:nvPr/>
        </p:nvSpPr>
        <p:spPr>
          <a:xfrm>
            <a:off x="731805" y="2565246"/>
            <a:ext cx="7672719" cy="861133"/>
          </a:xfrm>
          <a:prstGeom prst="rect">
            <a:avLst/>
          </a:prstGeom>
        </p:spPr>
        <p:txBody>
          <a:bodyPr wrap="square">
            <a:spAutoFit/>
          </a:bodyPr>
          <a:lstStyle/>
          <a:p>
            <a:pPr lvl="0" algn="ctr" defTabSz="457200">
              <a:lnSpc>
                <a:spcPct val="150000"/>
              </a:lnSpc>
              <a:buClrTx/>
              <a:defRPr/>
            </a:pPr>
            <a:r>
              <a:rPr lang="vi-VN" sz="3800" b="1">
                <a:solidFill>
                  <a:srgbClr val="C00000"/>
                </a:solidFill>
                <a:latin typeface="Arial" panose="020B0604020202020204" pitchFamily="34" charset="0"/>
                <a:ea typeface="Calibri" panose="020F0502020204030204" pitchFamily="34" charset="0"/>
                <a:cs typeface="Arial" panose="020B0604020202020204" pitchFamily="34" charset="0"/>
              </a:rPr>
              <a:t>BÀI 3: PHÂN TÍCH DỮ LIỆU </a:t>
            </a:r>
            <a:endParaRPr lang="en-US" sz="38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2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8411353">
            <a:off x="8213308" y="-62489"/>
            <a:ext cx="965271" cy="1132680"/>
          </a:xfrm>
          <a:prstGeom prst="rect">
            <a:avLst/>
          </a:prstGeom>
        </p:spPr>
      </p:pic>
      <p:sp>
        <p:nvSpPr>
          <p:cNvPr id="11" name="Google Shape;195;p29"/>
          <p:cNvSpPr/>
          <p:nvPr/>
        </p:nvSpPr>
        <p:spPr>
          <a:xfrm rot="8609425">
            <a:off x="8448043" y="4773418"/>
            <a:ext cx="828315" cy="332219"/>
          </a:xfrm>
          <a:custGeom>
            <a:avLst/>
            <a:gdLst/>
            <a:ahLst/>
            <a:cxnLst/>
            <a:rect l="l" t="t" r="r" b="b"/>
            <a:pathLst>
              <a:path w="283259" h="143653" extrusionOk="0">
                <a:moveTo>
                  <a:pt x="170382" y="0"/>
                </a:moveTo>
                <a:cubicBezTo>
                  <a:pt x="169408" y="0"/>
                  <a:pt x="168426" y="220"/>
                  <a:pt x="167511" y="672"/>
                </a:cubicBezTo>
                <a:lnTo>
                  <a:pt x="4469" y="82102"/>
                </a:lnTo>
                <a:cubicBezTo>
                  <a:pt x="1308" y="83682"/>
                  <a:pt x="1" y="87543"/>
                  <a:pt x="1581" y="90734"/>
                </a:cubicBezTo>
                <a:cubicBezTo>
                  <a:pt x="2723" y="92975"/>
                  <a:pt x="4981" y="94269"/>
                  <a:pt x="7336" y="94269"/>
                </a:cubicBezTo>
                <a:cubicBezTo>
                  <a:pt x="8302" y="94269"/>
                  <a:pt x="9285" y="94051"/>
                  <a:pt x="10214" y="93591"/>
                </a:cubicBezTo>
                <a:lnTo>
                  <a:pt x="154867" y="21341"/>
                </a:lnTo>
                <a:lnTo>
                  <a:pt x="94379" y="131647"/>
                </a:lnTo>
                <a:cubicBezTo>
                  <a:pt x="93072" y="134048"/>
                  <a:pt x="93437" y="137027"/>
                  <a:pt x="95261" y="139063"/>
                </a:cubicBezTo>
                <a:cubicBezTo>
                  <a:pt x="96503" y="140427"/>
                  <a:pt x="98236" y="141150"/>
                  <a:pt x="100003" y="141150"/>
                </a:cubicBezTo>
                <a:cubicBezTo>
                  <a:pt x="100874" y="141150"/>
                  <a:pt x="101753" y="140975"/>
                  <a:pt x="102586" y="140613"/>
                </a:cubicBezTo>
                <a:lnTo>
                  <a:pt x="228516" y="86053"/>
                </a:lnTo>
                <a:lnTo>
                  <a:pt x="228516" y="86053"/>
                </a:lnTo>
                <a:lnTo>
                  <a:pt x="202862" y="134230"/>
                </a:lnTo>
                <a:cubicBezTo>
                  <a:pt x="201615" y="136571"/>
                  <a:pt x="201950" y="139489"/>
                  <a:pt x="203743" y="141495"/>
                </a:cubicBezTo>
                <a:cubicBezTo>
                  <a:pt x="204989" y="142893"/>
                  <a:pt x="206752" y="143653"/>
                  <a:pt x="208546" y="143653"/>
                </a:cubicBezTo>
                <a:cubicBezTo>
                  <a:pt x="209305" y="143653"/>
                  <a:pt x="210096" y="143501"/>
                  <a:pt x="210825" y="143227"/>
                </a:cubicBezTo>
                <a:lnTo>
                  <a:pt x="278273" y="117391"/>
                </a:lnTo>
                <a:cubicBezTo>
                  <a:pt x="281586" y="116115"/>
                  <a:pt x="283258" y="112406"/>
                  <a:pt x="281982" y="109093"/>
                </a:cubicBezTo>
                <a:cubicBezTo>
                  <a:pt x="280994" y="106531"/>
                  <a:pt x="278552" y="104968"/>
                  <a:pt x="275964" y="104968"/>
                </a:cubicBezTo>
                <a:cubicBezTo>
                  <a:pt x="275205" y="104968"/>
                  <a:pt x="274434" y="105103"/>
                  <a:pt x="273684" y="105385"/>
                </a:cubicBezTo>
                <a:lnTo>
                  <a:pt x="222284" y="125081"/>
                </a:lnTo>
                <a:lnTo>
                  <a:pt x="248486" y="75871"/>
                </a:lnTo>
                <a:cubicBezTo>
                  <a:pt x="249762" y="73470"/>
                  <a:pt x="249367" y="70521"/>
                  <a:pt x="247513" y="68515"/>
                </a:cubicBezTo>
                <a:cubicBezTo>
                  <a:pt x="246285" y="67165"/>
                  <a:pt x="244562" y="66448"/>
                  <a:pt x="242797" y="66448"/>
                </a:cubicBezTo>
                <a:cubicBezTo>
                  <a:pt x="241940" y="66448"/>
                  <a:pt x="241073" y="66617"/>
                  <a:pt x="240248" y="66965"/>
                </a:cubicBezTo>
                <a:lnTo>
                  <a:pt x="114653" y="121403"/>
                </a:lnTo>
                <a:lnTo>
                  <a:pt x="176022" y="9517"/>
                </a:lnTo>
                <a:cubicBezTo>
                  <a:pt x="177360" y="7055"/>
                  <a:pt x="176964" y="3985"/>
                  <a:pt x="175019" y="1979"/>
                </a:cubicBezTo>
                <a:cubicBezTo>
                  <a:pt x="173779" y="681"/>
                  <a:pt x="172094" y="0"/>
                  <a:pt x="170382" y="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p:nvSpPr>
        <p:spPr>
          <a:xfrm>
            <a:off x="4245061" y="291410"/>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5" name="Rectangle 4"/>
          <p:cNvSpPr/>
          <p:nvPr/>
        </p:nvSpPr>
        <p:spPr>
          <a:xfrm>
            <a:off x="172904" y="743656"/>
            <a:ext cx="7991579" cy="476734"/>
          </a:xfrm>
          <a:prstGeom prst="rect">
            <a:avLst/>
          </a:prstGeom>
        </p:spPr>
        <p:txBody>
          <a:bodyPr wrap="square">
            <a:spAutoFit/>
          </a:bodyPr>
          <a:lstStyle/>
          <a:p>
            <a:pPr algn="just">
              <a:lnSpc>
                <a:spcPct val="150000"/>
              </a:lnSpc>
            </a:pPr>
            <a:r>
              <a:rPr lang="fr-FR" sz="1900">
                <a:latin typeface="+mj-lt"/>
                <a:ea typeface="Arial" panose="020B0604020202020204" pitchFamily="34" charset="0"/>
                <a:cs typeface="Times New Roman" panose="02020603050405020304" pitchFamily="18" charset="0"/>
              </a:rPr>
              <a:t>Phân tích biểu đồ cột kép trên ta có bảng thống kê sau:</a:t>
            </a:r>
            <a:endParaRPr lang="en-US" sz="1900">
              <a:effectLst/>
              <a:latin typeface="+mj-lt"/>
              <a:ea typeface="Arial" panose="020B0604020202020204" pitchFamily="34" charset="0"/>
              <a:cs typeface="Times New Roman" panose="02020603050405020304" pitchFamily="18" charset="0"/>
            </a:endParaRPr>
          </a:p>
        </p:txBody>
      </p:sp>
      <p:sp>
        <p:nvSpPr>
          <p:cNvPr id="10" name="Rectangle 9"/>
          <p:cNvSpPr/>
          <p:nvPr/>
        </p:nvSpPr>
        <p:spPr>
          <a:xfrm>
            <a:off x="172904" y="3293664"/>
            <a:ext cx="8713815" cy="1408078"/>
          </a:xfrm>
          <a:prstGeom prst="rect">
            <a:avLst/>
          </a:prstGeom>
        </p:spPr>
        <p:txBody>
          <a:bodyPr wrap="square">
            <a:spAutoFit/>
          </a:bodyPr>
          <a:lstStyle/>
          <a:p>
            <a:pPr algn="just">
              <a:lnSpc>
                <a:spcPct val="150000"/>
              </a:lnSpc>
            </a:pPr>
            <a:r>
              <a:rPr lang="vi-VN" sz="1900">
                <a:latin typeface="+mn-lt"/>
                <a:ea typeface="Arial" panose="020B0604020202020204" pitchFamily="34" charset="0"/>
                <a:cs typeface="Times New Roman" panose="02020603050405020304" pitchFamily="18" charset="0"/>
              </a:rPr>
              <a:t>Quan sát bảng trên ta thấy tỉ số giữa số đồng hồ bị thấm nước và số đồng hồ đem kiểm tra của loại đồng hồ C nhỏ nhất nên đây là loại đồng hồ chống thấm nước tốt nhất.</a:t>
            </a:r>
            <a:endParaRPr lang="en-US" sz="19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618601495"/>
                  </p:ext>
                </p:extLst>
              </p:nvPr>
            </p:nvGraphicFramePr>
            <p:xfrm>
              <a:off x="248132" y="1480528"/>
              <a:ext cx="8638587" cy="1571665"/>
            </p:xfrm>
            <a:graphic>
              <a:graphicData uri="http://schemas.openxmlformats.org/drawingml/2006/table">
                <a:tbl>
                  <a:tblPr firstRow="1" firstCol="1" bandRow="1"/>
                  <a:tblGrid>
                    <a:gridCol w="3750994">
                      <a:extLst>
                        <a:ext uri="{9D8B030D-6E8A-4147-A177-3AD203B41FA5}">
                          <a16:colId xmlns:a16="http://schemas.microsoft.com/office/drawing/2014/main" val="2451368616"/>
                        </a:ext>
                      </a:extLst>
                    </a:gridCol>
                    <a:gridCol w="1039222">
                      <a:extLst>
                        <a:ext uri="{9D8B030D-6E8A-4147-A177-3AD203B41FA5}">
                          <a16:colId xmlns:a16="http://schemas.microsoft.com/office/drawing/2014/main" val="3081366458"/>
                        </a:ext>
                      </a:extLst>
                    </a:gridCol>
                    <a:gridCol w="1022985">
                      <a:extLst>
                        <a:ext uri="{9D8B030D-6E8A-4147-A177-3AD203B41FA5}">
                          <a16:colId xmlns:a16="http://schemas.microsoft.com/office/drawing/2014/main" val="119160910"/>
                        </a:ext>
                      </a:extLst>
                    </a:gridCol>
                    <a:gridCol w="990509">
                      <a:extLst>
                        <a:ext uri="{9D8B030D-6E8A-4147-A177-3AD203B41FA5}">
                          <a16:colId xmlns:a16="http://schemas.microsoft.com/office/drawing/2014/main" val="1178555093"/>
                        </a:ext>
                      </a:extLst>
                    </a:gridCol>
                    <a:gridCol w="949914">
                      <a:extLst>
                        <a:ext uri="{9D8B030D-6E8A-4147-A177-3AD203B41FA5}">
                          <a16:colId xmlns:a16="http://schemas.microsoft.com/office/drawing/2014/main" val="3136988723"/>
                        </a:ext>
                      </a:extLst>
                    </a:gridCol>
                    <a:gridCol w="884963">
                      <a:extLst>
                        <a:ext uri="{9D8B030D-6E8A-4147-A177-3AD203B41FA5}">
                          <a16:colId xmlns:a16="http://schemas.microsoft.com/office/drawing/2014/main" val="3469107732"/>
                        </a:ext>
                      </a:extLst>
                    </a:gridCol>
                  </a:tblGrid>
                  <a:tr h="403063">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Quốc gia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B</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C</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D</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E</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34472"/>
                      </a:ext>
                    </a:extLst>
                  </a:tr>
                  <a:tr h="1168602">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Tỉ số giữa số đồng hồ bị thấm nước và số đồng hồ đem kiểm tra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40</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200</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=0,2</m:t>
                                </m:r>
                              </m:oMath>
                            </m:oMathPara>
                          </a14:m>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40</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150</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=0,2(6)</m:t>
                                </m:r>
                              </m:oMath>
                            </m:oMathPara>
                          </a14:m>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25</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200</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=0,125</m:t>
                                </m:r>
                              </m:oMath>
                            </m:oMathPara>
                          </a14:m>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40</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100</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=0,4</m:t>
                                </m:r>
                              </m:oMath>
                            </m:oMathPara>
                          </a14:m>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40</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300</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≈0,1(3)</m:t>
                                </m:r>
                              </m:oMath>
                            </m:oMathPara>
                          </a14:m>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0661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618601495"/>
                  </p:ext>
                </p:extLst>
              </p:nvPr>
            </p:nvGraphicFramePr>
            <p:xfrm>
              <a:off x="248132" y="1480528"/>
              <a:ext cx="8638587" cy="1571665"/>
            </p:xfrm>
            <a:graphic>
              <a:graphicData uri="http://schemas.openxmlformats.org/drawingml/2006/table">
                <a:tbl>
                  <a:tblPr firstRow="1" firstCol="1" bandRow="1"/>
                  <a:tblGrid>
                    <a:gridCol w="3750994">
                      <a:extLst>
                        <a:ext uri="{9D8B030D-6E8A-4147-A177-3AD203B41FA5}">
                          <a16:colId xmlns:a16="http://schemas.microsoft.com/office/drawing/2014/main" val="2451368616"/>
                        </a:ext>
                      </a:extLst>
                    </a:gridCol>
                    <a:gridCol w="1039222">
                      <a:extLst>
                        <a:ext uri="{9D8B030D-6E8A-4147-A177-3AD203B41FA5}">
                          <a16:colId xmlns:a16="http://schemas.microsoft.com/office/drawing/2014/main" val="3081366458"/>
                        </a:ext>
                      </a:extLst>
                    </a:gridCol>
                    <a:gridCol w="1022985">
                      <a:extLst>
                        <a:ext uri="{9D8B030D-6E8A-4147-A177-3AD203B41FA5}">
                          <a16:colId xmlns:a16="http://schemas.microsoft.com/office/drawing/2014/main" val="119160910"/>
                        </a:ext>
                      </a:extLst>
                    </a:gridCol>
                    <a:gridCol w="990509">
                      <a:extLst>
                        <a:ext uri="{9D8B030D-6E8A-4147-A177-3AD203B41FA5}">
                          <a16:colId xmlns:a16="http://schemas.microsoft.com/office/drawing/2014/main" val="1178555093"/>
                        </a:ext>
                      </a:extLst>
                    </a:gridCol>
                    <a:gridCol w="949914">
                      <a:extLst>
                        <a:ext uri="{9D8B030D-6E8A-4147-A177-3AD203B41FA5}">
                          <a16:colId xmlns:a16="http://schemas.microsoft.com/office/drawing/2014/main" val="3136988723"/>
                        </a:ext>
                      </a:extLst>
                    </a:gridCol>
                    <a:gridCol w="884963">
                      <a:extLst>
                        <a:ext uri="{9D8B030D-6E8A-4147-A177-3AD203B41FA5}">
                          <a16:colId xmlns:a16="http://schemas.microsoft.com/office/drawing/2014/main" val="3469107732"/>
                        </a:ext>
                      </a:extLst>
                    </a:gridCol>
                  </a:tblGrid>
                  <a:tr h="403063">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Quốc gia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B</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C</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D</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E</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34472"/>
                      </a:ext>
                    </a:extLst>
                  </a:tr>
                  <a:tr h="1168602">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Tỉ số giữa số đồng hồ bị thấm nước và số đồng hồ đem kiểm tra</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2941" t="-34715" r="-372941" b="-10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68452" t="-34715" r="-277381" b="-10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85890" t="-34715" r="-185890" b="-10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16667" t="-34715" r="-94231" b="-10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8621" t="-34715" r="-1379" b="-1036"/>
                          </a:stretch>
                        </a:blipFill>
                      </a:tcPr>
                    </a:tc>
                    <a:extLst>
                      <a:ext uri="{0D108BD9-81ED-4DB2-BD59-A6C34878D82A}">
                        <a16:rowId xmlns:a16="http://schemas.microsoft.com/office/drawing/2014/main" val="162106612"/>
                      </a:ext>
                    </a:extLst>
                  </a:tr>
                </a:tbl>
              </a:graphicData>
            </a:graphic>
          </p:graphicFrame>
        </mc:Fallback>
      </mc:AlternateContent>
    </p:spTree>
    <p:extLst>
      <p:ext uri="{BB962C8B-B14F-4D97-AF65-F5344CB8AC3E}">
        <p14:creationId xmlns:p14="http://schemas.microsoft.com/office/powerpoint/2010/main" val="36687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7" name="Rectangle 6"/>
          <p:cNvSpPr/>
          <p:nvPr/>
        </p:nvSpPr>
        <p:spPr>
          <a:xfrm>
            <a:off x="3126089" y="317259"/>
            <a:ext cx="2873159"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5 </a:t>
            </a: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SGK - tr113)</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8"/>
          <p:cNvSpPr/>
          <p:nvPr/>
        </p:nvSpPr>
        <p:spPr>
          <a:xfrm>
            <a:off x="195084" y="1022332"/>
            <a:ext cx="3621543" cy="1754326"/>
          </a:xfrm>
          <a:prstGeom prst="rect">
            <a:avLst/>
          </a:prstGeom>
        </p:spPr>
        <p:txBody>
          <a:bodyPr wrap="square">
            <a:spAutoFit/>
          </a:bodyPr>
          <a:lstStyle/>
          <a:p>
            <a:pPr lvl="0" algn="just">
              <a:lnSpc>
                <a:spcPct val="150000"/>
              </a:lnSpc>
            </a:pPr>
            <a:r>
              <a:rPr lang="vi-VN" sz="1800">
                <a:latin typeface="Arial" panose="020B0604020202020204" pitchFamily="34" charset="0"/>
              </a:rPr>
              <a:t>Kết quả thống kê phương tiện đi đến trường của học sinh trường Trung học cơ sở Nguyễn Du </a:t>
            </a:r>
            <a:r>
              <a:rPr lang="en-US" sz="1800" smtClean="0">
                <a:latin typeface="Arial" panose="020B0604020202020204" pitchFamily="34" charset="0"/>
              </a:rPr>
              <a:t> </a:t>
            </a:r>
            <a:r>
              <a:rPr lang="vi-VN" sz="1800" smtClean="0">
                <a:latin typeface="Arial" panose="020B0604020202020204" pitchFamily="34" charset="0"/>
              </a:rPr>
              <a:t>như</a:t>
            </a:r>
            <a:r>
              <a:rPr lang="en-US" sz="1800" smtClean="0">
                <a:latin typeface="Arial" panose="020B0604020202020204" pitchFamily="34" charset="0"/>
              </a:rPr>
              <a:t> </a:t>
            </a:r>
            <a:r>
              <a:rPr lang="en-US" sz="1800" smtClean="0">
                <a:latin typeface="Arial" panose="020B0604020202020204" pitchFamily="34" charset="0"/>
              </a:rPr>
              <a:t>sau</a:t>
            </a:r>
            <a:r>
              <a:rPr lang="vi-VN" sz="1800" smtClean="0">
                <a:latin typeface="Arial" panose="020B0604020202020204" pitchFamily="34" charset="0"/>
              </a:rPr>
              <a:t>:</a:t>
            </a:r>
            <a:endParaRPr kumimoji="0" lang="en-US" sz="1800" b="0" i="0" u="none" strike="noStrike" kern="0" cap="none" spc="0" normalizeH="0" baseline="0" noProof="0">
              <a:ln>
                <a:noFill/>
              </a:ln>
              <a:solidFill>
                <a:srgbClr val="000000"/>
              </a:solidFill>
              <a:effectLst/>
              <a:uLnTx/>
              <a:uFillTx/>
              <a:sym typeface="Arial"/>
            </a:endParaRPr>
          </a:p>
        </p:txBody>
      </p:sp>
      <p:sp>
        <p:nvSpPr>
          <p:cNvPr id="5" name="Rectangle 2"/>
          <p:cNvSpPr>
            <a:spLocks noChangeArrowheads="1"/>
          </p:cNvSpPr>
          <p:nvPr/>
        </p:nvSpPr>
        <p:spPr bwMode="auto">
          <a:xfrm>
            <a:off x="195085" y="2683563"/>
            <a:ext cx="3621542"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smtClean="0">
                <a:solidFill>
                  <a:srgbClr val="000000"/>
                </a:solidFill>
                <a:ea typeface="Open Sans"/>
              </a:rPr>
              <a:t>Bãi </a:t>
            </a:r>
            <a:r>
              <a:rPr lang="vi-VN" altLang="en-US" sz="1800">
                <a:solidFill>
                  <a:srgbClr val="000000"/>
                </a:solidFill>
                <a:ea typeface="Open Sans"/>
              </a:rPr>
              <a:t>để xe cho học sinh hiện có sức chứa khoảng 100 xe. Theo em, nhà trường có cần bố trí thêm chỗ để xe cho học sinh hay không?</a:t>
            </a:r>
            <a:endParaRPr kumimoji="0" lang="en-US" altLang="en-US" sz="1800" b="0" i="0" u="none" strike="noStrike" cap="none" normalizeH="0" baseline="0" smtClean="0">
              <a:ln>
                <a:noFill/>
              </a:ln>
              <a:solidFill>
                <a:schemeClr val="tx1"/>
              </a:solidFill>
              <a:effectLs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3947822" y="1106882"/>
            <a:ext cx="4996645" cy="3339551"/>
          </a:xfrm>
          <a:prstGeom prst="rect">
            <a:avLst/>
          </a:prstGeom>
        </p:spPr>
      </p:pic>
    </p:spTree>
    <p:extLst>
      <p:ext uri="{BB962C8B-B14F-4D97-AF65-F5344CB8AC3E}">
        <p14:creationId xmlns:p14="http://schemas.microsoft.com/office/powerpoint/2010/main" val="66600774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2" name="Rectangle 1"/>
          <p:cNvSpPr>
            <a:spLocks noChangeArrowheads="1"/>
          </p:cNvSpPr>
          <p:nvPr/>
        </p:nvSpPr>
        <p:spPr bwMode="auto">
          <a:xfrm>
            <a:off x="181500" y="38770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197056" y="231994"/>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3" name="Rectangle 2"/>
          <p:cNvSpPr/>
          <p:nvPr/>
        </p:nvSpPr>
        <p:spPr>
          <a:xfrm>
            <a:off x="450937" y="671453"/>
            <a:ext cx="7946136" cy="476734"/>
          </a:xfrm>
          <a:prstGeom prst="rect">
            <a:avLst/>
          </a:prstGeom>
        </p:spPr>
        <p:txBody>
          <a:bodyPr wrap="square">
            <a:spAutoFit/>
          </a:bodyPr>
          <a:lstStyle/>
          <a:p>
            <a:pPr algn="just">
              <a:lnSpc>
                <a:spcPct val="150000"/>
              </a:lnSpc>
              <a:spcAft>
                <a:spcPts val="800"/>
              </a:spcAft>
            </a:pPr>
            <a:r>
              <a:rPr lang="vi-VN" sz="1900">
                <a:latin typeface="+mn-lt"/>
                <a:ea typeface="Arial" panose="020B0604020202020204" pitchFamily="34" charset="0"/>
                <a:cs typeface="Times New Roman" panose="02020603050405020304" pitchFamily="18" charset="0"/>
              </a:rPr>
              <a:t>Phân tích biểu đồ tranh ta chuyển dữ liệu thành bảng như sau:</a:t>
            </a:r>
            <a:endParaRPr lang="en-US" sz="1900">
              <a:effectLst/>
              <a:latin typeface="+mn-lt"/>
              <a:ea typeface="Arial" panose="020B060402020202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16893329"/>
              </p:ext>
            </p:extLst>
          </p:nvPr>
        </p:nvGraphicFramePr>
        <p:xfrm>
          <a:off x="513502" y="1336877"/>
          <a:ext cx="8011837" cy="799465"/>
        </p:xfrm>
        <a:graphic>
          <a:graphicData uri="http://schemas.openxmlformats.org/drawingml/2006/table">
            <a:tbl>
              <a:tblPr firstRow="1" firstCol="1" bandRow="1"/>
              <a:tblGrid>
                <a:gridCol w="2588439">
                  <a:extLst>
                    <a:ext uri="{9D8B030D-6E8A-4147-A177-3AD203B41FA5}">
                      <a16:colId xmlns:a16="http://schemas.microsoft.com/office/drawing/2014/main" val="2865120212"/>
                    </a:ext>
                  </a:extLst>
                </a:gridCol>
                <a:gridCol w="993776">
                  <a:extLst>
                    <a:ext uri="{9D8B030D-6E8A-4147-A177-3AD203B41FA5}">
                      <a16:colId xmlns:a16="http://schemas.microsoft.com/office/drawing/2014/main" val="323881093"/>
                    </a:ext>
                  </a:extLst>
                </a:gridCol>
                <a:gridCol w="1386664">
                  <a:extLst>
                    <a:ext uri="{9D8B030D-6E8A-4147-A177-3AD203B41FA5}">
                      <a16:colId xmlns:a16="http://schemas.microsoft.com/office/drawing/2014/main" val="1617590317"/>
                    </a:ext>
                  </a:extLst>
                </a:gridCol>
                <a:gridCol w="1055406">
                  <a:extLst>
                    <a:ext uri="{9D8B030D-6E8A-4147-A177-3AD203B41FA5}">
                      <a16:colId xmlns:a16="http://schemas.microsoft.com/office/drawing/2014/main" val="176419126"/>
                    </a:ext>
                  </a:extLst>
                </a:gridCol>
                <a:gridCol w="1001480">
                  <a:extLst>
                    <a:ext uri="{9D8B030D-6E8A-4147-A177-3AD203B41FA5}">
                      <a16:colId xmlns:a16="http://schemas.microsoft.com/office/drawing/2014/main" val="2393150111"/>
                    </a:ext>
                  </a:extLst>
                </a:gridCol>
                <a:gridCol w="986072">
                  <a:extLst>
                    <a:ext uri="{9D8B030D-6E8A-4147-A177-3AD203B41FA5}">
                      <a16:colId xmlns:a16="http://schemas.microsoft.com/office/drawing/2014/main" val="3975368685"/>
                    </a:ext>
                  </a:extLst>
                </a:gridCol>
              </a:tblGrid>
              <a:tr h="66040">
                <a:tc>
                  <a:txBody>
                    <a:bodyPr/>
                    <a:lstStyle/>
                    <a:p>
                      <a:pPr algn="ctr">
                        <a:lnSpc>
                          <a:spcPct val="150000"/>
                        </a:lnSpc>
                        <a:spcBef>
                          <a:spcPts val="100"/>
                        </a:spcBef>
                        <a:spcAft>
                          <a:spcPts val="100"/>
                        </a:spcAft>
                      </a:pPr>
                      <a:r>
                        <a:rPr lang="en-US" sz="1600" b="1" smtClean="0">
                          <a:effectLst/>
                          <a:latin typeface="+mj-lt"/>
                          <a:ea typeface="Arial" panose="020B0604020202020204" pitchFamily="34" charset="0"/>
                          <a:cs typeface="Times New Roman" panose="02020603050405020304" pitchFamily="18" charset="0"/>
                        </a:rPr>
                        <a:t>Phương tiện di chuyển</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Xe ô tô</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Xe đạp điện</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Xe bus</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Xe đạp</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Đi bộ</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844774"/>
                  </a:ext>
                </a:extLst>
              </a:tr>
              <a:tr h="433705">
                <a:tc>
                  <a:txBody>
                    <a:bodyPr/>
                    <a:lstStyle/>
                    <a:p>
                      <a:pPr algn="ctr">
                        <a:lnSpc>
                          <a:spcPct val="150000"/>
                        </a:lnSpc>
                        <a:spcBef>
                          <a:spcPts val="100"/>
                        </a:spcBef>
                        <a:spcAft>
                          <a:spcPts val="100"/>
                        </a:spcAft>
                      </a:pPr>
                      <a:r>
                        <a:rPr lang="en-US" sz="1600" b="1">
                          <a:effectLst/>
                          <a:latin typeface="+mj-lt"/>
                          <a:ea typeface="Arial" panose="020B0604020202020204" pitchFamily="34" charset="0"/>
                          <a:cs typeface="Times New Roman" panose="02020603050405020304" pitchFamily="18" charset="0"/>
                        </a:rPr>
                        <a:t>Số học sinh</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r>
                        <a:rPr lang="en-US" sz="1600">
                          <a:effectLst/>
                          <a:latin typeface="+mj-lt"/>
                          <a:ea typeface="Arial" panose="020B060402020202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effectLst/>
                          <a:latin typeface="+mj-lt"/>
                          <a:ea typeface="Arial" panose="020B0604020202020204" pitchFamily="34" charset="0"/>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effectLst/>
                          <a:latin typeface="+mj-lt"/>
                          <a:ea typeface="Arial" panose="020B060402020202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effectLst/>
                          <a:latin typeface="+mj-lt"/>
                          <a:ea typeface="Arial" panose="020B0604020202020204" pitchFamily="34" charset="0"/>
                          <a:cs typeface="Times New Roman" panose="02020603050405020304" pitchFamily="18" charset="0"/>
                        </a:rPr>
                        <a:t>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a:effectLst/>
                          <a:latin typeface="+mj-lt"/>
                          <a:ea typeface="Arial" panose="020B060402020202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712267"/>
                  </a:ext>
                </a:extLst>
              </a:tr>
            </a:tbl>
          </a:graphicData>
        </a:graphic>
      </p:graphicFrame>
      <p:sp>
        <p:nvSpPr>
          <p:cNvPr id="5" name="Rectangle 4"/>
          <p:cNvSpPr/>
          <p:nvPr/>
        </p:nvSpPr>
        <p:spPr>
          <a:xfrm>
            <a:off x="450937" y="2261564"/>
            <a:ext cx="8074402" cy="2695610"/>
          </a:xfrm>
          <a:prstGeom prst="rect">
            <a:avLst/>
          </a:prstGeom>
        </p:spPr>
        <p:txBody>
          <a:bodyPr wrap="square">
            <a:spAutoFit/>
          </a:bodyPr>
          <a:lstStyle/>
          <a:p>
            <a:pPr marL="30480" marR="30480" algn="just">
              <a:lnSpc>
                <a:spcPct val="150000"/>
              </a:lnSpc>
              <a:spcBef>
                <a:spcPts val="400"/>
              </a:spcBef>
              <a:spcAft>
                <a:spcPts val="400"/>
              </a:spcAft>
            </a:pPr>
            <a:r>
              <a:rPr lang="en-US" sz="1900">
                <a:latin typeface="+mn-lt"/>
                <a:ea typeface="Times New Roman" panose="02020603050405020304" pitchFamily="18" charset="0"/>
                <a:cs typeface="Times New Roman" panose="02020603050405020304" pitchFamily="18" charset="0"/>
              </a:rPr>
              <a:t>Số học sinh đi xe đạp điện và xe đạp là: </a:t>
            </a:r>
            <a:endParaRPr lang="en-US" sz="1900" smtClean="0">
              <a:latin typeface="+mn-lt"/>
              <a:ea typeface="Times New Roman" panose="02020603050405020304" pitchFamily="18" charset="0"/>
              <a:cs typeface="Times New Roman" panose="02020603050405020304" pitchFamily="18" charset="0"/>
            </a:endParaRPr>
          </a:p>
          <a:p>
            <a:pPr marL="30480" marR="30480" algn="ctr">
              <a:lnSpc>
                <a:spcPct val="150000"/>
              </a:lnSpc>
              <a:spcBef>
                <a:spcPts val="400"/>
              </a:spcBef>
              <a:spcAft>
                <a:spcPts val="400"/>
              </a:spcAft>
            </a:pPr>
            <a:r>
              <a:rPr lang="en-US" sz="1900" smtClean="0">
                <a:latin typeface="+mn-lt"/>
                <a:ea typeface="Times New Roman" panose="02020603050405020304" pitchFamily="18" charset="0"/>
                <a:cs typeface="Times New Roman" panose="02020603050405020304" pitchFamily="18" charset="0"/>
              </a:rPr>
              <a:t>100 </a:t>
            </a:r>
            <a:r>
              <a:rPr lang="en-US" sz="1900">
                <a:latin typeface="+mn-lt"/>
                <a:ea typeface="Times New Roman" panose="02020603050405020304" pitchFamily="18" charset="0"/>
                <a:cs typeface="Times New Roman" panose="02020603050405020304" pitchFamily="18" charset="0"/>
              </a:rPr>
              <a:t>+ 80 = 180 (học sinh</a:t>
            </a:r>
            <a:r>
              <a:rPr lang="en-US" sz="1900" smtClean="0">
                <a:latin typeface="+mn-lt"/>
                <a:ea typeface="Times New Roman" panose="02020603050405020304" pitchFamily="18" charset="0"/>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a:p>
            <a:pPr marL="30480" marR="30480" algn="just">
              <a:lnSpc>
                <a:spcPct val="150000"/>
              </a:lnSpc>
              <a:spcBef>
                <a:spcPts val="400"/>
              </a:spcBef>
              <a:spcAft>
                <a:spcPts val="400"/>
              </a:spcAft>
            </a:pPr>
            <a:r>
              <a:rPr lang="en-US" sz="1900">
                <a:latin typeface="+mn-lt"/>
                <a:ea typeface="Times New Roman" panose="02020603050405020304" pitchFamily="18" charset="0"/>
                <a:cs typeface="Times New Roman" panose="02020603050405020304" pitchFamily="18" charset="0"/>
              </a:rPr>
              <a:t>Do đó bãi để xe cho học sinh cần có 180 chỗ để xe.</a:t>
            </a:r>
            <a:endParaRPr lang="en-US" sz="1900">
              <a:latin typeface="+mn-lt"/>
              <a:ea typeface="Arial" panose="020B0604020202020204" pitchFamily="34" charset="0"/>
              <a:cs typeface="Times New Roman" panose="02020603050405020304" pitchFamily="18" charset="0"/>
            </a:endParaRPr>
          </a:p>
          <a:p>
            <a:pPr marL="30480" marR="30480" algn="just">
              <a:lnSpc>
                <a:spcPct val="150000"/>
              </a:lnSpc>
              <a:spcBef>
                <a:spcPts val="400"/>
              </a:spcBef>
              <a:spcAft>
                <a:spcPts val="400"/>
              </a:spcAft>
            </a:pPr>
            <a:r>
              <a:rPr lang="en-US" sz="1900">
                <a:latin typeface="+mn-lt"/>
                <a:ea typeface="Times New Roman" panose="02020603050405020304" pitchFamily="18" charset="0"/>
                <a:cs typeface="Times New Roman" panose="02020603050405020304" pitchFamily="18" charset="0"/>
              </a:rPr>
              <a:t>Vậy nhà trường cần bố trí thêm số chỗ để xe là: </a:t>
            </a:r>
            <a:endParaRPr lang="en-US" sz="1900" smtClean="0">
              <a:latin typeface="+mn-lt"/>
              <a:ea typeface="Times New Roman" panose="02020603050405020304" pitchFamily="18" charset="0"/>
              <a:cs typeface="Times New Roman" panose="02020603050405020304" pitchFamily="18" charset="0"/>
            </a:endParaRPr>
          </a:p>
          <a:p>
            <a:pPr marL="30480" marR="30480" algn="ctr">
              <a:lnSpc>
                <a:spcPct val="150000"/>
              </a:lnSpc>
              <a:spcBef>
                <a:spcPts val="400"/>
              </a:spcBef>
              <a:spcAft>
                <a:spcPts val="400"/>
              </a:spcAft>
            </a:pPr>
            <a:r>
              <a:rPr lang="en-US" sz="1900" smtClean="0">
                <a:latin typeface="+mn-lt"/>
                <a:ea typeface="Times New Roman" panose="02020603050405020304" pitchFamily="18" charset="0"/>
                <a:cs typeface="Times New Roman" panose="02020603050405020304" pitchFamily="18" charset="0"/>
              </a:rPr>
              <a:t>180 </a:t>
            </a:r>
            <a:r>
              <a:rPr lang="en-US" sz="1900">
                <a:latin typeface="+mn-lt"/>
                <a:ea typeface="Times New Roman" panose="02020603050405020304" pitchFamily="18" charset="0"/>
                <a:cs typeface="Times New Roman" panose="02020603050405020304" pitchFamily="18" charset="0"/>
              </a:rPr>
              <a:t>– 100 = 80 (chỗ</a:t>
            </a:r>
            <a:r>
              <a:rPr lang="en-US" sz="1900" smtClean="0">
                <a:latin typeface="+mn-lt"/>
                <a:ea typeface="Times New Roman" panose="02020603050405020304" pitchFamily="18"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9343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7" name="Rectangle 6"/>
          <p:cNvSpPr/>
          <p:nvPr/>
        </p:nvSpPr>
        <p:spPr>
          <a:xfrm>
            <a:off x="697288" y="413801"/>
            <a:ext cx="2873159"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6 </a:t>
            </a: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SGK - tr114)</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7"/>
          <p:cNvSpPr/>
          <p:nvPr/>
        </p:nvSpPr>
        <p:spPr>
          <a:xfrm>
            <a:off x="697288" y="933148"/>
            <a:ext cx="7810771" cy="1338828"/>
          </a:xfrm>
          <a:prstGeom prst="rect">
            <a:avLst/>
          </a:prstGeom>
        </p:spPr>
        <p:txBody>
          <a:bodyPr wrap="square">
            <a:spAutoFit/>
          </a:bodyPr>
          <a:lstStyle/>
          <a:p>
            <a:pPr lvl="0" algn="just">
              <a:lnSpc>
                <a:spcPct val="150000"/>
              </a:lnSpc>
            </a:pPr>
            <a:r>
              <a:rPr lang="vi-VN" sz="1800">
                <a:latin typeface="Arial" panose="020B0604020202020204" pitchFamily="34" charset="0"/>
              </a:rPr>
              <a:t>Hãy phân tích dữ liệu được biểu diễn trong biểu đồ sau để tìm ngày có nhiệt độ chênh lệch nhiều nhất và ngày có nhiệt độ chênh lệch ít nhất giữa hai thành phố.</a:t>
            </a:r>
            <a:endParaRPr kumimoji="0" lang="en-US" sz="1800" b="0" i="0" u="none" strike="noStrike" kern="0" cap="none" spc="0" normalizeH="0" baseline="0" noProof="0">
              <a:ln>
                <a:noFill/>
              </a:ln>
              <a:solidFill>
                <a:srgbClr val="000000"/>
              </a:solidFill>
              <a:effectLst/>
              <a:uLnTx/>
              <a:uFillTx/>
              <a:sym typeface="Arial"/>
            </a:endParaRPr>
          </a:p>
        </p:txBody>
      </p:sp>
      <p:sp>
        <p:nvSpPr>
          <p:cNvPr id="6" name="Rectangle 1"/>
          <p:cNvSpPr>
            <a:spLocks noChangeArrowheads="1"/>
          </p:cNvSpPr>
          <p:nvPr/>
        </p:nvSpPr>
        <p:spPr bwMode="auto">
          <a:xfrm>
            <a:off x="621792" y="3925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01988" y="2208366"/>
            <a:ext cx="5001370" cy="2776834"/>
          </a:xfrm>
          <a:prstGeom prst="rect">
            <a:avLst/>
          </a:prstGeom>
        </p:spPr>
      </p:pic>
    </p:spTree>
    <p:extLst>
      <p:ext uri="{BB962C8B-B14F-4D97-AF65-F5344CB8AC3E}">
        <p14:creationId xmlns:p14="http://schemas.microsoft.com/office/powerpoint/2010/main" val="362047456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6" name="Rectangle 1"/>
          <p:cNvSpPr>
            <a:spLocks noChangeArrowheads="1"/>
          </p:cNvSpPr>
          <p:nvPr/>
        </p:nvSpPr>
        <p:spPr bwMode="auto">
          <a:xfrm>
            <a:off x="621792" y="38587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9"/>
          <p:cNvSpPr/>
          <p:nvPr/>
        </p:nvSpPr>
        <p:spPr>
          <a:xfrm>
            <a:off x="373608" y="65835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2" name="Rectangle 1"/>
          <p:cNvSpPr/>
          <p:nvPr/>
        </p:nvSpPr>
        <p:spPr>
          <a:xfrm>
            <a:off x="373608" y="1124400"/>
            <a:ext cx="3792746" cy="969496"/>
          </a:xfrm>
          <a:prstGeom prst="rect">
            <a:avLst/>
          </a:prstGeom>
        </p:spPr>
        <p:txBody>
          <a:bodyPr wrap="square">
            <a:spAutoFit/>
          </a:bodyPr>
          <a:lstStyle/>
          <a:p>
            <a:pPr algn="just">
              <a:lnSpc>
                <a:spcPct val="150000"/>
              </a:lnSpc>
            </a:pPr>
            <a:r>
              <a:rPr lang="fr-FR" sz="1900">
                <a:latin typeface="+mj-lt"/>
                <a:ea typeface="Arial" panose="020B0604020202020204" pitchFamily="34" charset="0"/>
                <a:cs typeface="Times New Roman" panose="02020603050405020304" pitchFamily="18" charset="0"/>
              </a:rPr>
              <a:t>Phân tích biểu đồ đoạn thẳng trên ta có bảng </a:t>
            </a:r>
            <a:r>
              <a:rPr lang="fr-FR" sz="1900" smtClean="0">
                <a:latin typeface="+mj-lt"/>
                <a:ea typeface="Arial" panose="020B0604020202020204" pitchFamily="34" charset="0"/>
                <a:cs typeface="Times New Roman" panose="02020603050405020304" pitchFamily="18" charset="0"/>
              </a:rPr>
              <a:t>bên:</a:t>
            </a:r>
            <a:endParaRPr lang="en-US" sz="19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067093362"/>
                  </p:ext>
                </p:extLst>
              </p:nvPr>
            </p:nvGraphicFramePr>
            <p:xfrm>
              <a:off x="4555843" y="1258908"/>
              <a:ext cx="4158438" cy="3222442"/>
            </p:xfrm>
            <a:graphic>
              <a:graphicData uri="http://schemas.openxmlformats.org/drawingml/2006/table">
                <a:tbl>
                  <a:tblPr firstRow="1" firstCol="1" bandRow="1"/>
                  <a:tblGrid>
                    <a:gridCol w="1575044">
                      <a:extLst>
                        <a:ext uri="{9D8B030D-6E8A-4147-A177-3AD203B41FA5}">
                          <a16:colId xmlns:a16="http://schemas.microsoft.com/office/drawing/2014/main" val="3518727808"/>
                        </a:ext>
                      </a:extLst>
                    </a:gridCol>
                    <a:gridCol w="2583394">
                      <a:extLst>
                        <a:ext uri="{9D8B030D-6E8A-4147-A177-3AD203B41FA5}">
                          <a16:colId xmlns:a16="http://schemas.microsoft.com/office/drawing/2014/main" val="982237949"/>
                        </a:ext>
                      </a:extLst>
                    </a:gridCol>
                  </a:tblGrid>
                  <a:tr h="390928">
                    <a:tc>
                      <a:txBody>
                        <a:bodyPr/>
                        <a:lstStyle/>
                        <a:p>
                          <a:pPr algn="ctr">
                            <a:lnSpc>
                              <a:spcPct val="150000"/>
                            </a:lnSpc>
                            <a:spcBef>
                              <a:spcPts val="100"/>
                            </a:spcBef>
                            <a:spcAft>
                              <a:spcPts val="100"/>
                            </a:spcAft>
                          </a:pPr>
                          <a:r>
                            <a:rPr lang="en-US" sz="1600" b="1" smtClean="0">
                              <a:effectLst/>
                              <a:latin typeface="+mn-lt"/>
                              <a:ea typeface="Arial" panose="020B0604020202020204" pitchFamily="34" charset="0"/>
                              <a:cs typeface="Times New Roman" panose="02020603050405020304" pitchFamily="18" charset="0"/>
                            </a:rPr>
                            <a:t>Ngày</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Nhiệt độ chênh </a:t>
                          </a:r>
                          <a:r>
                            <a:rPr lang="en-US" sz="1600" b="1" smtClean="0">
                              <a:effectLst/>
                              <a:latin typeface="+mn-lt"/>
                              <a:ea typeface="Arial" panose="020B0604020202020204" pitchFamily="34" charset="0"/>
                              <a:cs typeface="Times New Roman" panose="02020603050405020304" pitchFamily="18" charset="0"/>
                            </a:rPr>
                            <a:t>lệch</a:t>
                          </a:r>
                          <a:r>
                            <a:rPr lang="en-US" sz="1600" b="1" baseline="0" smtClean="0">
                              <a:effectLst/>
                              <a:latin typeface="+mn-lt"/>
                              <a:ea typeface="Arial" panose="020B0604020202020204" pitchFamily="34" charset="0"/>
                              <a:cs typeface="Times New Roman" panose="02020603050405020304" pitchFamily="18" charset="0"/>
                            </a:rPr>
                            <a:t> </a:t>
                          </a:r>
                          <a:r>
                            <a:rPr lang="en-US" sz="1600" b="1" smtClean="0">
                              <a:effectLst/>
                              <a:latin typeface="+mn-lt"/>
                              <a:ea typeface="Arial" panose="020B0604020202020204" pitchFamily="34" charset="0"/>
                              <a:cs typeface="Times New Roman" panose="02020603050405020304" pitchFamily="18" charset="0"/>
                            </a:rPr>
                            <a:t>(</a:t>
                          </a:r>
                          <a:r>
                            <a:rPr lang="en-US" sz="1600" b="1" baseline="30000" smtClean="0">
                              <a:effectLst/>
                              <a:latin typeface="+mn-lt"/>
                              <a:ea typeface="Arial" panose="020B0604020202020204" pitchFamily="34" charset="0"/>
                              <a:cs typeface="Times New Roman" panose="02020603050405020304" pitchFamily="18" charset="0"/>
                            </a:rPr>
                            <a:t>o</a:t>
                          </a:r>
                          <a:r>
                            <a:rPr lang="en-US" sz="1600" b="1" smtClean="0">
                              <a:effectLst/>
                              <a:latin typeface="+mn-lt"/>
                              <a:ea typeface="Arial" panose="020B0604020202020204" pitchFamily="34" charset="0"/>
                              <a:cs typeface="Times New Roman" panose="02020603050405020304" pitchFamily="18" charset="0"/>
                            </a:rPr>
                            <a:t>C</a:t>
                          </a:r>
                          <a:r>
                            <a:rPr lang="en-US" sz="1600" b="1">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002950"/>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18/02/2021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30−20=10</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355313"/>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19/02/2021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31−23=8</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360280"/>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20/02/2021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31−25=6</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976795"/>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21/02/2021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30−25=5</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206484"/>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22/02/2021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31−26=5</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745655"/>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23/02/2021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31−25=6</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252596"/>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24/02/2021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32−25=7</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309884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067093362"/>
                  </p:ext>
                </p:extLst>
              </p:nvPr>
            </p:nvGraphicFramePr>
            <p:xfrm>
              <a:off x="4555843" y="1258908"/>
              <a:ext cx="4158438" cy="3222442"/>
            </p:xfrm>
            <a:graphic>
              <a:graphicData uri="http://schemas.openxmlformats.org/drawingml/2006/table">
                <a:tbl>
                  <a:tblPr firstRow="1" firstCol="1" bandRow="1"/>
                  <a:tblGrid>
                    <a:gridCol w="1575044">
                      <a:extLst>
                        <a:ext uri="{9D8B030D-6E8A-4147-A177-3AD203B41FA5}">
                          <a16:colId xmlns:a16="http://schemas.microsoft.com/office/drawing/2014/main" val="3518727808"/>
                        </a:ext>
                      </a:extLst>
                    </a:gridCol>
                    <a:gridCol w="2583394">
                      <a:extLst>
                        <a:ext uri="{9D8B030D-6E8A-4147-A177-3AD203B41FA5}">
                          <a16:colId xmlns:a16="http://schemas.microsoft.com/office/drawing/2014/main" val="982237949"/>
                        </a:ext>
                      </a:extLst>
                    </a:gridCol>
                  </a:tblGrid>
                  <a:tr h="390928">
                    <a:tc>
                      <a:txBody>
                        <a:bodyPr/>
                        <a:lstStyle/>
                        <a:p>
                          <a:pPr algn="ctr">
                            <a:lnSpc>
                              <a:spcPct val="150000"/>
                            </a:lnSpc>
                            <a:spcBef>
                              <a:spcPts val="100"/>
                            </a:spcBef>
                            <a:spcAft>
                              <a:spcPts val="100"/>
                            </a:spcAft>
                          </a:pPr>
                          <a:r>
                            <a:rPr lang="en-US" sz="1600" b="1" smtClean="0">
                              <a:effectLst/>
                              <a:latin typeface="+mn-lt"/>
                              <a:ea typeface="Arial" panose="020B0604020202020204" pitchFamily="34" charset="0"/>
                              <a:cs typeface="Times New Roman" panose="02020603050405020304" pitchFamily="18" charset="0"/>
                            </a:rPr>
                            <a:t>Ngày</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Nhiệt độ </a:t>
                          </a:r>
                          <a:r>
                            <a:rPr lang="en-US" sz="1600" b="1">
                              <a:effectLst/>
                              <a:latin typeface="+mn-lt"/>
                              <a:ea typeface="Arial" panose="020B0604020202020204" pitchFamily="34" charset="0"/>
                              <a:cs typeface="Times New Roman" panose="02020603050405020304" pitchFamily="18" charset="0"/>
                            </a:rPr>
                            <a:t>chênh </a:t>
                          </a:r>
                          <a:r>
                            <a:rPr lang="en-US" sz="1600" b="1" smtClean="0">
                              <a:effectLst/>
                              <a:latin typeface="+mn-lt"/>
                              <a:ea typeface="Arial" panose="020B0604020202020204" pitchFamily="34" charset="0"/>
                              <a:cs typeface="Times New Roman" panose="02020603050405020304" pitchFamily="18" charset="0"/>
                            </a:rPr>
                            <a:t>lệch</a:t>
                          </a:r>
                          <a:r>
                            <a:rPr lang="en-US" sz="1600" b="1" baseline="0" smtClean="0">
                              <a:effectLst/>
                              <a:latin typeface="+mn-lt"/>
                              <a:ea typeface="Arial" panose="020B0604020202020204" pitchFamily="34" charset="0"/>
                              <a:cs typeface="Times New Roman" panose="02020603050405020304" pitchFamily="18" charset="0"/>
                            </a:rPr>
                            <a:t> </a:t>
                          </a:r>
                          <a:r>
                            <a:rPr lang="en-US" sz="1600" b="1" smtClean="0">
                              <a:effectLst/>
                              <a:latin typeface="+mn-lt"/>
                              <a:ea typeface="Arial" panose="020B0604020202020204" pitchFamily="34" charset="0"/>
                              <a:cs typeface="Times New Roman" panose="02020603050405020304" pitchFamily="18" charset="0"/>
                            </a:rPr>
                            <a:t>(</a:t>
                          </a:r>
                          <a:r>
                            <a:rPr lang="en-US" sz="1600" b="1" baseline="30000" smtClean="0">
                              <a:effectLst/>
                              <a:latin typeface="+mn-lt"/>
                              <a:ea typeface="Arial" panose="020B0604020202020204" pitchFamily="34" charset="0"/>
                              <a:cs typeface="Times New Roman" panose="02020603050405020304" pitchFamily="18" charset="0"/>
                            </a:rPr>
                            <a:t>o</a:t>
                          </a:r>
                          <a:r>
                            <a:rPr lang="en-US" sz="1600" b="1" smtClean="0">
                              <a:effectLst/>
                              <a:latin typeface="+mn-lt"/>
                              <a:ea typeface="Arial" panose="020B0604020202020204" pitchFamily="34" charset="0"/>
                              <a:cs typeface="Times New Roman" panose="02020603050405020304" pitchFamily="18" charset="0"/>
                            </a:rPr>
                            <a:t>C</a:t>
                          </a:r>
                          <a:r>
                            <a:rPr lang="en-US" sz="1600" b="1">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002950"/>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18/02/2021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97015" r="-472" b="-604478"/>
                          </a:stretch>
                        </a:blipFill>
                      </a:tcPr>
                    </a:tc>
                    <a:extLst>
                      <a:ext uri="{0D108BD9-81ED-4DB2-BD59-A6C34878D82A}">
                        <a16:rowId xmlns:a16="http://schemas.microsoft.com/office/drawing/2014/main" val="2712355313"/>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19/02/2021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200000" r="-472" b="-513636"/>
                          </a:stretch>
                        </a:blipFill>
                      </a:tcPr>
                    </a:tc>
                    <a:extLst>
                      <a:ext uri="{0D108BD9-81ED-4DB2-BD59-A6C34878D82A}">
                        <a16:rowId xmlns:a16="http://schemas.microsoft.com/office/drawing/2014/main" val="1614360280"/>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20/02/2021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295522" r="-472" b="-405970"/>
                          </a:stretch>
                        </a:blipFill>
                      </a:tcPr>
                    </a:tc>
                    <a:extLst>
                      <a:ext uri="{0D108BD9-81ED-4DB2-BD59-A6C34878D82A}">
                        <a16:rowId xmlns:a16="http://schemas.microsoft.com/office/drawing/2014/main" val="2399976795"/>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21/02/2021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401515" r="-472" b="-312121"/>
                          </a:stretch>
                        </a:blipFill>
                      </a:tcPr>
                    </a:tc>
                    <a:extLst>
                      <a:ext uri="{0D108BD9-81ED-4DB2-BD59-A6C34878D82A}">
                        <a16:rowId xmlns:a16="http://schemas.microsoft.com/office/drawing/2014/main" val="3769206484"/>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22/02/2021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494030" r="-472" b="-207463"/>
                          </a:stretch>
                        </a:blipFill>
                      </a:tcPr>
                    </a:tc>
                    <a:extLst>
                      <a:ext uri="{0D108BD9-81ED-4DB2-BD59-A6C34878D82A}">
                        <a16:rowId xmlns:a16="http://schemas.microsoft.com/office/drawing/2014/main" val="1494745655"/>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23/02/2021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603030" r="-472" b="-110606"/>
                          </a:stretch>
                        </a:blipFill>
                      </a:tcPr>
                    </a:tc>
                    <a:extLst>
                      <a:ext uri="{0D108BD9-81ED-4DB2-BD59-A6C34878D82A}">
                        <a16:rowId xmlns:a16="http://schemas.microsoft.com/office/drawing/2014/main" val="2751252596"/>
                      </a:ext>
                    </a:extLst>
                  </a:tr>
                  <a:tr h="404502">
                    <a:tc>
                      <a:txBody>
                        <a:bodyPr/>
                        <a:lstStyle/>
                        <a:p>
                          <a:pPr algn="ctr">
                            <a:lnSpc>
                              <a:spcPct val="150000"/>
                            </a:lnSpc>
                            <a:spcBef>
                              <a:spcPts val="100"/>
                            </a:spcBef>
                            <a:spcAft>
                              <a:spcPts val="100"/>
                            </a:spcAft>
                          </a:pPr>
                          <a:r>
                            <a:rPr lang="en-US" sz="1600" b="1">
                              <a:effectLst/>
                              <a:latin typeface="+mn-lt"/>
                              <a:ea typeface="Arial" panose="020B0604020202020204" pitchFamily="34" charset="0"/>
                              <a:cs typeface="Times New Roman" panose="02020603050405020304" pitchFamily="18" charset="0"/>
                            </a:rPr>
                            <a:t>24/02/2021</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1321" t="-692537" r="-472" b="-8955"/>
                          </a:stretch>
                        </a:blipFill>
                      </a:tcPr>
                    </a:tc>
                    <a:extLst>
                      <a:ext uri="{0D108BD9-81ED-4DB2-BD59-A6C34878D82A}">
                        <a16:rowId xmlns:a16="http://schemas.microsoft.com/office/drawing/2014/main" val="2113098847"/>
                      </a:ext>
                    </a:extLst>
                  </a:tr>
                </a:tbl>
              </a:graphicData>
            </a:graphic>
          </p:graphicFrame>
        </mc:Fallback>
      </mc:AlternateContent>
      <p:sp>
        <p:nvSpPr>
          <p:cNvPr id="5" name="Rectangle 4"/>
          <p:cNvSpPr/>
          <p:nvPr/>
        </p:nvSpPr>
        <p:spPr>
          <a:xfrm>
            <a:off x="340215" y="2128028"/>
            <a:ext cx="3826139" cy="2285241"/>
          </a:xfrm>
          <a:prstGeom prst="rect">
            <a:avLst/>
          </a:prstGeom>
        </p:spPr>
        <p:txBody>
          <a:bodyPr wrap="square">
            <a:spAutoFit/>
          </a:bodyPr>
          <a:lstStyle/>
          <a:p>
            <a:pPr marL="30480" marR="30480" algn="just">
              <a:lnSpc>
                <a:spcPct val="150000"/>
              </a:lnSpc>
              <a:spcBef>
                <a:spcPts val="100"/>
              </a:spcBef>
              <a:spcAft>
                <a:spcPts val="100"/>
              </a:spcAft>
            </a:pPr>
            <a:r>
              <a:rPr lang="en-US" sz="1900">
                <a:latin typeface="+mj-lt"/>
                <a:ea typeface="Times New Roman" panose="02020603050405020304" pitchFamily="18" charset="0"/>
                <a:cs typeface="Times New Roman" panose="02020603050405020304" pitchFamily="18" charset="0"/>
              </a:rPr>
              <a:t>Vậy ngày 18/02/2021 có nhiệt độ chênh lệch nhiều nhất giữa hai thành phố; hai ngày 21/02/2021 và 22/02/2021 có nhiệt độ chênh lệch ít nhất giữa hai thành phố.</a:t>
            </a:r>
            <a:endParaRPr lang="en-US" sz="19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6782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cxnSp>
        <p:nvCxnSpPr>
          <p:cNvPr id="6" name="Straight Connector 5"/>
          <p:cNvCxnSpPr/>
          <p:nvPr/>
        </p:nvCxnSpPr>
        <p:spPr>
          <a:xfrm flipV="1">
            <a:off x="1537815" y="2068532"/>
            <a:ext cx="6071607" cy="8489"/>
          </a:xfrm>
          <a:prstGeom prst="line">
            <a:avLst/>
          </a:prstGeom>
        </p:spPr>
        <p:style>
          <a:lnRef idx="1">
            <a:schemeClr val="accent1"/>
          </a:lnRef>
          <a:fillRef idx="0">
            <a:schemeClr val="accent1"/>
          </a:fillRef>
          <a:effectRef idx="0">
            <a:schemeClr val="accent1"/>
          </a:effectRef>
          <a:fontRef idx="minor">
            <a:schemeClr val="tx1"/>
          </a:fontRef>
        </p:style>
      </p:cxnSp>
      <p:sp>
        <p:nvSpPr>
          <p:cNvPr id="7" name="Google Shape;778;p65"/>
          <p:cNvSpPr txBox="1">
            <a:spLocks noGrp="1"/>
          </p:cNvSpPr>
          <p:nvPr>
            <p:ph type="subTitle" idx="4294967295"/>
          </p:nvPr>
        </p:nvSpPr>
        <p:spPr>
          <a:xfrm>
            <a:off x="584415" y="3298232"/>
            <a:ext cx="1906800" cy="484800"/>
          </a:xfrm>
          <a:prstGeom prst="rect">
            <a:avLst/>
          </a:prstGeom>
          <a:ln>
            <a:noFill/>
          </a:ln>
        </p:spPr>
        <p:txBody>
          <a:bodyPr spcFirstLastPara="1" wrap="square" lIns="91425" tIns="91425" rIns="91425" bIns="91425" anchor="b" anchorCtr="0">
            <a:noAutofit/>
          </a:bodyPr>
          <a:lstStyle/>
          <a:p>
            <a:pPr marL="0" lvl="0" indent="0" algn="ctr">
              <a:lnSpc>
                <a:spcPct val="150000"/>
              </a:lnSpc>
              <a:buNone/>
            </a:pPr>
            <a:r>
              <a:rPr lang="en-US" sz="2000" smtClean="0">
                <a:latin typeface="+mn-lt"/>
                <a:ea typeface="Candal"/>
                <a:cs typeface="Candal"/>
                <a:sym typeface="Candal"/>
              </a:rPr>
              <a:t>Ghi </a:t>
            </a:r>
            <a:r>
              <a:rPr lang="en-US" sz="2000">
                <a:latin typeface="+mn-lt"/>
                <a:ea typeface="Candal"/>
                <a:cs typeface="Candal"/>
                <a:sym typeface="Candal"/>
              </a:rPr>
              <a:t>nhớ kiến thức trong </a:t>
            </a:r>
            <a:r>
              <a:rPr lang="en-US" sz="2000" smtClean="0">
                <a:latin typeface="+mn-lt"/>
                <a:ea typeface="Candal"/>
                <a:cs typeface="Candal"/>
                <a:sym typeface="Candal"/>
              </a:rPr>
              <a:t>bài </a:t>
            </a:r>
            <a:endParaRPr sz="2000">
              <a:latin typeface="+mn-lt"/>
              <a:ea typeface="Candal"/>
              <a:cs typeface="Candal"/>
              <a:sym typeface="Candal"/>
            </a:endParaRPr>
          </a:p>
        </p:txBody>
      </p:sp>
      <p:sp>
        <p:nvSpPr>
          <p:cNvPr id="8" name="Google Shape;782;p65"/>
          <p:cNvSpPr/>
          <p:nvPr/>
        </p:nvSpPr>
        <p:spPr>
          <a:xfrm>
            <a:off x="1258028" y="1806574"/>
            <a:ext cx="572700" cy="572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mj-lt"/>
                <a:ea typeface="Candal"/>
                <a:cs typeface="Candal"/>
                <a:sym typeface="Candal"/>
              </a:rPr>
              <a:t>I</a:t>
            </a:r>
            <a:endParaRPr sz="2000" b="1">
              <a:solidFill>
                <a:schemeClr val="dk1"/>
              </a:solidFill>
              <a:latin typeface="+mj-lt"/>
              <a:ea typeface="Candal"/>
              <a:cs typeface="Candal"/>
              <a:sym typeface="Candal"/>
            </a:endParaRPr>
          </a:p>
        </p:txBody>
      </p:sp>
      <p:sp>
        <p:nvSpPr>
          <p:cNvPr id="9" name="Google Shape;783;p65"/>
          <p:cNvSpPr/>
          <p:nvPr/>
        </p:nvSpPr>
        <p:spPr>
          <a:xfrm>
            <a:off x="4309279" y="1806574"/>
            <a:ext cx="572700" cy="57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mj-lt"/>
                <a:ea typeface="Candal"/>
                <a:cs typeface="Candal"/>
                <a:sym typeface="Candal"/>
              </a:rPr>
              <a:t>II</a:t>
            </a:r>
            <a:endParaRPr sz="2000" b="1">
              <a:solidFill>
                <a:schemeClr val="dk1"/>
              </a:solidFill>
              <a:latin typeface="+mj-lt"/>
              <a:ea typeface="Candal"/>
              <a:cs typeface="Candal"/>
              <a:sym typeface="Candal"/>
            </a:endParaRPr>
          </a:p>
        </p:txBody>
      </p:sp>
      <p:sp>
        <p:nvSpPr>
          <p:cNvPr id="10" name="Google Shape;784;p65"/>
          <p:cNvSpPr/>
          <p:nvPr/>
        </p:nvSpPr>
        <p:spPr>
          <a:xfrm>
            <a:off x="7312654" y="1806574"/>
            <a:ext cx="572700" cy="572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mj-lt"/>
                <a:ea typeface="Candal"/>
                <a:cs typeface="Candal"/>
                <a:sym typeface="Candal"/>
              </a:rPr>
              <a:t>III</a:t>
            </a:r>
            <a:endParaRPr sz="2000" b="1">
              <a:solidFill>
                <a:schemeClr val="dk1"/>
              </a:solidFill>
              <a:latin typeface="+mj-lt"/>
              <a:ea typeface="Candal"/>
              <a:cs typeface="Candal"/>
              <a:sym typeface="Candal"/>
            </a:endParaRPr>
          </a:p>
        </p:txBody>
      </p:sp>
      <p:cxnSp>
        <p:nvCxnSpPr>
          <p:cNvPr id="11" name="Google Shape;787;p65"/>
          <p:cNvCxnSpPr>
            <a:stCxn id="9" idx="4"/>
          </p:cNvCxnSpPr>
          <p:nvPr/>
        </p:nvCxnSpPr>
        <p:spPr>
          <a:xfrm rot="-5400000" flipH="1">
            <a:off x="4480279" y="2494624"/>
            <a:ext cx="231300" cy="600"/>
          </a:xfrm>
          <a:prstGeom prst="bentConnector3">
            <a:avLst>
              <a:gd name="adj1" fmla="val 49973"/>
            </a:avLst>
          </a:prstGeom>
          <a:noFill/>
          <a:ln w="9525" cap="flat" cmpd="sng">
            <a:solidFill>
              <a:schemeClr val="dk1"/>
            </a:solidFill>
            <a:prstDash val="solid"/>
            <a:round/>
            <a:headEnd type="none" w="med" len="med"/>
            <a:tailEnd type="oval" w="med" len="med"/>
          </a:ln>
        </p:spPr>
      </p:cxnSp>
      <p:cxnSp>
        <p:nvCxnSpPr>
          <p:cNvPr id="12" name="Google Shape;788;p65"/>
          <p:cNvCxnSpPr>
            <a:stCxn id="10" idx="4"/>
          </p:cNvCxnSpPr>
          <p:nvPr/>
        </p:nvCxnSpPr>
        <p:spPr>
          <a:xfrm rot="-5400000" flipH="1">
            <a:off x="7483654" y="2494624"/>
            <a:ext cx="231300" cy="600"/>
          </a:xfrm>
          <a:prstGeom prst="bentConnector3">
            <a:avLst>
              <a:gd name="adj1" fmla="val 49973"/>
            </a:avLst>
          </a:prstGeom>
          <a:noFill/>
          <a:ln w="9525" cap="flat" cmpd="sng">
            <a:solidFill>
              <a:schemeClr val="dk1"/>
            </a:solidFill>
            <a:prstDash val="solid"/>
            <a:round/>
            <a:headEnd type="none" w="med" len="med"/>
            <a:tailEnd type="oval" w="med" len="med"/>
          </a:ln>
        </p:spPr>
      </p:cxnSp>
      <p:cxnSp>
        <p:nvCxnSpPr>
          <p:cNvPr id="14" name="Google Shape;787;p65"/>
          <p:cNvCxnSpPr/>
          <p:nvPr/>
        </p:nvCxnSpPr>
        <p:spPr>
          <a:xfrm rot="-5400000" flipH="1">
            <a:off x="1422465" y="2494624"/>
            <a:ext cx="231300" cy="600"/>
          </a:xfrm>
          <a:prstGeom prst="bentConnector3">
            <a:avLst>
              <a:gd name="adj1" fmla="val 49973"/>
            </a:avLst>
          </a:prstGeom>
          <a:noFill/>
          <a:ln w="9525" cap="flat" cmpd="sng">
            <a:solidFill>
              <a:schemeClr val="dk1"/>
            </a:solidFill>
            <a:prstDash val="solid"/>
            <a:round/>
            <a:headEnd type="none" w="med" len="med"/>
            <a:tailEnd type="oval" w="med" len="med"/>
          </a:ln>
        </p:spPr>
      </p:cxnSp>
      <p:sp>
        <p:nvSpPr>
          <p:cNvPr id="15" name="Google Shape;778;p65"/>
          <p:cNvSpPr txBox="1">
            <a:spLocks/>
          </p:cNvSpPr>
          <p:nvPr/>
        </p:nvSpPr>
        <p:spPr>
          <a:xfrm>
            <a:off x="3415635" y="3298232"/>
            <a:ext cx="227356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1pPr>
            <a:lvl2pPr marL="914400" marR="0" lvl="1"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2pPr>
            <a:lvl3pPr marL="1371600" marR="0" lvl="2"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3pPr>
            <a:lvl4pPr marL="1828800" marR="0" lvl="3"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4pPr>
            <a:lvl5pPr marL="2286000" marR="0" lvl="4"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5pPr>
            <a:lvl6pPr marL="2743200" marR="0" lvl="5"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6pPr>
            <a:lvl7pPr marL="3200400" marR="0" lvl="6"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7pPr>
            <a:lvl8pPr marL="3657600" marR="0" lvl="7"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8pPr>
            <a:lvl9pPr marL="4114800" marR="0" lvl="8" indent="-317500" algn="l" rtl="0">
              <a:lnSpc>
                <a:spcPct val="115000"/>
              </a:lnSpc>
              <a:spcBef>
                <a:spcPts val="1600"/>
              </a:spcBef>
              <a:spcAft>
                <a:spcPts val="1600"/>
              </a:spcAft>
              <a:buClr>
                <a:schemeClr val="dk1"/>
              </a:buClr>
              <a:buSzPts val="1400"/>
              <a:buFont typeface="Alata"/>
              <a:buChar char="■"/>
              <a:defRPr sz="1400" b="0" i="0" u="none" strike="noStrike" cap="none">
                <a:solidFill>
                  <a:schemeClr val="dk1"/>
                </a:solidFill>
                <a:latin typeface="Alata"/>
                <a:ea typeface="Alata"/>
                <a:cs typeface="Alata"/>
                <a:sym typeface="Alata"/>
              </a:defRPr>
            </a:lvl9pPr>
          </a:lstStyle>
          <a:p>
            <a:pPr marL="0" indent="0" algn="ctr">
              <a:lnSpc>
                <a:spcPct val="150000"/>
              </a:lnSpc>
              <a:buNone/>
            </a:pPr>
            <a:r>
              <a:rPr lang="en-US" sz="2000" smtClean="0">
                <a:latin typeface="+mn-lt"/>
                <a:ea typeface="Candal"/>
                <a:cs typeface="Candal"/>
                <a:sym typeface="Candal"/>
              </a:rPr>
              <a:t>Hoàn </a:t>
            </a:r>
            <a:r>
              <a:rPr lang="en-US" sz="2000">
                <a:latin typeface="+mn-lt"/>
                <a:ea typeface="Candal"/>
                <a:cs typeface="Candal"/>
                <a:sym typeface="Candal"/>
              </a:rPr>
              <a:t>thành các bài tập trong SBT</a:t>
            </a:r>
          </a:p>
        </p:txBody>
      </p:sp>
      <p:sp>
        <p:nvSpPr>
          <p:cNvPr id="16" name="Google Shape;778;p65"/>
          <p:cNvSpPr txBox="1">
            <a:spLocks/>
          </p:cNvSpPr>
          <p:nvPr/>
        </p:nvSpPr>
        <p:spPr>
          <a:xfrm>
            <a:off x="6186160" y="3751228"/>
            <a:ext cx="2609432"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1pPr>
            <a:lvl2pPr marL="914400" marR="0" lvl="1"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2pPr>
            <a:lvl3pPr marL="1371600" marR="0" lvl="2"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3pPr>
            <a:lvl4pPr marL="1828800" marR="0" lvl="3"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4pPr>
            <a:lvl5pPr marL="2286000" marR="0" lvl="4"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5pPr>
            <a:lvl6pPr marL="2743200" marR="0" lvl="5"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6pPr>
            <a:lvl7pPr marL="3200400" marR="0" lvl="6"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7pPr>
            <a:lvl8pPr marL="3657600" marR="0" lvl="7" indent="-317500" algn="l" rtl="0">
              <a:lnSpc>
                <a:spcPct val="115000"/>
              </a:lnSpc>
              <a:spcBef>
                <a:spcPts val="1600"/>
              </a:spcBef>
              <a:spcAft>
                <a:spcPts val="0"/>
              </a:spcAft>
              <a:buClr>
                <a:schemeClr val="dk1"/>
              </a:buClr>
              <a:buSzPts val="1400"/>
              <a:buFont typeface="Alata"/>
              <a:buChar char="○"/>
              <a:defRPr sz="1400" b="0" i="0" u="none" strike="noStrike" cap="none">
                <a:solidFill>
                  <a:schemeClr val="dk1"/>
                </a:solidFill>
                <a:latin typeface="Alata"/>
                <a:ea typeface="Alata"/>
                <a:cs typeface="Alata"/>
                <a:sym typeface="Alata"/>
              </a:defRPr>
            </a:lvl8pPr>
            <a:lvl9pPr marL="4114800" marR="0" lvl="8" indent="-317500" algn="l" rtl="0">
              <a:lnSpc>
                <a:spcPct val="115000"/>
              </a:lnSpc>
              <a:spcBef>
                <a:spcPts val="1600"/>
              </a:spcBef>
              <a:spcAft>
                <a:spcPts val="1600"/>
              </a:spcAft>
              <a:buClr>
                <a:schemeClr val="dk1"/>
              </a:buClr>
              <a:buSzPts val="1400"/>
              <a:buFont typeface="Alata"/>
              <a:buChar char="■"/>
              <a:defRPr sz="1400" b="0" i="0" u="none" strike="noStrike" cap="none">
                <a:solidFill>
                  <a:schemeClr val="dk1"/>
                </a:solidFill>
                <a:latin typeface="Alata"/>
                <a:ea typeface="Alata"/>
                <a:cs typeface="Alata"/>
                <a:sym typeface="Alata"/>
              </a:defRPr>
            </a:lvl9pPr>
          </a:lstStyle>
          <a:p>
            <a:pPr marL="0" indent="0" algn="ctr">
              <a:lnSpc>
                <a:spcPct val="150000"/>
              </a:lnSpc>
              <a:buNone/>
            </a:pPr>
            <a:r>
              <a:rPr lang="vi-VN" sz="2000" smtClean="0">
                <a:latin typeface="+mn-lt"/>
                <a:ea typeface="Candal"/>
                <a:cs typeface="Candal"/>
                <a:sym typeface="Candal"/>
              </a:rPr>
              <a:t>Chuẩn </a:t>
            </a:r>
            <a:r>
              <a:rPr lang="vi-VN" sz="2000">
                <a:latin typeface="+mn-lt"/>
                <a:ea typeface="Candal"/>
                <a:cs typeface="Candal"/>
                <a:sym typeface="Candal"/>
              </a:rPr>
              <a:t>bị bài mới: </a:t>
            </a:r>
            <a:r>
              <a:rPr lang="vi-VN" sz="2000" b="1" i="1">
                <a:latin typeface="+mn-lt"/>
                <a:ea typeface="Candal"/>
                <a:cs typeface="Candal"/>
                <a:sym typeface="Candal"/>
              </a:rPr>
              <a:t>Bài tập cuối chương 4</a:t>
            </a:r>
            <a:endParaRPr lang="en-US" sz="2000">
              <a:latin typeface="+mn-lt"/>
              <a:ea typeface="Candal"/>
              <a:cs typeface="Candal"/>
              <a:sym typeface="Candal"/>
            </a:endParaRPr>
          </a:p>
        </p:txBody>
      </p:sp>
      <p:sp>
        <p:nvSpPr>
          <p:cNvPr id="4" name="Rounded Rectangle 3"/>
          <p:cNvSpPr/>
          <p:nvPr/>
        </p:nvSpPr>
        <p:spPr>
          <a:xfrm>
            <a:off x="3090271" y="0"/>
            <a:ext cx="2963057" cy="5463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730719" y="532035"/>
            <a:ext cx="4847121" cy="37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lvl="0">
              <a:buClr>
                <a:srgbClr val="2D1549"/>
              </a:buClr>
            </a:pPr>
            <a:r>
              <a:rPr lang="vi-VN" sz="3200" b="1">
                <a:solidFill>
                  <a:srgbClr val="2D1549"/>
                </a:solidFill>
                <a:latin typeface="Arial"/>
              </a:rPr>
              <a:t>HƯỚNG DẪN VỀ NHÀ</a:t>
            </a:r>
            <a:endParaRPr kumimoji="0" lang="en-US" sz="3200" b="1" i="0" u="none" strike="noStrike" kern="0" cap="none" spc="0" normalizeH="0" baseline="0" noProof="0">
              <a:ln>
                <a:noFill/>
              </a:ln>
              <a:solidFill>
                <a:srgbClr val="2D1549"/>
              </a:solidFill>
              <a:effectLst/>
              <a:uLnTx/>
              <a:uFillTx/>
              <a:latin typeface="Arial"/>
              <a:cs typeface="Poppins SemiBold"/>
              <a:sym typeface="Poppins SemiBold"/>
            </a:endParaRPr>
          </a:p>
        </p:txBody>
      </p:sp>
      <p:sp>
        <p:nvSpPr>
          <p:cNvPr id="19" name="Rounded Rectangle 18"/>
          <p:cNvSpPr/>
          <p:nvPr/>
        </p:nvSpPr>
        <p:spPr>
          <a:xfrm>
            <a:off x="3370687" y="4532376"/>
            <a:ext cx="2963057" cy="5463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6064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500"/>
                                        <p:tgtEl>
                                          <p:spTgt spid="10"/>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500"/>
                                        <p:tgtEl>
                                          <p:spTgt spid="1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9" grpId="0" animBg="1"/>
      <p:bldP spid="10" grpId="0" animBg="1"/>
      <p:bldP spid="15" grpId="0"/>
      <p:bldP spid="1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65" name="Google Shape;365;p42"/>
          <p:cNvPicPr preferRelativeResize="0"/>
          <p:nvPr/>
        </p:nvPicPr>
        <p:blipFill>
          <a:blip r:embed="rId3">
            <a:alphaModFix/>
          </a:blip>
          <a:stretch>
            <a:fillRect/>
          </a:stretch>
        </p:blipFill>
        <p:spPr>
          <a:xfrm rot="-5680079">
            <a:off x="6947836" y="484037"/>
            <a:ext cx="2101306" cy="2054021"/>
          </a:xfrm>
          <a:prstGeom prst="rect">
            <a:avLst/>
          </a:prstGeom>
          <a:noFill/>
          <a:ln>
            <a:noFill/>
          </a:ln>
        </p:spPr>
      </p:pic>
      <p:pic>
        <p:nvPicPr>
          <p:cNvPr id="366" name="Google Shape;366;p42"/>
          <p:cNvPicPr preferRelativeResize="0"/>
          <p:nvPr/>
        </p:nvPicPr>
        <p:blipFill>
          <a:blip r:embed="rId4">
            <a:alphaModFix/>
          </a:blip>
          <a:stretch>
            <a:fillRect/>
          </a:stretch>
        </p:blipFill>
        <p:spPr>
          <a:xfrm rot="7444524">
            <a:off x="6203503" y="1780494"/>
            <a:ext cx="2101303" cy="2054017"/>
          </a:xfrm>
          <a:prstGeom prst="rect">
            <a:avLst/>
          </a:prstGeom>
          <a:noFill/>
          <a:ln>
            <a:noFill/>
          </a:ln>
        </p:spPr>
      </p:pic>
      <p:sp>
        <p:nvSpPr>
          <p:cNvPr id="4" name="Rectangle 3"/>
          <p:cNvSpPr/>
          <p:nvPr/>
        </p:nvSpPr>
        <p:spPr>
          <a:xfrm>
            <a:off x="759804" y="3293054"/>
            <a:ext cx="4773168" cy="9601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7313" y="746810"/>
            <a:ext cx="6545085" cy="2881045"/>
          </a:xfrm>
          <a:prstGeom prst="rect">
            <a:avLst/>
          </a:prstGeom>
        </p:spPr>
        <p:txBody>
          <a:bodyPr wrap="square">
            <a:spAutoFit/>
          </a:bodyPr>
          <a:lstStyle/>
          <a:p>
            <a:pPr lvl="0" algn="ctr">
              <a:lnSpc>
                <a:spcPct val="150000"/>
              </a:lnSpc>
              <a:buClrTx/>
              <a:defRPr/>
            </a:pPr>
            <a:r>
              <a:rPr lang="vi-VN" sz="4200" b="1">
                <a:solidFill>
                  <a:srgbClr val="D7DFF2">
                    <a:lumMod val="10000"/>
                  </a:srgbClr>
                </a:solidFill>
                <a:sym typeface="Pangolin"/>
              </a:rPr>
              <a:t>BÀI HỌC KẾT THÚC,</a:t>
            </a:r>
            <a:br>
              <a:rPr lang="vi-VN" sz="4200" b="1">
                <a:solidFill>
                  <a:srgbClr val="D7DFF2">
                    <a:lumMod val="10000"/>
                  </a:srgbClr>
                </a:solidFill>
                <a:sym typeface="Pangolin"/>
              </a:rPr>
            </a:br>
            <a:r>
              <a:rPr lang="vi-VN" sz="4200" b="1">
                <a:solidFill>
                  <a:srgbClr val="D7DFF2">
                    <a:lumMod val="10000"/>
                  </a:srgbClr>
                </a:solidFill>
                <a:sym typeface="Pangolin"/>
              </a:rPr>
              <a:t>CẢM ƠN CÁC EM </a:t>
            </a:r>
            <a:br>
              <a:rPr lang="vi-VN" sz="4200" b="1">
                <a:solidFill>
                  <a:srgbClr val="D7DFF2">
                    <a:lumMod val="10000"/>
                  </a:srgbClr>
                </a:solidFill>
                <a:sym typeface="Pangolin"/>
              </a:rPr>
            </a:br>
            <a:r>
              <a:rPr lang="vi-VN" sz="4200" b="1">
                <a:solidFill>
                  <a:srgbClr val="D7DFF2">
                    <a:lumMod val="10000"/>
                  </a:srgbClr>
                </a:solidFill>
                <a:sym typeface="Pangolin"/>
              </a:rPr>
              <a:t>ĐÃ LẮNG NGHE!</a:t>
            </a:r>
            <a:endParaRPr kumimoji="0" lang="en-US" sz="1800" b="0" i="0" u="none" strike="noStrike" kern="0" cap="none" spc="0" normalizeH="0" baseline="0" noProof="0">
              <a:ln>
                <a:noFill/>
              </a:ln>
              <a:solidFill>
                <a:srgbClr val="D7DFF2">
                  <a:lumMod val="10000"/>
                </a:srgb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5" name="Google Shape;195;p29"/>
          <p:cNvSpPr/>
          <p:nvPr/>
        </p:nvSpPr>
        <p:spPr>
          <a:xfrm rot="6655457">
            <a:off x="6597013" y="2513367"/>
            <a:ext cx="5093974" cy="2583377"/>
          </a:xfrm>
          <a:custGeom>
            <a:avLst/>
            <a:gdLst/>
            <a:ahLst/>
            <a:cxnLst/>
            <a:rect l="l" t="t" r="r" b="b"/>
            <a:pathLst>
              <a:path w="283259" h="143653" extrusionOk="0">
                <a:moveTo>
                  <a:pt x="170382" y="0"/>
                </a:moveTo>
                <a:cubicBezTo>
                  <a:pt x="169408" y="0"/>
                  <a:pt x="168426" y="220"/>
                  <a:pt x="167511" y="672"/>
                </a:cubicBezTo>
                <a:lnTo>
                  <a:pt x="4469" y="82102"/>
                </a:lnTo>
                <a:cubicBezTo>
                  <a:pt x="1308" y="83682"/>
                  <a:pt x="1" y="87543"/>
                  <a:pt x="1581" y="90734"/>
                </a:cubicBezTo>
                <a:cubicBezTo>
                  <a:pt x="2723" y="92975"/>
                  <a:pt x="4981" y="94269"/>
                  <a:pt x="7336" y="94269"/>
                </a:cubicBezTo>
                <a:cubicBezTo>
                  <a:pt x="8302" y="94269"/>
                  <a:pt x="9285" y="94051"/>
                  <a:pt x="10214" y="93591"/>
                </a:cubicBezTo>
                <a:lnTo>
                  <a:pt x="154867" y="21341"/>
                </a:lnTo>
                <a:lnTo>
                  <a:pt x="94379" y="131647"/>
                </a:lnTo>
                <a:cubicBezTo>
                  <a:pt x="93072" y="134048"/>
                  <a:pt x="93437" y="137027"/>
                  <a:pt x="95261" y="139063"/>
                </a:cubicBezTo>
                <a:cubicBezTo>
                  <a:pt x="96503" y="140427"/>
                  <a:pt x="98236" y="141150"/>
                  <a:pt x="100003" y="141150"/>
                </a:cubicBezTo>
                <a:cubicBezTo>
                  <a:pt x="100874" y="141150"/>
                  <a:pt x="101753" y="140975"/>
                  <a:pt x="102586" y="140613"/>
                </a:cubicBezTo>
                <a:lnTo>
                  <a:pt x="228516" y="86053"/>
                </a:lnTo>
                <a:lnTo>
                  <a:pt x="228516" y="86053"/>
                </a:lnTo>
                <a:lnTo>
                  <a:pt x="202862" y="134230"/>
                </a:lnTo>
                <a:cubicBezTo>
                  <a:pt x="201615" y="136571"/>
                  <a:pt x="201950" y="139489"/>
                  <a:pt x="203743" y="141495"/>
                </a:cubicBezTo>
                <a:cubicBezTo>
                  <a:pt x="204989" y="142893"/>
                  <a:pt x="206752" y="143653"/>
                  <a:pt x="208546" y="143653"/>
                </a:cubicBezTo>
                <a:cubicBezTo>
                  <a:pt x="209305" y="143653"/>
                  <a:pt x="210096" y="143501"/>
                  <a:pt x="210825" y="143227"/>
                </a:cubicBezTo>
                <a:lnTo>
                  <a:pt x="278273" y="117391"/>
                </a:lnTo>
                <a:cubicBezTo>
                  <a:pt x="281586" y="116115"/>
                  <a:pt x="283258" y="112406"/>
                  <a:pt x="281982" y="109093"/>
                </a:cubicBezTo>
                <a:cubicBezTo>
                  <a:pt x="280994" y="106531"/>
                  <a:pt x="278552" y="104968"/>
                  <a:pt x="275964" y="104968"/>
                </a:cubicBezTo>
                <a:cubicBezTo>
                  <a:pt x="275205" y="104968"/>
                  <a:pt x="274434" y="105103"/>
                  <a:pt x="273684" y="105385"/>
                </a:cubicBezTo>
                <a:lnTo>
                  <a:pt x="222284" y="125081"/>
                </a:lnTo>
                <a:lnTo>
                  <a:pt x="248486" y="75871"/>
                </a:lnTo>
                <a:cubicBezTo>
                  <a:pt x="249762" y="73470"/>
                  <a:pt x="249367" y="70521"/>
                  <a:pt x="247513" y="68515"/>
                </a:cubicBezTo>
                <a:cubicBezTo>
                  <a:pt x="246285" y="67165"/>
                  <a:pt x="244562" y="66448"/>
                  <a:pt x="242797" y="66448"/>
                </a:cubicBezTo>
                <a:cubicBezTo>
                  <a:pt x="241940" y="66448"/>
                  <a:pt x="241073" y="66617"/>
                  <a:pt x="240248" y="66965"/>
                </a:cubicBezTo>
                <a:lnTo>
                  <a:pt x="114653" y="121403"/>
                </a:lnTo>
                <a:lnTo>
                  <a:pt x="176022" y="9517"/>
                </a:lnTo>
                <a:cubicBezTo>
                  <a:pt x="177360" y="7055"/>
                  <a:pt x="176964" y="3985"/>
                  <a:pt x="175019" y="1979"/>
                </a:cubicBezTo>
                <a:cubicBezTo>
                  <a:pt x="173779" y="681"/>
                  <a:pt x="172094" y="0"/>
                  <a:pt x="170382" y="0"/>
                </a:cubicBezTo>
                <a:close/>
              </a:path>
            </a:pathLst>
          </a:custGeom>
          <a:solidFill>
            <a:srgbClr val="5264F7">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0;p36"/>
          <p:cNvSpPr txBox="1">
            <a:spLocks/>
          </p:cNvSpPr>
          <p:nvPr/>
        </p:nvSpPr>
        <p:spPr>
          <a:xfrm>
            <a:off x="1718283" y="1614571"/>
            <a:ext cx="731400" cy="731400"/>
          </a:xfrm>
          <a:prstGeom prst="rect">
            <a:avLst/>
          </a:prstGeom>
          <a:solidFill>
            <a:srgbClr val="D7DF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2D1549"/>
              </a:buClr>
              <a:buSzPts val="3000"/>
              <a:buFont typeface="Poppins"/>
              <a:buNone/>
              <a:tabLst/>
              <a:defRPr/>
            </a:pPr>
            <a:r>
              <a:rPr kumimoji="0" lang="en" sz="3000" b="1" i="0" u="none" strike="noStrike" kern="0" cap="none" spc="0" normalizeH="0" baseline="0" noProof="0" smtClean="0">
                <a:ln>
                  <a:noFill/>
                </a:ln>
                <a:solidFill>
                  <a:srgbClr val="2D1549"/>
                </a:solidFill>
                <a:effectLst/>
                <a:uLnTx/>
                <a:uFillTx/>
                <a:latin typeface="Arial"/>
                <a:cs typeface="Poppins"/>
                <a:sym typeface="Poppins"/>
              </a:rPr>
              <a:t>01</a:t>
            </a:r>
            <a:endParaRPr kumimoji="0" lang="en" sz="3000" b="1" i="0" u="none" strike="noStrike" kern="0" cap="none" spc="0" normalizeH="0" baseline="0" noProof="0">
              <a:ln>
                <a:noFill/>
              </a:ln>
              <a:solidFill>
                <a:srgbClr val="2D1549"/>
              </a:solidFill>
              <a:effectLst/>
              <a:uLnTx/>
              <a:uFillTx/>
              <a:latin typeface="Arial"/>
              <a:cs typeface="Poppins"/>
              <a:sym typeface="Poppins"/>
            </a:endParaRPr>
          </a:p>
        </p:txBody>
      </p:sp>
      <p:sp>
        <p:nvSpPr>
          <p:cNvPr id="34" name="Google Shape;221;p36"/>
          <p:cNvSpPr txBox="1">
            <a:spLocks/>
          </p:cNvSpPr>
          <p:nvPr/>
        </p:nvSpPr>
        <p:spPr>
          <a:xfrm>
            <a:off x="2640353" y="1782639"/>
            <a:ext cx="5409512" cy="731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000" b="1" i="0" u="none" strike="noStrike" cap="none">
                <a:solidFill>
                  <a:schemeClr val="dk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marL="0" lvl="0" indent="0">
              <a:lnSpc>
                <a:spcPct val="150000"/>
              </a:lnSpc>
              <a:buClr>
                <a:srgbClr val="2D1549"/>
              </a:buClr>
            </a:pPr>
            <a:r>
              <a:rPr lang="vi-VN" sz="2100" b="0">
                <a:solidFill>
                  <a:srgbClr val="2D1549"/>
                </a:solidFill>
                <a:latin typeface="Arial"/>
              </a:rPr>
              <a:t>Phát hiện vấn đề qua phân tích dữ liệu thống kê</a:t>
            </a:r>
            <a:endParaRPr kumimoji="0" lang="en-US" sz="2100" b="0" i="0" u="none" strike="noStrike" kern="0" cap="none" spc="0" normalizeH="0" baseline="0" noProof="0">
              <a:ln>
                <a:noFill/>
              </a:ln>
              <a:solidFill>
                <a:srgbClr val="2D1549"/>
              </a:solidFill>
              <a:effectLst/>
              <a:uLnTx/>
              <a:uFillTx/>
              <a:latin typeface="Arial"/>
              <a:cs typeface="Poppins"/>
              <a:sym typeface="Poppins"/>
            </a:endParaRPr>
          </a:p>
        </p:txBody>
      </p:sp>
      <p:sp>
        <p:nvSpPr>
          <p:cNvPr id="35" name="Title 2"/>
          <p:cNvSpPr txBox="1">
            <a:spLocks/>
          </p:cNvSpPr>
          <p:nvPr/>
        </p:nvSpPr>
        <p:spPr>
          <a:xfrm>
            <a:off x="2544938" y="372573"/>
            <a:ext cx="4100296" cy="37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2D1549"/>
              </a:buClr>
              <a:buSzPts val="3000"/>
              <a:buFont typeface="Poppins"/>
              <a:buNone/>
              <a:tabLst/>
              <a:defRPr/>
            </a:pPr>
            <a:r>
              <a:rPr kumimoji="0" lang="en-US" sz="3200" b="1" i="0" u="none" strike="noStrike" kern="0" cap="none" spc="0" normalizeH="0" baseline="0" noProof="0" smtClean="0">
                <a:ln>
                  <a:noFill/>
                </a:ln>
                <a:solidFill>
                  <a:srgbClr val="2D1549"/>
                </a:solidFill>
                <a:effectLst/>
                <a:uLnTx/>
                <a:uFillTx/>
                <a:latin typeface="Arial"/>
                <a:cs typeface="Poppins"/>
                <a:sym typeface="Poppins"/>
              </a:rPr>
              <a:t>NỘI DUNG BÀI HỌC</a:t>
            </a:r>
            <a:endParaRPr kumimoji="0" lang="en-US" sz="3200" b="1" i="0" u="none" strike="noStrike" kern="0" cap="none" spc="0" normalizeH="0" baseline="0" noProof="0">
              <a:ln>
                <a:noFill/>
              </a:ln>
              <a:solidFill>
                <a:srgbClr val="2D1549"/>
              </a:solidFill>
              <a:effectLst/>
              <a:uLnTx/>
              <a:uFillTx/>
              <a:latin typeface="Arial"/>
              <a:cs typeface="Poppins"/>
              <a:sym typeface="Poppins"/>
            </a:endParaRPr>
          </a:p>
        </p:txBody>
      </p:sp>
      <p:sp>
        <p:nvSpPr>
          <p:cNvPr id="36" name="Google Shape;220;p36"/>
          <p:cNvSpPr txBox="1">
            <a:spLocks/>
          </p:cNvSpPr>
          <p:nvPr/>
        </p:nvSpPr>
        <p:spPr>
          <a:xfrm>
            <a:off x="1718283" y="3073655"/>
            <a:ext cx="731400" cy="731400"/>
          </a:xfrm>
          <a:prstGeom prst="rect">
            <a:avLst/>
          </a:prstGeom>
          <a:solidFill>
            <a:srgbClr val="D7DF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2D1549"/>
              </a:buClr>
              <a:buSzPts val="3000"/>
              <a:buFont typeface="Poppins"/>
              <a:buNone/>
              <a:tabLst/>
              <a:defRPr/>
            </a:pPr>
            <a:r>
              <a:rPr kumimoji="0" lang="en" sz="3000" b="1" i="0" u="none" strike="noStrike" kern="0" cap="none" spc="0" normalizeH="0" baseline="0" noProof="0" smtClean="0">
                <a:ln>
                  <a:noFill/>
                </a:ln>
                <a:solidFill>
                  <a:srgbClr val="2D1549"/>
                </a:solidFill>
                <a:effectLst/>
                <a:uLnTx/>
                <a:uFillTx/>
                <a:latin typeface="Arial"/>
                <a:cs typeface="Poppins"/>
                <a:sym typeface="Poppins"/>
              </a:rPr>
              <a:t>02</a:t>
            </a:r>
            <a:endParaRPr kumimoji="0" lang="en" sz="3000" b="1" i="0" u="none" strike="noStrike" kern="0" cap="none" spc="0" normalizeH="0" baseline="0" noProof="0">
              <a:ln>
                <a:noFill/>
              </a:ln>
              <a:solidFill>
                <a:srgbClr val="2D1549"/>
              </a:solidFill>
              <a:effectLst/>
              <a:uLnTx/>
              <a:uFillTx/>
              <a:latin typeface="Arial"/>
              <a:cs typeface="Poppins"/>
              <a:sym typeface="Poppins"/>
            </a:endParaRPr>
          </a:p>
        </p:txBody>
      </p:sp>
      <p:sp>
        <p:nvSpPr>
          <p:cNvPr id="37" name="Google Shape;221;p36"/>
          <p:cNvSpPr txBox="1">
            <a:spLocks/>
          </p:cNvSpPr>
          <p:nvPr/>
        </p:nvSpPr>
        <p:spPr>
          <a:xfrm>
            <a:off x="2640353" y="3257195"/>
            <a:ext cx="4738457" cy="731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000" b="1" i="0" u="none" strike="noStrike" cap="none">
                <a:solidFill>
                  <a:schemeClr val="dk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marL="0" lvl="0" indent="0" algn="just">
              <a:lnSpc>
                <a:spcPct val="150000"/>
              </a:lnSpc>
              <a:buClr>
                <a:srgbClr val="2D1549"/>
              </a:buClr>
            </a:pPr>
            <a:r>
              <a:rPr lang="en-US" sz="2100" b="0">
                <a:solidFill>
                  <a:srgbClr val="2D1549"/>
                </a:solidFill>
                <a:latin typeface="Arial"/>
              </a:rPr>
              <a:t>Giải quyết các vấn đề qua phân tích biểu đồ thống kê</a:t>
            </a:r>
            <a:endParaRPr kumimoji="0" lang="en-US" sz="2100" b="0" i="0" u="none" strike="noStrike" kern="0" cap="none" spc="0" normalizeH="0" baseline="0" noProof="0">
              <a:ln>
                <a:noFill/>
              </a:ln>
              <a:solidFill>
                <a:srgbClr val="2D1549"/>
              </a:solidFill>
              <a:effectLst/>
              <a:uLnTx/>
              <a:uFillTx/>
              <a:latin typeface="Arial"/>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down)">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randombar(horizontal)">
                                      <p:cBhvr>
                                        <p:cTn id="20" dur="500"/>
                                        <p:tgtEl>
                                          <p:spTgt spid="3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23"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build="p"/>
      <p:bldP spid="35" grpId="0"/>
      <p:bldP spid="36" grpId="0" animBg="1"/>
      <p:bldP spid="3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0"/>
          <p:cNvSpPr txBox="1">
            <a:spLocks noGrp="1"/>
          </p:cNvSpPr>
          <p:nvPr>
            <p:ph type="title" idx="2"/>
          </p:nvPr>
        </p:nvSpPr>
        <p:spPr>
          <a:xfrm>
            <a:off x="2559237" y="692428"/>
            <a:ext cx="1406100" cy="104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b="1">
                <a:latin typeface="+mj-lt"/>
              </a:rPr>
              <a:t>01</a:t>
            </a:r>
            <a:endParaRPr sz="6500" b="1">
              <a:latin typeface="+mj-lt"/>
            </a:endParaRPr>
          </a:p>
        </p:txBody>
      </p:sp>
      <p:pic>
        <p:nvPicPr>
          <p:cNvPr id="202" name="Google Shape;202;p30"/>
          <p:cNvPicPr preferRelativeResize="0"/>
          <p:nvPr/>
        </p:nvPicPr>
        <p:blipFill>
          <a:blip r:embed="rId3">
            <a:alphaModFix/>
          </a:blip>
          <a:stretch>
            <a:fillRect/>
          </a:stretch>
        </p:blipFill>
        <p:spPr>
          <a:xfrm rot="-5680079">
            <a:off x="7071035" y="1304074"/>
            <a:ext cx="2101306" cy="2054021"/>
          </a:xfrm>
          <a:prstGeom prst="rect">
            <a:avLst/>
          </a:prstGeom>
          <a:noFill/>
          <a:ln>
            <a:noFill/>
          </a:ln>
        </p:spPr>
      </p:pic>
      <p:pic>
        <p:nvPicPr>
          <p:cNvPr id="203" name="Google Shape;203;p30"/>
          <p:cNvPicPr preferRelativeResize="0"/>
          <p:nvPr/>
        </p:nvPicPr>
        <p:blipFill>
          <a:blip r:embed="rId4">
            <a:alphaModFix/>
          </a:blip>
          <a:stretch>
            <a:fillRect/>
          </a:stretch>
        </p:blipFill>
        <p:spPr>
          <a:xfrm rot="7444524">
            <a:off x="6469477" y="2517782"/>
            <a:ext cx="2101303" cy="2054017"/>
          </a:xfrm>
          <a:prstGeom prst="rect">
            <a:avLst/>
          </a:prstGeom>
          <a:noFill/>
          <a:ln>
            <a:noFill/>
          </a:ln>
        </p:spPr>
      </p:pic>
      <p:sp>
        <p:nvSpPr>
          <p:cNvPr id="3" name="Rectangle 2"/>
          <p:cNvSpPr/>
          <p:nvPr/>
        </p:nvSpPr>
        <p:spPr>
          <a:xfrm>
            <a:off x="345866" y="1740532"/>
            <a:ext cx="5832843" cy="2654573"/>
          </a:xfrm>
          <a:prstGeom prst="rect">
            <a:avLst/>
          </a:prstGeom>
        </p:spPr>
        <p:txBody>
          <a:bodyPr wrap="square">
            <a:spAutoFit/>
          </a:bodyPr>
          <a:lstStyle/>
          <a:p>
            <a:pPr algn="ctr">
              <a:lnSpc>
                <a:spcPct val="150000"/>
              </a:lnSpc>
            </a:pPr>
            <a:r>
              <a:rPr lang="nl-NL" sz="3700" b="1" smtClean="0">
                <a:solidFill>
                  <a:schemeClr val="bg1">
                    <a:lumMod val="25000"/>
                  </a:schemeClr>
                </a:solidFill>
                <a:latin typeface="+mj-lt"/>
                <a:ea typeface="Arial" panose="020B0604020202020204" pitchFamily="34" charset="0"/>
              </a:rPr>
              <a:t>PHÁT HIỆN VẤN ĐỀ </a:t>
            </a:r>
          </a:p>
          <a:p>
            <a:pPr algn="ctr">
              <a:lnSpc>
                <a:spcPct val="150000"/>
              </a:lnSpc>
            </a:pPr>
            <a:r>
              <a:rPr lang="nl-NL" sz="3700" b="1" smtClean="0">
                <a:solidFill>
                  <a:schemeClr val="bg1">
                    <a:lumMod val="25000"/>
                  </a:schemeClr>
                </a:solidFill>
                <a:latin typeface="+mj-lt"/>
                <a:ea typeface="Arial" panose="020B0604020202020204" pitchFamily="34" charset="0"/>
              </a:rPr>
              <a:t>QUA PHÂN TÍCH </a:t>
            </a:r>
          </a:p>
          <a:p>
            <a:pPr algn="ctr">
              <a:lnSpc>
                <a:spcPct val="150000"/>
              </a:lnSpc>
            </a:pPr>
            <a:r>
              <a:rPr lang="nl-NL" sz="3700" b="1" smtClean="0">
                <a:solidFill>
                  <a:schemeClr val="bg1">
                    <a:lumMod val="25000"/>
                  </a:schemeClr>
                </a:solidFill>
                <a:latin typeface="+mj-lt"/>
                <a:ea typeface="Arial" panose="020B0604020202020204" pitchFamily="34" charset="0"/>
              </a:rPr>
              <a:t>DỮ LIỆU THỐNG KÊ</a:t>
            </a:r>
            <a:endParaRPr lang="en-US" sz="3700" b="1">
              <a:solidFill>
                <a:schemeClr val="bg1">
                  <a:lumMod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 name="TextBox 24"/>
          <p:cNvSpPr txBox="1"/>
          <p:nvPr/>
        </p:nvSpPr>
        <p:spPr>
          <a:xfrm>
            <a:off x="1876262" y="676495"/>
            <a:ext cx="6878124" cy="923330"/>
          </a:xfrm>
          <a:prstGeom prst="rect">
            <a:avLst/>
          </a:prstGeom>
          <a:noFill/>
        </p:spPr>
        <p:txBody>
          <a:bodyPr wrap="square" rtlCol="0">
            <a:spAutoFit/>
          </a:bodyPr>
          <a:lstStyle/>
          <a:p>
            <a:pPr lvl="0" algn="just" defTabSz="457200">
              <a:lnSpc>
                <a:spcPct val="150000"/>
              </a:lnSpc>
              <a:buClrTx/>
              <a:defRPr/>
            </a:pPr>
            <a:r>
              <a:rPr lang="en-US" sz="1900" kern="1200">
                <a:latin typeface="Arial" panose="020B0604020202020204" pitchFamily="34" charset="0"/>
                <a:ea typeface="+mn-ea"/>
                <a:cs typeface="Arial" panose="020B0604020202020204" pitchFamily="34" charset="0"/>
              </a:rPr>
              <a:t>Phân tích bảng thống kê sau để tìm số học sinh nữ và tổng số học sinh của lớp 8A.</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7" name="Title 21"/>
          <p:cNvSpPr txBox="1">
            <a:spLocks/>
          </p:cNvSpPr>
          <p:nvPr/>
        </p:nvSpPr>
        <p:spPr>
          <a:xfrm>
            <a:off x="420180" y="914360"/>
            <a:ext cx="1360666" cy="447600"/>
          </a:xfrm>
          <a:prstGeom prst="rect">
            <a:avLst/>
          </a:prstGeom>
          <a:solidFill>
            <a:srgbClr val="FCDA23"/>
          </a:solidFill>
          <a:ln w="38100" cap="flat" cmpd="sng" algn="ctr">
            <a:solidFill>
              <a:srgbClr val="D7DFF2"/>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457200" rtl="0" eaLnBrk="1" fontAlgn="auto" latinLnBrk="0" hangingPunct="1">
              <a:lnSpc>
                <a:spcPct val="100000"/>
              </a:lnSpc>
              <a:spcBef>
                <a:spcPts val="0"/>
              </a:spcBef>
              <a:spcAft>
                <a:spcPts val="0"/>
              </a:spcAft>
              <a:buClr>
                <a:srgbClr val="2D1549"/>
              </a:buClr>
              <a:buSzPts val="3000"/>
              <a:buFont typeface="Poppins Semi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HĐKP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420180" y="1807019"/>
            <a:ext cx="8334206" cy="2393395"/>
          </a:xfrm>
          <a:prstGeom prst="rect">
            <a:avLst/>
          </a:prstGeom>
        </p:spPr>
      </p:pic>
    </p:spTree>
    <p:extLst>
      <p:ext uri="{BB962C8B-B14F-4D97-AF65-F5344CB8AC3E}">
        <p14:creationId xmlns:p14="http://schemas.microsoft.com/office/powerpoint/2010/main" val="15398901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 name="TextBox 24"/>
          <p:cNvSpPr txBox="1"/>
          <p:nvPr/>
        </p:nvSpPr>
        <p:spPr>
          <a:xfrm>
            <a:off x="493708" y="962741"/>
            <a:ext cx="8109603" cy="3477875"/>
          </a:xfrm>
          <a:prstGeom prst="rect">
            <a:avLst/>
          </a:prstGeom>
          <a:noFill/>
        </p:spPr>
        <p:txBody>
          <a:bodyPr wrap="square" rtlCol="0">
            <a:spAutoFit/>
          </a:bodyPr>
          <a:lstStyle/>
          <a:p>
            <a:pPr lvl="0" algn="just" defTabSz="457200">
              <a:lnSpc>
                <a:spcPct val="150000"/>
              </a:lnSpc>
              <a:spcBef>
                <a:spcPts val="600"/>
              </a:spcBef>
              <a:spcAft>
                <a:spcPts val="600"/>
              </a:spcAft>
              <a:buClrTx/>
              <a:defRPr/>
            </a:pPr>
            <a:r>
              <a:rPr lang="en-US" sz="2000" kern="1200">
                <a:latin typeface="Arial" panose="020B0604020202020204" pitchFamily="34" charset="0"/>
                <a:ea typeface="+mn-ea"/>
                <a:cs typeface="Arial" panose="020B0604020202020204" pitchFamily="34" charset="0"/>
              </a:rPr>
              <a:t>Do mỗi học sinh chọn 1 môn nên ta có:</a:t>
            </a:r>
          </a:p>
          <a:p>
            <a:pPr marL="342900" lvl="0" indent="-342900" algn="just" defTabSz="457200">
              <a:lnSpc>
                <a:spcPct val="150000"/>
              </a:lnSpc>
              <a:spcBef>
                <a:spcPts val="600"/>
              </a:spcBef>
              <a:spcAft>
                <a:spcPts val="600"/>
              </a:spcAft>
              <a:buClrTx/>
              <a:buFont typeface="Arial" panose="020B0604020202020204" pitchFamily="34" charset="0"/>
              <a:buChar char="•"/>
              <a:defRPr/>
            </a:pPr>
            <a:r>
              <a:rPr lang="en-US" sz="2000" kern="1200" smtClean="0">
                <a:latin typeface="Arial" panose="020B0604020202020204" pitchFamily="34" charset="0"/>
                <a:ea typeface="+mn-ea"/>
                <a:cs typeface="Arial" panose="020B0604020202020204" pitchFamily="34" charset="0"/>
              </a:rPr>
              <a:t>Số </a:t>
            </a:r>
            <a:r>
              <a:rPr lang="en-US" sz="2000" kern="1200">
                <a:latin typeface="Arial" panose="020B0604020202020204" pitchFamily="34" charset="0"/>
                <a:ea typeface="+mn-ea"/>
                <a:cs typeface="Arial" panose="020B0604020202020204" pitchFamily="34" charset="0"/>
              </a:rPr>
              <a:t>học sinh nữ của lớp 8A là: 4 + 2 + 7 + 4 = 17 (học sinh</a:t>
            </a:r>
            <a:r>
              <a:rPr lang="en-US" sz="2000" kern="1200" smtClean="0">
                <a:latin typeface="Arial" panose="020B0604020202020204" pitchFamily="34" charset="0"/>
                <a:ea typeface="+mn-ea"/>
                <a:cs typeface="Arial" panose="020B0604020202020204" pitchFamily="34" charset="0"/>
              </a:rPr>
              <a:t>);</a:t>
            </a:r>
          </a:p>
          <a:p>
            <a:pPr marL="342900" lvl="0" indent="-342900" algn="just" defTabSz="457200">
              <a:lnSpc>
                <a:spcPct val="150000"/>
              </a:lnSpc>
              <a:spcBef>
                <a:spcPts val="600"/>
              </a:spcBef>
              <a:spcAft>
                <a:spcPts val="600"/>
              </a:spcAft>
              <a:buClrTx/>
              <a:buFont typeface="Arial" panose="020B0604020202020204" pitchFamily="34" charset="0"/>
              <a:buChar char="•"/>
              <a:defRPr/>
            </a:pPr>
            <a:r>
              <a:rPr lang="en-US" sz="2000" kern="1200" smtClean="0">
                <a:latin typeface="Arial" panose="020B0604020202020204" pitchFamily="34" charset="0"/>
                <a:ea typeface="+mn-ea"/>
                <a:cs typeface="Arial" panose="020B0604020202020204" pitchFamily="34" charset="0"/>
              </a:rPr>
              <a:t>Số </a:t>
            </a:r>
            <a:r>
              <a:rPr lang="en-US" sz="2000" kern="1200">
                <a:latin typeface="Arial" panose="020B0604020202020204" pitchFamily="34" charset="0"/>
                <a:ea typeface="+mn-ea"/>
                <a:cs typeface="Arial" panose="020B0604020202020204" pitchFamily="34" charset="0"/>
              </a:rPr>
              <a:t>học sinh nam của lớp 8A là: 17 + 3 + 1 + 4 = 25 (học sinh</a:t>
            </a:r>
            <a:r>
              <a:rPr lang="en-US" sz="2000" kern="1200" smtClean="0">
                <a:latin typeface="Arial" panose="020B0604020202020204" pitchFamily="34" charset="0"/>
                <a:ea typeface="+mn-ea"/>
                <a:cs typeface="Arial" panose="020B0604020202020204" pitchFamily="34" charset="0"/>
              </a:rPr>
              <a:t>);</a:t>
            </a:r>
          </a:p>
          <a:p>
            <a:pPr marL="342900" lvl="0" indent="-342900" algn="just" defTabSz="457200">
              <a:lnSpc>
                <a:spcPct val="150000"/>
              </a:lnSpc>
              <a:spcBef>
                <a:spcPts val="600"/>
              </a:spcBef>
              <a:spcAft>
                <a:spcPts val="600"/>
              </a:spcAft>
              <a:buClrTx/>
              <a:buFont typeface="Arial" panose="020B0604020202020204" pitchFamily="34" charset="0"/>
              <a:buChar char="•"/>
              <a:defRPr/>
            </a:pPr>
            <a:r>
              <a:rPr lang="en-US" sz="2000" kern="1200" smtClean="0">
                <a:latin typeface="Arial" panose="020B0604020202020204" pitchFamily="34" charset="0"/>
                <a:ea typeface="+mn-ea"/>
                <a:cs typeface="Arial" panose="020B0604020202020204" pitchFamily="34" charset="0"/>
              </a:rPr>
              <a:t>Tổng </a:t>
            </a:r>
            <a:r>
              <a:rPr lang="en-US" sz="2000" kern="1200">
                <a:latin typeface="Arial" panose="020B0604020202020204" pitchFamily="34" charset="0"/>
                <a:ea typeface="+mn-ea"/>
                <a:cs typeface="Arial" panose="020B0604020202020204" pitchFamily="34" charset="0"/>
              </a:rPr>
              <a:t>số học sinh của lớp 8A là: 17 + 25 = 42 (học sinh).</a:t>
            </a:r>
          </a:p>
          <a:p>
            <a:pPr lvl="0" algn="just" defTabSz="457200">
              <a:lnSpc>
                <a:spcPct val="150000"/>
              </a:lnSpc>
              <a:spcBef>
                <a:spcPts val="600"/>
              </a:spcBef>
              <a:spcAft>
                <a:spcPts val="600"/>
              </a:spcAft>
              <a:buClrTx/>
              <a:defRPr/>
            </a:pPr>
            <a:r>
              <a:rPr lang="en-US" sz="2000" b="1" i="1" kern="1200">
                <a:solidFill>
                  <a:schemeClr val="accent2">
                    <a:lumMod val="50000"/>
                  </a:schemeClr>
                </a:solidFill>
                <a:latin typeface="Arial" panose="020B0604020202020204" pitchFamily="34" charset="0"/>
                <a:ea typeface="+mn-ea"/>
                <a:cs typeface="Arial" panose="020B0604020202020204" pitchFamily="34" charset="0"/>
              </a:rPr>
              <a:t>⇒ Phân tích dữ liệu thống kê giúp ta phát hiện các vấn đề cần quan tâm.</a:t>
            </a:r>
          </a:p>
        </p:txBody>
      </p:sp>
      <p:sp>
        <p:nvSpPr>
          <p:cNvPr id="5" name="Rectangle 4"/>
          <p:cNvSpPr/>
          <p:nvPr/>
        </p:nvSpPr>
        <p:spPr>
          <a:xfrm>
            <a:off x="493708" y="546729"/>
            <a:ext cx="667170"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spTree>
    <p:extLst>
      <p:ext uri="{BB962C8B-B14F-4D97-AF65-F5344CB8AC3E}">
        <p14:creationId xmlns:p14="http://schemas.microsoft.com/office/powerpoint/2010/main" val="232292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wipe(left)">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32"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6" name="TextBox 5"/>
          <p:cNvSpPr txBox="1"/>
          <p:nvPr/>
        </p:nvSpPr>
        <p:spPr>
          <a:xfrm>
            <a:off x="900859" y="1884929"/>
            <a:ext cx="7494086" cy="456535"/>
          </a:xfrm>
          <a:prstGeom prst="rect">
            <a:avLst/>
          </a:prstGeom>
          <a:noFill/>
        </p:spPr>
        <p:txBody>
          <a:bodyPr wrap="square" rtlCol="0">
            <a:spAutoFit/>
          </a:bodyPr>
          <a:lstStyle/>
          <a:p>
            <a:pPr lvl="0" algn="just" defTabSz="457200">
              <a:lnSpc>
                <a:spcPct val="150000"/>
              </a:lnSpc>
              <a:buClrTx/>
              <a:defRPr/>
            </a:pPr>
            <a:r>
              <a:rPr lang="en-US" sz="1800" kern="1200">
                <a:latin typeface="Arial" panose="020B0604020202020204" pitchFamily="34" charset="0"/>
                <a:ea typeface="+mn-ea"/>
                <a:cs typeface="Arial" panose="020B0604020202020204" pitchFamily="34" charset="0"/>
              </a:rPr>
              <a:t>Phân tích bảng thống kê ở HĐKP 1 </a:t>
            </a:r>
            <a:r>
              <a:rPr lang="en-US" sz="1800" kern="1200" smtClean="0">
                <a:latin typeface="Arial" panose="020B0604020202020204" pitchFamily="34" charset="0"/>
                <a:ea typeface="+mn-ea"/>
                <a:cs typeface="Arial" panose="020B0604020202020204" pitchFamily="34" charset="0"/>
              </a:rPr>
              <a:t>ta thấy</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3363402" y="0"/>
            <a:ext cx="2385391" cy="622513"/>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0859" y="619185"/>
            <a:ext cx="6822465"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Phân</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tích bảng thống kê ở HĐKP 1 và cho biết môn thể thao nào có chênh lệch nam nữ chọn cao nhất.</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10" name="Google Shape;735;p18"/>
          <p:cNvSpPr txBox="1">
            <a:spLocks/>
          </p:cNvSpPr>
          <p:nvPr/>
        </p:nvSpPr>
        <p:spPr>
          <a:xfrm>
            <a:off x="846803" y="31125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1" name="Rectangle 10"/>
          <p:cNvSpPr/>
          <p:nvPr/>
        </p:nvSpPr>
        <p:spPr>
          <a:xfrm>
            <a:off x="4337560" y="1534564"/>
            <a:ext cx="620683" cy="369332"/>
          </a:xfrm>
          <a:prstGeom prst="rect">
            <a:avLst/>
          </a:prstGeom>
        </p:spPr>
        <p:txBody>
          <a:bodyPr wrap="none">
            <a:spAutoFit/>
          </a:bodyPr>
          <a:lstStyle/>
          <a:p>
            <a:pPr algn="ctr">
              <a:buClrTx/>
              <a:defRPr/>
            </a:pPr>
            <a:r>
              <a:rPr lang="en-US" sz="1800" b="1" i="1" u="sng" kern="120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sp>
        <p:nvSpPr>
          <p:cNvPr id="12" name="TextBox 11"/>
          <p:cNvSpPr txBox="1"/>
          <p:nvPr/>
        </p:nvSpPr>
        <p:spPr>
          <a:xfrm>
            <a:off x="900859" y="4264565"/>
            <a:ext cx="7494086" cy="456535"/>
          </a:xfrm>
          <a:prstGeom prst="rect">
            <a:avLst/>
          </a:prstGeom>
          <a:noFill/>
        </p:spPr>
        <p:txBody>
          <a:bodyPr wrap="square" rtlCol="0">
            <a:spAutoFit/>
          </a:bodyPr>
          <a:lstStyle/>
          <a:p>
            <a:pPr lvl="0" algn="just" defTabSz="457200">
              <a:lnSpc>
                <a:spcPct val="150000"/>
              </a:lnSpc>
              <a:buClrTx/>
              <a:defRPr/>
            </a:pPr>
            <a:r>
              <a:rPr lang="en-US" sz="1800" kern="1200" smtClean="0">
                <a:latin typeface="Arial" panose="020B0604020202020204" pitchFamily="34" charset="0"/>
                <a:ea typeface="+mn-ea"/>
                <a:cs typeface="Arial" panose="020B0604020202020204" pitchFamily="34" charset="0"/>
              </a:rPr>
              <a:t>Vậy bóng đá là môn thể thao có chênh lệch nam nữ chọn cao nhất.</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965004884"/>
              </p:ext>
            </p:extLst>
          </p:nvPr>
        </p:nvGraphicFramePr>
        <p:xfrm>
          <a:off x="1599902" y="2480161"/>
          <a:ext cx="6096000" cy="1752600"/>
        </p:xfrm>
        <a:graphic>
          <a:graphicData uri="http://schemas.openxmlformats.org/drawingml/2006/table">
            <a:tbl>
              <a:tblPr firstRow="1" bandRow="1">
                <a:tableStyleId>{4E2CE3FB-4D8B-44E0-9433-5F83BBEAC3D1}</a:tableStyleId>
              </a:tblPr>
              <a:tblGrid>
                <a:gridCol w="1524000">
                  <a:extLst>
                    <a:ext uri="{9D8B030D-6E8A-4147-A177-3AD203B41FA5}">
                      <a16:colId xmlns:a16="http://schemas.microsoft.com/office/drawing/2014/main" val="1077990301"/>
                    </a:ext>
                  </a:extLst>
                </a:gridCol>
                <a:gridCol w="1524000">
                  <a:extLst>
                    <a:ext uri="{9D8B030D-6E8A-4147-A177-3AD203B41FA5}">
                      <a16:colId xmlns:a16="http://schemas.microsoft.com/office/drawing/2014/main" val="3059635433"/>
                    </a:ext>
                  </a:extLst>
                </a:gridCol>
                <a:gridCol w="1524000">
                  <a:extLst>
                    <a:ext uri="{9D8B030D-6E8A-4147-A177-3AD203B41FA5}">
                      <a16:colId xmlns:a16="http://schemas.microsoft.com/office/drawing/2014/main" val="2921314953"/>
                    </a:ext>
                  </a:extLst>
                </a:gridCol>
                <a:gridCol w="1524000">
                  <a:extLst>
                    <a:ext uri="{9D8B030D-6E8A-4147-A177-3AD203B41FA5}">
                      <a16:colId xmlns:a16="http://schemas.microsoft.com/office/drawing/2014/main" val="1814307628"/>
                    </a:ext>
                  </a:extLst>
                </a:gridCol>
              </a:tblGrid>
              <a:tr h="345076">
                <a:tc>
                  <a:txBody>
                    <a:bodyPr/>
                    <a:lstStyle/>
                    <a:p>
                      <a:pPr algn="ctr"/>
                      <a:r>
                        <a:rPr lang="en-US" sz="1700" smtClean="0"/>
                        <a:t>Môn</a:t>
                      </a:r>
                      <a:r>
                        <a:rPr lang="en-US" sz="1700" baseline="0" smtClean="0"/>
                        <a:t> thể thao</a:t>
                      </a:r>
                      <a:endParaRPr lang="en-US" sz="1700"/>
                    </a:p>
                  </a:txBody>
                  <a:tcPr anchor="ctr">
                    <a:solidFill>
                      <a:schemeClr val="bg2">
                        <a:lumMod val="20000"/>
                        <a:lumOff val="80000"/>
                      </a:schemeClr>
                    </a:solidFill>
                  </a:tcPr>
                </a:tc>
                <a:tc>
                  <a:txBody>
                    <a:bodyPr/>
                    <a:lstStyle/>
                    <a:p>
                      <a:pPr algn="ctr"/>
                      <a:r>
                        <a:rPr lang="en-US" sz="1700" smtClean="0"/>
                        <a:t>Nam</a:t>
                      </a:r>
                      <a:endParaRPr lang="en-US" sz="1700"/>
                    </a:p>
                  </a:txBody>
                  <a:tcPr anchor="ctr">
                    <a:solidFill>
                      <a:schemeClr val="bg2">
                        <a:lumMod val="20000"/>
                        <a:lumOff val="80000"/>
                      </a:schemeClr>
                    </a:solidFill>
                  </a:tcPr>
                </a:tc>
                <a:tc>
                  <a:txBody>
                    <a:bodyPr/>
                    <a:lstStyle/>
                    <a:p>
                      <a:pPr algn="ctr"/>
                      <a:r>
                        <a:rPr lang="en-US" sz="1700" smtClean="0"/>
                        <a:t>Nữ</a:t>
                      </a:r>
                      <a:endParaRPr lang="en-US" sz="1700"/>
                    </a:p>
                  </a:txBody>
                  <a:tcPr anchor="ctr">
                    <a:solidFill>
                      <a:schemeClr val="bg2">
                        <a:lumMod val="20000"/>
                        <a:lumOff val="80000"/>
                      </a:schemeClr>
                    </a:solidFill>
                  </a:tcPr>
                </a:tc>
                <a:tc>
                  <a:txBody>
                    <a:bodyPr/>
                    <a:lstStyle/>
                    <a:p>
                      <a:pPr algn="ctr"/>
                      <a:r>
                        <a:rPr lang="en-US" sz="1700" smtClean="0"/>
                        <a:t>Chênh</a:t>
                      </a:r>
                      <a:r>
                        <a:rPr lang="en-US" sz="1700" baseline="0" smtClean="0"/>
                        <a:t> lệch</a:t>
                      </a:r>
                      <a:endParaRPr lang="en-US" sz="1700"/>
                    </a:p>
                  </a:txBody>
                  <a:tcPr anchor="ctr">
                    <a:solidFill>
                      <a:schemeClr val="bg2">
                        <a:lumMod val="20000"/>
                        <a:lumOff val="80000"/>
                      </a:schemeClr>
                    </a:solidFill>
                  </a:tcPr>
                </a:tc>
                <a:extLst>
                  <a:ext uri="{0D108BD9-81ED-4DB2-BD59-A6C34878D82A}">
                    <a16:rowId xmlns:a16="http://schemas.microsoft.com/office/drawing/2014/main" val="1271652816"/>
                  </a:ext>
                </a:extLst>
              </a:tr>
              <a:tr h="345076">
                <a:tc>
                  <a:txBody>
                    <a:bodyPr/>
                    <a:lstStyle/>
                    <a:p>
                      <a:pPr algn="ctr"/>
                      <a:r>
                        <a:rPr lang="en-US" sz="1700" smtClean="0"/>
                        <a:t>Bóng</a:t>
                      </a:r>
                      <a:r>
                        <a:rPr lang="en-US" sz="1700" baseline="0" smtClean="0"/>
                        <a:t> đá</a:t>
                      </a:r>
                      <a:endParaRPr lang="en-US" sz="1700"/>
                    </a:p>
                  </a:txBody>
                  <a:tcPr anchor="ctr"/>
                </a:tc>
                <a:tc>
                  <a:txBody>
                    <a:bodyPr/>
                    <a:lstStyle/>
                    <a:p>
                      <a:pPr algn="ctr"/>
                      <a:r>
                        <a:rPr lang="en-US" sz="1700" smtClean="0"/>
                        <a:t>17</a:t>
                      </a:r>
                      <a:endParaRPr lang="en-US" sz="1700"/>
                    </a:p>
                  </a:txBody>
                  <a:tcPr anchor="ctr"/>
                </a:tc>
                <a:tc>
                  <a:txBody>
                    <a:bodyPr/>
                    <a:lstStyle/>
                    <a:p>
                      <a:pPr algn="ctr"/>
                      <a:r>
                        <a:rPr lang="en-US" sz="1700" smtClean="0"/>
                        <a:t>4</a:t>
                      </a:r>
                      <a:endParaRPr lang="en-US" sz="1700"/>
                    </a:p>
                  </a:txBody>
                  <a:tcPr anchor="ctr"/>
                </a:tc>
                <a:tc>
                  <a:txBody>
                    <a:bodyPr/>
                    <a:lstStyle/>
                    <a:p>
                      <a:pPr algn="ctr"/>
                      <a:r>
                        <a:rPr lang="en-US" sz="1700" smtClean="0"/>
                        <a:t>13</a:t>
                      </a:r>
                      <a:endParaRPr lang="en-US" sz="1700"/>
                    </a:p>
                  </a:txBody>
                  <a:tcPr anchor="ctr"/>
                </a:tc>
                <a:extLst>
                  <a:ext uri="{0D108BD9-81ED-4DB2-BD59-A6C34878D82A}">
                    <a16:rowId xmlns:a16="http://schemas.microsoft.com/office/drawing/2014/main" val="1237883210"/>
                  </a:ext>
                </a:extLst>
              </a:tr>
              <a:tr h="345076">
                <a:tc>
                  <a:txBody>
                    <a:bodyPr/>
                    <a:lstStyle/>
                    <a:p>
                      <a:pPr algn="ctr"/>
                      <a:r>
                        <a:rPr lang="en-US" sz="1700" smtClean="0"/>
                        <a:t>Bóng</a:t>
                      </a:r>
                      <a:r>
                        <a:rPr lang="en-US" sz="1700" baseline="0" smtClean="0"/>
                        <a:t> chuyền</a:t>
                      </a:r>
                      <a:endParaRPr lang="en-US" sz="1700"/>
                    </a:p>
                  </a:txBody>
                  <a:tcPr anchor="ctr"/>
                </a:tc>
                <a:tc>
                  <a:txBody>
                    <a:bodyPr/>
                    <a:lstStyle/>
                    <a:p>
                      <a:pPr algn="ctr"/>
                      <a:r>
                        <a:rPr lang="en-US" sz="1700" smtClean="0"/>
                        <a:t>3</a:t>
                      </a:r>
                      <a:endParaRPr lang="en-US" sz="1700"/>
                    </a:p>
                  </a:txBody>
                  <a:tcPr anchor="ctr"/>
                </a:tc>
                <a:tc>
                  <a:txBody>
                    <a:bodyPr/>
                    <a:lstStyle/>
                    <a:p>
                      <a:pPr algn="ctr"/>
                      <a:r>
                        <a:rPr lang="en-US" sz="1700" smtClean="0"/>
                        <a:t>2</a:t>
                      </a:r>
                      <a:endParaRPr lang="en-US" sz="1700"/>
                    </a:p>
                  </a:txBody>
                  <a:tcPr anchor="ctr"/>
                </a:tc>
                <a:tc>
                  <a:txBody>
                    <a:bodyPr/>
                    <a:lstStyle/>
                    <a:p>
                      <a:pPr algn="ctr"/>
                      <a:r>
                        <a:rPr lang="en-US" sz="1700" smtClean="0"/>
                        <a:t>1</a:t>
                      </a:r>
                      <a:endParaRPr lang="en-US" sz="1700"/>
                    </a:p>
                  </a:txBody>
                  <a:tcPr anchor="ctr"/>
                </a:tc>
                <a:extLst>
                  <a:ext uri="{0D108BD9-81ED-4DB2-BD59-A6C34878D82A}">
                    <a16:rowId xmlns:a16="http://schemas.microsoft.com/office/drawing/2014/main" val="2770741457"/>
                  </a:ext>
                </a:extLst>
              </a:tr>
              <a:tr h="345076">
                <a:tc>
                  <a:txBody>
                    <a:bodyPr/>
                    <a:lstStyle/>
                    <a:p>
                      <a:pPr algn="ctr"/>
                      <a:r>
                        <a:rPr lang="en-US" sz="1700" smtClean="0"/>
                        <a:t>Bóng</a:t>
                      </a:r>
                      <a:r>
                        <a:rPr lang="en-US" sz="1700" baseline="0" smtClean="0"/>
                        <a:t> bàn</a:t>
                      </a:r>
                      <a:endParaRPr lang="en-US" sz="1700"/>
                    </a:p>
                  </a:txBody>
                  <a:tcPr anchor="ctr"/>
                </a:tc>
                <a:tc>
                  <a:txBody>
                    <a:bodyPr/>
                    <a:lstStyle/>
                    <a:p>
                      <a:pPr algn="ctr"/>
                      <a:r>
                        <a:rPr lang="en-US" sz="1700" smtClean="0"/>
                        <a:t>1</a:t>
                      </a:r>
                      <a:endParaRPr lang="en-US" sz="1700"/>
                    </a:p>
                  </a:txBody>
                  <a:tcPr anchor="ctr"/>
                </a:tc>
                <a:tc>
                  <a:txBody>
                    <a:bodyPr/>
                    <a:lstStyle/>
                    <a:p>
                      <a:pPr algn="ctr"/>
                      <a:r>
                        <a:rPr lang="en-US" sz="1700" smtClean="0"/>
                        <a:t>7</a:t>
                      </a:r>
                      <a:endParaRPr lang="en-US" sz="1700"/>
                    </a:p>
                  </a:txBody>
                  <a:tcPr anchor="ctr"/>
                </a:tc>
                <a:tc>
                  <a:txBody>
                    <a:bodyPr/>
                    <a:lstStyle/>
                    <a:p>
                      <a:pPr algn="ctr"/>
                      <a:r>
                        <a:rPr lang="en-US" sz="1700" smtClean="0"/>
                        <a:t>6</a:t>
                      </a:r>
                      <a:endParaRPr lang="en-US" sz="1700"/>
                    </a:p>
                  </a:txBody>
                  <a:tcPr anchor="ctr"/>
                </a:tc>
                <a:extLst>
                  <a:ext uri="{0D108BD9-81ED-4DB2-BD59-A6C34878D82A}">
                    <a16:rowId xmlns:a16="http://schemas.microsoft.com/office/drawing/2014/main" val="3915008936"/>
                  </a:ext>
                </a:extLst>
              </a:tr>
              <a:tr h="345076">
                <a:tc>
                  <a:txBody>
                    <a:bodyPr/>
                    <a:lstStyle/>
                    <a:p>
                      <a:pPr algn="ctr"/>
                      <a:r>
                        <a:rPr lang="en-US" sz="1700" smtClean="0"/>
                        <a:t>Cầu</a:t>
                      </a:r>
                      <a:r>
                        <a:rPr lang="en-US" sz="1700" baseline="0" smtClean="0"/>
                        <a:t> lông</a:t>
                      </a:r>
                      <a:endParaRPr lang="en-US" sz="1700"/>
                    </a:p>
                  </a:txBody>
                  <a:tcPr anchor="ctr"/>
                </a:tc>
                <a:tc>
                  <a:txBody>
                    <a:bodyPr/>
                    <a:lstStyle/>
                    <a:p>
                      <a:pPr algn="ctr"/>
                      <a:r>
                        <a:rPr lang="en-US" sz="1700" smtClean="0"/>
                        <a:t>4</a:t>
                      </a:r>
                      <a:endParaRPr lang="en-US" sz="1700"/>
                    </a:p>
                  </a:txBody>
                  <a:tcPr anchor="ctr"/>
                </a:tc>
                <a:tc>
                  <a:txBody>
                    <a:bodyPr/>
                    <a:lstStyle/>
                    <a:p>
                      <a:pPr algn="ctr"/>
                      <a:r>
                        <a:rPr lang="en-US" sz="1700" smtClean="0"/>
                        <a:t>4</a:t>
                      </a:r>
                      <a:endParaRPr lang="en-US" sz="1700"/>
                    </a:p>
                  </a:txBody>
                  <a:tcPr anchor="ctr"/>
                </a:tc>
                <a:tc>
                  <a:txBody>
                    <a:bodyPr/>
                    <a:lstStyle/>
                    <a:p>
                      <a:pPr algn="ctr"/>
                      <a:r>
                        <a:rPr lang="en-US" sz="1700" smtClean="0"/>
                        <a:t>0</a:t>
                      </a:r>
                      <a:endParaRPr lang="en-US" sz="1700"/>
                    </a:p>
                  </a:txBody>
                  <a:tcPr anchor="ctr"/>
                </a:tc>
                <a:extLst>
                  <a:ext uri="{0D108BD9-81ED-4DB2-BD59-A6C34878D82A}">
                    <a16:rowId xmlns:a16="http://schemas.microsoft.com/office/drawing/2014/main" val="3155980639"/>
                  </a:ext>
                </a:extLst>
              </a:tr>
            </a:tbl>
          </a:graphicData>
        </a:graphic>
      </p:graphicFrame>
    </p:spTree>
    <p:extLst>
      <p:ext uri="{BB962C8B-B14F-4D97-AF65-F5344CB8AC3E}">
        <p14:creationId xmlns:p14="http://schemas.microsoft.com/office/powerpoint/2010/main" val="16901767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theme/theme1.xml><?xml version="1.0" encoding="utf-8"?>
<a:theme xmlns:a="http://schemas.openxmlformats.org/drawingml/2006/main" name="The 4 Ways of Proving Triangle Congruence by Slidesgo">
  <a:themeElements>
    <a:clrScheme name="Simple Light">
      <a:dk1>
        <a:srgbClr val="272727"/>
      </a:dk1>
      <a:lt1>
        <a:srgbClr val="FFFFFF"/>
      </a:lt1>
      <a:dk2>
        <a:srgbClr val="EFC42E"/>
      </a:dk2>
      <a:lt2>
        <a:srgbClr val="C55DE8"/>
      </a:lt2>
      <a:accent1>
        <a:srgbClr val="A9FF9E"/>
      </a:accent1>
      <a:accent2>
        <a:srgbClr val="66B4B3"/>
      </a:accent2>
      <a:accent3>
        <a:srgbClr val="9122F8"/>
      </a:accent3>
      <a:accent4>
        <a:srgbClr val="FFFFFF"/>
      </a:accent4>
      <a:accent5>
        <a:srgbClr val="FFFFFF"/>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6410</TotalTime>
  <Words>2458</Words>
  <Application>Microsoft Office PowerPoint</Application>
  <PresentationFormat>On-screen Show (16:9)</PresentationFormat>
  <Paragraphs>299</Paragraphs>
  <Slides>46</Slides>
  <Notes>39</Notes>
  <HiddenSlides>0</HiddenSlides>
  <MMClips>32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46</vt:i4>
      </vt:variant>
    </vt:vector>
  </HeadingPairs>
  <TitlesOfParts>
    <vt:vector size="67" baseType="lpstr">
      <vt:lpstr>Arial</vt:lpstr>
      <vt:lpstr>Poppins</vt:lpstr>
      <vt:lpstr>Poppins SemiBold</vt:lpstr>
      <vt:lpstr>Mukta</vt:lpstr>
      <vt:lpstr>Open Sans</vt:lpstr>
      <vt:lpstr>Noto Sans Symbols</vt:lpstr>
      <vt:lpstr>Alata</vt:lpstr>
      <vt:lpstr>Candal</vt:lpstr>
      <vt:lpstr>Cambria Math</vt:lpstr>
      <vt:lpstr>Red Hat Display Black</vt:lpstr>
      <vt:lpstr>Pangolin</vt:lpstr>
      <vt:lpstr>Red Hat Display ExtraBold</vt:lpstr>
      <vt:lpstr>Calibri</vt:lpstr>
      <vt:lpstr>Nunito Light</vt:lpstr>
      <vt:lpstr>Dotum</vt:lpstr>
      <vt:lpstr>Times New Roman</vt:lpstr>
      <vt:lpstr>Albert Sans</vt:lpstr>
      <vt:lpstr>Courier New</vt:lpstr>
      <vt:lpstr>The 4 Ways of Proving Triangle Congruence by Slidesgo</vt:lpstr>
      <vt:lpstr>1_Office Theme</vt:lpstr>
      <vt:lpstr>2_Office Theme</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39</cp:revision>
  <dcterms:modified xsi:type="dcterms:W3CDTF">2023-10-04T02:17:52Z</dcterms:modified>
</cp:coreProperties>
</file>