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61" r:id="rId4"/>
    <p:sldId id="364" r:id="rId5"/>
    <p:sldId id="365" r:id="rId6"/>
    <p:sldId id="374" r:id="rId7"/>
    <p:sldId id="367" r:id="rId8"/>
    <p:sldId id="369" r:id="rId9"/>
    <p:sldId id="366" r:id="rId10"/>
    <p:sldId id="256" r:id="rId11"/>
    <p:sldId id="362" r:id="rId12"/>
    <p:sldId id="264" r:id="rId13"/>
    <p:sldId id="262" r:id="rId14"/>
    <p:sldId id="376" r:id="rId15"/>
    <p:sldId id="269" r:id="rId16"/>
    <p:sldId id="371" r:id="rId17"/>
    <p:sldId id="377" r:id="rId18"/>
    <p:sldId id="300" r:id="rId19"/>
    <p:sldId id="379" r:id="rId20"/>
    <p:sldId id="373" r:id="rId21"/>
    <p:sldId id="270" r:id="rId22"/>
    <p:sldId id="271" r:id="rId23"/>
  </p:sldIdLst>
  <p:sldSz cx="18288000" cy="10287000"/>
  <p:notesSz cx="6858000" cy="9144000"/>
  <p:embeddedFontLst>
    <p:embeddedFont>
      <p:font typeface="Dotum" panose="020B0600000101010101" pitchFamily="34" charset="-127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F33E0-4FAD-4F39-AC00-498044BA7432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E232-A326-49E1-B713-ABA586F1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5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3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974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457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5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6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77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Để</a:t>
            </a:r>
            <a:r>
              <a:rPr lang="en-US" b="1" dirty="0" smtClean="0"/>
              <a:t> </a:t>
            </a:r>
            <a:r>
              <a:rPr lang="en-US" b="1" dirty="0" err="1" smtClean="0"/>
              <a:t>hiển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thị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thầy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cô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chữ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C184AD42-D19D-41C7-A3A3-FF173156FB42}" type="slidenum">
              <a:rPr lang="en-US" sz="1400" kern="0" smtClean="0">
                <a:solidFill>
                  <a:prstClr val="black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7</a:t>
            </a:fld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464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19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1E232-A326-49E1-B713-ABA586F19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637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E1E232-A326-49E1-B713-ABA586F19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424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5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0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8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8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05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94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60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4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6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45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68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844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15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6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57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1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10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4" indent="0">
              <a:buNone/>
              <a:defRPr sz="4200"/>
            </a:lvl2pPr>
            <a:lvl3pPr marL="1371670" indent="0">
              <a:buNone/>
              <a:defRPr sz="3600"/>
            </a:lvl3pPr>
            <a:lvl4pPr marL="2057504" indent="0">
              <a:buNone/>
              <a:defRPr sz="3000"/>
            </a:lvl4pPr>
            <a:lvl5pPr marL="2743336" indent="0">
              <a:buNone/>
              <a:defRPr sz="3000"/>
            </a:lvl5pPr>
            <a:lvl6pPr marL="3429172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24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24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5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2023/10/4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8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29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13716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9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7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2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79.svg"/><Relationship Id="rId5" Type="http://schemas.openxmlformats.org/officeDocument/2006/relationships/image" Target="../media/image75.sv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.png"/><Relationship Id="rId5" Type="http://schemas.microsoft.com/office/2007/relationships/media" Target="../media/media4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73001" y="4977102"/>
            <a:ext cx="5170702" cy="6574759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3319FC2-93A1-3088-5467-40B9E6857C16}"/>
              </a:ext>
            </a:extLst>
          </p:cNvPr>
          <p:cNvSpPr txBox="1"/>
          <p:nvPr/>
        </p:nvSpPr>
        <p:spPr>
          <a:xfrm>
            <a:off x="1974244" y="159220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3573848" y="9836335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9411" y="522420"/>
            <a:ext cx="7951981" cy="440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1800" y="1202204"/>
            <a:ext cx="6433775" cy="68134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5392436"/>
            <a:ext cx="7955992" cy="43292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55352" y="522420"/>
            <a:ext cx="2837636" cy="861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800" b="1" i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Biểu đồ </a:t>
            </a:r>
            <a:r>
              <a:rPr lang="en-US" sz="3800" b="1" i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</a:t>
            </a:r>
            <a:endParaRPr lang="en-US" sz="3800" b="1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95400" y="8898404"/>
            <a:ext cx="3676006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800" b="1" i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Biểu đồ </a:t>
            </a:r>
            <a:r>
              <a:rPr lang="en-US" sz="3800" b="1" i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endParaRPr lang="en-US" sz="3800" b="1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902557" y="8272691"/>
            <a:ext cx="3812262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800" b="1" i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Biểu đồ </a:t>
            </a:r>
            <a:r>
              <a:rPr lang="en-US" sz="3800" b="1" i="1" smtClean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cột kép</a:t>
            </a:r>
            <a:endParaRPr lang="en-US" sz="3800" b="1">
              <a:solidFill>
                <a:srgbClr val="FFFF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-26670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-26670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577AF-2E40-94D1-CB77-AF1F70A8506F}"/>
              </a:ext>
            </a:extLst>
          </p:cNvPr>
          <p:cNvGrpSpPr/>
          <p:nvPr/>
        </p:nvGrpSpPr>
        <p:grpSpPr>
          <a:xfrm>
            <a:off x="5743088" y="419100"/>
            <a:ext cx="6764187" cy="1089761"/>
            <a:chOff x="1718737" y="805053"/>
            <a:chExt cx="5486400" cy="1308369"/>
          </a:xfrm>
          <a:solidFill>
            <a:schemeClr val="accent5">
              <a:lumMod val="75000"/>
            </a:schemeClr>
          </a:solidFill>
        </p:grpSpPr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1E4BEE26-12EC-A920-0254-98C68C160CBB}"/>
                </a:ext>
              </a:extLst>
            </p:cNvPr>
            <p:cNvSpPr/>
            <p:nvPr/>
          </p:nvSpPr>
          <p:spPr>
            <a:xfrm>
              <a:off x="1718737" y="805053"/>
              <a:ext cx="5486400" cy="1308369"/>
            </a:xfrm>
            <a:prstGeom prst="flowChartTermina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0D2629-3528-A8B6-23B0-D43BA6A9CB6B}"/>
                </a:ext>
              </a:extLst>
            </p:cNvPr>
            <p:cNvSpPr/>
            <p:nvPr/>
          </p:nvSpPr>
          <p:spPr>
            <a:xfrm>
              <a:off x="1769706" y="1015592"/>
              <a:ext cx="5403668" cy="9053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300" b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Tổ chức hoạt động</a:t>
              </a:r>
              <a:endParaRPr lang="en-US" sz="43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914400" y="1799796"/>
            <a:ext cx="16323724" cy="7687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700" b="1" i="1" smtClean="0">
                <a:solidFill>
                  <a:srgbClr val="C00000"/>
                </a:solidFill>
              </a:rPr>
              <a:t>a) Chuẩn </a:t>
            </a:r>
            <a:r>
              <a:rPr lang="vi-VN" sz="3700" b="1" i="1">
                <a:solidFill>
                  <a:srgbClr val="C00000"/>
                </a:solidFill>
              </a:rPr>
              <a:t>bị</a:t>
            </a:r>
            <a:r>
              <a:rPr lang="vi-VN" sz="3700" b="1" i="1" smtClean="0">
                <a:solidFill>
                  <a:srgbClr val="C00000"/>
                </a:solidFill>
              </a:rPr>
              <a:t>:</a:t>
            </a:r>
            <a:r>
              <a:rPr lang="vi-VN" sz="3700" smtClean="0"/>
              <a:t> </a:t>
            </a:r>
            <a:r>
              <a:rPr lang="vi-VN" sz="3700"/>
              <a:t>Máy tính cầm tay, thước thẳng, bút bi, bút chì màu</a:t>
            </a:r>
            <a:r>
              <a:rPr lang="vi-VN" sz="3700" smtClean="0"/>
              <a:t>.</a:t>
            </a:r>
            <a:endParaRPr lang="en-US" sz="3700" smtClean="0"/>
          </a:p>
          <a:p>
            <a:pPr algn="just">
              <a:lnSpc>
                <a:spcPct val="150000"/>
              </a:lnSpc>
            </a:pPr>
            <a:r>
              <a:rPr lang="vi-VN" sz="3700" b="1" i="1" smtClean="0">
                <a:solidFill>
                  <a:srgbClr val="C00000"/>
                </a:solidFill>
              </a:rPr>
              <a:t>b</a:t>
            </a:r>
            <a:r>
              <a:rPr lang="vi-VN" sz="3700" b="1" i="1">
                <a:solidFill>
                  <a:srgbClr val="C00000"/>
                </a:solidFill>
              </a:rPr>
              <a:t>) Hướng dẫn cách làm</a:t>
            </a:r>
            <a:r>
              <a:rPr lang="vi-VN" sz="3700" b="1" i="1" smtClean="0">
                <a:solidFill>
                  <a:srgbClr val="C00000"/>
                </a:solidFill>
              </a:rPr>
              <a:t>:</a:t>
            </a:r>
            <a:endParaRPr lang="en-US" sz="3700" b="1" i="1" smtClean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700"/>
              <a:t>1. </a:t>
            </a:r>
            <a:r>
              <a:rPr lang="en-US" sz="370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3700" smtClean="0"/>
              <a:t>ớp </a:t>
            </a:r>
            <a:r>
              <a:rPr lang="vi-VN" sz="3700"/>
              <a:t>thành 4 nhóm.</a:t>
            </a:r>
          </a:p>
          <a:p>
            <a:pPr algn="just">
              <a:lnSpc>
                <a:spcPct val="150000"/>
              </a:lnSpc>
            </a:pPr>
            <a:r>
              <a:rPr lang="vi-VN" sz="3700"/>
              <a:t>2. Nhóm trưởng:</a:t>
            </a:r>
          </a:p>
          <a:p>
            <a:pPr algn="just">
              <a:lnSpc>
                <a:spcPct val="150000"/>
              </a:lnSpc>
            </a:pPr>
            <a:r>
              <a:rPr lang="en-US" sz="3700" smtClean="0"/>
              <a:t>- </a:t>
            </a:r>
            <a:r>
              <a:rPr lang="vi-VN" sz="3700" smtClean="0"/>
              <a:t>Lấy </a:t>
            </a:r>
            <a:r>
              <a:rPr lang="vi-VN" sz="3700"/>
              <a:t>ý kiến các bạn về một mục tiêu của nhóm, chẳng hạn: Muốn mua một trái bóng đá, bóng rổ, cặp vợt cầu lông dùng chung của nhóm, tổ chức một chuyến tham quan hoặc đi làm từ thiện chung của lớp.</a:t>
            </a:r>
          </a:p>
          <a:p>
            <a:pPr algn="just">
              <a:lnSpc>
                <a:spcPct val="150000"/>
              </a:lnSpc>
            </a:pPr>
            <a:r>
              <a:rPr lang="en-US" sz="3700" smtClean="0"/>
              <a:t>- </a:t>
            </a:r>
            <a:r>
              <a:rPr lang="vi-VN" sz="3700" smtClean="0"/>
              <a:t>Phân </a:t>
            </a:r>
            <a:r>
              <a:rPr lang="vi-VN" sz="3700"/>
              <a:t>công các bạn lập kế hoạch tiết kiệm cụ thể hằng ngày.</a:t>
            </a:r>
          </a:p>
          <a:p>
            <a:pPr algn="just">
              <a:lnSpc>
                <a:spcPct val="150000"/>
              </a:lnSpc>
            </a:pPr>
            <a:r>
              <a:rPr lang="en-US" sz="3700" smtClean="0"/>
              <a:t>-</a:t>
            </a:r>
            <a:r>
              <a:rPr lang="vi-VN" sz="3700" smtClean="0"/>
              <a:t> </a:t>
            </a:r>
            <a:r>
              <a:rPr lang="vi-VN" sz="3700"/>
              <a:t>Lập bảng thống kê theo dõi tiến độ từ lúc bắt đầu cho đến khi đạt mục tiêu</a:t>
            </a:r>
            <a:r>
              <a:rPr lang="vi-VN" sz="3700" smtClean="0"/>
              <a:t>.</a:t>
            </a:r>
            <a:endParaRPr lang="vi-VN" sz="37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05779">
            <a:off x="15462973" y="2761517"/>
            <a:ext cx="2607819" cy="1623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-26670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-26670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577AF-2E40-94D1-CB77-AF1F70A8506F}"/>
              </a:ext>
            </a:extLst>
          </p:cNvPr>
          <p:cNvGrpSpPr/>
          <p:nvPr/>
        </p:nvGrpSpPr>
        <p:grpSpPr>
          <a:xfrm>
            <a:off x="5743088" y="419100"/>
            <a:ext cx="6764187" cy="1089761"/>
            <a:chOff x="1718737" y="805053"/>
            <a:chExt cx="5486400" cy="1308369"/>
          </a:xfrm>
          <a:solidFill>
            <a:schemeClr val="accent5">
              <a:lumMod val="75000"/>
            </a:schemeClr>
          </a:solidFill>
        </p:grpSpPr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1E4BEE26-12EC-A920-0254-98C68C160CBB}"/>
                </a:ext>
              </a:extLst>
            </p:cNvPr>
            <p:cNvSpPr/>
            <p:nvPr/>
          </p:nvSpPr>
          <p:spPr>
            <a:xfrm>
              <a:off x="1718737" y="805053"/>
              <a:ext cx="5486400" cy="1308369"/>
            </a:xfrm>
            <a:prstGeom prst="flowChartTermina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D0D2629-3528-A8B6-23B0-D43BA6A9CB6B}"/>
                </a:ext>
              </a:extLst>
            </p:cNvPr>
            <p:cNvSpPr/>
            <p:nvPr/>
          </p:nvSpPr>
          <p:spPr>
            <a:xfrm>
              <a:off x="1769706" y="1015592"/>
              <a:ext cx="5403668" cy="90531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Tổ chức hoạt động</a:t>
              </a:r>
              <a:endPara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205779">
            <a:off x="15229062" y="7945132"/>
            <a:ext cx="2607819" cy="16238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262863" y="1809088"/>
            <a:ext cx="1555929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sz="37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 </a:t>
            </a:r>
            <a:r>
              <a:rPr kumimoji="0" lang="vi-VN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biểu đồ thống kê biểu diễn các dữ liệu trong kế hoạch của nhóm (theo mẫu gợi ý</a:t>
            </a:r>
            <a:r>
              <a:rPr kumimoji="0" lang="vi-VN" sz="3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).</a:t>
            </a:r>
            <a:endParaRPr kumimoji="0" lang="en-US" sz="37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</a:t>
            </a:r>
            <a:r>
              <a:rPr kumimoji="0" lang="vi-VN" sz="3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Phân </a:t>
            </a:r>
            <a:r>
              <a:rPr kumimoji="0" lang="vi-VN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công vẽ khẩu hiệu và trang trí áp phích.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r>
              <a:rPr kumimoji="0" lang="vi-VN" sz="3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Mỗi nhóm lên trước bục để thuyết trình giới thiệu sản phẩm của nhóm.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6558" y="5866154"/>
            <a:ext cx="7964680" cy="302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0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385A07-C4C3-4179-743D-8CFAA426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9305" y="7205854"/>
            <a:ext cx="1368717" cy="28120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97317-387C-0343-692B-87DD1E317A51}"/>
              </a:ext>
            </a:extLst>
          </p:cNvPr>
          <p:cNvSpPr txBox="1"/>
          <p:nvPr/>
        </p:nvSpPr>
        <p:spPr>
          <a:xfrm>
            <a:off x="604327" y="2400300"/>
            <a:ext cx="17263695" cy="590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Kế hoạch tài chính của nhóm 1, lớp 8A: </a:t>
            </a:r>
            <a:endParaRPr lang="en-US" sz="4000" smtClean="0">
              <a:solidFill>
                <a:srgbClr val="00000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smtClean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Mục </a:t>
            </a:r>
            <a:r>
              <a:rPr lang="vi-VN" sz="400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tiêu tiết kiệm: Đi thăm các bạn học sinh mồ côi tại địa phương.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Kì vọng tiết kiệm được của cả nhóm 10 học sinh: 4 000 000 đồng.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Thời gian dự kiến: 7 tháng (từ ngày 1/11 năm nay đến ngày 30/5 năm sau).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Mỗi học sinh tiết kiệm mỗi ngày: 2 000 đồng.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Nhóm 1 tiết kiệm mỗi ngày: 2 000 . 10 = 20 000 (đồng</a:t>
            </a:r>
            <a:r>
              <a:rPr lang="vi-VN" sz="4000" smtClean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vi-VN" sz="4000">
              <a:solidFill>
                <a:srgbClr val="000000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762000" y="876300"/>
            <a:ext cx="2227637" cy="1098571"/>
            <a:chOff x="3604397" y="158729"/>
            <a:chExt cx="9297088" cy="10985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3604397" y="190500"/>
              <a:ext cx="9297088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5099348" y="158729"/>
              <a:ext cx="3272754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2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dụ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41337" y="-200158"/>
            <a:ext cx="3352800" cy="2838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4FF39-4295-1B48-9800-20A5AE474A0A}"/>
              </a:ext>
            </a:extLst>
          </p:cNvPr>
          <p:cNvSpPr/>
          <p:nvPr/>
        </p:nvSpPr>
        <p:spPr>
          <a:xfrm>
            <a:off x="762000" y="419100"/>
            <a:ext cx="884433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400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 số liệu thống kê của nhóm:</a:t>
            </a:r>
            <a:endParaRPr lang="en-US" sz="400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385A07-C4C3-4179-743D-8CFAA426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3710" y="5219700"/>
            <a:ext cx="1792869" cy="3683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400" y="1790700"/>
            <a:ext cx="12268200" cy="797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4FF39-4295-1B48-9800-20A5AE474A0A}"/>
              </a:ext>
            </a:extLst>
          </p:cNvPr>
          <p:cNvSpPr/>
          <p:nvPr/>
        </p:nvSpPr>
        <p:spPr>
          <a:xfrm>
            <a:off x="762000" y="419100"/>
            <a:ext cx="884433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4000">
                <a:solidFill>
                  <a:srgbClr val="1F497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 đồ biểu diễn: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2019300"/>
            <a:ext cx="14595422" cy="701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385A07-C4C3-4179-743D-8CFAA426C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2000" y="6995440"/>
            <a:ext cx="1447800" cy="297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8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321" y="8747367"/>
            <a:ext cx="2287996" cy="12869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6200" y="6938045"/>
            <a:ext cx="3614634" cy="3614634"/>
          </a:xfrm>
          <a:prstGeom prst="rect">
            <a:avLst/>
          </a:prstGeom>
        </p:spPr>
      </p:pic>
      <p:sp>
        <p:nvSpPr>
          <p:cNvPr id="13" name="Google Shape;522;p33"/>
          <p:cNvSpPr txBox="1">
            <a:spLocks/>
          </p:cNvSpPr>
          <p:nvPr/>
        </p:nvSpPr>
        <p:spPr>
          <a:xfrm>
            <a:off x="3829424" y="415350"/>
            <a:ext cx="10629151" cy="14591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0600" y="2400300"/>
            <a:ext cx="16311974" cy="555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Lớp chia </a:t>
            </a: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thành </a:t>
            </a:r>
            <a:r>
              <a:rPr lang="en-US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3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nhóm tương </a:t>
            </a: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ứng</a:t>
            </a:r>
            <a:r>
              <a:rPr lang="en-US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algn="just" defTabSz="18288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Phân </a:t>
            </a:r>
            <a:r>
              <a:rPr lang="vi-VN" sz="3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công các nhóm trưởng:</a:t>
            </a:r>
          </a:p>
          <a:p>
            <a:pPr marL="571500" indent="-571500" algn="just" defTabSz="18288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Tx/>
              <a:buChar char="-"/>
            </a:pP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Lấy </a:t>
            </a:r>
            <a:r>
              <a:rPr lang="vi-VN" sz="3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ý kiến các bạn về một mục tiêu của </a:t>
            </a: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nhóm</a:t>
            </a:r>
            <a:endParaRPr lang="en-US" sz="3800" kern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just" defTabSz="18288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</a:pPr>
            <a:r>
              <a:rPr lang="en-US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VD</a:t>
            </a: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 </a:t>
            </a:r>
            <a:r>
              <a:rPr lang="vi-VN" sz="3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Muốn mua một trái bóng đá, bóng rổ, cặp vợt cầu lông dùng chung của nhóm, tổ chức một chuyến tham quan hoặc đi làm từ thiện chung của lớp.</a:t>
            </a:r>
          </a:p>
          <a:p>
            <a:pPr marL="571500" indent="-571500" algn="just" defTabSz="18288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Tx/>
              <a:buChar char="-"/>
            </a:pP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Phân </a:t>
            </a:r>
            <a:r>
              <a:rPr lang="vi-VN" sz="3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công các bạn lập kế hoạch tiết kiệm cụ thể hằng </a:t>
            </a:r>
            <a:r>
              <a:rPr lang="vi-VN" sz="3800" kern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ngày.</a:t>
            </a:r>
            <a:endParaRPr lang="en-US" sz="3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28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6200" y="6938045"/>
            <a:ext cx="3614634" cy="3614634"/>
          </a:xfrm>
          <a:prstGeom prst="rect">
            <a:avLst/>
          </a:prstGeom>
        </p:spPr>
      </p:pic>
      <p:sp>
        <p:nvSpPr>
          <p:cNvPr id="13" name="Google Shape;522;p33"/>
          <p:cNvSpPr txBox="1">
            <a:spLocks/>
          </p:cNvSpPr>
          <p:nvPr/>
        </p:nvSpPr>
        <p:spPr>
          <a:xfrm>
            <a:off x="3829424" y="415350"/>
            <a:ext cx="10629151" cy="145917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LUYỆN TẬP – VẬN DỤNG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505" y="2476500"/>
            <a:ext cx="1691898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 defTabSz="18288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Lập </a:t>
            </a:r>
            <a:r>
              <a:rPr kumimoji="0" lang="vi-VN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bảng thống kê theo dõi tiến độ từ lúc bắt đầu cho đến khi đạt mục tiêu. </a:t>
            </a:r>
            <a:endParaRPr kumimoji="0" lang="en-US" sz="3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571500" marR="0" lvl="0" indent="-571500" algn="just" defTabSz="18288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Vẽ </a:t>
            </a:r>
            <a:r>
              <a:rPr kumimoji="0" lang="vi-VN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biểu đồ thống kê biểu diễn các dữ liệu trong kế hoạch của nhóm </a:t>
            </a:r>
            <a:r>
              <a:rPr kumimoji="0" lang="en-US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 </a:t>
            </a:r>
            <a:r>
              <a:rPr kumimoji="0" lang="vi-VN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</a:t>
            </a:r>
            <a:r>
              <a:rPr kumimoji="0" lang="vi-VN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theo mẫu gợi ý</a:t>
            </a:r>
            <a:r>
              <a:rPr kumimoji="0" lang="vi-VN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).</a:t>
            </a:r>
            <a:endParaRPr kumimoji="0" lang="en-US" sz="3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571500" marR="0" lvl="0" indent="-571500" algn="just" defTabSz="18288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vi-VN" sz="3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Phân </a:t>
            </a:r>
            <a:r>
              <a:rPr kumimoji="0" lang="vi-VN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công vẽ khẩu hiệu và trang trí áp phích. </a:t>
            </a:r>
          </a:p>
          <a:p>
            <a:pPr marL="0" marR="0" lvl="0" indent="0" algn="just" defTabSz="18288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  <a:r>
              <a:rPr lang="en-US" sz="3800" b="1" i="1" kern="0">
                <a:solidFill>
                  <a:schemeClr val="tx2"/>
                </a:solidFill>
                <a:latin typeface="Arial"/>
                <a:cs typeface="Arial"/>
                <a:sym typeface="Arial"/>
              </a:rPr>
              <a:t>L</a:t>
            </a:r>
            <a:r>
              <a:rPr kumimoji="0" lang="vi-VN" sz="3800" b="1" i="1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ưu </a:t>
            </a:r>
            <a:r>
              <a:rPr kumimoji="0" lang="vi-VN" sz="3800" b="1" i="1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ý: </a:t>
            </a:r>
            <a:r>
              <a:rPr kumimoji="0" lang="vi-VN" sz="3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 nhóm có thể trình bày sản phẩm dưới dạng trình chiếu (nếu có điều kiện).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8634546"/>
            <a:ext cx="1085182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70411" y="495300"/>
            <a:ext cx="9339109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b="1" i="1" kern="0">
                <a:solidFill>
                  <a:schemeClr val="tx2"/>
                </a:solidFill>
                <a:latin typeface="Arial" panose="020B0604020202020204" pitchFamily="34" charset="0"/>
                <a:cs typeface="Arial"/>
                <a:sym typeface="Arial"/>
              </a:rPr>
              <a:t>Bảng tiêu chí </a:t>
            </a:r>
            <a:r>
              <a:rPr lang="vi-VN" sz="4000" b="1" i="1" kern="0">
                <a:solidFill>
                  <a:schemeClr val="tx2"/>
                </a:solidFill>
                <a:latin typeface="Arial" panose="020B0604020202020204" pitchFamily="34" charset="0"/>
                <a:cs typeface="Arial"/>
                <a:sym typeface="Arial"/>
              </a:rPr>
              <a:t>đánh giá sản phẩm</a:t>
            </a:r>
            <a:r>
              <a:rPr lang="en-US" sz="4000" b="1" i="1" kern="0">
                <a:solidFill>
                  <a:schemeClr val="tx2"/>
                </a:solidFill>
                <a:latin typeface="Arial" panose="020B0604020202020204" pitchFamily="34" charset="0"/>
                <a:cs typeface="Arial"/>
                <a:sym typeface="Arial"/>
              </a:rPr>
              <a:t>:</a:t>
            </a:r>
            <a:endParaRPr lang="vi-VN" sz="4000" b="1" i="1" kern="0" dirty="0">
              <a:solidFill>
                <a:schemeClr val="tx2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162410"/>
              </p:ext>
            </p:extLst>
          </p:nvPr>
        </p:nvGraphicFramePr>
        <p:xfrm>
          <a:off x="418231" y="2018336"/>
          <a:ext cx="17443470" cy="7152444"/>
        </p:xfrm>
        <a:graphic>
          <a:graphicData uri="http://schemas.openxmlformats.org/drawingml/2006/table">
            <a:tbl>
              <a:tblPr firstRow="1" firstCol="1" bandRow="1"/>
              <a:tblGrid>
                <a:gridCol w="3654438">
                  <a:extLst>
                    <a:ext uri="{9D8B030D-6E8A-4147-A177-3AD203B41FA5}">
                      <a16:colId xmlns:a16="http://schemas.microsoft.com/office/drawing/2014/main" val="1734455937"/>
                    </a:ext>
                  </a:extLst>
                </a:gridCol>
                <a:gridCol w="13789032">
                  <a:extLst>
                    <a:ext uri="{9D8B030D-6E8A-4147-A177-3AD203B41FA5}">
                      <a16:colId xmlns:a16="http://schemas.microsoft.com/office/drawing/2014/main" val="386884132"/>
                    </a:ext>
                  </a:extLst>
                </a:gridCol>
              </a:tblGrid>
              <a:tr h="8672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Mức độ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Nội dung hoàn thành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10571"/>
                  </a:ext>
                </a:extLst>
              </a:tr>
              <a:tr h="27089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Tốt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6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Tìm được mục tiêu tiết kiệm hay và phù hợp.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6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Lập bảng thống kê và biểu đồ biểu diễn chính xác.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6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Tô màu trang trí khẩu hiệu đẹp, hài hoà.</a:t>
                      </a:r>
                      <a:endParaRPr lang="vi-VN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507341"/>
                  </a:ext>
                </a:extLst>
              </a:tr>
              <a:tr h="27089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6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Có mục tiêu tiết kiệm hợp lí.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6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Có bảng thống kê và biểu đồ biểu diễn tương đối chính xác.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360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Có màu trang trí khẩu hiệu.</a:t>
                      </a:r>
                      <a:endParaRPr lang="vi-VN" sz="360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005643"/>
                  </a:ext>
                </a:extLst>
              </a:tr>
              <a:tr h="8672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Chưa đạt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3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 Thiếu một trong các nội dung của mức độ </a:t>
                      </a:r>
                      <a:r>
                        <a:rPr lang="nl-NL" sz="360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Đạt.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" marR="1371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361891"/>
                  </a:ext>
                </a:extLst>
              </a:tr>
            </a:tbl>
          </a:graphicData>
        </a:graphic>
      </p:graphicFrame>
      <p:pic>
        <p:nvPicPr>
          <p:cNvPr id="10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28881" y="662227"/>
            <a:ext cx="1132820" cy="209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5484230"/>
            <a:ext cx="19196414" cy="5202784"/>
            <a:chOff x="0" y="0"/>
            <a:chExt cx="5055846" cy="1370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846" cy="1370281"/>
            </a:xfrm>
            <a:custGeom>
              <a:avLst/>
              <a:gdLst/>
              <a:ahLst/>
              <a:cxnLst/>
              <a:rect l="l" t="t" r="r" b="b"/>
              <a:pathLst>
                <a:path w="5055846" h="1370281">
                  <a:moveTo>
                    <a:pt x="0" y="0"/>
                  </a:moveTo>
                  <a:lnTo>
                    <a:pt x="5055846" y="0"/>
                  </a:lnTo>
                  <a:lnTo>
                    <a:pt x="5055846" y="1370281"/>
                  </a:lnTo>
                  <a:lnTo>
                    <a:pt x="0" y="1370281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3041" y="484238"/>
            <a:ext cx="16534923" cy="9318523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3879" y="0"/>
                  </a:moveTo>
                  <a:lnTo>
                    <a:pt x="4753232" y="0"/>
                  </a:lnTo>
                  <a:cubicBezTo>
                    <a:pt x="4759566" y="0"/>
                    <a:pt x="4765639" y="2516"/>
                    <a:pt x="4770117" y="6994"/>
                  </a:cubicBezTo>
                  <a:cubicBezTo>
                    <a:pt x="4774596" y="11472"/>
                    <a:pt x="4777112" y="17546"/>
                    <a:pt x="4777112" y="23879"/>
                  </a:cubicBezTo>
                  <a:lnTo>
                    <a:pt x="4777112" y="2668339"/>
                  </a:lnTo>
                  <a:cubicBezTo>
                    <a:pt x="4777112" y="2681527"/>
                    <a:pt x="4766421" y="2692218"/>
                    <a:pt x="4753232" y="2692218"/>
                  </a:cubicBezTo>
                  <a:lnTo>
                    <a:pt x="23879" y="2692218"/>
                  </a:lnTo>
                  <a:cubicBezTo>
                    <a:pt x="10691" y="2692218"/>
                    <a:pt x="0" y="2681527"/>
                    <a:pt x="0" y="2668339"/>
                  </a:cubicBezTo>
                  <a:lnTo>
                    <a:pt x="0" y="23879"/>
                  </a:lnTo>
                  <a:cubicBezTo>
                    <a:pt x="0" y="10691"/>
                    <a:pt x="10691" y="0"/>
                    <a:pt x="23879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0087" y="889193"/>
            <a:ext cx="15780831" cy="8508615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5020" y="0"/>
                  </a:moveTo>
                  <a:lnTo>
                    <a:pt x="4534226" y="0"/>
                  </a:lnTo>
                  <a:cubicBezTo>
                    <a:pt x="4540862" y="0"/>
                    <a:pt x="4547226" y="2636"/>
                    <a:pt x="4551918" y="7328"/>
                  </a:cubicBezTo>
                  <a:cubicBezTo>
                    <a:pt x="4556611" y="12020"/>
                    <a:pt x="4559247" y="18384"/>
                    <a:pt x="4559247" y="25020"/>
                  </a:cubicBezTo>
                  <a:lnTo>
                    <a:pt x="4559247" y="2433207"/>
                  </a:lnTo>
                  <a:cubicBezTo>
                    <a:pt x="4559247" y="2439843"/>
                    <a:pt x="4556611" y="2446207"/>
                    <a:pt x="4551918" y="2450899"/>
                  </a:cubicBezTo>
                  <a:cubicBezTo>
                    <a:pt x="4547226" y="2455591"/>
                    <a:pt x="4540862" y="2458227"/>
                    <a:pt x="4534226" y="2458227"/>
                  </a:cubicBezTo>
                  <a:lnTo>
                    <a:pt x="25020" y="2458227"/>
                  </a:lnTo>
                  <a:cubicBezTo>
                    <a:pt x="18384" y="2458227"/>
                    <a:pt x="12020" y="2455591"/>
                    <a:pt x="7328" y="2450899"/>
                  </a:cubicBezTo>
                  <a:cubicBezTo>
                    <a:pt x="2636" y="2446207"/>
                    <a:pt x="0" y="2439843"/>
                    <a:pt x="0" y="2433207"/>
                  </a:cubicBezTo>
                  <a:lnTo>
                    <a:pt x="0" y="25020"/>
                  </a:lnTo>
                  <a:cubicBezTo>
                    <a:pt x="0" y="18384"/>
                    <a:pt x="2636" y="12020"/>
                    <a:pt x="7328" y="7328"/>
                  </a:cubicBezTo>
                  <a:cubicBezTo>
                    <a:pt x="12020" y="2636"/>
                    <a:pt x="18384" y="0"/>
                    <a:pt x="25020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Google Shape;7771;p33">
            <a:extLst>
              <a:ext uri="{FF2B5EF4-FFF2-40B4-BE49-F238E27FC236}">
                <a16:creationId xmlns:a16="http://schemas.microsoft.com/office/drawing/2014/main" id="{8822F7B5-F438-5011-9E44-7B450E7FCBD0}"/>
              </a:ext>
            </a:extLst>
          </p:cNvPr>
          <p:cNvSpPr txBox="1">
            <a:spLocks/>
          </p:cNvSpPr>
          <p:nvPr/>
        </p:nvSpPr>
        <p:spPr>
          <a:xfrm>
            <a:off x="4124502" y="163064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75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HƯỚNG DẪN VỀ NHÀ</a:t>
            </a:r>
            <a:endParaRPr lang="vi-VN" sz="75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069F7D-F730-525E-14B1-A2AA2C48CD91}"/>
              </a:ext>
            </a:extLst>
          </p:cNvPr>
          <p:cNvGrpSpPr/>
          <p:nvPr/>
        </p:nvGrpSpPr>
        <p:grpSpPr>
          <a:xfrm>
            <a:off x="1572126" y="3354806"/>
            <a:ext cx="4607783" cy="4001156"/>
            <a:chOff x="1066801" y="3771900"/>
            <a:chExt cx="5130550" cy="3699159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335A6B0E-5B1B-415A-1486-4912308880F0}"/>
                </a:ext>
              </a:extLst>
            </p:cNvPr>
            <p:cNvGrpSpPr/>
            <p:nvPr/>
          </p:nvGrpSpPr>
          <p:grpSpPr>
            <a:xfrm>
              <a:off x="1066801" y="3771900"/>
              <a:ext cx="5130550" cy="3699159"/>
              <a:chOff x="0" y="0"/>
              <a:chExt cx="6038063" cy="6076340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DB4BA2D5-4A47-9859-9C56-02E3533D4423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F8C57A5-75E2-AC24-6B7B-755628FBC7F6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F1416A-C399-014F-9477-1757A226BB0F}"/>
                </a:ext>
              </a:extLst>
            </p:cNvPr>
            <p:cNvSpPr/>
            <p:nvPr/>
          </p:nvSpPr>
          <p:spPr>
            <a:xfrm>
              <a:off x="1066801" y="4577379"/>
              <a:ext cx="5059907" cy="1792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endParaRPr lang="pt-BR" sz="40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106EB7-F335-3EDC-8B76-C442E3E9C97D}"/>
              </a:ext>
            </a:extLst>
          </p:cNvPr>
          <p:cNvGrpSpPr/>
          <p:nvPr/>
        </p:nvGrpSpPr>
        <p:grpSpPr>
          <a:xfrm>
            <a:off x="6474684" y="3354806"/>
            <a:ext cx="5028208" cy="4022172"/>
            <a:chOff x="6494020" y="3791229"/>
            <a:chExt cx="5130550" cy="369915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D1C9929A-0065-FC0A-0459-5779C1428546}"/>
                </a:ext>
              </a:extLst>
            </p:cNvPr>
            <p:cNvGrpSpPr/>
            <p:nvPr/>
          </p:nvGrpSpPr>
          <p:grpSpPr>
            <a:xfrm>
              <a:off x="6494020" y="3791229"/>
              <a:ext cx="5130550" cy="3699159"/>
              <a:chOff x="0" y="0"/>
              <a:chExt cx="6038063" cy="607634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AF6C4D57-5F67-D008-AC3A-521C86E02E97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B7509FFD-371B-C55E-6838-AEDAC768D97A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1D921-FD46-4254-5F34-EB3B77263E6B}"/>
                </a:ext>
              </a:extLst>
            </p:cNvPr>
            <p:cNvSpPr/>
            <p:nvPr/>
          </p:nvSpPr>
          <p:spPr>
            <a:xfrm>
              <a:off x="6741438" y="4614023"/>
              <a:ext cx="4635711" cy="1740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3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38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tập </a:t>
              </a:r>
              <a:r>
                <a:rPr lang="pt-BR" sz="38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trong </a:t>
              </a:r>
              <a:r>
                <a:rPr lang="pt-BR" sz="38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SBT </a:t>
              </a:r>
              <a:endParaRPr lang="pt-BR" sz="3800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9C86B6-FB73-54B1-6DD9-BA0FAFEE9E21}"/>
              </a:ext>
            </a:extLst>
          </p:cNvPr>
          <p:cNvGrpSpPr/>
          <p:nvPr/>
        </p:nvGrpSpPr>
        <p:grpSpPr>
          <a:xfrm>
            <a:off x="11853496" y="3354806"/>
            <a:ext cx="5054645" cy="3980613"/>
            <a:chOff x="7823563" y="4765793"/>
            <a:chExt cx="5941603" cy="398061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124E42F-33B4-57B5-8C8E-E240FF29381D}"/>
                </a:ext>
              </a:extLst>
            </p:cNvPr>
            <p:cNvSpPr/>
            <p:nvPr/>
          </p:nvSpPr>
          <p:spPr>
            <a:xfrm>
              <a:off x="7884276" y="4765793"/>
              <a:ext cx="5880890" cy="3980613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rgbClr val="FBF6F3"/>
            </a:solidFill>
          </p:spPr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B1F831-C9A1-8015-4A67-B7B8A0D750AE}"/>
                </a:ext>
              </a:extLst>
            </p:cNvPr>
            <p:cNvSpPr/>
            <p:nvPr/>
          </p:nvSpPr>
          <p:spPr>
            <a:xfrm>
              <a:off x="7823563" y="5388644"/>
              <a:ext cx="5910526" cy="2723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800" kern="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Chuẩn bị </a:t>
              </a:r>
              <a:r>
                <a:rPr lang="en-US" sz="3800" kern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lang="en-US" sz="3800" kern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endParaRPr lang="en-US" sz="3800" kern="0" smtClean="0">
                <a:solidFill>
                  <a:prstClr val="black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800" b="1" kern="0" smtClean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C5</a:t>
              </a:r>
              <a:r>
                <a:rPr lang="en-US" sz="3800" b="1" kern="0" smtClean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vi-VN" sz="3800" b="1" kern="0" smtClean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- B</a:t>
              </a:r>
              <a:r>
                <a:rPr lang="en-US" sz="3800" b="1" kern="0" smtClean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ài</a:t>
              </a:r>
              <a:r>
                <a:rPr lang="vi-VN" sz="3800" b="1" kern="0" smtClean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1</a:t>
              </a:r>
              <a:r>
                <a:rPr lang="vi-VN" sz="3800" b="1" kern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: Khái niệm hàm số</a:t>
              </a:r>
              <a:endParaRPr lang="pt-BR" sz="3800" b="1" kern="0" dirty="0">
                <a:solidFill>
                  <a:prstClr val="black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ED7638F1-77E4-A953-0871-EC25E2C33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42256" y="6029914"/>
            <a:ext cx="1943292" cy="3988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8" y="1035587"/>
            <a:ext cx="6191476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4" y="124628"/>
            <a:ext cx="842332" cy="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78000" y="5639010"/>
            <a:ext cx="2781300" cy="7823746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2000" y="738686"/>
            <a:ext cx="4159832" cy="1991136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09600" y="495300"/>
            <a:ext cx="2095500" cy="2277934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9CD519-62D5-93AB-35BD-B0ABDFB9772E}"/>
              </a:ext>
            </a:extLst>
          </p:cNvPr>
          <p:cNvSpPr txBox="1"/>
          <p:nvPr/>
        </p:nvSpPr>
        <p:spPr>
          <a:xfrm>
            <a:off x="764989" y="2019509"/>
            <a:ext cx="16681823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  <a:r>
              <a:rPr lang="en-US" sz="7500" b="1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</a:t>
            </a:r>
            <a:r>
              <a:rPr lang="en-US" sz="7500" b="1" smtClean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NGHE!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41847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59837" y="483974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764435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57773" y="888267"/>
            <a:ext cx="16308286" cy="181683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09980" y="1203178"/>
            <a:ext cx="14983090" cy="91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/>
              <a:buNone/>
              <a:defRPr/>
            </a:pPr>
            <a:r>
              <a:rPr lang="vi-VN" sz="40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1: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Khẳng định nào sau đây là </a:t>
            </a:r>
            <a:r>
              <a:rPr lang="vi-VN" sz="40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sai?</a:t>
            </a:r>
            <a:endParaRPr lang="en-US" sz="40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1" y="6972300"/>
            <a:ext cx="8254174" cy="28159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119805" y="6993967"/>
            <a:ext cx="8254174" cy="27916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25283" y="7308931"/>
            <a:ext cx="7621390" cy="217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36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Trong biểu đồ hình quạt tròn, tổng thể thống kê được biểu diễn bằng các hình quạt tròn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79457" y="7277100"/>
            <a:ext cx="7609966" cy="219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36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36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6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Số liệu thống kê theo tiêu chí thống kê của mỗi đối tượng được ghi ở hình quạt tròn tương </a:t>
            </a:r>
            <a:r>
              <a:rPr lang="vi-VN" sz="3600" smtClean="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ứng</a:t>
            </a:r>
            <a:endParaRPr lang="en-US" sz="36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29989" y="3428571"/>
            <a:ext cx="8254174" cy="28159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136163" y="3428460"/>
            <a:ext cx="8254174" cy="28580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25283" y="3761820"/>
            <a:ext cx="7373829" cy="223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6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36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6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Biểu đồ hình quạt tròn dùng để so sánh các phần trong toàn bộ dữ liệu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465859" y="3728776"/>
            <a:ext cx="7427211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6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vi-VN" sz="36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600" kern="0">
                <a:solidFill>
                  <a:prstClr val="white"/>
                </a:solidFill>
                <a:cs typeface="Arial"/>
                <a:sym typeface="Arial"/>
              </a:rPr>
              <a:t>Tổng các tỉ số phần trăm của các số liệu thành phần phải bằng 100% (của tổng thể thống kê)</a:t>
            </a:r>
            <a:endParaRPr lang="en-US" sz="36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1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41847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59837" y="483974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7145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57773" y="723901"/>
            <a:ext cx="16308286" cy="198120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438400" y="706041"/>
            <a:ext cx="138684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38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2: </a:t>
            </a:r>
            <a:r>
              <a:rPr lang="vi-VN" sz="38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Chọn câu trả lời </a:t>
            </a:r>
            <a:r>
              <a:rPr lang="vi-VN" sz="3800" b="1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sai</a:t>
            </a:r>
            <a:r>
              <a:rPr lang="en-US" sz="3800" b="1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. </a:t>
            </a:r>
            <a:r>
              <a:rPr lang="vi-VN" sz="3800" smtClean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Biểu đồ đoạn thẳng biểu diễn sự thay đổi của một đối tượng theo thời gian thì:</a:t>
            </a:r>
            <a:endParaRPr kumimoji="0" lang="en-US" sz="3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1" y="6972300"/>
            <a:ext cx="8254174" cy="28159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119805" y="6993967"/>
            <a:ext cx="8254174" cy="27916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219200" y="7645551"/>
            <a:ext cx="6854619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vi-VN" sz="38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Trục đứng biểu diễn các tiêu chí thống kê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441909" y="7644707"/>
            <a:ext cx="7322091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8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Các đoạn thẳng nối nhau tạo thành một đường gấp khúc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29989" y="3428571"/>
            <a:ext cx="8254174" cy="28159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136163" y="3428460"/>
            <a:ext cx="8254174" cy="28580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25283" y="3945621"/>
            <a:ext cx="7373829" cy="153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38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8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Trục đứng biểu diễn đại lượng ta đang quan tâm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441909" y="4010685"/>
            <a:ext cx="6560091" cy="161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en-US" sz="3800" kern="0" noProof="0">
                <a:solidFill>
                  <a:prstClr val="white"/>
                </a:solidFill>
                <a:cs typeface="Arial"/>
                <a:sym typeface="Arial"/>
              </a:rPr>
              <a:t> </a:t>
            </a:r>
            <a:r>
              <a:rPr lang="vi-VN" sz="3800" kern="0" smtClean="0">
                <a:solidFill>
                  <a:prstClr val="white"/>
                </a:solidFill>
                <a:cs typeface="Arial"/>
                <a:sym typeface="Arial"/>
              </a:rPr>
              <a:t>Trục </a:t>
            </a:r>
            <a:r>
              <a:rPr lang="vi-VN" sz="3800" kern="0">
                <a:solidFill>
                  <a:prstClr val="white"/>
                </a:solidFill>
                <a:cs typeface="Arial"/>
                <a:sym typeface="Arial"/>
              </a:rPr>
              <a:t>ngang biểu diễn thời </a:t>
            </a:r>
            <a:r>
              <a:rPr lang="vi-VN" sz="3800" kern="0" smtClean="0">
                <a:solidFill>
                  <a:prstClr val="white"/>
                </a:solidFill>
                <a:cs typeface="Arial"/>
                <a:sym typeface="Arial"/>
              </a:rPr>
              <a:t>gian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21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3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0364" y="856197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319" y="5820453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38619" y="2348223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030044" y="800100"/>
            <a:ext cx="16308286" cy="31805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833169" y="919852"/>
            <a:ext cx="14446270" cy="2762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/>
              <a:buNone/>
              <a:defRPr/>
            </a:pPr>
            <a:r>
              <a:rPr lang="vi-VN" sz="40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3. </a:t>
            </a:r>
            <a:r>
              <a:rPr lang="vi-VN" sz="40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Để biểu diễn số học sinh trung bình, khá, giỏi của một lớp, dùng cách nào dưới đây để thuận tiện cho việc thống kê và so sánh dữ liệu?</a:t>
            </a:r>
            <a:endParaRPr lang="en-US" sz="40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3842" y="4940643"/>
            <a:ext cx="8254174" cy="18055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8167" y="7629134"/>
            <a:ext cx="8254174" cy="18501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350769" y="5372138"/>
            <a:ext cx="7868989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8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vi-VN" sz="38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Biểu đồ cột	</a:t>
            </a:r>
            <a:endParaRPr lang="en-US" sz="38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484605" y="8108585"/>
            <a:ext cx="7609966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8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38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38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8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Đáp án khác</a:t>
            </a:r>
            <a:endParaRPr lang="en-US" sz="38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2930" y="4923225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7255" y="7629135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48184" y="5375274"/>
            <a:ext cx="7204478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8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fr-FR" sz="3800" kern="0">
                <a:solidFill>
                  <a:prstClr val="white"/>
                </a:solidFill>
                <a:latin typeface="Arial" panose="020B0604020202020204" pitchFamily="34" charset="0"/>
                <a:ea typeface="Dotum" panose="020B0600000101010101" pitchFamily="34" charset="-127"/>
                <a:cs typeface="Arial" panose="020B0604020202020204" pitchFamily="34" charset="0"/>
                <a:sym typeface="Arial"/>
              </a:rPr>
              <a:t>Biểu đồ tranh</a:t>
            </a:r>
            <a:endParaRPr lang="en-US" sz="38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52509" y="8135708"/>
            <a:ext cx="7312650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8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3800" smtClean="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800" kern="0">
                <a:solidFill>
                  <a:prstClr val="white"/>
                </a:solidFill>
                <a:cs typeface="Arial"/>
                <a:sym typeface="Arial"/>
              </a:rPr>
              <a:t>Kiểm đếm</a:t>
            </a:r>
            <a:endParaRPr lang="en-US" sz="38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532826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455076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348270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044" y="4389933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1307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36411" y="503521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2483" y="166954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013695" y="266700"/>
            <a:ext cx="16308286" cy="27120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936905" y="298256"/>
            <a:ext cx="14653906" cy="24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/>
              <a:buNone/>
              <a:defRPr/>
            </a:pPr>
            <a:r>
              <a:rPr lang="vi-VN" sz="36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4. </a:t>
            </a:r>
            <a:r>
              <a:rPr lang="vi-VN" sz="36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Bạn Hưng ghi chép nhanh điểm Toán của các bạn trong Tổ 1 của lớp 6B thành dãy dữ liệu: 5, 8, 6, 7, 8, 5, 4, 6, 9, 6, 8, 8. Em hãy giúp Hưng sắp xếp lại dữ liệu vào bảng thống kê.</a:t>
            </a:r>
            <a:endParaRPr lang="en-US" sz="36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6946" y="3376203"/>
            <a:ext cx="8254174" cy="31052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7860" y="6867145"/>
            <a:ext cx="8254174" cy="31531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70803" y="3501617"/>
            <a:ext cx="1215197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8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8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endParaRPr lang="en-US" sz="3800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657347" y="6994759"/>
            <a:ext cx="14608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40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40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40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7860" y="3377789"/>
            <a:ext cx="8254174" cy="310522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3" y="6867293"/>
            <a:ext cx="8254174" cy="315161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525000" y="3433333"/>
            <a:ext cx="1203936" cy="85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8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lang="en-US" sz="38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38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endParaRPr lang="en-US" sz="38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219200" y="7048071"/>
            <a:ext cx="30528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40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4000" dirty="0">
              <a:solidFill>
                <a:prstClr val="white"/>
              </a:solidFill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4920359"/>
            <a:ext cx="731046" cy="731046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27265"/>
              </p:ext>
            </p:extLst>
          </p:nvPr>
        </p:nvGraphicFramePr>
        <p:xfrm>
          <a:off x="1551852" y="4389120"/>
          <a:ext cx="6704362" cy="1973580"/>
        </p:xfrm>
        <a:graphic>
          <a:graphicData uri="http://schemas.openxmlformats.org/drawingml/2006/table">
            <a:tbl>
              <a:tblPr firstRow="1" firstCol="1" bandRow="1"/>
              <a:tblGrid>
                <a:gridCol w="1514928">
                  <a:extLst>
                    <a:ext uri="{9D8B030D-6E8A-4147-A177-3AD203B41FA5}">
                      <a16:colId xmlns:a16="http://schemas.microsoft.com/office/drawing/2014/main" val="967722920"/>
                    </a:ext>
                  </a:extLst>
                </a:gridCol>
                <a:gridCol w="816557">
                  <a:extLst>
                    <a:ext uri="{9D8B030D-6E8A-4147-A177-3AD203B41FA5}">
                      <a16:colId xmlns:a16="http://schemas.microsoft.com/office/drawing/2014/main" val="2524002650"/>
                    </a:ext>
                  </a:extLst>
                </a:gridCol>
                <a:gridCol w="816557">
                  <a:extLst>
                    <a:ext uri="{9D8B030D-6E8A-4147-A177-3AD203B41FA5}">
                      <a16:colId xmlns:a16="http://schemas.microsoft.com/office/drawing/2014/main" val="3134351746"/>
                    </a:ext>
                  </a:extLst>
                </a:gridCol>
                <a:gridCol w="816557">
                  <a:extLst>
                    <a:ext uri="{9D8B030D-6E8A-4147-A177-3AD203B41FA5}">
                      <a16:colId xmlns:a16="http://schemas.microsoft.com/office/drawing/2014/main" val="3594301609"/>
                    </a:ext>
                  </a:extLst>
                </a:gridCol>
                <a:gridCol w="1009952">
                  <a:extLst>
                    <a:ext uri="{9D8B030D-6E8A-4147-A177-3AD203B41FA5}">
                      <a16:colId xmlns:a16="http://schemas.microsoft.com/office/drawing/2014/main" val="3305654509"/>
                    </a:ext>
                  </a:extLst>
                </a:gridCol>
                <a:gridCol w="913254">
                  <a:extLst>
                    <a:ext uri="{9D8B030D-6E8A-4147-A177-3AD203B41FA5}">
                      <a16:colId xmlns:a16="http://schemas.microsoft.com/office/drawing/2014/main" val="2747717795"/>
                    </a:ext>
                  </a:extLst>
                </a:gridCol>
                <a:gridCol w="816557">
                  <a:extLst>
                    <a:ext uri="{9D8B030D-6E8A-4147-A177-3AD203B41FA5}">
                      <a16:colId xmlns:a16="http://schemas.microsoft.com/office/drawing/2014/main" val="33668456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Điểm số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767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bạn đạt được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9683199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633333"/>
              </p:ext>
            </p:extLst>
          </p:nvPr>
        </p:nvGraphicFramePr>
        <p:xfrm>
          <a:off x="9677400" y="4305300"/>
          <a:ext cx="7041749" cy="19735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1164">
                  <a:extLst>
                    <a:ext uri="{9D8B030D-6E8A-4147-A177-3AD203B41FA5}">
                      <a16:colId xmlns:a16="http://schemas.microsoft.com/office/drawing/2014/main" val="2166950307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21215060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2585244964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1678441413"/>
                    </a:ext>
                  </a:extLst>
                </a:gridCol>
                <a:gridCol w="1060776">
                  <a:extLst>
                    <a:ext uri="{9D8B030D-6E8A-4147-A177-3AD203B41FA5}">
                      <a16:colId xmlns:a16="http://schemas.microsoft.com/office/drawing/2014/main" val="4238791921"/>
                    </a:ext>
                  </a:extLst>
                </a:gridCol>
                <a:gridCol w="959213">
                  <a:extLst>
                    <a:ext uri="{9D8B030D-6E8A-4147-A177-3AD203B41FA5}">
                      <a16:colId xmlns:a16="http://schemas.microsoft.com/office/drawing/2014/main" val="4167799989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20827653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 số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041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bạn đạt được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03444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470256"/>
              </p:ext>
            </p:extLst>
          </p:nvPr>
        </p:nvGraphicFramePr>
        <p:xfrm>
          <a:off x="1515757" y="7886700"/>
          <a:ext cx="6740456" cy="1973580"/>
        </p:xfrm>
        <a:graphic>
          <a:graphicData uri="http://schemas.openxmlformats.org/drawingml/2006/table">
            <a:tbl>
              <a:tblPr firstRow="1" firstCol="1" bandRow="1"/>
              <a:tblGrid>
                <a:gridCol w="1523084">
                  <a:extLst>
                    <a:ext uri="{9D8B030D-6E8A-4147-A177-3AD203B41FA5}">
                      <a16:colId xmlns:a16="http://schemas.microsoft.com/office/drawing/2014/main" val="367362617"/>
                    </a:ext>
                  </a:extLst>
                </a:gridCol>
                <a:gridCol w="820953">
                  <a:extLst>
                    <a:ext uri="{9D8B030D-6E8A-4147-A177-3AD203B41FA5}">
                      <a16:colId xmlns:a16="http://schemas.microsoft.com/office/drawing/2014/main" val="3091704212"/>
                    </a:ext>
                  </a:extLst>
                </a:gridCol>
                <a:gridCol w="820953">
                  <a:extLst>
                    <a:ext uri="{9D8B030D-6E8A-4147-A177-3AD203B41FA5}">
                      <a16:colId xmlns:a16="http://schemas.microsoft.com/office/drawing/2014/main" val="3508378166"/>
                    </a:ext>
                  </a:extLst>
                </a:gridCol>
                <a:gridCol w="820953">
                  <a:extLst>
                    <a:ext uri="{9D8B030D-6E8A-4147-A177-3AD203B41FA5}">
                      <a16:colId xmlns:a16="http://schemas.microsoft.com/office/drawing/2014/main" val="872412340"/>
                    </a:ext>
                  </a:extLst>
                </a:gridCol>
                <a:gridCol w="1015389">
                  <a:extLst>
                    <a:ext uri="{9D8B030D-6E8A-4147-A177-3AD203B41FA5}">
                      <a16:colId xmlns:a16="http://schemas.microsoft.com/office/drawing/2014/main" val="3972555361"/>
                    </a:ext>
                  </a:extLst>
                </a:gridCol>
                <a:gridCol w="918171">
                  <a:extLst>
                    <a:ext uri="{9D8B030D-6E8A-4147-A177-3AD203B41FA5}">
                      <a16:colId xmlns:a16="http://schemas.microsoft.com/office/drawing/2014/main" val="1920214815"/>
                    </a:ext>
                  </a:extLst>
                </a:gridCol>
                <a:gridCol w="820953">
                  <a:extLst>
                    <a:ext uri="{9D8B030D-6E8A-4147-A177-3AD203B41FA5}">
                      <a16:colId xmlns:a16="http://schemas.microsoft.com/office/drawing/2014/main" val="315130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Điểm số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066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Số bạn đạt được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73588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66801"/>
              </p:ext>
            </p:extLst>
          </p:nvPr>
        </p:nvGraphicFramePr>
        <p:xfrm>
          <a:off x="9722251" y="7886700"/>
          <a:ext cx="7041749" cy="1973580"/>
        </p:xfrm>
        <a:graphic>
          <a:graphicData uri="http://schemas.openxmlformats.org/drawingml/2006/table">
            <a:tbl>
              <a:tblPr firstRow="1" firstCol="1" bandRow="1"/>
              <a:tblGrid>
                <a:gridCol w="1591165">
                  <a:extLst>
                    <a:ext uri="{9D8B030D-6E8A-4147-A177-3AD203B41FA5}">
                      <a16:colId xmlns:a16="http://schemas.microsoft.com/office/drawing/2014/main" val="254838268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541285399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2642942111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4131840902"/>
                    </a:ext>
                  </a:extLst>
                </a:gridCol>
                <a:gridCol w="1060776">
                  <a:extLst>
                    <a:ext uri="{9D8B030D-6E8A-4147-A177-3AD203B41FA5}">
                      <a16:colId xmlns:a16="http://schemas.microsoft.com/office/drawing/2014/main" val="3205287339"/>
                    </a:ext>
                  </a:extLst>
                </a:gridCol>
                <a:gridCol w="959212">
                  <a:extLst>
                    <a:ext uri="{9D8B030D-6E8A-4147-A177-3AD203B41FA5}">
                      <a16:colId xmlns:a16="http://schemas.microsoft.com/office/drawing/2014/main" val="67576574"/>
                    </a:ext>
                  </a:extLst>
                </a:gridCol>
                <a:gridCol w="857649">
                  <a:extLst>
                    <a:ext uri="{9D8B030D-6E8A-4147-A177-3AD203B41FA5}">
                      <a16:colId xmlns:a16="http://schemas.microsoft.com/office/drawing/2014/main" val="9499350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Điểm số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34982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 bạn đạt được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600" b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600" b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96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37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4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28075" y="9270935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92241" y="742950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3323795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228599" y="266700"/>
            <a:ext cx="17830800" cy="60373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5260" y="342900"/>
            <a:ext cx="15102139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Font typeface="Arial"/>
              <a:buNone/>
              <a:defRPr/>
            </a:pPr>
            <a:r>
              <a:rPr lang="vi-VN" sz="3400" b="1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Câu 5. </a:t>
            </a:r>
            <a:r>
              <a:rPr lang="vi-VN" sz="3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Bảng số liệu sau đây biểu thị số lượng đàn bò và đàn lợn trên thế giới giai đoạn 1980 – 2014 (đơn vị: triệu con).</a:t>
            </a:r>
            <a:endParaRPr lang="en-US" sz="3400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51482" y="6650696"/>
            <a:ext cx="8254174" cy="147667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5330" y="6706672"/>
            <a:ext cx="8254174" cy="14848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435012" y="7045695"/>
            <a:ext cx="801478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4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vi-VN" sz="34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Biểu đồ </a:t>
            </a:r>
            <a:r>
              <a:rPr lang="en-US" sz="34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cột kép</a:t>
            </a:r>
            <a:endParaRPr lang="en-US" sz="3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31599" y="7071547"/>
            <a:ext cx="7019084" cy="71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4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34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4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Biểu đồ </a:t>
            </a:r>
            <a:r>
              <a:rPr lang="vi-VN" sz="3400" smtClean="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cột</a:t>
            </a:r>
            <a:r>
              <a:rPr lang="en-US" sz="3400" smtClean="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đơn</a:t>
            </a:r>
            <a:endParaRPr lang="en-US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76330" y="8463687"/>
            <a:ext cx="8254174" cy="14977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5330" y="8521570"/>
            <a:ext cx="8254174" cy="149873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4000">
              <a:solidFill>
                <a:prstClr val="white"/>
              </a:solidFill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38984" y="8470607"/>
            <a:ext cx="7020216" cy="1381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400" smtClean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3400" smtClean="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4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Không có loại biểu đồ nào phù hợp</a:t>
            </a:r>
            <a:endParaRPr lang="en-US" sz="34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31599" y="8894824"/>
            <a:ext cx="710409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34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</a:t>
            </a:r>
            <a:r>
              <a:rPr lang="en-US" sz="340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lang="vi-VN" sz="3400">
                <a:solidFill>
                  <a:srgbClr val="FFC000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vi-VN" sz="34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Biểu đồ </a:t>
            </a:r>
            <a:r>
              <a:rPr lang="en-US" sz="3400" smtClean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hình quạt</a:t>
            </a:r>
            <a:endParaRPr lang="en-US" sz="3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17372" y="15243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17372" y="24466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3728" y="33398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3728" y="4174221"/>
            <a:ext cx="731046" cy="73104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5260" y="4721456"/>
            <a:ext cx="14944897" cy="1565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/>
              <a:buNone/>
              <a:defRPr/>
            </a:pPr>
            <a:r>
              <a:rPr lang="vi-VN" sz="340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Để biểu diễn số lượng đàn bò và đàn lợn trên thế giới qua các năm, biểu đồ nào thích hợp nhất?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816703"/>
              </p:ext>
            </p:extLst>
          </p:nvPr>
        </p:nvGraphicFramePr>
        <p:xfrm>
          <a:off x="3931689" y="1962466"/>
          <a:ext cx="10424620" cy="2800034"/>
        </p:xfrm>
        <a:graphic>
          <a:graphicData uri="http://schemas.openxmlformats.org/drawingml/2006/table">
            <a:tbl>
              <a:tblPr firstRow="1" firstCol="1" bandRow="1"/>
              <a:tblGrid>
                <a:gridCol w="3875120">
                  <a:extLst>
                    <a:ext uri="{9D8B030D-6E8A-4147-A177-3AD203B41FA5}">
                      <a16:colId xmlns:a16="http://schemas.microsoft.com/office/drawing/2014/main" val="972430653"/>
                    </a:ext>
                  </a:extLst>
                </a:gridCol>
                <a:gridCol w="1309900">
                  <a:extLst>
                    <a:ext uri="{9D8B030D-6E8A-4147-A177-3AD203B41FA5}">
                      <a16:colId xmlns:a16="http://schemas.microsoft.com/office/drawing/2014/main" val="1593438476"/>
                    </a:ext>
                  </a:extLst>
                </a:gridCol>
                <a:gridCol w="1309900">
                  <a:extLst>
                    <a:ext uri="{9D8B030D-6E8A-4147-A177-3AD203B41FA5}">
                      <a16:colId xmlns:a16="http://schemas.microsoft.com/office/drawing/2014/main" val="3550502096"/>
                    </a:ext>
                  </a:extLst>
                </a:gridCol>
                <a:gridCol w="1309900">
                  <a:extLst>
                    <a:ext uri="{9D8B030D-6E8A-4147-A177-3AD203B41FA5}">
                      <a16:colId xmlns:a16="http://schemas.microsoft.com/office/drawing/2014/main" val="656148623"/>
                    </a:ext>
                  </a:extLst>
                </a:gridCol>
                <a:gridCol w="1309900">
                  <a:extLst>
                    <a:ext uri="{9D8B030D-6E8A-4147-A177-3AD203B41FA5}">
                      <a16:colId xmlns:a16="http://schemas.microsoft.com/office/drawing/2014/main" val="3827167668"/>
                    </a:ext>
                  </a:extLst>
                </a:gridCol>
                <a:gridCol w="1309900">
                  <a:extLst>
                    <a:ext uri="{9D8B030D-6E8A-4147-A177-3AD203B41FA5}">
                      <a16:colId xmlns:a16="http://schemas.microsoft.com/office/drawing/2014/main" val="1620354682"/>
                    </a:ext>
                  </a:extLst>
                </a:gridCol>
              </a:tblGrid>
              <a:tr h="1289193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Năm</a:t>
                      </a: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 </a:t>
                      </a: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nuôi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1980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1990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2000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473126"/>
                  </a:ext>
                </a:extLst>
              </a:tr>
              <a:tr h="6377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Bò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1218,1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1296,8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1302,9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1453,4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1482,1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866349"/>
                  </a:ext>
                </a:extLst>
              </a:tr>
              <a:tr h="6377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Lợn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778,8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848,7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856,2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975,0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30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986,6</a:t>
                      </a:r>
                      <a:endParaRPr lang="en-US" sz="30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955931"/>
                  </a:ext>
                </a:extLst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3931689" y="1962466"/>
            <a:ext cx="3840711" cy="1377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47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0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7563623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699" y="1203825"/>
            <a:ext cx="16762615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flipH="1">
            <a:off x="15955968" y="6811383"/>
            <a:ext cx="2487762" cy="5852833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BE5D24E6-0F3E-D1E5-4085-2CF6F79B7990}"/>
              </a:ext>
            </a:extLst>
          </p:cNvPr>
          <p:cNvSpPr txBox="1"/>
          <p:nvPr/>
        </p:nvSpPr>
        <p:spPr>
          <a:xfrm>
            <a:off x="-410632" y="1203825"/>
            <a:ext cx="19641278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2999"/>
              </a:lnSpc>
              <a:spcBef>
                <a:spcPct val="0"/>
              </a:spcBef>
            </a:pPr>
            <a:r>
              <a:rPr lang="vi-VN" sz="7000" b="1">
                <a:solidFill>
                  <a:srgbClr val="FFFF00"/>
                </a:solidFill>
                <a:cs typeface="Arial" panose="020B0604020202020204" pitchFamily="34" charset="0"/>
              </a:rPr>
              <a:t>HOẠT ĐỘNG THỰC HÀNH </a:t>
            </a:r>
            <a:r>
              <a:rPr lang="vi-VN" sz="7000" b="1" smtClean="0">
                <a:solidFill>
                  <a:srgbClr val="FFFF00"/>
                </a:solidFill>
                <a:cs typeface="Arial" panose="020B0604020202020204" pitchFamily="34" charset="0"/>
              </a:rPr>
              <a:t/>
            </a:r>
            <a:br>
              <a:rPr lang="vi-VN" sz="7000" b="1" smtClean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vi-VN" sz="7000" b="1" smtClean="0">
                <a:solidFill>
                  <a:srgbClr val="FFFF00"/>
                </a:solidFill>
                <a:cs typeface="Arial" panose="020B0604020202020204" pitchFamily="34" charset="0"/>
              </a:rPr>
              <a:t>TRẢI NGHIỆM</a:t>
            </a:r>
            <a:endParaRPr lang="en-US" sz="7000" b="1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9">
            <a:extLst>
              <a:ext uri="{FF2B5EF4-FFF2-40B4-BE49-F238E27FC236}">
                <a16:creationId xmlns:a16="http://schemas.microsoft.com/office/drawing/2014/main" id="{BE5D24E6-0F3E-D1E5-4085-2CF6F79B7990}"/>
              </a:ext>
            </a:extLst>
          </p:cNvPr>
          <p:cNvSpPr txBox="1"/>
          <p:nvPr/>
        </p:nvSpPr>
        <p:spPr>
          <a:xfrm>
            <a:off x="551722" y="4378049"/>
            <a:ext cx="17563623" cy="3127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12999"/>
              </a:lnSpc>
              <a:spcBef>
                <a:spcPct val="0"/>
              </a:spcBef>
            </a:pPr>
            <a:r>
              <a:rPr lang="vi-VN" sz="6800" b="1">
                <a:solidFill>
                  <a:schemeClr val="bg1"/>
                </a:solidFill>
                <a:cs typeface="Arial" panose="020B0604020202020204" pitchFamily="34" charset="0"/>
              </a:rPr>
              <a:t>HOẠT ĐỘNG 3. THIẾT LẬP KẾ HOẠCH CHO MỘT MỤC TIÊU TIẾT KIỆM </a:t>
            </a:r>
            <a:endParaRPr lang="en-US" sz="6800" b="1" u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577AF-2E40-94D1-CB77-AF1F70A8506F}"/>
              </a:ext>
            </a:extLst>
          </p:cNvPr>
          <p:cNvGrpSpPr/>
          <p:nvPr/>
        </p:nvGrpSpPr>
        <p:grpSpPr>
          <a:xfrm>
            <a:off x="6189813" y="527819"/>
            <a:ext cx="5880647" cy="1089761"/>
            <a:chOff x="1718737" y="805053"/>
            <a:chExt cx="5486400" cy="1308369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1E4BEE26-12EC-A920-0254-98C68C160CBB}"/>
                </a:ext>
              </a:extLst>
            </p:cNvPr>
            <p:cNvSpPr/>
            <p:nvPr/>
          </p:nvSpPr>
          <p:spPr>
            <a:xfrm>
              <a:off x="1718737" y="805053"/>
              <a:ext cx="5486400" cy="1308369"/>
            </a:xfrm>
            <a:prstGeom prst="flowChartTerminator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0D2629-3528-A8B6-23B0-D43BA6A9CB6B}"/>
                </a:ext>
              </a:extLst>
            </p:cNvPr>
            <p:cNvSpPr/>
            <p:nvPr/>
          </p:nvSpPr>
          <p:spPr>
            <a:xfrm>
              <a:off x="1880125" y="1015592"/>
              <a:ext cx="5182830" cy="94256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300" b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1. Ôn tập kiến thức</a:t>
              </a:r>
              <a:endParaRPr lang="en-US" sz="43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1F315A1-6C03-028F-7693-B3DC1770B7CF}"/>
              </a:ext>
            </a:extLst>
          </p:cNvPr>
          <p:cNvSpPr txBox="1"/>
          <p:nvPr/>
        </p:nvSpPr>
        <p:spPr>
          <a:xfrm>
            <a:off x="228600" y="1933849"/>
            <a:ext cx="8529213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4000" smtClean="0">
                <a:solidFill>
                  <a:prstClr val="white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Nhận </a:t>
            </a:r>
            <a:r>
              <a:rPr lang="en-US" sz="4000">
                <a:solidFill>
                  <a:prstClr val="white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 các loại biểu đồ </a:t>
            </a:r>
            <a:r>
              <a:rPr lang="en-US" sz="4000" smtClean="0">
                <a:solidFill>
                  <a:prstClr val="white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sau:</a:t>
            </a:r>
            <a:endParaRPr lang="en-US" sz="4000" dirty="0">
              <a:solidFill>
                <a:prstClr val="white"/>
              </a:solidFill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63800" y="808229"/>
            <a:ext cx="3355084" cy="18872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326" y="3348227"/>
            <a:ext cx="7995813" cy="4199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0" y="3343808"/>
            <a:ext cx="7390342" cy="42034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94506" y="7889823"/>
            <a:ext cx="33794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i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Biểu đồ </a:t>
            </a:r>
            <a:r>
              <a:rPr lang="vi-VN" sz="4000" i="1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endParaRPr lang="en-US" sz="4000">
              <a:solidFill>
                <a:srgbClr val="FFFF0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26537" y="7939517"/>
            <a:ext cx="4349268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4000" i="1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Biểu đồ hình quạt </a:t>
            </a:r>
            <a:endParaRPr lang="en-US" sz="4000">
              <a:solidFill>
                <a:srgbClr val="FFFF0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4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</TotalTime>
  <Words>1210</Words>
  <Application>Microsoft Office PowerPoint</Application>
  <PresentationFormat>Custom</PresentationFormat>
  <Paragraphs>179</Paragraphs>
  <Slides>20</Slides>
  <Notes>9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Kavoon</vt:lpstr>
      <vt:lpstr>Elsie</vt:lpstr>
      <vt:lpstr>等线 Light</vt:lpstr>
      <vt:lpstr>Dotum</vt:lpstr>
      <vt:lpstr>Arial</vt:lpstr>
      <vt:lpstr>Arial (Body)</vt:lpstr>
      <vt:lpstr>Tahoma</vt:lpstr>
      <vt:lpstr>Wingdings</vt:lpstr>
      <vt:lpstr>Calibri</vt:lpstr>
      <vt:lpstr>Calibri Light</vt:lpstr>
      <vt:lpstr>Times New Roman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Admin</cp:lastModifiedBy>
  <cp:revision>31</cp:revision>
  <dcterms:created xsi:type="dcterms:W3CDTF">2006-08-16T00:00:00Z</dcterms:created>
  <dcterms:modified xsi:type="dcterms:W3CDTF">2023-10-04T01:30:38Z</dcterms:modified>
  <dc:identifier>DAFn2NoZm4w</dc:identifier>
</cp:coreProperties>
</file>