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59"/>
  </p:notesMasterIdLst>
  <p:sldIdLst>
    <p:sldId id="256" r:id="rId3"/>
    <p:sldId id="263" r:id="rId4"/>
    <p:sldId id="258" r:id="rId5"/>
    <p:sldId id="259" r:id="rId6"/>
    <p:sldId id="296" r:id="rId7"/>
    <p:sldId id="273" r:id="rId8"/>
    <p:sldId id="298" r:id="rId9"/>
    <p:sldId id="300" r:id="rId10"/>
    <p:sldId id="260" r:id="rId11"/>
    <p:sldId id="257" r:id="rId12"/>
    <p:sldId id="261" r:id="rId13"/>
    <p:sldId id="301" r:id="rId14"/>
    <p:sldId id="302" r:id="rId15"/>
    <p:sldId id="277" r:id="rId16"/>
    <p:sldId id="262" r:id="rId17"/>
    <p:sldId id="303" r:id="rId18"/>
    <p:sldId id="265" r:id="rId19"/>
    <p:sldId id="281" r:id="rId20"/>
    <p:sldId id="330" r:id="rId21"/>
    <p:sldId id="305" r:id="rId22"/>
    <p:sldId id="306" r:id="rId23"/>
    <p:sldId id="307" r:id="rId24"/>
    <p:sldId id="276" r:id="rId25"/>
    <p:sldId id="309" r:id="rId26"/>
    <p:sldId id="310" r:id="rId27"/>
    <p:sldId id="279" r:id="rId28"/>
    <p:sldId id="312" r:id="rId29"/>
    <p:sldId id="331" r:id="rId30"/>
    <p:sldId id="314" r:id="rId31"/>
    <p:sldId id="316" r:id="rId32"/>
    <p:sldId id="317" r:id="rId33"/>
    <p:sldId id="278" r:id="rId34"/>
    <p:sldId id="318" r:id="rId35"/>
    <p:sldId id="280" r:id="rId36"/>
    <p:sldId id="332" r:id="rId37"/>
    <p:sldId id="320" r:id="rId38"/>
    <p:sldId id="322" r:id="rId39"/>
    <p:sldId id="323" r:id="rId40"/>
    <p:sldId id="324" r:id="rId41"/>
    <p:sldId id="325" r:id="rId42"/>
    <p:sldId id="326" r:id="rId43"/>
    <p:sldId id="333" r:id="rId44"/>
    <p:sldId id="335" r:id="rId45"/>
    <p:sldId id="340" r:id="rId46"/>
    <p:sldId id="341" r:id="rId47"/>
    <p:sldId id="336" r:id="rId48"/>
    <p:sldId id="342" r:id="rId49"/>
    <p:sldId id="343" r:id="rId50"/>
    <p:sldId id="266" r:id="rId51"/>
    <p:sldId id="288" r:id="rId52"/>
    <p:sldId id="291" r:id="rId53"/>
    <p:sldId id="334" r:id="rId54"/>
    <p:sldId id="292" r:id="rId55"/>
    <p:sldId id="294" r:id="rId56"/>
    <p:sldId id="271" r:id="rId57"/>
    <p:sldId id="272" r:id="rId58"/>
  </p:sldIdLst>
  <p:sldSz cx="18288000" cy="10287000"/>
  <p:notesSz cx="6858000" cy="9144000"/>
  <p:embeddedFontLst>
    <p:embeddedFont>
      <p:font typeface="Calibri" panose="020F0502020204030204" pitchFamily="34" charset="0"/>
      <p:regular r:id="rId60"/>
      <p:bold r:id="rId61"/>
      <p:italic r:id="rId62"/>
      <p:boldItalic r:id="rId63"/>
    </p:embeddedFont>
    <p:embeddedFont>
      <p:font typeface="Calibri Light" panose="020F0302020204030204" pitchFamily="34" charset="0"/>
      <p:regular r:id="rId64"/>
      <p:italic r:id="rId65"/>
    </p:embeddedFont>
    <p:embeddedFont>
      <p:font typeface="Cambria Math" panose="02040503050406030204" pitchFamily="18" charset="0"/>
      <p:regular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1" d="100"/>
          <a:sy n="41" d="100"/>
        </p:scale>
        <p:origin x="82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4.fntdata"/><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7.fntdata"/><Relationship Id="rId5" Type="http://schemas.openxmlformats.org/officeDocument/2006/relationships/slide" Target="slides/slide3.xml"/><Relationship Id="rId61" Type="http://schemas.openxmlformats.org/officeDocument/2006/relationships/font" Target="fonts/font2.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5.fntdata"/><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3.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1.fntdata"/><Relationship Id="rId65"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837EAD-9BD6-4810-B272-9701D9558166}" type="datetimeFigureOut">
              <a:rPr lang="en-US" smtClean="0"/>
              <a:t>7/10/2023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C0B37C-24A9-4A70-837B-7BBCE928307D}" type="slidenum">
              <a:rPr lang="en-US" smtClean="0"/>
              <a:t>‹#›</a:t>
            </a:fld>
            <a:endParaRPr lang="en-US"/>
          </a:p>
        </p:txBody>
      </p:sp>
    </p:spTree>
    <p:extLst>
      <p:ext uri="{BB962C8B-B14F-4D97-AF65-F5344CB8AC3E}">
        <p14:creationId xmlns:p14="http://schemas.microsoft.com/office/powerpoint/2010/main" val="3098819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C0B37C-24A9-4A70-837B-7BBCE928307D}" type="slidenum">
              <a:rPr lang="en-US" smtClean="0"/>
              <a:t>2</a:t>
            </a:fld>
            <a:endParaRPr lang="en-US"/>
          </a:p>
        </p:txBody>
      </p:sp>
    </p:spTree>
    <p:extLst>
      <p:ext uri="{BB962C8B-B14F-4D97-AF65-F5344CB8AC3E}">
        <p14:creationId xmlns:p14="http://schemas.microsoft.com/office/powerpoint/2010/main" val="566573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C0B37C-24A9-4A70-837B-7BBCE928307D}" type="slidenum">
              <a:rPr lang="en-US" smtClean="0"/>
              <a:t>11</a:t>
            </a:fld>
            <a:endParaRPr lang="en-US"/>
          </a:p>
        </p:txBody>
      </p:sp>
    </p:spTree>
    <p:extLst>
      <p:ext uri="{BB962C8B-B14F-4D97-AF65-F5344CB8AC3E}">
        <p14:creationId xmlns:p14="http://schemas.microsoft.com/office/powerpoint/2010/main" val="3960248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0B37C-24A9-4A70-837B-7BBCE92830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726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0B37C-24A9-4A70-837B-7BBCE92830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499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0B37C-24A9-4A70-837B-7BBCE92830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894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0B37C-24A9-4A70-837B-7BBCE92830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923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0B37C-24A9-4A70-837B-7BBCE92830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018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0B37C-24A9-4A70-837B-7BBCE92830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344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57A3E7-939A-4CF6-9EF9-8A8C4D902BB0}"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0922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10/07/2023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31682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10/07/2023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7107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10/07/2023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14059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10/07/2023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9658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10/07/2023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67546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10/07/2023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614761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10/07/2023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40825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10/07/2023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7318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10/07/2023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522561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10/07/2023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08128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10/07/2023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92904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10/07/2023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829961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36.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0.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3.png"/><Relationship Id="rId7"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10.png"/><Relationship Id="rId4" Type="http://schemas.microsoft.com/office/2007/relationships/hdphoto" Target="../media/hdphoto2.wdp"/><Relationship Id="rId9"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29.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29.png"/><Relationship Id="rId10" Type="http://schemas.openxmlformats.org/officeDocument/2006/relationships/image" Target="../media/image58.png"/><Relationship Id="rId4" Type="http://schemas.openxmlformats.org/officeDocument/2006/relationships/image" Target="../media/image5.png"/><Relationship Id="rId9"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26.xml.rels><?xml version="1.0" encoding="UTF-8" standalone="yes"?>
<Relationships xmlns="http://schemas.openxmlformats.org/package/2006/relationships"><Relationship Id="rId13" Type="http://schemas.openxmlformats.org/officeDocument/2006/relationships/image" Target="../media/image64.png"/><Relationship Id="rId3" Type="http://schemas.openxmlformats.org/officeDocument/2006/relationships/image" Target="../media/image44.svg"/><Relationship Id="rId12" Type="http://schemas.openxmlformats.org/officeDocument/2006/relationships/image" Target="../media/image63.png"/><Relationship Id="rId2" Type="http://schemas.openxmlformats.org/officeDocument/2006/relationships/image" Target="../media/image43.png"/><Relationship Id="rId16" Type="http://schemas.openxmlformats.org/officeDocument/2006/relationships/image" Target="../media/image67.png"/><Relationship Id="rId1" Type="http://schemas.openxmlformats.org/officeDocument/2006/relationships/slideLayout" Target="../slideLayouts/slideLayout7.xml"/><Relationship Id="rId11" Type="http://schemas.openxmlformats.org/officeDocument/2006/relationships/image" Target="../media/image62.png"/><Relationship Id="rId15" Type="http://schemas.openxmlformats.org/officeDocument/2006/relationships/image" Target="../media/image66.png"/><Relationship Id="rId4" Type="http://schemas.openxmlformats.org/officeDocument/2006/relationships/image" Target="../media/image4.png"/><Relationship Id="rId14" Type="http://schemas.openxmlformats.org/officeDocument/2006/relationships/image" Target="../media/image65.png"/></Relationships>
</file>

<file path=ppt/slides/_rels/slide27.xml.rels><?xml version="1.0" encoding="UTF-8" standalone="yes"?>
<Relationships xmlns="http://schemas.openxmlformats.org/package/2006/relationships"><Relationship Id="rId13" Type="http://schemas.openxmlformats.org/officeDocument/2006/relationships/image" Target="../media/image70.png"/><Relationship Id="rId3" Type="http://schemas.openxmlformats.org/officeDocument/2006/relationships/image" Target="../media/image44.svg"/><Relationship Id="rId12" Type="http://schemas.openxmlformats.org/officeDocument/2006/relationships/image" Target="../media/image69.png"/><Relationship Id="rId2" Type="http://schemas.openxmlformats.org/officeDocument/2006/relationships/image" Target="../media/image43.png"/><Relationship Id="rId16" Type="http://schemas.openxmlformats.org/officeDocument/2006/relationships/image" Target="../media/image73.png"/><Relationship Id="rId1" Type="http://schemas.openxmlformats.org/officeDocument/2006/relationships/slideLayout" Target="../slideLayouts/slideLayout7.xml"/><Relationship Id="rId11" Type="http://schemas.openxmlformats.org/officeDocument/2006/relationships/image" Target="../media/image68.png"/><Relationship Id="rId15" Type="http://schemas.openxmlformats.org/officeDocument/2006/relationships/image" Target="../media/image72.png"/><Relationship Id="rId4" Type="http://schemas.openxmlformats.org/officeDocument/2006/relationships/image" Target="../media/image4.png"/><Relationship Id="rId1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3.png"/><Relationship Id="rId7" Type="http://schemas.openxmlformats.org/officeDocument/2006/relationships/image" Target="../media/image4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0.png"/><Relationship Id="rId4" Type="http://schemas.microsoft.com/office/2007/relationships/hdphoto" Target="../media/hdphoto2.wdp"/><Relationship Id="rId9"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1.png"/><Relationship Id="rId7" Type="http://schemas.openxmlformats.org/officeDocument/2006/relationships/image" Target="../media/image7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0.png"/><Relationship Id="rId4" Type="http://schemas.microsoft.com/office/2007/relationships/hdphoto" Target="../media/hdphoto2.wdp"/><Relationship Id="rId9" Type="http://schemas.microsoft.com/office/2007/relationships/hdphoto" Target="../media/hdphoto5.wdp"/></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4.png"/><Relationship Id="rId7" Type="http://schemas.openxmlformats.org/officeDocument/2006/relationships/image" Target="../media/image8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9.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4.png"/><Relationship Id="rId7" Type="http://schemas.openxmlformats.org/officeDocument/2006/relationships/image" Target="../media/image8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9.png"/><Relationship Id="rId4" Type="http://schemas.openxmlformats.org/officeDocument/2006/relationships/image" Target="../media/image61.png"/><Relationship Id="rId9"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44.svg"/><Relationship Id="rId12" Type="http://schemas.openxmlformats.org/officeDocument/2006/relationships/image" Target="../media/image87.png"/><Relationship Id="rId2" Type="http://schemas.openxmlformats.org/officeDocument/2006/relationships/image" Target="../media/image43.png"/><Relationship Id="rId1" Type="http://schemas.openxmlformats.org/officeDocument/2006/relationships/slideLayout" Target="../slideLayouts/slideLayout7.xml"/><Relationship Id="rId11" Type="http://schemas.openxmlformats.org/officeDocument/2006/relationships/image" Target="../media/image86.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image" Target="../media/image850.png"/><Relationship Id="rId13" Type="http://schemas.openxmlformats.org/officeDocument/2006/relationships/image" Target="../media/image90.png"/><Relationship Id="rId3" Type="http://schemas.openxmlformats.org/officeDocument/2006/relationships/image" Target="../media/image13.png"/><Relationship Id="rId7" Type="http://schemas.openxmlformats.org/officeDocument/2006/relationships/image" Target="../media/image88.png"/><Relationship Id="rId12" Type="http://schemas.openxmlformats.org/officeDocument/2006/relationships/image" Target="../media/image890.png"/><Relationship Id="rId2" Type="http://schemas.openxmlformats.org/officeDocument/2006/relationships/image" Target="../media/image4.png"/><Relationship Id="rId16"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89.png"/><Relationship Id="rId5" Type="http://schemas.openxmlformats.org/officeDocument/2006/relationships/image" Target="../media/image10.png"/><Relationship Id="rId15" Type="http://schemas.openxmlformats.org/officeDocument/2006/relationships/image" Target="../media/image92.png"/><Relationship Id="rId10" Type="http://schemas.openxmlformats.org/officeDocument/2006/relationships/image" Target="../media/image870.png"/><Relationship Id="rId4" Type="http://schemas.microsoft.com/office/2007/relationships/hdphoto" Target="../media/hdphoto2.wdp"/><Relationship Id="rId9" Type="http://schemas.openxmlformats.org/officeDocument/2006/relationships/image" Target="../media/image860.png"/><Relationship Id="rId14"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75.svg"/><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4.png"/><Relationship Id="rId7" Type="http://schemas.openxmlformats.org/officeDocument/2006/relationships/image" Target="../media/image9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9" Type="http://schemas.openxmlformats.org/officeDocument/2006/relationships/image" Target="../media/image105.png"/><Relationship Id="rId34" Type="http://schemas.openxmlformats.org/officeDocument/2006/relationships/image" Target="../media/image100.png"/><Relationship Id="rId33" Type="http://schemas.openxmlformats.org/officeDocument/2006/relationships/image" Target="../media/image99.png"/><Relationship Id="rId38" Type="http://schemas.openxmlformats.org/officeDocument/2006/relationships/image" Target="../media/image104.png"/><Relationship Id="rId2" Type="http://schemas.openxmlformats.org/officeDocument/2006/relationships/image" Target="../media/image4.png"/><Relationship Id="rId1" Type="http://schemas.openxmlformats.org/officeDocument/2006/relationships/slideLayout" Target="../slideLayouts/slideLayout7.xml"/><Relationship Id="rId37" Type="http://schemas.openxmlformats.org/officeDocument/2006/relationships/image" Target="../media/image103.png"/><Relationship Id="rId36" Type="http://schemas.openxmlformats.org/officeDocument/2006/relationships/image" Target="../media/image102.png"/><Relationship Id="rId35" Type="http://schemas.openxmlformats.org/officeDocument/2006/relationships/image" Target="../media/image10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3" Type="http://schemas.openxmlformats.org/officeDocument/2006/relationships/image" Target="../media/image107.png"/><Relationship Id="rId3" Type="http://schemas.openxmlformats.org/officeDocument/2006/relationships/image" Target="../media/image44.svg"/><Relationship Id="rId12" Type="http://schemas.openxmlformats.org/officeDocument/2006/relationships/image" Target="../media/image106.png"/><Relationship Id="rId2" Type="http://schemas.openxmlformats.org/officeDocument/2006/relationships/image" Target="../media/image43.png"/><Relationship Id="rId1" Type="http://schemas.openxmlformats.org/officeDocument/2006/relationships/slideLayout" Target="../slideLayouts/slideLayout7.xml"/><Relationship Id="rId11" Type="http://schemas.openxmlformats.org/officeDocument/2006/relationships/image" Target="../media/image1050.png"/><Relationship Id="rId4" Type="http://schemas.openxmlformats.org/officeDocument/2006/relationships/image" Target="../media/image4.png"/><Relationship Id="rId14" Type="http://schemas.openxmlformats.org/officeDocument/2006/relationships/image" Target="../media/image108.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4.png"/><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4.png"/><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4.png"/><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4.png"/><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4.png"/><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9" Type="http://schemas.openxmlformats.org/officeDocument/2006/relationships/image" Target="../media/image116.png"/><Relationship Id="rId3" Type="http://schemas.openxmlformats.org/officeDocument/2006/relationships/image" Target="../media/image4.png"/><Relationship Id="rId38" Type="http://schemas.openxmlformats.org/officeDocument/2006/relationships/image" Target="../media/image115.png"/><Relationship Id="rId2" Type="http://schemas.openxmlformats.org/officeDocument/2006/relationships/image" Target="../media/image10.png"/><Relationship Id="rId1" Type="http://schemas.openxmlformats.org/officeDocument/2006/relationships/slideLayout" Target="../slideLayouts/slideLayout7.xml"/><Relationship Id="rId37" Type="http://schemas.openxmlformats.org/officeDocument/2006/relationships/image" Target="../media/image114.png"/><Relationship Id="rId5" Type="http://schemas.openxmlformats.org/officeDocument/2006/relationships/image" Target="../media/image99.svg"/><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0.png"/><Relationship Id="rId4" Type="http://schemas.openxmlformats.org/officeDocument/2006/relationships/image" Target="../media/image1160.png"/></Relationships>
</file>

<file path=ppt/slides/_rels/slide5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11.png"/></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12.png"/><Relationship Id="rId7" Type="http://schemas.openxmlformats.org/officeDocument/2006/relationships/image" Target="../media/image12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0.png"/><Relationship Id="rId9" Type="http://schemas.openxmlformats.org/officeDocument/2006/relationships/image" Target="../media/image128.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38" Type="http://schemas.openxmlformats.org/officeDocument/2006/relationships/image" Target="../media/image130.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99.svg"/><Relationship Id="rId4" Type="http://schemas.openxmlformats.org/officeDocument/2006/relationships/image" Target="../media/image98.png"/></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2.wdp"/><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744200" y="6250814"/>
            <a:ext cx="8382585" cy="6360286"/>
          </a:xfrm>
          <a:prstGeom prst="rect">
            <a:avLst/>
          </a:prstGeom>
        </p:spPr>
      </p:pic>
      <p:grpSp>
        <p:nvGrpSpPr>
          <p:cNvPr id="16" name="Group 15"/>
          <p:cNvGrpSpPr/>
          <p:nvPr/>
        </p:nvGrpSpPr>
        <p:grpSpPr>
          <a:xfrm>
            <a:off x="-685799" y="4610100"/>
            <a:ext cx="5867400" cy="6788419"/>
            <a:chOff x="-1122581" y="434117"/>
            <a:chExt cx="9436018" cy="11802602"/>
          </a:xfrm>
        </p:grpSpPr>
        <p:sp>
          <p:nvSpPr>
            <p:cNvPr id="5" name="Freeform 5"/>
            <p:cNvSpPr/>
            <p:nvPr/>
          </p:nvSpPr>
          <p:spPr>
            <a:xfrm>
              <a:off x="-1122581" y="2758407"/>
              <a:ext cx="9436018" cy="9478312"/>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5882"/>
              </a:srgbClr>
            </a:solidFill>
          </p:spPr>
        </p:sp>
        <p:sp>
          <p:nvSpPr>
            <p:cNvPr id="7" name="Freeform 7"/>
            <p:cNvSpPr/>
            <p:nvPr/>
          </p:nvSpPr>
          <p:spPr>
            <a:xfrm>
              <a:off x="-355422" y="3512837"/>
              <a:ext cx="7901700" cy="7937117"/>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5882"/>
              </a:srgbClr>
            </a:solidFill>
          </p:spPr>
        </p:sp>
        <p:pic>
          <p:nvPicPr>
            <p:cNvPr id="8" name="Picture 8"/>
            <p:cNvPicPr>
              <a:picLocks noChangeAspect="1"/>
            </p:cNvPicPr>
            <p:nvPr/>
          </p:nvPicPr>
          <p:blipFill>
            <a:blip r:embed="rId3"/>
            <a:srcRect/>
            <a:stretch>
              <a:fillRect/>
            </a:stretch>
          </p:blipFill>
          <p:spPr>
            <a:xfrm>
              <a:off x="-170516" y="434117"/>
              <a:ext cx="7267699" cy="4823935"/>
            </a:xfrm>
            <a:prstGeom prst="rect">
              <a:avLst/>
            </a:prstGeom>
          </p:spPr>
        </p:pic>
        <p:pic>
          <p:nvPicPr>
            <p:cNvPr id="9" name="Picture 9"/>
            <p:cNvPicPr>
              <a:picLocks noChangeAspect="1"/>
            </p:cNvPicPr>
            <p:nvPr/>
          </p:nvPicPr>
          <p:blipFill>
            <a:blip r:embed="rId4"/>
            <a:srcRect/>
            <a:stretch>
              <a:fillRect/>
            </a:stretch>
          </p:blipFill>
          <p:spPr>
            <a:xfrm>
              <a:off x="1028700" y="4111412"/>
              <a:ext cx="5133457" cy="6175588"/>
            </a:xfrm>
            <a:prstGeom prst="rect">
              <a:avLst/>
            </a:prstGeom>
          </p:spPr>
        </p:pic>
        <p:pic>
          <p:nvPicPr>
            <p:cNvPr id="10" name="Picture 10"/>
            <p:cNvPicPr>
              <a:picLocks noChangeAspect="1"/>
            </p:cNvPicPr>
            <p:nvPr/>
          </p:nvPicPr>
          <p:blipFill>
            <a:blip r:embed="rId5"/>
            <a:srcRect/>
            <a:stretch>
              <a:fillRect/>
            </a:stretch>
          </p:blipFill>
          <p:spPr>
            <a:xfrm>
              <a:off x="1984755" y="434117"/>
              <a:ext cx="1005142" cy="1024349"/>
            </a:xfrm>
            <a:prstGeom prst="rect">
              <a:avLst/>
            </a:prstGeom>
          </p:spPr>
        </p:pic>
        <p:pic>
          <p:nvPicPr>
            <p:cNvPr id="12" name="Picture 12"/>
            <p:cNvPicPr>
              <a:picLocks noChangeAspect="1"/>
            </p:cNvPicPr>
            <p:nvPr/>
          </p:nvPicPr>
          <p:blipFill>
            <a:blip r:embed="rId5"/>
            <a:srcRect/>
            <a:stretch>
              <a:fillRect/>
            </a:stretch>
          </p:blipFill>
          <p:spPr>
            <a:xfrm>
              <a:off x="23558" y="4964117"/>
              <a:ext cx="1005142" cy="1024349"/>
            </a:xfrm>
            <a:prstGeom prst="rect">
              <a:avLst/>
            </a:prstGeom>
          </p:spPr>
        </p:pic>
        <p:pic>
          <p:nvPicPr>
            <p:cNvPr id="13" name="Picture 13"/>
            <p:cNvPicPr>
              <a:picLocks noChangeAspect="1"/>
            </p:cNvPicPr>
            <p:nvPr/>
          </p:nvPicPr>
          <p:blipFill>
            <a:blip r:embed="rId5"/>
            <a:srcRect/>
            <a:stretch>
              <a:fillRect/>
            </a:stretch>
          </p:blipFill>
          <p:spPr>
            <a:xfrm>
              <a:off x="6594612" y="5988465"/>
              <a:ext cx="1005142" cy="1024349"/>
            </a:xfrm>
            <a:prstGeom prst="rect">
              <a:avLst/>
            </a:prstGeom>
          </p:spPr>
        </p:pic>
        <p:pic>
          <p:nvPicPr>
            <p:cNvPr id="14" name="Picture 14"/>
            <p:cNvPicPr>
              <a:picLocks noChangeAspect="1"/>
            </p:cNvPicPr>
            <p:nvPr/>
          </p:nvPicPr>
          <p:blipFill>
            <a:blip r:embed="rId5"/>
            <a:srcRect/>
            <a:stretch>
              <a:fillRect/>
            </a:stretch>
          </p:blipFill>
          <p:spPr>
            <a:xfrm>
              <a:off x="6594612" y="1458466"/>
              <a:ext cx="1005142" cy="1024349"/>
            </a:xfrm>
            <a:prstGeom prst="rect">
              <a:avLst/>
            </a:prstGeom>
          </p:spPr>
        </p:pic>
      </p:grpSp>
      <p:pic>
        <p:nvPicPr>
          <p:cNvPr id="15" name="Picture 15"/>
          <p:cNvPicPr>
            <a:picLocks noChangeAspect="1"/>
          </p:cNvPicPr>
          <p:nvPr/>
        </p:nvPicPr>
        <p:blipFill>
          <a:blip r:embed="rId5"/>
          <a:srcRect/>
          <a:stretch>
            <a:fillRect/>
          </a:stretch>
        </p:blipFill>
        <p:spPr>
          <a:xfrm>
            <a:off x="16535400" y="4764087"/>
            <a:ext cx="1005142" cy="1024349"/>
          </a:xfrm>
          <a:prstGeom prst="rect">
            <a:avLst/>
          </a:prstGeom>
        </p:spPr>
      </p:pic>
      <p:sp>
        <p:nvSpPr>
          <p:cNvPr id="17" name="TextBox 9"/>
          <p:cNvSpPr txBox="1"/>
          <p:nvPr/>
        </p:nvSpPr>
        <p:spPr>
          <a:xfrm>
            <a:off x="1219200" y="673962"/>
            <a:ext cx="15392400" cy="3248646"/>
          </a:xfrm>
          <a:prstGeom prst="rect">
            <a:avLst/>
          </a:prstGeom>
        </p:spPr>
        <p:txBody>
          <a:bodyPr wrap="square" lIns="0" tIns="0" rIns="0" bIns="0" rtlCol="0" anchor="t">
            <a:spAutoFit/>
          </a:bodyPr>
          <a:lstStyle/>
          <a:p>
            <a:pPr algn="ctr">
              <a:lnSpc>
                <a:spcPct val="150000"/>
              </a:lnSpc>
            </a:pPr>
            <a:r>
              <a:rPr lang="en-US" sz="7500" b="1">
                <a:latin typeface="Arial" panose="020B0604020202020204" pitchFamily="34" charset="0"/>
                <a:cs typeface="Arial" panose="020B0604020202020204" pitchFamily="34" charset="0"/>
              </a:rPr>
              <a:t>CHÀO MỪNG </a:t>
            </a:r>
            <a:r>
              <a:rPr lang="en-US" sz="7500" b="1" dirty="0">
                <a:latin typeface="Arial" panose="020B0604020202020204" pitchFamily="34" charset="0"/>
                <a:cs typeface="Arial" panose="020B0604020202020204" pitchFamily="34" charset="0"/>
              </a:rPr>
              <a:t>CÁC EM ĐẾN VỚI TIẾT HỌC NGÀY HÔM NAY!</a:t>
            </a: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6" name="Group 6"/>
          <p:cNvGrpSpPr/>
          <p:nvPr/>
        </p:nvGrpSpPr>
        <p:grpSpPr>
          <a:xfrm>
            <a:off x="1295400" y="3477126"/>
            <a:ext cx="15621000" cy="4419600"/>
            <a:chOff x="0" y="0"/>
            <a:chExt cx="3848257" cy="1414874"/>
          </a:xfrm>
        </p:grpSpPr>
        <p:sp>
          <p:nvSpPr>
            <p:cNvPr id="7" name="Freeform 7"/>
            <p:cNvSpPr/>
            <p:nvPr/>
          </p:nvSpPr>
          <p:spPr>
            <a:xfrm>
              <a:off x="0" y="0"/>
              <a:ext cx="3848257" cy="1414874"/>
            </a:xfrm>
            <a:custGeom>
              <a:avLst/>
              <a:gdLst/>
              <a:ahLst/>
              <a:cxnLst/>
              <a:rect l="l" t="t" r="r" b="b"/>
              <a:pathLst>
                <a:path w="3848257" h="1414874">
                  <a:moveTo>
                    <a:pt x="0" y="0"/>
                  </a:moveTo>
                  <a:lnTo>
                    <a:pt x="3848257" y="0"/>
                  </a:lnTo>
                  <a:lnTo>
                    <a:pt x="3848257" y="1414874"/>
                  </a:lnTo>
                  <a:lnTo>
                    <a:pt x="0" y="1414874"/>
                  </a:lnTo>
                  <a:close/>
                </a:path>
              </a:pathLst>
            </a:custGeom>
            <a:solidFill>
              <a:srgbClr val="FFFFFF">
                <a:alpha val="28627"/>
              </a:srgbClr>
            </a:solidFill>
            <a:ln>
              <a:solidFill>
                <a:schemeClr val="tx2"/>
              </a:solidFill>
              <a:prstDash val="dash"/>
            </a:ln>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2" name="Picture 12"/>
          <p:cNvPicPr>
            <a:picLocks noChangeAspect="1"/>
          </p:cNvPicPr>
          <p:nvPr/>
        </p:nvPicPr>
        <p:blipFill>
          <a:blip r:embed="rId2"/>
          <a:srcRect/>
          <a:stretch>
            <a:fillRect/>
          </a:stretch>
        </p:blipFill>
        <p:spPr>
          <a:xfrm>
            <a:off x="16992600" y="8953500"/>
            <a:ext cx="1005142" cy="1024349"/>
          </a:xfrm>
          <a:prstGeom prst="rect">
            <a:avLst/>
          </a:prstGeom>
        </p:spPr>
      </p:pic>
      <p:pic>
        <p:nvPicPr>
          <p:cNvPr id="13" name="Picture 13"/>
          <p:cNvPicPr>
            <a:picLocks noChangeAspect="1"/>
          </p:cNvPicPr>
          <p:nvPr/>
        </p:nvPicPr>
        <p:blipFill>
          <a:blip r:embed="rId2"/>
          <a:srcRect/>
          <a:stretch>
            <a:fillRect/>
          </a:stretch>
        </p:blipFill>
        <p:spPr>
          <a:xfrm>
            <a:off x="2377573" y="423485"/>
            <a:ext cx="665161" cy="677871"/>
          </a:xfrm>
          <a:prstGeom prst="rect">
            <a:avLst/>
          </a:prstGeom>
        </p:spPr>
      </p:pic>
      <p:pic>
        <p:nvPicPr>
          <p:cNvPr id="14" name="Picture 14"/>
          <p:cNvPicPr>
            <a:picLocks noChangeAspect="1"/>
          </p:cNvPicPr>
          <p:nvPr/>
        </p:nvPicPr>
        <p:blipFill>
          <a:blip r:embed="rId2"/>
          <a:srcRect/>
          <a:stretch>
            <a:fillRect/>
          </a:stretch>
        </p:blipFill>
        <p:spPr>
          <a:xfrm>
            <a:off x="-502571" y="2439735"/>
            <a:ext cx="1005142" cy="1024349"/>
          </a:xfrm>
          <a:prstGeom prst="rect">
            <a:avLst/>
          </a:prstGeom>
        </p:spPr>
      </p:pic>
      <p:pic>
        <p:nvPicPr>
          <p:cNvPr id="15" name="Picture 15"/>
          <p:cNvPicPr>
            <a:picLocks noChangeAspect="1"/>
          </p:cNvPicPr>
          <p:nvPr/>
        </p:nvPicPr>
        <p:blipFill>
          <a:blip r:embed="rId2"/>
          <a:srcRect/>
          <a:stretch>
            <a:fillRect/>
          </a:stretch>
        </p:blipFill>
        <p:spPr>
          <a:xfrm>
            <a:off x="23558" y="4351"/>
            <a:ext cx="1005142" cy="1024349"/>
          </a:xfrm>
          <a:prstGeom prst="rect">
            <a:avLst/>
          </a:prstGeom>
        </p:spPr>
      </p:pic>
      <p:grpSp>
        <p:nvGrpSpPr>
          <p:cNvPr id="16" name="Group 15"/>
          <p:cNvGrpSpPr/>
          <p:nvPr/>
        </p:nvGrpSpPr>
        <p:grpSpPr>
          <a:xfrm>
            <a:off x="7673555" y="1372935"/>
            <a:ext cx="2864690" cy="1066800"/>
            <a:chOff x="6734174" y="552280"/>
            <a:chExt cx="4386003" cy="1066800"/>
          </a:xfrm>
        </p:grpSpPr>
        <p:sp>
          <p:nvSpPr>
            <p:cNvPr id="17" name="Rounded Rectangle 16"/>
            <p:cNvSpPr/>
            <p:nvPr/>
          </p:nvSpPr>
          <p:spPr>
            <a:xfrm>
              <a:off x="6734174" y="552280"/>
              <a:ext cx="3797636" cy="1066800"/>
            </a:xfrm>
            <a:prstGeom prst="roundRect">
              <a:avLst/>
            </a:prstGeom>
            <a:noFill/>
            <a:ln w="1270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ectangle 17"/>
            <p:cNvSpPr/>
            <p:nvPr/>
          </p:nvSpPr>
          <p:spPr>
            <a:xfrm>
              <a:off x="7084175" y="758050"/>
              <a:ext cx="4036002" cy="784830"/>
            </a:xfrm>
            <a:prstGeom prst="rect">
              <a:avLst/>
            </a:prstGeom>
          </p:spPr>
          <p:txBody>
            <a:bodyPr wrap="square">
              <a:spAutoFit/>
            </a:bodyPr>
            <a:lstStyle/>
            <a:p>
              <a:pPr lvl="0"/>
              <a:r>
                <a:rPr lang="en-US" sz="4500" b="1" dirty="0">
                  <a:latin typeface="Arial" panose="020B0604020202020204" pitchFamily="34" charset="0"/>
                  <a:cs typeface="Arial" panose="020B0604020202020204" pitchFamily="34" charset="0"/>
                </a:rPr>
                <a:t>CHÚ Ý</a:t>
              </a:r>
            </a:p>
          </p:txBody>
        </p:sp>
      </p:grpSp>
      <p:sp>
        <p:nvSpPr>
          <p:cNvPr id="19" name="Rectangle 18"/>
          <p:cNvSpPr/>
          <p:nvPr/>
        </p:nvSpPr>
        <p:spPr>
          <a:xfrm>
            <a:off x="1905000" y="3711757"/>
            <a:ext cx="14340044" cy="3970318"/>
          </a:xfrm>
          <a:prstGeom prst="rect">
            <a:avLst/>
          </a:prstGeom>
        </p:spPr>
        <p:txBody>
          <a:bodyPr wrap="square">
            <a:spAutoFit/>
          </a:bodyPr>
          <a:lstStyle/>
          <a:p>
            <a:pPr algn="just">
              <a:lnSpc>
                <a:spcPct val="150000"/>
              </a:lnSpc>
              <a:spcAft>
                <a:spcPts val="0"/>
              </a:spcAft>
            </a:pPr>
            <a:r>
              <a:rPr lang="vi-VN" sz="4200">
                <a:ea typeface="Times New Roman" panose="02020603050405020304" pitchFamily="18" charset="0"/>
              </a:rPr>
              <a:t>a) Mỗi đơn thức cũng được coi là một đa thức (chỉ chứa một hạng tử)</a:t>
            </a:r>
          </a:p>
          <a:p>
            <a:pPr algn="just">
              <a:lnSpc>
                <a:spcPct val="150000"/>
              </a:lnSpc>
              <a:spcAft>
                <a:spcPts val="0"/>
              </a:spcAft>
            </a:pPr>
            <a:r>
              <a:rPr lang="vi-VN" sz="4200">
                <a:ea typeface="Times New Roman" panose="02020603050405020304" pitchFamily="18" charset="0"/>
              </a:rPr>
              <a:t>b)</a:t>
            </a:r>
            <a:r>
              <a:rPr lang="en-US" sz="4200">
                <a:ea typeface="Times New Roman" panose="02020603050405020304" pitchFamily="18" charset="0"/>
              </a:rPr>
              <a:t> </a:t>
            </a:r>
            <a:r>
              <a:rPr lang="vi-VN" sz="4200">
                <a:ea typeface="Times New Roman" panose="02020603050405020304" pitchFamily="18" charset="0"/>
              </a:rPr>
              <a:t>Số 0 được gọi là đơn thức không, cũng gọi là đa </a:t>
            </a:r>
            <a:r>
              <a:rPr lang="en-US" sz="4200">
                <a:ea typeface="Times New Roman" panose="02020603050405020304" pitchFamily="18" charset="0"/>
              </a:rPr>
              <a:t>         </a:t>
            </a:r>
            <a:r>
              <a:rPr lang="vi-VN" sz="4200">
                <a:ea typeface="Times New Roman" panose="02020603050405020304" pitchFamily="18" charset="0"/>
              </a:rPr>
              <a:t>thức không.</a:t>
            </a:r>
            <a:endParaRPr lang="vi-VN" sz="4200" dirty="0">
              <a:ea typeface="Times New Roman" panose="02020603050405020304" pitchFamily="18" charset="0"/>
            </a:endParaRPr>
          </a:p>
        </p:txBody>
      </p:sp>
      <p:pic>
        <p:nvPicPr>
          <p:cNvPr id="20"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547212" y="2135322"/>
            <a:ext cx="1369188" cy="13418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anim calcmode="lin" valueType="num">
                                      <p:cBhvr>
                                        <p:cTn id="16" dur="500" fill="hold"/>
                                        <p:tgtEl>
                                          <p:spTgt spid="19"/>
                                        </p:tgtEl>
                                        <p:attrNameLst>
                                          <p:attrName>ppt_x</p:attrName>
                                        </p:attrNameLst>
                                      </p:cBhvr>
                                      <p:tavLst>
                                        <p:tav tm="0">
                                          <p:val>
                                            <p:strVal val="#ppt_x"/>
                                          </p:val>
                                        </p:tav>
                                        <p:tav tm="100000">
                                          <p:val>
                                            <p:strVal val="#ppt_x"/>
                                          </p:val>
                                        </p:tav>
                                      </p:tavLst>
                                    </p:anim>
                                    <p:anim calcmode="lin" valueType="num">
                                      <p:cBhvr>
                                        <p:cTn id="17" dur="5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3"/>
          <a:srcRect/>
          <a:stretch>
            <a:fillRect/>
          </a:stretch>
        </p:blipFill>
        <p:spPr>
          <a:xfrm>
            <a:off x="197175" y="9589843"/>
            <a:ext cx="539963" cy="550281"/>
          </a:xfrm>
          <a:prstGeom prst="rect">
            <a:avLst/>
          </a:prstGeom>
        </p:spPr>
      </p:pic>
      <p:grpSp>
        <p:nvGrpSpPr>
          <p:cNvPr id="16" name="Group 15"/>
          <p:cNvGrpSpPr/>
          <p:nvPr/>
        </p:nvGrpSpPr>
        <p:grpSpPr>
          <a:xfrm>
            <a:off x="16611600" y="372549"/>
            <a:ext cx="1338706" cy="1038526"/>
            <a:chOff x="-502571" y="-69469"/>
            <a:chExt cx="4426871" cy="3533553"/>
          </a:xfrm>
        </p:grpSpPr>
        <p:pic>
          <p:nvPicPr>
            <p:cNvPr id="9" name="Picture 9"/>
            <p:cNvPicPr>
              <a:picLocks noChangeAspect="1"/>
            </p:cNvPicPr>
            <p:nvPr/>
          </p:nvPicPr>
          <p:blipFill>
            <a:blip r:embed="rId4"/>
            <a:srcRect/>
            <a:stretch>
              <a:fillRect/>
            </a:stretch>
          </p:blipFill>
          <p:spPr>
            <a:xfrm>
              <a:off x="477029" y="442705"/>
              <a:ext cx="3447271" cy="2756381"/>
            </a:xfrm>
            <a:prstGeom prst="rect">
              <a:avLst/>
            </a:prstGeom>
          </p:spPr>
        </p:pic>
        <p:pic>
          <p:nvPicPr>
            <p:cNvPr id="13" name="Picture 13"/>
            <p:cNvPicPr>
              <a:picLocks noChangeAspect="1"/>
            </p:cNvPicPr>
            <p:nvPr/>
          </p:nvPicPr>
          <p:blipFill>
            <a:blip r:embed="rId3"/>
            <a:srcRect/>
            <a:stretch>
              <a:fillRect/>
            </a:stretch>
          </p:blipFill>
          <p:spPr>
            <a:xfrm>
              <a:off x="2919158" y="-69469"/>
              <a:ext cx="1005142" cy="1024349"/>
            </a:xfrm>
            <a:prstGeom prst="rect">
              <a:avLst/>
            </a:prstGeom>
          </p:spPr>
        </p:pic>
        <p:pic>
          <p:nvPicPr>
            <p:cNvPr id="14" name="Picture 14"/>
            <p:cNvPicPr>
              <a:picLocks noChangeAspect="1"/>
            </p:cNvPicPr>
            <p:nvPr/>
          </p:nvPicPr>
          <p:blipFill>
            <a:blip r:embed="rId3"/>
            <a:srcRect/>
            <a:stretch>
              <a:fillRect/>
            </a:stretch>
          </p:blipFill>
          <p:spPr>
            <a:xfrm>
              <a:off x="-502571" y="2439735"/>
              <a:ext cx="1005142" cy="1024349"/>
            </a:xfrm>
            <a:prstGeom prst="rect">
              <a:avLst/>
            </a:prstGeom>
          </p:spPr>
        </p:pic>
        <p:pic>
          <p:nvPicPr>
            <p:cNvPr id="15" name="Picture 15"/>
            <p:cNvPicPr>
              <a:picLocks noChangeAspect="1"/>
            </p:cNvPicPr>
            <p:nvPr/>
          </p:nvPicPr>
          <p:blipFill>
            <a:blip r:embed="rId3"/>
            <a:srcRect/>
            <a:stretch>
              <a:fillRect/>
            </a:stretch>
          </p:blipFill>
          <p:spPr>
            <a:xfrm>
              <a:off x="23558" y="4351"/>
              <a:ext cx="1005142" cy="1024349"/>
            </a:xfrm>
            <a:prstGeom prst="rect">
              <a:avLst/>
            </a:prstGeom>
          </p:spPr>
        </p:pic>
      </p:grpSp>
      <p:grpSp>
        <p:nvGrpSpPr>
          <p:cNvPr id="17" name="Group 16"/>
          <p:cNvGrpSpPr/>
          <p:nvPr/>
        </p:nvGrpSpPr>
        <p:grpSpPr>
          <a:xfrm>
            <a:off x="1041522" y="696798"/>
            <a:ext cx="6096000" cy="914400"/>
            <a:chOff x="1554480" y="876300"/>
            <a:chExt cx="6096000" cy="1143000"/>
          </a:xfrm>
          <a:solidFill>
            <a:schemeClr val="accent5">
              <a:lumMod val="75000"/>
            </a:schemeClr>
          </a:solidFill>
        </p:grpSpPr>
        <p:sp>
          <p:nvSpPr>
            <p:cNvPr id="18" name="Flowchart: Terminator 17"/>
            <p:cNvSpPr/>
            <p:nvPr/>
          </p:nvSpPr>
          <p:spPr>
            <a:xfrm>
              <a:off x="1554480" y="876300"/>
              <a:ext cx="6096000" cy="114300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2269170" y="987956"/>
              <a:ext cx="4689104" cy="884858"/>
            </a:xfrm>
            <a:prstGeom prst="rect">
              <a:avLst/>
            </a:prstGeom>
            <a:noFill/>
            <a:ln>
              <a:noFill/>
            </a:ln>
          </p:spPr>
          <p:txBody>
            <a:bodyPr wrap="none">
              <a:spAutoFit/>
            </a:bodyPr>
            <a:lstStyle/>
            <a:p>
              <a:pPr algn="ctr"/>
              <a:r>
                <a:rPr lang="en-US" sz="4000" b="1" dirty="0" err="1">
                  <a:latin typeface="Arial" panose="020B0604020202020204" pitchFamily="34" charset="0"/>
                  <a:ea typeface="Times New Roman" panose="02020603050405020304" pitchFamily="18" charset="0"/>
                  <a:cs typeface="Arial" panose="020B0604020202020204" pitchFamily="34" charset="0"/>
                </a:rPr>
                <a:t>Ví</a:t>
              </a:r>
              <a:r>
                <a:rPr lang="en-US" sz="4000" b="1" dirty="0">
                  <a:latin typeface="Arial" panose="020B0604020202020204" pitchFamily="34" charset="0"/>
                  <a:ea typeface="Times New Roman" panose="02020603050405020304" pitchFamily="18" charset="0"/>
                  <a:cs typeface="Arial" panose="020B0604020202020204" pitchFamily="34" charset="0"/>
                </a:rPr>
                <a:t> </a:t>
              </a:r>
              <a:r>
                <a:rPr lang="en-US" sz="4000" b="1" dirty="0" err="1">
                  <a:latin typeface="Arial" panose="020B0604020202020204" pitchFamily="34" charset="0"/>
                  <a:ea typeface="Times New Roman" panose="02020603050405020304" pitchFamily="18" charset="0"/>
                  <a:cs typeface="Arial" panose="020B0604020202020204" pitchFamily="34" charset="0"/>
                </a:rPr>
                <a:t>dụ</a:t>
              </a:r>
              <a:r>
                <a:rPr lang="en-US" sz="4000" b="1" dirty="0">
                  <a:latin typeface="Arial" panose="020B0604020202020204" pitchFamily="34" charset="0"/>
                  <a:ea typeface="Times New Roman" panose="02020603050405020304" pitchFamily="18" charset="0"/>
                  <a:cs typeface="Arial" panose="020B0604020202020204" pitchFamily="34" charset="0"/>
                </a:rPr>
                <a:t> 1 (SGK </a:t>
              </a:r>
              <a:r>
                <a:rPr lang="en-US" sz="4000" b="1">
                  <a:latin typeface="Arial" panose="020B0604020202020204" pitchFamily="34" charset="0"/>
                  <a:ea typeface="Times New Roman" panose="02020603050405020304" pitchFamily="18" charset="0"/>
                  <a:cs typeface="Arial" panose="020B0604020202020204" pitchFamily="34" charset="0"/>
                </a:rPr>
                <a:t>– tr7)</a:t>
              </a:r>
              <a:endParaRPr lang="en-US" sz="4000" b="1" dirty="0">
                <a:latin typeface="Arial" panose="020B0604020202020204" pitchFamily="34" charset="0"/>
                <a:ea typeface="Times New Roman" panose="02020603050405020304" pitchFamily="18" charset="0"/>
                <a:cs typeface="Arial" panose="020B0604020202020204" pitchFamily="34" charset="0"/>
              </a:endParaRPr>
            </a:p>
          </p:txBody>
        </p:sp>
      </p:grpSp>
      <p:sp>
        <p:nvSpPr>
          <p:cNvPr id="20" name="Rectangle 19"/>
          <p:cNvSpPr/>
          <p:nvPr/>
        </p:nvSpPr>
        <p:spPr>
          <a:xfrm>
            <a:off x="7337310" y="641702"/>
            <a:ext cx="5514621" cy="904415"/>
          </a:xfrm>
          <a:prstGeom prst="rect">
            <a:avLst/>
          </a:prstGeom>
        </p:spPr>
        <p:txBody>
          <a:bodyPr wrap="square">
            <a:spAutoFit/>
          </a:bodyPr>
          <a:lstStyle/>
          <a:p>
            <a:pPr>
              <a:lnSpc>
                <a:spcPct val="150000"/>
              </a:lnSpc>
              <a:spcAft>
                <a:spcPts val="1200"/>
              </a:spcAft>
            </a:pPr>
            <a:r>
              <a:rPr lang="en-US" sz="4000">
                <a:latin typeface="Arial" panose="020B0604020202020204" pitchFamily="34" charset="0"/>
                <a:ea typeface="Times New Roman" panose="02020603050405020304" pitchFamily="18" charset="0"/>
              </a:rPr>
              <a:t>Cho các biểu thức sau:</a:t>
            </a:r>
            <a:endParaRPr lang="en-US" sz="4000" dirty="0">
              <a:effectLst/>
              <a:latin typeface="Times New Roman" panose="02020603050405020304" pitchFamily="18" charset="0"/>
              <a:ea typeface="Times New Roman" panose="02020603050405020304" pitchFamily="18" charset="0"/>
            </a:endParaRPr>
          </a:p>
        </p:txBody>
      </p:sp>
      <p:sp>
        <p:nvSpPr>
          <p:cNvPr id="25" name="Oval Callout 24"/>
          <p:cNvSpPr/>
          <p:nvPr/>
        </p:nvSpPr>
        <p:spPr>
          <a:xfrm>
            <a:off x="8264612" y="6896100"/>
            <a:ext cx="1618997" cy="843953"/>
          </a:xfrm>
          <a:prstGeom prst="wedgeEllipseCallou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a:solidFill>
                  <a:schemeClr val="tx1"/>
                </a:solidFill>
              </a:rPr>
              <a:t>Giải</a:t>
            </a:r>
            <a:endParaRPr lang="en-US" sz="3800" b="1" dirty="0">
              <a:solidFill>
                <a:schemeClr val="tx1"/>
              </a:solidFill>
            </a:endParaRPr>
          </a:p>
        </p:txBody>
      </p:sp>
      <mc:AlternateContent xmlns:mc="http://schemas.openxmlformats.org/markup-compatibility/2006" xmlns:a14="http://schemas.microsoft.com/office/drawing/2010/main">
        <mc:Choice Requires="a14">
          <p:sp>
            <p:nvSpPr>
              <p:cNvPr id="4" name="Rectangle 3"/>
              <p:cNvSpPr/>
              <p:nvPr/>
            </p:nvSpPr>
            <p:spPr>
              <a:xfrm>
                <a:off x="737138" y="1855771"/>
                <a:ext cx="16694763" cy="14754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smtClean="0">
                          <a:solidFill>
                            <a:schemeClr val="tx1"/>
                          </a:solidFill>
                          <a:latin typeface="Cambria Math" panose="02040503050406030204" pitchFamily="18" charset="0"/>
                        </a:rPr>
                        <m:t>−</m:t>
                      </m:r>
                      <m:r>
                        <a:rPr lang="en-US" sz="4000" i="0">
                          <a:solidFill>
                            <a:schemeClr val="tx1"/>
                          </a:solidFill>
                          <a:latin typeface="Cambria Math" panose="02040503050406030204" pitchFamily="18" charset="0"/>
                        </a:rPr>
                        <m:t>3</m:t>
                      </m:r>
                      <m:r>
                        <a:rPr lang="en-US" sz="4000" i="1">
                          <a:solidFill>
                            <a:schemeClr val="tx1"/>
                          </a:solidFill>
                          <a:latin typeface="Cambria Math" panose="02040503050406030204" pitchFamily="18" charset="0"/>
                        </a:rPr>
                        <m:t>𝑥</m:t>
                      </m:r>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r>
                        <a:rPr lang="en-US" sz="4000" i="0">
                          <a:solidFill>
                            <a:schemeClr val="tx1"/>
                          </a:solidFill>
                          <a:latin typeface="Cambria Math" panose="02040503050406030204" pitchFamily="18" charset="0"/>
                        </a:rPr>
                        <m:t>2</m:t>
                      </m:r>
                      <m:r>
                        <a:rPr lang="en-US" sz="4000" i="1">
                          <a:solidFill>
                            <a:schemeClr val="tx1"/>
                          </a:solidFill>
                          <a:latin typeface="Cambria Math" panose="02040503050406030204" pitchFamily="18" charset="0"/>
                        </a:rPr>
                        <m:t>𝑥𝑦</m:t>
                      </m:r>
                      <m:r>
                        <m:rPr>
                          <m:nor/>
                        </m:rPr>
                        <a:rPr lang="en-US" sz="4000" i="1">
                          <a:solidFill>
                            <a:schemeClr val="tx1"/>
                          </a:solidFill>
                          <a:latin typeface="Cambria Math" panose="02040503050406030204" pitchFamily="18" charset="0"/>
                        </a:rPr>
                        <m:t> </m:t>
                      </m:r>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r>
                        <a:rPr lang="en-US" sz="4000" i="1">
                          <a:solidFill>
                            <a:schemeClr val="tx1"/>
                          </a:solidFill>
                          <a:latin typeface="Cambria Math" panose="02040503050406030204" pitchFamily="18" charset="0"/>
                        </a:rPr>
                        <m:t>𝑥</m:t>
                      </m:r>
                      <m:r>
                        <m:rPr>
                          <m:nor/>
                        </m:rPr>
                        <a:rPr lang="en-US" sz="4000" i="1">
                          <a:solidFill>
                            <a:schemeClr val="tx1"/>
                          </a:solidFill>
                          <a:latin typeface="Cambria Math" panose="02040503050406030204" pitchFamily="18" charset="0"/>
                        </a:rPr>
                        <m:t> </m:t>
                      </m:r>
                      <m:r>
                        <a:rPr lang="en-US" sz="4000" i="0">
                          <a:solidFill>
                            <a:schemeClr val="tx1"/>
                          </a:solidFill>
                          <a:latin typeface="Cambria Math" panose="02040503050406030204" pitchFamily="18" charset="0"/>
                        </a:rPr>
                        <m:t>−1;</m:t>
                      </m:r>
                      <m:r>
                        <m:rPr>
                          <m:nor/>
                        </m:rPr>
                        <a:rPr lang="en-US" sz="4000" i="1">
                          <a:solidFill>
                            <a:schemeClr val="tx1"/>
                          </a:solidFill>
                          <a:latin typeface="Cambria Math" panose="02040503050406030204" pitchFamily="18" charset="0"/>
                        </a:rPr>
                        <m:t>  </m:t>
                      </m:r>
                      <m:f>
                        <m:fPr>
                          <m:ctrlPr>
                            <a:rPr lang="en-US" sz="4000" i="1">
                              <a:solidFill>
                                <a:schemeClr val="tx1"/>
                              </a:solidFill>
                              <a:latin typeface="Cambria Math" panose="02040503050406030204" pitchFamily="18" charset="0"/>
                            </a:rPr>
                          </m:ctrlPr>
                        </m:fPr>
                        <m:num>
                          <m:r>
                            <a:rPr lang="en-US" sz="4000" i="0">
                              <a:solidFill>
                                <a:schemeClr val="tx1"/>
                              </a:solidFill>
                              <a:latin typeface="Cambria Math" panose="02040503050406030204" pitchFamily="18" charset="0"/>
                            </a:rPr>
                            <m:t>1</m:t>
                          </m:r>
                        </m:num>
                        <m:den>
                          <m:r>
                            <a:rPr lang="en-US" sz="4000" i="0">
                              <a:solidFill>
                                <a:schemeClr val="tx1"/>
                              </a:solidFill>
                              <a:latin typeface="Cambria Math" panose="02040503050406030204" pitchFamily="18" charset="0"/>
                            </a:rPr>
                            <m:t>2</m:t>
                          </m:r>
                        </m:den>
                      </m:f>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𝑥</m:t>
                          </m:r>
                        </m:e>
                        <m:sup>
                          <m:r>
                            <a:rPr lang="en-US" sz="4000" i="0">
                              <a:solidFill>
                                <a:schemeClr val="tx1"/>
                              </a:solidFill>
                              <a:latin typeface="Cambria Math" panose="02040503050406030204" pitchFamily="18" charset="0"/>
                            </a:rPr>
                            <m:t>2</m:t>
                          </m:r>
                        </m:sup>
                      </m:sSup>
                      <m:r>
                        <a:rPr lang="en-US" sz="4000" i="1">
                          <a:solidFill>
                            <a:schemeClr val="tx1"/>
                          </a:solidFill>
                          <a:latin typeface="Cambria Math" panose="02040503050406030204" pitchFamily="18" charset="0"/>
                        </a:rPr>
                        <m:t>𝑦𝑧</m:t>
                      </m:r>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r>
                        <a:rPr lang="en-US" sz="4000" i="0">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𝑥𝑦</m:t>
                      </m:r>
                      <m:r>
                        <m:rPr>
                          <m:nor/>
                        </m:rPr>
                        <a:rPr lang="en-US" sz="4000" i="1">
                          <a:solidFill>
                            <a:schemeClr val="tx1"/>
                          </a:solidFill>
                          <a:latin typeface="Cambria Math" panose="02040503050406030204" pitchFamily="18" charset="0"/>
                        </a:rPr>
                        <m:t> </m:t>
                      </m:r>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f>
                        <m:fPr>
                          <m:ctrlPr>
                            <a:rPr lang="en-US" sz="4000" i="1">
                              <a:solidFill>
                                <a:schemeClr val="tx1"/>
                              </a:solidFill>
                              <a:latin typeface="Cambria Math" panose="02040503050406030204" pitchFamily="18" charset="0"/>
                            </a:rPr>
                          </m:ctrlPr>
                        </m:fPr>
                        <m:num>
                          <m:r>
                            <a:rPr lang="en-US" sz="4000" i="0">
                              <a:solidFill>
                                <a:schemeClr val="tx1"/>
                              </a:solidFill>
                              <a:latin typeface="Cambria Math" panose="02040503050406030204" pitchFamily="18" charset="0"/>
                            </a:rPr>
                            <m:t>1</m:t>
                          </m:r>
                        </m:num>
                        <m:den>
                          <m:r>
                            <a:rPr lang="en-US" sz="4000" i="0">
                              <a:solidFill>
                                <a:schemeClr val="tx1"/>
                              </a:solidFill>
                              <a:latin typeface="Cambria Math" panose="02040503050406030204" pitchFamily="18" charset="0"/>
                            </a:rPr>
                            <m:t>4</m:t>
                          </m:r>
                        </m:den>
                      </m:f>
                      <m:r>
                        <a:rPr lang="en-US" sz="4000" i="1">
                          <a:solidFill>
                            <a:schemeClr val="tx1"/>
                          </a:solidFill>
                          <a:latin typeface="Cambria Math" panose="02040503050406030204" pitchFamily="18" charset="0"/>
                        </a:rPr>
                        <m:t>𝑥𝑧</m:t>
                      </m:r>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r>
                        <a:rPr lang="en-US" sz="4000" b="0" i="1" smtClean="0">
                          <a:solidFill>
                            <a:schemeClr val="tx1"/>
                          </a:solidFill>
                          <a:latin typeface="Cambria Math" panose="02040503050406030204" pitchFamily="18" charset="0"/>
                        </a:rPr>
                        <m:t>−</m:t>
                      </m:r>
                      <m:rad>
                        <m:radPr>
                          <m:degHide m:val="on"/>
                          <m:ctrlPr>
                            <a:rPr lang="en-US" sz="4000" i="1">
                              <a:solidFill>
                                <a:schemeClr val="tx1"/>
                              </a:solidFill>
                              <a:latin typeface="Cambria Math" panose="02040503050406030204" pitchFamily="18" charset="0"/>
                            </a:rPr>
                          </m:ctrlPr>
                        </m:radPr>
                        <m:deg/>
                        <m:e>
                          <m:r>
                            <a:rPr lang="en-US" sz="4000" b="0" i="1" smtClean="0">
                              <a:solidFill>
                                <a:schemeClr val="tx1"/>
                              </a:solidFill>
                              <a:latin typeface="Cambria Math" panose="02040503050406030204" pitchFamily="18" charset="0"/>
                            </a:rPr>
                            <m:t>2</m:t>
                          </m:r>
                        </m:e>
                      </m:rad>
                      <m:r>
                        <a:rPr lang="en-US" sz="400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rad>
                        <m:radPr>
                          <m:degHide m:val="on"/>
                          <m:ctrlPr>
                            <a:rPr lang="en-US" sz="4000" i="1">
                              <a:solidFill>
                                <a:schemeClr val="tx1"/>
                              </a:solidFill>
                              <a:latin typeface="Cambria Math" panose="02040503050406030204" pitchFamily="18" charset="0"/>
                            </a:rPr>
                          </m:ctrlPr>
                        </m:radPr>
                        <m:deg/>
                        <m:e>
                          <m:r>
                            <a:rPr lang="en-US" sz="4000" i="1">
                              <a:solidFill>
                                <a:schemeClr val="tx1"/>
                              </a:solidFill>
                              <a:latin typeface="Cambria Math" panose="02040503050406030204" pitchFamily="18" charset="0"/>
                            </a:rPr>
                            <m:t>𝑥</m:t>
                          </m:r>
                        </m:e>
                      </m:rad>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r>
                        <a:rPr lang="en-US" sz="4000" i="0">
                          <a:solidFill>
                            <a:schemeClr val="tx1"/>
                          </a:solidFill>
                          <a:latin typeface="Cambria Math" panose="02040503050406030204" pitchFamily="18" charset="0"/>
                        </a:rPr>
                        <m:t>3</m:t>
                      </m:r>
                      <m:r>
                        <a:rPr lang="en-US" sz="4000" i="1">
                          <a:solidFill>
                            <a:schemeClr val="tx1"/>
                          </a:solidFill>
                          <a:latin typeface="Cambria Math" panose="02040503050406030204" pitchFamily="18" charset="0"/>
                        </a:rPr>
                        <m:t>𝑥𝑦</m:t>
                      </m:r>
                      <m:d>
                        <m:dPr>
                          <m:ctrlPr>
                            <a:rPr lang="en-US" sz="4000" i="1">
                              <a:solidFill>
                                <a:schemeClr val="tx1"/>
                              </a:solidFill>
                              <a:latin typeface="Cambria Math" panose="02040503050406030204" pitchFamily="18" charset="0"/>
                            </a:rPr>
                          </m:ctrlPr>
                        </m:dPr>
                        <m:e>
                          <m:f>
                            <m:fPr>
                              <m:ctrlPr>
                                <a:rPr lang="en-US" sz="4000" i="1">
                                  <a:solidFill>
                                    <a:schemeClr val="tx1"/>
                                  </a:solidFill>
                                  <a:latin typeface="Cambria Math" panose="02040503050406030204" pitchFamily="18" charset="0"/>
                                </a:rPr>
                              </m:ctrlPr>
                            </m:fPr>
                            <m:num>
                              <m:r>
                                <a:rPr lang="en-US" sz="4000" i="0">
                                  <a:solidFill>
                                    <a:schemeClr val="tx1"/>
                                  </a:solidFill>
                                  <a:latin typeface="Cambria Math" panose="02040503050406030204" pitchFamily="18" charset="0"/>
                                </a:rPr>
                                <m:t>−1</m:t>
                              </m:r>
                            </m:num>
                            <m:den>
                              <m:r>
                                <a:rPr lang="en-US" sz="4000" i="0">
                                  <a:solidFill>
                                    <a:schemeClr val="tx1"/>
                                  </a:solidFill>
                                  <a:latin typeface="Cambria Math" panose="02040503050406030204" pitchFamily="18" charset="0"/>
                                </a:rPr>
                                <m:t>4</m:t>
                              </m:r>
                            </m:den>
                          </m:f>
                        </m:e>
                      </m:d>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𝑦</m:t>
                          </m:r>
                        </m:e>
                        <m:sup>
                          <m:r>
                            <a:rPr lang="en-US" sz="4000" i="0">
                              <a:solidFill>
                                <a:schemeClr val="tx1"/>
                              </a:solidFill>
                              <a:latin typeface="Cambria Math" panose="02040503050406030204" pitchFamily="18" charset="0"/>
                            </a:rPr>
                            <m:t>2</m:t>
                          </m:r>
                        </m:sup>
                      </m:sSup>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𝑥</m:t>
                          </m:r>
                        </m:num>
                        <m:den>
                          <m:r>
                            <a:rPr lang="en-US" sz="4000" i="1">
                              <a:solidFill>
                                <a:schemeClr val="tx1"/>
                              </a:solidFill>
                              <a:latin typeface="Cambria Math" panose="02040503050406030204" pitchFamily="18" charset="0"/>
                            </a:rPr>
                            <m:t>𝑦</m:t>
                          </m:r>
                        </m:den>
                      </m:f>
                      <m:r>
                        <a:rPr lang="en-US" sz="4000" i="0">
                          <a:solidFill>
                            <a:schemeClr val="tx1"/>
                          </a:solidFill>
                          <a:latin typeface="Cambria Math" panose="02040503050406030204" pitchFamily="18" charset="0"/>
                        </a:rPr>
                        <m:t>.</m:t>
                      </m:r>
                    </m:oMath>
                  </m:oMathPara>
                </a14:m>
                <a:endParaRPr lang="en-US" sz="4000">
                  <a:solidFill>
                    <a:schemeClr val="tx1"/>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737138" y="1855771"/>
                <a:ext cx="16694763" cy="1475404"/>
              </a:xfrm>
              <a:prstGeom prst="rect">
                <a:avLst/>
              </a:prstGeom>
              <a:blipFill>
                <a:blip r:embed="rId5"/>
                <a:stretch>
                  <a:fillRect/>
                </a:stretch>
              </a:blipFill>
            </p:spPr>
            <p:txBody>
              <a:bodyPr/>
              <a:lstStyle/>
              <a:p>
                <a:r>
                  <a:rPr lang="en-US">
                    <a:noFill/>
                  </a:rPr>
                  <a:t> </a:t>
                </a:r>
              </a:p>
            </p:txBody>
          </p:sp>
        </mc:Fallback>
      </mc:AlternateContent>
      <p:sp>
        <p:nvSpPr>
          <p:cNvPr id="22" name="Rectangle 21"/>
          <p:cNvSpPr/>
          <p:nvPr/>
        </p:nvSpPr>
        <p:spPr>
          <a:xfrm>
            <a:off x="1074039" y="3249485"/>
            <a:ext cx="9677400" cy="3170099"/>
          </a:xfrm>
          <a:prstGeom prst="rect">
            <a:avLst/>
          </a:prstGeom>
        </p:spPr>
        <p:txBody>
          <a:bodyPr wrap="square">
            <a:spAutoFit/>
          </a:bodyPr>
          <a:lstStyle/>
          <a:p>
            <a:pPr>
              <a:lnSpc>
                <a:spcPct val="150000"/>
              </a:lnSpc>
              <a:spcAft>
                <a:spcPts val="1200"/>
              </a:spcAft>
            </a:pPr>
            <a:r>
              <a:rPr lang="en-US" sz="4000">
                <a:latin typeface="Arial" panose="020B0604020202020204" pitchFamily="34" charset="0"/>
                <a:ea typeface="Times New Roman" panose="02020603050405020304" pitchFamily="18" charset="0"/>
                <a:cs typeface="Arial" panose="020B0604020202020204" pitchFamily="34" charset="0"/>
              </a:rPr>
              <a:t>Trong số các biểu thức trên, hãy chỉ ra:</a:t>
            </a:r>
          </a:p>
          <a:p>
            <a:pPr>
              <a:lnSpc>
                <a:spcPct val="150000"/>
              </a:lnSpc>
              <a:spcAft>
                <a:spcPts val="1200"/>
              </a:spcAft>
            </a:pPr>
            <a:r>
              <a:rPr lang="en-US" sz="4000">
                <a:effectLst/>
                <a:latin typeface="Arial" panose="020B0604020202020204" pitchFamily="34" charset="0"/>
                <a:ea typeface="Times New Roman" panose="02020603050405020304" pitchFamily="18" charset="0"/>
                <a:cs typeface="Arial" panose="020B0604020202020204" pitchFamily="34" charset="0"/>
              </a:rPr>
              <a:t>a) Các đơn thức;</a:t>
            </a:r>
          </a:p>
          <a:p>
            <a:pPr>
              <a:lnSpc>
                <a:spcPct val="150000"/>
              </a:lnSpc>
              <a:spcAft>
                <a:spcPts val="1200"/>
              </a:spcAft>
            </a:pPr>
            <a:r>
              <a:rPr lang="en-US" sz="4000">
                <a:effectLst/>
                <a:latin typeface="Arial" panose="020B0604020202020204" pitchFamily="34" charset="0"/>
                <a:ea typeface="Times New Roman" panose="02020603050405020304" pitchFamily="18" charset="0"/>
                <a:cs typeface="Arial" panose="020B0604020202020204" pitchFamily="34" charset="0"/>
              </a:rPr>
              <a:t>b) Các đa thức và số hạng tử của chúng.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p:cNvSpPr/>
          <p:nvPr/>
        </p:nvSpPr>
        <p:spPr>
          <a:xfrm>
            <a:off x="1077617" y="8299305"/>
            <a:ext cx="4600940" cy="901593"/>
          </a:xfrm>
          <a:prstGeom prst="rect">
            <a:avLst/>
          </a:prstGeom>
        </p:spPr>
        <p:txBody>
          <a:bodyPr wrap="none">
            <a:spAutoFit/>
          </a:bodyPr>
          <a:lstStyle/>
          <a:p>
            <a:pPr lvl="0">
              <a:lnSpc>
                <a:spcPct val="150000"/>
              </a:lnSpc>
              <a:spcAft>
                <a:spcPts val="1200"/>
              </a:spcAft>
            </a:pPr>
            <a:r>
              <a:rPr lang="en-US" sz="4000">
                <a:latin typeface="Arial" panose="020B0604020202020204" pitchFamily="34" charset="0"/>
                <a:ea typeface="Times New Roman" panose="02020603050405020304" pitchFamily="18" charset="0"/>
                <a:cs typeface="Arial" panose="020B0604020202020204" pitchFamily="34" charset="0"/>
              </a:rPr>
              <a:t>a) Các đơn thức là:</a:t>
            </a:r>
          </a:p>
        </p:txBody>
      </p:sp>
      <mc:AlternateContent xmlns:mc="http://schemas.openxmlformats.org/markup-compatibility/2006" xmlns:a14="http://schemas.microsoft.com/office/drawing/2010/main">
        <mc:Choice Requires="a14">
          <p:sp>
            <p:nvSpPr>
              <p:cNvPr id="26" name="Rectangle 25"/>
              <p:cNvSpPr/>
              <p:nvPr/>
            </p:nvSpPr>
            <p:spPr>
              <a:xfrm>
                <a:off x="5646473" y="8114439"/>
                <a:ext cx="7672165" cy="14754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smtClean="0">
                          <a:solidFill>
                            <a:schemeClr val="tx1"/>
                          </a:solidFill>
                          <a:latin typeface="Cambria Math" panose="02040503050406030204" pitchFamily="18" charset="0"/>
                        </a:rPr>
                        <m:t>−</m:t>
                      </m:r>
                      <m:r>
                        <a:rPr lang="en-US" sz="4000" i="0">
                          <a:solidFill>
                            <a:schemeClr val="tx1"/>
                          </a:solidFill>
                          <a:latin typeface="Cambria Math" panose="02040503050406030204" pitchFamily="18" charset="0"/>
                        </a:rPr>
                        <m:t>3</m:t>
                      </m:r>
                      <m:r>
                        <a:rPr lang="en-US" sz="4000" i="1">
                          <a:solidFill>
                            <a:schemeClr val="tx1"/>
                          </a:solidFill>
                          <a:latin typeface="Cambria Math" panose="02040503050406030204" pitchFamily="18" charset="0"/>
                        </a:rPr>
                        <m:t>𝑥</m:t>
                      </m:r>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f>
                        <m:fPr>
                          <m:ctrlPr>
                            <a:rPr lang="en-US" sz="4000" i="1">
                              <a:solidFill>
                                <a:schemeClr val="tx1"/>
                              </a:solidFill>
                              <a:latin typeface="Cambria Math" panose="02040503050406030204" pitchFamily="18" charset="0"/>
                            </a:rPr>
                          </m:ctrlPr>
                        </m:fPr>
                        <m:num>
                          <m:r>
                            <a:rPr lang="en-US" sz="4000" i="0">
                              <a:solidFill>
                                <a:schemeClr val="tx1"/>
                              </a:solidFill>
                              <a:latin typeface="Cambria Math" panose="02040503050406030204" pitchFamily="18" charset="0"/>
                            </a:rPr>
                            <m:t>1</m:t>
                          </m:r>
                        </m:num>
                        <m:den>
                          <m:r>
                            <a:rPr lang="en-US" sz="4000" i="0">
                              <a:solidFill>
                                <a:schemeClr val="tx1"/>
                              </a:solidFill>
                              <a:latin typeface="Cambria Math" panose="02040503050406030204" pitchFamily="18" charset="0"/>
                            </a:rPr>
                            <m:t>2</m:t>
                          </m:r>
                        </m:den>
                      </m:f>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𝑥</m:t>
                          </m:r>
                        </m:e>
                        <m:sup>
                          <m:r>
                            <a:rPr lang="en-US" sz="4000" i="0">
                              <a:solidFill>
                                <a:schemeClr val="tx1"/>
                              </a:solidFill>
                              <a:latin typeface="Cambria Math" panose="02040503050406030204" pitchFamily="18" charset="0"/>
                            </a:rPr>
                            <m:t>2</m:t>
                          </m:r>
                        </m:sup>
                      </m:sSup>
                      <m:r>
                        <a:rPr lang="en-US" sz="4000" i="1">
                          <a:solidFill>
                            <a:schemeClr val="tx1"/>
                          </a:solidFill>
                          <a:latin typeface="Cambria Math" panose="02040503050406030204" pitchFamily="18" charset="0"/>
                        </a:rPr>
                        <m:t>𝑦𝑧</m:t>
                      </m:r>
                      <m:r>
                        <a:rPr lang="en-US" sz="4000" i="0">
                          <a:solidFill>
                            <a:schemeClr val="tx1"/>
                          </a:solidFill>
                          <a:latin typeface="Cambria Math" panose="02040503050406030204" pitchFamily="18" charset="0"/>
                        </a:rPr>
                        <m:t>;</m:t>
                      </m:r>
                      <m:r>
                        <a:rPr lang="en-US" sz="4000" b="0" i="1" smtClean="0">
                          <a:solidFill>
                            <a:schemeClr val="tx1"/>
                          </a:solidFill>
                          <a:latin typeface="Cambria Math" panose="02040503050406030204" pitchFamily="18" charset="0"/>
                        </a:rPr>
                        <m:t> −</m:t>
                      </m:r>
                      <m:rad>
                        <m:radPr>
                          <m:degHide m:val="on"/>
                          <m:ctrlPr>
                            <a:rPr lang="en-US" sz="4000" i="1">
                              <a:solidFill>
                                <a:schemeClr val="tx1"/>
                              </a:solidFill>
                              <a:latin typeface="Cambria Math" panose="02040503050406030204" pitchFamily="18" charset="0"/>
                            </a:rPr>
                          </m:ctrlPr>
                        </m:radPr>
                        <m:deg/>
                        <m:e>
                          <m:r>
                            <a:rPr lang="en-US" sz="4000" b="0" i="1" smtClean="0">
                              <a:solidFill>
                                <a:schemeClr val="tx1"/>
                              </a:solidFill>
                              <a:latin typeface="Cambria Math" panose="02040503050406030204" pitchFamily="18" charset="0"/>
                            </a:rPr>
                            <m:t>2</m:t>
                          </m:r>
                        </m:e>
                      </m:rad>
                      <m:r>
                        <a:rPr lang="en-US" sz="400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r>
                        <a:rPr lang="en-US" sz="4000" i="0">
                          <a:solidFill>
                            <a:schemeClr val="tx1"/>
                          </a:solidFill>
                          <a:latin typeface="Cambria Math" panose="02040503050406030204" pitchFamily="18" charset="0"/>
                        </a:rPr>
                        <m:t>3</m:t>
                      </m:r>
                      <m:r>
                        <a:rPr lang="en-US" sz="4000" i="1">
                          <a:solidFill>
                            <a:schemeClr val="tx1"/>
                          </a:solidFill>
                          <a:latin typeface="Cambria Math" panose="02040503050406030204" pitchFamily="18" charset="0"/>
                        </a:rPr>
                        <m:t>𝑥𝑦</m:t>
                      </m:r>
                      <m:d>
                        <m:dPr>
                          <m:ctrlPr>
                            <a:rPr lang="en-US" sz="4000" i="1">
                              <a:solidFill>
                                <a:schemeClr val="tx1"/>
                              </a:solidFill>
                              <a:latin typeface="Cambria Math" panose="02040503050406030204" pitchFamily="18" charset="0"/>
                            </a:rPr>
                          </m:ctrlPr>
                        </m:dPr>
                        <m:e>
                          <m:f>
                            <m:fPr>
                              <m:ctrlPr>
                                <a:rPr lang="en-US" sz="4000" i="1">
                                  <a:solidFill>
                                    <a:schemeClr val="tx1"/>
                                  </a:solidFill>
                                  <a:latin typeface="Cambria Math" panose="02040503050406030204" pitchFamily="18" charset="0"/>
                                </a:rPr>
                              </m:ctrlPr>
                            </m:fPr>
                            <m:num>
                              <m:r>
                                <a:rPr lang="en-US" sz="4000" i="0">
                                  <a:solidFill>
                                    <a:schemeClr val="tx1"/>
                                  </a:solidFill>
                                  <a:latin typeface="Cambria Math" panose="02040503050406030204" pitchFamily="18" charset="0"/>
                                </a:rPr>
                                <m:t>−1</m:t>
                              </m:r>
                            </m:num>
                            <m:den>
                              <m:r>
                                <a:rPr lang="en-US" sz="4000" i="0">
                                  <a:solidFill>
                                    <a:schemeClr val="tx1"/>
                                  </a:solidFill>
                                  <a:latin typeface="Cambria Math" panose="02040503050406030204" pitchFamily="18" charset="0"/>
                                </a:rPr>
                                <m:t>4</m:t>
                              </m:r>
                            </m:den>
                          </m:f>
                        </m:e>
                      </m:d>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𝑦</m:t>
                          </m:r>
                        </m:e>
                        <m:sup>
                          <m:r>
                            <a:rPr lang="en-US" sz="4000" i="0">
                              <a:solidFill>
                                <a:schemeClr val="tx1"/>
                              </a:solidFill>
                              <a:latin typeface="Cambria Math" panose="02040503050406030204" pitchFamily="18" charset="0"/>
                            </a:rPr>
                            <m:t>2</m:t>
                          </m:r>
                        </m:sup>
                      </m:sSup>
                      <m:r>
                        <a:rPr lang="en-US" sz="4000" i="0">
                          <a:solidFill>
                            <a:schemeClr val="tx1"/>
                          </a:solidFill>
                          <a:latin typeface="Cambria Math" panose="02040503050406030204" pitchFamily="18" charset="0"/>
                        </a:rPr>
                        <m:t>.</m:t>
                      </m:r>
                    </m:oMath>
                  </m:oMathPara>
                </a14:m>
                <a:endParaRPr lang="en-US" sz="4000">
                  <a:solidFill>
                    <a:schemeClr val="tx1"/>
                  </a:solidFill>
                </a:endParaRPr>
              </a:p>
            </p:txBody>
          </p:sp>
        </mc:Choice>
        <mc:Fallback xmlns="">
          <p:sp>
            <p:nvSpPr>
              <p:cNvPr id="26" name="Rectangle 25"/>
              <p:cNvSpPr>
                <a:spLocks noRot="1" noChangeAspect="1" noMove="1" noResize="1" noEditPoints="1" noAdjustHandles="1" noChangeArrowheads="1" noChangeShapeType="1" noTextEdit="1"/>
              </p:cNvSpPr>
              <p:nvPr/>
            </p:nvSpPr>
            <p:spPr>
              <a:xfrm>
                <a:off x="5646473" y="8114439"/>
                <a:ext cx="7672165" cy="1475404"/>
              </a:xfrm>
              <a:prstGeom prst="rect">
                <a:avLst/>
              </a:prstGeom>
              <a:blipFill>
                <a:blip r:embed="rId6"/>
                <a:stretch>
                  <a:fillRect/>
                </a:stretch>
              </a:blipFill>
            </p:spPr>
            <p:txBody>
              <a:bodyPr/>
              <a:lstStyle/>
              <a:p>
                <a:r>
                  <a:rPr lang="en-US">
                    <a:noFill/>
                  </a:rPr>
                  <a:t> </a:t>
                </a:r>
              </a:p>
            </p:txBody>
          </p:sp>
        </mc:Fallback>
      </mc:AlternateContent>
      <p:pic>
        <p:nvPicPr>
          <p:cNvPr id="32" name="Picture 4"/>
          <p:cNvPicPr>
            <a:picLocks noChangeAspect="1"/>
          </p:cNvPicPr>
          <p:nvPr/>
        </p:nvPicPr>
        <p:blipFill>
          <a:blip r:embed="rId7"/>
          <a:srcRect/>
          <a:stretch>
            <a:fillRect/>
          </a:stretch>
        </p:blipFill>
        <p:spPr>
          <a:xfrm>
            <a:off x="16655974" y="8877300"/>
            <a:ext cx="1403426" cy="12543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500"/>
                                        <p:tgtEl>
                                          <p:spTgt spid="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randombar(horizontal)">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animBg="1"/>
      <p:bldP spid="4" grpId="0"/>
      <p:bldP spid="22" grpId="0"/>
      <p:bldP spid="5"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3"/>
          <a:srcRect/>
          <a:stretch>
            <a:fillRect/>
          </a:stretch>
        </p:blipFill>
        <p:spPr>
          <a:xfrm>
            <a:off x="400670" y="9286700"/>
            <a:ext cx="672936" cy="685795"/>
          </a:xfrm>
          <a:prstGeom prst="rect">
            <a:avLst/>
          </a:prstGeom>
        </p:spPr>
      </p:pic>
      <p:grpSp>
        <p:nvGrpSpPr>
          <p:cNvPr id="16" name="Group 15"/>
          <p:cNvGrpSpPr/>
          <p:nvPr/>
        </p:nvGrpSpPr>
        <p:grpSpPr>
          <a:xfrm>
            <a:off x="16611600" y="372549"/>
            <a:ext cx="1338706" cy="1038526"/>
            <a:chOff x="-502571" y="-69469"/>
            <a:chExt cx="4426871" cy="3533553"/>
          </a:xfrm>
        </p:grpSpPr>
        <p:pic>
          <p:nvPicPr>
            <p:cNvPr id="9" name="Picture 9"/>
            <p:cNvPicPr>
              <a:picLocks noChangeAspect="1"/>
            </p:cNvPicPr>
            <p:nvPr/>
          </p:nvPicPr>
          <p:blipFill>
            <a:blip r:embed="rId4"/>
            <a:srcRect/>
            <a:stretch>
              <a:fillRect/>
            </a:stretch>
          </p:blipFill>
          <p:spPr>
            <a:xfrm>
              <a:off x="477029" y="442705"/>
              <a:ext cx="3447271" cy="2756381"/>
            </a:xfrm>
            <a:prstGeom prst="rect">
              <a:avLst/>
            </a:prstGeom>
          </p:spPr>
        </p:pic>
        <p:pic>
          <p:nvPicPr>
            <p:cNvPr id="13" name="Picture 13"/>
            <p:cNvPicPr>
              <a:picLocks noChangeAspect="1"/>
            </p:cNvPicPr>
            <p:nvPr/>
          </p:nvPicPr>
          <p:blipFill>
            <a:blip r:embed="rId3"/>
            <a:srcRect/>
            <a:stretch>
              <a:fillRect/>
            </a:stretch>
          </p:blipFill>
          <p:spPr>
            <a:xfrm>
              <a:off x="2919158" y="-69469"/>
              <a:ext cx="1005142" cy="1024349"/>
            </a:xfrm>
            <a:prstGeom prst="rect">
              <a:avLst/>
            </a:prstGeom>
          </p:spPr>
        </p:pic>
        <p:pic>
          <p:nvPicPr>
            <p:cNvPr id="14" name="Picture 14"/>
            <p:cNvPicPr>
              <a:picLocks noChangeAspect="1"/>
            </p:cNvPicPr>
            <p:nvPr/>
          </p:nvPicPr>
          <p:blipFill>
            <a:blip r:embed="rId3"/>
            <a:srcRect/>
            <a:stretch>
              <a:fillRect/>
            </a:stretch>
          </p:blipFill>
          <p:spPr>
            <a:xfrm>
              <a:off x="-502571" y="2439735"/>
              <a:ext cx="1005142" cy="1024349"/>
            </a:xfrm>
            <a:prstGeom prst="rect">
              <a:avLst/>
            </a:prstGeom>
          </p:spPr>
        </p:pic>
        <p:pic>
          <p:nvPicPr>
            <p:cNvPr id="15" name="Picture 15"/>
            <p:cNvPicPr>
              <a:picLocks noChangeAspect="1"/>
            </p:cNvPicPr>
            <p:nvPr/>
          </p:nvPicPr>
          <p:blipFill>
            <a:blip r:embed="rId3"/>
            <a:srcRect/>
            <a:stretch>
              <a:fillRect/>
            </a:stretch>
          </p:blipFill>
          <p:spPr>
            <a:xfrm>
              <a:off x="23558" y="4351"/>
              <a:ext cx="1005142" cy="1024349"/>
            </a:xfrm>
            <a:prstGeom prst="rect">
              <a:avLst/>
            </a:prstGeom>
          </p:spPr>
        </p:pic>
      </p:grpSp>
      <p:grpSp>
        <p:nvGrpSpPr>
          <p:cNvPr id="17" name="Group 16"/>
          <p:cNvGrpSpPr/>
          <p:nvPr/>
        </p:nvGrpSpPr>
        <p:grpSpPr>
          <a:xfrm>
            <a:off x="1041522" y="696798"/>
            <a:ext cx="6096000" cy="914400"/>
            <a:chOff x="1554480" y="876300"/>
            <a:chExt cx="6096000" cy="1143000"/>
          </a:xfrm>
          <a:solidFill>
            <a:schemeClr val="accent5">
              <a:lumMod val="75000"/>
            </a:schemeClr>
          </a:solidFill>
        </p:grpSpPr>
        <p:sp>
          <p:nvSpPr>
            <p:cNvPr id="18" name="Flowchart: Terminator 17"/>
            <p:cNvSpPr/>
            <p:nvPr/>
          </p:nvSpPr>
          <p:spPr>
            <a:xfrm>
              <a:off x="1554480" y="876300"/>
              <a:ext cx="6096000" cy="114300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a:ea typeface="+mn-ea"/>
                <a:cs typeface="+mn-cs"/>
              </a:endParaRPr>
            </a:p>
          </p:txBody>
        </p:sp>
        <p:sp>
          <p:nvSpPr>
            <p:cNvPr id="19" name="Rectangle 18"/>
            <p:cNvSpPr/>
            <p:nvPr/>
          </p:nvSpPr>
          <p:spPr>
            <a:xfrm>
              <a:off x="2269170" y="987956"/>
              <a:ext cx="4689104"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rPr>
                <a:t> 1 (SGK </a:t>
              </a:r>
              <a:r>
                <a:rPr kumimoji="0" lang="en-US" sz="4000" b="1"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rPr>
                <a:t>– tr7)</a:t>
              </a:r>
              <a:endParaRPr kumimoji="0" lang="en-US" sz="4000" b="1"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0" name="Rectangle 19"/>
          <p:cNvSpPr/>
          <p:nvPr/>
        </p:nvSpPr>
        <p:spPr>
          <a:xfrm>
            <a:off x="7337310" y="641702"/>
            <a:ext cx="5514621" cy="90441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mn-cs"/>
              </a:rPr>
              <a:t>Cho các biểu thức sau:</a:t>
            </a:r>
            <a:endParaRPr kumimoji="0" lang="en-US" sz="40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endParaRPr>
          </a:p>
        </p:txBody>
      </p:sp>
      <p:sp>
        <p:nvSpPr>
          <p:cNvPr id="25" name="Oval Callout 24"/>
          <p:cNvSpPr/>
          <p:nvPr/>
        </p:nvSpPr>
        <p:spPr>
          <a:xfrm>
            <a:off x="8275020" y="3775871"/>
            <a:ext cx="1618997" cy="843953"/>
          </a:xfrm>
          <a:prstGeom prst="wedgeEllipseCallou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schemeClr val="tx1"/>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737138" y="1855771"/>
                <a:ext cx="16694763" cy="147540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3</m:t>
                      </m:r>
                      <m: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2</m:t>
                      </m:r>
                      <m: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𝑥𝑦</m:t>
                      </m:r>
                      <m:r>
                        <m:rPr>
                          <m:nor/>
                        </m:r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𝑥</m:t>
                      </m:r>
                      <m:r>
                        <m:rPr>
                          <m:nor/>
                        </m:r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−1;</m:t>
                      </m:r>
                      <m:r>
                        <m:rPr>
                          <m:nor/>
                        </m:r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  </m:t>
                      </m:r>
                      <m:f>
                        <m:fPr>
                          <m:ctrl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fPr>
                        <m:num>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1</m:t>
                          </m:r>
                        </m:num>
                        <m:den>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2</m:t>
                          </m:r>
                        </m:den>
                      </m:f>
                      <m:sSup>
                        <m:sSupPr>
                          <m:ctrl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2</m:t>
                          </m:r>
                        </m:sup>
                      </m:sSup>
                      <m: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𝑦𝑧</m:t>
                      </m:r>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m:t>
                      </m:r>
                      <m: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𝑥𝑦</m:t>
                      </m:r>
                      <m:r>
                        <m:rPr>
                          <m:nor/>
                        </m:r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 </m:t>
                      </m:r>
                      <m:f>
                        <m:fPr>
                          <m:ctrl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fPr>
                        <m:num>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1</m:t>
                          </m:r>
                        </m:num>
                        <m:den>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4</m:t>
                          </m:r>
                        </m:den>
                      </m:f>
                      <m: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𝑥𝑧</m:t>
                      </m:r>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 </m:t>
                      </m:r>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ad>
                        <m:radPr>
                          <m:degHide m:val="on"/>
                          <m:ctrl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radPr>
                        <m:deg/>
                        <m:e>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2</m:t>
                          </m:r>
                        </m:e>
                      </m:rad>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 </m:t>
                      </m:r>
                      <m:rad>
                        <m:radPr>
                          <m:degHide m:val="on"/>
                          <m:ctrl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radPr>
                        <m:deg/>
                        <m:e>
                          <m: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𝑥</m:t>
                          </m:r>
                        </m:e>
                      </m:rad>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3</m:t>
                      </m:r>
                      <m: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𝑥𝑦</m:t>
                      </m:r>
                      <m:d>
                        <m:dPr>
                          <m:ctrl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dPr>
                        <m:e>
                          <m:f>
                            <m:fPr>
                              <m:ctrl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fPr>
                            <m:num>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−1</m:t>
                              </m:r>
                            </m:num>
                            <m:den>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4</m:t>
                              </m:r>
                            </m:den>
                          </m:f>
                        </m:e>
                      </m:d>
                      <m:sSup>
                        <m:sSupPr>
                          <m:ctrl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𝑦</m:t>
                          </m:r>
                        </m:e>
                        <m:sup>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2</m:t>
                          </m:r>
                        </m:sup>
                      </m:sSup>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  </m:t>
                      </m:r>
                      <m:f>
                        <m:fPr>
                          <m:ctrl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𝑥</m:t>
                          </m:r>
                        </m:num>
                        <m:den>
                          <m: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𝑦</m:t>
                          </m:r>
                        </m:den>
                      </m:f>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m:t>
                      </m:r>
                    </m:oMath>
                  </m:oMathPara>
                </a14:m>
                <a:endParaRPr kumimoji="0" lang="en-US" sz="4000" b="0" i="0" u="none" strike="noStrike" kern="1200" cap="none" spc="0" normalizeH="0" baseline="0" noProof="0">
                  <a:ln>
                    <a:noFill/>
                  </a:ln>
                  <a:solidFill>
                    <a:schemeClr val="tx1"/>
                  </a:solidFill>
                  <a:effectLst/>
                  <a:uLnTx/>
                  <a:uFillTx/>
                  <a:latin typeface="Calibri"/>
                  <a:ea typeface="+mn-ea"/>
                  <a:cs typeface="+mn-cs"/>
                </a:endParaRPr>
              </a:p>
            </p:txBody>
          </p:sp>
        </mc:Choice>
        <mc:Fallback xmlns="">
          <p:sp>
            <p:nvSpPr>
              <p:cNvPr id="4" name="Rectangle 3"/>
              <p:cNvSpPr>
                <a:spLocks noRot="1" noChangeAspect="1" noMove="1" noResize="1" noEditPoints="1" noAdjustHandles="1" noChangeArrowheads="1" noChangeShapeType="1" noTextEdit="1"/>
              </p:cNvSpPr>
              <p:nvPr/>
            </p:nvSpPr>
            <p:spPr>
              <a:xfrm>
                <a:off x="737138" y="1855771"/>
                <a:ext cx="16694763" cy="1475404"/>
              </a:xfrm>
              <a:prstGeom prst="rect">
                <a:avLst/>
              </a:prstGeom>
              <a:blipFill>
                <a:blip r:embed="rId5"/>
                <a:stretch>
                  <a:fillRect/>
                </a:stretch>
              </a:blipFill>
            </p:spPr>
            <p:txBody>
              <a:bodyPr/>
              <a:lstStyle/>
              <a:p>
                <a:r>
                  <a:rPr lang="en-US">
                    <a:noFill/>
                  </a:rPr>
                  <a:t> </a:t>
                </a:r>
              </a:p>
            </p:txBody>
          </p:sp>
        </mc:Fallback>
      </mc:AlternateContent>
      <p:sp>
        <p:nvSpPr>
          <p:cNvPr id="5" name="Rectangle 4"/>
          <p:cNvSpPr/>
          <p:nvPr/>
        </p:nvSpPr>
        <p:spPr>
          <a:xfrm>
            <a:off x="779863" y="4907947"/>
            <a:ext cx="4863832" cy="90159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rPr>
              <a:t>b) Các </a:t>
            </a:r>
            <a:r>
              <a:rPr lang="en-US" sz="4000">
                <a:latin typeface="Arial" panose="020B0604020202020204" pitchFamily="34" charset="0"/>
                <a:ea typeface="Times New Roman" panose="02020603050405020304" pitchFamily="18" charset="0"/>
                <a:cs typeface="Arial" panose="020B0604020202020204" pitchFamily="34" charset="0"/>
              </a:rPr>
              <a:t>đa</a:t>
            </a:r>
            <a:r>
              <a:rPr kumimoji="0" lang="en-US" sz="4000" b="0"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rPr>
              <a:t> thức gồm:</a:t>
            </a:r>
          </a:p>
        </p:txBody>
      </p:sp>
      <p:pic>
        <p:nvPicPr>
          <p:cNvPr id="21" name="Picture 4"/>
          <p:cNvPicPr>
            <a:picLocks noChangeAspect="1"/>
          </p:cNvPicPr>
          <p:nvPr/>
        </p:nvPicPr>
        <p:blipFill>
          <a:blip r:embed="rId6"/>
          <a:srcRect/>
          <a:stretch>
            <a:fillRect/>
          </a:stretch>
        </p:blipFill>
        <p:spPr>
          <a:xfrm>
            <a:off x="16655974" y="8877300"/>
            <a:ext cx="1403426" cy="1254311"/>
          </a:xfrm>
          <a:prstGeom prst="rect">
            <a:avLst/>
          </a:prstGeom>
        </p:spPr>
      </p:pic>
      <p:sp>
        <p:nvSpPr>
          <p:cNvPr id="24" name="Rectangle 23"/>
          <p:cNvSpPr/>
          <p:nvPr/>
        </p:nvSpPr>
        <p:spPr>
          <a:xfrm>
            <a:off x="1487973" y="6015838"/>
            <a:ext cx="10679527" cy="901593"/>
          </a:xfrm>
          <a:prstGeom prst="rect">
            <a:avLst/>
          </a:prstGeom>
        </p:spPr>
        <p:txBody>
          <a:bodyPr wrap="none">
            <a:spAutoFit/>
          </a:bodyPr>
          <a:lstStyle/>
          <a:p>
            <a:pPr marL="571500" marR="0" lvl="0" indent="-571500" algn="l" defTabSz="914400" rtl="0" eaLnBrk="1" fontAlgn="auto" latinLnBrk="0" hangingPunct="1">
              <a:lnSpc>
                <a:spcPct val="150000"/>
              </a:lnSpc>
              <a:spcBef>
                <a:spcPts val="0"/>
              </a:spcBef>
              <a:spcAft>
                <a:spcPts val="1200"/>
              </a:spcAft>
              <a:buClrTx/>
              <a:buSzTx/>
              <a:buFontTx/>
              <a:buChar char="-"/>
              <a:tabLst/>
              <a:defRPr/>
            </a:pPr>
            <a:r>
              <a:rPr kumimoji="0" lang="en-US" sz="4000" b="0"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rPr>
              <a:t>Các </a:t>
            </a:r>
            <a:r>
              <a:rPr lang="en-US" sz="4000" noProof="0">
                <a:latin typeface="Arial" panose="020B0604020202020204" pitchFamily="34" charset="0"/>
                <a:ea typeface="Times New Roman" panose="02020603050405020304" pitchFamily="18" charset="0"/>
                <a:cs typeface="Arial" panose="020B0604020202020204" pitchFamily="34" charset="0"/>
              </a:rPr>
              <a:t>đơn</a:t>
            </a:r>
            <a:r>
              <a:rPr kumimoji="0" lang="en-US" sz="4000" b="0"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rPr>
              <a:t> thức ở</a:t>
            </a:r>
            <a:r>
              <a:rPr kumimoji="0" lang="en-US" sz="4000" b="0" i="0" u="none" strike="noStrike" kern="1200" cap="none" spc="0" normalizeH="0" noProof="0">
                <a:ln>
                  <a:noFill/>
                </a:ln>
                <a:effectLst/>
                <a:uLnTx/>
                <a:uFillTx/>
                <a:latin typeface="Arial" panose="020B0604020202020204" pitchFamily="34" charset="0"/>
                <a:ea typeface="Times New Roman" panose="02020603050405020304" pitchFamily="18" charset="0"/>
                <a:cs typeface="Arial" panose="020B0604020202020204" pitchFamily="34" charset="0"/>
              </a:rPr>
              <a:t> câu a) đều có một hạng tử;</a:t>
            </a:r>
          </a:p>
        </p:txBody>
      </p:sp>
      <p:grpSp>
        <p:nvGrpSpPr>
          <p:cNvPr id="7" name="Group 6"/>
          <p:cNvGrpSpPr/>
          <p:nvPr/>
        </p:nvGrpSpPr>
        <p:grpSpPr>
          <a:xfrm>
            <a:off x="1504015" y="7108501"/>
            <a:ext cx="14193185" cy="1959530"/>
            <a:chOff x="1997546" y="6946672"/>
            <a:chExt cx="14193185" cy="1959530"/>
          </a:xfrm>
        </p:grpSpPr>
        <p:sp>
          <p:nvSpPr>
            <p:cNvPr id="27" name="Rectangle 26"/>
            <p:cNvSpPr/>
            <p:nvPr/>
          </p:nvSpPr>
          <p:spPr>
            <a:xfrm>
              <a:off x="1997546" y="7081279"/>
              <a:ext cx="14193185" cy="1824923"/>
            </a:xfrm>
            <a:prstGeom prst="rect">
              <a:avLst/>
            </a:prstGeom>
          </p:spPr>
          <p:txBody>
            <a:bodyPr wrap="square">
              <a:spAutoFit/>
            </a:bodyPr>
            <a:lstStyle/>
            <a:p>
              <a:pPr marL="571500" marR="0" lvl="0" indent="-571500" algn="l" defTabSz="914400" rtl="0" eaLnBrk="1" fontAlgn="auto" latinLnBrk="0" hangingPunct="1">
                <a:lnSpc>
                  <a:spcPct val="150000"/>
                </a:lnSpc>
                <a:spcBef>
                  <a:spcPts val="0"/>
                </a:spcBef>
                <a:spcAft>
                  <a:spcPts val="1200"/>
                </a:spcAft>
                <a:buClrTx/>
                <a:buSzTx/>
                <a:buFontTx/>
                <a:buChar char="-"/>
                <a:tabLst/>
                <a:defRPr/>
              </a:pPr>
              <a:r>
                <a:rPr lang="en-US" sz="4000">
                  <a:latin typeface="Arial" panose="020B0604020202020204" pitchFamily="34" charset="0"/>
                  <a:ea typeface="Times New Roman" panose="02020603050405020304" pitchFamily="18" charset="0"/>
                  <a:cs typeface="Arial" panose="020B0604020202020204" pitchFamily="34" charset="0"/>
                </a:rPr>
                <a:t>Đa thức                       có 3 hạng tử và đa thức                      có 2 hạng tử </a:t>
              </a:r>
              <a:endParaRPr kumimoji="0" lang="en-US" sz="4000" b="0" i="0" u="none" strike="noStrike" kern="1200" cap="none" spc="0" normalizeH="0" noProof="0">
                <a:ln>
                  <a:noFill/>
                </a:ln>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4495800" y="7274986"/>
                  <a:ext cx="3176639"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smtClean="0">
                            <a:solidFill>
                              <a:schemeClr val="tx1"/>
                            </a:solidFill>
                            <a:latin typeface="Cambria Math" panose="02040503050406030204" pitchFamily="18" charset="0"/>
                          </a:rPr>
                          <m:t>2</m:t>
                        </m:r>
                        <m:r>
                          <a:rPr lang="en-US" sz="4000" i="1">
                            <a:solidFill>
                              <a:schemeClr val="tx1"/>
                            </a:solidFill>
                            <a:latin typeface="Cambria Math" panose="02040503050406030204" pitchFamily="18" charset="0"/>
                          </a:rPr>
                          <m:t>𝑥𝑦</m:t>
                        </m:r>
                        <m:r>
                          <m:rPr>
                            <m:nor/>
                          </m:rPr>
                          <a:rPr lang="en-US" sz="4000" i="1">
                            <a:solidFill>
                              <a:schemeClr val="tx1"/>
                            </a:solidFill>
                            <a:latin typeface="Cambria Math" panose="02040503050406030204" pitchFamily="18" charset="0"/>
                          </a:rPr>
                          <m:t> </m:t>
                        </m:r>
                        <m:r>
                          <a:rPr lang="en-US" sz="400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r>
                          <a:rPr lang="en-US" sz="4000" i="1">
                            <a:solidFill>
                              <a:schemeClr val="tx1"/>
                            </a:solidFill>
                            <a:latin typeface="Cambria Math" panose="02040503050406030204" pitchFamily="18" charset="0"/>
                          </a:rPr>
                          <m:t>𝑥</m:t>
                        </m:r>
                        <m:r>
                          <m:rPr>
                            <m:nor/>
                          </m:rPr>
                          <a:rPr lang="en-US" sz="4000" i="1">
                            <a:solidFill>
                              <a:schemeClr val="tx1"/>
                            </a:solidFill>
                            <a:latin typeface="Cambria Math" panose="02040503050406030204" pitchFamily="18" charset="0"/>
                          </a:rPr>
                          <m:t> </m:t>
                        </m:r>
                        <m:r>
                          <a:rPr lang="en-US" sz="4000">
                            <a:solidFill>
                              <a:schemeClr val="tx1"/>
                            </a:solidFill>
                            <a:latin typeface="Cambria Math" panose="02040503050406030204" pitchFamily="18" charset="0"/>
                          </a:rPr>
                          <m:t>−1</m:t>
                        </m:r>
                      </m:oMath>
                    </m:oMathPara>
                  </a14:m>
                  <a:endParaRPr lang="en-US">
                    <a:solidFill>
                      <a:schemeClr val="tx1"/>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4495800" y="7274986"/>
                  <a:ext cx="3176639" cy="70788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3182600" y="6946672"/>
                  <a:ext cx="3008131"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smtClean="0">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𝑥𝑦</m:t>
                        </m:r>
                        <m:r>
                          <m:rPr>
                            <m:nor/>
                          </m:rPr>
                          <a:rPr lang="en-US" sz="4000" i="1">
                            <a:solidFill>
                              <a:schemeClr val="tx1"/>
                            </a:solidFill>
                            <a:latin typeface="Cambria Math" panose="02040503050406030204" pitchFamily="18" charset="0"/>
                          </a:rPr>
                          <m:t> </m:t>
                        </m:r>
                        <m:r>
                          <a:rPr lang="en-US" sz="400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m:t>
                            </m:r>
                          </m:num>
                          <m:den>
                            <m:r>
                              <a:rPr lang="en-US" sz="4000">
                                <a:solidFill>
                                  <a:schemeClr val="tx1"/>
                                </a:solidFill>
                                <a:latin typeface="Cambria Math" panose="02040503050406030204" pitchFamily="18" charset="0"/>
                              </a:rPr>
                              <m:t>4</m:t>
                            </m:r>
                          </m:den>
                        </m:f>
                        <m:r>
                          <a:rPr lang="en-US" sz="4000" i="1">
                            <a:solidFill>
                              <a:schemeClr val="tx1"/>
                            </a:solidFill>
                            <a:latin typeface="Cambria Math" panose="02040503050406030204" pitchFamily="18" charset="0"/>
                          </a:rPr>
                          <m:t>𝑥𝑧</m:t>
                        </m:r>
                      </m:oMath>
                    </m:oMathPara>
                  </a14:m>
                  <a:endParaRPr lang="en-US">
                    <a:solidFill>
                      <a:schemeClr val="tx1"/>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13182600" y="6946672"/>
                  <a:ext cx="3008131" cy="1244828"/>
                </a:xfrm>
                <a:prstGeom prst="rect">
                  <a:avLst/>
                </a:prstGeom>
                <a:blipFill>
                  <a:blip r:embed="rId8"/>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02540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7" name="Freeform 7"/>
          <p:cNvSpPr/>
          <p:nvPr/>
        </p:nvSpPr>
        <p:spPr>
          <a:xfrm>
            <a:off x="1295400" y="3477126"/>
            <a:ext cx="15621000" cy="4419600"/>
          </a:xfrm>
          <a:custGeom>
            <a:avLst/>
            <a:gdLst/>
            <a:ahLst/>
            <a:cxnLst/>
            <a:rect l="l" t="t" r="r" b="b"/>
            <a:pathLst>
              <a:path w="3848257" h="1414874">
                <a:moveTo>
                  <a:pt x="0" y="0"/>
                </a:moveTo>
                <a:lnTo>
                  <a:pt x="3848257" y="0"/>
                </a:lnTo>
                <a:lnTo>
                  <a:pt x="3848257" y="1414874"/>
                </a:lnTo>
                <a:lnTo>
                  <a:pt x="0" y="1414874"/>
                </a:lnTo>
                <a:close/>
              </a:path>
            </a:pathLst>
          </a:custGeom>
          <a:solidFill>
            <a:srgbClr val="FFFFFF">
              <a:alpha val="28627"/>
            </a:srgbClr>
          </a:solidFill>
          <a:ln>
            <a:solidFill>
              <a:schemeClr val="tx2"/>
            </a:solidFill>
            <a:prstDash val="dash"/>
          </a:ln>
        </p:spPr>
      </p:sp>
      <p:pic>
        <p:nvPicPr>
          <p:cNvPr id="12" name="Picture 12"/>
          <p:cNvPicPr>
            <a:picLocks noChangeAspect="1"/>
          </p:cNvPicPr>
          <p:nvPr/>
        </p:nvPicPr>
        <p:blipFill>
          <a:blip r:embed="rId2"/>
          <a:srcRect/>
          <a:stretch>
            <a:fillRect/>
          </a:stretch>
        </p:blipFill>
        <p:spPr>
          <a:xfrm>
            <a:off x="16992600" y="8953500"/>
            <a:ext cx="1005142" cy="1024349"/>
          </a:xfrm>
          <a:prstGeom prst="rect">
            <a:avLst/>
          </a:prstGeom>
        </p:spPr>
      </p:pic>
      <p:pic>
        <p:nvPicPr>
          <p:cNvPr id="13" name="Picture 13"/>
          <p:cNvPicPr>
            <a:picLocks noChangeAspect="1"/>
          </p:cNvPicPr>
          <p:nvPr/>
        </p:nvPicPr>
        <p:blipFill>
          <a:blip r:embed="rId2"/>
          <a:srcRect/>
          <a:stretch>
            <a:fillRect/>
          </a:stretch>
        </p:blipFill>
        <p:spPr>
          <a:xfrm>
            <a:off x="2377573" y="423485"/>
            <a:ext cx="665161" cy="677871"/>
          </a:xfrm>
          <a:prstGeom prst="rect">
            <a:avLst/>
          </a:prstGeom>
        </p:spPr>
      </p:pic>
      <p:pic>
        <p:nvPicPr>
          <p:cNvPr id="14" name="Picture 14"/>
          <p:cNvPicPr>
            <a:picLocks noChangeAspect="1"/>
          </p:cNvPicPr>
          <p:nvPr/>
        </p:nvPicPr>
        <p:blipFill>
          <a:blip r:embed="rId2"/>
          <a:srcRect/>
          <a:stretch>
            <a:fillRect/>
          </a:stretch>
        </p:blipFill>
        <p:spPr>
          <a:xfrm>
            <a:off x="-502571" y="2439735"/>
            <a:ext cx="1005142" cy="1024349"/>
          </a:xfrm>
          <a:prstGeom prst="rect">
            <a:avLst/>
          </a:prstGeom>
        </p:spPr>
      </p:pic>
      <p:pic>
        <p:nvPicPr>
          <p:cNvPr id="15" name="Picture 15"/>
          <p:cNvPicPr>
            <a:picLocks noChangeAspect="1"/>
          </p:cNvPicPr>
          <p:nvPr/>
        </p:nvPicPr>
        <p:blipFill>
          <a:blip r:embed="rId2"/>
          <a:srcRect/>
          <a:stretch>
            <a:fillRect/>
          </a:stretch>
        </p:blipFill>
        <p:spPr>
          <a:xfrm>
            <a:off x="23558" y="4351"/>
            <a:ext cx="1005142" cy="1024349"/>
          </a:xfrm>
          <a:prstGeom prst="rect">
            <a:avLst/>
          </a:prstGeom>
        </p:spPr>
      </p:pic>
      <p:grpSp>
        <p:nvGrpSpPr>
          <p:cNvPr id="16" name="Group 15"/>
          <p:cNvGrpSpPr/>
          <p:nvPr/>
        </p:nvGrpSpPr>
        <p:grpSpPr>
          <a:xfrm>
            <a:off x="7673555" y="1380951"/>
            <a:ext cx="2864690" cy="1066800"/>
            <a:chOff x="6734174" y="552280"/>
            <a:chExt cx="4386003" cy="1066800"/>
          </a:xfrm>
        </p:grpSpPr>
        <p:sp>
          <p:nvSpPr>
            <p:cNvPr id="17" name="Rounded Rectangle 16"/>
            <p:cNvSpPr/>
            <p:nvPr/>
          </p:nvSpPr>
          <p:spPr>
            <a:xfrm>
              <a:off x="6734174" y="552280"/>
              <a:ext cx="3797636" cy="1066800"/>
            </a:xfrm>
            <a:prstGeom prst="roundRect">
              <a:avLst/>
            </a:prstGeom>
            <a:noFill/>
            <a:ln w="1270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a:ea typeface="+mn-ea"/>
                <a:cs typeface="+mn-cs"/>
              </a:endParaRPr>
            </a:p>
          </p:txBody>
        </p:sp>
        <p:sp>
          <p:nvSpPr>
            <p:cNvPr id="18" name="Rectangle 17"/>
            <p:cNvSpPr/>
            <p:nvPr/>
          </p:nvSpPr>
          <p:spPr>
            <a:xfrm>
              <a:off x="7084175" y="758050"/>
              <a:ext cx="4036002" cy="784830"/>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CHÚ Ý</a:t>
              </a:r>
            </a:p>
          </p:txBody>
        </p:sp>
      </p:grpSp>
      <mc:AlternateContent xmlns:mc="http://schemas.openxmlformats.org/markup-compatibility/2006" xmlns:a14="http://schemas.microsoft.com/office/drawing/2010/main">
        <mc:Choice Requires="a14">
          <p:sp>
            <p:nvSpPr>
              <p:cNvPr id="19" name="Rectangle 18"/>
              <p:cNvSpPr/>
              <p:nvPr/>
            </p:nvSpPr>
            <p:spPr>
              <a:xfrm>
                <a:off x="1676400" y="3330742"/>
                <a:ext cx="14782800" cy="4413068"/>
              </a:xfrm>
              <a:prstGeom prst="rect">
                <a:avLst/>
              </a:prstGeom>
            </p:spPr>
            <p:txBody>
              <a:bodyPr wrap="square">
                <a:spAutoFit/>
              </a:bodyPr>
              <a:lstStyle/>
              <a:p>
                <a:pPr algn="just">
                  <a:lnSpc>
                    <a:spcPct val="150000"/>
                  </a:lnSpc>
                </a:pPr>
                <a:r>
                  <a:rPr lang="nl-NL" sz="4200">
                    <a:solidFill>
                      <a:schemeClr val="tx1"/>
                    </a:solidFill>
                    <a:latin typeface="Arial" panose="020B0604020202020204" pitchFamily="34" charset="0"/>
                    <a:ea typeface="Times New Roman" panose="02020603050405020304" pitchFamily="18" charset="0"/>
                    <a:cs typeface="Arial" panose="020B0604020202020204" pitchFamily="34" charset="0"/>
                  </a:rPr>
                  <a:t>Các biểu thức </a:t>
                </a:r>
                <a14:m>
                  <m:oMath xmlns:m="http://schemas.openxmlformats.org/officeDocument/2006/math">
                    <m:rad>
                      <m:radPr>
                        <m:degHide m:val="on"/>
                        <m:ctrlPr>
                          <a:rPr lang="en-US" sz="4200" i="1">
                            <a:solidFill>
                              <a:schemeClr val="tx1"/>
                            </a:solidFill>
                            <a:effectLst/>
                            <a:latin typeface="Cambria Math" panose="02040503050406030204" pitchFamily="18" charset="0"/>
                            <a:ea typeface="Cambria Math" panose="02040503050406030204" pitchFamily="18" charset="0"/>
                            <a:cs typeface="Cambria Math" panose="02040503050406030204" pitchFamily="18" charset="0"/>
                          </a:rPr>
                        </m:ctrlPr>
                      </m:radPr>
                      <m:deg/>
                      <m:e>
                        <m:r>
                          <m:rPr>
                            <m:sty m:val="p"/>
                          </m:rPr>
                          <a:rPr lang="nl-NL" sz="4200" i="0">
                            <a:solidFill>
                              <a:schemeClr val="tx1"/>
                            </a:solidFill>
                            <a:effectLst/>
                            <a:latin typeface="Cambria Math" panose="02040503050406030204" pitchFamily="18" charset="0"/>
                            <a:ea typeface="Cambria Math" panose="02040503050406030204" pitchFamily="18" charset="0"/>
                            <a:cs typeface="Cambria Math" panose="02040503050406030204" pitchFamily="18" charset="0"/>
                          </a:rPr>
                          <m:t>x</m:t>
                        </m:r>
                      </m:e>
                    </m:rad>
                  </m:oMath>
                </a14:m>
                <a:r>
                  <a:rPr lang="nl-NL" sz="42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4200" i="1">
                            <a:solidFill>
                              <a:schemeClr val="tx1"/>
                            </a:solidFill>
                            <a:effectLst/>
                            <a:latin typeface="Cambria Math" panose="02040503050406030204" pitchFamily="18" charset="0"/>
                            <a:ea typeface="Cambria Math" panose="02040503050406030204" pitchFamily="18" charset="0"/>
                            <a:cs typeface="Cambria Math" panose="02040503050406030204" pitchFamily="18" charset="0"/>
                          </a:rPr>
                        </m:ctrlPr>
                      </m:fPr>
                      <m:num>
                        <m:r>
                          <m:rPr>
                            <m:sty m:val="p"/>
                          </m:rPr>
                          <a:rPr lang="nl-NL" sz="4200" i="0">
                            <a:solidFill>
                              <a:schemeClr val="tx1"/>
                            </a:solidFill>
                            <a:effectLst/>
                            <a:latin typeface="Cambria Math" panose="02040503050406030204" pitchFamily="18" charset="0"/>
                            <a:ea typeface="Cambria Math" panose="02040503050406030204" pitchFamily="18" charset="0"/>
                            <a:cs typeface="Cambria Math" panose="02040503050406030204" pitchFamily="18" charset="0"/>
                          </a:rPr>
                          <m:t>x</m:t>
                        </m:r>
                      </m:num>
                      <m:den>
                        <m:r>
                          <m:rPr>
                            <m:sty m:val="p"/>
                          </m:rPr>
                          <a:rPr lang="nl-NL" sz="4200" i="0">
                            <a:solidFill>
                              <a:schemeClr val="tx1"/>
                            </a:solidFill>
                            <a:effectLst/>
                            <a:latin typeface="Cambria Math" panose="02040503050406030204" pitchFamily="18" charset="0"/>
                            <a:ea typeface="Cambria Math" panose="02040503050406030204" pitchFamily="18" charset="0"/>
                            <a:cs typeface="Cambria Math" panose="02040503050406030204" pitchFamily="18" charset="0"/>
                          </a:rPr>
                          <m:t>y</m:t>
                        </m:r>
                      </m:den>
                    </m:f>
                  </m:oMath>
                </a14:m>
                <a:r>
                  <a:rPr lang="nl-NL" sz="4200">
                    <a:solidFill>
                      <a:schemeClr val="tx1"/>
                    </a:solidFill>
                    <a:effectLst/>
                    <a:latin typeface="Arial" panose="020B0604020202020204" pitchFamily="34" charset="0"/>
                    <a:ea typeface="Times New Roman" panose="02020603050405020304" pitchFamily="18" charset="0"/>
                    <a:cs typeface="Arial" panose="020B0604020202020204" pitchFamily="34" charset="0"/>
                  </a:rPr>
                  <a:t> không phải là đơn thức cũng không phải là đa thức, y vì biểu thức đầu chứa phép toán lấy căn bậc hai số học của biến x, biểu thức sau chứa phép toán chia giữa hai biến x và y.</a:t>
                </a:r>
                <a:endParaRPr lang="en-US" sz="4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676400" y="3330742"/>
                <a:ext cx="14782800" cy="4413068"/>
              </a:xfrm>
              <a:prstGeom prst="rect">
                <a:avLst/>
              </a:prstGeom>
              <a:blipFill>
                <a:blip r:embed="rId3"/>
                <a:stretch>
                  <a:fillRect l="-1567" r="-1567" b="-2762"/>
                </a:stretch>
              </a:blipFill>
            </p:spPr>
            <p:txBody>
              <a:bodyPr/>
              <a:lstStyle/>
              <a:p>
                <a:r>
                  <a:rPr lang="en-US">
                    <a:noFill/>
                  </a:rPr>
                  <a:t> </a:t>
                </a:r>
              </a:p>
            </p:txBody>
          </p:sp>
        </mc:Fallback>
      </mc:AlternateContent>
      <p:pic>
        <p:nvPicPr>
          <p:cNvPr id="20"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15128" y="2171700"/>
            <a:ext cx="1369188" cy="1341804"/>
          </a:xfrm>
          <a:prstGeom prst="rect">
            <a:avLst/>
          </a:prstGeom>
        </p:spPr>
      </p:pic>
    </p:spTree>
    <p:extLst>
      <p:ext uri="{BB962C8B-B14F-4D97-AF65-F5344CB8AC3E}">
        <p14:creationId xmlns:p14="http://schemas.microsoft.com/office/powerpoint/2010/main" val="3740911596"/>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anim calcmode="lin" valueType="num">
                                      <p:cBhvr>
                                        <p:cTn id="16" dur="500" fill="hold"/>
                                        <p:tgtEl>
                                          <p:spTgt spid="19"/>
                                        </p:tgtEl>
                                        <p:attrNameLst>
                                          <p:attrName>ppt_x</p:attrName>
                                        </p:attrNameLst>
                                      </p:cBhvr>
                                      <p:tavLst>
                                        <p:tav tm="0">
                                          <p:val>
                                            <p:strVal val="#ppt_x"/>
                                          </p:val>
                                        </p:tav>
                                        <p:tav tm="100000">
                                          <p:val>
                                            <p:strVal val="#ppt_x"/>
                                          </p:val>
                                        </p:tav>
                                      </p:tavLst>
                                    </p:anim>
                                    <p:anim calcmode="lin" valueType="num">
                                      <p:cBhvr>
                                        <p:cTn id="17" dur="5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7" name="Freeform 7"/>
          <p:cNvSpPr/>
          <p:nvPr/>
        </p:nvSpPr>
        <p:spPr>
          <a:xfrm>
            <a:off x="381000" y="723900"/>
            <a:ext cx="17567808" cy="9322352"/>
          </a:xfrm>
          <a:custGeom>
            <a:avLst/>
            <a:gdLst/>
            <a:ahLst/>
            <a:cxnLst/>
            <a:rect l="l" t="t" r="r" b="b"/>
            <a:pathLst>
              <a:path w="3848257" h="1414874">
                <a:moveTo>
                  <a:pt x="0" y="0"/>
                </a:moveTo>
                <a:lnTo>
                  <a:pt x="3848257" y="0"/>
                </a:lnTo>
                <a:lnTo>
                  <a:pt x="3848257" y="1414874"/>
                </a:lnTo>
                <a:lnTo>
                  <a:pt x="0" y="1414874"/>
                </a:lnTo>
                <a:close/>
              </a:path>
            </a:pathLst>
          </a:custGeom>
          <a:solidFill>
            <a:srgbClr val="FFFFFF">
              <a:alpha val="28627"/>
            </a:srgbClr>
          </a:solidFill>
          <a:ln>
            <a:solidFill>
              <a:schemeClr val="tx2"/>
            </a:solidFill>
            <a:prstDash val="dash"/>
          </a:ln>
        </p:spPr>
      </p:sp>
      <p:pic>
        <p:nvPicPr>
          <p:cNvPr id="14" name="Picture 14"/>
          <p:cNvPicPr>
            <a:picLocks noChangeAspect="1"/>
          </p:cNvPicPr>
          <p:nvPr/>
        </p:nvPicPr>
        <p:blipFill>
          <a:blip r:embed="rId2"/>
          <a:srcRect/>
          <a:stretch>
            <a:fillRect/>
          </a:stretch>
        </p:blipFill>
        <p:spPr>
          <a:xfrm>
            <a:off x="-104779" y="9248614"/>
            <a:ext cx="1005142" cy="1024349"/>
          </a:xfrm>
          <a:prstGeom prst="rect">
            <a:avLst/>
          </a:prstGeom>
        </p:spPr>
      </p:pic>
      <p:pic>
        <p:nvPicPr>
          <p:cNvPr id="15" name="Picture 15"/>
          <p:cNvPicPr>
            <a:picLocks noChangeAspect="1"/>
          </p:cNvPicPr>
          <p:nvPr/>
        </p:nvPicPr>
        <p:blipFill>
          <a:blip r:embed="rId2"/>
          <a:srcRect/>
          <a:stretch>
            <a:fillRect/>
          </a:stretch>
        </p:blipFill>
        <p:spPr>
          <a:xfrm>
            <a:off x="23558" y="4351"/>
            <a:ext cx="1005142" cy="1024349"/>
          </a:xfrm>
          <a:prstGeom prst="rect">
            <a:avLst/>
          </a:prstGeom>
        </p:spPr>
      </p:pic>
      <p:grpSp>
        <p:nvGrpSpPr>
          <p:cNvPr id="16" name="Group 15"/>
          <p:cNvGrpSpPr/>
          <p:nvPr/>
        </p:nvGrpSpPr>
        <p:grpSpPr>
          <a:xfrm>
            <a:off x="6019798" y="359607"/>
            <a:ext cx="6096000" cy="914400"/>
            <a:chOff x="1554480" y="876300"/>
            <a:chExt cx="6096000" cy="1143000"/>
          </a:xfrm>
          <a:solidFill>
            <a:schemeClr val="accent5">
              <a:lumMod val="75000"/>
            </a:schemeClr>
          </a:solidFill>
        </p:grpSpPr>
        <p:sp>
          <p:nvSpPr>
            <p:cNvPr id="17" name="Flowchart: Terminator 16"/>
            <p:cNvSpPr/>
            <p:nvPr/>
          </p:nvSpPr>
          <p:spPr>
            <a:xfrm>
              <a:off x="1554480" y="876300"/>
              <a:ext cx="6096000" cy="114300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ectangle 17"/>
            <p:cNvSpPr/>
            <p:nvPr/>
          </p:nvSpPr>
          <p:spPr>
            <a:xfrm>
              <a:off x="2269170" y="987956"/>
              <a:ext cx="4689104" cy="884858"/>
            </a:xfrm>
            <a:prstGeom prst="rect">
              <a:avLst/>
            </a:prstGeom>
            <a:noFill/>
            <a:ln>
              <a:noFill/>
            </a:ln>
          </p:spPr>
          <p:txBody>
            <a:bodyPr wrap="none">
              <a:spAutoFit/>
            </a:bodyPr>
            <a:lstStyle/>
            <a:p>
              <a:pPr algn="ctr"/>
              <a:r>
                <a:rPr lang="en-US" sz="4000" b="1" dirty="0" err="1">
                  <a:latin typeface="Arial" panose="020B0604020202020204" pitchFamily="34" charset="0"/>
                  <a:ea typeface="Times New Roman" panose="02020603050405020304" pitchFamily="18" charset="0"/>
                  <a:cs typeface="Arial" panose="020B0604020202020204" pitchFamily="34" charset="0"/>
                </a:rPr>
                <a:t>Ví</a:t>
              </a:r>
              <a:r>
                <a:rPr lang="en-US" sz="4000" b="1" dirty="0">
                  <a:latin typeface="Arial" panose="020B0604020202020204" pitchFamily="34" charset="0"/>
                  <a:ea typeface="Times New Roman" panose="02020603050405020304" pitchFamily="18" charset="0"/>
                  <a:cs typeface="Arial" panose="020B0604020202020204" pitchFamily="34" charset="0"/>
                </a:rPr>
                <a:t> </a:t>
              </a:r>
              <a:r>
                <a:rPr lang="en-US" sz="4000" b="1" dirty="0" err="1">
                  <a:latin typeface="Arial" panose="020B0604020202020204" pitchFamily="34" charset="0"/>
                  <a:ea typeface="Times New Roman" panose="02020603050405020304" pitchFamily="18" charset="0"/>
                  <a:cs typeface="Arial" panose="020B0604020202020204" pitchFamily="34" charset="0"/>
                </a:rPr>
                <a:t>dụ</a:t>
              </a:r>
              <a:r>
                <a:rPr lang="en-US" sz="4000" b="1" dirty="0">
                  <a:latin typeface="Arial" panose="020B0604020202020204" pitchFamily="34" charset="0"/>
                  <a:ea typeface="Times New Roman" panose="02020603050405020304" pitchFamily="18" charset="0"/>
                  <a:cs typeface="Arial" panose="020B0604020202020204" pitchFamily="34" charset="0"/>
                </a:rPr>
                <a:t> 2 (SGK </a:t>
              </a:r>
              <a:r>
                <a:rPr lang="en-US" sz="4000" b="1">
                  <a:latin typeface="Arial" panose="020B0604020202020204" pitchFamily="34" charset="0"/>
                  <a:ea typeface="Times New Roman" panose="02020603050405020304" pitchFamily="18" charset="0"/>
                  <a:cs typeface="Arial" panose="020B0604020202020204" pitchFamily="34" charset="0"/>
                </a:rPr>
                <a:t>– tr7)</a:t>
              </a:r>
              <a:endParaRPr lang="en-US" sz="4000" b="1" dirty="0">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9" name="Rectangle 18"/>
              <p:cNvSpPr/>
              <p:nvPr/>
            </p:nvSpPr>
            <p:spPr>
              <a:xfrm>
                <a:off x="1747104" y="2072980"/>
                <a:ext cx="11206979" cy="1015663"/>
              </a:xfrm>
              <a:prstGeom prst="rect">
                <a:avLst/>
              </a:prstGeom>
            </p:spPr>
            <p:txBody>
              <a:bodyPr wrap="none">
                <a:spAutoFit/>
              </a:bodyPr>
              <a:lstStyle/>
              <a:p>
                <a:pPr>
                  <a:lnSpc>
                    <a:spcPct val="150000"/>
                  </a:lnSpc>
                  <a:spcAft>
                    <a:spcPts val="1200"/>
                  </a:spcAft>
                </a:pPr>
                <a:r>
                  <a:rPr lang="en-US" sz="4000">
                    <a:latin typeface="Arial" panose="020B0604020202020204" pitchFamily="34" charset="0"/>
                    <a:ea typeface="Times New Roman" panose="02020603050405020304" pitchFamily="18" charset="0"/>
                  </a:rPr>
                  <a:t>Tính giá trị của đa thức </a:t>
                </a:r>
                <a14:m>
                  <m:oMath xmlns:m="http://schemas.openxmlformats.org/officeDocument/2006/math">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𝐴</m:t>
                        </m:r>
                        <m:r>
                          <a:rPr lang="en-US" sz="4000" i="1">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𝑥</m:t>
                        </m:r>
                      </m:e>
                      <m:sup>
                        <m:r>
                          <a:rPr lang="en-US" sz="4000">
                            <a:solidFill>
                              <a:prstClr val="black"/>
                            </a:solidFill>
                            <a:latin typeface="Cambria Math" panose="02040503050406030204" pitchFamily="18" charset="0"/>
                          </a:rPr>
                          <m:t>2</m:t>
                        </m:r>
                      </m:sup>
                    </m:sSup>
                    <m:r>
                      <m:rPr>
                        <m:nor/>
                      </m:rPr>
                      <a:rPr lang="en-US" sz="4000" i="1">
                        <a:solidFill>
                          <a:prstClr val="black"/>
                        </a:solidFill>
                        <a:latin typeface="Cambria Math" panose="02040503050406030204" pitchFamily="18" charset="0"/>
                      </a:rPr>
                      <m:t> </m:t>
                    </m:r>
                    <m:r>
                      <a:rPr lang="en-US" sz="4000">
                        <a:solidFill>
                          <a:prstClr val="black"/>
                        </a:solidFill>
                        <a:latin typeface="Cambria Math" panose="02040503050406030204" pitchFamily="18" charset="0"/>
                      </a:rPr>
                      <m:t>−</m:t>
                    </m:r>
                    <m:r>
                      <m:rPr>
                        <m:nor/>
                      </m:rPr>
                      <a:rPr lang="en-US" sz="4000" i="1">
                        <a:solidFill>
                          <a:prstClr val="black"/>
                        </a:solidFill>
                        <a:latin typeface="Cambria Math" panose="02040503050406030204" pitchFamily="18" charset="0"/>
                      </a:rPr>
                      <m:t> </m:t>
                    </m:r>
                    <m:r>
                      <a:rPr lang="en-US" sz="4000">
                        <a:solidFill>
                          <a:prstClr val="black"/>
                        </a:solidFill>
                        <a:latin typeface="Cambria Math" panose="02040503050406030204" pitchFamily="18" charset="0"/>
                      </a:rPr>
                      <m:t>4</m:t>
                    </m:r>
                    <m:r>
                      <a:rPr lang="en-US" sz="4000" i="1">
                        <a:solidFill>
                          <a:prstClr val="black"/>
                        </a:solidFill>
                        <a:latin typeface="Cambria Math" panose="02040503050406030204" pitchFamily="18" charset="0"/>
                      </a:rPr>
                      <m:t>𝑥𝑦</m:t>
                    </m:r>
                    <m:r>
                      <m:rPr>
                        <m:nor/>
                      </m:rPr>
                      <a:rPr lang="en-US" sz="4000" i="1">
                        <a:solidFill>
                          <a:prstClr val="black"/>
                        </a:solidFill>
                        <a:latin typeface="Cambria Math" panose="02040503050406030204" pitchFamily="18" charset="0"/>
                      </a:rPr>
                      <m:t> </m:t>
                    </m:r>
                    <m:r>
                      <a:rPr lang="en-US" sz="4000">
                        <a:solidFill>
                          <a:prstClr val="black"/>
                        </a:solidFill>
                        <a:latin typeface="Cambria Math" panose="02040503050406030204" pitchFamily="18" charset="0"/>
                      </a:rPr>
                      <m:t>+</m:t>
                    </m:r>
                    <m:r>
                      <m:rPr>
                        <m:nor/>
                      </m:rPr>
                      <a:rPr lang="en-US" sz="4000" i="1">
                        <a:solidFill>
                          <a:prstClr val="black"/>
                        </a:solidFill>
                        <a:latin typeface="Cambria Math" panose="02040503050406030204" pitchFamily="18" charset="0"/>
                      </a:rPr>
                      <m:t> </m:t>
                    </m:r>
                    <m:r>
                      <a:rPr lang="en-US" sz="4000">
                        <a:solidFill>
                          <a:prstClr val="black"/>
                        </a:solidFill>
                        <a:latin typeface="Cambria Math" panose="02040503050406030204" pitchFamily="18" charset="0"/>
                      </a:rPr>
                      <m:t>4</m:t>
                    </m:r>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𝑦</m:t>
                        </m:r>
                      </m:e>
                      <m:sup>
                        <m:r>
                          <a:rPr lang="en-US" sz="4000">
                            <a:solidFill>
                              <a:prstClr val="black"/>
                            </a:solidFill>
                            <a:latin typeface="Cambria Math" panose="02040503050406030204" pitchFamily="18" charset="0"/>
                          </a:rPr>
                          <m:t>2</m:t>
                        </m:r>
                      </m:sup>
                    </m:sSup>
                  </m:oMath>
                </a14:m>
                <a:r>
                  <a:rPr lang="en-US" sz="4000">
                    <a:latin typeface="Arial" panose="020B0604020202020204" pitchFamily="34" charset="0"/>
                    <a:ea typeface="Times New Roman" panose="02020603050405020304" pitchFamily="18" charset="0"/>
                  </a:rPr>
                  <a:t> tại </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747104" y="2072980"/>
                <a:ext cx="11206979" cy="1015663"/>
              </a:xfrm>
              <a:prstGeom prst="rect">
                <a:avLst/>
              </a:prstGeom>
              <a:blipFill>
                <a:blip r:embed="rId3"/>
                <a:stretch>
                  <a:fillRect l="-1959" r="-979" b="-13772"/>
                </a:stretch>
              </a:blipFill>
            </p:spPr>
            <p:txBody>
              <a:bodyPr/>
              <a:lstStyle/>
              <a:p>
                <a:r>
                  <a:rPr lang="en-US">
                    <a:noFill/>
                  </a:rPr>
                  <a:t> </a:t>
                </a:r>
              </a:p>
            </p:txBody>
          </p:sp>
        </mc:Fallback>
      </mc:AlternateContent>
      <p:sp>
        <p:nvSpPr>
          <p:cNvPr id="20" name="Oval Callout 19"/>
          <p:cNvSpPr/>
          <p:nvPr/>
        </p:nvSpPr>
        <p:spPr>
          <a:xfrm>
            <a:off x="8298911" y="3706330"/>
            <a:ext cx="1560257" cy="843953"/>
          </a:xfrm>
          <a:prstGeom prst="wedgeEllipseCallou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a:solidFill>
                  <a:schemeClr val="tx1"/>
                </a:solidFill>
              </a:rPr>
              <a:t>Giải</a:t>
            </a:r>
            <a:endParaRPr lang="en-US" sz="3800" b="1" dirty="0">
              <a:solidFill>
                <a:schemeClr val="tx1"/>
              </a:solidFill>
            </a:endParaRPr>
          </a:p>
        </p:txBody>
      </p:sp>
      <p:pic>
        <p:nvPicPr>
          <p:cNvPr id="27" name="Picture 8"/>
          <p:cNvPicPr>
            <a:picLocks noChangeAspect="1"/>
          </p:cNvPicPr>
          <p:nvPr/>
        </p:nvPicPr>
        <p:blipFill>
          <a:blip r:embed="rId4"/>
          <a:srcRect/>
          <a:stretch>
            <a:fillRect/>
          </a:stretch>
        </p:blipFill>
        <p:spPr>
          <a:xfrm>
            <a:off x="16895152" y="345351"/>
            <a:ext cx="1071326" cy="1197012"/>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2672391" y="1917472"/>
                <a:ext cx="3979872"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solidFill>
                          <a:latin typeface="Cambria Math" panose="02040503050406030204" pitchFamily="18" charset="0"/>
                        </a:rPr>
                        <m:t>𝑥</m:t>
                      </m:r>
                      <m:r>
                        <a:rPr lang="en-US" sz="4000" i="0">
                          <a:solidFill>
                            <a:schemeClr val="tx1"/>
                          </a:solidFill>
                          <a:latin typeface="Cambria Math" panose="02040503050406030204" pitchFamily="18" charset="0"/>
                        </a:rPr>
                        <m:t>=3;</m:t>
                      </m:r>
                      <m:r>
                        <m:rPr>
                          <m:nor/>
                        </m:rPr>
                        <a:rPr lang="en-US" sz="4000" i="1">
                          <a:solidFill>
                            <a:schemeClr val="tx1"/>
                          </a:solidFill>
                          <a:latin typeface="Cambria Math" panose="02040503050406030204" pitchFamily="18" charset="0"/>
                        </a:rPr>
                        <m:t> </m:t>
                      </m:r>
                      <m:r>
                        <a:rPr lang="en-US" sz="4000" i="1">
                          <a:solidFill>
                            <a:schemeClr val="tx1"/>
                          </a:solidFill>
                          <a:latin typeface="Cambria Math" panose="02040503050406030204" pitchFamily="18" charset="0"/>
                        </a:rPr>
                        <m:t>𝑦</m:t>
                      </m:r>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r>
                        <a:rPr lang="en-US" sz="4000" i="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i="0">
                              <a:solidFill>
                                <a:schemeClr val="tx1"/>
                              </a:solidFill>
                              <a:latin typeface="Cambria Math" panose="02040503050406030204" pitchFamily="18" charset="0"/>
                            </a:rPr>
                            <m:t>1</m:t>
                          </m:r>
                        </m:num>
                        <m:den>
                          <m:r>
                            <a:rPr lang="en-US" sz="4000" i="0">
                              <a:solidFill>
                                <a:schemeClr val="tx1"/>
                              </a:solidFill>
                              <a:latin typeface="Cambria Math" panose="02040503050406030204" pitchFamily="18" charset="0"/>
                            </a:rPr>
                            <m:t>2</m:t>
                          </m:r>
                        </m:den>
                      </m:f>
                      <m:r>
                        <a:rPr lang="en-US" sz="4000" i="0">
                          <a:solidFill>
                            <a:schemeClr val="tx1"/>
                          </a:solidFill>
                          <a:latin typeface="Cambria Math" panose="02040503050406030204" pitchFamily="18" charset="0"/>
                        </a:rPr>
                        <m:t>.</m:t>
                      </m:r>
                    </m:oMath>
                  </m:oMathPara>
                </a14:m>
                <a:endParaRPr lang="en-US" sz="4000">
                  <a:solidFill>
                    <a:schemeClr val="tx1"/>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12672391" y="1917472"/>
                <a:ext cx="3979872" cy="1244828"/>
              </a:xfrm>
              <a:prstGeom prst="rect">
                <a:avLst/>
              </a:prstGeom>
              <a:blipFill>
                <a:blip r:embed="rId5"/>
                <a:stretch>
                  <a:fillRect/>
                </a:stretch>
              </a:blipFill>
            </p:spPr>
            <p:txBody>
              <a:bodyPr/>
              <a:lstStyle/>
              <a:p>
                <a:r>
                  <a:rPr lang="en-US">
                    <a:noFill/>
                  </a:rPr>
                  <a:t> </a:t>
                </a:r>
              </a:p>
            </p:txBody>
          </p:sp>
        </mc:Fallback>
      </mc:AlternateContent>
      <p:grpSp>
        <p:nvGrpSpPr>
          <p:cNvPr id="39" name="Group 38"/>
          <p:cNvGrpSpPr/>
          <p:nvPr/>
        </p:nvGrpSpPr>
        <p:grpSpPr>
          <a:xfrm>
            <a:off x="1325728" y="5041672"/>
            <a:ext cx="15947314" cy="1244828"/>
            <a:chOff x="894921" y="7734300"/>
            <a:chExt cx="15947314" cy="1244828"/>
          </a:xfrm>
        </p:grpSpPr>
        <p:grpSp>
          <p:nvGrpSpPr>
            <p:cNvPr id="34" name="Group 33"/>
            <p:cNvGrpSpPr/>
            <p:nvPr/>
          </p:nvGrpSpPr>
          <p:grpSpPr>
            <a:xfrm>
              <a:off x="894921" y="7734300"/>
              <a:ext cx="15947314" cy="1244828"/>
              <a:chOff x="1674033" y="5878410"/>
              <a:chExt cx="15947314" cy="1244828"/>
            </a:xfrm>
          </p:grpSpPr>
          <p:sp>
            <p:nvSpPr>
              <p:cNvPr id="36" name="Rectangle 35"/>
              <p:cNvSpPr/>
              <p:nvPr/>
            </p:nvSpPr>
            <p:spPr>
              <a:xfrm>
                <a:off x="1674033" y="6052904"/>
                <a:ext cx="15947314" cy="1015663"/>
              </a:xfrm>
              <a:prstGeom prst="rect">
                <a:avLst/>
              </a:prstGeom>
            </p:spPr>
            <p:txBody>
              <a:bodyPr wrap="none">
                <a:spAutoFit/>
              </a:bodyPr>
              <a:lstStyle/>
              <a:p>
                <a:pPr>
                  <a:lnSpc>
                    <a:spcPct val="150000"/>
                  </a:lnSpc>
                  <a:spcAft>
                    <a:spcPts val="1200"/>
                  </a:spcAft>
                </a:pPr>
                <a:r>
                  <a:rPr lang="en-US" sz="4000">
                    <a:latin typeface="Arial" panose="020B0604020202020204" pitchFamily="34" charset="0"/>
                    <a:ea typeface="Times New Roman" panose="02020603050405020304" pitchFamily="18" charset="0"/>
                  </a:rPr>
                  <a:t>    Thay                            vào đa thức                             ta được          </a:t>
                </a:r>
                <a:endParaRPr lang="en-US" sz="40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37" name="Rectangle 36"/>
                  <p:cNvSpPr/>
                  <p:nvPr/>
                </p:nvSpPr>
                <p:spPr>
                  <a:xfrm>
                    <a:off x="3530064" y="5878410"/>
                    <a:ext cx="3788601"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solidFill>
                              <a:latin typeface="Cambria Math" panose="02040503050406030204" pitchFamily="18" charset="0"/>
                            </a:rPr>
                            <m:t>𝑥</m:t>
                          </m:r>
                          <m:r>
                            <a:rPr lang="en-US" sz="4000" i="0">
                              <a:solidFill>
                                <a:schemeClr val="tx1"/>
                              </a:solidFill>
                              <a:latin typeface="Cambria Math" panose="02040503050406030204" pitchFamily="18" charset="0"/>
                            </a:rPr>
                            <m:t>=3;</m:t>
                          </m:r>
                          <m:r>
                            <m:rPr>
                              <m:nor/>
                            </m:rPr>
                            <a:rPr lang="en-US" sz="4000" i="1">
                              <a:solidFill>
                                <a:schemeClr val="tx1"/>
                              </a:solidFill>
                              <a:latin typeface="Cambria Math" panose="02040503050406030204" pitchFamily="18" charset="0"/>
                            </a:rPr>
                            <m:t> </m:t>
                          </m:r>
                          <m:r>
                            <a:rPr lang="en-US" sz="4000" i="1">
                              <a:solidFill>
                                <a:schemeClr val="tx1"/>
                              </a:solidFill>
                              <a:latin typeface="Cambria Math" panose="02040503050406030204" pitchFamily="18" charset="0"/>
                            </a:rPr>
                            <m:t>𝑦</m:t>
                          </m:r>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r>
                            <a:rPr lang="en-US" sz="4000" i="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i="0">
                                  <a:solidFill>
                                    <a:schemeClr val="tx1"/>
                                  </a:solidFill>
                                  <a:latin typeface="Cambria Math" panose="02040503050406030204" pitchFamily="18" charset="0"/>
                                </a:rPr>
                                <m:t>1</m:t>
                              </m:r>
                            </m:num>
                            <m:den>
                              <m:r>
                                <a:rPr lang="en-US" sz="4000" i="0">
                                  <a:solidFill>
                                    <a:schemeClr val="tx1"/>
                                  </a:solidFill>
                                  <a:latin typeface="Cambria Math" panose="02040503050406030204" pitchFamily="18" charset="0"/>
                                </a:rPr>
                                <m:t>2</m:t>
                              </m:r>
                            </m:den>
                          </m:f>
                        </m:oMath>
                      </m:oMathPara>
                    </a14:m>
                    <a:endParaRPr lang="en-US" sz="4000">
                      <a:solidFill>
                        <a:schemeClr val="tx1"/>
                      </a:solidFill>
                    </a:endParaRPr>
                  </a:p>
                </p:txBody>
              </p:sp>
            </mc:Choice>
            <mc:Fallback xmlns="">
              <p:sp>
                <p:nvSpPr>
                  <p:cNvPr id="37" name="Rectangle 36"/>
                  <p:cNvSpPr>
                    <a:spLocks noRot="1" noChangeAspect="1" noMove="1" noResize="1" noEditPoints="1" noAdjustHandles="1" noChangeArrowheads="1" noChangeShapeType="1" noTextEdit="1"/>
                  </p:cNvSpPr>
                  <p:nvPr/>
                </p:nvSpPr>
                <p:spPr>
                  <a:xfrm>
                    <a:off x="3530064" y="5878410"/>
                    <a:ext cx="3788601" cy="1244828"/>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8" name="Rectangle 37"/>
                <p:cNvSpPr/>
                <p:nvPr/>
              </p:nvSpPr>
              <p:spPr>
                <a:xfrm>
                  <a:off x="9385085" y="8115300"/>
                  <a:ext cx="4077014"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4000" i="1" smtClean="0">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𝑥</m:t>
                            </m:r>
                          </m:e>
                          <m:sup>
                            <m:r>
                              <a:rPr lang="en-US" sz="4000">
                                <a:solidFill>
                                  <a:schemeClr val="tx1"/>
                                </a:solidFill>
                                <a:latin typeface="Cambria Math" panose="02040503050406030204" pitchFamily="18" charset="0"/>
                              </a:rPr>
                              <m:t>2</m:t>
                            </m:r>
                          </m:sup>
                        </m:sSup>
                        <m:r>
                          <m:rPr>
                            <m:nor/>
                          </m:rPr>
                          <a:rPr lang="en-US" sz="4000" i="1">
                            <a:solidFill>
                              <a:schemeClr val="tx1"/>
                            </a:solidFill>
                            <a:latin typeface="Cambria Math" panose="02040503050406030204" pitchFamily="18" charset="0"/>
                          </a:rPr>
                          <m:t> </m:t>
                        </m:r>
                        <m:r>
                          <a:rPr lang="en-US" sz="400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r>
                          <a:rPr lang="en-US" sz="4000">
                            <a:solidFill>
                              <a:schemeClr val="tx1"/>
                            </a:solidFill>
                            <a:latin typeface="Cambria Math" panose="02040503050406030204" pitchFamily="18" charset="0"/>
                          </a:rPr>
                          <m:t>4</m:t>
                        </m:r>
                        <m:r>
                          <a:rPr lang="en-US" sz="4000" i="1">
                            <a:solidFill>
                              <a:schemeClr val="tx1"/>
                            </a:solidFill>
                            <a:latin typeface="Cambria Math" panose="02040503050406030204" pitchFamily="18" charset="0"/>
                          </a:rPr>
                          <m:t>𝑥𝑦</m:t>
                        </m:r>
                        <m:r>
                          <m:rPr>
                            <m:nor/>
                          </m:rPr>
                          <a:rPr lang="en-US" sz="4000" i="1">
                            <a:solidFill>
                              <a:schemeClr val="tx1"/>
                            </a:solidFill>
                            <a:latin typeface="Cambria Math" panose="02040503050406030204" pitchFamily="18" charset="0"/>
                          </a:rPr>
                          <m:t> </m:t>
                        </m:r>
                        <m:r>
                          <a:rPr lang="en-US" sz="400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r>
                          <a:rPr lang="en-US" sz="4000">
                            <a:solidFill>
                              <a:schemeClr val="tx1"/>
                            </a:solidFill>
                            <a:latin typeface="Cambria Math" panose="02040503050406030204" pitchFamily="18" charset="0"/>
                          </a:rPr>
                          <m:t>4</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𝑦</m:t>
                            </m:r>
                          </m:e>
                          <m:sup>
                            <m:r>
                              <a:rPr lang="en-US" sz="4000">
                                <a:solidFill>
                                  <a:schemeClr val="tx1"/>
                                </a:solidFill>
                                <a:latin typeface="Cambria Math" panose="02040503050406030204" pitchFamily="18" charset="0"/>
                              </a:rPr>
                              <m:t>2</m:t>
                            </m:r>
                          </m:sup>
                        </m:sSup>
                      </m:oMath>
                    </m:oMathPara>
                  </a14:m>
                  <a:endParaRPr lang="en-US">
                    <a:solidFill>
                      <a:schemeClr val="tx1"/>
                    </a:solidFill>
                  </a:endParaRPr>
                </a:p>
              </p:txBody>
            </p:sp>
          </mc:Choice>
          <mc:Fallback xmlns="">
            <p:sp>
              <p:nvSpPr>
                <p:cNvPr id="38" name="Rectangle 37"/>
                <p:cNvSpPr>
                  <a:spLocks noRot="1" noChangeAspect="1" noMove="1" noResize="1" noEditPoints="1" noAdjustHandles="1" noChangeArrowheads="1" noChangeShapeType="1" noTextEdit="1"/>
                </p:cNvSpPr>
                <p:nvPr/>
              </p:nvSpPr>
              <p:spPr>
                <a:xfrm>
                  <a:off x="9385085" y="8115300"/>
                  <a:ext cx="4077014" cy="707886"/>
                </a:xfrm>
                <a:prstGeom prst="rect">
                  <a:avLst/>
                </a:prstGeom>
                <a:blipFill>
                  <a:blip r:embed="rId10"/>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0" name="Rectangle 39"/>
              <p:cNvSpPr/>
              <p:nvPr/>
            </p:nvSpPr>
            <p:spPr>
              <a:xfrm>
                <a:off x="5530180" y="6997284"/>
                <a:ext cx="7538410" cy="15969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4000" i="1" smtClean="0">
                              <a:solidFill>
                                <a:schemeClr val="tx1"/>
                              </a:solidFill>
                              <a:latin typeface="Cambria Math" panose="02040503050406030204" pitchFamily="18" charset="0"/>
                            </a:rPr>
                          </m:ctrlPr>
                        </m:sSupPr>
                        <m:e>
                          <m:r>
                            <a:rPr lang="en-US" sz="4000">
                              <a:solidFill>
                                <a:schemeClr val="tx1"/>
                              </a:solidFill>
                              <a:latin typeface="Cambria Math" panose="02040503050406030204" pitchFamily="18" charset="0"/>
                            </a:rPr>
                            <m:t>3</m:t>
                          </m:r>
                        </m:e>
                        <m:sup>
                          <m:r>
                            <a:rPr lang="en-US" sz="4000" i="0">
                              <a:solidFill>
                                <a:schemeClr val="tx1"/>
                              </a:solidFill>
                              <a:latin typeface="Cambria Math" panose="02040503050406030204" pitchFamily="18" charset="0"/>
                            </a:rPr>
                            <m:t>2</m:t>
                          </m:r>
                        </m:sup>
                      </m:sSup>
                      <m:r>
                        <a:rPr lang="en-US" sz="4000" i="0">
                          <a:solidFill>
                            <a:schemeClr val="tx1"/>
                          </a:solidFill>
                          <a:latin typeface="Cambria Math" panose="02040503050406030204" pitchFamily="18" charset="0"/>
                        </a:rPr>
                        <m:t>−4.3.</m:t>
                      </m:r>
                      <m:d>
                        <m:dPr>
                          <m:ctrlPr>
                            <a:rPr lang="en-US" sz="4000" i="1">
                              <a:solidFill>
                                <a:schemeClr val="tx1"/>
                              </a:solidFill>
                              <a:latin typeface="Cambria Math" panose="02040503050406030204" pitchFamily="18" charset="0"/>
                            </a:rPr>
                          </m:ctrlPr>
                        </m:dPr>
                        <m:e>
                          <m:r>
                            <a:rPr lang="en-US" sz="4000" i="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i="0">
                                  <a:solidFill>
                                    <a:schemeClr val="tx1"/>
                                  </a:solidFill>
                                  <a:latin typeface="Cambria Math" panose="02040503050406030204" pitchFamily="18" charset="0"/>
                                </a:rPr>
                                <m:t>1</m:t>
                              </m:r>
                            </m:num>
                            <m:den>
                              <m:r>
                                <a:rPr lang="en-US" sz="4000" i="0">
                                  <a:solidFill>
                                    <a:schemeClr val="tx1"/>
                                  </a:solidFill>
                                  <a:latin typeface="Cambria Math" panose="02040503050406030204" pitchFamily="18" charset="0"/>
                                </a:rPr>
                                <m:t>2</m:t>
                              </m:r>
                            </m:den>
                          </m:f>
                        </m:e>
                      </m:d>
                      <m:r>
                        <a:rPr lang="en-US" sz="4000" i="0">
                          <a:solidFill>
                            <a:schemeClr val="tx1"/>
                          </a:solidFill>
                          <a:latin typeface="Cambria Math" panose="02040503050406030204" pitchFamily="18" charset="0"/>
                        </a:rPr>
                        <m:t>+4.</m:t>
                      </m:r>
                      <m:sSup>
                        <m:sSupPr>
                          <m:ctrlPr>
                            <a:rPr lang="en-US" sz="4000" i="1">
                              <a:solidFill>
                                <a:schemeClr val="tx1"/>
                              </a:solidFill>
                              <a:latin typeface="Cambria Math" panose="02040503050406030204" pitchFamily="18" charset="0"/>
                            </a:rPr>
                          </m:ctrlPr>
                        </m:sSupPr>
                        <m:e>
                          <m:d>
                            <m:dPr>
                              <m:ctrlPr>
                                <a:rPr lang="en-US" sz="4000" i="1">
                                  <a:solidFill>
                                    <a:schemeClr val="tx1"/>
                                  </a:solidFill>
                                  <a:latin typeface="Cambria Math" panose="02040503050406030204" pitchFamily="18" charset="0"/>
                                </a:rPr>
                              </m:ctrlPr>
                            </m:dPr>
                            <m:e>
                              <m:r>
                                <a:rPr lang="en-US" sz="4000" i="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i="0">
                                      <a:solidFill>
                                        <a:schemeClr val="tx1"/>
                                      </a:solidFill>
                                      <a:latin typeface="Cambria Math" panose="02040503050406030204" pitchFamily="18" charset="0"/>
                                    </a:rPr>
                                    <m:t>1</m:t>
                                  </m:r>
                                </m:num>
                                <m:den>
                                  <m:r>
                                    <a:rPr lang="en-US" sz="4000" i="0">
                                      <a:solidFill>
                                        <a:schemeClr val="tx1"/>
                                      </a:solidFill>
                                      <a:latin typeface="Cambria Math" panose="02040503050406030204" pitchFamily="18" charset="0"/>
                                    </a:rPr>
                                    <m:t>2</m:t>
                                  </m:r>
                                </m:den>
                              </m:f>
                            </m:e>
                          </m:d>
                        </m:e>
                        <m:sup>
                          <m:r>
                            <a:rPr lang="en-US" sz="4000" i="0">
                              <a:solidFill>
                                <a:schemeClr val="tx1"/>
                              </a:solidFill>
                              <a:latin typeface="Cambria Math" panose="02040503050406030204" pitchFamily="18" charset="0"/>
                            </a:rPr>
                            <m:t>2</m:t>
                          </m:r>
                        </m:sup>
                      </m:sSup>
                      <m:r>
                        <a:rPr lang="en-US" sz="4000" i="0">
                          <a:solidFill>
                            <a:schemeClr val="tx1"/>
                          </a:solidFill>
                          <a:latin typeface="Cambria Math" panose="02040503050406030204" pitchFamily="18" charset="0"/>
                        </a:rPr>
                        <m:t>=16</m:t>
                      </m:r>
                    </m:oMath>
                  </m:oMathPara>
                </a14:m>
                <a:endParaRPr lang="en-US" sz="4000">
                  <a:solidFill>
                    <a:schemeClr val="tx1"/>
                  </a:solidFill>
                </a:endParaRPr>
              </a:p>
            </p:txBody>
          </p:sp>
        </mc:Choice>
        <mc:Fallback xmlns="">
          <p:sp>
            <p:nvSpPr>
              <p:cNvPr id="40" name="Rectangle 39"/>
              <p:cNvSpPr>
                <a:spLocks noRot="1" noChangeAspect="1" noMove="1" noResize="1" noEditPoints="1" noAdjustHandles="1" noChangeArrowheads="1" noChangeShapeType="1" noTextEdit="1"/>
              </p:cNvSpPr>
              <p:nvPr/>
            </p:nvSpPr>
            <p:spPr>
              <a:xfrm>
                <a:off x="5530180" y="6997284"/>
                <a:ext cx="7538410" cy="1596976"/>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23782522"/>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anim calcmode="lin" valueType="num">
                                      <p:cBhvr>
                                        <p:cTn id="26" dur="500" fill="hold"/>
                                        <p:tgtEl>
                                          <p:spTgt spid="39"/>
                                        </p:tgtEl>
                                        <p:attrNameLst>
                                          <p:attrName>ppt_x</p:attrName>
                                        </p:attrNameLst>
                                      </p:cBhvr>
                                      <p:tavLst>
                                        <p:tav tm="0">
                                          <p:val>
                                            <p:strVal val="#ppt_x"/>
                                          </p:val>
                                        </p:tav>
                                        <p:tav tm="100000">
                                          <p:val>
                                            <p:strVal val="#ppt_x"/>
                                          </p:val>
                                        </p:tav>
                                      </p:tavLst>
                                    </p:anim>
                                    <p:anim calcmode="lin" valueType="num">
                                      <p:cBhvr>
                                        <p:cTn id="27" dur="500" fill="hold"/>
                                        <p:tgtEl>
                                          <p:spTgt spid="39"/>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500"/>
                                        <p:tgtEl>
                                          <p:spTgt spid="40"/>
                                        </p:tgtEl>
                                      </p:cBhvr>
                                    </p:animEffect>
                                    <p:anim calcmode="lin" valueType="num">
                                      <p:cBhvr>
                                        <p:cTn id="31" dur="500" fill="hold"/>
                                        <p:tgtEl>
                                          <p:spTgt spid="40"/>
                                        </p:tgtEl>
                                        <p:attrNameLst>
                                          <p:attrName>ppt_x</p:attrName>
                                        </p:attrNameLst>
                                      </p:cBhvr>
                                      <p:tavLst>
                                        <p:tav tm="0">
                                          <p:val>
                                            <p:strVal val="#ppt_x"/>
                                          </p:val>
                                        </p:tav>
                                        <p:tav tm="100000">
                                          <p:val>
                                            <p:strVal val="#ppt_x"/>
                                          </p:val>
                                        </p:tav>
                                      </p:tavLst>
                                    </p:anim>
                                    <p:anim calcmode="lin" valueType="num">
                                      <p:cBhvr>
                                        <p:cTn id="32"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3" grpId="0"/>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Freeform 3"/>
          <p:cNvSpPr/>
          <p:nvPr/>
        </p:nvSpPr>
        <p:spPr>
          <a:xfrm>
            <a:off x="381000" y="7273487"/>
            <a:ext cx="17449800" cy="2594413"/>
          </a:xfrm>
          <a:custGeom>
            <a:avLst/>
            <a:gdLst/>
            <a:ahLst/>
            <a:cxnLst/>
            <a:rect l="l" t="t" r="r" b="b"/>
            <a:pathLst>
              <a:path w="4099121" h="1678281">
                <a:moveTo>
                  <a:pt x="0" y="0"/>
                </a:moveTo>
                <a:lnTo>
                  <a:pt x="4099121" y="0"/>
                </a:lnTo>
                <a:lnTo>
                  <a:pt x="4099121" y="1678281"/>
                </a:lnTo>
                <a:lnTo>
                  <a:pt x="0" y="1678281"/>
                </a:lnTo>
                <a:close/>
              </a:path>
            </a:pathLst>
          </a:custGeom>
          <a:solidFill>
            <a:schemeClr val="accent1">
              <a:lumMod val="60000"/>
              <a:lumOff val="40000"/>
            </a:schemeClr>
          </a:solidFill>
        </p:spPr>
      </p:sp>
      <p:grpSp>
        <p:nvGrpSpPr>
          <p:cNvPr id="28" name="Group 27"/>
          <p:cNvGrpSpPr/>
          <p:nvPr/>
        </p:nvGrpSpPr>
        <p:grpSpPr>
          <a:xfrm>
            <a:off x="15555577" y="266700"/>
            <a:ext cx="2580023" cy="2529303"/>
            <a:chOff x="15375571" y="405143"/>
            <a:chExt cx="2580023" cy="2529303"/>
          </a:xfrm>
        </p:grpSpPr>
        <p:pic>
          <p:nvPicPr>
            <p:cNvPr id="13" name="Picture 13"/>
            <p:cNvPicPr>
              <a:picLocks noChangeAspect="1"/>
            </p:cNvPicPr>
            <p:nvPr/>
          </p:nvPicPr>
          <p:blipFill>
            <a:blip r:embed="rId2"/>
            <a:srcRect/>
            <a:stretch>
              <a:fillRect/>
            </a:stretch>
          </p:blipFill>
          <p:spPr>
            <a:xfrm>
              <a:off x="16447881" y="917318"/>
              <a:ext cx="1005142" cy="1024349"/>
            </a:xfrm>
            <a:prstGeom prst="rect">
              <a:avLst/>
            </a:prstGeom>
          </p:spPr>
        </p:pic>
        <p:pic>
          <p:nvPicPr>
            <p:cNvPr id="16" name="Picture 16"/>
            <p:cNvPicPr>
              <a:picLocks noChangeAspect="1"/>
            </p:cNvPicPr>
            <p:nvPr/>
          </p:nvPicPr>
          <p:blipFill>
            <a:blip r:embed="rId2"/>
            <a:srcRect/>
            <a:stretch>
              <a:fillRect/>
            </a:stretch>
          </p:blipFill>
          <p:spPr>
            <a:xfrm>
              <a:off x="15375571" y="405143"/>
              <a:ext cx="502571" cy="512174"/>
            </a:xfrm>
            <a:prstGeom prst="rect">
              <a:avLst/>
            </a:prstGeom>
          </p:spPr>
        </p:pic>
        <p:pic>
          <p:nvPicPr>
            <p:cNvPr id="17" name="Picture 17"/>
            <p:cNvPicPr>
              <a:picLocks noChangeAspect="1"/>
            </p:cNvPicPr>
            <p:nvPr/>
          </p:nvPicPr>
          <p:blipFill>
            <a:blip r:embed="rId2"/>
            <a:srcRect/>
            <a:stretch>
              <a:fillRect/>
            </a:stretch>
          </p:blipFill>
          <p:spPr>
            <a:xfrm>
              <a:off x="17453023" y="2422272"/>
              <a:ext cx="502571" cy="512174"/>
            </a:xfrm>
            <a:prstGeom prst="rect">
              <a:avLst/>
            </a:prstGeom>
          </p:spPr>
        </p:pic>
      </p:grpSp>
      <p:grpSp>
        <p:nvGrpSpPr>
          <p:cNvPr id="27" name="Group 26"/>
          <p:cNvGrpSpPr/>
          <p:nvPr/>
        </p:nvGrpSpPr>
        <p:grpSpPr>
          <a:xfrm>
            <a:off x="269213" y="692232"/>
            <a:ext cx="5791200" cy="1331522"/>
            <a:chOff x="6365212" y="840178"/>
            <a:chExt cx="5791200" cy="1331522"/>
          </a:xfrm>
        </p:grpSpPr>
        <p:grpSp>
          <p:nvGrpSpPr>
            <p:cNvPr id="19" name="Group 18"/>
            <p:cNvGrpSpPr/>
            <p:nvPr/>
          </p:nvGrpSpPr>
          <p:grpSpPr>
            <a:xfrm>
              <a:off x="6477000" y="853965"/>
              <a:ext cx="5589586" cy="1317735"/>
              <a:chOff x="1028700" y="1820896"/>
              <a:chExt cx="16230600" cy="6645209"/>
            </a:xfrm>
          </p:grpSpPr>
          <p:grpSp>
            <p:nvGrpSpPr>
              <p:cNvPr id="21" name="Group 3"/>
              <p:cNvGrpSpPr/>
              <p:nvPr/>
            </p:nvGrpSpPr>
            <p:grpSpPr>
              <a:xfrm>
                <a:off x="1028700" y="1820896"/>
                <a:ext cx="16230600" cy="6645209"/>
                <a:chOff x="0" y="0"/>
                <a:chExt cx="4099121" cy="1678281"/>
              </a:xfrm>
            </p:grpSpPr>
            <p:sp>
              <p:nvSpPr>
                <p:cNvPr id="25" name="Freeform 4"/>
                <p:cNvSpPr/>
                <p:nvPr/>
              </p:nvSpPr>
              <p:spPr>
                <a:xfrm>
                  <a:off x="0" y="0"/>
                  <a:ext cx="4099121" cy="1678281"/>
                </a:xfrm>
                <a:custGeom>
                  <a:avLst/>
                  <a:gdLst/>
                  <a:ahLst/>
                  <a:cxnLst/>
                  <a:rect l="l" t="t" r="r" b="b"/>
                  <a:pathLst>
                    <a:path w="4099121" h="1678281">
                      <a:moveTo>
                        <a:pt x="0" y="0"/>
                      </a:moveTo>
                      <a:lnTo>
                        <a:pt x="4099121" y="0"/>
                      </a:lnTo>
                      <a:lnTo>
                        <a:pt x="4099121" y="1678281"/>
                      </a:lnTo>
                      <a:lnTo>
                        <a:pt x="0" y="1678281"/>
                      </a:lnTo>
                      <a:close/>
                    </a:path>
                  </a:pathLst>
                </a:custGeom>
                <a:solidFill>
                  <a:srgbClr val="FFFFFF">
                    <a:alpha val="19608"/>
                  </a:srgbClr>
                </a:solidFill>
              </p:spPr>
            </p:sp>
            <p:sp>
              <p:nvSpPr>
                <p:cNvPr id="26"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6"/>
              <p:cNvGrpSpPr/>
              <p:nvPr/>
            </p:nvGrpSpPr>
            <p:grpSpPr>
              <a:xfrm>
                <a:off x="1322732" y="2156757"/>
                <a:ext cx="15638040" cy="5753101"/>
                <a:chOff x="-48664" y="-38100"/>
                <a:chExt cx="3949467" cy="1452975"/>
              </a:xfrm>
            </p:grpSpPr>
            <p:sp>
              <p:nvSpPr>
                <p:cNvPr id="23" name="Freeform 7"/>
                <p:cNvSpPr/>
                <p:nvPr/>
              </p:nvSpPr>
              <p:spPr>
                <a:xfrm>
                  <a:off x="-48664" y="0"/>
                  <a:ext cx="3949467" cy="1414875"/>
                </a:xfrm>
                <a:custGeom>
                  <a:avLst/>
                  <a:gdLst/>
                  <a:ahLst/>
                  <a:cxnLst/>
                  <a:rect l="l" t="t" r="r" b="b"/>
                  <a:pathLst>
                    <a:path w="3848257" h="1414874">
                      <a:moveTo>
                        <a:pt x="0" y="0"/>
                      </a:moveTo>
                      <a:lnTo>
                        <a:pt x="3848257" y="0"/>
                      </a:lnTo>
                      <a:lnTo>
                        <a:pt x="3848257" y="1414874"/>
                      </a:lnTo>
                      <a:lnTo>
                        <a:pt x="0" y="1414874"/>
                      </a:lnTo>
                      <a:close/>
                    </a:path>
                  </a:pathLst>
                </a:custGeom>
                <a:solidFill>
                  <a:schemeClr val="accent1">
                    <a:lumMod val="60000"/>
                    <a:lumOff val="40000"/>
                    <a:alpha val="28627"/>
                  </a:schemeClr>
                </a:solidFill>
              </p:spPr>
            </p:sp>
            <p:sp>
              <p:nvSpPr>
                <p:cNvPr id="24"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20" name="TextBox 2"/>
            <p:cNvSpPr txBox="1"/>
            <p:nvPr/>
          </p:nvSpPr>
          <p:spPr>
            <a:xfrm>
              <a:off x="6365212" y="840178"/>
              <a:ext cx="5791200" cy="1205458"/>
            </a:xfrm>
            <a:prstGeom prst="rect">
              <a:avLst/>
            </a:prstGeom>
          </p:spPr>
          <p:txBody>
            <a:bodyPr wrap="square" lIns="0" tIns="0" rIns="0" bIns="0" rtlCol="0" anchor="t">
              <a:spAutoFit/>
            </a:bodyPr>
            <a:lstStyle/>
            <a:p>
              <a:pPr algn="ctr">
                <a:lnSpc>
                  <a:spcPts val="9379"/>
                </a:lnSpc>
              </a:pPr>
              <a:r>
                <a:rPr lang="en-US" sz="5000" b="1" spc="341">
                  <a:latin typeface="Arial" panose="020B0604020202020204" pitchFamily="34" charset="0"/>
                  <a:cs typeface="Arial" panose="020B0604020202020204" pitchFamily="34" charset="0"/>
                </a:rPr>
                <a:t>Thực hành 1</a:t>
              </a:r>
              <a:endParaRPr lang="en-US" sz="5000" b="1" spc="341" dirty="0">
                <a:latin typeface="Arial" panose="020B0604020202020204" pitchFamily="34" charset="0"/>
                <a:cs typeface="Arial" panose="020B0604020202020204" pitchFamily="34" charset="0"/>
              </a:endParaRPr>
            </a:p>
          </p:txBody>
        </p:sp>
      </p:grpSp>
      <p:sp>
        <p:nvSpPr>
          <p:cNvPr id="30" name="Oval Callout 29"/>
          <p:cNvSpPr/>
          <p:nvPr/>
        </p:nvSpPr>
        <p:spPr>
          <a:xfrm>
            <a:off x="8479676" y="7135917"/>
            <a:ext cx="1671964" cy="679680"/>
          </a:xfrm>
          <a:prstGeom prst="wedgeEllipseCallou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schemeClr val="tx1"/>
              </a:solidFill>
              <a:effectLst/>
              <a:uLnTx/>
              <a:uFillTx/>
              <a:latin typeface="Calibri"/>
              <a:ea typeface="+mn-ea"/>
              <a:cs typeface="+mn-cs"/>
            </a:endParaRPr>
          </a:p>
        </p:txBody>
      </p:sp>
      <p:sp>
        <p:nvSpPr>
          <p:cNvPr id="34" name="Rectangle 33"/>
          <p:cNvSpPr/>
          <p:nvPr/>
        </p:nvSpPr>
        <p:spPr>
          <a:xfrm>
            <a:off x="6150238" y="834643"/>
            <a:ext cx="5514621" cy="90441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mn-cs"/>
              </a:rPr>
              <a:t>Cho các biểu thức sau:</a:t>
            </a:r>
            <a:endParaRPr kumimoji="0" lang="en-US" sz="40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6" name="Rectangle 5"/>
              <p:cNvSpPr/>
              <p:nvPr/>
            </p:nvSpPr>
            <p:spPr>
              <a:xfrm>
                <a:off x="3173282" y="2405397"/>
                <a:ext cx="11865236" cy="14427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solidFill>
                          <a:latin typeface="Cambria Math" panose="02040503050406030204" pitchFamily="18" charset="0"/>
                        </a:rPr>
                        <m:t>𝑎𝑏</m:t>
                      </m:r>
                      <m:r>
                        <m:rPr>
                          <m:nor/>
                        </m:rPr>
                        <a:rPr lang="en-US" sz="4000" i="1">
                          <a:solidFill>
                            <a:schemeClr val="tx1"/>
                          </a:solidFill>
                          <a:latin typeface="Cambria Math" panose="02040503050406030204" pitchFamily="18" charset="0"/>
                        </a:rPr>
                        <m:t> </m:t>
                      </m:r>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r>
                        <a:rPr lang="en-US" sz="4000" i="1">
                          <a:solidFill>
                            <a:schemeClr val="tx1"/>
                          </a:solidFill>
                          <a:latin typeface="Cambria Math" panose="02040503050406030204" pitchFamily="18" charset="0"/>
                        </a:rPr>
                        <m:t>𝜋</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𝑟</m:t>
                          </m:r>
                        </m:e>
                        <m:sup>
                          <m:r>
                            <a:rPr lang="en-US" sz="4000" i="0">
                              <a:solidFill>
                                <a:schemeClr val="tx1"/>
                              </a:solidFill>
                              <a:latin typeface="Cambria Math" panose="02040503050406030204" pitchFamily="18" charset="0"/>
                            </a:rPr>
                            <m:t>2</m:t>
                          </m:r>
                        </m:sup>
                      </m:sSup>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f>
                        <m:fPr>
                          <m:ctrlPr>
                            <a:rPr lang="en-US" sz="4000" i="1">
                              <a:solidFill>
                                <a:schemeClr val="tx1"/>
                              </a:solidFill>
                              <a:latin typeface="Cambria Math" panose="02040503050406030204" pitchFamily="18" charset="0"/>
                            </a:rPr>
                          </m:ctrlPr>
                        </m:fPr>
                        <m:num>
                          <m:r>
                            <a:rPr lang="en-US" sz="4000" i="0">
                              <a:solidFill>
                                <a:schemeClr val="tx1"/>
                              </a:solidFill>
                              <a:latin typeface="Cambria Math" panose="02040503050406030204" pitchFamily="18" charset="0"/>
                            </a:rPr>
                            <m:t>4</m:t>
                          </m:r>
                          <m:r>
                            <a:rPr lang="en-US" sz="4000" i="1">
                              <a:solidFill>
                                <a:schemeClr val="tx1"/>
                              </a:solidFill>
                              <a:latin typeface="Cambria Math" panose="02040503050406030204" pitchFamily="18" charset="0"/>
                            </a:rPr>
                            <m:t>𝜋</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𝑟</m:t>
                              </m:r>
                            </m:e>
                            <m:sup>
                              <m:r>
                                <a:rPr lang="en-US" sz="4000" i="0">
                                  <a:solidFill>
                                    <a:schemeClr val="tx1"/>
                                  </a:solidFill>
                                  <a:latin typeface="Cambria Math" panose="02040503050406030204" pitchFamily="18" charset="0"/>
                                </a:rPr>
                                <m:t>3</m:t>
                              </m:r>
                            </m:sup>
                          </m:sSup>
                        </m:num>
                        <m:den>
                          <m:r>
                            <a:rPr lang="en-US" sz="4000" i="0">
                              <a:solidFill>
                                <a:schemeClr val="tx1"/>
                              </a:solidFill>
                              <a:latin typeface="Cambria Math" panose="02040503050406030204" pitchFamily="18" charset="0"/>
                            </a:rPr>
                            <m:t>3</m:t>
                          </m:r>
                        </m:den>
                      </m:f>
                      <m:r>
                        <m:rPr>
                          <m:nor/>
                        </m:rPr>
                        <a:rPr lang="en-US" sz="4000" i="1">
                          <a:solidFill>
                            <a:schemeClr val="tx1"/>
                          </a:solidFill>
                          <a:latin typeface="Cambria Math" panose="02040503050406030204" pitchFamily="18" charset="0"/>
                        </a:rPr>
                        <m:t> </m:t>
                      </m:r>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𝑝</m:t>
                          </m:r>
                        </m:num>
                        <m:den>
                          <m:r>
                            <a:rPr lang="en-US" sz="4000" i="0">
                              <a:solidFill>
                                <a:schemeClr val="tx1"/>
                              </a:solidFill>
                              <a:latin typeface="Cambria Math" panose="02040503050406030204" pitchFamily="18" charset="0"/>
                            </a:rPr>
                            <m:t>2</m:t>
                          </m:r>
                          <m:r>
                            <a:rPr lang="en-US" sz="4000" i="1">
                              <a:solidFill>
                                <a:schemeClr val="tx1"/>
                              </a:solidFill>
                              <a:latin typeface="Cambria Math" panose="02040503050406030204" pitchFamily="18" charset="0"/>
                            </a:rPr>
                            <m:t>𝜋</m:t>
                          </m:r>
                        </m:den>
                      </m:f>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r>
                        <a:rPr lang="en-US" sz="4000" i="1">
                          <a:solidFill>
                            <a:schemeClr val="tx1"/>
                          </a:solidFill>
                          <a:latin typeface="Cambria Math" panose="02040503050406030204" pitchFamily="18" charset="0"/>
                        </a:rPr>
                        <m:t>𝑥</m:t>
                      </m:r>
                      <m:r>
                        <a:rPr lang="en-US" sz="4000" i="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i="0">
                              <a:solidFill>
                                <a:schemeClr val="tx1"/>
                              </a:solidFill>
                              <a:latin typeface="Cambria Math" panose="02040503050406030204" pitchFamily="18" charset="0"/>
                            </a:rPr>
                            <m:t>1</m:t>
                          </m:r>
                        </m:num>
                        <m:den>
                          <m:r>
                            <a:rPr lang="en-US" sz="4000" i="1">
                              <a:solidFill>
                                <a:schemeClr val="tx1"/>
                              </a:solidFill>
                              <a:latin typeface="Cambria Math" panose="02040503050406030204" pitchFamily="18" charset="0"/>
                            </a:rPr>
                            <m:t>𝑦</m:t>
                          </m:r>
                        </m:den>
                      </m:f>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r>
                        <a:rPr lang="en-US" sz="4000" i="0">
                          <a:solidFill>
                            <a:schemeClr val="tx1"/>
                          </a:solidFill>
                          <a:latin typeface="Cambria Math" panose="02040503050406030204" pitchFamily="18" charset="0"/>
                        </a:rPr>
                        <m:t>0;</m:t>
                      </m:r>
                      <m:r>
                        <m:rPr>
                          <m:nor/>
                        </m:rPr>
                        <a:rPr lang="en-US" sz="4000" i="1">
                          <a:solidFill>
                            <a:schemeClr val="tx1"/>
                          </a:solidFill>
                          <a:latin typeface="Cambria Math" panose="02040503050406030204" pitchFamily="18" charset="0"/>
                        </a:rPr>
                        <m:t>  </m:t>
                      </m:r>
                      <m:f>
                        <m:fPr>
                          <m:ctrlPr>
                            <a:rPr lang="en-US" sz="4000" i="1">
                              <a:solidFill>
                                <a:schemeClr val="tx1"/>
                              </a:solidFill>
                              <a:latin typeface="Cambria Math" panose="02040503050406030204" pitchFamily="18" charset="0"/>
                            </a:rPr>
                          </m:ctrlPr>
                        </m:fPr>
                        <m:num>
                          <m:r>
                            <a:rPr lang="en-US" sz="4000" i="0">
                              <a:solidFill>
                                <a:schemeClr val="tx1"/>
                              </a:solidFill>
                              <a:latin typeface="Cambria Math" panose="02040503050406030204" pitchFamily="18" charset="0"/>
                            </a:rPr>
                            <m:t>1</m:t>
                          </m:r>
                        </m:num>
                        <m:den>
                          <m:rad>
                            <m:radPr>
                              <m:degHide m:val="on"/>
                              <m:ctrlPr>
                                <a:rPr lang="en-US" sz="4000" i="1">
                                  <a:solidFill>
                                    <a:schemeClr val="tx1"/>
                                  </a:solidFill>
                                  <a:latin typeface="Cambria Math" panose="02040503050406030204" pitchFamily="18" charset="0"/>
                                </a:rPr>
                              </m:ctrlPr>
                            </m:radPr>
                            <m:deg/>
                            <m:e>
                              <m:r>
                                <a:rPr lang="en-US" sz="4000" i="0">
                                  <a:solidFill>
                                    <a:schemeClr val="tx1"/>
                                  </a:solidFill>
                                  <a:latin typeface="Cambria Math" panose="02040503050406030204" pitchFamily="18" charset="0"/>
                                </a:rPr>
                                <m:t>2</m:t>
                              </m:r>
                            </m:e>
                          </m:rad>
                        </m:den>
                      </m:f>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𝑥</m:t>
                          </m:r>
                        </m:e>
                        <m:sup>
                          <m:r>
                            <a:rPr lang="en-US" sz="4000" i="0">
                              <a:solidFill>
                                <a:schemeClr val="tx1"/>
                              </a:solidFill>
                              <a:latin typeface="Cambria Math" panose="02040503050406030204" pitchFamily="18" charset="0"/>
                            </a:rPr>
                            <m:t>3</m:t>
                          </m:r>
                        </m:sup>
                      </m:sSup>
                      <m:r>
                        <m:rPr>
                          <m:nor/>
                        </m:rPr>
                        <a:rPr lang="en-US" sz="4000" i="1">
                          <a:solidFill>
                            <a:schemeClr val="tx1"/>
                          </a:solidFill>
                          <a:latin typeface="Cambria Math" panose="02040503050406030204" pitchFamily="18" charset="0"/>
                        </a:rPr>
                        <m:t> </m:t>
                      </m:r>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r>
                        <a:rPr lang="en-US" sz="4000" i="1">
                          <a:solidFill>
                            <a:schemeClr val="tx1"/>
                          </a:solidFill>
                          <a:latin typeface="Cambria Math" panose="02040503050406030204" pitchFamily="18" charset="0"/>
                        </a:rPr>
                        <m:t>𝑥</m:t>
                      </m:r>
                      <m:r>
                        <m:rPr>
                          <m:nor/>
                        </m:rPr>
                        <a:rPr lang="en-US" sz="4000" i="1">
                          <a:solidFill>
                            <a:schemeClr val="tx1"/>
                          </a:solidFill>
                          <a:latin typeface="Cambria Math" panose="02040503050406030204" pitchFamily="18" charset="0"/>
                        </a:rPr>
                        <m:t> </m:t>
                      </m:r>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r>
                        <a:rPr lang="en-US" sz="4000" i="0">
                          <a:solidFill>
                            <a:schemeClr val="tx1"/>
                          </a:solidFill>
                          <a:latin typeface="Cambria Math" panose="02040503050406030204" pitchFamily="18" charset="0"/>
                        </a:rPr>
                        <m:t>1</m:t>
                      </m:r>
                    </m:oMath>
                  </m:oMathPara>
                </a14:m>
                <a:endParaRPr lang="en-US" sz="4000">
                  <a:solidFill>
                    <a:schemeClr val="tx1"/>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3173282" y="2405397"/>
                <a:ext cx="11865236" cy="1442703"/>
              </a:xfrm>
              <a:prstGeom prst="rect">
                <a:avLst/>
              </a:prstGeom>
              <a:blipFill>
                <a:blip r:embed="rId3"/>
                <a:stretch>
                  <a:fillRect/>
                </a:stretch>
              </a:blipFill>
            </p:spPr>
            <p:txBody>
              <a:bodyPr/>
              <a:lstStyle/>
              <a:p>
                <a:r>
                  <a:rPr lang="en-US">
                    <a:noFill/>
                  </a:rPr>
                  <a:t> </a:t>
                </a:r>
              </a:p>
            </p:txBody>
          </p:sp>
        </mc:Fallback>
      </mc:AlternateContent>
      <p:sp>
        <p:nvSpPr>
          <p:cNvPr id="36" name="Rectangle 35"/>
          <p:cNvSpPr/>
          <p:nvPr/>
        </p:nvSpPr>
        <p:spPr>
          <a:xfrm>
            <a:off x="474240" y="3846095"/>
            <a:ext cx="9677400" cy="3170099"/>
          </a:xfrm>
          <a:prstGeom prst="rect">
            <a:avLst/>
          </a:prstGeom>
        </p:spPr>
        <p:txBody>
          <a:bodyPr wrap="square">
            <a:spAutoFit/>
          </a:bodyPr>
          <a:lstStyle/>
          <a:p>
            <a:pPr>
              <a:lnSpc>
                <a:spcPct val="150000"/>
              </a:lnSpc>
              <a:spcAft>
                <a:spcPts val="1200"/>
              </a:spcAft>
            </a:pPr>
            <a:r>
              <a:rPr lang="en-US" sz="4000">
                <a:latin typeface="Arial" panose="020B0604020202020204" pitchFamily="34" charset="0"/>
                <a:ea typeface="Times New Roman" panose="02020603050405020304" pitchFamily="18" charset="0"/>
                <a:cs typeface="Arial" panose="020B0604020202020204" pitchFamily="34" charset="0"/>
              </a:rPr>
              <a:t>Trong số các biểu thức trên, hãy chỉ ra:</a:t>
            </a:r>
          </a:p>
          <a:p>
            <a:pPr>
              <a:lnSpc>
                <a:spcPct val="150000"/>
              </a:lnSpc>
              <a:spcAft>
                <a:spcPts val="1200"/>
              </a:spcAft>
            </a:pPr>
            <a:r>
              <a:rPr lang="en-US" sz="4000">
                <a:effectLst/>
                <a:latin typeface="Arial" panose="020B0604020202020204" pitchFamily="34" charset="0"/>
                <a:ea typeface="Times New Roman" panose="02020603050405020304" pitchFamily="18" charset="0"/>
                <a:cs typeface="Arial" panose="020B0604020202020204" pitchFamily="34" charset="0"/>
              </a:rPr>
              <a:t>a) Các đơn thức;</a:t>
            </a:r>
          </a:p>
          <a:p>
            <a:pPr>
              <a:lnSpc>
                <a:spcPct val="150000"/>
              </a:lnSpc>
              <a:spcAft>
                <a:spcPts val="1200"/>
              </a:spcAft>
            </a:pPr>
            <a:r>
              <a:rPr lang="en-US" sz="4000">
                <a:effectLst/>
                <a:latin typeface="Arial" panose="020B0604020202020204" pitchFamily="34" charset="0"/>
                <a:ea typeface="Times New Roman" panose="02020603050405020304" pitchFamily="18" charset="0"/>
                <a:cs typeface="Arial" panose="020B0604020202020204" pitchFamily="34" charset="0"/>
              </a:rPr>
              <a:t>b) Các đa thức và số hạng tử của chúng.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7" name="Rectangle 36"/>
          <p:cNvSpPr/>
          <p:nvPr/>
        </p:nvSpPr>
        <p:spPr>
          <a:xfrm>
            <a:off x="560652" y="8335937"/>
            <a:ext cx="4600940" cy="901593"/>
          </a:xfrm>
          <a:prstGeom prst="rect">
            <a:avLst/>
          </a:prstGeom>
        </p:spPr>
        <p:txBody>
          <a:bodyPr wrap="none">
            <a:spAutoFit/>
          </a:bodyPr>
          <a:lstStyle/>
          <a:p>
            <a:pPr lvl="0">
              <a:lnSpc>
                <a:spcPct val="150000"/>
              </a:lnSpc>
              <a:spcAft>
                <a:spcPts val="1200"/>
              </a:spcAft>
            </a:pPr>
            <a:r>
              <a:rPr lang="en-US" sz="4000">
                <a:latin typeface="Arial" panose="020B0604020202020204" pitchFamily="34" charset="0"/>
                <a:ea typeface="Times New Roman" panose="02020603050405020304" pitchFamily="18" charset="0"/>
                <a:cs typeface="Arial" panose="020B0604020202020204" pitchFamily="34" charset="0"/>
              </a:rPr>
              <a:t>a) Các đơn thức là:</a:t>
            </a:r>
          </a:p>
        </p:txBody>
      </p:sp>
      <mc:AlternateContent xmlns:mc="http://schemas.openxmlformats.org/markup-compatibility/2006" xmlns:a14="http://schemas.microsoft.com/office/drawing/2010/main">
        <mc:Choice Requires="a14">
          <p:sp>
            <p:nvSpPr>
              <p:cNvPr id="38" name="Rectangle 37"/>
              <p:cNvSpPr/>
              <p:nvPr/>
            </p:nvSpPr>
            <p:spPr>
              <a:xfrm>
                <a:off x="4876800" y="8120397"/>
                <a:ext cx="4846840" cy="14427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4000" i="1" smtClean="0">
                          <a:solidFill>
                            <a:schemeClr val="tx1"/>
                          </a:solidFill>
                          <a:latin typeface="Cambria Math" panose="02040503050406030204" pitchFamily="18" charset="0"/>
                        </a:rPr>
                        <m:t> </m:t>
                      </m:r>
                      <m:f>
                        <m:fPr>
                          <m:ctrlPr>
                            <a:rPr lang="en-US" sz="4000" i="1">
                              <a:solidFill>
                                <a:schemeClr val="tx1"/>
                              </a:solidFill>
                              <a:latin typeface="Cambria Math" panose="02040503050406030204" pitchFamily="18" charset="0"/>
                            </a:rPr>
                          </m:ctrlPr>
                        </m:fPr>
                        <m:num>
                          <m:r>
                            <a:rPr lang="en-US" sz="4000" i="0">
                              <a:solidFill>
                                <a:schemeClr val="tx1"/>
                              </a:solidFill>
                              <a:latin typeface="Cambria Math" panose="02040503050406030204" pitchFamily="18" charset="0"/>
                            </a:rPr>
                            <m:t>4</m:t>
                          </m:r>
                          <m:r>
                            <a:rPr lang="en-US" sz="4000" i="1">
                              <a:solidFill>
                                <a:schemeClr val="tx1"/>
                              </a:solidFill>
                              <a:latin typeface="Cambria Math" panose="02040503050406030204" pitchFamily="18" charset="0"/>
                            </a:rPr>
                            <m:t>𝜋</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𝑟</m:t>
                              </m:r>
                            </m:e>
                            <m:sup>
                              <m:r>
                                <a:rPr lang="en-US" sz="4000" i="0">
                                  <a:solidFill>
                                    <a:schemeClr val="tx1"/>
                                  </a:solidFill>
                                  <a:latin typeface="Cambria Math" panose="02040503050406030204" pitchFamily="18" charset="0"/>
                                </a:rPr>
                                <m:t>3</m:t>
                              </m:r>
                            </m:sup>
                          </m:sSup>
                        </m:num>
                        <m:den>
                          <m:r>
                            <a:rPr lang="en-US" sz="4000" i="0">
                              <a:solidFill>
                                <a:schemeClr val="tx1"/>
                              </a:solidFill>
                              <a:latin typeface="Cambria Math" panose="02040503050406030204" pitchFamily="18" charset="0"/>
                            </a:rPr>
                            <m:t>3</m:t>
                          </m:r>
                        </m:den>
                      </m:f>
                      <m:r>
                        <m:rPr>
                          <m:nor/>
                        </m:rPr>
                        <a:rPr lang="en-US" sz="4000" i="1">
                          <a:solidFill>
                            <a:schemeClr val="tx1"/>
                          </a:solidFill>
                          <a:latin typeface="Cambria Math" panose="02040503050406030204" pitchFamily="18" charset="0"/>
                        </a:rPr>
                        <m:t> </m:t>
                      </m:r>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𝑝</m:t>
                          </m:r>
                        </m:num>
                        <m:den>
                          <m:r>
                            <a:rPr lang="en-US" sz="4000" i="0">
                              <a:solidFill>
                                <a:schemeClr val="tx1"/>
                              </a:solidFill>
                              <a:latin typeface="Cambria Math" panose="02040503050406030204" pitchFamily="18" charset="0"/>
                            </a:rPr>
                            <m:t>2</m:t>
                          </m:r>
                          <m:r>
                            <a:rPr lang="en-US" sz="4000" i="1">
                              <a:solidFill>
                                <a:schemeClr val="tx1"/>
                              </a:solidFill>
                              <a:latin typeface="Cambria Math" panose="02040503050406030204" pitchFamily="18" charset="0"/>
                            </a:rPr>
                            <m:t>𝜋</m:t>
                          </m:r>
                        </m:den>
                      </m:f>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r>
                        <a:rPr lang="en-US" sz="4000" i="0">
                          <a:solidFill>
                            <a:schemeClr val="tx1"/>
                          </a:solidFill>
                          <a:latin typeface="Cambria Math" panose="02040503050406030204" pitchFamily="18" charset="0"/>
                        </a:rPr>
                        <m:t>0;</m:t>
                      </m:r>
                      <m:r>
                        <m:rPr>
                          <m:nor/>
                        </m:rPr>
                        <a:rPr lang="en-US" sz="4000" i="1">
                          <a:solidFill>
                            <a:schemeClr val="tx1"/>
                          </a:solidFill>
                          <a:latin typeface="Cambria Math" panose="02040503050406030204" pitchFamily="18" charset="0"/>
                        </a:rPr>
                        <m:t>  </m:t>
                      </m:r>
                      <m:f>
                        <m:fPr>
                          <m:ctrlPr>
                            <a:rPr lang="en-US" sz="4000" i="1">
                              <a:solidFill>
                                <a:schemeClr val="tx1"/>
                              </a:solidFill>
                              <a:latin typeface="Cambria Math" panose="02040503050406030204" pitchFamily="18" charset="0"/>
                            </a:rPr>
                          </m:ctrlPr>
                        </m:fPr>
                        <m:num>
                          <m:r>
                            <a:rPr lang="en-US" sz="4000" i="0">
                              <a:solidFill>
                                <a:schemeClr val="tx1"/>
                              </a:solidFill>
                              <a:latin typeface="Cambria Math" panose="02040503050406030204" pitchFamily="18" charset="0"/>
                            </a:rPr>
                            <m:t>1</m:t>
                          </m:r>
                        </m:num>
                        <m:den>
                          <m:rad>
                            <m:radPr>
                              <m:degHide m:val="on"/>
                              <m:ctrlPr>
                                <a:rPr lang="en-US" sz="4000" i="1">
                                  <a:solidFill>
                                    <a:schemeClr val="tx1"/>
                                  </a:solidFill>
                                  <a:latin typeface="Cambria Math" panose="02040503050406030204" pitchFamily="18" charset="0"/>
                                </a:rPr>
                              </m:ctrlPr>
                            </m:radPr>
                            <m:deg/>
                            <m:e>
                              <m:r>
                                <a:rPr lang="en-US" sz="4000" i="0">
                                  <a:solidFill>
                                    <a:schemeClr val="tx1"/>
                                  </a:solidFill>
                                  <a:latin typeface="Cambria Math" panose="02040503050406030204" pitchFamily="18" charset="0"/>
                                </a:rPr>
                                <m:t>2</m:t>
                              </m:r>
                            </m:e>
                          </m:rad>
                        </m:den>
                      </m:f>
                    </m:oMath>
                  </m:oMathPara>
                </a14:m>
                <a:endParaRPr lang="en-US" sz="4000">
                  <a:solidFill>
                    <a:schemeClr val="tx1"/>
                  </a:solidFill>
                </a:endParaRPr>
              </a:p>
            </p:txBody>
          </p:sp>
        </mc:Choice>
        <mc:Fallback xmlns="">
          <p:sp>
            <p:nvSpPr>
              <p:cNvPr id="38" name="Rectangle 37"/>
              <p:cNvSpPr>
                <a:spLocks noRot="1" noChangeAspect="1" noMove="1" noResize="1" noEditPoints="1" noAdjustHandles="1" noChangeArrowheads="1" noChangeShapeType="1" noTextEdit="1"/>
              </p:cNvSpPr>
              <p:nvPr/>
            </p:nvSpPr>
            <p:spPr>
              <a:xfrm>
                <a:off x="4876800" y="8120397"/>
                <a:ext cx="4846840" cy="1442703"/>
              </a:xfrm>
              <a:prstGeom prst="rect">
                <a:avLst/>
              </a:prstGeom>
              <a:blipFill>
                <a:blip r:embed="rId4"/>
                <a:stretch>
                  <a:fillRect/>
                </a:stretch>
              </a:blipFill>
            </p:spPr>
            <p:txBody>
              <a:bodyPr/>
              <a:lstStyle/>
              <a:p>
                <a:r>
                  <a:rPr lang="en-US">
                    <a:noFill/>
                  </a:rPr>
                  <a:t> </a:t>
                </a:r>
              </a:p>
            </p:txBody>
          </p:sp>
        </mc:Fallback>
      </mc:AlternateContent>
      <p:pic>
        <p:nvPicPr>
          <p:cNvPr id="5" name="Picture 4"/>
          <p:cNvPicPr>
            <a:picLocks noChangeAspect="1"/>
          </p:cNvPicPr>
          <p:nvPr/>
        </p:nvPicPr>
        <p:blipFill>
          <a:blip r:embed="rId5"/>
          <a:stretch>
            <a:fillRect/>
          </a:stretch>
        </p:blipFill>
        <p:spPr>
          <a:xfrm>
            <a:off x="16468030" y="8662107"/>
            <a:ext cx="1542422"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randombar(horizontal)">
                                      <p:cBhvr>
                                        <p:cTn id="28" dur="500"/>
                                        <p:tgtEl>
                                          <p:spTgt spid="37"/>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randombar(horizontal)">
                                      <p:cBhvr>
                                        <p:cTn id="3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P spid="6" grpId="0"/>
      <p:bldP spid="36" grpId="0"/>
      <p:bldP spid="37" grpId="0"/>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381000" y="2504359"/>
            <a:ext cx="17449800" cy="7363541"/>
            <a:chOff x="0" y="0"/>
            <a:chExt cx="4099121" cy="1678281"/>
          </a:xfrm>
        </p:grpSpPr>
        <p:sp>
          <p:nvSpPr>
            <p:cNvPr id="3" name="Freeform 3"/>
            <p:cNvSpPr/>
            <p:nvPr/>
          </p:nvSpPr>
          <p:spPr>
            <a:xfrm>
              <a:off x="0" y="0"/>
              <a:ext cx="4099121" cy="1678281"/>
            </a:xfrm>
            <a:custGeom>
              <a:avLst/>
              <a:gdLst/>
              <a:ahLst/>
              <a:cxnLst/>
              <a:rect l="l" t="t" r="r" b="b"/>
              <a:pathLst>
                <a:path w="4099121" h="1678281">
                  <a:moveTo>
                    <a:pt x="0" y="0"/>
                  </a:moveTo>
                  <a:lnTo>
                    <a:pt x="4099121" y="0"/>
                  </a:lnTo>
                  <a:lnTo>
                    <a:pt x="4099121" y="1678281"/>
                  </a:lnTo>
                  <a:lnTo>
                    <a:pt x="0" y="1678281"/>
                  </a:lnTo>
                  <a:close/>
                </a:path>
              </a:pathLst>
            </a:custGeom>
            <a:solidFill>
              <a:srgbClr val="FFFFFF">
                <a:alpha val="19608"/>
              </a:srgbClr>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effectLst/>
                <a:uLnTx/>
                <a:uFillTx/>
                <a:latin typeface="Calibri"/>
                <a:ea typeface="+mn-ea"/>
                <a:cs typeface="+mn-cs"/>
              </a:endParaRPr>
            </a:p>
          </p:txBody>
        </p:sp>
      </p:grpSp>
      <p:grpSp>
        <p:nvGrpSpPr>
          <p:cNvPr id="28" name="Group 27"/>
          <p:cNvGrpSpPr/>
          <p:nvPr/>
        </p:nvGrpSpPr>
        <p:grpSpPr>
          <a:xfrm>
            <a:off x="15555577" y="266700"/>
            <a:ext cx="2580023" cy="2529303"/>
            <a:chOff x="15375571" y="405143"/>
            <a:chExt cx="2580023" cy="2529303"/>
          </a:xfrm>
        </p:grpSpPr>
        <p:pic>
          <p:nvPicPr>
            <p:cNvPr id="13" name="Picture 13"/>
            <p:cNvPicPr>
              <a:picLocks noChangeAspect="1"/>
            </p:cNvPicPr>
            <p:nvPr/>
          </p:nvPicPr>
          <p:blipFill>
            <a:blip r:embed="rId2"/>
            <a:srcRect/>
            <a:stretch>
              <a:fillRect/>
            </a:stretch>
          </p:blipFill>
          <p:spPr>
            <a:xfrm>
              <a:off x="16447881" y="917318"/>
              <a:ext cx="1005142" cy="1024349"/>
            </a:xfrm>
            <a:prstGeom prst="rect">
              <a:avLst/>
            </a:prstGeom>
          </p:spPr>
        </p:pic>
        <p:pic>
          <p:nvPicPr>
            <p:cNvPr id="16" name="Picture 16"/>
            <p:cNvPicPr>
              <a:picLocks noChangeAspect="1"/>
            </p:cNvPicPr>
            <p:nvPr/>
          </p:nvPicPr>
          <p:blipFill>
            <a:blip r:embed="rId2"/>
            <a:srcRect/>
            <a:stretch>
              <a:fillRect/>
            </a:stretch>
          </p:blipFill>
          <p:spPr>
            <a:xfrm>
              <a:off x="15375571" y="405143"/>
              <a:ext cx="502571" cy="512174"/>
            </a:xfrm>
            <a:prstGeom prst="rect">
              <a:avLst/>
            </a:prstGeom>
          </p:spPr>
        </p:pic>
        <p:pic>
          <p:nvPicPr>
            <p:cNvPr id="17" name="Picture 17"/>
            <p:cNvPicPr>
              <a:picLocks noChangeAspect="1"/>
            </p:cNvPicPr>
            <p:nvPr/>
          </p:nvPicPr>
          <p:blipFill>
            <a:blip r:embed="rId2"/>
            <a:srcRect/>
            <a:stretch>
              <a:fillRect/>
            </a:stretch>
          </p:blipFill>
          <p:spPr>
            <a:xfrm>
              <a:off x="17453023" y="2422272"/>
              <a:ext cx="502571" cy="512174"/>
            </a:xfrm>
            <a:prstGeom prst="rect">
              <a:avLst/>
            </a:prstGeom>
          </p:spPr>
        </p:pic>
      </p:grpSp>
      <p:sp>
        <p:nvSpPr>
          <p:cNvPr id="30" name="Oval Callout 29"/>
          <p:cNvSpPr/>
          <p:nvPr/>
        </p:nvSpPr>
        <p:spPr>
          <a:xfrm>
            <a:off x="8269918" y="2164519"/>
            <a:ext cx="1671964" cy="679680"/>
          </a:xfrm>
          <a:prstGeom prst="wedgeEllipseCallou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schemeClr val="tx1"/>
              </a:solidFill>
              <a:effectLst/>
              <a:uLnTx/>
              <a:uFillTx/>
              <a:latin typeface="Calibri"/>
              <a:ea typeface="+mn-ea"/>
              <a:cs typeface="+mn-cs"/>
            </a:endParaRPr>
          </a:p>
        </p:txBody>
      </p:sp>
      <p:sp>
        <p:nvSpPr>
          <p:cNvPr id="29" name="Rectangle 28"/>
          <p:cNvSpPr/>
          <p:nvPr/>
        </p:nvSpPr>
        <p:spPr>
          <a:xfrm>
            <a:off x="1325648" y="3365837"/>
            <a:ext cx="4863832" cy="90159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rPr>
              <a:t>b) Các </a:t>
            </a:r>
            <a:r>
              <a:rPr lang="en-US" sz="4000">
                <a:latin typeface="Arial" panose="020B0604020202020204" pitchFamily="34" charset="0"/>
                <a:ea typeface="Times New Roman" panose="02020603050405020304" pitchFamily="18" charset="0"/>
                <a:cs typeface="Arial" panose="020B0604020202020204" pitchFamily="34" charset="0"/>
              </a:rPr>
              <a:t>đa</a:t>
            </a:r>
            <a:r>
              <a:rPr kumimoji="0" lang="en-US" sz="4000" b="0"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rPr>
              <a:t> thức gồm:</a:t>
            </a:r>
          </a:p>
        </p:txBody>
      </p:sp>
      <mc:AlternateContent xmlns:mc="http://schemas.openxmlformats.org/markup-compatibility/2006" xmlns:a14="http://schemas.microsoft.com/office/drawing/2010/main">
        <mc:Choice Requires="a14">
          <p:sp>
            <p:nvSpPr>
              <p:cNvPr id="5" name="Rectangle 4"/>
              <p:cNvSpPr/>
              <p:nvPr/>
            </p:nvSpPr>
            <p:spPr>
              <a:xfrm>
                <a:off x="1325648" y="4610100"/>
                <a:ext cx="15163800" cy="4478149"/>
              </a:xfrm>
              <a:prstGeom prst="rect">
                <a:avLst/>
              </a:prstGeom>
            </p:spPr>
            <p:txBody>
              <a:bodyPr wrap="square">
                <a:spAutoFit/>
              </a:bodyPr>
              <a:lstStyle/>
              <a:p>
                <a:pPr marL="571500" indent="-571500" algn="just">
                  <a:lnSpc>
                    <a:spcPct val="150000"/>
                  </a:lnSpc>
                  <a:spcBef>
                    <a:spcPts val="1200"/>
                  </a:spcBef>
                  <a:spcAft>
                    <a:spcPts val="600"/>
                  </a:spcAft>
                  <a:buFontTx/>
                  <a:buChar char="-"/>
                </a:pPr>
                <a:r>
                  <a:rPr lang="nl-NL" sz="4000">
                    <a:solidFill>
                      <a:schemeClr val="tx1"/>
                    </a:solidFill>
                    <a:latin typeface="Arial" panose="020B0604020202020204" pitchFamily="34" charset="0"/>
                    <a:ea typeface="Times New Roman" panose="02020603050405020304" pitchFamily="18" charset="0"/>
                    <a:cs typeface="Arial" panose="020B0604020202020204" pitchFamily="34" charset="0"/>
                  </a:rPr>
                  <a:t>Các đơn thức ở câu a) là những đa thức có một hạng tử.</a:t>
                </a:r>
              </a:p>
              <a:p>
                <a:pPr marL="571500" indent="-571500" algn="just">
                  <a:lnSpc>
                    <a:spcPct val="150000"/>
                  </a:lnSpc>
                  <a:spcBef>
                    <a:spcPts val="1200"/>
                  </a:spcBef>
                  <a:spcAft>
                    <a:spcPts val="600"/>
                  </a:spcAft>
                  <a:buFontTx/>
                  <a:buChar char="-"/>
                </a:pPr>
                <a:r>
                  <a:rPr lang="nl-NL"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Đa thức </a:t>
                </a:r>
                <a14:m>
                  <m:oMath xmlns:m="http://schemas.openxmlformats.org/officeDocument/2006/math">
                    <m:r>
                      <a:rPr lang="nl-NL" sz="4000" i="1" smtClean="0">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𝑎𝑏</m:t>
                    </m:r>
                    <m:r>
                      <a:rPr lang="nl-NL" sz="4000" i="1" smtClean="0">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oMath>
                </a14:m>
                <a:r>
                  <a:rPr lang="nl-NL"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000" i="1">
                        <a:solidFill>
                          <a:schemeClr val="tx1"/>
                        </a:solidFill>
                        <a:effectLst/>
                        <a:latin typeface="Cambria Math" panose="02040503050406030204" pitchFamily="18" charset="0"/>
                        <a:ea typeface="Times New Roman" panose="02020603050405020304" pitchFamily="18" charset="0"/>
                      </a:rPr>
                      <m:t>𝜋</m:t>
                    </m:r>
                    <m:sSup>
                      <m:sSupPr>
                        <m:ctrlPr>
                          <a:rPr lang="en-US" sz="4000" i="1">
                            <a:solidFill>
                              <a:schemeClr val="tx1"/>
                            </a:solidFill>
                            <a:effectLst/>
                            <a:latin typeface="Cambria Math" panose="02040503050406030204" pitchFamily="18" charset="0"/>
                            <a:ea typeface="Cambria Math" panose="02040503050406030204" pitchFamily="18" charset="0"/>
                            <a:cs typeface="Cambria Math" panose="02040503050406030204" pitchFamily="18" charset="0"/>
                          </a:rPr>
                        </m:ctrlPr>
                      </m:sSupPr>
                      <m:e>
                        <m:r>
                          <a:rPr lang="nl-NL" sz="4000" i="1">
                            <a:solidFill>
                              <a:schemeClr val="tx1"/>
                            </a:solidFill>
                            <a:effectLst/>
                            <a:latin typeface="Cambria Math" panose="02040503050406030204" pitchFamily="18" charset="0"/>
                            <a:ea typeface="Cambria Math" panose="02040503050406030204" pitchFamily="18" charset="0"/>
                            <a:cs typeface="Cambria Math" panose="02040503050406030204" pitchFamily="18" charset="0"/>
                          </a:rPr>
                          <m:t>𝑟</m:t>
                        </m:r>
                      </m:e>
                      <m:sup>
                        <m:r>
                          <a:rPr lang="nl-NL" sz="4000" i="1">
                            <a:solidFill>
                              <a:schemeClr val="tx1"/>
                            </a:solidFill>
                            <a:effectLst/>
                            <a:latin typeface="Cambria Math" panose="02040503050406030204" pitchFamily="18" charset="0"/>
                            <a:ea typeface="Cambria Math" panose="02040503050406030204" pitchFamily="18" charset="0"/>
                            <a:cs typeface="Cambria Math" panose="02040503050406030204" pitchFamily="18" charset="0"/>
                          </a:rPr>
                          <m:t>2</m:t>
                        </m:r>
                      </m:sup>
                    </m:sSup>
                  </m:oMath>
                </a14:m>
                <a:r>
                  <a:rPr lang="nl-NL"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có hai hạng tử.</a:t>
                </a:r>
                <a:endParaRPr lang="en-US" sz="400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Bef>
                    <a:spcPts val="1200"/>
                  </a:spcBef>
                  <a:spcAft>
                    <a:spcPts val="600"/>
                  </a:spcAft>
                  <a:buFontTx/>
                  <a:buChar char="-"/>
                </a:pPr>
                <a:r>
                  <a:rPr lang="nl-NL"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Đa thức </a:t>
                </a:r>
                <a14:m>
                  <m:oMath xmlns:m="http://schemas.openxmlformats.org/officeDocument/2006/math">
                    <m:r>
                      <a:rPr lang="nl-NL" sz="4000" i="1" smtClean="0">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r>
                      <a:rPr lang="nl-NL" sz="4000" i="1" baseline="30000">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3</m:t>
                    </m:r>
                    <m:r>
                      <a:rPr lang="nl-NL"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m:t>
                    </m:r>
                    <m:r>
                      <a:rPr lang="nl-NL"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r>
                      <a:rPr lang="nl-NL"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+ 1 </m:t>
                    </m:r>
                  </m:oMath>
                </a14:m>
                <a:r>
                  <a:rPr lang="nl-NL"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có ba hạng tử.</a:t>
                </a:r>
                <a:endParaRPr lang="en-US" sz="400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Bef>
                    <a:spcPts val="1200"/>
                  </a:spcBef>
                  <a:spcAft>
                    <a:spcPts val="600"/>
                  </a:spcAft>
                  <a:buFontTx/>
                  <a:buChar char="-"/>
                </a:pPr>
                <a:r>
                  <a:rPr lang="nl-NL"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Biểu thức             không phải là đa thức.</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325648" y="4610100"/>
                <a:ext cx="15163800" cy="4478149"/>
              </a:xfrm>
              <a:prstGeom prst="rect">
                <a:avLst/>
              </a:prstGeom>
              <a:blipFill>
                <a:blip r:embed="rId3"/>
                <a:stretch>
                  <a:fillRect l="-1286" b="-23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372817" y="7888049"/>
                <a:ext cx="1494961" cy="13540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solidFill>
                          <a:latin typeface="Cambria Math" panose="02040503050406030204" pitchFamily="18" charset="0"/>
                        </a:rPr>
                        <m:t>𝑥</m:t>
                      </m:r>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m:t>
                          </m:r>
                        </m:num>
                        <m:den>
                          <m:r>
                            <a:rPr lang="en-US" sz="4000" i="1">
                              <a:solidFill>
                                <a:schemeClr val="tx1"/>
                              </a:solidFill>
                              <a:latin typeface="Cambria Math" panose="02040503050406030204" pitchFamily="18" charset="0"/>
                            </a:rPr>
                            <m:t>𝑦</m:t>
                          </m:r>
                        </m:den>
                      </m:f>
                    </m:oMath>
                  </m:oMathPara>
                </a14:m>
                <a:endParaRPr lang="en-US">
                  <a:solidFill>
                    <a:schemeClr val="tx1"/>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4372817" y="7888049"/>
                <a:ext cx="1494961" cy="1354025"/>
              </a:xfrm>
              <a:prstGeom prst="rect">
                <a:avLst/>
              </a:prstGeom>
              <a:blipFill>
                <a:blip r:embed="rId4"/>
                <a:stretch>
                  <a:fillRect/>
                </a:stretch>
              </a:blipFill>
            </p:spPr>
            <p:txBody>
              <a:bodyPr/>
              <a:lstStyle/>
              <a:p>
                <a:r>
                  <a:rPr lang="en-US">
                    <a:noFill/>
                  </a:rPr>
                  <a:t> </a:t>
                </a:r>
              </a:p>
            </p:txBody>
          </p:sp>
        </mc:Fallback>
      </mc:AlternateContent>
      <p:grpSp>
        <p:nvGrpSpPr>
          <p:cNvPr id="31" name="Group 30"/>
          <p:cNvGrpSpPr/>
          <p:nvPr/>
        </p:nvGrpSpPr>
        <p:grpSpPr>
          <a:xfrm>
            <a:off x="269213" y="692232"/>
            <a:ext cx="5791200" cy="1331522"/>
            <a:chOff x="6365212" y="840178"/>
            <a:chExt cx="5791200" cy="1331522"/>
          </a:xfrm>
        </p:grpSpPr>
        <p:grpSp>
          <p:nvGrpSpPr>
            <p:cNvPr id="32" name="Group 31"/>
            <p:cNvGrpSpPr/>
            <p:nvPr/>
          </p:nvGrpSpPr>
          <p:grpSpPr>
            <a:xfrm>
              <a:off x="6477000" y="853965"/>
              <a:ext cx="5589586" cy="1317735"/>
              <a:chOff x="1028700" y="1820896"/>
              <a:chExt cx="16230600" cy="6645209"/>
            </a:xfrm>
          </p:grpSpPr>
          <p:grpSp>
            <p:nvGrpSpPr>
              <p:cNvPr id="35" name="Group 3"/>
              <p:cNvGrpSpPr/>
              <p:nvPr/>
            </p:nvGrpSpPr>
            <p:grpSpPr>
              <a:xfrm>
                <a:off x="1028700" y="1820896"/>
                <a:ext cx="16230600" cy="6645209"/>
                <a:chOff x="0" y="0"/>
                <a:chExt cx="4099121" cy="1678281"/>
              </a:xfrm>
            </p:grpSpPr>
            <p:sp>
              <p:nvSpPr>
                <p:cNvPr id="39" name="Freeform 4"/>
                <p:cNvSpPr/>
                <p:nvPr/>
              </p:nvSpPr>
              <p:spPr>
                <a:xfrm>
                  <a:off x="0" y="0"/>
                  <a:ext cx="4099121" cy="1678281"/>
                </a:xfrm>
                <a:custGeom>
                  <a:avLst/>
                  <a:gdLst/>
                  <a:ahLst/>
                  <a:cxnLst/>
                  <a:rect l="l" t="t" r="r" b="b"/>
                  <a:pathLst>
                    <a:path w="4099121" h="1678281">
                      <a:moveTo>
                        <a:pt x="0" y="0"/>
                      </a:moveTo>
                      <a:lnTo>
                        <a:pt x="4099121" y="0"/>
                      </a:lnTo>
                      <a:lnTo>
                        <a:pt x="4099121" y="1678281"/>
                      </a:lnTo>
                      <a:lnTo>
                        <a:pt x="0" y="1678281"/>
                      </a:lnTo>
                      <a:close/>
                    </a:path>
                  </a:pathLst>
                </a:custGeom>
                <a:solidFill>
                  <a:srgbClr val="FFFFFF">
                    <a:alpha val="19608"/>
                  </a:srgbClr>
                </a:solidFill>
              </p:spPr>
            </p:sp>
            <p:sp>
              <p:nvSpPr>
                <p:cNvPr id="40"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6"/>
              <p:cNvGrpSpPr/>
              <p:nvPr/>
            </p:nvGrpSpPr>
            <p:grpSpPr>
              <a:xfrm>
                <a:off x="1322732" y="2156757"/>
                <a:ext cx="15638040" cy="5753101"/>
                <a:chOff x="-48664" y="-38100"/>
                <a:chExt cx="3949467" cy="1452975"/>
              </a:xfrm>
            </p:grpSpPr>
            <p:sp>
              <p:nvSpPr>
                <p:cNvPr id="37" name="Freeform 7"/>
                <p:cNvSpPr/>
                <p:nvPr/>
              </p:nvSpPr>
              <p:spPr>
                <a:xfrm>
                  <a:off x="-48664" y="0"/>
                  <a:ext cx="3949467" cy="1414875"/>
                </a:xfrm>
                <a:custGeom>
                  <a:avLst/>
                  <a:gdLst/>
                  <a:ahLst/>
                  <a:cxnLst/>
                  <a:rect l="l" t="t" r="r" b="b"/>
                  <a:pathLst>
                    <a:path w="3848257" h="1414874">
                      <a:moveTo>
                        <a:pt x="0" y="0"/>
                      </a:moveTo>
                      <a:lnTo>
                        <a:pt x="3848257" y="0"/>
                      </a:lnTo>
                      <a:lnTo>
                        <a:pt x="3848257" y="1414874"/>
                      </a:lnTo>
                      <a:lnTo>
                        <a:pt x="0" y="1414874"/>
                      </a:lnTo>
                      <a:close/>
                    </a:path>
                  </a:pathLst>
                </a:custGeom>
                <a:solidFill>
                  <a:schemeClr val="accent1">
                    <a:lumMod val="60000"/>
                    <a:lumOff val="40000"/>
                    <a:alpha val="28627"/>
                  </a:schemeClr>
                </a:solidFill>
              </p:spPr>
            </p:sp>
            <p:sp>
              <p:nvSpPr>
                <p:cNvPr id="3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34" name="TextBox 2"/>
            <p:cNvSpPr txBox="1"/>
            <p:nvPr/>
          </p:nvSpPr>
          <p:spPr>
            <a:xfrm>
              <a:off x="6365212" y="840178"/>
              <a:ext cx="5791200" cy="1050031"/>
            </a:xfrm>
            <a:prstGeom prst="rect">
              <a:avLst/>
            </a:prstGeom>
          </p:spPr>
          <p:txBody>
            <a:bodyPr wrap="square" lIns="0" tIns="0" rIns="0" bIns="0" rtlCol="0" anchor="t">
              <a:spAutoFit/>
            </a:bodyPr>
            <a:lstStyle/>
            <a:p>
              <a:pPr algn="ctr">
                <a:lnSpc>
                  <a:spcPts val="9379"/>
                </a:lnSpc>
              </a:pPr>
              <a:r>
                <a:rPr lang="en-US" sz="5000" b="1" spc="341">
                  <a:latin typeface="Arial" panose="020B0604020202020204" pitchFamily="34" charset="0"/>
                  <a:cs typeface="Arial" panose="020B0604020202020204" pitchFamily="34" charset="0"/>
                </a:rPr>
                <a:t>Thực hành 1</a:t>
              </a:r>
              <a:endParaRPr lang="en-US" sz="5000" b="1" spc="341" dirty="0">
                <a:latin typeface="Arial" panose="020B0604020202020204" pitchFamily="34" charset="0"/>
                <a:cs typeface="Arial" panose="020B0604020202020204" pitchFamily="34" charset="0"/>
              </a:endParaRPr>
            </a:p>
          </p:txBody>
        </p:sp>
      </p:grpSp>
      <p:pic>
        <p:nvPicPr>
          <p:cNvPr id="6" name="Picture 5"/>
          <p:cNvPicPr>
            <a:picLocks noChangeAspect="1"/>
          </p:cNvPicPr>
          <p:nvPr/>
        </p:nvPicPr>
        <p:blipFill>
          <a:blip r:embed="rId5"/>
          <a:stretch>
            <a:fillRect/>
          </a:stretch>
        </p:blipFill>
        <p:spPr>
          <a:xfrm>
            <a:off x="16412976" y="8631360"/>
            <a:ext cx="1542422" cy="1457070"/>
          </a:xfrm>
          <a:prstGeom prst="rect">
            <a:avLst/>
          </a:prstGeom>
        </p:spPr>
      </p:pic>
    </p:spTree>
    <p:extLst>
      <p:ext uri="{BB962C8B-B14F-4D97-AF65-F5344CB8AC3E}">
        <p14:creationId xmlns:p14="http://schemas.microsoft.com/office/powerpoint/2010/main" val="759868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srcRect/>
          <a:stretch>
            <a:fillRect/>
          </a:stretch>
        </p:blipFill>
        <p:spPr>
          <a:xfrm>
            <a:off x="17373598" y="9075531"/>
            <a:ext cx="1005142" cy="1024349"/>
          </a:xfrm>
          <a:prstGeom prst="rect">
            <a:avLst/>
          </a:prstGeom>
        </p:spPr>
      </p:pic>
      <p:grpSp>
        <p:nvGrpSpPr>
          <p:cNvPr id="16" name="Group 15"/>
          <p:cNvGrpSpPr/>
          <p:nvPr/>
        </p:nvGrpSpPr>
        <p:grpSpPr>
          <a:xfrm>
            <a:off x="152400" y="0"/>
            <a:ext cx="1981200" cy="1555369"/>
            <a:chOff x="-502571" y="-69469"/>
            <a:chExt cx="4426871" cy="3533553"/>
          </a:xfrm>
        </p:grpSpPr>
        <p:pic>
          <p:nvPicPr>
            <p:cNvPr id="9" name="Picture 9"/>
            <p:cNvPicPr>
              <a:picLocks noChangeAspect="1"/>
            </p:cNvPicPr>
            <p:nvPr/>
          </p:nvPicPr>
          <p:blipFill>
            <a:blip r:embed="rId3"/>
            <a:srcRect/>
            <a:stretch>
              <a:fillRect/>
            </a:stretch>
          </p:blipFill>
          <p:spPr>
            <a:xfrm>
              <a:off x="477029" y="442705"/>
              <a:ext cx="3447271" cy="2756381"/>
            </a:xfrm>
            <a:prstGeom prst="rect">
              <a:avLst/>
            </a:prstGeom>
          </p:spPr>
        </p:pic>
        <p:pic>
          <p:nvPicPr>
            <p:cNvPr id="13" name="Picture 13"/>
            <p:cNvPicPr>
              <a:picLocks noChangeAspect="1"/>
            </p:cNvPicPr>
            <p:nvPr/>
          </p:nvPicPr>
          <p:blipFill>
            <a:blip r:embed="rId2"/>
            <a:srcRect/>
            <a:stretch>
              <a:fillRect/>
            </a:stretch>
          </p:blipFill>
          <p:spPr>
            <a:xfrm>
              <a:off x="2919158" y="-69469"/>
              <a:ext cx="1005142" cy="1024349"/>
            </a:xfrm>
            <a:prstGeom prst="rect">
              <a:avLst/>
            </a:prstGeom>
          </p:spPr>
        </p:pic>
        <p:pic>
          <p:nvPicPr>
            <p:cNvPr id="14" name="Picture 14"/>
            <p:cNvPicPr>
              <a:picLocks noChangeAspect="1"/>
            </p:cNvPicPr>
            <p:nvPr/>
          </p:nvPicPr>
          <p:blipFill>
            <a:blip r:embed="rId2"/>
            <a:srcRect/>
            <a:stretch>
              <a:fillRect/>
            </a:stretch>
          </p:blipFill>
          <p:spPr>
            <a:xfrm>
              <a:off x="-502571" y="2439735"/>
              <a:ext cx="1005142" cy="1024349"/>
            </a:xfrm>
            <a:prstGeom prst="rect">
              <a:avLst/>
            </a:prstGeom>
          </p:spPr>
        </p:pic>
        <p:pic>
          <p:nvPicPr>
            <p:cNvPr id="15" name="Picture 15"/>
            <p:cNvPicPr>
              <a:picLocks noChangeAspect="1"/>
            </p:cNvPicPr>
            <p:nvPr/>
          </p:nvPicPr>
          <p:blipFill>
            <a:blip r:embed="rId2"/>
            <a:srcRect/>
            <a:stretch>
              <a:fillRect/>
            </a:stretch>
          </p:blipFill>
          <p:spPr>
            <a:xfrm>
              <a:off x="23558" y="4351"/>
              <a:ext cx="1005142" cy="1024349"/>
            </a:xfrm>
            <a:prstGeom prst="rect">
              <a:avLst/>
            </a:prstGeom>
          </p:spPr>
        </p:pic>
      </p:grpSp>
      <p:grpSp>
        <p:nvGrpSpPr>
          <p:cNvPr id="17" name="Group 16"/>
          <p:cNvGrpSpPr/>
          <p:nvPr/>
        </p:nvGrpSpPr>
        <p:grpSpPr>
          <a:xfrm>
            <a:off x="6720923" y="489052"/>
            <a:ext cx="4741161" cy="1301648"/>
            <a:chOff x="1852505" y="3331267"/>
            <a:chExt cx="4741161" cy="1301648"/>
          </a:xfrm>
        </p:grpSpPr>
        <p:sp>
          <p:nvSpPr>
            <p:cNvPr id="18" name="Freeform 29"/>
            <p:cNvSpPr/>
            <p:nvPr/>
          </p:nvSpPr>
          <p:spPr>
            <a:xfrm>
              <a:off x="2057400" y="3337515"/>
              <a:ext cx="4267200" cy="1295400"/>
            </a:xfrm>
            <a:custGeom>
              <a:avLst/>
              <a:gdLst/>
              <a:ahLst/>
              <a:cxnLst/>
              <a:rect l="l" t="t" r="r" b="b"/>
              <a:pathLst>
                <a:path w="551917" h="336005">
                  <a:moveTo>
                    <a:pt x="168002" y="0"/>
                  </a:moveTo>
                  <a:lnTo>
                    <a:pt x="383914" y="0"/>
                  </a:lnTo>
                  <a:cubicBezTo>
                    <a:pt x="476699" y="0"/>
                    <a:pt x="551917" y="75217"/>
                    <a:pt x="551917" y="168002"/>
                  </a:cubicBezTo>
                  <a:lnTo>
                    <a:pt x="551917" y="168002"/>
                  </a:lnTo>
                  <a:cubicBezTo>
                    <a:pt x="551917" y="212559"/>
                    <a:pt x="534217" y="255291"/>
                    <a:pt x="502710" y="286798"/>
                  </a:cubicBezTo>
                  <a:cubicBezTo>
                    <a:pt x="471203" y="318305"/>
                    <a:pt x="428471" y="336005"/>
                    <a:pt x="383914" y="336005"/>
                  </a:cubicBezTo>
                  <a:lnTo>
                    <a:pt x="168002" y="336005"/>
                  </a:lnTo>
                  <a:cubicBezTo>
                    <a:pt x="75217" y="336005"/>
                    <a:pt x="0" y="260788"/>
                    <a:pt x="0" y="168002"/>
                  </a:cubicBezTo>
                  <a:lnTo>
                    <a:pt x="0" y="168002"/>
                  </a:lnTo>
                  <a:cubicBezTo>
                    <a:pt x="0" y="75217"/>
                    <a:pt x="75217" y="0"/>
                    <a:pt x="168002" y="0"/>
                  </a:cubicBezTo>
                  <a:close/>
                </a:path>
              </a:pathLst>
            </a:custGeom>
            <a:solidFill>
              <a:srgbClr val="FFFFFF"/>
            </a:solidFill>
          </p:spPr>
        </p:sp>
        <p:sp>
          <p:nvSpPr>
            <p:cNvPr id="19" name="Rectangle 18"/>
            <p:cNvSpPr/>
            <p:nvPr/>
          </p:nvSpPr>
          <p:spPr>
            <a:xfrm>
              <a:off x="1852505" y="3331267"/>
              <a:ext cx="4741161"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000" b="1">
                  <a:ln w="0"/>
                  <a:solidFill>
                    <a:schemeClr val="tx2"/>
                  </a:solidFill>
                  <a:latin typeface="Arial" panose="020B0604020202020204" pitchFamily="34" charset="0"/>
                  <a:ea typeface="Times New Roman" panose="02020603050405020304" pitchFamily="18" charset="0"/>
                  <a:cs typeface="Arial" panose="020B0604020202020204" pitchFamily="34" charset="0"/>
                </a:rPr>
                <a:t>Vận dụng 1</a:t>
              </a:r>
              <a:endParaRPr lang="en-US" sz="5000" b="1" dirty="0">
                <a:ln w="0"/>
                <a:solidFill>
                  <a:schemeClr val="tx2"/>
                </a:solidFill>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0" name="Rectangle 19"/>
              <p:cNvSpPr/>
              <p:nvPr/>
            </p:nvSpPr>
            <p:spPr>
              <a:xfrm>
                <a:off x="502408" y="3312259"/>
                <a:ext cx="11079992" cy="6555641"/>
              </a:xfrm>
              <a:prstGeom prst="rect">
                <a:avLst/>
              </a:prstGeom>
            </p:spPr>
            <p:txBody>
              <a:bodyPr wrap="square">
                <a:spAutoFit/>
              </a:bodyPr>
              <a:lstStyle/>
              <a:p>
                <a:pPr algn="just">
                  <a:lnSpc>
                    <a:spcPct val="150000"/>
                  </a:lnSpc>
                  <a:spcAft>
                    <a:spcPts val="0"/>
                  </a:spcAft>
                </a:pPr>
                <a:r>
                  <a:rPr lang="en-US" sz="4000">
                    <a:solidFill>
                      <a:schemeClr val="tx1"/>
                    </a:solidFill>
                    <a:latin typeface="Arial" panose="020B0604020202020204" pitchFamily="34" charset="0"/>
                    <a:ea typeface="Times New Roman" panose="02020603050405020304" pitchFamily="18" charset="0"/>
                    <a:cs typeface="Arial" panose="020B0604020202020204" pitchFamily="34" charset="0"/>
                  </a:rPr>
                  <a:t>Một bức tường hình thang có cửa số hình tròn với các kích thước như Hình 1 (tính bằng m).</a:t>
                </a:r>
              </a:p>
              <a:p>
                <a:pPr algn="just">
                  <a:lnSpc>
                    <a:spcPct val="150000"/>
                  </a:lnSpc>
                  <a:spcAft>
                    <a:spcPts val="0"/>
                  </a:spcAft>
                </a:pPr>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 Viết biểu thức biểu thị diện tích bức tường (không tính phần cửa sổ).</a:t>
                </a:r>
              </a:p>
              <a:p>
                <a:pPr algn="just">
                  <a:lnSpc>
                    <a:spcPct val="150000"/>
                  </a:lnSpc>
                  <a:spcAft>
                    <a:spcPts val="0"/>
                  </a:spcAft>
                </a:pPr>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b) Tính giá trị diện tích trên khi a = 2 m; h = 3 m; r = 0,5 m (lấy </a:t>
                </a:r>
                <a14:m>
                  <m:oMath xmlns:m="http://schemas.openxmlformats.org/officeDocument/2006/math">
                    <m:r>
                      <a:rPr lang="en-US" sz="4000" i="1">
                        <a:solidFill>
                          <a:schemeClr val="tx1"/>
                        </a:solidFill>
                        <a:latin typeface="Cambria Math" panose="02040503050406030204" pitchFamily="18" charset="0"/>
                      </a:rPr>
                      <m:t>𝜋</m:t>
                    </m:r>
                    <m:r>
                      <a:rPr lang="en-US" sz="4000" b="0" i="0" smtClean="0">
                        <a:solidFill>
                          <a:schemeClr val="tx1"/>
                        </a:solidFill>
                        <a:latin typeface="Cambria Math" panose="02040503050406030204" pitchFamily="18" charset="0"/>
                      </a:rPr>
                      <m:t>=3,14</m:t>
                    </m:r>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làm tròn kết quả đến hang phần trăm).</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502408" y="3312259"/>
                <a:ext cx="11079992" cy="6555641"/>
              </a:xfrm>
              <a:prstGeom prst="rect">
                <a:avLst/>
              </a:prstGeom>
              <a:blipFill>
                <a:blip r:embed="rId4"/>
                <a:stretch>
                  <a:fillRect l="-1925" r="-1980" b="-1301"/>
                </a:stretch>
              </a:blipFill>
            </p:spPr>
            <p:txBody>
              <a:bodyPr/>
              <a:lstStyle/>
              <a:p>
                <a:r>
                  <a:rPr lang="en-US">
                    <a:noFill/>
                  </a:rPr>
                  <a:t> </a:t>
                </a:r>
              </a:p>
            </p:txBody>
          </p:sp>
        </mc:Fallback>
      </mc:AlternateContent>
      <p:pic>
        <p:nvPicPr>
          <p:cNvPr id="23" name="Picture 8"/>
          <p:cNvPicPr>
            <a:picLocks noChangeAspect="1"/>
          </p:cNvPicPr>
          <p:nvPr/>
        </p:nvPicPr>
        <p:blipFill>
          <a:blip r:embed="rId5"/>
          <a:srcRect/>
          <a:stretch>
            <a:fillRect/>
          </a:stretch>
        </p:blipFill>
        <p:spPr>
          <a:xfrm>
            <a:off x="16837995" y="358492"/>
            <a:ext cx="1071205" cy="1196877"/>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37324" y="3754835"/>
            <a:ext cx="5641076" cy="3906562"/>
          </a:xfrm>
          <a:prstGeom prst="rect">
            <a:avLst/>
          </a:prstGeom>
        </p:spPr>
      </p:pic>
      <p:sp>
        <p:nvSpPr>
          <p:cNvPr id="24" name="Rectangle 1"/>
          <p:cNvSpPr>
            <a:spLocks noChangeArrowheads="1"/>
          </p:cNvSpPr>
          <p:nvPr/>
        </p:nvSpPr>
        <p:spPr bwMode="auto">
          <a:xfrm>
            <a:off x="4822993" y="2378214"/>
            <a:ext cx="1007679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effectLst/>
                <a:latin typeface="Arial" panose="020B0604020202020204" pitchFamily="34" charset="0"/>
              </a:rPr>
              <a:t>  </a:t>
            </a:r>
            <a:r>
              <a:rPr kumimoji="0" lang="en-US" altLang="en-US" sz="4000" b="0" i="1" u="none" strike="noStrike" cap="none" normalizeH="0" baseline="0" dirty="0" err="1">
                <a:ln>
                  <a:noFill/>
                </a:ln>
                <a:effectLst/>
                <a:latin typeface="Arial" panose="020B0604020202020204" pitchFamily="34" charset="0"/>
                <a:cs typeface="Arial" panose="020B0604020202020204" pitchFamily="34" charset="0"/>
              </a:rPr>
              <a:t>Thảo</a:t>
            </a:r>
            <a:r>
              <a:rPr kumimoji="0" lang="en-US" altLang="en-US" sz="4000" b="0" i="1" u="none" strike="noStrike" cap="none" normalizeH="0" baseline="0" dirty="0">
                <a:ln>
                  <a:noFill/>
                </a:ln>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effectLst/>
                <a:latin typeface="Arial" panose="020B0604020202020204" pitchFamily="34" charset="0"/>
                <a:cs typeface="Arial" panose="020B0604020202020204" pitchFamily="34" charset="0"/>
              </a:rPr>
              <a:t>luận</a:t>
            </a:r>
            <a:r>
              <a:rPr kumimoji="0" lang="en-US" altLang="en-US" sz="4000" b="0" i="1" u="none" strike="noStrike" cap="none" normalizeH="0" baseline="0" dirty="0">
                <a:ln>
                  <a:noFill/>
                </a:ln>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effectLst/>
                <a:latin typeface="Arial" panose="020B0604020202020204" pitchFamily="34" charset="0"/>
                <a:cs typeface="Arial" panose="020B0604020202020204" pitchFamily="34" charset="0"/>
              </a:rPr>
              <a:t>nhóm</a:t>
            </a:r>
            <a:r>
              <a:rPr kumimoji="0" lang="en-US" altLang="en-US" sz="4000" b="0" i="1" u="none" strike="noStrike" cap="none" normalizeH="0" baseline="0" dirty="0">
                <a:ln>
                  <a:noFill/>
                </a:ln>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effectLst/>
                <a:latin typeface="Arial" panose="020B0604020202020204" pitchFamily="34" charset="0"/>
                <a:cs typeface="Arial" panose="020B0604020202020204" pitchFamily="34" charset="0"/>
              </a:rPr>
              <a:t>hoàn</a:t>
            </a:r>
            <a:r>
              <a:rPr kumimoji="0" lang="en-US" altLang="en-US" sz="4000" b="0" i="1" u="none" strike="noStrike" cap="none" normalizeH="0" baseline="0" dirty="0">
                <a:ln>
                  <a:noFill/>
                </a:ln>
                <a:effectLst/>
                <a:latin typeface="Arial" panose="020B0604020202020204" pitchFamily="34" charset="0"/>
                <a:cs typeface="Arial" panose="020B0604020202020204" pitchFamily="34" charset="0"/>
              </a:rPr>
              <a:t> </a:t>
            </a:r>
            <a:r>
              <a:rPr kumimoji="0" lang="en-US" altLang="en-US" sz="4000" b="0" i="1" u="none" strike="noStrike" cap="none" normalizeH="0" baseline="0" err="1">
                <a:ln>
                  <a:noFill/>
                </a:ln>
                <a:effectLst/>
                <a:latin typeface="Arial" panose="020B0604020202020204" pitchFamily="34" charset="0"/>
                <a:cs typeface="Arial" panose="020B0604020202020204" pitchFamily="34" charset="0"/>
              </a:rPr>
              <a:t>thành</a:t>
            </a:r>
            <a:r>
              <a:rPr kumimoji="0" lang="en-US" altLang="en-US" sz="4000" b="0" i="1" u="none" strike="noStrike" cap="none" normalizeH="0" baseline="0">
                <a:ln>
                  <a:noFill/>
                </a:ln>
                <a:effectLst/>
                <a:latin typeface="Arial" panose="020B0604020202020204" pitchFamily="34" charset="0"/>
                <a:cs typeface="Arial" panose="020B0604020202020204" pitchFamily="34" charset="0"/>
              </a:rPr>
              <a:t> </a:t>
            </a:r>
            <a:r>
              <a:rPr lang="en-US" altLang="en-US" sz="4000" b="1" i="1">
                <a:latin typeface="Arial" panose="020B0604020202020204" pitchFamily="34" charset="0"/>
                <a:cs typeface="Arial" panose="020B0604020202020204" pitchFamily="34" charset="0"/>
              </a:rPr>
              <a:t>Vận dụng 1</a:t>
            </a:r>
            <a:r>
              <a:rPr kumimoji="0" lang="en-US" altLang="en-US" sz="4000" b="0" i="1" u="none" strike="noStrike" cap="none" normalizeH="0" baseline="0">
                <a:ln>
                  <a:noFill/>
                </a:ln>
                <a:effectLst/>
                <a:latin typeface="Arial" panose="020B0604020202020204" pitchFamily="34" charset="0"/>
                <a:cs typeface="Arial" panose="020B0604020202020204" pitchFamily="34" charset="0"/>
              </a:rPr>
              <a:t>.</a:t>
            </a:r>
            <a:endParaRPr kumimoji="0" lang="en-US" altLang="en-US" sz="4000" b="0" i="0" u="none" strike="noStrike" cap="none" normalizeH="0" baseline="0" dirty="0">
              <a:ln>
                <a:noFill/>
              </a:ln>
              <a:effectLst/>
              <a:latin typeface="Arial" panose="020B0604020202020204" pitchFamily="34" charset="0"/>
            </a:endParaRPr>
          </a:p>
        </p:txBody>
      </p:sp>
      <p:pic>
        <p:nvPicPr>
          <p:cNvPr id="25"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57600" y="2291634"/>
            <a:ext cx="1347583" cy="7249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anim calcmode="lin" valueType="num">
                                      <p:cBhvr>
                                        <p:cTn id="21" dur="500" fill="hold"/>
                                        <p:tgtEl>
                                          <p:spTgt spid="20"/>
                                        </p:tgtEl>
                                        <p:attrNameLst>
                                          <p:attrName>ppt_x</p:attrName>
                                        </p:attrNameLst>
                                      </p:cBhvr>
                                      <p:tavLst>
                                        <p:tav tm="0">
                                          <p:val>
                                            <p:strVal val="#ppt_x"/>
                                          </p:val>
                                        </p:tav>
                                        <p:tav tm="100000">
                                          <p:val>
                                            <p:strVal val="#ppt_x"/>
                                          </p:val>
                                        </p:tav>
                                      </p:tavLst>
                                    </p:anim>
                                    <p:anim calcmode="lin" valueType="num">
                                      <p:cBhvr>
                                        <p:cTn id="22" dur="500" fill="hold"/>
                                        <p:tgtEl>
                                          <p:spTgt spid="20"/>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anim calcmode="lin" valueType="num">
                                      <p:cBhvr>
                                        <p:cTn id="26" dur="500" fill="hold"/>
                                        <p:tgtEl>
                                          <p:spTgt spid="3"/>
                                        </p:tgtEl>
                                        <p:attrNameLst>
                                          <p:attrName>ppt_x</p:attrName>
                                        </p:attrNameLst>
                                      </p:cBhvr>
                                      <p:tavLst>
                                        <p:tav tm="0">
                                          <p:val>
                                            <p:strVal val="#ppt_x"/>
                                          </p:val>
                                        </p:tav>
                                        <p:tav tm="100000">
                                          <p:val>
                                            <p:strVal val="#ppt_x"/>
                                          </p:val>
                                        </p:tav>
                                      </p:tavLst>
                                    </p:anim>
                                    <p:anim calcmode="lin" valueType="num">
                                      <p:cBhvr>
                                        <p:cTn id="2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srcRect/>
          <a:stretch>
            <a:fillRect/>
          </a:stretch>
        </p:blipFill>
        <p:spPr>
          <a:xfrm>
            <a:off x="17195132" y="9258300"/>
            <a:ext cx="864150" cy="880663"/>
          </a:xfrm>
          <a:prstGeom prst="rect">
            <a:avLst/>
          </a:prstGeom>
        </p:spPr>
      </p:pic>
      <p:pic>
        <p:nvPicPr>
          <p:cNvPr id="23" name="Picture 8"/>
          <p:cNvPicPr>
            <a:picLocks noChangeAspect="1"/>
          </p:cNvPicPr>
          <p:nvPr/>
        </p:nvPicPr>
        <p:blipFill>
          <a:blip r:embed="rId3"/>
          <a:srcRect/>
          <a:stretch>
            <a:fillRect/>
          </a:stretch>
        </p:blipFill>
        <p:spPr>
          <a:xfrm>
            <a:off x="16796084" y="495300"/>
            <a:ext cx="1071205" cy="1196877"/>
          </a:xfrm>
          <a:prstGeom prst="rect">
            <a:avLst/>
          </a:prstGeom>
        </p:spPr>
      </p:pic>
      <p:sp>
        <p:nvSpPr>
          <p:cNvPr id="5" name="Oval Callout 4"/>
          <p:cNvSpPr/>
          <p:nvPr/>
        </p:nvSpPr>
        <p:spPr>
          <a:xfrm>
            <a:off x="914400" y="671761"/>
            <a:ext cx="1560257" cy="843953"/>
          </a:xfrm>
          <a:prstGeom prst="wedgeEllipseCallou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a:solidFill>
                  <a:schemeClr val="tx1"/>
                </a:solidFill>
              </a:rPr>
              <a:t>Giải</a:t>
            </a:r>
            <a:endParaRPr lang="en-US" sz="3800" b="1" dirty="0">
              <a:solidFill>
                <a:schemeClr val="tx1"/>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2171700"/>
            <a:ext cx="5974591" cy="4137528"/>
          </a:xfrm>
          <a:prstGeom prst="rect">
            <a:avLst/>
          </a:prstGeom>
        </p:spPr>
      </p:pic>
      <p:sp>
        <p:nvSpPr>
          <p:cNvPr id="4" name="Rectangle 3"/>
          <p:cNvSpPr/>
          <p:nvPr/>
        </p:nvSpPr>
        <p:spPr>
          <a:xfrm>
            <a:off x="7253037" y="1790700"/>
            <a:ext cx="9829800" cy="1824923"/>
          </a:xfrm>
          <a:prstGeom prst="rect">
            <a:avLst/>
          </a:prstGeom>
        </p:spPr>
        <p:txBody>
          <a:bodyPr wrap="square">
            <a:spAutoFit/>
          </a:bodyPr>
          <a:lstStyle/>
          <a:p>
            <a:pPr lvl="0" algn="just">
              <a:lnSpc>
                <a:spcPct val="150000"/>
              </a:lnSpc>
            </a:pPr>
            <a:r>
              <a:rPr lang="en-US" sz="4000">
                <a:latin typeface="Arial" panose="020B0604020202020204" pitchFamily="34" charset="0"/>
                <a:ea typeface="Times New Roman" panose="02020603050405020304" pitchFamily="18" charset="0"/>
                <a:cs typeface="Arial" panose="020B0604020202020204" pitchFamily="34" charset="0"/>
              </a:rPr>
              <a:t>a) Biểu thức biểu thị diện tích bức tường (không tính phần cửa sổ) là</a:t>
            </a:r>
          </a:p>
        </p:txBody>
      </p:sp>
      <mc:AlternateContent xmlns:mc="http://schemas.openxmlformats.org/markup-compatibility/2006" xmlns:a14="http://schemas.microsoft.com/office/drawing/2010/main">
        <mc:Choice Requires="a14">
          <p:sp>
            <p:nvSpPr>
              <p:cNvPr id="6" name="Rectangle 5"/>
              <p:cNvSpPr/>
              <p:nvPr/>
            </p:nvSpPr>
            <p:spPr>
              <a:xfrm>
                <a:off x="10838777" y="3707634"/>
                <a:ext cx="4500463" cy="1898020"/>
              </a:xfrm>
              <a:prstGeom prst="rect">
                <a:avLst/>
              </a:prstGeom>
            </p:spPr>
            <p:txBody>
              <a:bodyPr wrap="none">
                <a:spAutoFit/>
              </a:bodyPr>
              <a:lstStyle/>
              <a:p>
                <a:pPr lvl="0" algn="just">
                  <a:lnSpc>
                    <a:spcPct val="150000"/>
                  </a:lnSpc>
                  <a:spcAft>
                    <a:spcPts val="600"/>
                  </a:spcAft>
                </a:pPr>
                <a14:m>
                  <m:oMathPara xmlns:m="http://schemas.openxmlformats.org/officeDocument/2006/math">
                    <m:oMathParaPr>
                      <m:jc m:val="centerGroup"/>
                    </m:oMathParaPr>
                    <m:oMath xmlns:m="http://schemas.openxmlformats.org/officeDocument/2006/math">
                      <m:f>
                        <m:fPr>
                          <m:ctrlPr>
                            <a:rPr lang="en-US" sz="4000" i="1" smtClean="0">
                              <a:solidFill>
                                <a:schemeClr val="tx1"/>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schemeClr val="tx1"/>
                              </a:solidFill>
                              <a:latin typeface="Cambria Math" panose="02040503050406030204" pitchFamily="18" charset="0"/>
                              <a:ea typeface="Cambria Math" panose="02040503050406030204" pitchFamily="18" charset="0"/>
                              <a:cs typeface="Cambria Math" panose="02040503050406030204" pitchFamily="18" charset="0"/>
                            </a:rPr>
                            <m:t>3</m:t>
                          </m:r>
                        </m:num>
                        <m:den>
                          <m:r>
                            <a:rPr lang="nl-NL" sz="4000" i="1">
                              <a:solidFill>
                                <a:schemeClr val="tx1"/>
                              </a:solidFill>
                              <a:latin typeface="Cambria Math" panose="02040503050406030204" pitchFamily="18" charset="0"/>
                              <a:ea typeface="Cambria Math" panose="02040503050406030204" pitchFamily="18" charset="0"/>
                              <a:cs typeface="Cambria Math" panose="02040503050406030204" pitchFamily="18" charset="0"/>
                            </a:rPr>
                            <m:t>2</m:t>
                          </m:r>
                        </m:den>
                      </m:f>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𝑎</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h</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nl-NL" sz="4000" i="1">
                          <a:solidFill>
                            <a:schemeClr val="tx1"/>
                          </a:solidFill>
                          <a:latin typeface="Cambria Math" panose="02040503050406030204" pitchFamily="18" charset="0"/>
                          <a:ea typeface="Times New Roman" panose="02020603050405020304" pitchFamily="18" charset="0"/>
                        </a:rPr>
                        <m:t>𝜋</m:t>
                      </m:r>
                      <m:r>
                        <a:rPr lang="en-US" sz="4000" b="0" i="0" smtClean="0">
                          <a:solidFill>
                            <a:schemeClr val="tx1"/>
                          </a:solidFill>
                          <a:latin typeface="Cambria Math" panose="02040503050406030204" pitchFamily="18" charset="0"/>
                          <a:ea typeface="Times New Roman" panose="02020603050405020304" pitchFamily="18" charset="0"/>
                        </a:rPr>
                        <m:t>. </m:t>
                      </m:r>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𝑟</m:t>
                      </m:r>
                      <m:r>
                        <a:rPr lang="nl-NL" sz="4000" i="1" baseline="30000">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en-US" sz="4000" b="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𝑚</m:t>
                      </m:r>
                      <m:r>
                        <a:rPr lang="nl-NL" sz="4000" i="1" baseline="30000">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00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0838777" y="3707634"/>
                <a:ext cx="4500463" cy="1898020"/>
              </a:xfrm>
              <a:prstGeom prst="rect">
                <a:avLst/>
              </a:prstGeom>
              <a:blipFill>
                <a:blip r:embed="rId5"/>
                <a:stretch>
                  <a:fillRect/>
                </a:stretch>
              </a:blipFill>
            </p:spPr>
            <p:txBody>
              <a:bodyPr/>
              <a:lstStyle/>
              <a:p>
                <a:r>
                  <a:rPr lang="en-US">
                    <a:noFill/>
                  </a:rPr>
                  <a:t> </a:t>
                </a:r>
              </a:p>
            </p:txBody>
          </p:sp>
        </mc:Fallback>
      </mc:AlternateContent>
      <p:sp>
        <p:nvSpPr>
          <p:cNvPr id="8" name="Rectangle 7"/>
          <p:cNvSpPr/>
          <p:nvPr/>
        </p:nvSpPr>
        <p:spPr>
          <a:xfrm>
            <a:off x="7253038" y="5703282"/>
            <a:ext cx="10134600" cy="1839606"/>
          </a:xfrm>
          <a:prstGeom prst="rect">
            <a:avLst/>
          </a:prstGeom>
        </p:spPr>
        <p:txBody>
          <a:bodyPr wrap="square">
            <a:spAutoFit/>
          </a:bodyPr>
          <a:lstStyle/>
          <a:p>
            <a:pPr>
              <a:lnSpc>
                <a:spcPct val="150000"/>
              </a:lnSpc>
            </a:pPr>
            <a:r>
              <a:rPr lang="en-US" sz="4000">
                <a:latin typeface="Arial" panose="020B0604020202020204" pitchFamily="34" charset="0"/>
                <a:ea typeface="Times New Roman" panose="02020603050405020304" pitchFamily="18" charset="0"/>
                <a:cs typeface="Arial" panose="020B0604020202020204" pitchFamily="34" charset="0"/>
              </a:rPr>
              <a:t>b) Giá trị diện tích trên khi a = 2 m; h = 3m; r = 0,5 m là:</a:t>
            </a:r>
            <a:endParaRPr lang="en-US"/>
          </a:p>
        </p:txBody>
      </p:sp>
      <mc:AlternateContent xmlns:mc="http://schemas.openxmlformats.org/markup-compatibility/2006" xmlns:a14="http://schemas.microsoft.com/office/drawing/2010/main">
        <mc:Choice Requires="a14">
          <p:sp>
            <p:nvSpPr>
              <p:cNvPr id="11" name="Rectangle 10"/>
              <p:cNvSpPr/>
              <p:nvPr/>
            </p:nvSpPr>
            <p:spPr>
              <a:xfrm>
                <a:off x="8553442" y="7505700"/>
                <a:ext cx="8303299" cy="1898020"/>
              </a:xfrm>
              <a:prstGeom prst="rect">
                <a:avLst/>
              </a:prstGeom>
            </p:spPr>
            <p:txBody>
              <a:bodyPr wrap="none">
                <a:spAutoFit/>
              </a:bodyPr>
              <a:lstStyle/>
              <a:p>
                <a:pPr lvl="0" algn="just">
                  <a:lnSpc>
                    <a:spcPct val="150000"/>
                  </a:lnSpc>
                  <a:spcAft>
                    <a:spcPts val="600"/>
                  </a:spcAft>
                </a:pPr>
                <a14:m>
                  <m:oMathPara xmlns:m="http://schemas.openxmlformats.org/officeDocument/2006/math">
                    <m:oMathParaPr>
                      <m:jc m:val="centerGroup"/>
                    </m:oMathParaPr>
                    <m:oMath xmlns:m="http://schemas.openxmlformats.org/officeDocument/2006/math">
                      <m:f>
                        <m:fPr>
                          <m:ctrlPr>
                            <a:rPr lang="en-US" sz="4000" i="1" smtClean="0">
                              <a:solidFill>
                                <a:schemeClr val="tx1"/>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schemeClr val="tx1"/>
                              </a:solidFill>
                              <a:latin typeface="Cambria Math" panose="02040503050406030204" pitchFamily="18" charset="0"/>
                              <a:ea typeface="Cambria Math" panose="02040503050406030204" pitchFamily="18" charset="0"/>
                              <a:cs typeface="Cambria Math" panose="02040503050406030204" pitchFamily="18" charset="0"/>
                            </a:rPr>
                            <m:t>3</m:t>
                          </m:r>
                        </m:num>
                        <m:den>
                          <m:r>
                            <a:rPr lang="nl-NL" sz="4000" i="1">
                              <a:solidFill>
                                <a:schemeClr val="tx1"/>
                              </a:solidFill>
                              <a:latin typeface="Cambria Math" panose="02040503050406030204" pitchFamily="18" charset="0"/>
                              <a:ea typeface="Cambria Math" panose="02040503050406030204" pitchFamily="18" charset="0"/>
                              <a:cs typeface="Cambria Math" panose="02040503050406030204" pitchFamily="18" charset="0"/>
                            </a:rPr>
                            <m:t>2</m:t>
                          </m:r>
                        </m:den>
                      </m:f>
                      <m:r>
                        <a:rPr lang="en-US" sz="4000" b="0" i="1" smtClean="0">
                          <a:solidFill>
                            <a:schemeClr val="tx1"/>
                          </a:solidFill>
                          <a:latin typeface="Cambria Math" panose="02040503050406030204" pitchFamily="18" charset="0"/>
                          <a:ea typeface="Cambria Math" panose="02040503050406030204" pitchFamily="18" charset="0"/>
                          <a:cs typeface="Cambria Math" panose="02040503050406030204" pitchFamily="18" charset="0"/>
                        </a:rPr>
                        <m:t>.2</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en-US" sz="4000" b="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.3 </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n-US" sz="4000" b="0" i="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3,14</m:t>
                      </m:r>
                      <m:r>
                        <a:rPr lang="en-US" sz="4000" b="0" i="0" smtClean="0">
                          <a:solidFill>
                            <a:schemeClr val="tx1"/>
                          </a:solidFill>
                          <a:latin typeface="Cambria Math" panose="02040503050406030204" pitchFamily="18" charset="0"/>
                          <a:ea typeface="Times New Roman" panose="02020603050405020304" pitchFamily="18" charset="0"/>
                        </a:rPr>
                        <m:t> .</m:t>
                      </m:r>
                      <m:d>
                        <m:dPr>
                          <m:ctrlPr>
                            <a:rPr lang="en-US" sz="4000" b="0" i="1" smtClean="0">
                              <a:solidFill>
                                <a:schemeClr val="tx1"/>
                              </a:solidFill>
                              <a:latin typeface="Cambria Math" panose="02040503050406030204" pitchFamily="18" charset="0"/>
                              <a:ea typeface="Times New Roman" panose="02020603050405020304" pitchFamily="18" charset="0"/>
                            </a:rPr>
                          </m:ctrlPr>
                        </m:dPr>
                        <m:e>
                          <m:r>
                            <a:rPr lang="en-US" sz="4000" b="0" i="1" smtClean="0">
                              <a:solidFill>
                                <a:schemeClr val="tx1"/>
                              </a:solidFill>
                              <a:latin typeface="Cambria Math" panose="02040503050406030204" pitchFamily="18" charset="0"/>
                              <a:ea typeface="Times New Roman" panose="02020603050405020304" pitchFamily="18" charset="0"/>
                            </a:rPr>
                            <m:t>0,5</m:t>
                          </m:r>
                        </m:e>
                      </m:d>
                      <m:r>
                        <a:rPr lang="nl-NL" sz="4000" i="1" baseline="30000">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en-US" sz="4000" b="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 8,215     </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𝑚</m:t>
                      </m:r>
                      <m:r>
                        <a:rPr lang="nl-NL" sz="4000" i="1" baseline="30000">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00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8553442" y="7505700"/>
                <a:ext cx="8303299" cy="1898020"/>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6779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6" grpId="0"/>
      <p:bldP spid="8"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a:blip r:embed="rId2"/>
          <a:srcRect/>
          <a:stretch>
            <a:fillRect/>
          </a:stretch>
        </p:blipFill>
        <p:spPr>
          <a:xfrm>
            <a:off x="16518571" y="4198450"/>
            <a:ext cx="502571" cy="512174"/>
          </a:xfrm>
          <a:prstGeom prst="rect">
            <a:avLst/>
          </a:prstGeom>
        </p:spPr>
      </p:pic>
      <p:pic>
        <p:nvPicPr>
          <p:cNvPr id="13" name="Picture 13"/>
          <p:cNvPicPr>
            <a:picLocks noChangeAspect="1"/>
          </p:cNvPicPr>
          <p:nvPr/>
        </p:nvPicPr>
        <p:blipFill>
          <a:blip r:embed="rId2"/>
          <a:srcRect/>
          <a:stretch>
            <a:fillRect/>
          </a:stretch>
        </p:blipFill>
        <p:spPr>
          <a:xfrm>
            <a:off x="16447881" y="917318"/>
            <a:ext cx="1005142" cy="1024349"/>
          </a:xfrm>
          <a:prstGeom prst="rect">
            <a:avLst/>
          </a:prstGeom>
        </p:spPr>
      </p:pic>
      <p:pic>
        <p:nvPicPr>
          <p:cNvPr id="14" name="Picture 14"/>
          <p:cNvPicPr>
            <a:picLocks noChangeAspect="1"/>
          </p:cNvPicPr>
          <p:nvPr/>
        </p:nvPicPr>
        <p:blipFill>
          <a:blip r:embed="rId3"/>
          <a:srcRect/>
          <a:stretch>
            <a:fillRect/>
          </a:stretch>
        </p:blipFill>
        <p:spPr>
          <a:xfrm>
            <a:off x="1657097" y="7658100"/>
            <a:ext cx="1066206" cy="1239774"/>
          </a:xfrm>
          <a:prstGeom prst="rect">
            <a:avLst/>
          </a:prstGeom>
        </p:spPr>
      </p:pic>
      <p:pic>
        <p:nvPicPr>
          <p:cNvPr id="16" name="Picture 16"/>
          <p:cNvPicPr>
            <a:picLocks noChangeAspect="1"/>
          </p:cNvPicPr>
          <p:nvPr/>
        </p:nvPicPr>
        <p:blipFill>
          <a:blip r:embed="rId2"/>
          <a:srcRect/>
          <a:stretch>
            <a:fillRect/>
          </a:stretch>
        </p:blipFill>
        <p:spPr>
          <a:xfrm>
            <a:off x="15375571" y="405143"/>
            <a:ext cx="502571" cy="512174"/>
          </a:xfrm>
          <a:prstGeom prst="rect">
            <a:avLst/>
          </a:prstGeom>
        </p:spPr>
      </p:pic>
      <p:pic>
        <p:nvPicPr>
          <p:cNvPr id="17" name="Picture 17"/>
          <p:cNvPicPr>
            <a:picLocks noChangeAspect="1"/>
          </p:cNvPicPr>
          <p:nvPr/>
        </p:nvPicPr>
        <p:blipFill>
          <a:blip r:embed="rId2"/>
          <a:srcRect/>
          <a:stretch>
            <a:fillRect/>
          </a:stretch>
        </p:blipFill>
        <p:spPr>
          <a:xfrm>
            <a:off x="17453023" y="2422272"/>
            <a:ext cx="502571" cy="512174"/>
          </a:xfrm>
          <a:prstGeom prst="rect">
            <a:avLst/>
          </a:prstGeom>
        </p:spPr>
      </p:pic>
      <p:grpSp>
        <p:nvGrpSpPr>
          <p:cNvPr id="2" name="Group 2"/>
          <p:cNvGrpSpPr/>
          <p:nvPr/>
        </p:nvGrpSpPr>
        <p:grpSpPr>
          <a:xfrm>
            <a:off x="3505200" y="2479353"/>
            <a:ext cx="11506200" cy="3886200"/>
            <a:chOff x="0" y="0"/>
            <a:chExt cx="4099121" cy="1678281"/>
          </a:xfrm>
        </p:grpSpPr>
        <p:sp>
          <p:nvSpPr>
            <p:cNvPr id="3" name="Freeform 3"/>
            <p:cNvSpPr/>
            <p:nvPr/>
          </p:nvSpPr>
          <p:spPr>
            <a:xfrm>
              <a:off x="0" y="0"/>
              <a:ext cx="4099121" cy="1678281"/>
            </a:xfrm>
            <a:custGeom>
              <a:avLst/>
              <a:gdLst/>
              <a:ahLst/>
              <a:cxnLst/>
              <a:rect l="l" t="t" r="r" b="b"/>
              <a:pathLst>
                <a:path w="4099121" h="1678281">
                  <a:moveTo>
                    <a:pt x="0" y="0"/>
                  </a:moveTo>
                  <a:lnTo>
                    <a:pt x="4099121" y="0"/>
                  </a:lnTo>
                  <a:lnTo>
                    <a:pt x="4099121" y="1678281"/>
                  </a:lnTo>
                  <a:lnTo>
                    <a:pt x="0" y="1678281"/>
                  </a:lnTo>
                  <a:close/>
                </a:path>
              </a:pathLst>
            </a:custGeom>
            <a:solidFill>
              <a:srgbClr val="FFFFFF">
                <a:alpha val="19608"/>
              </a:srgbClr>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3878310" y="2709042"/>
            <a:ext cx="10766401" cy="3364483"/>
            <a:chOff x="0" y="-38100"/>
            <a:chExt cx="3848257" cy="1452974"/>
          </a:xfrm>
        </p:grpSpPr>
        <p:sp>
          <p:nvSpPr>
            <p:cNvPr id="6" name="Freeform 6"/>
            <p:cNvSpPr/>
            <p:nvPr/>
          </p:nvSpPr>
          <p:spPr>
            <a:xfrm>
              <a:off x="0" y="0"/>
              <a:ext cx="3848257" cy="1414874"/>
            </a:xfrm>
            <a:custGeom>
              <a:avLst/>
              <a:gdLst/>
              <a:ahLst/>
              <a:cxnLst/>
              <a:rect l="l" t="t" r="r" b="b"/>
              <a:pathLst>
                <a:path w="3848257" h="1414874">
                  <a:moveTo>
                    <a:pt x="0" y="0"/>
                  </a:moveTo>
                  <a:lnTo>
                    <a:pt x="3848257" y="0"/>
                  </a:lnTo>
                  <a:lnTo>
                    <a:pt x="3848257" y="1414874"/>
                  </a:lnTo>
                  <a:lnTo>
                    <a:pt x="0" y="1414874"/>
                  </a:lnTo>
                  <a:close/>
                </a:path>
              </a:pathLst>
            </a:custGeom>
            <a:solidFill>
              <a:srgbClr val="FFFFFF">
                <a:alpha val="28627"/>
              </a:srgbClr>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Rectangle 17"/>
          <p:cNvSpPr/>
          <p:nvPr/>
        </p:nvSpPr>
        <p:spPr>
          <a:xfrm>
            <a:off x="4669845" y="3658946"/>
            <a:ext cx="9001182" cy="1477328"/>
          </a:xfrm>
          <a:prstGeom prst="rect">
            <a:avLst/>
          </a:prstGeom>
        </p:spPr>
        <p:txBody>
          <a:bodyPr wrap="none">
            <a:spAutoFit/>
          </a:bodyPr>
          <a:lstStyle/>
          <a:p>
            <a:pPr marL="0" marR="0" lvl="0" indent="0" algn="ctr" defTabSz="914400" rtl="0" eaLnBrk="1" fontAlgn="auto" latinLnBrk="0" hangingPunct="1">
              <a:lnSpc>
                <a:spcPct val="150000"/>
              </a:lnSpc>
              <a:spcBef>
                <a:spcPts val="600"/>
              </a:spcBef>
              <a:spcAft>
                <a:spcPts val="100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ĐƠN THỨC THU GỌN</a:t>
            </a:r>
            <a:endParaRPr kumimoji="0" lang="vi-VN" sz="6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0" name="Picture 11"/>
          <p:cNvPicPr>
            <a:picLocks noChangeAspect="1"/>
          </p:cNvPicPr>
          <p:nvPr/>
        </p:nvPicPr>
        <p:blipFill>
          <a:blip r:embed="rId4"/>
          <a:srcRect/>
          <a:stretch>
            <a:fillRect/>
          </a:stretch>
        </p:blipFill>
        <p:spPr>
          <a:xfrm>
            <a:off x="12344400" y="5676900"/>
            <a:ext cx="4257798" cy="4566059"/>
          </a:xfrm>
          <a:prstGeom prst="rect">
            <a:avLst/>
          </a:prstGeom>
        </p:spPr>
      </p:pic>
      <p:pic>
        <p:nvPicPr>
          <p:cNvPr id="21" name="Picture 8"/>
          <p:cNvPicPr>
            <a:picLocks noChangeAspect="1"/>
          </p:cNvPicPr>
          <p:nvPr/>
        </p:nvPicPr>
        <p:blipFill>
          <a:blip r:embed="rId5"/>
          <a:srcRect/>
          <a:stretch>
            <a:fillRect/>
          </a:stretch>
        </p:blipFill>
        <p:spPr>
          <a:xfrm flipH="1">
            <a:off x="1241686" y="1229188"/>
            <a:ext cx="2963234" cy="3310876"/>
          </a:xfrm>
          <a:prstGeom prst="rect">
            <a:avLst/>
          </a:prstGeom>
        </p:spPr>
      </p:pic>
    </p:spTree>
    <p:extLst>
      <p:ext uri="{BB962C8B-B14F-4D97-AF65-F5344CB8AC3E}">
        <p14:creationId xmlns:p14="http://schemas.microsoft.com/office/powerpoint/2010/main" val="1308439547"/>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3"/>
          <a:srcRect/>
          <a:stretch>
            <a:fillRect/>
          </a:stretch>
        </p:blipFill>
        <p:spPr>
          <a:xfrm>
            <a:off x="17668115" y="9563100"/>
            <a:ext cx="543685" cy="554074"/>
          </a:xfrm>
          <a:prstGeom prst="rect">
            <a:avLst/>
          </a:prstGeom>
        </p:spPr>
      </p:pic>
      <p:grpSp>
        <p:nvGrpSpPr>
          <p:cNvPr id="19" name="Group 18"/>
          <p:cNvGrpSpPr/>
          <p:nvPr/>
        </p:nvGrpSpPr>
        <p:grpSpPr>
          <a:xfrm>
            <a:off x="15785690" y="200375"/>
            <a:ext cx="2380882" cy="1735390"/>
            <a:chOff x="13244258" y="-69469"/>
            <a:chExt cx="5574888" cy="4292904"/>
          </a:xfrm>
        </p:grpSpPr>
        <p:pic>
          <p:nvPicPr>
            <p:cNvPr id="9" name="Picture 9"/>
            <p:cNvPicPr>
              <a:picLocks noChangeAspect="1"/>
            </p:cNvPicPr>
            <p:nvPr/>
          </p:nvPicPr>
          <p:blipFill>
            <a:blip r:embed="rId4"/>
            <a:srcRect/>
            <a:stretch>
              <a:fillRect/>
            </a:stretch>
          </p:blipFill>
          <p:spPr>
            <a:xfrm>
              <a:off x="14840729" y="442705"/>
              <a:ext cx="3447271" cy="2756381"/>
            </a:xfrm>
            <a:prstGeom prst="rect">
              <a:avLst/>
            </a:prstGeom>
          </p:spPr>
        </p:pic>
        <p:pic>
          <p:nvPicPr>
            <p:cNvPr id="13" name="Picture 13"/>
            <p:cNvPicPr>
              <a:picLocks noChangeAspect="1"/>
            </p:cNvPicPr>
            <p:nvPr/>
          </p:nvPicPr>
          <p:blipFill>
            <a:blip r:embed="rId3"/>
            <a:srcRect/>
            <a:stretch>
              <a:fillRect/>
            </a:stretch>
          </p:blipFill>
          <p:spPr>
            <a:xfrm>
              <a:off x="17311433" y="-69469"/>
              <a:ext cx="1005142" cy="1024349"/>
            </a:xfrm>
            <a:prstGeom prst="rect">
              <a:avLst/>
            </a:prstGeom>
          </p:spPr>
        </p:pic>
        <p:pic>
          <p:nvPicPr>
            <p:cNvPr id="14" name="Picture 14"/>
            <p:cNvPicPr>
              <a:picLocks noChangeAspect="1"/>
            </p:cNvPicPr>
            <p:nvPr/>
          </p:nvPicPr>
          <p:blipFill>
            <a:blip r:embed="rId3"/>
            <a:srcRect/>
            <a:stretch>
              <a:fillRect/>
            </a:stretch>
          </p:blipFill>
          <p:spPr>
            <a:xfrm>
              <a:off x="17814004" y="3199086"/>
              <a:ext cx="1005142" cy="1024349"/>
            </a:xfrm>
            <a:prstGeom prst="rect">
              <a:avLst/>
            </a:prstGeom>
          </p:spPr>
        </p:pic>
        <p:pic>
          <p:nvPicPr>
            <p:cNvPr id="15" name="Picture 15"/>
            <p:cNvPicPr>
              <a:picLocks noChangeAspect="1"/>
            </p:cNvPicPr>
            <p:nvPr/>
          </p:nvPicPr>
          <p:blipFill>
            <a:blip r:embed="rId3"/>
            <a:srcRect/>
            <a:stretch>
              <a:fillRect/>
            </a:stretch>
          </p:blipFill>
          <p:spPr>
            <a:xfrm>
              <a:off x="13244258" y="516526"/>
              <a:ext cx="1005142" cy="1024349"/>
            </a:xfrm>
            <a:prstGeom prst="rect">
              <a:avLst/>
            </a:prstGeom>
          </p:spPr>
        </p:pic>
      </p:grpSp>
      <p:grpSp>
        <p:nvGrpSpPr>
          <p:cNvPr id="18" name="Group 17"/>
          <p:cNvGrpSpPr/>
          <p:nvPr/>
        </p:nvGrpSpPr>
        <p:grpSpPr>
          <a:xfrm>
            <a:off x="1098884" y="331224"/>
            <a:ext cx="6727658" cy="1604541"/>
            <a:chOff x="1485900" y="1827798"/>
            <a:chExt cx="6727658" cy="1604541"/>
          </a:xfrm>
        </p:grpSpPr>
        <p:grpSp>
          <p:nvGrpSpPr>
            <p:cNvPr id="16" name="Group 15"/>
            <p:cNvGrpSpPr/>
            <p:nvPr/>
          </p:nvGrpSpPr>
          <p:grpSpPr>
            <a:xfrm>
              <a:off x="1485900" y="1827798"/>
              <a:ext cx="6727658" cy="1604541"/>
              <a:chOff x="1028700" y="1670038"/>
              <a:chExt cx="16011076" cy="6190486"/>
            </a:xfrm>
          </p:grpSpPr>
          <p:grpSp>
            <p:nvGrpSpPr>
              <p:cNvPr id="3" name="Group 3"/>
              <p:cNvGrpSpPr/>
              <p:nvPr/>
            </p:nvGrpSpPr>
            <p:grpSpPr>
              <a:xfrm>
                <a:off x="1028700" y="1670038"/>
                <a:ext cx="16011076" cy="6190486"/>
                <a:chOff x="0" y="-38100"/>
                <a:chExt cx="4043679" cy="1563438"/>
              </a:xfrm>
            </p:grpSpPr>
            <p:sp>
              <p:nvSpPr>
                <p:cNvPr id="4" name="Freeform 4"/>
                <p:cNvSpPr/>
                <p:nvPr/>
              </p:nvSpPr>
              <p:spPr>
                <a:xfrm>
                  <a:off x="72499" y="193890"/>
                  <a:ext cx="3971180" cy="1331448"/>
                </a:xfrm>
                <a:custGeom>
                  <a:avLst/>
                  <a:gdLst/>
                  <a:ahLst/>
                  <a:cxnLst/>
                  <a:rect l="l" t="t" r="r" b="b"/>
                  <a:pathLst>
                    <a:path w="4099121" h="1678281">
                      <a:moveTo>
                        <a:pt x="0" y="0"/>
                      </a:moveTo>
                      <a:lnTo>
                        <a:pt x="4099121" y="0"/>
                      </a:lnTo>
                      <a:lnTo>
                        <a:pt x="4099121" y="1678281"/>
                      </a:lnTo>
                      <a:lnTo>
                        <a:pt x="0" y="1678281"/>
                      </a:lnTo>
                      <a:close/>
                    </a:path>
                  </a:pathLst>
                </a:custGeom>
                <a:solidFill>
                  <a:srgbClr val="FFFFFF">
                    <a:alpha val="19608"/>
                  </a:srgbClr>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15419" y="2156757"/>
                <a:ext cx="15237295" cy="5304890"/>
                <a:chOff x="0" y="-38100"/>
                <a:chExt cx="3848257" cy="1339777"/>
              </a:xfrm>
            </p:grpSpPr>
            <p:sp>
              <p:nvSpPr>
                <p:cNvPr id="7" name="Freeform 7"/>
                <p:cNvSpPr/>
                <p:nvPr/>
              </p:nvSpPr>
              <p:spPr>
                <a:xfrm>
                  <a:off x="0" y="159737"/>
                  <a:ext cx="3848257" cy="1141940"/>
                </a:xfrm>
                <a:custGeom>
                  <a:avLst/>
                  <a:gdLst/>
                  <a:ahLst/>
                  <a:cxnLst/>
                  <a:rect l="l" t="t" r="r" b="b"/>
                  <a:pathLst>
                    <a:path w="3848257" h="1414874">
                      <a:moveTo>
                        <a:pt x="0" y="0"/>
                      </a:moveTo>
                      <a:lnTo>
                        <a:pt x="3848257" y="0"/>
                      </a:lnTo>
                      <a:lnTo>
                        <a:pt x="3848257" y="1414874"/>
                      </a:lnTo>
                      <a:lnTo>
                        <a:pt x="0" y="1414874"/>
                      </a:lnTo>
                      <a:close/>
                    </a:path>
                  </a:pathLst>
                </a:custGeom>
                <a:solidFill>
                  <a:srgbClr val="00B050">
                    <a:alpha val="28627"/>
                  </a:srgbClr>
                </a:solidFill>
                <a:ln>
                  <a:solidFill>
                    <a:srgbClr val="00B050"/>
                  </a:solidFill>
                </a:ln>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17" name="TextBox 2"/>
            <p:cNvSpPr txBox="1"/>
            <p:nvPr/>
          </p:nvSpPr>
          <p:spPr>
            <a:xfrm>
              <a:off x="2057400" y="2194724"/>
              <a:ext cx="5618686" cy="1205458"/>
            </a:xfrm>
            <a:prstGeom prst="rect">
              <a:avLst/>
            </a:prstGeom>
          </p:spPr>
          <p:txBody>
            <a:bodyPr wrap="square" lIns="0" tIns="0" rIns="0" bIns="0" rtlCol="0" anchor="t">
              <a:spAutoFit/>
            </a:bodyPr>
            <a:lstStyle/>
            <a:p>
              <a:pPr algn="ctr">
                <a:lnSpc>
                  <a:spcPts val="9379"/>
                </a:lnSpc>
              </a:pPr>
              <a:r>
                <a:rPr lang="en-US" sz="6500" b="1" spc="341" dirty="0">
                  <a:latin typeface="Arial" panose="020B0604020202020204" pitchFamily="34" charset="0"/>
                  <a:cs typeface="Arial" panose="020B0604020202020204" pitchFamily="34" charset="0"/>
                </a:rPr>
                <a:t>KHỞI ĐỘNG</a:t>
              </a:r>
            </a:p>
          </p:txBody>
        </p:sp>
      </p:grpSp>
      <p:sp>
        <p:nvSpPr>
          <p:cNvPr id="20" name="Rectangle 19"/>
          <p:cNvSpPr/>
          <p:nvPr/>
        </p:nvSpPr>
        <p:spPr>
          <a:xfrm>
            <a:off x="1193129" y="2105775"/>
            <a:ext cx="9448800" cy="5632311"/>
          </a:xfrm>
          <a:prstGeom prst="rect">
            <a:avLst/>
          </a:prstGeom>
        </p:spPr>
        <p:txBody>
          <a:bodyPr wrap="square">
            <a:spAutoFit/>
          </a:bodyPr>
          <a:lstStyle/>
          <a:p>
            <a:pPr algn="just">
              <a:lnSpc>
                <a:spcPct val="150000"/>
              </a:lnSpc>
              <a:spcAft>
                <a:spcPts val="0"/>
              </a:spcAft>
            </a:pPr>
            <a:r>
              <a:rPr lang="vi-VN" sz="4000">
                <a:latin typeface="Arial" panose="020B0604020202020204" pitchFamily="34" charset="0"/>
                <a:ea typeface="Times New Roman" panose="02020603050405020304" pitchFamily="18" charset="0"/>
                <a:cs typeface="Arial" panose="020B0604020202020204" pitchFamily="34" charset="0"/>
              </a:rPr>
              <a:t>Hình bên là bản vẽ sơ lược nền của một ngôi nhà (các kích thước tính theo m). Có thể biểu thị diện tích của nền nhà bằng một biểu thức chứa biến x và y không? Nếu có, trong biểu thức đó chứa các phép tính nào?”</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38175" y="1964123"/>
            <a:ext cx="5686970" cy="5812880"/>
          </a:xfrm>
          <a:prstGeom prst="rect">
            <a:avLst/>
          </a:prstGeom>
        </p:spPr>
      </p:pic>
      <p:sp>
        <p:nvSpPr>
          <p:cNvPr id="11" name="Rectangle 10"/>
          <p:cNvSpPr/>
          <p:nvPr/>
        </p:nvSpPr>
        <p:spPr>
          <a:xfrm>
            <a:off x="-1359574" y="8028124"/>
            <a:ext cx="15848530" cy="1938992"/>
          </a:xfrm>
          <a:prstGeom prst="rect">
            <a:avLst/>
          </a:prstGeom>
        </p:spPr>
        <p:txBody>
          <a:bodyPr wrap="square">
            <a:spAutoFit/>
          </a:bodyPr>
          <a:lstStyle/>
          <a:p>
            <a:pPr algn="ctr">
              <a:lnSpc>
                <a:spcPct val="150000"/>
              </a:lnSpc>
            </a:pPr>
            <a:r>
              <a:rPr lang="nl-NL" sz="4000">
                <a:latin typeface="Arial" panose="020B0604020202020204" pitchFamily="34" charset="0"/>
                <a:ea typeface="Times New Roman" panose="02020603050405020304" pitchFamily="18" charset="0"/>
                <a:cs typeface="Arial" panose="020B0604020202020204" pitchFamily="34" charset="0"/>
              </a:rPr>
              <a:t>S = x.(x + x) + x.(y + 2) =  2x</a:t>
            </a:r>
            <a:r>
              <a:rPr lang="nl-NL" sz="4000" baseline="30000">
                <a:latin typeface="Arial" panose="020B0604020202020204" pitchFamily="34" charset="0"/>
                <a:ea typeface="Times New Roman" panose="02020603050405020304" pitchFamily="18" charset="0"/>
                <a:cs typeface="Arial" panose="020B0604020202020204" pitchFamily="34" charset="0"/>
              </a:rPr>
              <a:t>2</a:t>
            </a:r>
            <a:r>
              <a:rPr lang="nl-NL" sz="4000">
                <a:latin typeface="Arial" panose="020B0604020202020204" pitchFamily="34" charset="0"/>
                <a:ea typeface="Times New Roman" panose="02020603050405020304" pitchFamily="18" charset="0"/>
                <a:cs typeface="Arial" panose="020B0604020202020204" pitchFamily="34" charset="0"/>
              </a:rPr>
              <a:t> + xy + 2x</a:t>
            </a:r>
            <a:endParaRPr lang="en-US" sz="40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000">
                <a:solidFill>
                  <a:schemeClr val="bg1"/>
                </a:solidFill>
                <a:latin typeface="Times New Roman" panose="02020603050405020304" pitchFamily="18" charset="0"/>
                <a:ea typeface="Times New Roman" panose="02020603050405020304" pitchFamily="18" charset="0"/>
              </a:rPr>
              <a:t>                    </a:t>
            </a:r>
            <a:r>
              <a:rPr lang="nl-NL" sz="4000">
                <a:latin typeface="Arial" panose="020B0604020202020204" pitchFamily="34" charset="0"/>
                <a:ea typeface="Times New Roman" panose="02020603050405020304" pitchFamily="18" charset="0"/>
                <a:cs typeface="Arial" panose="020B0604020202020204" pitchFamily="34" charset="0"/>
              </a:rPr>
              <a:t>Biểu thức chứa các phép toán cộng, nhân, lũy thừa.</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5" name="Picture 2"/>
          <p:cNvPicPr>
            <a:picLocks noChangeAspect="1"/>
          </p:cNvPicPr>
          <p:nvPr/>
        </p:nvPicPr>
        <p:blipFill>
          <a:blip r:embed="rId6" cstate="print">
            <a:duotone>
              <a:prstClr val="black"/>
              <a:schemeClr val="accent5">
                <a:tint val="45000"/>
                <a:satMod val="400000"/>
              </a:schemeClr>
            </a:duotone>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a:off x="1311840" y="8343959"/>
            <a:ext cx="628845" cy="5605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par>
                                <p:cTn id="13" presetID="22" presetClass="entr" presetSubtype="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fade">
                                      <p:cBhvr>
                                        <p:cTn id="23" dur="500"/>
                                        <p:tgtEl>
                                          <p:spTgt spid="11">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28"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srcRect/>
          <a:stretch>
            <a:fillRect/>
          </a:stretch>
        </p:blipFill>
        <p:spPr>
          <a:xfrm>
            <a:off x="-206546" y="-174265"/>
            <a:ext cx="1005142" cy="1024349"/>
          </a:xfrm>
          <a:prstGeom prst="rect">
            <a:avLst/>
          </a:prstGeom>
        </p:spPr>
      </p:pic>
      <p:grpSp>
        <p:nvGrpSpPr>
          <p:cNvPr id="37" name="Group 36"/>
          <p:cNvGrpSpPr/>
          <p:nvPr/>
        </p:nvGrpSpPr>
        <p:grpSpPr>
          <a:xfrm>
            <a:off x="533400" y="768016"/>
            <a:ext cx="4727476" cy="963915"/>
            <a:chOff x="2012116" y="2110922"/>
            <a:chExt cx="4727476" cy="963915"/>
          </a:xfrm>
        </p:grpSpPr>
        <p:pic>
          <p:nvPicPr>
            <p:cNvPr id="26" name="Picture 25"/>
            <p:cNvPicPr>
              <a:picLocks noChangeAspect="1"/>
            </p:cNvPicPr>
            <p:nvPr/>
          </p:nvPicPr>
          <p:blipFill>
            <a:blip r:embed="rId3" cstate="print">
              <a:duotone>
                <a:prstClr val="black"/>
                <a:schemeClr val="tx1">
                  <a:tint val="45000"/>
                  <a:satMod val="400000"/>
                </a:schemeClr>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116" y="2110922"/>
              <a:ext cx="1032846" cy="963915"/>
            </a:xfrm>
            <a:prstGeom prst="rect">
              <a:avLst/>
            </a:prstGeom>
          </p:spPr>
        </p:pic>
        <p:sp>
          <p:nvSpPr>
            <p:cNvPr id="27" name="TextBox 26"/>
            <p:cNvSpPr txBox="1"/>
            <p:nvPr/>
          </p:nvSpPr>
          <p:spPr>
            <a:xfrm>
              <a:off x="3158192" y="2261133"/>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HĐKP2:</a:t>
              </a:r>
              <a:endParaRPr kumimoji="0" lang="en-US" sz="4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9" name="Group 28"/>
          <p:cNvGrpSpPr/>
          <p:nvPr/>
        </p:nvGrpSpPr>
        <p:grpSpPr>
          <a:xfrm>
            <a:off x="16928543" y="189538"/>
            <a:ext cx="1207057" cy="1220275"/>
            <a:chOff x="14542184" y="258876"/>
            <a:chExt cx="3413410" cy="4451748"/>
          </a:xfrm>
        </p:grpSpPr>
        <p:pic>
          <p:nvPicPr>
            <p:cNvPr id="30" name="Picture 8"/>
            <p:cNvPicPr>
              <a:picLocks noChangeAspect="1"/>
            </p:cNvPicPr>
            <p:nvPr/>
          </p:nvPicPr>
          <p:blipFill>
            <a:blip r:embed="rId5"/>
            <a:srcRect/>
            <a:stretch>
              <a:fillRect/>
            </a:stretch>
          </p:blipFill>
          <p:spPr>
            <a:xfrm>
              <a:off x="14542184" y="1359354"/>
              <a:ext cx="2408418" cy="3281132"/>
            </a:xfrm>
            <a:prstGeom prst="rect">
              <a:avLst/>
            </a:prstGeom>
          </p:spPr>
        </p:pic>
        <p:pic>
          <p:nvPicPr>
            <p:cNvPr id="31" name="Picture 12"/>
            <p:cNvPicPr>
              <a:picLocks noChangeAspect="1"/>
            </p:cNvPicPr>
            <p:nvPr/>
          </p:nvPicPr>
          <p:blipFill>
            <a:blip r:embed="rId2"/>
            <a:srcRect/>
            <a:stretch>
              <a:fillRect/>
            </a:stretch>
          </p:blipFill>
          <p:spPr>
            <a:xfrm>
              <a:off x="16518571" y="4198450"/>
              <a:ext cx="502571" cy="512174"/>
            </a:xfrm>
            <a:prstGeom prst="rect">
              <a:avLst/>
            </a:prstGeom>
          </p:spPr>
        </p:pic>
        <p:pic>
          <p:nvPicPr>
            <p:cNvPr id="32" name="Picture 13"/>
            <p:cNvPicPr>
              <a:picLocks noChangeAspect="1"/>
            </p:cNvPicPr>
            <p:nvPr/>
          </p:nvPicPr>
          <p:blipFill>
            <a:blip r:embed="rId2"/>
            <a:srcRect/>
            <a:stretch>
              <a:fillRect/>
            </a:stretch>
          </p:blipFill>
          <p:spPr>
            <a:xfrm>
              <a:off x="16447881" y="917318"/>
              <a:ext cx="1005142" cy="1024349"/>
            </a:xfrm>
            <a:prstGeom prst="rect">
              <a:avLst/>
            </a:prstGeom>
          </p:spPr>
        </p:pic>
        <p:pic>
          <p:nvPicPr>
            <p:cNvPr id="33" name="Picture 16"/>
            <p:cNvPicPr>
              <a:picLocks noChangeAspect="1"/>
            </p:cNvPicPr>
            <p:nvPr/>
          </p:nvPicPr>
          <p:blipFill>
            <a:blip r:embed="rId2"/>
            <a:srcRect/>
            <a:stretch>
              <a:fillRect/>
            </a:stretch>
          </p:blipFill>
          <p:spPr>
            <a:xfrm>
              <a:off x="15375570" y="258876"/>
              <a:ext cx="575313" cy="586306"/>
            </a:xfrm>
            <a:prstGeom prst="rect">
              <a:avLst/>
            </a:prstGeom>
          </p:spPr>
        </p:pic>
        <p:pic>
          <p:nvPicPr>
            <p:cNvPr id="34" name="Picture 17"/>
            <p:cNvPicPr>
              <a:picLocks noChangeAspect="1"/>
            </p:cNvPicPr>
            <p:nvPr/>
          </p:nvPicPr>
          <p:blipFill>
            <a:blip r:embed="rId2"/>
            <a:srcRect/>
            <a:stretch>
              <a:fillRect/>
            </a:stretch>
          </p:blipFill>
          <p:spPr>
            <a:xfrm>
              <a:off x="17453023" y="2422272"/>
              <a:ext cx="502571" cy="512174"/>
            </a:xfrm>
            <a:prstGeom prst="rect">
              <a:avLst/>
            </a:prstGeom>
          </p:spPr>
        </p:pic>
      </p:grpSp>
      <mc:AlternateContent xmlns:mc="http://schemas.openxmlformats.org/markup-compatibility/2006" xmlns:a14="http://schemas.microsoft.com/office/drawing/2010/main">
        <mc:Choice Requires="a14">
          <p:sp>
            <p:nvSpPr>
              <p:cNvPr id="38" name="Rectangle 37"/>
              <p:cNvSpPr/>
              <p:nvPr/>
            </p:nvSpPr>
            <p:spPr>
              <a:xfrm>
                <a:off x="609600" y="1905448"/>
                <a:ext cx="10210800" cy="378565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4000">
                    <a:solidFill>
                      <a:schemeClr val="tx1"/>
                    </a:solidFill>
                    <a:latin typeface="Arial" panose="020B0604020202020204" pitchFamily="34" charset="0"/>
                    <a:ea typeface="Times New Roman" panose="02020603050405020304" pitchFamily="18" charset="0"/>
                    <a:cs typeface="Arial" panose="020B0604020202020204" pitchFamily="34" charset="0"/>
                  </a:rPr>
                  <a:t>Để tính thể tích của hình hộp chữ nhật ở Hình 2, bạn An viết </a:t>
                </a:r>
                <a14:m>
                  <m:oMath xmlns:m="http://schemas.openxmlformats.org/officeDocument/2006/math">
                    <m:r>
                      <a:rPr lang="en-US"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𝑉</m:t>
                    </m:r>
                    <m:r>
                      <a:rPr lang="en-US"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 = 3</m:t>
                    </m:r>
                    <m:r>
                      <a:rPr lang="en-US"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𝑥𝑦</m:t>
                    </m:r>
                  </m:oMath>
                </a14:m>
                <a:r>
                  <a:rPr lang="en-US" sz="4000">
                    <a:solidFill>
                      <a:schemeClr val="tx1"/>
                    </a:solidFill>
                    <a:latin typeface="Arial" panose="020B0604020202020204" pitchFamily="34" charset="0"/>
                    <a:ea typeface="Times New Roman" panose="02020603050405020304" pitchFamily="18" charset="0"/>
                    <a:cs typeface="Arial" panose="020B0604020202020204" pitchFamily="34" charset="0"/>
                  </a:rPr>
                  <a:t>.</a:t>
                </a:r>
                <a14:m>
                  <m:oMath xmlns:m="http://schemas.openxmlformats.org/officeDocument/2006/math">
                    <m:r>
                      <a:rPr lang="en-US"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 2</m:t>
                    </m:r>
                    <m:r>
                      <a:rPr lang="en-US"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oMath>
                </a14:m>
                <a:r>
                  <a:rPr lang="en-US" sz="4000">
                    <a:solidFill>
                      <a:schemeClr val="tx1"/>
                    </a:solidFill>
                    <a:latin typeface="Arial" panose="020B0604020202020204" pitchFamily="34" charset="0"/>
                    <a:ea typeface="Times New Roman" panose="02020603050405020304" pitchFamily="18" charset="0"/>
                    <a:cs typeface="Arial" panose="020B0604020202020204" pitchFamily="34" charset="0"/>
                  </a:rPr>
                  <a:t>, còn bạn Tâm viết V = </a:t>
                </a:r>
                <a14:m>
                  <m:oMath xmlns:m="http://schemas.openxmlformats.org/officeDocument/2006/math">
                    <m:r>
                      <a:rPr lang="en-US" sz="4000" b="0" i="1" smtClean="0">
                        <a:solidFill>
                          <a:schemeClr val="tx1"/>
                        </a:solidFill>
                        <a:latin typeface="Cambria Math" panose="02040503050406030204" pitchFamily="18" charset="0"/>
                        <a:ea typeface="Times New Roman" panose="02020603050405020304" pitchFamily="18" charset="0"/>
                      </a:rPr>
                      <m:t>6</m:t>
                    </m:r>
                    <m:sSup>
                      <m:sSupPr>
                        <m:ctrlPr>
                          <a:rPr lang="en-US" sz="4000" b="0" i="1" smtClean="0">
                            <a:solidFill>
                              <a:schemeClr val="tx1"/>
                            </a:solidFill>
                            <a:latin typeface="Cambria Math" panose="02040503050406030204" pitchFamily="18" charset="0"/>
                          </a:rPr>
                        </m:ctrlPr>
                      </m:sSupPr>
                      <m:e>
                        <m:r>
                          <a:rPr lang="en-US" sz="4000" b="0" i="1" smtClean="0">
                            <a:solidFill>
                              <a:schemeClr val="tx1"/>
                            </a:solidFill>
                            <a:latin typeface="Cambria Math" panose="02040503050406030204" pitchFamily="18" charset="0"/>
                          </a:rPr>
                          <m:t>𝑥</m:t>
                        </m:r>
                      </m:e>
                      <m:sup>
                        <m:r>
                          <a:rPr lang="en-US" sz="4000" b="0" i="1" smtClean="0">
                            <a:solidFill>
                              <a:schemeClr val="tx1"/>
                            </a:solidFill>
                            <a:latin typeface="Cambria Math" panose="02040503050406030204" pitchFamily="18" charset="0"/>
                          </a:rPr>
                          <m:t>2</m:t>
                        </m:r>
                      </m:sup>
                    </m:sSup>
                    <m:r>
                      <a:rPr lang="en-US" sz="4000" b="0" i="1" smtClean="0">
                        <a:solidFill>
                          <a:schemeClr val="tx1"/>
                        </a:solidFill>
                        <a:latin typeface="Cambria Math" panose="02040503050406030204" pitchFamily="18" charset="0"/>
                      </a:rPr>
                      <m:t>𝑦</m:t>
                    </m:r>
                  </m:oMath>
                </a14:m>
                <a:r>
                  <a:rPr kumimoji="0" lang="en-US" sz="4000" b="0" i="0" u="none" strike="noStrike" kern="120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Nêu</a:t>
                </a:r>
                <a:r>
                  <a:rPr kumimoji="0" lang="en-US" sz="4000" b="0" i="0" u="none" strike="noStrike" kern="1200" cap="none" spc="0" normalizeH="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nhận xét về kết quả của hai bạn.</a:t>
                </a:r>
                <a:endParaRPr kumimoji="0" lang="en-US" sz="4000" b="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8" name="Rectangle 37"/>
              <p:cNvSpPr>
                <a:spLocks noRot="1" noChangeAspect="1" noMove="1" noResize="1" noEditPoints="1" noAdjustHandles="1" noChangeArrowheads="1" noChangeShapeType="1" noTextEdit="1"/>
              </p:cNvSpPr>
              <p:nvPr/>
            </p:nvSpPr>
            <p:spPr>
              <a:xfrm>
                <a:off x="609600" y="1905448"/>
                <a:ext cx="10210800" cy="3785652"/>
              </a:xfrm>
              <a:prstGeom prst="rect">
                <a:avLst/>
              </a:prstGeom>
              <a:blipFill>
                <a:blip r:embed="rId6"/>
                <a:stretch>
                  <a:fillRect l="-2090" r="-2090" b="-3060"/>
                </a:stretch>
              </a:blipFill>
            </p:spPr>
            <p:txBody>
              <a:bodyPr/>
              <a:lstStyle/>
              <a:p>
                <a:r>
                  <a:rPr lang="en-US">
                    <a:noFill/>
                  </a:rPr>
                  <a:t> </a:t>
                </a:r>
              </a:p>
            </p:txBody>
          </p:sp>
        </mc:Fallback>
      </mc:AlternateContent>
      <p:pic>
        <p:nvPicPr>
          <p:cNvPr id="4" name="Picture 3"/>
          <p:cNvPicPr>
            <a:picLocks noChangeAspect="1"/>
          </p:cNvPicPr>
          <p:nvPr/>
        </p:nvPicPr>
        <p:blipFill>
          <a:blip r:embed="rId7">
            <a:duotone>
              <a:schemeClr val="accent5">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1441127" y="1760561"/>
            <a:ext cx="6125218" cy="4951055"/>
          </a:xfrm>
          <a:prstGeom prst="rect">
            <a:avLst/>
          </a:prstGeom>
        </p:spPr>
      </p:pic>
      <p:sp>
        <p:nvSpPr>
          <p:cNvPr id="28" name="Oval Callout 27"/>
          <p:cNvSpPr/>
          <p:nvPr/>
        </p:nvSpPr>
        <p:spPr>
          <a:xfrm>
            <a:off x="4905501" y="5761439"/>
            <a:ext cx="1618997" cy="843953"/>
          </a:xfrm>
          <a:prstGeom prst="wedgeEllipseCallou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schemeClr val="tx1"/>
              </a:solidFill>
              <a:effectLst/>
              <a:uLnTx/>
              <a:uFillTx/>
              <a:latin typeface="Calibri"/>
              <a:ea typeface="+mn-ea"/>
              <a:cs typeface="+mn-cs"/>
            </a:endParaRPr>
          </a:p>
        </p:txBody>
      </p:sp>
      <p:sp>
        <p:nvSpPr>
          <p:cNvPr id="9" name="Rectangle 8"/>
          <p:cNvSpPr/>
          <p:nvPr/>
        </p:nvSpPr>
        <p:spPr>
          <a:xfrm>
            <a:off x="637386" y="7087563"/>
            <a:ext cx="14614755" cy="2862322"/>
          </a:xfrm>
          <a:prstGeom prst="rect">
            <a:avLst/>
          </a:prstGeom>
        </p:spPr>
        <p:txBody>
          <a:bodyPr wrap="square">
            <a:spAutoFit/>
          </a:bodyPr>
          <a:lstStyle/>
          <a:p>
            <a:pPr algn="just">
              <a:lnSpc>
                <a:spcPct val="150000"/>
              </a:lnSpc>
            </a:pPr>
            <a:r>
              <a:rPr lang="nl-NL" sz="4000">
                <a:latin typeface="Arial" panose="020B0604020202020204" pitchFamily="34" charset="0"/>
                <a:ea typeface="Times New Roman" panose="02020603050405020304" pitchFamily="18" charset="0"/>
                <a:cs typeface="Arial" panose="020B0604020202020204" pitchFamily="34" charset="0"/>
              </a:rPr>
              <a:t>Hai kết quả đều đúng. </a:t>
            </a:r>
          </a:p>
          <a:p>
            <a:pPr algn="just">
              <a:lnSpc>
                <a:spcPct val="150000"/>
              </a:lnSpc>
            </a:pPr>
            <a:r>
              <a:rPr lang="nl-NL" sz="4000">
                <a:latin typeface="Arial" panose="020B0604020202020204" pitchFamily="34" charset="0"/>
                <a:ea typeface="Times New Roman" panose="02020603050405020304" pitchFamily="18" charset="0"/>
                <a:cs typeface="Arial" panose="020B0604020202020204" pitchFamily="34" charset="0"/>
              </a:rPr>
              <a:t>Tuy nhiên kết quả của Tâm được viết gọn hơn (ít thừa số hơn, 3 thừa số thay vì 5 thừa số)</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6" name="Picture 4"/>
          <p:cNvPicPr>
            <a:picLocks noChangeAspect="1"/>
          </p:cNvPicPr>
          <p:nvPr/>
        </p:nvPicPr>
        <p:blipFill>
          <a:blip r:embed="rId9"/>
          <a:srcRect/>
          <a:stretch>
            <a:fillRect/>
          </a:stretch>
        </p:blipFill>
        <p:spPr>
          <a:xfrm>
            <a:off x="16601493" y="8906426"/>
            <a:ext cx="1203664" cy="1075774"/>
          </a:xfrm>
          <a:prstGeom prst="rect">
            <a:avLst/>
          </a:prstGeom>
        </p:spPr>
      </p:pic>
    </p:spTree>
    <p:extLst>
      <p:ext uri="{BB962C8B-B14F-4D97-AF65-F5344CB8AC3E}">
        <p14:creationId xmlns:p14="http://schemas.microsoft.com/office/powerpoint/2010/main" val="1888342818"/>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fade">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randombar(horizontal)">
                                      <p:cBhvr>
                                        <p:cTn id="3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p:cNvPicPr>
            <a:picLocks noChangeAspect="1"/>
          </p:cNvPicPr>
          <p:nvPr/>
        </p:nvPicPr>
        <p:blipFill>
          <a:blip r:embed="rId2"/>
          <a:srcRect/>
          <a:stretch>
            <a:fillRect/>
          </a:stretch>
        </p:blipFill>
        <p:spPr>
          <a:xfrm>
            <a:off x="16345195" y="526477"/>
            <a:ext cx="1066206" cy="1239774"/>
          </a:xfrm>
          <a:prstGeom prst="rect">
            <a:avLst/>
          </a:prstGeom>
        </p:spPr>
      </p:pic>
      <p:pic>
        <p:nvPicPr>
          <p:cNvPr id="20" name="Picture 11"/>
          <p:cNvPicPr>
            <a:picLocks noChangeAspect="1"/>
          </p:cNvPicPr>
          <p:nvPr/>
        </p:nvPicPr>
        <p:blipFill>
          <a:blip r:embed="rId3"/>
          <a:srcRect/>
          <a:stretch>
            <a:fillRect/>
          </a:stretch>
        </p:blipFill>
        <p:spPr>
          <a:xfrm flipH="1">
            <a:off x="-900996" y="7365069"/>
            <a:ext cx="5307191" cy="4026831"/>
          </a:xfrm>
          <a:prstGeom prst="rect">
            <a:avLst/>
          </a:prstGeom>
        </p:spPr>
      </p:pic>
      <p:grpSp>
        <p:nvGrpSpPr>
          <p:cNvPr id="21" name="Group 20"/>
          <p:cNvGrpSpPr/>
          <p:nvPr/>
        </p:nvGrpSpPr>
        <p:grpSpPr>
          <a:xfrm>
            <a:off x="6701590" y="760863"/>
            <a:ext cx="5257800" cy="1456607"/>
            <a:chOff x="6553200" y="342900"/>
            <a:chExt cx="5257800" cy="1456607"/>
          </a:xfrm>
        </p:grpSpPr>
        <p:sp>
          <p:nvSpPr>
            <p:cNvPr id="22" name="Rounded Rectangle 21"/>
            <p:cNvSpPr/>
            <p:nvPr/>
          </p:nvSpPr>
          <p:spPr>
            <a:xfrm>
              <a:off x="6553200" y="342900"/>
              <a:ext cx="5257800" cy="1456607"/>
            </a:xfrm>
            <a:prstGeom prst="roundRect">
              <a:avLst/>
            </a:prstGeom>
            <a:noFill/>
            <a:ln w="1270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a:ea typeface="+mn-ea"/>
                <a:cs typeface="+mn-cs"/>
              </a:endParaRPr>
            </a:p>
          </p:txBody>
        </p:sp>
        <p:sp>
          <p:nvSpPr>
            <p:cNvPr id="23" name="Rectangle 22"/>
            <p:cNvSpPr/>
            <p:nvPr/>
          </p:nvSpPr>
          <p:spPr>
            <a:xfrm>
              <a:off x="7131501" y="607045"/>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KẾT LUẬN</a:t>
              </a:r>
            </a:p>
          </p:txBody>
        </p:sp>
      </p:grpSp>
      <p:grpSp>
        <p:nvGrpSpPr>
          <p:cNvPr id="19" name="Group 18"/>
          <p:cNvGrpSpPr/>
          <p:nvPr/>
        </p:nvGrpSpPr>
        <p:grpSpPr>
          <a:xfrm>
            <a:off x="914400" y="2628900"/>
            <a:ext cx="16420801" cy="5105400"/>
            <a:chOff x="2497534" y="2298718"/>
            <a:chExt cx="13738663" cy="5395622"/>
          </a:xfrm>
        </p:grpSpPr>
        <p:grpSp>
          <p:nvGrpSpPr>
            <p:cNvPr id="2" name="Group 2"/>
            <p:cNvGrpSpPr/>
            <p:nvPr/>
          </p:nvGrpSpPr>
          <p:grpSpPr>
            <a:xfrm>
              <a:off x="2497534" y="2298718"/>
              <a:ext cx="13738663" cy="5395622"/>
              <a:chOff x="0" y="-38100"/>
              <a:chExt cx="4236570" cy="1663839"/>
            </a:xfrm>
          </p:grpSpPr>
          <p:sp>
            <p:nvSpPr>
              <p:cNvPr id="3" name="Freeform 3"/>
              <p:cNvSpPr/>
              <p:nvPr/>
            </p:nvSpPr>
            <p:spPr>
              <a:xfrm>
                <a:off x="0" y="31955"/>
                <a:ext cx="4236570" cy="1593784"/>
              </a:xfrm>
              <a:custGeom>
                <a:avLst/>
                <a:gdLst/>
                <a:ahLst/>
                <a:cxnLst/>
                <a:rect l="l" t="t" r="r" b="b"/>
                <a:pathLst>
                  <a:path w="4099121" h="1678281">
                    <a:moveTo>
                      <a:pt x="0" y="0"/>
                    </a:moveTo>
                    <a:lnTo>
                      <a:pt x="4099121" y="0"/>
                    </a:lnTo>
                    <a:lnTo>
                      <a:pt x="4099121" y="1678281"/>
                    </a:lnTo>
                    <a:lnTo>
                      <a:pt x="0" y="1678281"/>
                    </a:lnTo>
                    <a:close/>
                  </a:path>
                </a:pathLst>
              </a:custGeom>
              <a:solidFill>
                <a:srgbClr val="FFFFFF">
                  <a:alpha val="19608"/>
                </a:srgbClr>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effectLst/>
                  <a:uLnTx/>
                  <a:uFillTx/>
                  <a:latin typeface="Calibri"/>
                  <a:ea typeface="+mn-ea"/>
                  <a:cs typeface="+mn-cs"/>
                </a:endParaRPr>
              </a:p>
            </p:txBody>
          </p:sp>
        </p:grpSp>
        <p:grpSp>
          <p:nvGrpSpPr>
            <p:cNvPr id="5" name="Group 5"/>
            <p:cNvGrpSpPr/>
            <p:nvPr/>
          </p:nvGrpSpPr>
          <p:grpSpPr>
            <a:xfrm>
              <a:off x="2815561" y="2697345"/>
              <a:ext cx="13085122" cy="4711811"/>
              <a:chOff x="-24854" y="-38100"/>
              <a:chExt cx="4035039" cy="1452974"/>
            </a:xfrm>
          </p:grpSpPr>
          <p:sp>
            <p:nvSpPr>
              <p:cNvPr id="6" name="Freeform 6"/>
              <p:cNvSpPr/>
              <p:nvPr/>
            </p:nvSpPr>
            <p:spPr>
              <a:xfrm>
                <a:off x="-24854" y="0"/>
                <a:ext cx="4035039" cy="1414874"/>
              </a:xfrm>
              <a:custGeom>
                <a:avLst/>
                <a:gdLst/>
                <a:ahLst/>
                <a:cxnLst/>
                <a:rect l="l" t="t" r="r" b="b"/>
                <a:pathLst>
                  <a:path w="3848257" h="1414874">
                    <a:moveTo>
                      <a:pt x="0" y="0"/>
                    </a:moveTo>
                    <a:lnTo>
                      <a:pt x="3848257" y="0"/>
                    </a:lnTo>
                    <a:lnTo>
                      <a:pt x="3848257" y="1414874"/>
                    </a:lnTo>
                    <a:lnTo>
                      <a:pt x="0" y="1414874"/>
                    </a:lnTo>
                    <a:close/>
                  </a:path>
                </a:pathLst>
              </a:custGeom>
              <a:solidFill>
                <a:srgbClr val="FFFFFF">
                  <a:alpha val="28627"/>
                </a:srgbClr>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effectLst/>
                  <a:uLnTx/>
                  <a:uFillTx/>
                  <a:latin typeface="Calibri"/>
                  <a:ea typeface="+mn-ea"/>
                  <a:cs typeface="+mn-cs"/>
                </a:endParaRPr>
              </a:p>
            </p:txBody>
          </p:sp>
        </p:grpSp>
      </p:grpSp>
      <p:pic>
        <p:nvPicPr>
          <p:cNvPr id="27" name="Picture 11"/>
          <p:cNvPicPr>
            <a:picLocks noChangeAspect="1"/>
          </p:cNvPicPr>
          <p:nvPr/>
        </p:nvPicPr>
        <p:blipFill>
          <a:blip r:embed="rId4"/>
          <a:srcRect/>
          <a:stretch>
            <a:fillRect/>
          </a:stretch>
        </p:blipFill>
        <p:spPr>
          <a:xfrm>
            <a:off x="15773397" y="7952488"/>
            <a:ext cx="2209803" cy="2323086"/>
          </a:xfrm>
          <a:prstGeom prst="rect">
            <a:avLst/>
          </a:prstGeom>
        </p:spPr>
      </p:pic>
      <p:sp>
        <p:nvSpPr>
          <p:cNvPr id="10" name="Rectangle 9"/>
          <p:cNvSpPr/>
          <p:nvPr/>
        </p:nvSpPr>
        <p:spPr>
          <a:xfrm>
            <a:off x="1752600" y="3619500"/>
            <a:ext cx="14554200" cy="3080202"/>
          </a:xfrm>
          <a:prstGeom prst="rect">
            <a:avLst/>
          </a:prstGeom>
        </p:spPr>
        <p:txBody>
          <a:bodyPr wrap="square">
            <a:spAutoFit/>
          </a:bodyPr>
          <a:lstStyle/>
          <a:p>
            <a:pPr marL="571500" lvl="0" indent="-571500" algn="just">
              <a:lnSpc>
                <a:spcPct val="150000"/>
              </a:lnSpc>
              <a:spcBef>
                <a:spcPts val="1200"/>
              </a:spcBef>
              <a:spcAft>
                <a:spcPts val="600"/>
              </a:spcAft>
              <a:buFont typeface="Arial" panose="020B0604020202020204" pitchFamily="34" charset="0"/>
              <a:buChar char="•"/>
            </a:pPr>
            <a:r>
              <a:rPr lang="vi-VN" sz="4500" b="1">
                <a:ea typeface="Times New Roman" panose="02020603050405020304" pitchFamily="18" charset="0"/>
                <a:cs typeface="Arial" panose="020B0604020202020204" pitchFamily="34" charset="0"/>
              </a:rPr>
              <a:t>Đơn thức thu gọn </a:t>
            </a:r>
            <a:r>
              <a:rPr lang="vi-VN" sz="4500">
                <a:ea typeface="Times New Roman" panose="02020603050405020304" pitchFamily="18" charset="0"/>
                <a:cs typeface="Arial" panose="020B0604020202020204" pitchFamily="34" charset="0"/>
              </a:rPr>
              <a:t>là đơn thức chỉ gồm tích của một số với các biến mà mỗi biến hiện một lần dưới dạng nâng lên luỹ thủ với mũi nguyên dương.</a:t>
            </a:r>
            <a:endParaRPr kumimoji="0" lang="en-US" sz="4500"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725275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a:blip r:embed="rId2"/>
          <a:srcRect/>
          <a:stretch>
            <a:fillRect/>
          </a:stretch>
        </p:blipFill>
        <p:spPr>
          <a:xfrm>
            <a:off x="16992600" y="8953500"/>
            <a:ext cx="1005142" cy="1024349"/>
          </a:xfrm>
          <a:prstGeom prst="rect">
            <a:avLst/>
          </a:prstGeom>
        </p:spPr>
      </p:pic>
      <p:pic>
        <p:nvPicPr>
          <p:cNvPr id="13" name="Picture 13"/>
          <p:cNvPicPr>
            <a:picLocks noChangeAspect="1"/>
          </p:cNvPicPr>
          <p:nvPr/>
        </p:nvPicPr>
        <p:blipFill>
          <a:blip r:embed="rId2"/>
          <a:srcRect/>
          <a:stretch>
            <a:fillRect/>
          </a:stretch>
        </p:blipFill>
        <p:spPr>
          <a:xfrm>
            <a:off x="2377573" y="423485"/>
            <a:ext cx="665161" cy="677871"/>
          </a:xfrm>
          <a:prstGeom prst="rect">
            <a:avLst/>
          </a:prstGeom>
        </p:spPr>
      </p:pic>
      <p:pic>
        <p:nvPicPr>
          <p:cNvPr id="14" name="Picture 14"/>
          <p:cNvPicPr>
            <a:picLocks noChangeAspect="1"/>
          </p:cNvPicPr>
          <p:nvPr/>
        </p:nvPicPr>
        <p:blipFill>
          <a:blip r:embed="rId2"/>
          <a:srcRect/>
          <a:stretch>
            <a:fillRect/>
          </a:stretch>
        </p:blipFill>
        <p:spPr>
          <a:xfrm>
            <a:off x="-502571" y="2439735"/>
            <a:ext cx="1005142" cy="1024349"/>
          </a:xfrm>
          <a:prstGeom prst="rect">
            <a:avLst/>
          </a:prstGeom>
        </p:spPr>
      </p:pic>
      <p:pic>
        <p:nvPicPr>
          <p:cNvPr id="15" name="Picture 15"/>
          <p:cNvPicPr>
            <a:picLocks noChangeAspect="1"/>
          </p:cNvPicPr>
          <p:nvPr/>
        </p:nvPicPr>
        <p:blipFill>
          <a:blip r:embed="rId2"/>
          <a:srcRect/>
          <a:stretch>
            <a:fillRect/>
          </a:stretch>
        </p:blipFill>
        <p:spPr>
          <a:xfrm>
            <a:off x="23558" y="4351"/>
            <a:ext cx="1005142" cy="1024349"/>
          </a:xfrm>
          <a:prstGeom prst="rect">
            <a:avLst/>
          </a:prstGeom>
        </p:spPr>
      </p:pic>
      <p:grpSp>
        <p:nvGrpSpPr>
          <p:cNvPr id="16" name="Group 15"/>
          <p:cNvGrpSpPr/>
          <p:nvPr/>
        </p:nvGrpSpPr>
        <p:grpSpPr>
          <a:xfrm>
            <a:off x="7727697" y="907636"/>
            <a:ext cx="2848648" cy="1066800"/>
            <a:chOff x="6758735" y="552280"/>
            <a:chExt cx="4361442" cy="1066800"/>
          </a:xfrm>
        </p:grpSpPr>
        <p:sp>
          <p:nvSpPr>
            <p:cNvPr id="17" name="Rounded Rectangle 16"/>
            <p:cNvSpPr/>
            <p:nvPr/>
          </p:nvSpPr>
          <p:spPr>
            <a:xfrm>
              <a:off x="6758735" y="552280"/>
              <a:ext cx="3797636" cy="1066800"/>
            </a:xfrm>
            <a:prstGeom prst="roundRect">
              <a:avLst/>
            </a:prstGeom>
            <a:noFill/>
            <a:ln w="1270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a:ea typeface="+mn-ea"/>
                <a:cs typeface="+mn-cs"/>
              </a:endParaRPr>
            </a:p>
          </p:txBody>
        </p:sp>
        <p:sp>
          <p:nvSpPr>
            <p:cNvPr id="18" name="Rectangle 17"/>
            <p:cNvSpPr/>
            <p:nvPr/>
          </p:nvSpPr>
          <p:spPr>
            <a:xfrm>
              <a:off x="7084175" y="758050"/>
              <a:ext cx="4036002" cy="7848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CHÚ Ý</a:t>
              </a:r>
            </a:p>
          </p:txBody>
        </p:sp>
      </p:grpSp>
      <p:grpSp>
        <p:nvGrpSpPr>
          <p:cNvPr id="2" name="Group 1"/>
          <p:cNvGrpSpPr/>
          <p:nvPr/>
        </p:nvGrpSpPr>
        <p:grpSpPr>
          <a:xfrm>
            <a:off x="794084" y="2721142"/>
            <a:ext cx="16611600" cy="6663149"/>
            <a:chOff x="1050758" y="3254542"/>
            <a:chExt cx="16611600" cy="6663149"/>
          </a:xfrm>
        </p:grpSpPr>
        <p:grpSp>
          <p:nvGrpSpPr>
            <p:cNvPr id="6" name="Group 6"/>
            <p:cNvGrpSpPr/>
            <p:nvPr/>
          </p:nvGrpSpPr>
          <p:grpSpPr>
            <a:xfrm>
              <a:off x="1050758" y="3254542"/>
              <a:ext cx="16611600" cy="6663149"/>
              <a:chOff x="0" y="0"/>
              <a:chExt cx="3848257" cy="1414874"/>
            </a:xfrm>
          </p:grpSpPr>
          <p:sp>
            <p:nvSpPr>
              <p:cNvPr id="7" name="Freeform 7"/>
              <p:cNvSpPr/>
              <p:nvPr/>
            </p:nvSpPr>
            <p:spPr>
              <a:xfrm>
                <a:off x="0" y="0"/>
                <a:ext cx="3848257" cy="1414874"/>
              </a:xfrm>
              <a:custGeom>
                <a:avLst/>
                <a:gdLst/>
                <a:ahLst/>
                <a:cxnLst/>
                <a:rect l="l" t="t" r="r" b="b"/>
                <a:pathLst>
                  <a:path w="3848257" h="1414874">
                    <a:moveTo>
                      <a:pt x="0" y="0"/>
                    </a:moveTo>
                    <a:lnTo>
                      <a:pt x="3848257" y="0"/>
                    </a:lnTo>
                    <a:lnTo>
                      <a:pt x="3848257" y="1414874"/>
                    </a:lnTo>
                    <a:lnTo>
                      <a:pt x="0" y="1414874"/>
                    </a:lnTo>
                    <a:close/>
                  </a:path>
                </a:pathLst>
              </a:custGeom>
              <a:solidFill>
                <a:srgbClr val="FFFFFF">
                  <a:alpha val="28627"/>
                </a:srgbClr>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effectLst/>
                  <a:uLnTx/>
                  <a:uFillTx/>
                  <a:latin typeface="Calibri"/>
                  <a:ea typeface="+mn-ea"/>
                  <a:cs typeface="+mn-cs"/>
                </a:endParaRPr>
              </a:p>
            </p:txBody>
          </p:sp>
        </p:grpSp>
        <p:sp>
          <p:nvSpPr>
            <p:cNvPr id="19" name="Rectangle 18"/>
            <p:cNvSpPr/>
            <p:nvPr/>
          </p:nvSpPr>
          <p:spPr>
            <a:xfrm>
              <a:off x="1462457" y="3358114"/>
              <a:ext cx="15621000" cy="6555641"/>
            </a:xfrm>
            <a:prstGeom prst="rect">
              <a:avLst/>
            </a:prstGeom>
          </p:spPr>
          <p:txBody>
            <a:bodyPr wrap="square">
              <a:spAutoFit/>
            </a:bodyPr>
            <a:lstStyle/>
            <a:p>
              <a:pPr algn="just">
                <a:lnSpc>
                  <a:spcPct val="150000"/>
                </a:lnSpc>
              </a:pPr>
              <a:r>
                <a:rPr lang="nl-NL" sz="4000">
                  <a:latin typeface="Arial" panose="020B0604020202020204" pitchFamily="34" charset="0"/>
                  <a:ea typeface="Times New Roman" panose="02020603050405020304" pitchFamily="18" charset="0"/>
                  <a:cs typeface="Arial" panose="020B0604020202020204" pitchFamily="34" charset="0"/>
                </a:rPr>
                <a:t>a) Tổng số mũ của tất cả các biến có trong đơn thức (có hệ số khác 0) gọi là </a:t>
              </a:r>
              <a:r>
                <a:rPr lang="nl-NL" sz="4000" b="1" i="1">
                  <a:latin typeface="Arial" panose="020B0604020202020204" pitchFamily="34" charset="0"/>
                  <a:ea typeface="Times New Roman" panose="02020603050405020304" pitchFamily="18" charset="0"/>
                  <a:cs typeface="Arial" panose="020B0604020202020204" pitchFamily="34" charset="0"/>
                </a:rPr>
                <a:t>bậc của đơn thức</a:t>
              </a:r>
              <a:r>
                <a:rPr lang="nl-NL" sz="4000">
                  <a:latin typeface="Arial" panose="020B0604020202020204" pitchFamily="34" charset="0"/>
                  <a:ea typeface="Times New Roman" panose="02020603050405020304" pitchFamily="18" charset="0"/>
                  <a:cs typeface="Arial" panose="020B0604020202020204" pitchFamily="34" charset="0"/>
                </a:rPr>
                <a:t> đó. </a:t>
              </a:r>
              <a:endParaRPr lang="en-US" sz="40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000">
                  <a:latin typeface="Arial" panose="020B0604020202020204" pitchFamily="34" charset="0"/>
                  <a:ea typeface="Times New Roman" panose="02020603050405020304" pitchFamily="18" charset="0"/>
                  <a:cs typeface="Arial" panose="020B0604020202020204" pitchFamily="34" charset="0"/>
                </a:rPr>
                <a:t>b) Ta coi một số khác 0 là đơn thức thu gọn, có hệ số bằng chính số đỏ và có bậc bằng 0.</a:t>
              </a:r>
              <a:endParaRPr lang="en-US" sz="40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000">
                  <a:latin typeface="Arial" panose="020B0604020202020204" pitchFamily="34" charset="0"/>
                  <a:ea typeface="Times New Roman" panose="02020603050405020304" pitchFamily="18" charset="0"/>
                  <a:cs typeface="Arial" panose="020B0604020202020204" pitchFamily="34" charset="0"/>
                </a:rPr>
                <a:t>c) Đơn thức không (số 0) không có bậc. d) Khi viết đơn thức thu gọn ta thưởng viết hệ số trước, phần biến sau và các biến được viết theo thứ tự bảng chữ cái.</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20"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421500" y="1389439"/>
            <a:ext cx="1369188" cy="1341804"/>
          </a:xfrm>
          <a:prstGeom prst="rect">
            <a:avLst/>
          </a:prstGeom>
        </p:spPr>
      </p:pic>
    </p:spTree>
    <p:extLst>
      <p:ext uri="{BB962C8B-B14F-4D97-AF65-F5344CB8AC3E}">
        <p14:creationId xmlns:p14="http://schemas.microsoft.com/office/powerpoint/2010/main" val="270543997"/>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anim calcmode="lin" valueType="num">
                                      <p:cBhvr>
                                        <p:cTn id="16" dur="500" fill="hold"/>
                                        <p:tgtEl>
                                          <p:spTgt spid="2"/>
                                        </p:tgtEl>
                                        <p:attrNameLst>
                                          <p:attrName>ppt_x</p:attrName>
                                        </p:attrNameLst>
                                      </p:cBhvr>
                                      <p:tavLst>
                                        <p:tav tm="0">
                                          <p:val>
                                            <p:strVal val="#ppt_x"/>
                                          </p:val>
                                        </p:tav>
                                        <p:tav tm="100000">
                                          <p:val>
                                            <p:strVal val="#ppt_x"/>
                                          </p:val>
                                        </p:tav>
                                      </p:tavLst>
                                    </p:anim>
                                    <p:anim calcmode="lin" valueType="num">
                                      <p:cBhvr>
                                        <p:cTn id="17"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3"/>
          <a:srcRect/>
          <a:stretch>
            <a:fillRect/>
          </a:stretch>
        </p:blipFill>
        <p:spPr>
          <a:xfrm>
            <a:off x="113040" y="9533586"/>
            <a:ext cx="672936" cy="685795"/>
          </a:xfrm>
          <a:prstGeom prst="rect">
            <a:avLst/>
          </a:prstGeom>
        </p:spPr>
      </p:pic>
      <p:grpSp>
        <p:nvGrpSpPr>
          <p:cNvPr id="16" name="Group 15"/>
          <p:cNvGrpSpPr/>
          <p:nvPr/>
        </p:nvGrpSpPr>
        <p:grpSpPr>
          <a:xfrm>
            <a:off x="228600" y="173490"/>
            <a:ext cx="1371600" cy="990600"/>
            <a:chOff x="-502571" y="-69469"/>
            <a:chExt cx="4426871" cy="3533553"/>
          </a:xfrm>
        </p:grpSpPr>
        <p:pic>
          <p:nvPicPr>
            <p:cNvPr id="9" name="Picture 9"/>
            <p:cNvPicPr>
              <a:picLocks noChangeAspect="1"/>
            </p:cNvPicPr>
            <p:nvPr/>
          </p:nvPicPr>
          <p:blipFill>
            <a:blip r:embed="rId4"/>
            <a:srcRect/>
            <a:stretch>
              <a:fillRect/>
            </a:stretch>
          </p:blipFill>
          <p:spPr>
            <a:xfrm>
              <a:off x="477029" y="442705"/>
              <a:ext cx="3447271" cy="2756381"/>
            </a:xfrm>
            <a:prstGeom prst="rect">
              <a:avLst/>
            </a:prstGeom>
          </p:spPr>
        </p:pic>
        <p:pic>
          <p:nvPicPr>
            <p:cNvPr id="13" name="Picture 13"/>
            <p:cNvPicPr>
              <a:picLocks noChangeAspect="1"/>
            </p:cNvPicPr>
            <p:nvPr/>
          </p:nvPicPr>
          <p:blipFill>
            <a:blip r:embed="rId3"/>
            <a:srcRect/>
            <a:stretch>
              <a:fillRect/>
            </a:stretch>
          </p:blipFill>
          <p:spPr>
            <a:xfrm>
              <a:off x="2919158" y="-69469"/>
              <a:ext cx="1005142" cy="1024349"/>
            </a:xfrm>
            <a:prstGeom prst="rect">
              <a:avLst/>
            </a:prstGeom>
          </p:spPr>
        </p:pic>
        <p:pic>
          <p:nvPicPr>
            <p:cNvPr id="14" name="Picture 14"/>
            <p:cNvPicPr>
              <a:picLocks noChangeAspect="1"/>
            </p:cNvPicPr>
            <p:nvPr/>
          </p:nvPicPr>
          <p:blipFill>
            <a:blip r:embed="rId3"/>
            <a:srcRect/>
            <a:stretch>
              <a:fillRect/>
            </a:stretch>
          </p:blipFill>
          <p:spPr>
            <a:xfrm>
              <a:off x="-502571" y="2439735"/>
              <a:ext cx="1005142" cy="1024349"/>
            </a:xfrm>
            <a:prstGeom prst="rect">
              <a:avLst/>
            </a:prstGeom>
          </p:spPr>
        </p:pic>
        <p:pic>
          <p:nvPicPr>
            <p:cNvPr id="15" name="Picture 15"/>
            <p:cNvPicPr>
              <a:picLocks noChangeAspect="1"/>
            </p:cNvPicPr>
            <p:nvPr/>
          </p:nvPicPr>
          <p:blipFill>
            <a:blip r:embed="rId3"/>
            <a:srcRect/>
            <a:stretch>
              <a:fillRect/>
            </a:stretch>
          </p:blipFill>
          <p:spPr>
            <a:xfrm>
              <a:off x="23558" y="4351"/>
              <a:ext cx="1005142" cy="1024349"/>
            </a:xfrm>
            <a:prstGeom prst="rect">
              <a:avLst/>
            </a:prstGeom>
          </p:spPr>
        </p:pic>
      </p:grpSp>
      <p:grpSp>
        <p:nvGrpSpPr>
          <p:cNvPr id="17" name="Group 16"/>
          <p:cNvGrpSpPr/>
          <p:nvPr/>
        </p:nvGrpSpPr>
        <p:grpSpPr>
          <a:xfrm>
            <a:off x="5943599" y="533669"/>
            <a:ext cx="6096000" cy="914400"/>
            <a:chOff x="1554480" y="876300"/>
            <a:chExt cx="6096000" cy="1143000"/>
          </a:xfrm>
          <a:solidFill>
            <a:schemeClr val="accent5">
              <a:lumMod val="75000"/>
            </a:schemeClr>
          </a:solidFill>
        </p:grpSpPr>
        <p:sp>
          <p:nvSpPr>
            <p:cNvPr id="18" name="Flowchart: Terminator 17"/>
            <p:cNvSpPr/>
            <p:nvPr/>
          </p:nvSpPr>
          <p:spPr>
            <a:xfrm>
              <a:off x="1554480" y="876300"/>
              <a:ext cx="6096000" cy="114300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a:ea typeface="+mn-ea"/>
                <a:cs typeface="+mn-cs"/>
              </a:endParaRPr>
            </a:p>
          </p:txBody>
        </p:sp>
        <p:sp>
          <p:nvSpPr>
            <p:cNvPr id="19" name="Rectangle 18"/>
            <p:cNvSpPr/>
            <p:nvPr/>
          </p:nvSpPr>
          <p:spPr>
            <a:xfrm>
              <a:off x="2269170" y="987956"/>
              <a:ext cx="4689104"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err="1">
                  <a:ln>
                    <a:noFill/>
                  </a:ln>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rPr>
                <a:t> 3 </a:t>
              </a:r>
              <a:r>
                <a:rPr kumimoji="0" lang="en-US" sz="4000" b="1"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en-US" sz="4000" b="1"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rPr>
                <a:t>– tr8)</a:t>
              </a:r>
              <a:endParaRPr kumimoji="0" lang="en-US" sz="4000" b="1"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0" name="Rectangle 19"/>
          <p:cNvSpPr/>
          <p:nvPr/>
        </p:nvSpPr>
        <p:spPr>
          <a:xfrm>
            <a:off x="1073606" y="1619186"/>
            <a:ext cx="16154400" cy="182774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mn-cs"/>
              </a:rPr>
              <a:t>a) Đơn</a:t>
            </a:r>
            <a:r>
              <a:rPr kumimoji="0" lang="en-US" sz="4000" b="0" i="0" u="none" strike="noStrike" kern="1200" cap="none" spc="0" normalizeH="0" noProof="0">
                <a:ln>
                  <a:noFill/>
                </a:ln>
                <a:effectLst/>
                <a:uLnTx/>
                <a:uFillTx/>
                <a:latin typeface="Arial" panose="020B0604020202020204" pitchFamily="34" charset="0"/>
                <a:ea typeface="Times New Roman" panose="02020603050405020304" pitchFamily="18" charset="0"/>
                <a:cs typeface="+mn-cs"/>
              </a:rPr>
              <a:t> thức nào sau đây là đơn thức thu gọn? Chỉ ra hệ số và bậc của mỗi đơn thức đó.</a:t>
            </a:r>
            <a:endParaRPr kumimoji="0" lang="en-US" sz="40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endParaRPr>
          </a:p>
        </p:txBody>
      </p:sp>
      <p:sp>
        <p:nvSpPr>
          <p:cNvPr id="24" name="Rectangle 23"/>
          <p:cNvSpPr/>
          <p:nvPr/>
        </p:nvSpPr>
        <p:spPr>
          <a:xfrm>
            <a:off x="1034073" y="4526119"/>
            <a:ext cx="9144000" cy="901593"/>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en-US" sz="4000" b="0"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rPr>
              <a:t>) Hãy</a:t>
            </a:r>
            <a:r>
              <a:rPr kumimoji="0" lang="en-US" sz="4000" b="0" i="0" u="none" strike="noStrike" kern="1200" cap="none" spc="0" normalizeH="0" noProof="0">
                <a:ln>
                  <a:noFill/>
                </a:ln>
                <a:effectLst/>
                <a:uLnTx/>
                <a:uFillTx/>
                <a:latin typeface="Arial" panose="020B0604020202020204" pitchFamily="34" charset="0"/>
                <a:ea typeface="Times New Roman" panose="02020603050405020304" pitchFamily="18" charset="0"/>
                <a:cs typeface="Arial" panose="020B0604020202020204" pitchFamily="34" charset="0"/>
              </a:rPr>
              <a:t> thu gọn các đơn thức còn lại.</a:t>
            </a:r>
            <a:endParaRPr kumimoji="0" lang="en-US" sz="40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5" name="Oval Callout 24"/>
          <p:cNvSpPr/>
          <p:nvPr/>
        </p:nvSpPr>
        <p:spPr>
          <a:xfrm>
            <a:off x="8182099" y="5855106"/>
            <a:ext cx="1618997" cy="843953"/>
          </a:xfrm>
          <a:prstGeom prst="wedgeEllipseCallou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schemeClr val="tx1"/>
              </a:solidFill>
              <a:effectLst/>
              <a:uLnTx/>
              <a:uFillTx/>
              <a:latin typeface="Calibri"/>
              <a:ea typeface="+mn-ea"/>
              <a:cs typeface="+mn-cs"/>
            </a:endParaRPr>
          </a:p>
        </p:txBody>
      </p:sp>
      <p:pic>
        <p:nvPicPr>
          <p:cNvPr id="31" name="Picture 4"/>
          <p:cNvPicPr>
            <a:picLocks noChangeAspect="1"/>
          </p:cNvPicPr>
          <p:nvPr/>
        </p:nvPicPr>
        <p:blipFill>
          <a:blip r:embed="rId5"/>
          <a:srcRect/>
          <a:stretch>
            <a:fillRect/>
          </a:stretch>
        </p:blipFill>
        <p:spPr>
          <a:xfrm>
            <a:off x="15841218" y="8343901"/>
            <a:ext cx="1744793" cy="1559408"/>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3777729" y="3372817"/>
                <a:ext cx="10721205"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smtClean="0">
                          <a:solidFill>
                            <a:schemeClr val="tx1"/>
                          </a:solidFill>
                          <a:latin typeface="Cambria Math" panose="02040503050406030204" pitchFamily="18" charset="0"/>
                        </a:rPr>
                        <m:t>3</m:t>
                      </m:r>
                      <m:r>
                        <a:rPr lang="en-US" sz="4000" i="1">
                          <a:solidFill>
                            <a:schemeClr val="tx1"/>
                          </a:solidFill>
                          <a:latin typeface="Cambria Math" panose="02040503050406030204" pitchFamily="18" charset="0"/>
                        </a:rPr>
                        <m:t>𝑥𝑦𝑧</m:t>
                      </m:r>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r>
                        <a:rPr lang="en-US" sz="4000" i="0">
                          <a:solidFill>
                            <a:schemeClr val="tx1"/>
                          </a:solidFill>
                          <a:latin typeface="Cambria Math" panose="02040503050406030204" pitchFamily="18" charset="0"/>
                        </a:rPr>
                        <m:t>−</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𝑥</m:t>
                          </m:r>
                        </m:e>
                        <m:sup>
                          <m:r>
                            <a:rPr lang="en-US" sz="4000" i="0">
                              <a:solidFill>
                                <a:schemeClr val="tx1"/>
                              </a:solidFill>
                              <a:latin typeface="Cambria Math" panose="02040503050406030204" pitchFamily="18" charset="0"/>
                            </a:rPr>
                            <m:t>3</m:t>
                          </m:r>
                        </m:sup>
                      </m:sSup>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𝑦</m:t>
                          </m:r>
                        </m:e>
                        <m:sup>
                          <m:r>
                            <a:rPr lang="en-US" sz="4000" i="0">
                              <a:solidFill>
                                <a:schemeClr val="tx1"/>
                              </a:solidFill>
                              <a:latin typeface="Cambria Math" panose="02040503050406030204" pitchFamily="18" charset="0"/>
                            </a:rPr>
                            <m:t>2</m:t>
                          </m:r>
                        </m:sup>
                      </m:sSup>
                      <m:r>
                        <a:rPr lang="en-US" sz="4000" i="1">
                          <a:solidFill>
                            <a:schemeClr val="tx1"/>
                          </a:solidFill>
                          <a:latin typeface="Cambria Math" panose="02040503050406030204" pitchFamily="18" charset="0"/>
                        </a:rPr>
                        <m:t>𝑧</m:t>
                      </m:r>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r>
                        <a:rPr lang="en-US" sz="4000" i="0">
                          <a:solidFill>
                            <a:schemeClr val="tx1"/>
                          </a:solidFill>
                          <a:latin typeface="Cambria Math" panose="02040503050406030204" pitchFamily="18" charset="0"/>
                        </a:rPr>
                        <m:t>−</m:t>
                      </m:r>
                      <m:rad>
                        <m:radPr>
                          <m:degHide m:val="on"/>
                          <m:ctrlPr>
                            <a:rPr lang="en-US" sz="4000" i="1">
                              <a:solidFill>
                                <a:schemeClr val="tx1"/>
                              </a:solidFill>
                              <a:latin typeface="Cambria Math" panose="02040503050406030204" pitchFamily="18" charset="0"/>
                            </a:rPr>
                          </m:ctrlPr>
                        </m:radPr>
                        <m:deg/>
                        <m:e>
                          <m:r>
                            <a:rPr lang="en-US" sz="4000" i="0">
                              <a:solidFill>
                                <a:schemeClr val="tx1"/>
                              </a:solidFill>
                              <a:latin typeface="Cambria Math" panose="02040503050406030204" pitchFamily="18" charset="0"/>
                            </a:rPr>
                            <m:t>2</m:t>
                          </m:r>
                        </m:e>
                      </m:rad>
                      <m:r>
                        <m:rPr>
                          <m:nor/>
                        </m:rPr>
                        <a:rPr lang="en-US" sz="4000" i="1">
                          <a:solidFill>
                            <a:schemeClr val="tx1"/>
                          </a:solidFill>
                          <a:latin typeface="Cambria Math" panose="02040503050406030204" pitchFamily="18" charset="0"/>
                        </a:rPr>
                        <m:t> </m:t>
                      </m:r>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r>
                        <a:rPr lang="en-US" sz="4000" i="0">
                          <a:solidFill>
                            <a:schemeClr val="tx1"/>
                          </a:solidFill>
                          <a:latin typeface="Cambria Math" panose="02040503050406030204" pitchFamily="18" charset="0"/>
                        </a:rPr>
                        <m:t>−2</m:t>
                      </m:r>
                      <m:r>
                        <a:rPr lang="en-US" sz="4000" i="1">
                          <a:solidFill>
                            <a:schemeClr val="tx1"/>
                          </a:solidFill>
                          <a:latin typeface="Cambria Math" panose="02040503050406030204" pitchFamily="18" charset="0"/>
                        </a:rPr>
                        <m:t>𝑥</m:t>
                      </m:r>
                      <m:r>
                        <a:rPr lang="en-US" sz="4000" i="0">
                          <a:solidFill>
                            <a:schemeClr val="tx1"/>
                          </a:solidFill>
                          <a:latin typeface="Cambria Math" panose="02040503050406030204" pitchFamily="18" charset="0"/>
                        </a:rPr>
                        <m:t>.3</m:t>
                      </m:r>
                      <m:r>
                        <a:rPr lang="en-US" sz="4000" i="1">
                          <a:solidFill>
                            <a:schemeClr val="tx1"/>
                          </a:solidFill>
                          <a:latin typeface="Cambria Math" panose="02040503050406030204" pitchFamily="18" charset="0"/>
                        </a:rPr>
                        <m:t>𝑦</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𝑧</m:t>
                          </m:r>
                        </m:e>
                        <m:sup>
                          <m:r>
                            <a:rPr lang="en-US" sz="4000" i="0">
                              <a:solidFill>
                                <a:schemeClr val="tx1"/>
                              </a:solidFill>
                              <a:latin typeface="Cambria Math" panose="02040503050406030204" pitchFamily="18" charset="0"/>
                            </a:rPr>
                            <m:t>2</m:t>
                          </m:r>
                        </m:sup>
                      </m:sSup>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m:t>
                          </m:r>
                        </m:num>
                        <m:den>
                          <m:r>
                            <a:rPr lang="en-US" sz="4000">
                              <a:solidFill>
                                <a:schemeClr val="tx1"/>
                              </a:solidFill>
                              <a:latin typeface="Cambria Math" panose="02040503050406030204" pitchFamily="18" charset="0"/>
                            </a:rPr>
                            <m:t>3</m:t>
                          </m:r>
                        </m:den>
                      </m:f>
                      <m:r>
                        <a:rPr lang="en-US" sz="4000" i="1">
                          <a:solidFill>
                            <a:schemeClr val="tx1"/>
                          </a:solidFill>
                          <a:latin typeface="Cambria Math" panose="02040503050406030204" pitchFamily="18" charset="0"/>
                        </a:rPr>
                        <m:t>𝑥𝑦</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𝑥</m:t>
                          </m:r>
                        </m:e>
                        <m:sup>
                          <m:r>
                            <a:rPr lang="en-US" sz="4000" i="1">
                              <a:solidFill>
                                <a:schemeClr val="tx1"/>
                              </a:solidFill>
                              <a:latin typeface="Cambria Math" panose="02040503050406030204" pitchFamily="18" charset="0"/>
                            </a:rPr>
                            <m:t>2</m:t>
                          </m:r>
                        </m:sup>
                      </m:sSup>
                      <m:r>
                        <a:rPr lang="en-US" sz="4000" i="0">
                          <a:solidFill>
                            <a:schemeClr val="tx1"/>
                          </a:solidFill>
                          <a:latin typeface="Cambria Math" panose="02040503050406030204" pitchFamily="18" charset="0"/>
                        </a:rPr>
                        <m:t>.</m:t>
                      </m:r>
                    </m:oMath>
                  </m:oMathPara>
                </a14:m>
                <a:endParaRPr lang="en-US" sz="4000">
                  <a:solidFill>
                    <a:schemeClr val="tx1"/>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3777729" y="3372817"/>
                <a:ext cx="10721205" cy="124880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1034073" y="6801568"/>
                <a:ext cx="16154400" cy="2748060"/>
              </a:xfrm>
              <a:prstGeom prst="rect">
                <a:avLst/>
              </a:prstGeom>
            </p:spPr>
            <p:txBody>
              <a:bodyPr wrap="square">
                <a:spAutoFit/>
              </a:bodyPr>
              <a:lstStyle/>
              <a:p>
                <a:pPr marL="742950" marR="0" lvl="0" indent="-742950" algn="l" defTabSz="914400" rtl="0" eaLnBrk="1" fontAlgn="auto" latinLnBrk="0" hangingPunct="1">
                  <a:lnSpc>
                    <a:spcPct val="150000"/>
                  </a:lnSpc>
                  <a:buClrTx/>
                  <a:buSzTx/>
                  <a:buFontTx/>
                  <a:buAutoNum type="alphaLcParenR"/>
                  <a:tabLst/>
                  <a:defRPr/>
                </a:pPr>
                <a:r>
                  <a:rPr kumimoji="0" lang="en-US" sz="4000" b="0" i="0" u="none" strike="noStrike" kern="120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Các</a:t>
                </a:r>
                <a:r>
                  <a:rPr kumimoji="0" lang="en-US" sz="4000" b="0" i="0" u="none" strike="noStrike" kern="1200" cap="none" spc="0" normalizeH="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đơn thức thu gọn là</a:t>
                </a:r>
              </a:p>
              <a:p>
                <a:pPr marL="571500" marR="0" lvl="0" indent="-571500" algn="l" defTabSz="914400" rtl="0" eaLnBrk="1" fontAlgn="auto" latinLnBrk="0" hangingPunct="1">
                  <a:lnSpc>
                    <a:spcPct val="150000"/>
                  </a:lnSpc>
                  <a:buClrTx/>
                  <a:buSzTx/>
                  <a:buFont typeface="Arial" panose="020B0604020202020204" pitchFamily="34" charset="0"/>
                  <a:buChar char="•"/>
                  <a:tabLst/>
                  <a:defRPr/>
                </a:pPr>
                <a:r>
                  <a:rPr lang="en-US" sz="4000" baseline="0">
                    <a:solidFill>
                      <a:schemeClr val="tx1"/>
                    </a:solidFill>
                    <a:latin typeface="Arial" panose="020B0604020202020204" pitchFamily="34" charset="0"/>
                    <a:ea typeface="Times New Roman" panose="02020603050405020304" pitchFamily="18" charset="0"/>
                    <a:cs typeface="Arial" panose="020B0604020202020204" pitchFamily="34" charset="0"/>
                  </a:rPr>
                  <a:t>3xyz có</a:t>
                </a:r>
                <a:r>
                  <a:rPr lang="en-US" sz="4000">
                    <a:solidFill>
                      <a:schemeClr val="tx1"/>
                    </a:solidFill>
                    <a:latin typeface="Arial" panose="020B0604020202020204" pitchFamily="34" charset="0"/>
                    <a:ea typeface="Times New Roman" panose="02020603050405020304" pitchFamily="18" charset="0"/>
                    <a:cs typeface="Arial" panose="020B0604020202020204" pitchFamily="34" charset="0"/>
                  </a:rPr>
                  <a:t> hệ số là 3, bậc bằng 1 + 1 + 1 = 3</a:t>
                </a:r>
              </a:p>
              <a:p>
                <a:pPr marL="571500" lvl="0" indent="-571500">
                  <a:lnSpc>
                    <a:spcPct val="150000"/>
                  </a:lnSpc>
                  <a:buFont typeface="Arial" panose="020B0604020202020204" pitchFamily="34" charset="0"/>
                  <a:buChar char="•"/>
                  <a:defRPr/>
                </a:pPr>
                <a14:m>
                  <m:oMath xmlns:m="http://schemas.openxmlformats.org/officeDocument/2006/math">
                    <m:r>
                      <a:rPr lang="en-US" sz="4000">
                        <a:solidFill>
                          <a:schemeClr val="tx1"/>
                        </a:solidFill>
                        <a:latin typeface="Cambria Math" panose="02040503050406030204" pitchFamily="18" charset="0"/>
                      </a:rPr>
                      <m:t>−</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𝑥</m:t>
                        </m:r>
                      </m:e>
                      <m:sup>
                        <m:r>
                          <a:rPr lang="en-US" sz="4000">
                            <a:solidFill>
                              <a:schemeClr val="tx1"/>
                            </a:solidFill>
                            <a:latin typeface="Cambria Math" panose="02040503050406030204" pitchFamily="18" charset="0"/>
                          </a:rPr>
                          <m:t>3</m:t>
                        </m:r>
                      </m:sup>
                    </m:sSup>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𝑦</m:t>
                        </m:r>
                      </m:e>
                      <m:sup>
                        <m:r>
                          <a:rPr lang="en-US" sz="4000">
                            <a:solidFill>
                              <a:schemeClr val="tx1"/>
                            </a:solidFill>
                            <a:latin typeface="Cambria Math" panose="02040503050406030204" pitchFamily="18" charset="0"/>
                          </a:rPr>
                          <m:t>2</m:t>
                        </m:r>
                      </m:sup>
                    </m:sSup>
                    <m:r>
                      <a:rPr lang="en-US" sz="4000" i="1">
                        <a:solidFill>
                          <a:schemeClr val="tx1"/>
                        </a:solidFill>
                        <a:latin typeface="Cambria Math" panose="02040503050406030204" pitchFamily="18" charset="0"/>
                      </a:rPr>
                      <m:t>𝑧</m:t>
                    </m:r>
                  </m:oMath>
                </a14:m>
                <a:r>
                  <a:rPr kumimoji="0" lang="en-US" sz="4000" b="0" i="0" u="none" strike="noStrike" kern="120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có</a:t>
                </a:r>
                <a:r>
                  <a:rPr kumimoji="0" lang="en-US" sz="4000" b="0" i="0" u="none" strike="noStrike" kern="1200" cap="none" spc="0" normalizeH="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hệ số là -1, bậc bằng 3 + 2 + 1 = 6</a:t>
                </a:r>
                <a:endParaRPr kumimoji="0" lang="en-US" sz="4000" b="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034073" y="6801568"/>
                <a:ext cx="16154400" cy="2748060"/>
              </a:xfrm>
              <a:prstGeom prst="rect">
                <a:avLst/>
              </a:prstGeom>
              <a:blipFill>
                <a:blip r:embed="rId7"/>
                <a:stretch>
                  <a:fillRect l="-1208" b="-8647"/>
                </a:stretch>
              </a:blipFill>
            </p:spPr>
            <p:txBody>
              <a:bodyPr/>
              <a:lstStyle/>
              <a:p>
                <a:r>
                  <a:rPr lang="en-US">
                    <a:noFill/>
                  </a:rPr>
                  <a:t> </a:t>
                </a:r>
              </a:p>
            </p:txBody>
          </p:sp>
        </mc:Fallback>
      </mc:AlternateContent>
    </p:spTree>
    <p:extLst>
      <p:ext uri="{BB962C8B-B14F-4D97-AF65-F5344CB8AC3E}">
        <p14:creationId xmlns:p14="http://schemas.microsoft.com/office/powerpoint/2010/main" val="235585357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
                                            <p:txEl>
                                              <p:pRg st="0" end="0"/>
                                            </p:txEl>
                                          </p:spTgt>
                                        </p:tgtEl>
                                        <p:attrNameLst>
                                          <p:attrName>style.visibility</p:attrName>
                                        </p:attrNameLst>
                                      </p:cBhvr>
                                      <p:to>
                                        <p:strVal val="visible"/>
                                      </p:to>
                                    </p:set>
                                    <p:animEffect transition="in" filter="fade">
                                      <p:cBhvr>
                                        <p:cTn id="28" dur="500"/>
                                        <p:tgtEl>
                                          <p:spTgt spid="2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1">
                                            <p:txEl>
                                              <p:pRg st="1" end="1"/>
                                            </p:txEl>
                                          </p:spTgt>
                                        </p:tgtEl>
                                        <p:attrNameLst>
                                          <p:attrName>style.visibility</p:attrName>
                                        </p:attrNameLst>
                                      </p:cBhvr>
                                      <p:to>
                                        <p:strVal val="visible"/>
                                      </p:to>
                                    </p:set>
                                    <p:animEffect transition="in" filter="fade">
                                      <p:cBhvr>
                                        <p:cTn id="33" dur="500"/>
                                        <p:tgtEl>
                                          <p:spTgt spid="21">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
                                            <p:txEl>
                                              <p:pRg st="2" end="2"/>
                                            </p:txEl>
                                          </p:spTgt>
                                        </p:tgtEl>
                                        <p:attrNameLst>
                                          <p:attrName>style.visibility</p:attrName>
                                        </p:attrNameLst>
                                      </p:cBhvr>
                                      <p:to>
                                        <p:strVal val="visible"/>
                                      </p:to>
                                    </p:set>
                                    <p:animEffect transition="in" filter="fade">
                                      <p:cBhvr>
                                        <p:cTn id="38"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5"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3"/>
          <a:srcRect/>
          <a:stretch>
            <a:fillRect/>
          </a:stretch>
        </p:blipFill>
        <p:spPr>
          <a:xfrm>
            <a:off x="113040" y="9533586"/>
            <a:ext cx="672936" cy="685795"/>
          </a:xfrm>
          <a:prstGeom prst="rect">
            <a:avLst/>
          </a:prstGeom>
        </p:spPr>
      </p:pic>
      <p:grpSp>
        <p:nvGrpSpPr>
          <p:cNvPr id="16" name="Group 15"/>
          <p:cNvGrpSpPr/>
          <p:nvPr/>
        </p:nvGrpSpPr>
        <p:grpSpPr>
          <a:xfrm>
            <a:off x="228600" y="173490"/>
            <a:ext cx="1371600" cy="990600"/>
            <a:chOff x="-502571" y="-69469"/>
            <a:chExt cx="4426871" cy="3533553"/>
          </a:xfrm>
        </p:grpSpPr>
        <p:pic>
          <p:nvPicPr>
            <p:cNvPr id="9" name="Picture 9"/>
            <p:cNvPicPr>
              <a:picLocks noChangeAspect="1"/>
            </p:cNvPicPr>
            <p:nvPr/>
          </p:nvPicPr>
          <p:blipFill>
            <a:blip r:embed="rId4"/>
            <a:srcRect/>
            <a:stretch>
              <a:fillRect/>
            </a:stretch>
          </p:blipFill>
          <p:spPr>
            <a:xfrm>
              <a:off x="477029" y="442705"/>
              <a:ext cx="3447271" cy="2756381"/>
            </a:xfrm>
            <a:prstGeom prst="rect">
              <a:avLst/>
            </a:prstGeom>
          </p:spPr>
        </p:pic>
        <p:pic>
          <p:nvPicPr>
            <p:cNvPr id="13" name="Picture 13"/>
            <p:cNvPicPr>
              <a:picLocks noChangeAspect="1"/>
            </p:cNvPicPr>
            <p:nvPr/>
          </p:nvPicPr>
          <p:blipFill>
            <a:blip r:embed="rId3"/>
            <a:srcRect/>
            <a:stretch>
              <a:fillRect/>
            </a:stretch>
          </p:blipFill>
          <p:spPr>
            <a:xfrm>
              <a:off x="2919158" y="-69469"/>
              <a:ext cx="1005142" cy="1024349"/>
            </a:xfrm>
            <a:prstGeom prst="rect">
              <a:avLst/>
            </a:prstGeom>
          </p:spPr>
        </p:pic>
        <p:pic>
          <p:nvPicPr>
            <p:cNvPr id="14" name="Picture 14"/>
            <p:cNvPicPr>
              <a:picLocks noChangeAspect="1"/>
            </p:cNvPicPr>
            <p:nvPr/>
          </p:nvPicPr>
          <p:blipFill>
            <a:blip r:embed="rId3"/>
            <a:srcRect/>
            <a:stretch>
              <a:fillRect/>
            </a:stretch>
          </p:blipFill>
          <p:spPr>
            <a:xfrm>
              <a:off x="-502571" y="2439735"/>
              <a:ext cx="1005142" cy="1024349"/>
            </a:xfrm>
            <a:prstGeom prst="rect">
              <a:avLst/>
            </a:prstGeom>
          </p:spPr>
        </p:pic>
        <p:pic>
          <p:nvPicPr>
            <p:cNvPr id="15" name="Picture 15"/>
            <p:cNvPicPr>
              <a:picLocks noChangeAspect="1"/>
            </p:cNvPicPr>
            <p:nvPr/>
          </p:nvPicPr>
          <p:blipFill>
            <a:blip r:embed="rId3"/>
            <a:srcRect/>
            <a:stretch>
              <a:fillRect/>
            </a:stretch>
          </p:blipFill>
          <p:spPr>
            <a:xfrm>
              <a:off x="23558" y="4351"/>
              <a:ext cx="1005142" cy="1024349"/>
            </a:xfrm>
            <a:prstGeom prst="rect">
              <a:avLst/>
            </a:prstGeom>
          </p:spPr>
        </p:pic>
      </p:grpSp>
      <p:sp>
        <p:nvSpPr>
          <p:cNvPr id="25" name="Oval Callout 24"/>
          <p:cNvSpPr/>
          <p:nvPr/>
        </p:nvSpPr>
        <p:spPr>
          <a:xfrm>
            <a:off x="8301774" y="667823"/>
            <a:ext cx="1618997" cy="843953"/>
          </a:xfrm>
          <a:prstGeom prst="wedgeEllipseCallou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schemeClr val="tx1"/>
              </a:solidFill>
              <a:effectLst/>
              <a:uLnTx/>
              <a:uFillTx/>
              <a:latin typeface="Calibri"/>
              <a:ea typeface="+mn-ea"/>
              <a:cs typeface="+mn-cs"/>
            </a:endParaRPr>
          </a:p>
        </p:txBody>
      </p:sp>
      <p:pic>
        <p:nvPicPr>
          <p:cNvPr id="31" name="Picture 4"/>
          <p:cNvPicPr>
            <a:picLocks noChangeAspect="1"/>
          </p:cNvPicPr>
          <p:nvPr/>
        </p:nvPicPr>
        <p:blipFill>
          <a:blip r:embed="rId5"/>
          <a:srcRect/>
          <a:stretch>
            <a:fillRect/>
          </a:stretch>
        </p:blipFill>
        <p:spPr>
          <a:xfrm>
            <a:off x="15841218" y="8343901"/>
            <a:ext cx="1744793" cy="1559408"/>
          </a:xfrm>
          <a:prstGeom prst="rect">
            <a:avLst/>
          </a:prstGeom>
        </p:spPr>
      </p:pic>
      <mc:AlternateContent xmlns:mc="http://schemas.openxmlformats.org/markup-compatibility/2006" xmlns:a14="http://schemas.microsoft.com/office/drawing/2010/main">
        <mc:Choice Requires="a14">
          <p:sp>
            <p:nvSpPr>
              <p:cNvPr id="21" name="Rectangle 20"/>
              <p:cNvSpPr/>
              <p:nvPr/>
            </p:nvSpPr>
            <p:spPr>
              <a:xfrm>
                <a:off x="785976" y="2292327"/>
                <a:ext cx="16154400" cy="1105687"/>
              </a:xfrm>
              <a:prstGeom prst="rect">
                <a:avLst/>
              </a:prstGeom>
            </p:spPr>
            <p:txBody>
              <a:bodyPr wrap="square">
                <a:spAutoFit/>
              </a:bodyPr>
              <a:lstStyle/>
              <a:p>
                <a:pPr marL="571500" lvl="0" indent="-571500">
                  <a:lnSpc>
                    <a:spcPct val="150000"/>
                  </a:lnSpc>
                  <a:buFont typeface="Arial" panose="020B0604020202020204" pitchFamily="34" charset="0"/>
                  <a:buChar char="•"/>
                  <a:defRPr/>
                </a:pPr>
                <a14:m>
                  <m:oMath xmlns:m="http://schemas.openxmlformats.org/officeDocument/2006/math">
                    <m:r>
                      <a:rPr lang="en-US" sz="4000" smtClean="0">
                        <a:solidFill>
                          <a:schemeClr val="tx1"/>
                        </a:solidFill>
                        <a:latin typeface="Cambria Math" panose="02040503050406030204" pitchFamily="18" charset="0"/>
                      </a:rPr>
                      <m:t>−</m:t>
                    </m:r>
                    <m:rad>
                      <m:radPr>
                        <m:degHide m:val="on"/>
                        <m:ctrlPr>
                          <a:rPr lang="en-US" sz="4000" i="1">
                            <a:solidFill>
                              <a:schemeClr val="tx1"/>
                            </a:solidFill>
                            <a:latin typeface="Cambria Math" panose="02040503050406030204" pitchFamily="18" charset="0"/>
                          </a:rPr>
                        </m:ctrlPr>
                      </m:radPr>
                      <m:deg/>
                      <m:e>
                        <m:r>
                          <a:rPr lang="en-US" sz="4000">
                            <a:solidFill>
                              <a:schemeClr val="tx1"/>
                            </a:solidFill>
                            <a:latin typeface="Cambria Math" panose="02040503050406030204" pitchFamily="18" charset="0"/>
                          </a:rPr>
                          <m:t>2</m:t>
                        </m:r>
                      </m:e>
                    </m:rad>
                  </m:oMath>
                </a14:m>
                <a:r>
                  <a:rPr lang="en-US" sz="4000">
                    <a:solidFill>
                      <a:schemeClr val="tx1"/>
                    </a:solidFill>
                    <a:latin typeface="Arial" panose="020B0604020202020204" pitchFamily="34" charset="0"/>
                    <a:ea typeface="Times New Roman" panose="02020603050405020304" pitchFamily="18" charset="0"/>
                    <a:cs typeface="Arial" panose="020B0604020202020204" pitchFamily="34" charset="0"/>
                  </a:rPr>
                  <a:t> có hệ số là </a:t>
                </a:r>
                <a14:m>
                  <m:oMath xmlns:m="http://schemas.openxmlformats.org/officeDocument/2006/math">
                    <m:r>
                      <a:rPr lang="en-US" sz="4000">
                        <a:solidFill>
                          <a:schemeClr val="tx1"/>
                        </a:solidFill>
                        <a:latin typeface="Cambria Math" panose="02040503050406030204" pitchFamily="18" charset="0"/>
                      </a:rPr>
                      <m:t>−</m:t>
                    </m:r>
                    <m:rad>
                      <m:radPr>
                        <m:degHide m:val="on"/>
                        <m:ctrlPr>
                          <a:rPr lang="en-US" sz="4000" i="1">
                            <a:solidFill>
                              <a:schemeClr val="tx1"/>
                            </a:solidFill>
                            <a:latin typeface="Cambria Math" panose="02040503050406030204" pitchFamily="18" charset="0"/>
                          </a:rPr>
                        </m:ctrlPr>
                      </m:radPr>
                      <m:deg/>
                      <m:e>
                        <m:r>
                          <a:rPr lang="en-US" sz="4000">
                            <a:solidFill>
                              <a:schemeClr val="tx1"/>
                            </a:solidFill>
                            <a:latin typeface="Cambria Math" panose="02040503050406030204" pitchFamily="18" charset="0"/>
                          </a:rPr>
                          <m:t>2</m:t>
                        </m:r>
                      </m:e>
                    </m:rad>
                  </m:oMath>
                </a14:m>
                <a:r>
                  <a:rPr lang="en-US" sz="4000">
                    <a:solidFill>
                      <a:schemeClr val="tx1"/>
                    </a:solidFill>
                    <a:latin typeface="Arial" panose="020B0604020202020204" pitchFamily="34" charset="0"/>
                    <a:ea typeface="Times New Roman" panose="02020603050405020304" pitchFamily="18" charset="0"/>
                    <a:cs typeface="Arial" panose="020B0604020202020204" pitchFamily="34" charset="0"/>
                  </a:rPr>
                  <a:t>, bậc bằng 0</a:t>
                </a:r>
              </a:p>
            </p:txBody>
          </p:sp>
        </mc:Choice>
        <mc:Fallback xmlns="">
          <p:sp>
            <p:nvSpPr>
              <p:cNvPr id="21" name="Rectangle 20"/>
              <p:cNvSpPr>
                <a:spLocks noRot="1" noChangeAspect="1" noMove="1" noResize="1" noEditPoints="1" noAdjustHandles="1" noChangeArrowheads="1" noChangeShapeType="1" noTextEdit="1"/>
              </p:cNvSpPr>
              <p:nvPr/>
            </p:nvSpPr>
            <p:spPr>
              <a:xfrm>
                <a:off x="785976" y="2292327"/>
                <a:ext cx="16154400" cy="1105687"/>
              </a:xfrm>
              <a:prstGeom prst="rect">
                <a:avLst/>
              </a:prstGeom>
              <a:blipFill>
                <a:blip r:embed="rId6"/>
                <a:stretch>
                  <a:fillRect b="-10497"/>
                </a:stretch>
              </a:blipFill>
            </p:spPr>
            <p:txBody>
              <a:bodyPr/>
              <a:lstStyle/>
              <a:p>
                <a:r>
                  <a:rPr lang="en-US">
                    <a:noFill/>
                  </a:rPr>
                  <a:t> </a:t>
                </a:r>
              </a:p>
            </p:txBody>
          </p:sp>
        </mc:Fallback>
      </mc:AlternateContent>
      <p:grpSp>
        <p:nvGrpSpPr>
          <p:cNvPr id="10" name="Group 9"/>
          <p:cNvGrpSpPr/>
          <p:nvPr/>
        </p:nvGrpSpPr>
        <p:grpSpPr>
          <a:xfrm>
            <a:off x="763961" y="3480361"/>
            <a:ext cx="16502117" cy="2255870"/>
            <a:chOff x="785976" y="4162119"/>
            <a:chExt cx="16502117" cy="2255870"/>
          </a:xfrm>
        </p:grpSpPr>
        <mc:AlternateContent xmlns:mc="http://schemas.openxmlformats.org/markup-compatibility/2006" xmlns:a14="http://schemas.microsoft.com/office/drawing/2010/main">
          <mc:Choice Requires="a14">
            <p:sp>
              <p:nvSpPr>
                <p:cNvPr id="4" name="Rectangle 3"/>
                <p:cNvSpPr/>
                <p:nvPr/>
              </p:nvSpPr>
              <p:spPr>
                <a:xfrm>
                  <a:off x="8490284" y="5169186"/>
                  <a:ext cx="2244332"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smtClean="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m:t>
                            </m:r>
                          </m:num>
                          <m:den>
                            <m:r>
                              <a:rPr lang="en-US" sz="4000">
                                <a:solidFill>
                                  <a:schemeClr val="tx1"/>
                                </a:solidFill>
                                <a:latin typeface="Cambria Math" panose="02040503050406030204" pitchFamily="18" charset="0"/>
                              </a:rPr>
                              <m:t>3</m:t>
                            </m:r>
                          </m:den>
                        </m:f>
                        <m:r>
                          <a:rPr lang="en-US" sz="4000" i="1">
                            <a:solidFill>
                              <a:schemeClr val="tx1"/>
                            </a:solidFill>
                            <a:latin typeface="Cambria Math" panose="02040503050406030204" pitchFamily="18" charset="0"/>
                          </a:rPr>
                          <m:t>𝑥𝑦</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𝑥</m:t>
                            </m:r>
                          </m:e>
                          <m:sup>
                            <m:r>
                              <a:rPr lang="en-US" sz="4000" i="1">
                                <a:solidFill>
                                  <a:schemeClr val="tx1"/>
                                </a:solidFill>
                                <a:latin typeface="Cambria Math" panose="02040503050406030204" pitchFamily="18" charset="0"/>
                              </a:rPr>
                              <m:t>2</m:t>
                            </m:r>
                          </m:sup>
                        </m:sSup>
                      </m:oMath>
                    </m:oMathPara>
                  </a14:m>
                  <a:endParaRPr lang="en-US">
                    <a:solidFill>
                      <a:schemeClr val="tx1"/>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8490284" y="5169186"/>
                  <a:ext cx="2244332" cy="124880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2319612" y="5470052"/>
                  <a:ext cx="588110"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solidFill>
                            <a:latin typeface="Cambria Math" panose="02040503050406030204" pitchFamily="18" charset="0"/>
                          </a:rPr>
                          <m:t>𝑥</m:t>
                        </m:r>
                      </m:oMath>
                    </m:oMathPara>
                  </a14:m>
                  <a:endParaRPr lang="en-US">
                    <a:solidFill>
                      <a:schemeClr val="tx1"/>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12319612" y="5470052"/>
                  <a:ext cx="588110" cy="707886"/>
                </a:xfrm>
                <a:prstGeom prst="rect">
                  <a:avLst/>
                </a:prstGeom>
                <a:blipFill>
                  <a:blip r:embed="rId8"/>
                  <a:stretch>
                    <a:fillRect/>
                  </a:stretch>
                </a:blipFill>
              </p:spPr>
              <p:txBody>
                <a:bodyPr/>
                <a:lstStyle/>
                <a:p>
                  <a:r>
                    <a:rPr lang="en-US">
                      <a:noFill/>
                    </a:rPr>
                    <a:t> </a:t>
                  </a:r>
                </a:p>
              </p:txBody>
            </p:sp>
          </mc:Fallback>
        </mc:AlternateContent>
        <p:grpSp>
          <p:nvGrpSpPr>
            <p:cNvPr id="8" name="Group 7"/>
            <p:cNvGrpSpPr/>
            <p:nvPr/>
          </p:nvGrpSpPr>
          <p:grpSpPr>
            <a:xfrm>
              <a:off x="785976" y="4162119"/>
              <a:ext cx="16502117" cy="2120941"/>
              <a:chOff x="785976" y="4162119"/>
              <a:chExt cx="16502117" cy="2120941"/>
            </a:xfrm>
          </p:grpSpPr>
          <mc:AlternateContent xmlns:mc="http://schemas.openxmlformats.org/markup-compatibility/2006" xmlns:a14="http://schemas.microsoft.com/office/drawing/2010/main">
            <mc:Choice Requires="a14">
              <p:sp>
                <p:nvSpPr>
                  <p:cNvPr id="2" name="Rectangle 1"/>
                  <p:cNvSpPr/>
                  <p:nvPr/>
                </p:nvSpPr>
                <p:spPr>
                  <a:xfrm>
                    <a:off x="4366901" y="4162119"/>
                    <a:ext cx="2244332"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smtClean="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m:t>
                              </m:r>
                            </m:num>
                            <m:den>
                              <m:r>
                                <a:rPr lang="en-US" sz="4000">
                                  <a:solidFill>
                                    <a:schemeClr val="tx1"/>
                                  </a:solidFill>
                                  <a:latin typeface="Cambria Math" panose="02040503050406030204" pitchFamily="18" charset="0"/>
                                </a:rPr>
                                <m:t>3</m:t>
                              </m:r>
                            </m:den>
                          </m:f>
                          <m:r>
                            <a:rPr lang="en-US" sz="4000" b="0" i="1" smtClean="0">
                              <a:solidFill>
                                <a:schemeClr val="tx1"/>
                              </a:solidFill>
                              <a:latin typeface="Cambria Math" panose="02040503050406030204" pitchFamily="18" charset="0"/>
                            </a:rPr>
                            <m:t>𝑥𝑦</m:t>
                          </m:r>
                          <m:sSup>
                            <m:sSupPr>
                              <m:ctrlPr>
                                <a:rPr lang="en-US" sz="4000" b="0" i="1" smtClean="0">
                                  <a:solidFill>
                                    <a:schemeClr val="tx1"/>
                                  </a:solidFill>
                                  <a:latin typeface="Cambria Math" panose="02040503050406030204" pitchFamily="18" charset="0"/>
                                </a:rPr>
                              </m:ctrlPr>
                            </m:sSupPr>
                            <m:e>
                              <m:r>
                                <a:rPr lang="en-US" sz="4000" b="0" i="1" smtClean="0">
                                  <a:solidFill>
                                    <a:schemeClr val="tx1"/>
                                  </a:solidFill>
                                  <a:latin typeface="Cambria Math" panose="02040503050406030204" pitchFamily="18" charset="0"/>
                                </a:rPr>
                                <m:t>𝑥</m:t>
                              </m:r>
                            </m:e>
                            <m:sup>
                              <m:r>
                                <a:rPr lang="en-US" sz="4000" b="0" i="1" smtClean="0">
                                  <a:solidFill>
                                    <a:schemeClr val="tx1"/>
                                  </a:solidFill>
                                  <a:latin typeface="Cambria Math" panose="02040503050406030204" pitchFamily="18" charset="0"/>
                                </a:rPr>
                                <m:t>2</m:t>
                              </m:r>
                            </m:sup>
                          </m:sSup>
                        </m:oMath>
                      </m:oMathPara>
                    </a14:m>
                    <a:endParaRPr lang="en-US">
                      <a:solidFill>
                        <a:schemeClr val="tx1"/>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4366901" y="4162119"/>
                    <a:ext cx="2244332" cy="124880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785976" y="4344068"/>
                    <a:ext cx="16502117" cy="1938992"/>
                  </a:xfrm>
                  <a:prstGeom prst="rect">
                    <a:avLst/>
                  </a:prstGeom>
                </p:spPr>
                <p:txBody>
                  <a:bodyPr wrap="square">
                    <a:spAutoFit/>
                  </a:bodyPr>
                  <a:lstStyle/>
                  <a:p>
                    <a:pPr marL="571500" lvl="0" indent="-571500">
                      <a:lnSpc>
                        <a:spcPct val="150000"/>
                      </a:lnSpc>
                      <a:buFont typeface="Arial" panose="020B0604020202020204" pitchFamily="34" charset="0"/>
                      <a:buChar char="•"/>
                      <a:defRPr/>
                    </a:pPr>
                    <a14:m>
                      <m:oMath xmlns:m="http://schemas.openxmlformats.org/officeDocument/2006/math">
                        <m:r>
                          <a:rPr lang="en-US" sz="4000" smtClean="0">
                            <a:solidFill>
                              <a:schemeClr val="tx1"/>
                            </a:solidFill>
                            <a:latin typeface="Cambria Math" panose="02040503050406030204" pitchFamily="18" charset="0"/>
                          </a:rPr>
                          <m:t>−2</m:t>
                        </m:r>
                        <m:r>
                          <a:rPr lang="en-US" sz="4000" i="1">
                            <a:solidFill>
                              <a:schemeClr val="tx1"/>
                            </a:solidFill>
                            <a:latin typeface="Cambria Math" panose="02040503050406030204" pitchFamily="18" charset="0"/>
                          </a:rPr>
                          <m:t>𝑥</m:t>
                        </m:r>
                        <m:r>
                          <a:rPr lang="en-US" sz="4000">
                            <a:solidFill>
                              <a:schemeClr val="tx1"/>
                            </a:solidFill>
                            <a:latin typeface="Cambria Math" panose="02040503050406030204" pitchFamily="18" charset="0"/>
                          </a:rPr>
                          <m:t>.3</m:t>
                        </m:r>
                        <m:r>
                          <a:rPr lang="en-US" sz="4000" i="1">
                            <a:solidFill>
                              <a:schemeClr val="tx1"/>
                            </a:solidFill>
                            <a:latin typeface="Cambria Math" panose="02040503050406030204" pitchFamily="18" charset="0"/>
                          </a:rPr>
                          <m:t>𝑦</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𝑧</m:t>
                            </m:r>
                          </m:e>
                          <m:sup>
                            <m:r>
                              <a:rPr lang="en-US" sz="4000">
                                <a:solidFill>
                                  <a:schemeClr val="tx1"/>
                                </a:solidFill>
                                <a:latin typeface="Cambria Math" panose="02040503050406030204" pitchFamily="18" charset="0"/>
                              </a:rPr>
                              <m:t>2</m:t>
                            </m:r>
                          </m:sup>
                        </m:sSup>
                      </m:oMath>
                    </a14:m>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a:solidFill>
                          <a:schemeClr val="tx1"/>
                        </a:solidFill>
                        <a:latin typeface="Arial" panose="020B0604020202020204" pitchFamily="34" charset="0"/>
                        <a:ea typeface="Times New Roman" panose="02020603050405020304" pitchFamily="18" charset="0"/>
                        <a:cs typeface="Arial" panose="020B0604020202020204" pitchFamily="34" charset="0"/>
                      </a:rPr>
                      <a:t>và                không phải là đơn thức thu gọn, vì trong tích </a:t>
                    </a:r>
                    <a14:m>
                      <m:oMath xmlns:m="http://schemas.openxmlformats.org/officeDocument/2006/math">
                        <m:r>
                          <a:rPr lang="en-US" sz="4000">
                            <a:solidFill>
                              <a:schemeClr val="tx1"/>
                            </a:solidFill>
                            <a:latin typeface="Cambria Math" panose="02040503050406030204" pitchFamily="18" charset="0"/>
                          </a:rPr>
                          <m:t>−2</m:t>
                        </m:r>
                        <m:r>
                          <a:rPr lang="en-US" sz="4000" i="1">
                            <a:solidFill>
                              <a:schemeClr val="tx1"/>
                            </a:solidFill>
                            <a:latin typeface="Cambria Math" panose="02040503050406030204" pitchFamily="18" charset="0"/>
                          </a:rPr>
                          <m:t>𝑥</m:t>
                        </m:r>
                        <m:r>
                          <a:rPr lang="en-US" sz="4000">
                            <a:solidFill>
                              <a:schemeClr val="tx1"/>
                            </a:solidFill>
                            <a:latin typeface="Cambria Math" panose="02040503050406030204" pitchFamily="18" charset="0"/>
                          </a:rPr>
                          <m:t>.3</m:t>
                        </m:r>
                        <m:r>
                          <a:rPr lang="en-US" sz="4000" i="1">
                            <a:solidFill>
                              <a:schemeClr val="tx1"/>
                            </a:solidFill>
                            <a:latin typeface="Cambria Math" panose="02040503050406030204" pitchFamily="18" charset="0"/>
                          </a:rPr>
                          <m:t>𝑦</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𝑧</m:t>
                            </m:r>
                          </m:e>
                          <m:sup>
                            <m:r>
                              <a:rPr lang="en-US" sz="4000">
                                <a:solidFill>
                                  <a:schemeClr val="tx1"/>
                                </a:solidFill>
                                <a:latin typeface="Cambria Math" panose="02040503050406030204" pitchFamily="18" charset="0"/>
                              </a:rPr>
                              <m:t>2</m:t>
                            </m:r>
                          </m:sup>
                        </m:sSup>
                      </m:oMath>
                    </a14:m>
                    <a:r>
                      <a:rPr lang="en-US" sz="4000">
                        <a:solidFill>
                          <a:schemeClr val="tx1"/>
                        </a:solidFill>
                        <a:latin typeface="Arial" panose="020B0604020202020204" pitchFamily="34" charset="0"/>
                        <a:ea typeface="Times New Roman" panose="02020603050405020304" pitchFamily="18" charset="0"/>
                        <a:cs typeface="Arial" panose="020B0604020202020204" pitchFamily="34" charset="0"/>
                      </a:rPr>
                      <a:t>  có hai số là -2 và 3;                có biến    xuất hiện hai lần.           </a:t>
                    </a:r>
                    <a:endPar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785976" y="4344068"/>
                    <a:ext cx="16502117" cy="1938992"/>
                  </a:xfrm>
                  <a:prstGeom prst="rect">
                    <a:avLst/>
                  </a:prstGeom>
                  <a:blipFill>
                    <a:blip r:embed="rId10"/>
                    <a:stretch>
                      <a:fillRect r="-8201" b="-6918"/>
                    </a:stretch>
                  </a:blipFill>
                </p:spPr>
                <p:txBody>
                  <a:bodyPr/>
                  <a:lstStyle/>
                  <a:p>
                    <a:r>
                      <a:rPr lang="en-US">
                        <a:noFill/>
                      </a:rPr>
                      <a:t> </a:t>
                    </a:r>
                  </a:p>
                </p:txBody>
              </p:sp>
            </mc:Fallback>
          </mc:AlternateContent>
        </p:grpSp>
      </p:grpSp>
      <p:sp>
        <p:nvSpPr>
          <p:cNvPr id="26" name="Rectangle 25"/>
          <p:cNvSpPr/>
          <p:nvPr/>
        </p:nvSpPr>
        <p:spPr>
          <a:xfrm>
            <a:off x="763961" y="5937305"/>
            <a:ext cx="9144000" cy="901593"/>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en-US" sz="4000" b="0"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a:latin typeface="Arial" panose="020B0604020202020204" pitchFamily="34" charset="0"/>
                <a:ea typeface="Times New Roman" panose="02020603050405020304" pitchFamily="18" charset="0"/>
                <a:cs typeface="Arial" panose="020B0604020202020204" pitchFamily="34" charset="0"/>
              </a:rPr>
              <a:t>T</a:t>
            </a:r>
            <a:r>
              <a:rPr kumimoji="0" lang="en-US" sz="4000" b="0" i="0" u="none" strike="noStrike" kern="1200" cap="none" spc="0" normalizeH="0" noProof="0">
                <a:ln>
                  <a:noFill/>
                </a:ln>
                <a:effectLst/>
                <a:uLnTx/>
                <a:uFillTx/>
                <a:latin typeface="Arial" panose="020B0604020202020204" pitchFamily="34" charset="0"/>
                <a:ea typeface="Times New Roman" panose="02020603050405020304" pitchFamily="18" charset="0"/>
                <a:cs typeface="Arial" panose="020B0604020202020204" pitchFamily="34" charset="0"/>
              </a:rPr>
              <a:t>hu gọn:</a:t>
            </a:r>
            <a:endParaRPr kumimoji="0" lang="en-US" sz="40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7" name="Rectangle 26"/>
              <p:cNvSpPr/>
              <p:nvPr/>
            </p:nvSpPr>
            <p:spPr>
              <a:xfrm>
                <a:off x="3164416" y="8343901"/>
                <a:ext cx="11885690"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m:t>
                          </m:r>
                          <m:r>
                            <a:rPr lang="en-US" sz="4000" i="0">
                              <a:solidFill>
                                <a:schemeClr val="tx1"/>
                              </a:solidFill>
                              <a:latin typeface="Cambria Math" panose="02040503050406030204" pitchFamily="18" charset="0"/>
                            </a:rPr>
                            <m:t>1</m:t>
                          </m:r>
                        </m:num>
                        <m:den>
                          <m:r>
                            <a:rPr lang="en-US" sz="4000" i="0">
                              <a:solidFill>
                                <a:schemeClr val="tx1"/>
                              </a:solidFill>
                              <a:latin typeface="Cambria Math" panose="02040503050406030204" pitchFamily="18" charset="0"/>
                            </a:rPr>
                            <m:t>3</m:t>
                          </m:r>
                        </m:den>
                      </m:f>
                      <m:r>
                        <a:rPr lang="en-US" sz="4000" i="0">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𝑥</m:t>
                      </m:r>
                      <m:r>
                        <a:rPr lang="en-US" sz="4000" i="0">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𝑦</m:t>
                      </m:r>
                      <m:r>
                        <a:rPr lang="en-US" sz="4000" i="0">
                          <a:solidFill>
                            <a:schemeClr val="tx1"/>
                          </a:solidFill>
                          <a:latin typeface="Cambria Math" panose="02040503050406030204" pitchFamily="18" charset="0"/>
                        </a:rPr>
                        <m:t>.</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𝑥</m:t>
                          </m:r>
                        </m:e>
                        <m:sup>
                          <m:r>
                            <a:rPr lang="en-US" sz="4000" i="0">
                              <a:solidFill>
                                <a:schemeClr val="tx1"/>
                              </a:solidFill>
                              <a:latin typeface="Cambria Math" panose="02040503050406030204" pitchFamily="18" charset="0"/>
                            </a:rPr>
                            <m:t>2</m:t>
                          </m:r>
                        </m:sup>
                      </m:sSup>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f>
                        <m:fPr>
                          <m:ctrlPr>
                            <a:rPr lang="en-US" sz="4000" i="1">
                              <a:solidFill>
                                <a:schemeClr val="tx1"/>
                              </a:solidFill>
                              <a:latin typeface="Cambria Math" panose="02040503050406030204" pitchFamily="18" charset="0"/>
                            </a:rPr>
                          </m:ctrlPr>
                        </m:fPr>
                        <m:num>
                          <m:r>
                            <a:rPr lang="en-US" sz="4000" i="0">
                              <a:solidFill>
                                <a:schemeClr val="tx1"/>
                              </a:solidFill>
                              <a:latin typeface="Cambria Math" panose="02040503050406030204" pitchFamily="18" charset="0"/>
                            </a:rPr>
                            <m:t>−1</m:t>
                          </m:r>
                        </m:num>
                        <m:den>
                          <m:r>
                            <a:rPr lang="en-US" sz="4000" i="0">
                              <a:solidFill>
                                <a:schemeClr val="tx1"/>
                              </a:solidFill>
                              <a:latin typeface="Cambria Math" panose="02040503050406030204" pitchFamily="18" charset="0"/>
                            </a:rPr>
                            <m:t>3</m:t>
                          </m:r>
                        </m:den>
                      </m:f>
                      <m:r>
                        <a:rPr lang="en-US" sz="4000" i="0">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𝑥</m:t>
                      </m:r>
                      <m:r>
                        <a:rPr lang="en-US" sz="4000" i="0">
                          <a:solidFill>
                            <a:schemeClr val="tx1"/>
                          </a:solidFill>
                          <a:latin typeface="Cambria Math" panose="02040503050406030204" pitchFamily="18" charset="0"/>
                        </a:rPr>
                        <m:t>.</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𝑥</m:t>
                          </m:r>
                        </m:e>
                        <m:sup>
                          <m:r>
                            <a:rPr lang="en-US" sz="4000" i="0">
                              <a:solidFill>
                                <a:schemeClr val="tx1"/>
                              </a:solidFill>
                              <a:latin typeface="Cambria Math" panose="02040503050406030204" pitchFamily="18" charset="0"/>
                            </a:rPr>
                            <m:t>2</m:t>
                          </m:r>
                        </m:sup>
                      </m:sSup>
                      <m:r>
                        <a:rPr lang="en-US" sz="4000" i="0">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𝑦</m:t>
                      </m:r>
                      <m:r>
                        <m:rPr>
                          <m:nor/>
                        </m:rPr>
                        <a:rPr lang="en-US" sz="4000" i="1">
                          <a:solidFill>
                            <a:schemeClr val="tx1"/>
                          </a:solidFill>
                          <a:latin typeface="Cambria Math" panose="02040503050406030204" pitchFamily="18" charset="0"/>
                        </a:rPr>
                        <m:t> </m:t>
                      </m:r>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f>
                        <m:fPr>
                          <m:ctrlPr>
                            <a:rPr lang="en-US" sz="4000" i="1">
                              <a:solidFill>
                                <a:schemeClr val="tx1"/>
                              </a:solidFill>
                              <a:latin typeface="Cambria Math" panose="02040503050406030204" pitchFamily="18" charset="0"/>
                            </a:rPr>
                          </m:ctrlPr>
                        </m:fPr>
                        <m:num>
                          <m:r>
                            <a:rPr lang="en-US" sz="4000" i="0">
                              <a:solidFill>
                                <a:schemeClr val="tx1"/>
                              </a:solidFill>
                              <a:latin typeface="Cambria Math" panose="02040503050406030204" pitchFamily="18" charset="0"/>
                            </a:rPr>
                            <m:t>−1</m:t>
                          </m:r>
                        </m:num>
                        <m:den>
                          <m:r>
                            <a:rPr lang="en-US" sz="4000" i="0">
                              <a:solidFill>
                                <a:schemeClr val="tx1"/>
                              </a:solidFill>
                              <a:latin typeface="Cambria Math" panose="02040503050406030204" pitchFamily="18" charset="0"/>
                            </a:rPr>
                            <m:t>3</m:t>
                          </m:r>
                        </m:den>
                      </m:f>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𝑥</m:t>
                          </m:r>
                        </m:e>
                        <m:sup>
                          <m:r>
                            <a:rPr lang="en-US" sz="4000" i="0">
                              <a:solidFill>
                                <a:schemeClr val="tx1"/>
                              </a:solidFill>
                              <a:latin typeface="Cambria Math" panose="02040503050406030204" pitchFamily="18" charset="0"/>
                            </a:rPr>
                            <m:t>1+2</m:t>
                          </m:r>
                        </m:sup>
                      </m:sSup>
                      <m:r>
                        <a:rPr lang="en-US" sz="4000" i="0">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𝑦</m:t>
                      </m:r>
                      <m:r>
                        <a:rPr lang="en-US" sz="4000" i="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i="0">
                              <a:solidFill>
                                <a:schemeClr val="tx1"/>
                              </a:solidFill>
                              <a:latin typeface="Cambria Math" panose="02040503050406030204" pitchFamily="18" charset="0"/>
                            </a:rPr>
                            <m:t>−1</m:t>
                          </m:r>
                        </m:num>
                        <m:den>
                          <m:r>
                            <a:rPr lang="en-US" sz="4000" i="0">
                              <a:solidFill>
                                <a:schemeClr val="tx1"/>
                              </a:solidFill>
                              <a:latin typeface="Cambria Math" panose="02040503050406030204" pitchFamily="18" charset="0"/>
                            </a:rPr>
                            <m:t>3</m:t>
                          </m:r>
                        </m:den>
                      </m:f>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𝑥</m:t>
                          </m:r>
                        </m:e>
                        <m:sup>
                          <m:r>
                            <a:rPr lang="en-US" sz="4000" i="0">
                              <a:solidFill>
                                <a:schemeClr val="tx1"/>
                              </a:solidFill>
                              <a:latin typeface="Cambria Math" panose="02040503050406030204" pitchFamily="18" charset="0"/>
                            </a:rPr>
                            <m:t>3</m:t>
                          </m:r>
                        </m:sup>
                      </m:sSup>
                      <m:r>
                        <a:rPr lang="en-US" sz="4000" i="1">
                          <a:solidFill>
                            <a:schemeClr val="tx1"/>
                          </a:solidFill>
                          <a:latin typeface="Cambria Math" panose="02040503050406030204" pitchFamily="18" charset="0"/>
                        </a:rPr>
                        <m:t>𝑦</m:t>
                      </m:r>
                    </m:oMath>
                  </m:oMathPara>
                </a14:m>
                <a:endParaRPr lang="en-US" sz="4000">
                  <a:solidFill>
                    <a:schemeClr val="tx1"/>
                  </a:solidFill>
                </a:endParaRPr>
              </a:p>
            </p:txBody>
          </p:sp>
        </mc:Choice>
        <mc:Fallback xmlns="">
          <p:sp>
            <p:nvSpPr>
              <p:cNvPr id="27" name="Rectangle 26"/>
              <p:cNvSpPr>
                <a:spLocks noRot="1" noChangeAspect="1" noMove="1" noResize="1" noEditPoints="1" noAdjustHandles="1" noChangeArrowheads="1" noChangeShapeType="1" noTextEdit="1"/>
              </p:cNvSpPr>
              <p:nvPr/>
            </p:nvSpPr>
            <p:spPr>
              <a:xfrm>
                <a:off x="3164416" y="8343901"/>
                <a:ext cx="11885690" cy="1248803"/>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3164416" y="7086525"/>
                <a:ext cx="8180958"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smtClean="0">
                          <a:solidFill>
                            <a:schemeClr val="tx1"/>
                          </a:solidFill>
                          <a:latin typeface="Cambria Math" panose="02040503050406030204" pitchFamily="18" charset="0"/>
                        </a:rPr>
                        <m:t>−</m:t>
                      </m:r>
                      <m:r>
                        <a:rPr lang="en-US" sz="4000" i="0">
                          <a:solidFill>
                            <a:schemeClr val="tx1"/>
                          </a:solidFill>
                          <a:latin typeface="Cambria Math" panose="02040503050406030204" pitchFamily="18" charset="0"/>
                        </a:rPr>
                        <m:t>2</m:t>
                      </m:r>
                      <m:r>
                        <a:rPr lang="en-US" sz="4000" i="1">
                          <a:solidFill>
                            <a:schemeClr val="tx1"/>
                          </a:solidFill>
                          <a:latin typeface="Cambria Math" panose="02040503050406030204" pitchFamily="18" charset="0"/>
                        </a:rPr>
                        <m:t>𝑥</m:t>
                      </m:r>
                      <m:r>
                        <a:rPr lang="en-US" sz="4000" i="0">
                          <a:solidFill>
                            <a:schemeClr val="tx1"/>
                          </a:solidFill>
                          <a:latin typeface="Cambria Math" panose="02040503050406030204" pitchFamily="18" charset="0"/>
                        </a:rPr>
                        <m:t>.3</m:t>
                      </m:r>
                      <m:r>
                        <a:rPr lang="en-US" sz="4000" i="1">
                          <a:solidFill>
                            <a:schemeClr val="tx1"/>
                          </a:solidFill>
                          <a:latin typeface="Cambria Math" panose="02040503050406030204" pitchFamily="18" charset="0"/>
                        </a:rPr>
                        <m:t>𝑦</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𝑧</m:t>
                          </m:r>
                        </m:e>
                        <m:sup>
                          <m:r>
                            <a:rPr lang="en-US" sz="4000" i="0">
                              <a:solidFill>
                                <a:schemeClr val="tx1"/>
                              </a:solidFill>
                              <a:latin typeface="Cambria Math" panose="02040503050406030204" pitchFamily="18" charset="0"/>
                            </a:rPr>
                            <m:t>2</m:t>
                          </m:r>
                        </m:sup>
                      </m:sSup>
                      <m:r>
                        <a:rPr lang="en-US" sz="4000" i="0">
                          <a:solidFill>
                            <a:schemeClr val="tx1"/>
                          </a:solidFill>
                          <a:latin typeface="Cambria Math" panose="02040503050406030204" pitchFamily="18" charset="0"/>
                        </a:rPr>
                        <m:t>=</m:t>
                      </m:r>
                      <m:d>
                        <m:dPr>
                          <m:ctrlPr>
                            <a:rPr lang="en-US" sz="4000" i="1">
                              <a:solidFill>
                                <a:schemeClr val="tx1"/>
                              </a:solidFill>
                              <a:latin typeface="Cambria Math" panose="02040503050406030204" pitchFamily="18" charset="0"/>
                            </a:rPr>
                          </m:ctrlPr>
                        </m:dPr>
                        <m:e>
                          <m:r>
                            <a:rPr lang="en-US" sz="4000" i="0">
                              <a:solidFill>
                                <a:schemeClr val="tx1"/>
                              </a:solidFill>
                              <a:latin typeface="Cambria Math" panose="02040503050406030204" pitchFamily="18" charset="0"/>
                            </a:rPr>
                            <m:t>−2.3</m:t>
                          </m:r>
                        </m:e>
                      </m:d>
                      <m:r>
                        <a:rPr lang="en-US" sz="4000" i="1">
                          <a:solidFill>
                            <a:schemeClr val="tx1"/>
                          </a:solidFill>
                          <a:latin typeface="Cambria Math" panose="02040503050406030204" pitchFamily="18" charset="0"/>
                        </a:rPr>
                        <m:t>𝑥𝑦</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𝑧</m:t>
                          </m:r>
                        </m:e>
                        <m:sup>
                          <m:r>
                            <a:rPr lang="en-US" sz="4000" i="0">
                              <a:solidFill>
                                <a:schemeClr val="tx1"/>
                              </a:solidFill>
                              <a:latin typeface="Cambria Math" panose="02040503050406030204" pitchFamily="18" charset="0"/>
                            </a:rPr>
                            <m:t>2</m:t>
                          </m:r>
                        </m:sup>
                      </m:sSup>
                      <m:r>
                        <a:rPr lang="en-US" sz="4000" i="0">
                          <a:solidFill>
                            <a:schemeClr val="tx1"/>
                          </a:solidFill>
                          <a:latin typeface="Cambria Math" panose="02040503050406030204" pitchFamily="18" charset="0"/>
                        </a:rPr>
                        <m:t>=−6</m:t>
                      </m:r>
                      <m:r>
                        <a:rPr lang="en-US" sz="4000" i="1">
                          <a:solidFill>
                            <a:schemeClr val="tx1"/>
                          </a:solidFill>
                          <a:latin typeface="Cambria Math" panose="02040503050406030204" pitchFamily="18" charset="0"/>
                        </a:rPr>
                        <m:t>𝑥𝑦</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𝑧</m:t>
                          </m:r>
                        </m:e>
                        <m:sup>
                          <m:r>
                            <a:rPr lang="en-US" sz="4000" i="0">
                              <a:solidFill>
                                <a:schemeClr val="tx1"/>
                              </a:solidFill>
                              <a:latin typeface="Cambria Math" panose="02040503050406030204" pitchFamily="18" charset="0"/>
                            </a:rPr>
                            <m:t>2</m:t>
                          </m:r>
                        </m:sup>
                      </m:sSup>
                    </m:oMath>
                  </m:oMathPara>
                </a14:m>
                <a:endParaRPr lang="en-US" sz="4000">
                  <a:solidFill>
                    <a:schemeClr val="tx1"/>
                  </a:solidFill>
                </a:endParaRPr>
              </a:p>
            </p:txBody>
          </p:sp>
        </mc:Choice>
        <mc:Fallback xmlns="">
          <p:sp>
            <p:nvSpPr>
              <p:cNvPr id="28" name="Rectangle 27"/>
              <p:cNvSpPr>
                <a:spLocks noRot="1" noChangeAspect="1" noMove="1" noResize="1" noEditPoints="1" noAdjustHandles="1" noChangeArrowheads="1" noChangeShapeType="1" noTextEdit="1"/>
              </p:cNvSpPr>
              <p:nvPr/>
            </p:nvSpPr>
            <p:spPr>
              <a:xfrm>
                <a:off x="3164416" y="7086525"/>
                <a:ext cx="8180958" cy="707886"/>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296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a:blip r:embed="rId2"/>
          <a:srcRect/>
          <a:stretch>
            <a:fillRect/>
          </a:stretch>
        </p:blipFill>
        <p:spPr>
          <a:xfrm>
            <a:off x="16992600" y="8953500"/>
            <a:ext cx="1005142" cy="1024349"/>
          </a:xfrm>
          <a:prstGeom prst="rect">
            <a:avLst/>
          </a:prstGeom>
        </p:spPr>
      </p:pic>
      <p:pic>
        <p:nvPicPr>
          <p:cNvPr id="13" name="Picture 13"/>
          <p:cNvPicPr>
            <a:picLocks noChangeAspect="1"/>
          </p:cNvPicPr>
          <p:nvPr/>
        </p:nvPicPr>
        <p:blipFill>
          <a:blip r:embed="rId2"/>
          <a:srcRect/>
          <a:stretch>
            <a:fillRect/>
          </a:stretch>
        </p:blipFill>
        <p:spPr>
          <a:xfrm>
            <a:off x="2377573" y="423485"/>
            <a:ext cx="665161" cy="677871"/>
          </a:xfrm>
          <a:prstGeom prst="rect">
            <a:avLst/>
          </a:prstGeom>
        </p:spPr>
      </p:pic>
      <p:pic>
        <p:nvPicPr>
          <p:cNvPr id="14" name="Picture 14"/>
          <p:cNvPicPr>
            <a:picLocks noChangeAspect="1"/>
          </p:cNvPicPr>
          <p:nvPr/>
        </p:nvPicPr>
        <p:blipFill>
          <a:blip r:embed="rId2"/>
          <a:srcRect/>
          <a:stretch>
            <a:fillRect/>
          </a:stretch>
        </p:blipFill>
        <p:spPr>
          <a:xfrm>
            <a:off x="-502571" y="2439735"/>
            <a:ext cx="1005142" cy="1024349"/>
          </a:xfrm>
          <a:prstGeom prst="rect">
            <a:avLst/>
          </a:prstGeom>
        </p:spPr>
      </p:pic>
      <p:pic>
        <p:nvPicPr>
          <p:cNvPr id="15" name="Picture 15"/>
          <p:cNvPicPr>
            <a:picLocks noChangeAspect="1"/>
          </p:cNvPicPr>
          <p:nvPr/>
        </p:nvPicPr>
        <p:blipFill>
          <a:blip r:embed="rId2"/>
          <a:srcRect/>
          <a:stretch>
            <a:fillRect/>
          </a:stretch>
        </p:blipFill>
        <p:spPr>
          <a:xfrm>
            <a:off x="23558" y="4351"/>
            <a:ext cx="1005142" cy="1024349"/>
          </a:xfrm>
          <a:prstGeom prst="rect">
            <a:avLst/>
          </a:prstGeom>
        </p:spPr>
      </p:pic>
      <p:grpSp>
        <p:nvGrpSpPr>
          <p:cNvPr id="16" name="Group 15"/>
          <p:cNvGrpSpPr/>
          <p:nvPr/>
        </p:nvGrpSpPr>
        <p:grpSpPr>
          <a:xfrm>
            <a:off x="7727697" y="907636"/>
            <a:ext cx="2848648" cy="1066800"/>
            <a:chOff x="6758735" y="552280"/>
            <a:chExt cx="4361442" cy="1066800"/>
          </a:xfrm>
        </p:grpSpPr>
        <p:sp>
          <p:nvSpPr>
            <p:cNvPr id="17" name="Rounded Rectangle 16"/>
            <p:cNvSpPr/>
            <p:nvPr/>
          </p:nvSpPr>
          <p:spPr>
            <a:xfrm>
              <a:off x="6758735" y="552280"/>
              <a:ext cx="3797636" cy="1066800"/>
            </a:xfrm>
            <a:prstGeom prst="roundRect">
              <a:avLst/>
            </a:prstGeom>
            <a:noFill/>
            <a:ln w="1270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a:ea typeface="+mn-ea"/>
                <a:cs typeface="+mn-cs"/>
              </a:endParaRPr>
            </a:p>
          </p:txBody>
        </p:sp>
        <p:sp>
          <p:nvSpPr>
            <p:cNvPr id="18" name="Rectangle 17"/>
            <p:cNvSpPr/>
            <p:nvPr/>
          </p:nvSpPr>
          <p:spPr>
            <a:xfrm>
              <a:off x="7084175" y="758050"/>
              <a:ext cx="4036002" cy="7848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CHÚ Ý</a:t>
              </a:r>
            </a:p>
          </p:txBody>
        </p:sp>
      </p:grpSp>
      <p:grpSp>
        <p:nvGrpSpPr>
          <p:cNvPr id="6" name="Group 6"/>
          <p:cNvGrpSpPr/>
          <p:nvPr/>
        </p:nvGrpSpPr>
        <p:grpSpPr>
          <a:xfrm>
            <a:off x="794084" y="2705100"/>
            <a:ext cx="16611600" cy="5241758"/>
            <a:chOff x="0" y="0"/>
            <a:chExt cx="3848257" cy="1414874"/>
          </a:xfrm>
        </p:grpSpPr>
        <p:sp>
          <p:nvSpPr>
            <p:cNvPr id="7" name="Freeform 7"/>
            <p:cNvSpPr/>
            <p:nvPr/>
          </p:nvSpPr>
          <p:spPr>
            <a:xfrm>
              <a:off x="0" y="0"/>
              <a:ext cx="3848257" cy="1414874"/>
            </a:xfrm>
            <a:custGeom>
              <a:avLst/>
              <a:gdLst/>
              <a:ahLst/>
              <a:cxnLst/>
              <a:rect l="l" t="t" r="r" b="b"/>
              <a:pathLst>
                <a:path w="3848257" h="1414874">
                  <a:moveTo>
                    <a:pt x="0" y="0"/>
                  </a:moveTo>
                  <a:lnTo>
                    <a:pt x="3848257" y="0"/>
                  </a:lnTo>
                  <a:lnTo>
                    <a:pt x="3848257" y="1414874"/>
                  </a:lnTo>
                  <a:lnTo>
                    <a:pt x="0" y="1414874"/>
                  </a:lnTo>
                  <a:close/>
                </a:path>
              </a:pathLst>
            </a:custGeom>
            <a:solidFill>
              <a:srgbClr val="FFFFFF">
                <a:alpha val="28627"/>
              </a:srgbClr>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effectLst/>
                <a:uLnTx/>
                <a:uFillTx/>
                <a:latin typeface="Calibri"/>
                <a:ea typeface="+mn-ea"/>
                <a:cs typeface="+mn-cs"/>
              </a:endParaRPr>
            </a:p>
          </p:txBody>
        </p:sp>
      </p:grpSp>
      <p:sp>
        <p:nvSpPr>
          <p:cNvPr id="19" name="Rectangle 18"/>
          <p:cNvSpPr/>
          <p:nvPr/>
        </p:nvSpPr>
        <p:spPr>
          <a:xfrm>
            <a:off x="1205783" y="2933700"/>
            <a:ext cx="15621000" cy="4708981"/>
          </a:xfrm>
          <a:prstGeom prst="rect">
            <a:avLst/>
          </a:prstGeom>
        </p:spPr>
        <p:txBody>
          <a:bodyPr wrap="square">
            <a:spAutoFit/>
          </a:bodyPr>
          <a:lstStyle/>
          <a:p>
            <a:pPr marL="742950" lvl="0" indent="-742950" algn="just">
              <a:lnSpc>
                <a:spcPct val="150000"/>
              </a:lnSpc>
              <a:buAutoNum type="alphaLcParenR"/>
            </a:pPr>
            <a:r>
              <a:rPr lang="vi-VN" sz="4000">
                <a:ea typeface="Times New Roman" panose="02020603050405020304" pitchFamily="18" charset="0"/>
                <a:cs typeface="Arial" panose="020B0604020202020204" pitchFamily="34" charset="0"/>
              </a:rPr>
              <a:t>Để thu gọn một đơn thức, ta nhóm các thừa số là các số rồi t</a:t>
            </a:r>
            <a:r>
              <a:rPr lang="en-US" sz="4000">
                <a:latin typeface="Arial" panose="020B0604020202020204" pitchFamily="34" charset="0"/>
                <a:ea typeface="Times New Roman" panose="02020603050405020304" pitchFamily="18" charset="0"/>
                <a:cs typeface="Arial" panose="020B0604020202020204" pitchFamily="34" charset="0"/>
              </a:rPr>
              <a:t>í</a:t>
            </a:r>
            <a:r>
              <a:rPr lang="vi-VN" sz="4000">
                <a:ea typeface="Times New Roman" panose="02020603050405020304" pitchFamily="18" charset="0"/>
                <a:cs typeface="Arial" panose="020B0604020202020204" pitchFamily="34" charset="0"/>
              </a:rPr>
              <a:t>nh tích của chúng</a:t>
            </a:r>
            <a:r>
              <a:rPr lang="en-US" sz="4000">
                <a:latin typeface="Arial" panose="020B0604020202020204" pitchFamily="34" charset="0"/>
                <a:ea typeface="Times New Roman" panose="02020603050405020304" pitchFamily="18" charset="0"/>
                <a:cs typeface="Arial" panose="020B0604020202020204" pitchFamily="34" charset="0"/>
              </a:rPr>
              <a:t>; </a:t>
            </a:r>
            <a:r>
              <a:rPr lang="vi-VN" sz="4000">
                <a:ea typeface="Times New Roman" panose="02020603050405020304" pitchFamily="18" charset="0"/>
                <a:cs typeface="Arial" panose="020B0604020202020204" pitchFamily="34" charset="0"/>
              </a:rPr>
              <a:t>nhóm các thừa số cùng một bi</a:t>
            </a:r>
            <a:r>
              <a:rPr lang="en-US" sz="4000">
                <a:latin typeface="Arial" panose="020B0604020202020204" pitchFamily="34" charset="0"/>
                <a:ea typeface="Times New Roman" panose="02020603050405020304" pitchFamily="18" charset="0"/>
                <a:cs typeface="Arial" panose="020B0604020202020204" pitchFamily="34" charset="0"/>
              </a:rPr>
              <a:t>ế</a:t>
            </a:r>
            <a:r>
              <a:rPr lang="vi-VN" sz="4000">
                <a:latin typeface="Arial" panose="020B0604020202020204" pitchFamily="34" charset="0"/>
                <a:ea typeface="Times New Roman" panose="02020603050405020304" pitchFamily="18" charset="0"/>
                <a:cs typeface="Arial" panose="020B0604020202020204" pitchFamily="34" charset="0"/>
              </a:rPr>
              <a:t>n</a:t>
            </a:r>
            <a:r>
              <a:rPr lang="vi-VN" sz="4000">
                <a:ea typeface="Times New Roman" panose="02020603050405020304" pitchFamily="18" charset="0"/>
                <a:cs typeface="Arial" panose="020B0604020202020204" pitchFamily="34" charset="0"/>
              </a:rPr>
              <a:t> rồi viết tích của chúng thành luỹ thừa của bi</a:t>
            </a:r>
            <a:r>
              <a:rPr lang="en-US" sz="4000">
                <a:latin typeface="Arial" panose="020B0604020202020204" pitchFamily="34" charset="0"/>
                <a:ea typeface="Times New Roman" panose="02020603050405020304" pitchFamily="18" charset="0"/>
                <a:cs typeface="Arial" panose="020B0604020202020204" pitchFamily="34" charset="0"/>
              </a:rPr>
              <a:t>ế</a:t>
            </a:r>
            <a:r>
              <a:rPr lang="vi-VN" sz="4000">
                <a:latin typeface="Arial" panose="020B0604020202020204" pitchFamily="34" charset="0"/>
                <a:ea typeface="Times New Roman" panose="02020603050405020304" pitchFamily="18" charset="0"/>
                <a:cs typeface="Arial" panose="020B0604020202020204" pitchFamily="34" charset="0"/>
              </a:rPr>
              <a:t>n đ</a:t>
            </a:r>
            <a:r>
              <a:rPr lang="en-US" sz="4000">
                <a:latin typeface="Arial" panose="020B0604020202020204" pitchFamily="34" charset="0"/>
                <a:ea typeface="Times New Roman" panose="02020603050405020304" pitchFamily="18" charset="0"/>
                <a:cs typeface="Arial" panose="020B0604020202020204" pitchFamily="34" charset="0"/>
              </a:rPr>
              <a:t>ó.</a:t>
            </a:r>
          </a:p>
          <a:p>
            <a:pPr marL="742950" lvl="0" indent="-742950" algn="just">
              <a:lnSpc>
                <a:spcPct val="150000"/>
              </a:lnSpc>
              <a:buAutoNum type="alphaLcParenR"/>
            </a:pPr>
            <a:r>
              <a:rPr lang="vi-VN" sz="4000">
                <a:ea typeface="Times New Roman" panose="02020603050405020304" pitchFamily="18" charset="0"/>
                <a:cs typeface="Arial" panose="020B0604020202020204" pitchFamily="34" charset="0"/>
              </a:rPr>
              <a:t>Từ nay, khi nói đến đơn thức, nếu không nói gì thêm, ta hiểu đó là đơn thức thu gọn.</a:t>
            </a:r>
            <a:endParaRPr kumimoji="0" lang="en-US" sz="4000" b="0"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0"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421500" y="1389439"/>
            <a:ext cx="1369188" cy="1341804"/>
          </a:xfrm>
          <a:prstGeom prst="rect">
            <a:avLst/>
          </a:prstGeom>
        </p:spPr>
      </p:pic>
    </p:spTree>
    <p:extLst>
      <p:ext uri="{BB962C8B-B14F-4D97-AF65-F5344CB8AC3E}">
        <p14:creationId xmlns:p14="http://schemas.microsoft.com/office/powerpoint/2010/main" val="63213639"/>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9" name="Rectangle 28"/>
          <p:cNvSpPr/>
          <p:nvPr/>
        </p:nvSpPr>
        <p:spPr>
          <a:xfrm>
            <a:off x="566500" y="2016545"/>
            <a:ext cx="7352811" cy="1827744"/>
          </a:xfrm>
          <a:prstGeom prst="rect">
            <a:avLst/>
          </a:prstGeom>
        </p:spPr>
        <p:txBody>
          <a:bodyPr wrap="square">
            <a:spAutoFit/>
          </a:bodyPr>
          <a:lstStyle/>
          <a:p>
            <a:pPr>
              <a:lnSpc>
                <a:spcPct val="150000"/>
              </a:lnSpc>
            </a:pPr>
            <a:r>
              <a:rPr lang="en-US" sz="4000">
                <a:latin typeface="Arial" panose="020B0604020202020204" pitchFamily="34" charset="0"/>
                <a:ea typeface="Times New Roman" panose="02020603050405020304" pitchFamily="18" charset="0"/>
              </a:rPr>
              <a:t>Thu gọn các đơn thức sau đây. Chỉ ra hệ số và bậc của chúng.</a:t>
            </a:r>
            <a:endParaRPr lang="en-US" sz="4000" dirty="0">
              <a:effectLst/>
              <a:latin typeface="Times New Roman" panose="02020603050405020304" pitchFamily="18" charset="0"/>
              <a:ea typeface="Times New Roman" panose="02020603050405020304" pitchFamily="18" charset="0"/>
            </a:endParaRPr>
          </a:p>
        </p:txBody>
      </p:sp>
      <p:sp>
        <p:nvSpPr>
          <p:cNvPr id="30" name="Oval Callout 29"/>
          <p:cNvSpPr/>
          <p:nvPr/>
        </p:nvSpPr>
        <p:spPr>
          <a:xfrm>
            <a:off x="12649200" y="2323754"/>
            <a:ext cx="1671964" cy="859124"/>
          </a:xfrm>
          <a:prstGeom prst="wedgeEllipseCallou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schemeClr val="tx1"/>
              </a:solidFill>
              <a:effectLst/>
              <a:uLnTx/>
              <a:uFillTx/>
              <a:latin typeface="Calibri"/>
              <a:ea typeface="+mn-ea"/>
              <a:cs typeface="+mn-cs"/>
            </a:endParaRPr>
          </a:p>
        </p:txBody>
      </p:sp>
      <p:pic>
        <p:nvPicPr>
          <p:cNvPr id="34"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92135">
            <a:off x="664641" y="332762"/>
            <a:ext cx="1642268" cy="1519097"/>
          </a:xfrm>
          <a:prstGeom prst="rect">
            <a:avLst/>
          </a:prstGeom>
        </p:spPr>
      </p:pic>
      <p:grpSp>
        <p:nvGrpSpPr>
          <p:cNvPr id="36" name="Group 35"/>
          <p:cNvGrpSpPr/>
          <p:nvPr/>
        </p:nvGrpSpPr>
        <p:grpSpPr>
          <a:xfrm rot="4356270">
            <a:off x="16717773" y="8543666"/>
            <a:ext cx="1743075" cy="1982157"/>
            <a:chOff x="15666918" y="850007"/>
            <a:chExt cx="1743075" cy="1982157"/>
          </a:xfrm>
        </p:grpSpPr>
        <p:pic>
          <p:nvPicPr>
            <p:cNvPr id="37" name="Picture 13"/>
            <p:cNvPicPr>
              <a:picLocks noChangeAspect="1"/>
            </p:cNvPicPr>
            <p:nvPr/>
          </p:nvPicPr>
          <p:blipFill>
            <a:blip r:embed="rId4"/>
            <a:srcRect/>
            <a:stretch>
              <a:fillRect/>
            </a:stretch>
          </p:blipFill>
          <p:spPr>
            <a:xfrm>
              <a:off x="16404851" y="1054660"/>
              <a:ext cx="1005142" cy="1024349"/>
            </a:xfrm>
            <a:prstGeom prst="rect">
              <a:avLst/>
            </a:prstGeom>
          </p:spPr>
        </p:pic>
        <p:pic>
          <p:nvPicPr>
            <p:cNvPr id="38" name="Picture 16"/>
            <p:cNvPicPr>
              <a:picLocks noChangeAspect="1"/>
            </p:cNvPicPr>
            <p:nvPr/>
          </p:nvPicPr>
          <p:blipFill>
            <a:blip r:embed="rId4"/>
            <a:srcRect/>
            <a:stretch>
              <a:fillRect/>
            </a:stretch>
          </p:blipFill>
          <p:spPr>
            <a:xfrm>
              <a:off x="15666918" y="850007"/>
              <a:ext cx="502571" cy="512174"/>
            </a:xfrm>
            <a:prstGeom prst="rect">
              <a:avLst/>
            </a:prstGeom>
          </p:spPr>
        </p:pic>
        <p:pic>
          <p:nvPicPr>
            <p:cNvPr id="39" name="Picture 17"/>
            <p:cNvPicPr>
              <a:picLocks noChangeAspect="1"/>
            </p:cNvPicPr>
            <p:nvPr/>
          </p:nvPicPr>
          <p:blipFill>
            <a:blip r:embed="rId4"/>
            <a:srcRect/>
            <a:stretch>
              <a:fillRect/>
            </a:stretch>
          </p:blipFill>
          <p:spPr>
            <a:xfrm>
              <a:off x="16671463" y="2319990"/>
              <a:ext cx="502571" cy="512174"/>
            </a:xfrm>
            <a:prstGeom prst="rect">
              <a:avLst/>
            </a:prstGeom>
          </p:spPr>
        </p:pic>
      </p:grpSp>
      <mc:AlternateContent xmlns:mc="http://schemas.openxmlformats.org/markup-compatibility/2006" xmlns:a14="http://schemas.microsoft.com/office/drawing/2010/main">
        <mc:Choice Requires="a14">
          <p:sp>
            <p:nvSpPr>
              <p:cNvPr id="7" name="Rectangle 6"/>
              <p:cNvSpPr/>
              <p:nvPr/>
            </p:nvSpPr>
            <p:spPr>
              <a:xfrm>
                <a:off x="1323780" y="7828122"/>
                <a:ext cx="4639150" cy="70788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sz="4000" i="1" smtClean="0">
                          <a:solidFill>
                            <a:schemeClr val="tx1"/>
                          </a:solidFill>
                          <a:latin typeface="Cambria Math" panose="02040503050406030204" pitchFamily="18" charset="0"/>
                        </a:rPr>
                        <m:t> </m:t>
                      </m:r>
                      <m:r>
                        <a:rPr lang="en-US" sz="4000" i="1">
                          <a:solidFill>
                            <a:schemeClr val="tx1"/>
                          </a:solidFill>
                          <a:latin typeface="Cambria Math" panose="02040503050406030204" pitchFamily="18" charset="0"/>
                        </a:rPr>
                        <m:t>𝑑</m:t>
                      </m:r>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r>
                        <a:rPr lang="en-US" sz="4000" i="0">
                          <a:solidFill>
                            <a:schemeClr val="tx1"/>
                          </a:solidFill>
                          <a:latin typeface="Cambria Math" panose="02040503050406030204" pitchFamily="18" charset="0"/>
                        </a:rPr>
                        <m:t>5</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𝑥</m:t>
                          </m:r>
                        </m:e>
                        <m:sup>
                          <m:r>
                            <a:rPr lang="en-US" sz="4000" i="0">
                              <a:solidFill>
                                <a:schemeClr val="tx1"/>
                              </a:solidFill>
                              <a:latin typeface="Cambria Math" panose="02040503050406030204" pitchFamily="18" charset="0"/>
                            </a:rPr>
                            <m:t>2</m:t>
                          </m:r>
                        </m:sup>
                      </m:sSup>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𝑦</m:t>
                          </m:r>
                        </m:e>
                        <m:sup>
                          <m:r>
                            <a:rPr lang="en-US" sz="4000" i="0">
                              <a:solidFill>
                                <a:schemeClr val="tx1"/>
                              </a:solidFill>
                              <a:latin typeface="Cambria Math" panose="02040503050406030204" pitchFamily="18" charset="0"/>
                            </a:rPr>
                            <m:t>3</m:t>
                          </m:r>
                        </m:sup>
                      </m:sSup>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𝑧</m:t>
                          </m:r>
                        </m:e>
                        <m:sup>
                          <m:r>
                            <a:rPr lang="en-US" sz="4000" i="0">
                              <a:solidFill>
                                <a:schemeClr val="tx1"/>
                              </a:solidFill>
                              <a:latin typeface="Cambria Math" panose="02040503050406030204" pitchFamily="18" charset="0"/>
                            </a:rPr>
                            <m:t>4</m:t>
                          </m:r>
                        </m:sup>
                      </m:sSup>
                      <m:r>
                        <a:rPr lang="en-US" sz="4000" i="1">
                          <a:solidFill>
                            <a:schemeClr val="tx1"/>
                          </a:solidFill>
                          <a:latin typeface="Cambria Math" panose="02040503050406030204" pitchFamily="18" charset="0"/>
                        </a:rPr>
                        <m:t>𝑦</m:t>
                      </m:r>
                      <m:r>
                        <m:rPr>
                          <m:nor/>
                        </m:rPr>
                        <a:rPr lang="en-US" sz="4000" i="1">
                          <a:solidFill>
                            <a:schemeClr val="tx1"/>
                          </a:solidFill>
                          <a:latin typeface="Cambria Math" panose="02040503050406030204" pitchFamily="18" charset="0"/>
                        </a:rPr>
                        <m:t> </m:t>
                      </m:r>
                    </m:oMath>
                  </m:oMathPara>
                </a14:m>
                <a:endParaRPr lang="en-US" sz="4000">
                  <a:solidFill>
                    <a:schemeClr val="tx1"/>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1323780" y="7828122"/>
                <a:ext cx="4639150" cy="707886"/>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9179172" y="3742221"/>
                <a:ext cx="9144000" cy="2748253"/>
              </a:xfrm>
              <a:prstGeom prst="rect">
                <a:avLst/>
              </a:prstGeom>
            </p:spPr>
            <p:txBody>
              <a:bodyPr>
                <a:spAutoFit/>
              </a:bodyPr>
              <a:lstStyle/>
              <a:p>
                <a:pPr algn="just">
                  <a:lnSpc>
                    <a:spcPct val="150000"/>
                  </a:lnSpc>
                </a:pPr>
                <a:r>
                  <a:rPr lang="nl-NL" sz="4000">
                    <a:solidFill>
                      <a:schemeClr val="tx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12</m:t>
                    </m:r>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𝑦</m:t>
                        </m:r>
                      </m:e>
                      <m:sup>
                        <m:r>
                          <a:rPr lang="en-US" sz="4000">
                            <a:solidFill>
                              <a:schemeClr val="tx1"/>
                            </a:solidFill>
                            <a:latin typeface="Cambria Math" panose="02040503050406030204" pitchFamily="18" charset="0"/>
                          </a:rPr>
                          <m:t>2</m:t>
                        </m:r>
                      </m:sup>
                    </m:sSup>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 = 12</m:t>
                    </m:r>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baseline="30000">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baseline="30000">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oMath>
                </a14:m>
                <a:endParaRPr lang="en-US" sz="400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Arial" panose="020B0604020202020204" pitchFamily="34" charset="0"/>
                  <a:buChar char="•"/>
                </a:pPr>
                <a:r>
                  <a:rPr lang="nl-NL" sz="4000">
                    <a:solidFill>
                      <a:schemeClr val="tx1"/>
                    </a:solidFill>
                    <a:latin typeface="Arial" panose="020B0604020202020204" pitchFamily="34" charset="0"/>
                    <a:ea typeface="Times New Roman" panose="02020603050405020304" pitchFamily="18" charset="0"/>
                    <a:cs typeface="Arial" panose="020B0604020202020204" pitchFamily="34" charset="0"/>
                  </a:rPr>
                  <a:t>Có hệ số là 12</a:t>
                </a:r>
                <a:endParaRPr lang="en-US" sz="400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Arial" panose="020B0604020202020204" pitchFamily="34" charset="0"/>
                  <a:buChar char="•"/>
                </a:pPr>
                <a:r>
                  <a:rPr lang="nl-NL" sz="4000">
                    <a:solidFill>
                      <a:schemeClr val="tx1"/>
                    </a:solidFill>
                    <a:latin typeface="Arial" panose="020B0604020202020204" pitchFamily="34" charset="0"/>
                    <a:ea typeface="Times New Roman" panose="02020603050405020304" pitchFamily="18" charset="0"/>
                    <a:cs typeface="Arial" panose="020B0604020202020204" pitchFamily="34" charset="0"/>
                  </a:rPr>
                  <a:t>Bậc là 4.</a:t>
                </a:r>
                <a:endParaRPr lang="en-US" sz="400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9179172" y="3742221"/>
                <a:ext cx="9144000" cy="2748253"/>
              </a:xfrm>
              <a:prstGeom prst="rect">
                <a:avLst/>
              </a:prstGeom>
              <a:blipFill>
                <a:blip r:embed="rId12"/>
                <a:stretch>
                  <a:fillRect l="-2400" b="-8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149642" y="4157385"/>
                <a:ext cx="3091552"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solidFill>
                          <a:latin typeface="Cambria Math" panose="02040503050406030204" pitchFamily="18" charset="0"/>
                        </a:rPr>
                        <m:t>𝑎</m:t>
                      </m:r>
                      <m:r>
                        <a:rPr lang="en-US" sz="400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r>
                        <a:rPr lang="en-US" sz="4000">
                          <a:solidFill>
                            <a:schemeClr val="tx1"/>
                          </a:solidFill>
                          <a:latin typeface="Cambria Math" panose="02040503050406030204" pitchFamily="18" charset="0"/>
                        </a:rPr>
                        <m:t>12</m:t>
                      </m:r>
                      <m:r>
                        <a:rPr lang="en-US" sz="4000" i="1">
                          <a:solidFill>
                            <a:schemeClr val="tx1"/>
                          </a:solidFill>
                          <a:latin typeface="Cambria Math" panose="02040503050406030204" pitchFamily="18" charset="0"/>
                        </a:rPr>
                        <m:t>𝑥</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𝑦</m:t>
                          </m:r>
                        </m:e>
                        <m:sup>
                          <m:r>
                            <a:rPr lang="en-US" sz="4000">
                              <a:solidFill>
                                <a:schemeClr val="tx1"/>
                              </a:solidFill>
                              <a:latin typeface="Cambria Math" panose="02040503050406030204" pitchFamily="18" charset="0"/>
                            </a:rPr>
                            <m:t>2</m:t>
                          </m:r>
                        </m:sup>
                      </m:sSup>
                      <m:r>
                        <a:rPr lang="en-US" sz="4000" i="1">
                          <a:solidFill>
                            <a:schemeClr val="tx1"/>
                          </a:solidFill>
                          <a:latin typeface="Cambria Math" panose="02040503050406030204" pitchFamily="18" charset="0"/>
                        </a:rPr>
                        <m:t>𝑥</m:t>
                      </m:r>
                      <m:r>
                        <a:rPr lang="en-US" sz="400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oMath>
                  </m:oMathPara>
                </a14:m>
                <a:endParaRPr lang="en-US">
                  <a:solidFill>
                    <a:schemeClr val="tx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2149642" y="4157385"/>
                <a:ext cx="3091552" cy="707886"/>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149642" y="5380964"/>
                <a:ext cx="3813288"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solidFill>
                          <a:latin typeface="Cambria Math" panose="02040503050406030204" pitchFamily="18" charset="0"/>
                        </a:rPr>
                        <m:t>𝑏</m:t>
                      </m:r>
                      <m:r>
                        <a:rPr lang="en-US" sz="400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r>
                        <a:rPr lang="en-US" sz="4000">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𝑦</m:t>
                      </m:r>
                      <m:d>
                        <m:dPr>
                          <m:ctrlPr>
                            <a:rPr lang="en-US" sz="4000" i="1">
                              <a:solidFill>
                                <a:schemeClr val="tx1"/>
                              </a:solidFill>
                              <a:latin typeface="Cambria Math" panose="02040503050406030204" pitchFamily="18" charset="0"/>
                            </a:rPr>
                          </m:ctrlPr>
                        </m:dPr>
                        <m:e>
                          <m:r>
                            <a:rPr lang="en-US" sz="4000">
                              <a:solidFill>
                                <a:schemeClr val="tx1"/>
                              </a:solidFill>
                              <a:latin typeface="Cambria Math" panose="02040503050406030204" pitchFamily="18" charset="0"/>
                            </a:rPr>
                            <m:t>2</m:t>
                          </m:r>
                          <m:r>
                            <a:rPr lang="en-US" sz="4000" i="1">
                              <a:solidFill>
                                <a:schemeClr val="tx1"/>
                              </a:solidFill>
                              <a:latin typeface="Cambria Math" panose="02040503050406030204" pitchFamily="18" charset="0"/>
                            </a:rPr>
                            <m:t>𝑧</m:t>
                          </m:r>
                        </m:e>
                      </m:d>
                      <m:r>
                        <a:rPr lang="en-US" sz="4000" i="1">
                          <a:solidFill>
                            <a:schemeClr val="tx1"/>
                          </a:solidFill>
                          <a:latin typeface="Cambria Math" panose="02040503050406030204" pitchFamily="18" charset="0"/>
                        </a:rPr>
                        <m:t>𝑦</m:t>
                      </m:r>
                      <m:r>
                        <a:rPr lang="en-US" sz="400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oMath>
                  </m:oMathPara>
                </a14:m>
                <a:endParaRPr lang="en-US">
                  <a:solidFill>
                    <a:schemeClr val="tx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2149642" y="5380964"/>
                <a:ext cx="3813288" cy="707886"/>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2050860" y="6604543"/>
                <a:ext cx="3049616"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4000" i="1" smtClean="0">
                          <a:solidFill>
                            <a:schemeClr val="tx1"/>
                          </a:solidFill>
                          <a:latin typeface="Cambria Math" panose="02040503050406030204" pitchFamily="18" charset="0"/>
                        </a:rPr>
                        <m:t> </m:t>
                      </m:r>
                      <m:r>
                        <a:rPr lang="en-US" sz="4000" i="1">
                          <a:solidFill>
                            <a:schemeClr val="tx1"/>
                          </a:solidFill>
                          <a:latin typeface="Cambria Math" panose="02040503050406030204" pitchFamily="18" charset="0"/>
                        </a:rPr>
                        <m:t>𝑐</m:t>
                      </m:r>
                      <m:r>
                        <a:rPr lang="en-US" sz="400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𝑥</m:t>
                          </m:r>
                        </m:e>
                        <m:sup>
                          <m:r>
                            <a:rPr lang="en-US" sz="4000">
                              <a:solidFill>
                                <a:schemeClr val="tx1"/>
                              </a:solidFill>
                              <a:latin typeface="Cambria Math" panose="02040503050406030204" pitchFamily="18" charset="0"/>
                            </a:rPr>
                            <m:t>3</m:t>
                          </m:r>
                        </m:sup>
                      </m:sSup>
                      <m:r>
                        <m:rPr>
                          <m:nor/>
                        </m:rPr>
                        <a:rPr lang="en-US" sz="4000">
                          <a:solidFill>
                            <a:schemeClr val="tx1"/>
                          </a:solidFill>
                          <a:latin typeface="Cambria Math" panose="02040503050406030204" pitchFamily="18" charset="0"/>
                        </a:rPr>
                        <m:t>yx</m:t>
                      </m:r>
                      <m:r>
                        <a:rPr lang="en-US" sz="400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oMath>
                  </m:oMathPara>
                </a14:m>
                <a:endParaRPr lang="en-US">
                  <a:solidFill>
                    <a:schemeClr val="tx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2050860" y="6604543"/>
                <a:ext cx="3049616" cy="707886"/>
              </a:xfrm>
              <a:prstGeom prst="rect">
                <a:avLst/>
              </a:prstGeom>
              <a:blipFill>
                <a:blip r:embed="rId15"/>
                <a:stretch>
                  <a:fillRect/>
                </a:stretch>
              </a:blipFill>
            </p:spPr>
            <p:txBody>
              <a:bodyPr/>
              <a:lstStyle/>
              <a:p>
                <a:r>
                  <a:rPr lang="en-US">
                    <a:noFill/>
                  </a:rPr>
                  <a:t> </a:t>
                </a:r>
              </a:p>
            </p:txBody>
          </p:sp>
        </mc:Fallback>
      </mc:AlternateContent>
      <p:cxnSp>
        <p:nvCxnSpPr>
          <p:cNvPr id="13" name="Straight Connector 12"/>
          <p:cNvCxnSpPr/>
          <p:nvPr/>
        </p:nvCxnSpPr>
        <p:spPr>
          <a:xfrm>
            <a:off x="8686800" y="2016545"/>
            <a:ext cx="0" cy="8421008"/>
          </a:xfrm>
          <a:prstGeom prst="line">
            <a:avLst/>
          </a:prstGeom>
          <a:ln>
            <a:solidFill>
              <a:schemeClr val="tx2"/>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Rectangle 13"/>
              <p:cNvSpPr/>
              <p:nvPr/>
            </p:nvSpPr>
            <p:spPr>
              <a:xfrm>
                <a:off x="9207246" y="6929378"/>
                <a:ext cx="9144000" cy="2748253"/>
              </a:xfrm>
              <a:prstGeom prst="rect">
                <a:avLst/>
              </a:prstGeom>
            </p:spPr>
            <p:txBody>
              <a:bodyPr>
                <a:spAutoFit/>
              </a:bodyPr>
              <a:lstStyle/>
              <a:p>
                <a:pPr lvl="0" algn="just">
                  <a:lnSpc>
                    <a:spcPct val="150000"/>
                  </a:lnSpc>
                </a:pPr>
                <a:r>
                  <a:rPr lang="nl-NL" sz="4000">
                    <a:solidFill>
                      <a:schemeClr val="tx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𝑧</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 = −2</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baseline="30000">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𝑧</m:t>
                    </m:r>
                  </m:oMath>
                </a14:m>
                <a:endParaRPr lang="en-US" sz="400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571500" lvl="0" indent="-571500" algn="just">
                  <a:lnSpc>
                    <a:spcPct val="150000"/>
                  </a:lnSpc>
                  <a:buFont typeface="Arial" panose="020B0604020202020204" pitchFamily="34" charset="0"/>
                  <a:buChar char="•"/>
                </a:pPr>
                <a:r>
                  <a:rPr lang="nl-NL" sz="4000">
                    <a:solidFill>
                      <a:schemeClr val="tx1"/>
                    </a:solidFill>
                    <a:latin typeface="Arial" panose="020B0604020202020204" pitchFamily="34" charset="0"/>
                    <a:ea typeface="Times New Roman" panose="02020603050405020304" pitchFamily="18" charset="0"/>
                    <a:cs typeface="Arial" panose="020B0604020202020204" pitchFamily="34" charset="0"/>
                  </a:rPr>
                  <a:t>Có hệ số là -2</a:t>
                </a:r>
                <a:endParaRPr lang="en-US" sz="400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571500" lvl="0" indent="-571500" algn="just">
                  <a:lnSpc>
                    <a:spcPct val="150000"/>
                  </a:lnSpc>
                  <a:buFont typeface="Arial" panose="020B0604020202020204" pitchFamily="34" charset="0"/>
                  <a:buChar char="•"/>
                </a:pPr>
                <a:r>
                  <a:rPr lang="nl-NL" sz="4000">
                    <a:solidFill>
                      <a:schemeClr val="tx1"/>
                    </a:solidFill>
                    <a:latin typeface="Arial" panose="020B0604020202020204" pitchFamily="34" charset="0"/>
                    <a:ea typeface="Times New Roman" panose="02020603050405020304" pitchFamily="18" charset="0"/>
                    <a:cs typeface="Arial" panose="020B0604020202020204" pitchFamily="34" charset="0"/>
                  </a:rPr>
                  <a:t>Bậc là 3</a:t>
                </a:r>
                <a:endParaRPr lang="en-US" sz="400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9207246" y="6929378"/>
                <a:ext cx="9144000" cy="2748253"/>
              </a:xfrm>
              <a:prstGeom prst="rect">
                <a:avLst/>
              </a:prstGeom>
              <a:blipFill>
                <a:blip r:embed="rId16"/>
                <a:stretch>
                  <a:fillRect l="-2333" b="-8647"/>
                </a:stretch>
              </a:blipFill>
            </p:spPr>
            <p:txBody>
              <a:bodyPr/>
              <a:lstStyle/>
              <a:p>
                <a:r>
                  <a:rPr lang="en-US">
                    <a:noFill/>
                  </a:rPr>
                  <a:t> </a:t>
                </a:r>
              </a:p>
            </p:txBody>
          </p:sp>
        </mc:Fallback>
      </mc:AlternateContent>
      <p:grpSp>
        <p:nvGrpSpPr>
          <p:cNvPr id="28" name="Group 27"/>
          <p:cNvGrpSpPr/>
          <p:nvPr/>
        </p:nvGrpSpPr>
        <p:grpSpPr>
          <a:xfrm>
            <a:off x="5791200" y="355428"/>
            <a:ext cx="5791200" cy="1331522"/>
            <a:chOff x="6365212" y="840178"/>
            <a:chExt cx="5791200" cy="1331522"/>
          </a:xfrm>
        </p:grpSpPr>
        <p:grpSp>
          <p:nvGrpSpPr>
            <p:cNvPr id="31" name="Group 30"/>
            <p:cNvGrpSpPr/>
            <p:nvPr/>
          </p:nvGrpSpPr>
          <p:grpSpPr>
            <a:xfrm>
              <a:off x="6477000" y="853965"/>
              <a:ext cx="5589586" cy="1317735"/>
              <a:chOff x="1028700" y="1820896"/>
              <a:chExt cx="16230600" cy="6645209"/>
            </a:xfrm>
          </p:grpSpPr>
          <p:grpSp>
            <p:nvGrpSpPr>
              <p:cNvPr id="33" name="Group 3"/>
              <p:cNvGrpSpPr/>
              <p:nvPr/>
            </p:nvGrpSpPr>
            <p:grpSpPr>
              <a:xfrm>
                <a:off x="1028700" y="1820896"/>
                <a:ext cx="16230600" cy="6645209"/>
                <a:chOff x="0" y="0"/>
                <a:chExt cx="4099121" cy="1678281"/>
              </a:xfrm>
            </p:grpSpPr>
            <p:sp>
              <p:nvSpPr>
                <p:cNvPr id="42" name="Freeform 4"/>
                <p:cNvSpPr/>
                <p:nvPr/>
              </p:nvSpPr>
              <p:spPr>
                <a:xfrm>
                  <a:off x="0" y="0"/>
                  <a:ext cx="4099121" cy="1678281"/>
                </a:xfrm>
                <a:custGeom>
                  <a:avLst/>
                  <a:gdLst/>
                  <a:ahLst/>
                  <a:cxnLst/>
                  <a:rect l="l" t="t" r="r" b="b"/>
                  <a:pathLst>
                    <a:path w="4099121" h="1678281">
                      <a:moveTo>
                        <a:pt x="0" y="0"/>
                      </a:moveTo>
                      <a:lnTo>
                        <a:pt x="4099121" y="0"/>
                      </a:lnTo>
                      <a:lnTo>
                        <a:pt x="4099121" y="1678281"/>
                      </a:lnTo>
                      <a:lnTo>
                        <a:pt x="0" y="1678281"/>
                      </a:lnTo>
                      <a:close/>
                    </a:path>
                  </a:pathLst>
                </a:custGeom>
                <a:solidFill>
                  <a:srgbClr val="FFFFFF">
                    <a:alpha val="19608"/>
                  </a:srgbClr>
                </a:solidFill>
              </p:spPr>
            </p:sp>
            <p:sp>
              <p:nvSpPr>
                <p:cNvPr id="43"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35" name="Group 6"/>
              <p:cNvGrpSpPr/>
              <p:nvPr/>
            </p:nvGrpSpPr>
            <p:grpSpPr>
              <a:xfrm>
                <a:off x="1322732" y="2156757"/>
                <a:ext cx="15638040" cy="5753101"/>
                <a:chOff x="-48664" y="-38100"/>
                <a:chExt cx="3949467" cy="1452975"/>
              </a:xfrm>
            </p:grpSpPr>
            <p:sp>
              <p:nvSpPr>
                <p:cNvPr id="40" name="Freeform 7"/>
                <p:cNvSpPr/>
                <p:nvPr/>
              </p:nvSpPr>
              <p:spPr>
                <a:xfrm>
                  <a:off x="-48664" y="0"/>
                  <a:ext cx="3949467" cy="1414875"/>
                </a:xfrm>
                <a:custGeom>
                  <a:avLst/>
                  <a:gdLst/>
                  <a:ahLst/>
                  <a:cxnLst/>
                  <a:rect l="l" t="t" r="r" b="b"/>
                  <a:pathLst>
                    <a:path w="3848257" h="1414874">
                      <a:moveTo>
                        <a:pt x="0" y="0"/>
                      </a:moveTo>
                      <a:lnTo>
                        <a:pt x="3848257" y="0"/>
                      </a:lnTo>
                      <a:lnTo>
                        <a:pt x="3848257" y="1414874"/>
                      </a:lnTo>
                      <a:lnTo>
                        <a:pt x="0" y="1414874"/>
                      </a:lnTo>
                      <a:close/>
                    </a:path>
                  </a:pathLst>
                </a:custGeom>
                <a:solidFill>
                  <a:schemeClr val="accent1">
                    <a:lumMod val="60000"/>
                    <a:lumOff val="40000"/>
                    <a:alpha val="28627"/>
                  </a:schemeClr>
                </a:solidFill>
              </p:spPr>
            </p:sp>
            <p:sp>
              <p:nvSpPr>
                <p:cNvPr id="41"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32" name="TextBox 2"/>
            <p:cNvSpPr txBox="1"/>
            <p:nvPr/>
          </p:nvSpPr>
          <p:spPr>
            <a:xfrm>
              <a:off x="6365212" y="840178"/>
              <a:ext cx="5791200" cy="1050031"/>
            </a:xfrm>
            <a:prstGeom prst="rect">
              <a:avLst/>
            </a:prstGeom>
          </p:spPr>
          <p:txBody>
            <a:bodyPr wrap="square" lIns="0" tIns="0" rIns="0" bIns="0" rtlCol="0" anchor="t">
              <a:spAutoFit/>
            </a:bodyPr>
            <a:lstStyle/>
            <a:p>
              <a:pPr algn="ctr">
                <a:lnSpc>
                  <a:spcPts val="9379"/>
                </a:lnSpc>
              </a:pPr>
              <a:r>
                <a:rPr lang="en-US" sz="5000" b="1" spc="341">
                  <a:latin typeface="Arial" panose="020B0604020202020204" pitchFamily="34" charset="0"/>
                  <a:cs typeface="Arial" panose="020B0604020202020204" pitchFamily="34" charset="0"/>
                </a:rPr>
                <a:t>Thực hành 2</a:t>
              </a:r>
              <a:endParaRPr lang="en-US" sz="5000" b="1" spc="34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36252043"/>
      </p:ext>
    </p:extLst>
  </p:cSld>
  <p:clrMapOvr>
    <a:masterClrMapping/>
  </p:clrMapOvr>
  <mc:AlternateContent xmlns:mc="http://schemas.openxmlformats.org/markup-compatibility/2006" xmlns:p14="http://schemas.microsoft.com/office/powerpoint/2010/main">
    <mc:Choice Requires="p14">
      <p:transition spd="med" p14:dur="700">
        <p:cover dir="r"/>
      </p:transition>
    </mc:Choice>
    <mc:Fallback xmlns="">
      <p:transition spd="med">
        <p:cover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anim calcmode="lin" valueType="num">
                                      <p:cBhvr>
                                        <p:cTn id="33" dur="500" fill="hold"/>
                                        <p:tgtEl>
                                          <p:spTgt spid="7"/>
                                        </p:tgtEl>
                                        <p:attrNameLst>
                                          <p:attrName>ppt_x</p:attrName>
                                        </p:attrNameLst>
                                      </p:cBhvr>
                                      <p:tavLst>
                                        <p:tav tm="0">
                                          <p:val>
                                            <p:strVal val="#ppt_x"/>
                                          </p:val>
                                        </p:tav>
                                        <p:tav tm="100000">
                                          <p:val>
                                            <p:strVal val="#ppt_x"/>
                                          </p:val>
                                        </p:tav>
                                      </p:tavLst>
                                    </p:anim>
                                    <p:anim calcmode="lin" valueType="num">
                                      <p:cBhvr>
                                        <p:cTn id="3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left)">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randombar(horizontal)">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animBg="1"/>
      <p:bldP spid="7" grpId="0"/>
      <p:bldP spid="8" grpId="0"/>
      <p:bldP spid="9" grpId="0"/>
      <p:bldP spid="10" grpId="0"/>
      <p:bldP spid="11"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9" name="Rectangle 28"/>
          <p:cNvSpPr/>
          <p:nvPr/>
        </p:nvSpPr>
        <p:spPr>
          <a:xfrm>
            <a:off x="566500" y="2016545"/>
            <a:ext cx="7352811" cy="182774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mn-cs"/>
              </a:rPr>
              <a:t>Thu gọn các đơn thức sau đây. Chỉ ra hệ số và bậc của chúng.</a:t>
            </a:r>
            <a:endParaRPr kumimoji="0" lang="en-US" sz="40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endParaRPr>
          </a:p>
        </p:txBody>
      </p:sp>
      <p:sp>
        <p:nvSpPr>
          <p:cNvPr id="30" name="Oval Callout 29"/>
          <p:cNvSpPr/>
          <p:nvPr/>
        </p:nvSpPr>
        <p:spPr>
          <a:xfrm>
            <a:off x="12649200" y="2323754"/>
            <a:ext cx="1671964" cy="859124"/>
          </a:xfrm>
          <a:prstGeom prst="wedgeEllipseCallou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schemeClr val="tx1"/>
              </a:solidFill>
              <a:effectLst/>
              <a:uLnTx/>
              <a:uFillTx/>
              <a:latin typeface="Calibri"/>
              <a:ea typeface="+mn-ea"/>
              <a:cs typeface="+mn-cs"/>
            </a:endParaRPr>
          </a:p>
        </p:txBody>
      </p:sp>
      <p:pic>
        <p:nvPicPr>
          <p:cNvPr id="34"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92135">
            <a:off x="664641" y="332762"/>
            <a:ext cx="1642268" cy="1519097"/>
          </a:xfrm>
          <a:prstGeom prst="rect">
            <a:avLst/>
          </a:prstGeom>
        </p:spPr>
      </p:pic>
      <p:grpSp>
        <p:nvGrpSpPr>
          <p:cNvPr id="36" name="Group 35"/>
          <p:cNvGrpSpPr/>
          <p:nvPr/>
        </p:nvGrpSpPr>
        <p:grpSpPr>
          <a:xfrm rot="4356270">
            <a:off x="16717773" y="8543666"/>
            <a:ext cx="1743075" cy="1982157"/>
            <a:chOff x="15666918" y="850007"/>
            <a:chExt cx="1743075" cy="1982157"/>
          </a:xfrm>
        </p:grpSpPr>
        <p:pic>
          <p:nvPicPr>
            <p:cNvPr id="37" name="Picture 13"/>
            <p:cNvPicPr>
              <a:picLocks noChangeAspect="1"/>
            </p:cNvPicPr>
            <p:nvPr/>
          </p:nvPicPr>
          <p:blipFill>
            <a:blip r:embed="rId4"/>
            <a:srcRect/>
            <a:stretch>
              <a:fillRect/>
            </a:stretch>
          </p:blipFill>
          <p:spPr>
            <a:xfrm>
              <a:off x="16404851" y="1054660"/>
              <a:ext cx="1005142" cy="1024349"/>
            </a:xfrm>
            <a:prstGeom prst="rect">
              <a:avLst/>
            </a:prstGeom>
          </p:spPr>
        </p:pic>
        <p:pic>
          <p:nvPicPr>
            <p:cNvPr id="38" name="Picture 16"/>
            <p:cNvPicPr>
              <a:picLocks noChangeAspect="1"/>
            </p:cNvPicPr>
            <p:nvPr/>
          </p:nvPicPr>
          <p:blipFill>
            <a:blip r:embed="rId4"/>
            <a:srcRect/>
            <a:stretch>
              <a:fillRect/>
            </a:stretch>
          </p:blipFill>
          <p:spPr>
            <a:xfrm>
              <a:off x="15666918" y="850007"/>
              <a:ext cx="502571" cy="512174"/>
            </a:xfrm>
            <a:prstGeom prst="rect">
              <a:avLst/>
            </a:prstGeom>
          </p:spPr>
        </p:pic>
        <p:pic>
          <p:nvPicPr>
            <p:cNvPr id="39" name="Picture 17"/>
            <p:cNvPicPr>
              <a:picLocks noChangeAspect="1"/>
            </p:cNvPicPr>
            <p:nvPr/>
          </p:nvPicPr>
          <p:blipFill>
            <a:blip r:embed="rId4"/>
            <a:srcRect/>
            <a:stretch>
              <a:fillRect/>
            </a:stretch>
          </p:blipFill>
          <p:spPr>
            <a:xfrm>
              <a:off x="16671463" y="2319990"/>
              <a:ext cx="502571" cy="512174"/>
            </a:xfrm>
            <a:prstGeom prst="rect">
              <a:avLst/>
            </a:prstGeom>
          </p:spPr>
        </p:pic>
      </p:grpSp>
      <mc:AlternateContent xmlns:mc="http://schemas.openxmlformats.org/markup-compatibility/2006" xmlns:a14="http://schemas.microsoft.com/office/drawing/2010/main">
        <mc:Choice Requires="a14">
          <p:sp>
            <p:nvSpPr>
              <p:cNvPr id="7" name="Rectangle 6"/>
              <p:cNvSpPr/>
              <p:nvPr/>
            </p:nvSpPr>
            <p:spPr>
              <a:xfrm>
                <a:off x="1211485" y="7828122"/>
                <a:ext cx="463915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𝑑</m:t>
                      </m:r>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5</m:t>
                      </m:r>
                      <m:sSup>
                        <m:sSupPr>
                          <m:ctrl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2</m:t>
                          </m:r>
                        </m:sup>
                      </m:sSup>
                      <m:sSup>
                        <m:sSupPr>
                          <m:ctrl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𝑦</m:t>
                          </m:r>
                        </m:e>
                        <m:sup>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3</m:t>
                          </m:r>
                        </m:sup>
                      </m:sSup>
                      <m:sSup>
                        <m:sSupPr>
                          <m:ctrl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𝑧</m:t>
                          </m:r>
                        </m:e>
                        <m:sup>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4</m:t>
                          </m:r>
                        </m:sup>
                      </m:sSup>
                      <m: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𝑦</m:t>
                      </m:r>
                      <m:r>
                        <m:rPr>
                          <m:nor/>
                        </m:r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 </m:t>
                      </m:r>
                    </m:oMath>
                  </m:oMathPara>
                </a14:m>
                <a:endParaRPr kumimoji="0" lang="en-US" sz="4000" b="0" i="0" u="none" strike="noStrike" kern="1200" cap="none" spc="0" normalizeH="0" baseline="0" noProof="0">
                  <a:ln>
                    <a:noFill/>
                  </a:ln>
                  <a:solidFill>
                    <a:schemeClr val="tx1"/>
                  </a:solidFill>
                  <a:effectLst/>
                  <a:uLnTx/>
                  <a:uFillTx/>
                  <a:latin typeface="Calibri"/>
                  <a:ea typeface="+mn-ea"/>
                  <a:cs typeface="+mn-cs"/>
                </a:endParaRPr>
              </a:p>
            </p:txBody>
          </p:sp>
        </mc:Choice>
        <mc:Fallback xmlns="">
          <p:sp>
            <p:nvSpPr>
              <p:cNvPr id="7" name="Rectangle 6"/>
              <p:cNvSpPr>
                <a:spLocks noRot="1" noChangeAspect="1" noMove="1" noResize="1" noEditPoints="1" noAdjustHandles="1" noChangeArrowheads="1" noChangeShapeType="1" noTextEdit="1"/>
              </p:cNvSpPr>
              <p:nvPr/>
            </p:nvSpPr>
            <p:spPr>
              <a:xfrm>
                <a:off x="1211485" y="7828122"/>
                <a:ext cx="4639150" cy="707886"/>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037347" y="4157385"/>
                <a:ext cx="309155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𝑎</m:t>
                      </m:r>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12</m:t>
                      </m:r>
                      <m: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𝑥</m:t>
                      </m:r>
                      <m:sSup>
                        <m:sSupPr>
                          <m:ctrl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𝑦</m:t>
                          </m:r>
                        </m:e>
                        <m:sup>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2</m:t>
                          </m:r>
                        </m:sup>
                      </m:sSup>
                      <m: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   </m:t>
                      </m:r>
                    </m:oMath>
                  </m:oMathPara>
                </a14:m>
                <a:endParaRPr kumimoji="0" lang="en-US" sz="1800" b="0" i="0" u="none" strike="noStrike" kern="1200" cap="none" spc="0" normalizeH="0" baseline="0" noProof="0">
                  <a:ln>
                    <a:noFill/>
                  </a:ln>
                  <a:solidFill>
                    <a:schemeClr val="tx1"/>
                  </a:solidFill>
                  <a:effectLst/>
                  <a:uLnTx/>
                  <a:uFillTx/>
                  <a:latin typeface="Calibri"/>
                  <a:ea typeface="+mn-ea"/>
                  <a:cs typeface="+mn-cs"/>
                </a:endParaRPr>
              </a:p>
            </p:txBody>
          </p:sp>
        </mc:Choice>
        <mc:Fallback xmlns="">
          <p:sp>
            <p:nvSpPr>
              <p:cNvPr id="9" name="Rectangle 8"/>
              <p:cNvSpPr>
                <a:spLocks noRot="1" noChangeAspect="1" noMove="1" noResize="1" noEditPoints="1" noAdjustHandles="1" noChangeArrowheads="1" noChangeShapeType="1" noTextEdit="1"/>
              </p:cNvSpPr>
              <p:nvPr/>
            </p:nvSpPr>
            <p:spPr>
              <a:xfrm>
                <a:off x="2037347" y="4157385"/>
                <a:ext cx="3091552" cy="707886"/>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037347" y="5380964"/>
                <a:ext cx="381328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𝑏</m:t>
                      </m:r>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m:t>
                      </m:r>
                      <m: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𝑦</m:t>
                      </m:r>
                      <m:d>
                        <m:dPr>
                          <m:ctrl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dPr>
                        <m:e>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2</m:t>
                          </m:r>
                          <m: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𝑧</m:t>
                          </m:r>
                        </m:e>
                      </m:d>
                      <m: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𝑦</m:t>
                      </m:r>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      </m:t>
                      </m:r>
                    </m:oMath>
                  </m:oMathPara>
                </a14:m>
                <a:endParaRPr kumimoji="0" lang="en-US" sz="1800" b="0" i="0" u="none" strike="noStrike" kern="1200" cap="none" spc="0" normalizeH="0" baseline="0" noProof="0">
                  <a:ln>
                    <a:noFill/>
                  </a:ln>
                  <a:solidFill>
                    <a:schemeClr val="tx1"/>
                  </a:solidFill>
                  <a:effectLst/>
                  <a:uLnTx/>
                  <a:uFillTx/>
                  <a:latin typeface="Calibri"/>
                  <a:ea typeface="+mn-ea"/>
                  <a:cs typeface="+mn-cs"/>
                </a:endParaRPr>
              </a:p>
            </p:txBody>
          </p:sp>
        </mc:Choice>
        <mc:Fallback xmlns="">
          <p:sp>
            <p:nvSpPr>
              <p:cNvPr id="10" name="Rectangle 9"/>
              <p:cNvSpPr>
                <a:spLocks noRot="1" noChangeAspect="1" noMove="1" noResize="1" noEditPoints="1" noAdjustHandles="1" noChangeArrowheads="1" noChangeShapeType="1" noTextEdit="1"/>
              </p:cNvSpPr>
              <p:nvPr/>
            </p:nvSpPr>
            <p:spPr>
              <a:xfrm>
                <a:off x="2037347" y="5380964"/>
                <a:ext cx="3813288" cy="707886"/>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1938565" y="6604543"/>
                <a:ext cx="3118033" cy="707886"/>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m:rPr>
                          <m:nor/>
                        </m:rP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𝑐</m:t>
                      </m:r>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 </m:t>
                      </m:r>
                      <m:sSup>
                        <m:sSupPr>
                          <m:ctrl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3</m:t>
                          </m:r>
                        </m:sup>
                      </m:sSup>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𝑦𝑥</m:t>
                      </m:r>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          </m:t>
                      </m:r>
                    </m:oMath>
                  </m:oMathPara>
                </a14:m>
                <a:endParaRPr kumimoji="0" lang="en-US" sz="1800" b="0" i="0" u="none" strike="noStrike" kern="1200" cap="none" spc="0" normalizeH="0" baseline="0" noProof="0">
                  <a:ln>
                    <a:noFill/>
                  </a:ln>
                  <a:solidFill>
                    <a:schemeClr val="tx1"/>
                  </a:solidFill>
                  <a:effectLst/>
                  <a:uLnTx/>
                  <a:uFillTx/>
                  <a:latin typeface="Calibri"/>
                  <a:ea typeface="+mn-ea"/>
                  <a:cs typeface="+mn-cs"/>
                </a:endParaRPr>
              </a:p>
            </p:txBody>
          </p:sp>
        </mc:Choice>
        <mc:Fallback xmlns="">
          <p:sp>
            <p:nvSpPr>
              <p:cNvPr id="11" name="Rectangle 10"/>
              <p:cNvSpPr>
                <a:spLocks noRot="1" noChangeAspect="1" noMove="1" noResize="1" noEditPoints="1" noAdjustHandles="1" noChangeArrowheads="1" noChangeShapeType="1" noTextEdit="1"/>
              </p:cNvSpPr>
              <p:nvPr/>
            </p:nvSpPr>
            <p:spPr>
              <a:xfrm>
                <a:off x="1938565" y="6604543"/>
                <a:ext cx="3118033" cy="707886"/>
              </a:xfrm>
              <a:prstGeom prst="rect">
                <a:avLst/>
              </a:prstGeom>
              <a:blipFill>
                <a:blip r:embed="rId14"/>
                <a:stretch>
                  <a:fillRect/>
                </a:stretch>
              </a:blipFill>
            </p:spPr>
            <p:txBody>
              <a:bodyPr/>
              <a:lstStyle/>
              <a:p>
                <a:r>
                  <a:rPr lang="en-US">
                    <a:noFill/>
                  </a:rPr>
                  <a:t> </a:t>
                </a:r>
              </a:p>
            </p:txBody>
          </p:sp>
        </mc:Fallback>
      </mc:AlternateContent>
      <p:cxnSp>
        <p:nvCxnSpPr>
          <p:cNvPr id="13" name="Straight Connector 12"/>
          <p:cNvCxnSpPr/>
          <p:nvPr/>
        </p:nvCxnSpPr>
        <p:spPr>
          <a:xfrm>
            <a:off x="8686800" y="2016545"/>
            <a:ext cx="0" cy="8421008"/>
          </a:xfrm>
          <a:prstGeom prst="line">
            <a:avLst/>
          </a:prstGeom>
          <a:ln>
            <a:solidFill>
              <a:schemeClr val="tx2"/>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Rectangle 27"/>
              <p:cNvSpPr/>
              <p:nvPr/>
            </p:nvSpPr>
            <p:spPr>
              <a:xfrm>
                <a:off x="9264158" y="3535278"/>
                <a:ext cx="9144000" cy="2862322"/>
              </a:xfrm>
              <a:prstGeom prst="rect">
                <a:avLst/>
              </a:prstGeom>
            </p:spPr>
            <p:txBody>
              <a:bodyPr>
                <a:spAutoFit/>
              </a:bodyPr>
              <a:lstStyle/>
              <a:p>
                <a:pPr marL="0" marR="0" lvl="0" indent="0" algn="just" defTabSz="914400" rtl="0" eaLnBrk="1" fontAlgn="auto" latinLnBrk="0" hangingPunct="1">
                  <a:lnSpc>
                    <a:spcPct val="150000"/>
                  </a:lnSpc>
                  <a:buClrTx/>
                  <a:buSzTx/>
                  <a:buFontTx/>
                  <a:buNone/>
                  <a:tabLst/>
                  <a:defRPr/>
                </a:pPr>
                <a:r>
                  <a:rPr kumimoji="0" lang="nl-NL" sz="4000" b="0" i="0" u="none" strike="noStrike" kern="120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kumimoji="0" lang="nl-NL" sz="4000" b="0" i="1" u="none" strike="noStrike" kern="1200" cap="none" spc="0" normalizeH="0" baseline="0" noProof="0" smtClean="0">
                        <a:ln>
                          <a:noFill/>
                        </a:ln>
                        <a:solidFill>
                          <a:schemeClr val="tx1"/>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nl-NL" sz="4000" b="0" i="1" u="none" strike="noStrike" kern="1200" cap="none" spc="0" normalizeH="0" baseline="30000" noProof="0">
                        <a:ln>
                          <a:noFill/>
                        </a:ln>
                        <a:solidFill>
                          <a:schemeClr val="tx1"/>
                        </a:solidFill>
                        <a:effectLst/>
                        <a:uLnTx/>
                        <a:uFillTx/>
                        <a:latin typeface="Cambria Math" panose="02040503050406030204" pitchFamily="18" charset="0"/>
                        <a:ea typeface="Times New Roman" panose="02020603050405020304" pitchFamily="18" charset="0"/>
                        <a:cs typeface="Arial" panose="020B0604020202020204" pitchFamily="34" charset="0"/>
                      </a:rPr>
                      <m:t>3</m:t>
                    </m:r>
                    <m:r>
                      <a:rPr kumimoji="0" lang="nl-NL" sz="4000" b="0" i="1" u="none" strike="noStrike" kern="1200" cap="none" spc="0" normalizeH="0" baseline="0" noProof="0">
                        <a:ln>
                          <a:noFill/>
                        </a:ln>
                        <a:solidFill>
                          <a:schemeClr val="tx1"/>
                        </a:solidFill>
                        <a:effectLst/>
                        <a:uLnTx/>
                        <a:uFillTx/>
                        <a:latin typeface="Cambria Math" panose="02040503050406030204" pitchFamily="18" charset="0"/>
                        <a:ea typeface="Times New Roman" panose="02020603050405020304" pitchFamily="18" charset="0"/>
                        <a:cs typeface="Arial" panose="020B0604020202020204" pitchFamily="34" charset="0"/>
                      </a:rPr>
                      <m:t>𝑦𝑥</m:t>
                    </m:r>
                    <m:r>
                      <a:rPr kumimoji="0" lang="nl-NL" sz="4000" b="0" i="1" u="none" strike="noStrike" kern="1200" cap="none" spc="0" normalizeH="0" baseline="0" noProof="0">
                        <a:ln>
                          <a:noFill/>
                        </a:ln>
                        <a:solidFill>
                          <a:schemeClr val="tx1"/>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nl-NL" sz="4000" b="0" i="1" u="none" strike="noStrike" kern="1200" cap="none" spc="0" normalizeH="0" baseline="0" noProof="0">
                        <a:ln>
                          <a:noFill/>
                        </a:ln>
                        <a:solidFill>
                          <a:schemeClr val="tx1"/>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nl-NL" sz="4000" b="0" i="1" u="none" strike="noStrike" kern="1200" cap="none" spc="0" normalizeH="0" baseline="30000" noProof="0">
                        <a:ln>
                          <a:noFill/>
                        </a:ln>
                        <a:solidFill>
                          <a:schemeClr val="tx1"/>
                        </a:solidFill>
                        <a:effectLst/>
                        <a:uLnTx/>
                        <a:uFillTx/>
                        <a:latin typeface="Cambria Math" panose="02040503050406030204" pitchFamily="18" charset="0"/>
                        <a:ea typeface="Times New Roman" panose="02020603050405020304" pitchFamily="18" charset="0"/>
                        <a:cs typeface="Arial" panose="020B0604020202020204" pitchFamily="34" charset="0"/>
                      </a:rPr>
                      <m:t>4</m:t>
                    </m:r>
                    <m:r>
                      <a:rPr kumimoji="0" lang="nl-NL" sz="4000" b="0" i="1" u="none" strike="noStrike" kern="1200" cap="none" spc="0" normalizeH="0" baseline="0" noProof="0">
                        <a:ln>
                          <a:noFill/>
                        </a:ln>
                        <a:solidFill>
                          <a:schemeClr val="tx1"/>
                        </a:solidFill>
                        <a:effectLst/>
                        <a:uLnTx/>
                        <a:uFillTx/>
                        <a:latin typeface="Cambria Math" panose="02040503050406030204" pitchFamily="18" charset="0"/>
                        <a:ea typeface="Times New Roman" panose="02020603050405020304" pitchFamily="18" charset="0"/>
                        <a:cs typeface="Arial" panose="020B0604020202020204" pitchFamily="34" charset="0"/>
                      </a:rPr>
                      <m:t>𝑦</m:t>
                    </m:r>
                  </m:oMath>
                </a14:m>
                <a:endParaRPr kumimoji="0" lang="en-US" sz="4000" b="0" i="0" u="none" strike="noStrike" kern="120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571500" marR="0" lvl="0" indent="-571500" algn="just" defTabSz="914400" rtl="0" eaLnBrk="1" fontAlgn="auto" latinLnBrk="0" hangingPunct="1">
                  <a:lnSpc>
                    <a:spcPct val="150000"/>
                  </a:lnSpc>
                  <a:buClrTx/>
                  <a:buSzTx/>
                  <a:buFont typeface="Arial" panose="020B0604020202020204" pitchFamily="34" charset="0"/>
                  <a:buChar char="•"/>
                  <a:tabLst/>
                  <a:defRPr/>
                </a:pPr>
                <a:r>
                  <a:rPr kumimoji="0" lang="nl-NL" sz="4000" b="0" i="0" u="none" strike="noStrike" kern="120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nl-NL" sz="4000" b="0" i="0" u="none" strike="noStrike" kern="1200" cap="none" spc="0" normalizeH="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4000" b="0" i="0" u="none" strike="noStrike" kern="120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hệ số là 1; </a:t>
                </a:r>
                <a:endParaRPr kumimoji="0" lang="en-US" sz="4000" b="0" i="0" u="none" strike="noStrike" kern="120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571500" marR="0" lvl="0" indent="-571500" algn="just" defTabSz="914400" rtl="0" eaLnBrk="1" fontAlgn="auto" latinLnBrk="0" hangingPunct="1">
                  <a:lnSpc>
                    <a:spcPct val="150000"/>
                  </a:lnSpc>
                  <a:buClrTx/>
                  <a:buSzTx/>
                  <a:buFont typeface="Arial" panose="020B0604020202020204" pitchFamily="34" charset="0"/>
                  <a:buChar char="•"/>
                  <a:tabLst/>
                  <a:defRPr/>
                </a:pPr>
                <a:r>
                  <a:rPr kumimoji="0" lang="nl-NL" sz="4000" b="0" i="0" u="none" strike="noStrike" kern="120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Bậc là 5.</a:t>
                </a:r>
                <a:endParaRPr kumimoji="0" lang="en-US" sz="4000" b="0" i="0" u="none" strike="noStrike" kern="120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9264158" y="3535278"/>
                <a:ext cx="9144000" cy="2862322"/>
              </a:xfrm>
              <a:prstGeom prst="rect">
                <a:avLst/>
              </a:prstGeom>
              <a:blipFill>
                <a:blip r:embed="rId15"/>
                <a:stretch>
                  <a:fillRect l="-2400" b="-44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9276540" y="6579268"/>
                <a:ext cx="6942030" cy="2862322"/>
              </a:xfrm>
              <a:prstGeom prst="rect">
                <a:avLst/>
              </a:prstGeom>
            </p:spPr>
            <p:txBody>
              <a:bodyPr wrap="square">
                <a:spAutoFit/>
              </a:bodyPr>
              <a:lstStyle/>
              <a:p>
                <a:pPr lvl="0" algn="just">
                  <a:lnSpc>
                    <a:spcPct val="150000"/>
                  </a:lnSpc>
                  <a:defRPr/>
                </a:pPr>
                <a:r>
                  <a:rPr lang="nl-NL" sz="4000">
                    <a:solidFill>
                      <a:schemeClr val="tx1"/>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5</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baseline="30000">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baseline="30000">
                        <a:solidFill>
                          <a:schemeClr val="tx1"/>
                        </a:solidFill>
                        <a:latin typeface="Cambria Math" panose="02040503050406030204" pitchFamily="18" charset="0"/>
                        <a:ea typeface="Times New Roman" panose="02020603050405020304" pitchFamily="18" charset="0"/>
                        <a:cs typeface="Arial" panose="020B0604020202020204" pitchFamily="34" charset="0"/>
                      </a:rPr>
                      <m:t>3</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𝑧</m:t>
                    </m:r>
                    <m:r>
                      <a:rPr lang="nl-NL" sz="4000" i="1" baseline="30000">
                        <a:solidFill>
                          <a:schemeClr val="tx1"/>
                        </a:solidFill>
                        <a:latin typeface="Cambria Math" panose="02040503050406030204" pitchFamily="18" charset="0"/>
                        <a:ea typeface="Times New Roman" panose="02020603050405020304" pitchFamily="18" charset="0"/>
                        <a:cs typeface="Arial" panose="020B0604020202020204" pitchFamily="34" charset="0"/>
                      </a:rPr>
                      <m:t>4</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en-US" sz="4000" b="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 5</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baseline="30000">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baseline="30000">
                        <a:solidFill>
                          <a:schemeClr val="tx1"/>
                        </a:solidFill>
                        <a:latin typeface="Cambria Math" panose="02040503050406030204" pitchFamily="18" charset="0"/>
                        <a:ea typeface="Times New Roman" panose="02020603050405020304" pitchFamily="18" charset="0"/>
                        <a:cs typeface="Arial" panose="020B0604020202020204" pitchFamily="34" charset="0"/>
                      </a:rPr>
                      <m:t>4</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𝑧</m:t>
                    </m:r>
                    <m:r>
                      <a:rPr lang="nl-NL" sz="4000" i="1" baseline="30000">
                        <a:solidFill>
                          <a:schemeClr val="tx1"/>
                        </a:solidFill>
                        <a:latin typeface="Cambria Math" panose="02040503050406030204" pitchFamily="18" charset="0"/>
                        <a:ea typeface="Times New Roman" panose="02020603050405020304" pitchFamily="18" charset="0"/>
                        <a:cs typeface="Arial" panose="020B0604020202020204" pitchFamily="34" charset="0"/>
                      </a:rPr>
                      <m:t>4</m:t>
                    </m:r>
                  </m:oMath>
                </a14:m>
                <a:endParaRPr lang="en-US" sz="400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571500" lvl="0" indent="-571500" algn="just">
                  <a:lnSpc>
                    <a:spcPct val="150000"/>
                  </a:lnSpc>
                  <a:buFont typeface="Arial" panose="020B0604020202020204" pitchFamily="34" charset="0"/>
                  <a:buChar char="•"/>
                  <a:defRPr/>
                </a:pPr>
                <a:r>
                  <a:rPr lang="nl-NL" sz="4000">
                    <a:solidFill>
                      <a:schemeClr val="tx1"/>
                    </a:solidFill>
                    <a:latin typeface="Arial" panose="020B0604020202020204" pitchFamily="34" charset="0"/>
                    <a:ea typeface="Times New Roman" panose="02020603050405020304" pitchFamily="18" charset="0"/>
                    <a:cs typeface="Arial" panose="020B0604020202020204" pitchFamily="34" charset="0"/>
                  </a:rPr>
                  <a:t>Có hệ số: 5</a:t>
                </a:r>
                <a:endParaRPr lang="en-US" sz="400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571500" lvl="0" indent="-571500" algn="just">
                  <a:lnSpc>
                    <a:spcPct val="150000"/>
                  </a:lnSpc>
                  <a:buFont typeface="Arial" panose="020B0604020202020204" pitchFamily="34" charset="0"/>
                  <a:buChar char="•"/>
                  <a:defRPr/>
                </a:pPr>
                <a:r>
                  <a:rPr lang="nl-NL" sz="4000">
                    <a:solidFill>
                      <a:schemeClr val="tx1"/>
                    </a:solidFill>
                    <a:latin typeface="Arial" panose="020B0604020202020204" pitchFamily="34" charset="0"/>
                    <a:ea typeface="Times New Roman" panose="02020603050405020304" pitchFamily="18" charset="0"/>
                    <a:cs typeface="Arial" panose="020B0604020202020204" pitchFamily="34" charset="0"/>
                  </a:rPr>
                  <a:t>Bậc là 10.</a:t>
                </a:r>
                <a:endParaRPr lang="en-US" sz="400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276540" y="6579268"/>
                <a:ext cx="6942030" cy="2862322"/>
              </a:xfrm>
              <a:prstGeom prst="rect">
                <a:avLst/>
              </a:prstGeom>
              <a:blipFill>
                <a:blip r:embed="rId16"/>
                <a:stretch>
                  <a:fillRect l="-3161" b="-4255"/>
                </a:stretch>
              </a:blipFill>
            </p:spPr>
            <p:txBody>
              <a:bodyPr/>
              <a:lstStyle/>
              <a:p>
                <a:r>
                  <a:rPr lang="en-US">
                    <a:noFill/>
                  </a:rPr>
                  <a:t> </a:t>
                </a:r>
              </a:p>
            </p:txBody>
          </p:sp>
        </mc:Fallback>
      </mc:AlternateContent>
      <p:grpSp>
        <p:nvGrpSpPr>
          <p:cNvPr id="31" name="Group 30"/>
          <p:cNvGrpSpPr/>
          <p:nvPr/>
        </p:nvGrpSpPr>
        <p:grpSpPr>
          <a:xfrm>
            <a:off x="5791200" y="355428"/>
            <a:ext cx="5791200" cy="1331522"/>
            <a:chOff x="6365212" y="840178"/>
            <a:chExt cx="5791200" cy="1331522"/>
          </a:xfrm>
        </p:grpSpPr>
        <p:grpSp>
          <p:nvGrpSpPr>
            <p:cNvPr id="32" name="Group 31"/>
            <p:cNvGrpSpPr/>
            <p:nvPr/>
          </p:nvGrpSpPr>
          <p:grpSpPr>
            <a:xfrm>
              <a:off x="6477000" y="853965"/>
              <a:ext cx="5589586" cy="1317735"/>
              <a:chOff x="1028700" y="1820896"/>
              <a:chExt cx="16230600" cy="6645209"/>
            </a:xfrm>
          </p:grpSpPr>
          <p:grpSp>
            <p:nvGrpSpPr>
              <p:cNvPr id="35" name="Group 3"/>
              <p:cNvGrpSpPr/>
              <p:nvPr/>
            </p:nvGrpSpPr>
            <p:grpSpPr>
              <a:xfrm>
                <a:off x="1028700" y="1820896"/>
                <a:ext cx="16230600" cy="6645209"/>
                <a:chOff x="0" y="0"/>
                <a:chExt cx="4099121" cy="1678281"/>
              </a:xfrm>
            </p:grpSpPr>
            <p:sp>
              <p:nvSpPr>
                <p:cNvPr id="43" name="Freeform 4"/>
                <p:cNvSpPr/>
                <p:nvPr/>
              </p:nvSpPr>
              <p:spPr>
                <a:xfrm>
                  <a:off x="0" y="0"/>
                  <a:ext cx="4099121" cy="1678281"/>
                </a:xfrm>
                <a:custGeom>
                  <a:avLst/>
                  <a:gdLst/>
                  <a:ahLst/>
                  <a:cxnLst/>
                  <a:rect l="l" t="t" r="r" b="b"/>
                  <a:pathLst>
                    <a:path w="4099121" h="1678281">
                      <a:moveTo>
                        <a:pt x="0" y="0"/>
                      </a:moveTo>
                      <a:lnTo>
                        <a:pt x="4099121" y="0"/>
                      </a:lnTo>
                      <a:lnTo>
                        <a:pt x="4099121" y="1678281"/>
                      </a:lnTo>
                      <a:lnTo>
                        <a:pt x="0" y="1678281"/>
                      </a:lnTo>
                      <a:close/>
                    </a:path>
                  </a:pathLst>
                </a:custGeom>
                <a:solidFill>
                  <a:srgbClr val="FFFFFF">
                    <a:alpha val="19608"/>
                  </a:srgbClr>
                </a:solidFill>
              </p:spPr>
            </p:sp>
            <p:sp>
              <p:nvSpPr>
                <p:cNvPr id="44"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6"/>
              <p:cNvGrpSpPr/>
              <p:nvPr/>
            </p:nvGrpSpPr>
            <p:grpSpPr>
              <a:xfrm>
                <a:off x="1322732" y="2156757"/>
                <a:ext cx="15638040" cy="5753101"/>
                <a:chOff x="-48664" y="-38100"/>
                <a:chExt cx="3949467" cy="1452975"/>
              </a:xfrm>
            </p:grpSpPr>
            <p:sp>
              <p:nvSpPr>
                <p:cNvPr id="41" name="Freeform 7"/>
                <p:cNvSpPr/>
                <p:nvPr/>
              </p:nvSpPr>
              <p:spPr>
                <a:xfrm>
                  <a:off x="-48664" y="0"/>
                  <a:ext cx="3949467" cy="1414875"/>
                </a:xfrm>
                <a:custGeom>
                  <a:avLst/>
                  <a:gdLst/>
                  <a:ahLst/>
                  <a:cxnLst/>
                  <a:rect l="l" t="t" r="r" b="b"/>
                  <a:pathLst>
                    <a:path w="3848257" h="1414874">
                      <a:moveTo>
                        <a:pt x="0" y="0"/>
                      </a:moveTo>
                      <a:lnTo>
                        <a:pt x="3848257" y="0"/>
                      </a:lnTo>
                      <a:lnTo>
                        <a:pt x="3848257" y="1414874"/>
                      </a:lnTo>
                      <a:lnTo>
                        <a:pt x="0" y="1414874"/>
                      </a:lnTo>
                      <a:close/>
                    </a:path>
                  </a:pathLst>
                </a:custGeom>
                <a:solidFill>
                  <a:schemeClr val="accent1">
                    <a:lumMod val="60000"/>
                    <a:lumOff val="40000"/>
                    <a:alpha val="28627"/>
                  </a:schemeClr>
                </a:solidFill>
              </p:spPr>
            </p:sp>
            <p:sp>
              <p:nvSpPr>
                <p:cNvPr id="42"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33" name="TextBox 2"/>
            <p:cNvSpPr txBox="1"/>
            <p:nvPr/>
          </p:nvSpPr>
          <p:spPr>
            <a:xfrm>
              <a:off x="6365212" y="840178"/>
              <a:ext cx="5791200" cy="1050031"/>
            </a:xfrm>
            <a:prstGeom prst="rect">
              <a:avLst/>
            </a:prstGeom>
          </p:spPr>
          <p:txBody>
            <a:bodyPr wrap="square" lIns="0" tIns="0" rIns="0" bIns="0" rtlCol="0" anchor="t">
              <a:spAutoFit/>
            </a:bodyPr>
            <a:lstStyle/>
            <a:p>
              <a:pPr algn="ctr">
                <a:lnSpc>
                  <a:spcPts val="9379"/>
                </a:lnSpc>
              </a:pPr>
              <a:r>
                <a:rPr lang="en-US" sz="5000" b="1" spc="341">
                  <a:latin typeface="Arial" panose="020B0604020202020204" pitchFamily="34" charset="0"/>
                  <a:cs typeface="Arial" panose="020B0604020202020204" pitchFamily="34" charset="0"/>
                </a:rPr>
                <a:t>Thực hành 2</a:t>
              </a:r>
              <a:endParaRPr lang="en-US" sz="5000" b="1" spc="34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3345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a:blip r:embed="rId2"/>
          <a:srcRect/>
          <a:stretch>
            <a:fillRect/>
          </a:stretch>
        </p:blipFill>
        <p:spPr>
          <a:xfrm>
            <a:off x="16518571" y="4198450"/>
            <a:ext cx="502571" cy="512174"/>
          </a:xfrm>
          <a:prstGeom prst="rect">
            <a:avLst/>
          </a:prstGeom>
        </p:spPr>
      </p:pic>
      <p:pic>
        <p:nvPicPr>
          <p:cNvPr id="13" name="Picture 13"/>
          <p:cNvPicPr>
            <a:picLocks noChangeAspect="1"/>
          </p:cNvPicPr>
          <p:nvPr/>
        </p:nvPicPr>
        <p:blipFill>
          <a:blip r:embed="rId2"/>
          <a:srcRect/>
          <a:stretch>
            <a:fillRect/>
          </a:stretch>
        </p:blipFill>
        <p:spPr>
          <a:xfrm>
            <a:off x="16447881" y="917318"/>
            <a:ext cx="1005142" cy="1024349"/>
          </a:xfrm>
          <a:prstGeom prst="rect">
            <a:avLst/>
          </a:prstGeom>
        </p:spPr>
      </p:pic>
      <p:pic>
        <p:nvPicPr>
          <p:cNvPr id="14" name="Picture 14"/>
          <p:cNvPicPr>
            <a:picLocks noChangeAspect="1"/>
          </p:cNvPicPr>
          <p:nvPr/>
        </p:nvPicPr>
        <p:blipFill>
          <a:blip r:embed="rId3"/>
          <a:srcRect/>
          <a:stretch>
            <a:fillRect/>
          </a:stretch>
        </p:blipFill>
        <p:spPr>
          <a:xfrm>
            <a:off x="1657097" y="7658100"/>
            <a:ext cx="1066206" cy="1239774"/>
          </a:xfrm>
          <a:prstGeom prst="rect">
            <a:avLst/>
          </a:prstGeom>
        </p:spPr>
      </p:pic>
      <p:pic>
        <p:nvPicPr>
          <p:cNvPr id="16" name="Picture 16"/>
          <p:cNvPicPr>
            <a:picLocks noChangeAspect="1"/>
          </p:cNvPicPr>
          <p:nvPr/>
        </p:nvPicPr>
        <p:blipFill>
          <a:blip r:embed="rId2"/>
          <a:srcRect/>
          <a:stretch>
            <a:fillRect/>
          </a:stretch>
        </p:blipFill>
        <p:spPr>
          <a:xfrm>
            <a:off x="15375571" y="405143"/>
            <a:ext cx="502571" cy="512174"/>
          </a:xfrm>
          <a:prstGeom prst="rect">
            <a:avLst/>
          </a:prstGeom>
        </p:spPr>
      </p:pic>
      <p:pic>
        <p:nvPicPr>
          <p:cNvPr id="17" name="Picture 17"/>
          <p:cNvPicPr>
            <a:picLocks noChangeAspect="1"/>
          </p:cNvPicPr>
          <p:nvPr/>
        </p:nvPicPr>
        <p:blipFill>
          <a:blip r:embed="rId2"/>
          <a:srcRect/>
          <a:stretch>
            <a:fillRect/>
          </a:stretch>
        </p:blipFill>
        <p:spPr>
          <a:xfrm>
            <a:off x="17453023" y="2422272"/>
            <a:ext cx="502571" cy="512174"/>
          </a:xfrm>
          <a:prstGeom prst="rect">
            <a:avLst/>
          </a:prstGeom>
        </p:spPr>
      </p:pic>
      <p:grpSp>
        <p:nvGrpSpPr>
          <p:cNvPr id="2" name="Group 2"/>
          <p:cNvGrpSpPr/>
          <p:nvPr/>
        </p:nvGrpSpPr>
        <p:grpSpPr>
          <a:xfrm>
            <a:off x="3429000" y="2479353"/>
            <a:ext cx="11506200" cy="3886200"/>
            <a:chOff x="0" y="0"/>
            <a:chExt cx="4099121" cy="1678281"/>
          </a:xfrm>
        </p:grpSpPr>
        <p:sp>
          <p:nvSpPr>
            <p:cNvPr id="3" name="Freeform 3"/>
            <p:cNvSpPr/>
            <p:nvPr/>
          </p:nvSpPr>
          <p:spPr>
            <a:xfrm>
              <a:off x="0" y="0"/>
              <a:ext cx="4099121" cy="1678281"/>
            </a:xfrm>
            <a:custGeom>
              <a:avLst/>
              <a:gdLst/>
              <a:ahLst/>
              <a:cxnLst/>
              <a:rect l="l" t="t" r="r" b="b"/>
              <a:pathLst>
                <a:path w="4099121" h="1678281">
                  <a:moveTo>
                    <a:pt x="0" y="0"/>
                  </a:moveTo>
                  <a:lnTo>
                    <a:pt x="4099121" y="0"/>
                  </a:lnTo>
                  <a:lnTo>
                    <a:pt x="4099121" y="1678281"/>
                  </a:lnTo>
                  <a:lnTo>
                    <a:pt x="0" y="1678281"/>
                  </a:lnTo>
                  <a:close/>
                </a:path>
              </a:pathLst>
            </a:custGeom>
            <a:solidFill>
              <a:srgbClr val="FFFFFF">
                <a:alpha val="19608"/>
              </a:srgbClr>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3802110" y="2709042"/>
            <a:ext cx="10766401" cy="3364483"/>
            <a:chOff x="0" y="-38100"/>
            <a:chExt cx="3848257" cy="1452974"/>
          </a:xfrm>
        </p:grpSpPr>
        <p:sp>
          <p:nvSpPr>
            <p:cNvPr id="6" name="Freeform 6"/>
            <p:cNvSpPr/>
            <p:nvPr/>
          </p:nvSpPr>
          <p:spPr>
            <a:xfrm>
              <a:off x="0" y="0"/>
              <a:ext cx="3848257" cy="1414874"/>
            </a:xfrm>
            <a:custGeom>
              <a:avLst/>
              <a:gdLst/>
              <a:ahLst/>
              <a:cxnLst/>
              <a:rect l="l" t="t" r="r" b="b"/>
              <a:pathLst>
                <a:path w="3848257" h="1414874">
                  <a:moveTo>
                    <a:pt x="0" y="0"/>
                  </a:moveTo>
                  <a:lnTo>
                    <a:pt x="3848257" y="0"/>
                  </a:lnTo>
                  <a:lnTo>
                    <a:pt x="3848257" y="1414874"/>
                  </a:lnTo>
                  <a:lnTo>
                    <a:pt x="0" y="1414874"/>
                  </a:lnTo>
                  <a:close/>
                </a:path>
              </a:pathLst>
            </a:custGeom>
            <a:solidFill>
              <a:srgbClr val="FFFFFF">
                <a:alpha val="28627"/>
              </a:srgbClr>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Rectangle 17"/>
          <p:cNvSpPr/>
          <p:nvPr/>
        </p:nvSpPr>
        <p:spPr>
          <a:xfrm>
            <a:off x="4422469" y="2856666"/>
            <a:ext cx="9387506" cy="3067506"/>
          </a:xfrm>
          <a:prstGeom prst="rect">
            <a:avLst/>
          </a:prstGeom>
        </p:spPr>
        <p:txBody>
          <a:bodyPr wrap="none">
            <a:spAutoFit/>
          </a:bodyPr>
          <a:lstStyle/>
          <a:p>
            <a:pPr marL="0" marR="0" lvl="0" indent="0" algn="ctr" defTabSz="914400" rtl="0" eaLnBrk="1" fontAlgn="auto" latinLnBrk="0" hangingPunct="1">
              <a:lnSpc>
                <a:spcPct val="150000"/>
              </a:lnSpc>
              <a:spcBef>
                <a:spcPts val="600"/>
              </a:spcBef>
              <a:spcAft>
                <a:spcPts val="100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3. CỘNG</a:t>
            </a:r>
            <a:r>
              <a:rPr kumimoji="0" lang="en-US" sz="60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,TRỪ CÁC </a:t>
            </a:r>
          </a:p>
          <a:p>
            <a:pPr marL="0" marR="0" lvl="0" indent="0" algn="ctr" defTabSz="914400" rtl="0" eaLnBrk="1" fontAlgn="auto" latinLnBrk="0" hangingPunct="1">
              <a:lnSpc>
                <a:spcPct val="150000"/>
              </a:lnSpc>
              <a:spcBef>
                <a:spcPts val="600"/>
              </a:spcBef>
              <a:spcAft>
                <a:spcPts val="1000"/>
              </a:spcAft>
              <a:buClrTx/>
              <a:buSzTx/>
              <a:buFontTx/>
              <a:buNone/>
              <a:tabLst/>
              <a:defRPr/>
            </a:pPr>
            <a:r>
              <a:rPr kumimoji="0" lang="en-US" sz="60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ĐƠN THỨC ĐỒNG DẠNG</a:t>
            </a:r>
            <a:endParaRPr kumimoji="0" lang="vi-VN" sz="6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0" name="Picture 11"/>
          <p:cNvPicPr>
            <a:picLocks noChangeAspect="1"/>
          </p:cNvPicPr>
          <p:nvPr/>
        </p:nvPicPr>
        <p:blipFill>
          <a:blip r:embed="rId4"/>
          <a:srcRect/>
          <a:stretch>
            <a:fillRect/>
          </a:stretch>
        </p:blipFill>
        <p:spPr>
          <a:xfrm>
            <a:off x="12344400" y="5676900"/>
            <a:ext cx="4257798" cy="4566059"/>
          </a:xfrm>
          <a:prstGeom prst="rect">
            <a:avLst/>
          </a:prstGeom>
        </p:spPr>
      </p:pic>
      <p:pic>
        <p:nvPicPr>
          <p:cNvPr id="21" name="Picture 8"/>
          <p:cNvPicPr>
            <a:picLocks noChangeAspect="1"/>
          </p:cNvPicPr>
          <p:nvPr/>
        </p:nvPicPr>
        <p:blipFill>
          <a:blip r:embed="rId5"/>
          <a:srcRect/>
          <a:stretch>
            <a:fillRect/>
          </a:stretch>
        </p:blipFill>
        <p:spPr>
          <a:xfrm flipH="1">
            <a:off x="1241686" y="1229188"/>
            <a:ext cx="2963234" cy="3310876"/>
          </a:xfrm>
          <a:prstGeom prst="rect">
            <a:avLst/>
          </a:prstGeom>
        </p:spPr>
      </p:pic>
    </p:spTree>
    <p:extLst>
      <p:ext uri="{BB962C8B-B14F-4D97-AF65-F5344CB8AC3E}">
        <p14:creationId xmlns:p14="http://schemas.microsoft.com/office/powerpoint/2010/main" val="150193600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srcRect/>
          <a:stretch>
            <a:fillRect/>
          </a:stretch>
        </p:blipFill>
        <p:spPr>
          <a:xfrm>
            <a:off x="-507836" y="7099026"/>
            <a:ext cx="1005142" cy="1024349"/>
          </a:xfrm>
          <a:prstGeom prst="rect">
            <a:avLst/>
          </a:prstGeom>
        </p:spPr>
      </p:pic>
      <p:grpSp>
        <p:nvGrpSpPr>
          <p:cNvPr id="37" name="Group 36"/>
          <p:cNvGrpSpPr/>
          <p:nvPr/>
        </p:nvGrpSpPr>
        <p:grpSpPr>
          <a:xfrm>
            <a:off x="533400" y="445785"/>
            <a:ext cx="4727476" cy="963915"/>
            <a:chOff x="2012116" y="2110922"/>
            <a:chExt cx="4727476" cy="963915"/>
          </a:xfrm>
        </p:grpSpPr>
        <p:pic>
          <p:nvPicPr>
            <p:cNvPr id="26" name="Picture 25"/>
            <p:cNvPicPr>
              <a:picLocks noChangeAspect="1"/>
            </p:cNvPicPr>
            <p:nvPr/>
          </p:nvPicPr>
          <p:blipFill>
            <a:blip r:embed="rId3" cstate="print">
              <a:duotone>
                <a:prstClr val="black"/>
                <a:schemeClr val="tx1">
                  <a:tint val="45000"/>
                  <a:satMod val="400000"/>
                </a:schemeClr>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116" y="2110922"/>
              <a:ext cx="1032846" cy="963915"/>
            </a:xfrm>
            <a:prstGeom prst="rect">
              <a:avLst/>
            </a:prstGeom>
          </p:spPr>
        </p:pic>
        <p:sp>
          <p:nvSpPr>
            <p:cNvPr id="27" name="TextBox 26"/>
            <p:cNvSpPr txBox="1"/>
            <p:nvPr/>
          </p:nvSpPr>
          <p:spPr>
            <a:xfrm>
              <a:off x="3158192" y="2261133"/>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HĐKP3:</a:t>
              </a:r>
              <a:endParaRPr kumimoji="0" lang="en-US" sz="4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9" name="Group 28"/>
          <p:cNvGrpSpPr/>
          <p:nvPr/>
        </p:nvGrpSpPr>
        <p:grpSpPr>
          <a:xfrm>
            <a:off x="16928543" y="189538"/>
            <a:ext cx="1207057" cy="1220275"/>
            <a:chOff x="14542184" y="258876"/>
            <a:chExt cx="3413410" cy="4451748"/>
          </a:xfrm>
        </p:grpSpPr>
        <p:pic>
          <p:nvPicPr>
            <p:cNvPr id="30" name="Picture 8"/>
            <p:cNvPicPr>
              <a:picLocks noChangeAspect="1"/>
            </p:cNvPicPr>
            <p:nvPr/>
          </p:nvPicPr>
          <p:blipFill>
            <a:blip r:embed="rId5"/>
            <a:srcRect/>
            <a:stretch>
              <a:fillRect/>
            </a:stretch>
          </p:blipFill>
          <p:spPr>
            <a:xfrm>
              <a:off x="14542184" y="1359354"/>
              <a:ext cx="2408418" cy="3281132"/>
            </a:xfrm>
            <a:prstGeom prst="rect">
              <a:avLst/>
            </a:prstGeom>
          </p:spPr>
        </p:pic>
        <p:pic>
          <p:nvPicPr>
            <p:cNvPr id="31" name="Picture 12"/>
            <p:cNvPicPr>
              <a:picLocks noChangeAspect="1"/>
            </p:cNvPicPr>
            <p:nvPr/>
          </p:nvPicPr>
          <p:blipFill>
            <a:blip r:embed="rId2"/>
            <a:srcRect/>
            <a:stretch>
              <a:fillRect/>
            </a:stretch>
          </p:blipFill>
          <p:spPr>
            <a:xfrm>
              <a:off x="16518571" y="4198450"/>
              <a:ext cx="502571" cy="512174"/>
            </a:xfrm>
            <a:prstGeom prst="rect">
              <a:avLst/>
            </a:prstGeom>
          </p:spPr>
        </p:pic>
        <p:pic>
          <p:nvPicPr>
            <p:cNvPr id="32" name="Picture 13"/>
            <p:cNvPicPr>
              <a:picLocks noChangeAspect="1"/>
            </p:cNvPicPr>
            <p:nvPr/>
          </p:nvPicPr>
          <p:blipFill>
            <a:blip r:embed="rId2"/>
            <a:srcRect/>
            <a:stretch>
              <a:fillRect/>
            </a:stretch>
          </p:blipFill>
          <p:spPr>
            <a:xfrm>
              <a:off x="16447881" y="917318"/>
              <a:ext cx="1005142" cy="1024349"/>
            </a:xfrm>
            <a:prstGeom prst="rect">
              <a:avLst/>
            </a:prstGeom>
          </p:spPr>
        </p:pic>
        <p:pic>
          <p:nvPicPr>
            <p:cNvPr id="33" name="Picture 16"/>
            <p:cNvPicPr>
              <a:picLocks noChangeAspect="1"/>
            </p:cNvPicPr>
            <p:nvPr/>
          </p:nvPicPr>
          <p:blipFill>
            <a:blip r:embed="rId2"/>
            <a:srcRect/>
            <a:stretch>
              <a:fillRect/>
            </a:stretch>
          </p:blipFill>
          <p:spPr>
            <a:xfrm>
              <a:off x="15375570" y="258876"/>
              <a:ext cx="575313" cy="586306"/>
            </a:xfrm>
            <a:prstGeom prst="rect">
              <a:avLst/>
            </a:prstGeom>
          </p:spPr>
        </p:pic>
        <p:pic>
          <p:nvPicPr>
            <p:cNvPr id="34" name="Picture 17"/>
            <p:cNvPicPr>
              <a:picLocks noChangeAspect="1"/>
            </p:cNvPicPr>
            <p:nvPr/>
          </p:nvPicPr>
          <p:blipFill>
            <a:blip r:embed="rId2"/>
            <a:srcRect/>
            <a:stretch>
              <a:fillRect/>
            </a:stretch>
          </p:blipFill>
          <p:spPr>
            <a:xfrm>
              <a:off x="17453023" y="2422272"/>
              <a:ext cx="502571" cy="512174"/>
            </a:xfrm>
            <a:prstGeom prst="rect">
              <a:avLst/>
            </a:prstGeom>
          </p:spPr>
        </p:pic>
      </p:grpSp>
      <p:sp>
        <p:nvSpPr>
          <p:cNvPr id="38" name="Rectangle 37"/>
          <p:cNvSpPr/>
          <p:nvPr/>
        </p:nvSpPr>
        <p:spPr>
          <a:xfrm>
            <a:off x="545432" y="1333500"/>
            <a:ext cx="9220200" cy="563231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rPr>
              <a:t>Cho hai hình</a:t>
            </a:r>
            <a:r>
              <a:rPr kumimoji="0" lang="en-US" sz="4000" b="0" i="0" u="none" strike="noStrike" kern="1200" cap="none" spc="0" normalizeH="0" noProof="0">
                <a:ln>
                  <a:noFill/>
                </a:ln>
                <a:effectLst/>
                <a:uLnTx/>
                <a:uFillTx/>
                <a:latin typeface="Arial" panose="020B0604020202020204" pitchFamily="34" charset="0"/>
                <a:ea typeface="Times New Roman" panose="02020603050405020304" pitchFamily="18" charset="0"/>
                <a:cs typeface="Arial" panose="020B0604020202020204" pitchFamily="34" charset="0"/>
              </a:rPr>
              <a:t> hộp chữ nhật A và B có các kích thước như Hình 3.</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4000" noProof="0">
                <a:latin typeface="Arial" panose="020B0604020202020204" pitchFamily="34" charset="0"/>
                <a:ea typeface="Times New Roman" panose="02020603050405020304" pitchFamily="18" charset="0"/>
                <a:cs typeface="Arial" panose="020B0604020202020204" pitchFamily="34" charset="0"/>
              </a:rPr>
              <a:t>a) Tính tổng thể tích của hình hộp chữ nhật A và B.</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rPr>
              <a:t>b) Thể</a:t>
            </a:r>
            <a:r>
              <a:rPr kumimoji="0" lang="en-US" sz="4000" b="0" i="0" u="none" strike="noStrike" kern="1200" cap="none" spc="0" normalizeH="0" noProof="0">
                <a:ln>
                  <a:noFill/>
                </a:ln>
                <a:effectLst/>
                <a:uLnTx/>
                <a:uFillTx/>
                <a:latin typeface="Arial" panose="020B0604020202020204" pitchFamily="34" charset="0"/>
                <a:ea typeface="Times New Roman" panose="02020603050405020304" pitchFamily="18" charset="0"/>
                <a:cs typeface="Arial" panose="020B0604020202020204" pitchFamily="34" charset="0"/>
              </a:rPr>
              <a:t> tích của A lớn hơn thể tích của B bao nhiêu?</a:t>
            </a:r>
            <a:endParaRPr kumimoji="0" lang="en-US" sz="40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8" name="Oval Callout 27"/>
          <p:cNvSpPr/>
          <p:nvPr/>
        </p:nvSpPr>
        <p:spPr>
          <a:xfrm>
            <a:off x="8623099" y="6790453"/>
            <a:ext cx="1618997" cy="843953"/>
          </a:xfrm>
          <a:prstGeom prst="wedgeEllipseCallou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schemeClr val="tx1"/>
              </a:solidFill>
              <a:effectLst/>
              <a:uLnTx/>
              <a:uFillTx/>
              <a:latin typeface="Calibri"/>
              <a:ea typeface="+mn-ea"/>
              <a:cs typeface="+mn-cs"/>
            </a:endParaRPr>
          </a:p>
        </p:txBody>
      </p:sp>
      <p:pic>
        <p:nvPicPr>
          <p:cNvPr id="36" name="Picture 4"/>
          <p:cNvPicPr>
            <a:picLocks noChangeAspect="1"/>
          </p:cNvPicPr>
          <p:nvPr/>
        </p:nvPicPr>
        <p:blipFill>
          <a:blip r:embed="rId6"/>
          <a:srcRect/>
          <a:stretch>
            <a:fillRect/>
          </a:stretch>
        </p:blipFill>
        <p:spPr>
          <a:xfrm>
            <a:off x="16601493" y="8906426"/>
            <a:ext cx="1203664" cy="1075774"/>
          </a:xfrm>
          <a:prstGeom prst="rect">
            <a:avLst/>
          </a:prstGeom>
        </p:spPr>
      </p:pic>
      <p:pic>
        <p:nvPicPr>
          <p:cNvPr id="3" name="Picture 2"/>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322306" y="1772027"/>
            <a:ext cx="7538063" cy="3881780"/>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2057400" y="8699093"/>
                <a:ext cx="14173200" cy="1092607"/>
              </a:xfrm>
              <a:prstGeom prst="rect">
                <a:avLst/>
              </a:prstGeom>
            </p:spPr>
            <p:txBody>
              <a:bodyPr wrap="square">
                <a:spAutoFit/>
              </a:bodyPr>
              <a:lstStyle/>
              <a:p>
                <a:pPr algn="just">
                  <a:lnSpc>
                    <a:spcPct val="150000"/>
                  </a:lnSpc>
                  <a:spcAft>
                    <a:spcPts val="600"/>
                  </a:spcAft>
                </a:pPr>
                <a14:m>
                  <m:oMathPara xmlns:m="http://schemas.openxmlformats.org/officeDocument/2006/math">
                    <m:oMathParaPr>
                      <m:jc m:val="centerGroup"/>
                    </m:oMathParaPr>
                    <m:oMath xmlns:m="http://schemas.openxmlformats.org/officeDocument/2006/math">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3</m:t>
                      </m:r>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 + </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 = 3</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baseline="30000">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 + 2</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baseline="30000">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 = (3+2)</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baseline="30000">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 = 5</m:t>
                      </m:r>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baseline="3000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𝑦</m:t>
                      </m:r>
                    </m:oMath>
                  </m:oMathPara>
                </a14:m>
                <a:endParaRPr lang="en-US" sz="400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057400" y="8699093"/>
                <a:ext cx="14173200" cy="1092607"/>
              </a:xfrm>
              <a:prstGeom prst="rect">
                <a:avLst/>
              </a:prstGeom>
              <a:blipFill>
                <a:blip r:embed="rId9"/>
                <a:stretch>
                  <a:fillRect/>
                </a:stretch>
              </a:blipFill>
            </p:spPr>
            <p:txBody>
              <a:bodyPr/>
              <a:lstStyle/>
              <a:p>
                <a:r>
                  <a:rPr lang="en-US">
                    <a:noFill/>
                  </a:rPr>
                  <a:t> </a:t>
                </a:r>
              </a:p>
            </p:txBody>
          </p:sp>
        </mc:Fallback>
      </mc:AlternateContent>
      <p:sp>
        <p:nvSpPr>
          <p:cNvPr id="6" name="Rectangle 5"/>
          <p:cNvSpPr/>
          <p:nvPr/>
        </p:nvSpPr>
        <p:spPr>
          <a:xfrm>
            <a:off x="573506" y="8002686"/>
            <a:ext cx="12759354" cy="707886"/>
          </a:xfrm>
          <a:prstGeom prst="rect">
            <a:avLst/>
          </a:prstGeom>
        </p:spPr>
        <p:txBody>
          <a:bodyPr wrap="square">
            <a:spAutoFit/>
          </a:bodyPr>
          <a:lstStyle/>
          <a:p>
            <a:r>
              <a:rPr lang="en-US" sz="4000">
                <a:latin typeface="Arial" panose="020B0604020202020204" pitchFamily="34" charset="0"/>
                <a:ea typeface="Times New Roman" panose="02020603050405020304" pitchFamily="18" charset="0"/>
                <a:cs typeface="Arial" panose="020B0604020202020204" pitchFamily="34" charset="0"/>
              </a:rPr>
              <a:t>a) Tổng thể tích của hình hộp chữ nhật A và B là:</a:t>
            </a:r>
            <a:endParaRPr lang="en-US"/>
          </a:p>
        </p:txBody>
      </p:sp>
    </p:spTree>
    <p:extLst>
      <p:ext uri="{BB962C8B-B14F-4D97-AF65-F5344CB8AC3E}">
        <p14:creationId xmlns:p14="http://schemas.microsoft.com/office/powerpoint/2010/main" val="2529832502"/>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8" grpId="0" animBg="1"/>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533400" y="988814"/>
            <a:ext cx="17144999" cy="7736086"/>
            <a:chOff x="2497534" y="2422272"/>
            <a:chExt cx="13292933" cy="5442455"/>
          </a:xfrm>
        </p:grpSpPr>
        <p:grpSp>
          <p:nvGrpSpPr>
            <p:cNvPr id="2" name="Group 2"/>
            <p:cNvGrpSpPr/>
            <p:nvPr/>
          </p:nvGrpSpPr>
          <p:grpSpPr>
            <a:xfrm>
              <a:off x="2497534" y="2422272"/>
              <a:ext cx="13292933" cy="5442455"/>
              <a:chOff x="0" y="0"/>
              <a:chExt cx="4099121" cy="1678281"/>
            </a:xfrm>
          </p:grpSpPr>
          <p:sp>
            <p:nvSpPr>
              <p:cNvPr id="3" name="Freeform 3"/>
              <p:cNvSpPr/>
              <p:nvPr/>
            </p:nvSpPr>
            <p:spPr>
              <a:xfrm>
                <a:off x="0" y="0"/>
                <a:ext cx="4099121" cy="1678281"/>
              </a:xfrm>
              <a:custGeom>
                <a:avLst/>
                <a:gdLst/>
                <a:ahLst/>
                <a:cxnLst/>
                <a:rect l="l" t="t" r="r" b="b"/>
                <a:pathLst>
                  <a:path w="4099121" h="1678281">
                    <a:moveTo>
                      <a:pt x="0" y="0"/>
                    </a:moveTo>
                    <a:lnTo>
                      <a:pt x="4099121" y="0"/>
                    </a:lnTo>
                    <a:lnTo>
                      <a:pt x="4099121" y="1678281"/>
                    </a:lnTo>
                    <a:lnTo>
                      <a:pt x="0" y="1678281"/>
                    </a:lnTo>
                    <a:close/>
                  </a:path>
                </a:pathLst>
              </a:custGeom>
              <a:solidFill>
                <a:srgbClr val="FFFFFF">
                  <a:alpha val="19608"/>
                </a:srgbClr>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2896159" y="2820898"/>
              <a:ext cx="12479412" cy="4588258"/>
              <a:chOff x="0" y="0"/>
              <a:chExt cx="3848257" cy="1414874"/>
            </a:xfrm>
          </p:grpSpPr>
          <p:sp>
            <p:nvSpPr>
              <p:cNvPr id="6" name="Freeform 6"/>
              <p:cNvSpPr/>
              <p:nvPr/>
            </p:nvSpPr>
            <p:spPr>
              <a:xfrm>
                <a:off x="0" y="0"/>
                <a:ext cx="3848257" cy="1414874"/>
              </a:xfrm>
              <a:custGeom>
                <a:avLst/>
                <a:gdLst/>
                <a:ahLst/>
                <a:cxnLst/>
                <a:rect l="l" t="t" r="r" b="b"/>
                <a:pathLst>
                  <a:path w="3848257" h="1414874">
                    <a:moveTo>
                      <a:pt x="0" y="0"/>
                    </a:moveTo>
                    <a:lnTo>
                      <a:pt x="3848257" y="0"/>
                    </a:lnTo>
                    <a:lnTo>
                      <a:pt x="3848257" y="1414874"/>
                    </a:lnTo>
                    <a:lnTo>
                      <a:pt x="0" y="1414874"/>
                    </a:lnTo>
                    <a:close/>
                  </a:path>
                </a:pathLst>
              </a:custGeom>
              <a:solidFill>
                <a:srgbClr val="FFFFFF">
                  <a:alpha val="28627"/>
                </a:srgbClr>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pic>
        <p:nvPicPr>
          <p:cNvPr id="10" name="Picture 10"/>
          <p:cNvPicPr>
            <a:picLocks noChangeAspect="1"/>
          </p:cNvPicPr>
          <p:nvPr/>
        </p:nvPicPr>
        <p:blipFill>
          <a:blip r:embed="rId2">
            <a:alphaModFix amt="46000"/>
          </a:blip>
          <a:srcRect t="1499" r="3630" b="1499"/>
          <a:stretch>
            <a:fillRect/>
          </a:stretch>
        </p:blipFill>
        <p:spPr>
          <a:xfrm>
            <a:off x="2497534" y="7877491"/>
            <a:ext cx="13293460" cy="1304609"/>
          </a:xfrm>
          <a:prstGeom prst="rect">
            <a:avLst/>
          </a:prstGeom>
        </p:spPr>
      </p:pic>
      <p:pic>
        <p:nvPicPr>
          <p:cNvPr id="11" name="Picture 11"/>
          <p:cNvPicPr>
            <a:picLocks noChangeAspect="1"/>
          </p:cNvPicPr>
          <p:nvPr/>
        </p:nvPicPr>
        <p:blipFill>
          <a:blip r:embed="rId3"/>
          <a:srcRect/>
          <a:stretch>
            <a:fillRect/>
          </a:stretch>
        </p:blipFill>
        <p:spPr>
          <a:xfrm>
            <a:off x="0" y="5910717"/>
            <a:ext cx="4419600" cy="5041805"/>
          </a:xfrm>
          <a:prstGeom prst="rect">
            <a:avLst/>
          </a:prstGeom>
        </p:spPr>
      </p:pic>
      <p:pic>
        <p:nvPicPr>
          <p:cNvPr id="14" name="Picture 14"/>
          <p:cNvPicPr>
            <a:picLocks noChangeAspect="1"/>
          </p:cNvPicPr>
          <p:nvPr/>
        </p:nvPicPr>
        <p:blipFill>
          <a:blip r:embed="rId4"/>
          <a:srcRect/>
          <a:stretch>
            <a:fillRect/>
          </a:stretch>
        </p:blipFill>
        <p:spPr>
          <a:xfrm>
            <a:off x="533400" y="4561038"/>
            <a:ext cx="1066206" cy="1239774"/>
          </a:xfrm>
          <a:prstGeom prst="rect">
            <a:avLst/>
          </a:prstGeom>
        </p:spPr>
      </p:pic>
      <p:grpSp>
        <p:nvGrpSpPr>
          <p:cNvPr id="18" name="Group 17"/>
          <p:cNvGrpSpPr/>
          <p:nvPr/>
        </p:nvGrpSpPr>
        <p:grpSpPr>
          <a:xfrm>
            <a:off x="16078200" y="25694"/>
            <a:ext cx="2209800" cy="2298406"/>
            <a:chOff x="14322687" y="405143"/>
            <a:chExt cx="3632907" cy="4305481"/>
          </a:xfrm>
        </p:grpSpPr>
        <p:pic>
          <p:nvPicPr>
            <p:cNvPr id="8" name="Picture 8"/>
            <p:cNvPicPr>
              <a:picLocks noChangeAspect="1"/>
            </p:cNvPicPr>
            <p:nvPr/>
          </p:nvPicPr>
          <p:blipFill>
            <a:blip r:embed="rId5"/>
            <a:srcRect/>
            <a:stretch>
              <a:fillRect/>
            </a:stretch>
          </p:blipFill>
          <p:spPr>
            <a:xfrm>
              <a:off x="14322687" y="1429492"/>
              <a:ext cx="2936613" cy="3281132"/>
            </a:xfrm>
            <a:prstGeom prst="rect">
              <a:avLst/>
            </a:prstGeom>
          </p:spPr>
        </p:pic>
        <p:pic>
          <p:nvPicPr>
            <p:cNvPr id="12" name="Picture 12"/>
            <p:cNvPicPr>
              <a:picLocks noChangeAspect="1"/>
            </p:cNvPicPr>
            <p:nvPr/>
          </p:nvPicPr>
          <p:blipFill>
            <a:blip r:embed="rId6"/>
            <a:srcRect/>
            <a:stretch>
              <a:fillRect/>
            </a:stretch>
          </p:blipFill>
          <p:spPr>
            <a:xfrm>
              <a:off x="16518571" y="4198450"/>
              <a:ext cx="502571" cy="512174"/>
            </a:xfrm>
            <a:prstGeom prst="rect">
              <a:avLst/>
            </a:prstGeom>
          </p:spPr>
        </p:pic>
        <p:pic>
          <p:nvPicPr>
            <p:cNvPr id="13" name="Picture 13"/>
            <p:cNvPicPr>
              <a:picLocks noChangeAspect="1"/>
            </p:cNvPicPr>
            <p:nvPr/>
          </p:nvPicPr>
          <p:blipFill>
            <a:blip r:embed="rId6"/>
            <a:srcRect/>
            <a:stretch>
              <a:fillRect/>
            </a:stretch>
          </p:blipFill>
          <p:spPr>
            <a:xfrm>
              <a:off x="16447881" y="917318"/>
              <a:ext cx="1005142" cy="1024349"/>
            </a:xfrm>
            <a:prstGeom prst="rect">
              <a:avLst/>
            </a:prstGeom>
          </p:spPr>
        </p:pic>
        <p:pic>
          <p:nvPicPr>
            <p:cNvPr id="16" name="Picture 16"/>
            <p:cNvPicPr>
              <a:picLocks noChangeAspect="1"/>
            </p:cNvPicPr>
            <p:nvPr/>
          </p:nvPicPr>
          <p:blipFill>
            <a:blip r:embed="rId6"/>
            <a:srcRect/>
            <a:stretch>
              <a:fillRect/>
            </a:stretch>
          </p:blipFill>
          <p:spPr>
            <a:xfrm>
              <a:off x="15375571" y="405143"/>
              <a:ext cx="502571" cy="512174"/>
            </a:xfrm>
            <a:prstGeom prst="rect">
              <a:avLst/>
            </a:prstGeom>
          </p:spPr>
        </p:pic>
        <p:pic>
          <p:nvPicPr>
            <p:cNvPr id="17" name="Picture 17"/>
            <p:cNvPicPr>
              <a:picLocks noChangeAspect="1"/>
            </p:cNvPicPr>
            <p:nvPr/>
          </p:nvPicPr>
          <p:blipFill>
            <a:blip r:embed="rId6"/>
            <a:srcRect/>
            <a:stretch>
              <a:fillRect/>
            </a:stretch>
          </p:blipFill>
          <p:spPr>
            <a:xfrm>
              <a:off x="17453023" y="2422272"/>
              <a:ext cx="502571" cy="512174"/>
            </a:xfrm>
            <a:prstGeom prst="rect">
              <a:avLst/>
            </a:prstGeom>
          </p:spPr>
        </p:pic>
      </p:grpSp>
      <p:sp>
        <p:nvSpPr>
          <p:cNvPr id="19" name="TextBox 5"/>
          <p:cNvSpPr txBox="1"/>
          <p:nvPr/>
        </p:nvSpPr>
        <p:spPr>
          <a:xfrm>
            <a:off x="880384" y="2171700"/>
            <a:ext cx="16306800" cy="1307217"/>
          </a:xfrm>
          <a:prstGeom prst="rect">
            <a:avLst/>
          </a:prstGeom>
        </p:spPr>
        <p:txBody>
          <a:bodyPr wrap="square" lIns="0" tIns="0" rIns="0" bIns="0" rtlCol="0" anchor="t">
            <a:spAutoFit/>
          </a:bodyPr>
          <a:lstStyle/>
          <a:p>
            <a:pPr algn="ctr">
              <a:lnSpc>
                <a:spcPts val="11200"/>
              </a:lnSpc>
            </a:pPr>
            <a:r>
              <a:rPr lang="vi-VN" sz="7000" b="1" spc="392">
                <a:solidFill>
                  <a:srgbClr val="FF0000"/>
                </a:solidFill>
              </a:rPr>
              <a:t>CHƯƠNG I.</a:t>
            </a:r>
            <a:r>
              <a:rPr lang="en-US" sz="7000" b="1" spc="392">
                <a:solidFill>
                  <a:srgbClr val="FF0000"/>
                </a:solidFill>
              </a:rPr>
              <a:t> </a:t>
            </a:r>
            <a:r>
              <a:rPr lang="en-US" sz="7000" b="1" spc="392">
                <a:solidFill>
                  <a:srgbClr val="FF0000"/>
                </a:solidFill>
                <a:latin typeface="Arial" panose="020B0604020202020204" pitchFamily="34" charset="0"/>
                <a:cs typeface="Arial" panose="020B0604020202020204" pitchFamily="34" charset="0"/>
              </a:rPr>
              <a:t>BIỂU THỨC </a:t>
            </a:r>
            <a:r>
              <a:rPr lang="vi-VN" sz="7000" b="1" spc="392">
                <a:solidFill>
                  <a:srgbClr val="FF0000"/>
                </a:solidFill>
              </a:rPr>
              <a:t>ĐẠI SỐ</a:t>
            </a:r>
            <a:endParaRPr lang="vi-VN" sz="7000" b="1" spc="392" dirty="0">
              <a:solidFill>
                <a:srgbClr val="FF0000"/>
              </a:solidFill>
            </a:endParaRPr>
          </a:p>
        </p:txBody>
      </p:sp>
      <p:sp>
        <p:nvSpPr>
          <p:cNvPr id="20" name="Rectangle 19"/>
          <p:cNvSpPr/>
          <p:nvPr/>
        </p:nvSpPr>
        <p:spPr>
          <a:xfrm>
            <a:off x="2069867" y="3924300"/>
            <a:ext cx="14084533" cy="3150030"/>
          </a:xfrm>
          <a:prstGeom prst="rect">
            <a:avLst/>
          </a:prstGeom>
        </p:spPr>
        <p:txBody>
          <a:bodyPr wrap="square">
            <a:spAutoFit/>
          </a:bodyPr>
          <a:lstStyle/>
          <a:p>
            <a:pPr algn="ctr">
              <a:lnSpc>
                <a:spcPct val="150000"/>
              </a:lnSpc>
              <a:spcBef>
                <a:spcPts val="1200"/>
              </a:spcBef>
              <a:spcAft>
                <a:spcPts val="0"/>
              </a:spcAft>
            </a:pPr>
            <a:r>
              <a:rPr lang="en-US" sz="7000" b="1" kern="0" cap="all">
                <a:solidFill>
                  <a:srgbClr val="00B050"/>
                </a:solidFill>
                <a:latin typeface="Arial" panose="020B0604020202020204" pitchFamily="34" charset="0"/>
                <a:ea typeface="Times New Roman" panose="02020603050405020304" pitchFamily="18" charset="0"/>
                <a:cs typeface="Times New Roman" panose="02020603050405020304" pitchFamily="18" charset="0"/>
              </a:rPr>
              <a:t>BÀI 1: đơn thức và đa thức nhiều biẾn</a:t>
            </a:r>
            <a:endParaRPr lang="en-US" sz="7000" b="1" kern="0" dirty="0">
              <a:solidFill>
                <a:srgbClr val="00B05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14:flythrough/>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srcRect/>
          <a:stretch>
            <a:fillRect/>
          </a:stretch>
        </p:blipFill>
        <p:spPr>
          <a:xfrm>
            <a:off x="-507836" y="7099026"/>
            <a:ext cx="1005142" cy="1024349"/>
          </a:xfrm>
          <a:prstGeom prst="rect">
            <a:avLst/>
          </a:prstGeom>
        </p:spPr>
      </p:pic>
      <p:grpSp>
        <p:nvGrpSpPr>
          <p:cNvPr id="37" name="Group 36"/>
          <p:cNvGrpSpPr/>
          <p:nvPr/>
        </p:nvGrpSpPr>
        <p:grpSpPr>
          <a:xfrm>
            <a:off x="533400" y="445785"/>
            <a:ext cx="4727476" cy="963915"/>
            <a:chOff x="2012116" y="2110922"/>
            <a:chExt cx="4727476" cy="963915"/>
          </a:xfrm>
        </p:grpSpPr>
        <p:pic>
          <p:nvPicPr>
            <p:cNvPr id="26" name="Picture 25"/>
            <p:cNvPicPr>
              <a:picLocks noChangeAspect="1"/>
            </p:cNvPicPr>
            <p:nvPr/>
          </p:nvPicPr>
          <p:blipFill>
            <a:blip r:embed="rId3" cstate="print">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012116" y="2110922"/>
              <a:ext cx="1032846" cy="963915"/>
            </a:xfrm>
            <a:prstGeom prst="rect">
              <a:avLst/>
            </a:prstGeom>
          </p:spPr>
        </p:pic>
        <p:sp>
          <p:nvSpPr>
            <p:cNvPr id="27" name="TextBox 26"/>
            <p:cNvSpPr txBox="1"/>
            <p:nvPr/>
          </p:nvSpPr>
          <p:spPr>
            <a:xfrm>
              <a:off x="3158192" y="2261133"/>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HĐKP3:</a:t>
              </a:r>
              <a:endParaRPr kumimoji="0" lang="en-US" sz="4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9" name="Group 28"/>
          <p:cNvGrpSpPr/>
          <p:nvPr/>
        </p:nvGrpSpPr>
        <p:grpSpPr>
          <a:xfrm>
            <a:off x="16928543" y="189538"/>
            <a:ext cx="1207057" cy="1220275"/>
            <a:chOff x="14542184" y="258876"/>
            <a:chExt cx="3413410" cy="4451748"/>
          </a:xfrm>
        </p:grpSpPr>
        <p:pic>
          <p:nvPicPr>
            <p:cNvPr id="30" name="Picture 8"/>
            <p:cNvPicPr>
              <a:picLocks noChangeAspect="1"/>
            </p:cNvPicPr>
            <p:nvPr/>
          </p:nvPicPr>
          <p:blipFill>
            <a:blip r:embed="rId5"/>
            <a:srcRect/>
            <a:stretch>
              <a:fillRect/>
            </a:stretch>
          </p:blipFill>
          <p:spPr>
            <a:xfrm>
              <a:off x="14542184" y="1359354"/>
              <a:ext cx="2408418" cy="3281132"/>
            </a:xfrm>
            <a:prstGeom prst="rect">
              <a:avLst/>
            </a:prstGeom>
          </p:spPr>
        </p:pic>
        <p:pic>
          <p:nvPicPr>
            <p:cNvPr id="31" name="Picture 12"/>
            <p:cNvPicPr>
              <a:picLocks noChangeAspect="1"/>
            </p:cNvPicPr>
            <p:nvPr/>
          </p:nvPicPr>
          <p:blipFill>
            <a:blip r:embed="rId2"/>
            <a:srcRect/>
            <a:stretch>
              <a:fillRect/>
            </a:stretch>
          </p:blipFill>
          <p:spPr>
            <a:xfrm>
              <a:off x="16518571" y="4198450"/>
              <a:ext cx="502571" cy="512174"/>
            </a:xfrm>
            <a:prstGeom prst="rect">
              <a:avLst/>
            </a:prstGeom>
          </p:spPr>
        </p:pic>
        <p:pic>
          <p:nvPicPr>
            <p:cNvPr id="32" name="Picture 13"/>
            <p:cNvPicPr>
              <a:picLocks noChangeAspect="1"/>
            </p:cNvPicPr>
            <p:nvPr/>
          </p:nvPicPr>
          <p:blipFill>
            <a:blip r:embed="rId2"/>
            <a:srcRect/>
            <a:stretch>
              <a:fillRect/>
            </a:stretch>
          </p:blipFill>
          <p:spPr>
            <a:xfrm>
              <a:off x="16447881" y="917318"/>
              <a:ext cx="1005142" cy="1024349"/>
            </a:xfrm>
            <a:prstGeom prst="rect">
              <a:avLst/>
            </a:prstGeom>
          </p:spPr>
        </p:pic>
        <p:pic>
          <p:nvPicPr>
            <p:cNvPr id="33" name="Picture 16"/>
            <p:cNvPicPr>
              <a:picLocks noChangeAspect="1"/>
            </p:cNvPicPr>
            <p:nvPr/>
          </p:nvPicPr>
          <p:blipFill>
            <a:blip r:embed="rId2"/>
            <a:srcRect/>
            <a:stretch>
              <a:fillRect/>
            </a:stretch>
          </p:blipFill>
          <p:spPr>
            <a:xfrm>
              <a:off x="15375570" y="258876"/>
              <a:ext cx="575313" cy="586306"/>
            </a:xfrm>
            <a:prstGeom prst="rect">
              <a:avLst/>
            </a:prstGeom>
          </p:spPr>
        </p:pic>
        <p:pic>
          <p:nvPicPr>
            <p:cNvPr id="34" name="Picture 17"/>
            <p:cNvPicPr>
              <a:picLocks noChangeAspect="1"/>
            </p:cNvPicPr>
            <p:nvPr/>
          </p:nvPicPr>
          <p:blipFill>
            <a:blip r:embed="rId2"/>
            <a:srcRect/>
            <a:stretch>
              <a:fillRect/>
            </a:stretch>
          </p:blipFill>
          <p:spPr>
            <a:xfrm>
              <a:off x="17453023" y="2422272"/>
              <a:ext cx="502571" cy="512174"/>
            </a:xfrm>
            <a:prstGeom prst="rect">
              <a:avLst/>
            </a:prstGeom>
          </p:spPr>
        </p:pic>
      </p:grpSp>
      <p:sp>
        <p:nvSpPr>
          <p:cNvPr id="38" name="Rectangle 37"/>
          <p:cNvSpPr/>
          <p:nvPr/>
        </p:nvSpPr>
        <p:spPr>
          <a:xfrm>
            <a:off x="545432" y="1333500"/>
            <a:ext cx="9220200" cy="563231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rPr>
              <a:t>Cho hai hình hộp chữ nhật A và B có các kích thước như Hình 3.</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rPr>
              <a:t>a) Tính tổng thể tích của hình hộp chữ nhật A và B.</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rPr>
              <a:t>b) Thể tích của A lớn hơn thể tích của B bao nhiêu?</a:t>
            </a:r>
            <a:endParaRPr kumimoji="0" lang="en-US" sz="40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8" name="Oval Callout 27"/>
          <p:cNvSpPr/>
          <p:nvPr/>
        </p:nvSpPr>
        <p:spPr>
          <a:xfrm>
            <a:off x="8623099" y="6790453"/>
            <a:ext cx="1618997" cy="843953"/>
          </a:xfrm>
          <a:prstGeom prst="wedgeEllipseCallou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schemeClr val="tx1"/>
              </a:solidFill>
              <a:effectLst/>
              <a:uLnTx/>
              <a:uFillTx/>
              <a:latin typeface="Calibri"/>
              <a:ea typeface="+mn-ea"/>
              <a:cs typeface="+mn-cs"/>
            </a:endParaRPr>
          </a:p>
        </p:txBody>
      </p:sp>
      <p:pic>
        <p:nvPicPr>
          <p:cNvPr id="36" name="Picture 4"/>
          <p:cNvPicPr>
            <a:picLocks noChangeAspect="1"/>
          </p:cNvPicPr>
          <p:nvPr/>
        </p:nvPicPr>
        <p:blipFill>
          <a:blip r:embed="rId6"/>
          <a:srcRect/>
          <a:stretch>
            <a:fillRect/>
          </a:stretch>
        </p:blipFill>
        <p:spPr>
          <a:xfrm>
            <a:off x="16601493" y="8906426"/>
            <a:ext cx="1203664" cy="1075774"/>
          </a:xfrm>
          <a:prstGeom prst="rect">
            <a:avLst/>
          </a:prstGeom>
        </p:spPr>
      </p:pic>
      <p:sp>
        <p:nvSpPr>
          <p:cNvPr id="6" name="Rectangle 5"/>
          <p:cNvSpPr/>
          <p:nvPr/>
        </p:nvSpPr>
        <p:spPr>
          <a:xfrm>
            <a:off x="573506" y="8002686"/>
            <a:ext cx="12759354" cy="707886"/>
          </a:xfrm>
          <a:prstGeom prst="rect">
            <a:avLst/>
          </a:prstGeom>
        </p:spPr>
        <p:txBody>
          <a:bodyPr wrap="square">
            <a:spAutoFit/>
          </a:bodyPr>
          <a:lstStyle/>
          <a:p>
            <a:pPr lvl="0"/>
            <a:r>
              <a:rPr lang="en-US" sz="4000">
                <a:latin typeface="Arial" panose="020B0604020202020204" pitchFamily="34" charset="0"/>
                <a:ea typeface="Times New Roman" panose="02020603050405020304" pitchFamily="18" charset="0"/>
                <a:cs typeface="Arial" panose="020B0604020202020204" pitchFamily="34" charset="0"/>
              </a:rPr>
              <a:t>b) </a:t>
            </a:r>
            <a:r>
              <a:rPr lang="vi-VN" sz="4000">
                <a:ea typeface="Times New Roman" panose="02020603050405020304" pitchFamily="18" charset="0"/>
                <a:cs typeface="Arial" panose="020B0604020202020204" pitchFamily="34" charset="0"/>
              </a:rPr>
              <a:t>Thể tích của A lớn hơn thể tích của B</a:t>
            </a:r>
            <a:r>
              <a:rPr lang="en-US" sz="4000">
                <a:ea typeface="Times New Roman" panose="02020603050405020304" pitchFamily="18" charset="0"/>
                <a:cs typeface="Arial" panose="020B0604020202020204" pitchFamily="34" charset="0"/>
              </a:rPr>
              <a:t>:</a:t>
            </a:r>
            <a:endParaRPr lang="vi-VN" sz="400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2438400" y="8773057"/>
                <a:ext cx="13011218" cy="1092607"/>
              </a:xfrm>
              <a:prstGeom prst="rect">
                <a:avLst/>
              </a:prstGeom>
            </p:spPr>
            <p:txBody>
              <a:bodyPr wrap="square">
                <a:spAutoFit/>
              </a:bodyPr>
              <a:lstStyle/>
              <a:p>
                <a:pPr lvl="0" algn="just">
                  <a:lnSpc>
                    <a:spcPct val="150000"/>
                  </a:lnSpc>
                  <a:spcAft>
                    <a:spcPts val="600"/>
                  </a:spcAft>
                  <a:defRPr/>
                </a:pPr>
                <a14:m>
                  <m:oMathPara xmlns:m="http://schemas.openxmlformats.org/officeDocument/2006/math">
                    <m:oMathParaPr>
                      <m:jc m:val="centerGroup"/>
                    </m:oMathParaPr>
                    <m:oMath xmlns:m="http://schemas.openxmlformats.org/officeDocument/2006/math">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3</m:t>
                      </m:r>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 – </m:t>
                      </m:r>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 = 3</m:t>
                      </m:r>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baseline="30000">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 – 2</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baseline="30000">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 = (3−2).</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baseline="30000">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 = </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baseline="30000">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𝑦</m:t>
                      </m:r>
                    </m:oMath>
                  </m:oMathPara>
                </a14:m>
                <a:endParaRPr lang="en-US" sz="400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438400" y="8773057"/>
                <a:ext cx="13011218" cy="1092607"/>
              </a:xfrm>
              <a:prstGeom prst="rect">
                <a:avLst/>
              </a:prstGeom>
              <a:blipFill>
                <a:blip r:embed="rId7"/>
                <a:stretch>
                  <a:fillRect/>
                </a:stretch>
              </a:blipFill>
            </p:spPr>
            <p:txBody>
              <a:bodyPr/>
              <a:lstStyle/>
              <a:p>
                <a:r>
                  <a:rPr lang="en-US">
                    <a:noFill/>
                  </a:rPr>
                  <a:t> </a:t>
                </a:r>
              </a:p>
            </p:txBody>
          </p:sp>
        </mc:Fallback>
      </mc:AlternateContent>
      <p:pic>
        <p:nvPicPr>
          <p:cNvPr id="18" name="Picture 1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322306" y="1772027"/>
            <a:ext cx="7538063" cy="3881780"/>
          </a:xfrm>
          <a:prstGeom prst="rect">
            <a:avLst/>
          </a:prstGeom>
        </p:spPr>
      </p:pic>
    </p:spTree>
    <p:extLst>
      <p:ext uri="{BB962C8B-B14F-4D97-AF65-F5344CB8AC3E}">
        <p14:creationId xmlns:p14="http://schemas.microsoft.com/office/powerpoint/2010/main" val="265180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p:cNvPicPr>
            <a:picLocks noChangeAspect="1"/>
          </p:cNvPicPr>
          <p:nvPr/>
        </p:nvPicPr>
        <p:blipFill>
          <a:blip r:embed="rId2"/>
          <a:srcRect/>
          <a:stretch>
            <a:fillRect/>
          </a:stretch>
        </p:blipFill>
        <p:spPr>
          <a:xfrm>
            <a:off x="16345195" y="526477"/>
            <a:ext cx="1066206" cy="1239774"/>
          </a:xfrm>
          <a:prstGeom prst="rect">
            <a:avLst/>
          </a:prstGeom>
        </p:spPr>
      </p:pic>
      <p:pic>
        <p:nvPicPr>
          <p:cNvPr id="20" name="Picture 11"/>
          <p:cNvPicPr>
            <a:picLocks noChangeAspect="1"/>
          </p:cNvPicPr>
          <p:nvPr/>
        </p:nvPicPr>
        <p:blipFill>
          <a:blip r:embed="rId3"/>
          <a:srcRect/>
          <a:stretch>
            <a:fillRect/>
          </a:stretch>
        </p:blipFill>
        <p:spPr>
          <a:xfrm flipH="1">
            <a:off x="-900996" y="7365069"/>
            <a:ext cx="5307191" cy="4026831"/>
          </a:xfrm>
          <a:prstGeom prst="rect">
            <a:avLst/>
          </a:prstGeom>
        </p:spPr>
      </p:pic>
      <p:grpSp>
        <p:nvGrpSpPr>
          <p:cNvPr id="21" name="Group 20"/>
          <p:cNvGrpSpPr/>
          <p:nvPr/>
        </p:nvGrpSpPr>
        <p:grpSpPr>
          <a:xfrm>
            <a:off x="6776701" y="638893"/>
            <a:ext cx="5257800" cy="1456607"/>
            <a:chOff x="6553200" y="342900"/>
            <a:chExt cx="5257800" cy="1456607"/>
          </a:xfrm>
        </p:grpSpPr>
        <p:sp>
          <p:nvSpPr>
            <p:cNvPr id="22" name="Rounded Rectangle 21"/>
            <p:cNvSpPr/>
            <p:nvPr/>
          </p:nvSpPr>
          <p:spPr>
            <a:xfrm>
              <a:off x="6553200" y="342900"/>
              <a:ext cx="5257800" cy="1456607"/>
            </a:xfrm>
            <a:prstGeom prst="roundRect">
              <a:avLst/>
            </a:prstGeom>
            <a:noFill/>
            <a:ln w="1270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a:ea typeface="+mn-ea"/>
                <a:cs typeface="+mn-cs"/>
              </a:endParaRPr>
            </a:p>
          </p:txBody>
        </p:sp>
        <p:sp>
          <p:nvSpPr>
            <p:cNvPr id="23" name="Rectangle 22"/>
            <p:cNvSpPr/>
            <p:nvPr/>
          </p:nvSpPr>
          <p:spPr>
            <a:xfrm>
              <a:off x="7131501" y="607045"/>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KẾT LUẬN</a:t>
              </a:r>
            </a:p>
          </p:txBody>
        </p:sp>
      </p:grpSp>
      <p:grpSp>
        <p:nvGrpSpPr>
          <p:cNvPr id="19" name="Group 18"/>
          <p:cNvGrpSpPr/>
          <p:nvPr/>
        </p:nvGrpSpPr>
        <p:grpSpPr>
          <a:xfrm>
            <a:off x="914400" y="2372226"/>
            <a:ext cx="16420801" cy="5819274"/>
            <a:chOff x="2497534" y="2298718"/>
            <a:chExt cx="13738663" cy="5395622"/>
          </a:xfrm>
        </p:grpSpPr>
        <p:grpSp>
          <p:nvGrpSpPr>
            <p:cNvPr id="2" name="Group 2"/>
            <p:cNvGrpSpPr/>
            <p:nvPr/>
          </p:nvGrpSpPr>
          <p:grpSpPr>
            <a:xfrm>
              <a:off x="2497534" y="2298718"/>
              <a:ext cx="13738663" cy="5395622"/>
              <a:chOff x="0" y="-38100"/>
              <a:chExt cx="4236570" cy="1663839"/>
            </a:xfrm>
          </p:grpSpPr>
          <p:sp>
            <p:nvSpPr>
              <p:cNvPr id="3" name="Freeform 3"/>
              <p:cNvSpPr/>
              <p:nvPr/>
            </p:nvSpPr>
            <p:spPr>
              <a:xfrm>
                <a:off x="0" y="31955"/>
                <a:ext cx="4236570" cy="1593784"/>
              </a:xfrm>
              <a:custGeom>
                <a:avLst/>
                <a:gdLst/>
                <a:ahLst/>
                <a:cxnLst/>
                <a:rect l="l" t="t" r="r" b="b"/>
                <a:pathLst>
                  <a:path w="4099121" h="1678281">
                    <a:moveTo>
                      <a:pt x="0" y="0"/>
                    </a:moveTo>
                    <a:lnTo>
                      <a:pt x="4099121" y="0"/>
                    </a:lnTo>
                    <a:lnTo>
                      <a:pt x="4099121" y="1678281"/>
                    </a:lnTo>
                    <a:lnTo>
                      <a:pt x="0" y="1678281"/>
                    </a:lnTo>
                    <a:close/>
                  </a:path>
                </a:pathLst>
              </a:custGeom>
              <a:solidFill>
                <a:srgbClr val="FFFFFF">
                  <a:alpha val="19608"/>
                </a:srgbClr>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effectLst/>
                  <a:uLnTx/>
                  <a:uFillTx/>
                  <a:latin typeface="Calibri"/>
                  <a:ea typeface="+mn-ea"/>
                  <a:cs typeface="+mn-cs"/>
                </a:endParaRPr>
              </a:p>
            </p:txBody>
          </p:sp>
        </p:grpSp>
        <p:grpSp>
          <p:nvGrpSpPr>
            <p:cNvPr id="5" name="Group 5"/>
            <p:cNvGrpSpPr/>
            <p:nvPr/>
          </p:nvGrpSpPr>
          <p:grpSpPr>
            <a:xfrm>
              <a:off x="2815561" y="2697345"/>
              <a:ext cx="13085122" cy="4711811"/>
              <a:chOff x="-24854" y="-38100"/>
              <a:chExt cx="4035039" cy="1452974"/>
            </a:xfrm>
          </p:grpSpPr>
          <p:sp>
            <p:nvSpPr>
              <p:cNvPr id="6" name="Freeform 6"/>
              <p:cNvSpPr/>
              <p:nvPr/>
            </p:nvSpPr>
            <p:spPr>
              <a:xfrm>
                <a:off x="-24854" y="0"/>
                <a:ext cx="4035039" cy="1414874"/>
              </a:xfrm>
              <a:custGeom>
                <a:avLst/>
                <a:gdLst/>
                <a:ahLst/>
                <a:cxnLst/>
                <a:rect l="l" t="t" r="r" b="b"/>
                <a:pathLst>
                  <a:path w="3848257" h="1414874">
                    <a:moveTo>
                      <a:pt x="0" y="0"/>
                    </a:moveTo>
                    <a:lnTo>
                      <a:pt x="3848257" y="0"/>
                    </a:lnTo>
                    <a:lnTo>
                      <a:pt x="3848257" y="1414874"/>
                    </a:lnTo>
                    <a:lnTo>
                      <a:pt x="0" y="1414874"/>
                    </a:lnTo>
                    <a:close/>
                  </a:path>
                </a:pathLst>
              </a:custGeom>
              <a:solidFill>
                <a:srgbClr val="FFFFFF">
                  <a:alpha val="28627"/>
                </a:srgbClr>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effectLst/>
                  <a:uLnTx/>
                  <a:uFillTx/>
                  <a:latin typeface="Calibri"/>
                  <a:ea typeface="+mn-ea"/>
                  <a:cs typeface="+mn-cs"/>
                </a:endParaRPr>
              </a:p>
            </p:txBody>
          </p:sp>
        </p:grpSp>
      </p:grpSp>
      <p:pic>
        <p:nvPicPr>
          <p:cNvPr id="27" name="Picture 11"/>
          <p:cNvPicPr>
            <a:picLocks noChangeAspect="1"/>
          </p:cNvPicPr>
          <p:nvPr/>
        </p:nvPicPr>
        <p:blipFill>
          <a:blip r:embed="rId4"/>
          <a:srcRect/>
          <a:stretch>
            <a:fillRect/>
          </a:stretch>
        </p:blipFill>
        <p:spPr>
          <a:xfrm>
            <a:off x="15773397" y="7952488"/>
            <a:ext cx="2209803" cy="2323086"/>
          </a:xfrm>
          <a:prstGeom prst="rect">
            <a:avLst/>
          </a:prstGeom>
        </p:spPr>
      </p:pic>
      <p:sp>
        <p:nvSpPr>
          <p:cNvPr id="10" name="Rectangle 9"/>
          <p:cNvSpPr/>
          <p:nvPr/>
        </p:nvSpPr>
        <p:spPr>
          <a:xfrm>
            <a:off x="1371600" y="3224462"/>
            <a:ext cx="15430319" cy="4385816"/>
          </a:xfrm>
          <a:prstGeom prst="rect">
            <a:avLst/>
          </a:prstGeom>
        </p:spPr>
        <p:txBody>
          <a:bodyPr wrap="square">
            <a:spAutoFit/>
          </a:bodyPr>
          <a:lstStyle/>
          <a:p>
            <a:pPr marL="571500" lvl="0" indent="-571500" algn="just">
              <a:lnSpc>
                <a:spcPct val="150000"/>
              </a:lnSpc>
              <a:spcBef>
                <a:spcPts val="1200"/>
              </a:spcBef>
              <a:spcAft>
                <a:spcPts val="600"/>
              </a:spcAft>
              <a:buFont typeface="Arial" panose="020B0604020202020204" pitchFamily="34" charset="0"/>
              <a:buChar char="•"/>
            </a:pPr>
            <a:r>
              <a:rPr lang="vi-VN" sz="4400">
                <a:ea typeface="Times New Roman" panose="02020603050405020304" pitchFamily="18" charset="0"/>
                <a:cs typeface="Arial" panose="020B0604020202020204" pitchFamily="34" charset="0"/>
              </a:rPr>
              <a:t>Hai đơn thức đồng dạng là hai đơn thức có hệ số khác 0 và có cùng phần biến.</a:t>
            </a:r>
          </a:p>
          <a:p>
            <a:pPr marL="571500" lvl="0" indent="-571500" algn="just">
              <a:lnSpc>
                <a:spcPct val="150000"/>
              </a:lnSpc>
              <a:spcBef>
                <a:spcPts val="1200"/>
              </a:spcBef>
              <a:spcAft>
                <a:spcPts val="600"/>
              </a:spcAft>
              <a:buFont typeface="Arial" panose="020B0604020202020204" pitchFamily="34" charset="0"/>
              <a:buChar char="•"/>
            </a:pPr>
            <a:r>
              <a:rPr lang="vi-VN" sz="4400">
                <a:ea typeface="Times New Roman" panose="02020603050405020304" pitchFamily="18" charset="0"/>
                <a:cs typeface="Arial" panose="020B0604020202020204" pitchFamily="34" charset="0"/>
              </a:rPr>
              <a:t>Để cộng, trừ (hay tìm tổng, hiệu) hai đơn thức đồng dạng, ta cộng, từ hệ số của chúng và giữ nguyên phần biến.</a:t>
            </a:r>
          </a:p>
        </p:txBody>
      </p:sp>
    </p:spTree>
    <p:extLst>
      <p:ext uri="{BB962C8B-B14F-4D97-AF65-F5344CB8AC3E}">
        <p14:creationId xmlns:p14="http://schemas.microsoft.com/office/powerpoint/2010/main" val="3386440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3"/>
          <a:srcRect/>
          <a:stretch>
            <a:fillRect/>
          </a:stretch>
        </p:blipFill>
        <p:spPr>
          <a:xfrm>
            <a:off x="-228600" y="9062201"/>
            <a:ext cx="825336" cy="841107"/>
          </a:xfrm>
          <a:prstGeom prst="rect">
            <a:avLst/>
          </a:prstGeom>
        </p:spPr>
      </p:pic>
      <p:sp>
        <p:nvSpPr>
          <p:cNvPr id="19" name="Rectangle 18"/>
          <p:cNvSpPr/>
          <p:nvPr/>
        </p:nvSpPr>
        <p:spPr>
          <a:xfrm>
            <a:off x="3881277" y="268864"/>
            <a:ext cx="184730" cy="707886"/>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5" name="Oval Callout 24"/>
          <p:cNvSpPr/>
          <p:nvPr/>
        </p:nvSpPr>
        <p:spPr>
          <a:xfrm>
            <a:off x="8252020" y="4929363"/>
            <a:ext cx="1524000" cy="747537"/>
          </a:xfrm>
          <a:prstGeom prst="wedgeEllipseCallou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schemeClr val="tx1"/>
              </a:solidFill>
              <a:effectLst/>
              <a:uLnTx/>
              <a:uFillTx/>
              <a:latin typeface="Calibri"/>
              <a:ea typeface="+mn-ea"/>
              <a:cs typeface="+mn-cs"/>
            </a:endParaRPr>
          </a:p>
        </p:txBody>
      </p:sp>
      <p:pic>
        <p:nvPicPr>
          <p:cNvPr id="21" name="Picture 54"/>
          <p:cNvPicPr>
            <a:picLocks noChangeAspect="1"/>
          </p:cNvPicPr>
          <p:nvPr/>
        </p:nvPicPr>
        <p:blipFill>
          <a:blip r:embed="rId4"/>
          <a:srcRect/>
          <a:stretch>
            <a:fillRect/>
          </a:stretch>
        </p:blipFill>
        <p:spPr>
          <a:xfrm>
            <a:off x="16456922" y="460593"/>
            <a:ext cx="1157163" cy="961891"/>
          </a:xfrm>
          <a:prstGeom prst="rect">
            <a:avLst/>
          </a:prstGeom>
        </p:spPr>
      </p:pic>
      <p:sp>
        <p:nvSpPr>
          <p:cNvPr id="2" name="Rectangle 1"/>
          <p:cNvSpPr/>
          <p:nvPr/>
        </p:nvSpPr>
        <p:spPr>
          <a:xfrm>
            <a:off x="531011" y="473214"/>
            <a:ext cx="4689104" cy="707886"/>
          </a:xfrm>
          <a:prstGeom prst="rect">
            <a:avLst/>
          </a:prstGeom>
        </p:spPr>
        <p:txBody>
          <a:bodyPr wrap="none">
            <a:spAutoFit/>
          </a:bodyPr>
          <a:lstStyle/>
          <a:p>
            <a:pPr lvl="0" algn="ctr">
              <a:defRPr/>
            </a:pPr>
            <a:r>
              <a:rPr lang="en-US" sz="4000" b="1" dirty="0" err="1">
                <a:latin typeface="Arial" panose="020B0604020202020204" pitchFamily="34" charset="0"/>
                <a:ea typeface="Times New Roman" panose="02020603050405020304" pitchFamily="18" charset="0"/>
                <a:cs typeface="Arial" panose="020B0604020202020204" pitchFamily="34" charset="0"/>
              </a:rPr>
              <a:t>Ví</a:t>
            </a:r>
            <a:r>
              <a:rPr lang="en-US" sz="4000" b="1" dirty="0">
                <a:latin typeface="Arial" panose="020B0604020202020204" pitchFamily="34" charset="0"/>
                <a:ea typeface="Times New Roman" panose="02020603050405020304" pitchFamily="18" charset="0"/>
                <a:cs typeface="Arial" panose="020B0604020202020204" pitchFamily="34" charset="0"/>
              </a:rPr>
              <a:t> </a:t>
            </a:r>
            <a:r>
              <a:rPr lang="en-US" sz="4000" b="1" err="1">
                <a:latin typeface="Arial" panose="020B0604020202020204" pitchFamily="34" charset="0"/>
                <a:ea typeface="Times New Roman" panose="02020603050405020304" pitchFamily="18" charset="0"/>
                <a:cs typeface="Arial" panose="020B0604020202020204" pitchFamily="34" charset="0"/>
              </a:rPr>
              <a:t>dụ</a:t>
            </a:r>
            <a:r>
              <a:rPr lang="en-US" sz="4000" b="1">
                <a:latin typeface="Arial" panose="020B0604020202020204" pitchFamily="34" charset="0"/>
                <a:ea typeface="Times New Roman" panose="02020603050405020304" pitchFamily="18" charset="0"/>
                <a:cs typeface="Arial" panose="020B0604020202020204" pitchFamily="34" charset="0"/>
              </a:rPr>
              <a:t> 4 </a:t>
            </a:r>
            <a:r>
              <a:rPr lang="en-US" sz="4000" b="1" dirty="0">
                <a:latin typeface="Arial" panose="020B0604020202020204" pitchFamily="34" charset="0"/>
                <a:ea typeface="Times New Roman" panose="02020603050405020304" pitchFamily="18" charset="0"/>
                <a:cs typeface="Arial" panose="020B0604020202020204" pitchFamily="34" charset="0"/>
              </a:rPr>
              <a:t>(SGK </a:t>
            </a:r>
            <a:r>
              <a:rPr lang="en-US" sz="4000" b="1">
                <a:latin typeface="Arial" panose="020B0604020202020204" pitchFamily="34" charset="0"/>
                <a:ea typeface="Times New Roman" panose="02020603050405020304" pitchFamily="18" charset="0"/>
                <a:cs typeface="Arial" panose="020B0604020202020204" pitchFamily="34" charset="0"/>
              </a:rPr>
              <a:t>– tr9)</a:t>
            </a:r>
            <a:endParaRPr lang="en-US" sz="4000" b="1" dirty="0">
              <a:latin typeface="Arial" panose="020B0604020202020204" pitchFamily="34" charset="0"/>
              <a:ea typeface="Times New Roman" panose="02020603050405020304" pitchFamily="18" charset="0"/>
              <a:cs typeface="Arial" panose="020B0604020202020204" pitchFamily="34" charset="0"/>
            </a:endParaRPr>
          </a:p>
        </p:txBody>
      </p:sp>
      <p:pic>
        <p:nvPicPr>
          <p:cNvPr id="22" name="Picture 14"/>
          <p:cNvPicPr>
            <a:picLocks noChangeAspect="1"/>
          </p:cNvPicPr>
          <p:nvPr/>
        </p:nvPicPr>
        <p:blipFill>
          <a:blip r:embed="rId5"/>
          <a:srcRect/>
          <a:stretch>
            <a:fillRect/>
          </a:stretch>
        </p:blipFill>
        <p:spPr>
          <a:xfrm>
            <a:off x="16909891" y="8663534"/>
            <a:ext cx="1066206" cy="1239774"/>
          </a:xfrm>
          <a:prstGeom prst="rect">
            <a:avLst/>
          </a:prstGeom>
        </p:spPr>
      </p:pic>
      <p:sp>
        <p:nvSpPr>
          <p:cNvPr id="11" name="Rectangle 10"/>
          <p:cNvSpPr/>
          <p:nvPr/>
        </p:nvSpPr>
        <p:spPr>
          <a:xfrm>
            <a:off x="596736" y="1388940"/>
            <a:ext cx="15310568" cy="182774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mn-cs"/>
              </a:rPr>
              <a:t>Mỗi</a:t>
            </a:r>
            <a:r>
              <a:rPr kumimoji="0" lang="en-US" sz="4000" b="0" i="0" u="none" strike="noStrike" kern="1200" cap="none" spc="0" normalizeH="0" noProof="0">
                <a:ln>
                  <a:noFill/>
                </a:ln>
                <a:effectLst/>
                <a:uLnTx/>
                <a:uFillTx/>
                <a:latin typeface="Arial" panose="020B0604020202020204" pitchFamily="34" charset="0"/>
                <a:ea typeface="Times New Roman" panose="02020603050405020304" pitchFamily="18" charset="0"/>
                <a:cs typeface="+mn-cs"/>
              </a:rPr>
              <a:t> cặp đơn thức sau có đồng dạng không?</a:t>
            </a:r>
            <a:r>
              <a:rPr lang="en-US" sz="4000">
                <a:latin typeface="Arial" panose="020B0604020202020204" pitchFamily="34" charset="0"/>
                <a:ea typeface="Times New Roman" panose="02020603050405020304" pitchFamily="18" charset="0"/>
              </a:rPr>
              <a:t> Nếu có, hãy tìm tổng và hiệu của chúng.</a:t>
            </a:r>
            <a:endParaRPr kumimoji="0" lang="en-US" sz="40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1477213" y="3673614"/>
                <a:ext cx="15073614"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solidFill>
                          <a:latin typeface="Cambria Math" panose="02040503050406030204" pitchFamily="18" charset="0"/>
                        </a:rPr>
                        <m:t>𝑎</m:t>
                      </m:r>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r>
                        <a:rPr lang="en-US" sz="4000" i="0">
                          <a:solidFill>
                            <a:schemeClr val="tx1"/>
                          </a:solidFill>
                          <a:latin typeface="Cambria Math" panose="02040503050406030204" pitchFamily="18" charset="0"/>
                        </a:rPr>
                        <m:t>4</m:t>
                      </m:r>
                      <m:r>
                        <a:rPr lang="en-US" sz="4000" i="1">
                          <a:solidFill>
                            <a:schemeClr val="tx1"/>
                          </a:solidFill>
                          <a:latin typeface="Cambria Math" panose="02040503050406030204" pitchFamily="18" charset="0"/>
                        </a:rPr>
                        <m:t>𝑥</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𝑦</m:t>
                          </m:r>
                        </m:e>
                        <m:sup>
                          <m:r>
                            <a:rPr lang="en-US" sz="4000" i="0">
                              <a:solidFill>
                                <a:schemeClr val="tx1"/>
                              </a:solidFill>
                              <a:latin typeface="Cambria Math" panose="02040503050406030204" pitchFamily="18" charset="0"/>
                            </a:rPr>
                            <m:t>3</m:t>
                          </m:r>
                        </m:sup>
                      </m:sSup>
                      <m:r>
                        <m:rPr>
                          <m:nor/>
                        </m:rPr>
                        <a:rPr lang="en-US" sz="4000" i="1">
                          <a:solidFill>
                            <a:schemeClr val="tx1"/>
                          </a:solidFill>
                          <a:latin typeface="Cambria Math" panose="02040503050406030204" pitchFamily="18" charset="0"/>
                        </a:rPr>
                        <m:t> </m:t>
                      </m:r>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r>
                        <a:rPr lang="en-US" sz="4000" i="0">
                          <a:solidFill>
                            <a:schemeClr val="tx1"/>
                          </a:solidFill>
                          <a:latin typeface="Cambria Math" panose="02040503050406030204" pitchFamily="18" charset="0"/>
                        </a:rPr>
                        <m:t>7</m:t>
                      </m:r>
                      <m:r>
                        <a:rPr lang="en-US" sz="4000" i="1">
                          <a:solidFill>
                            <a:schemeClr val="tx1"/>
                          </a:solidFill>
                          <a:latin typeface="Cambria Math" panose="02040503050406030204" pitchFamily="18" charset="0"/>
                        </a:rPr>
                        <m:t>𝑥</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𝑦</m:t>
                          </m:r>
                        </m:e>
                        <m:sup>
                          <m:r>
                            <a:rPr lang="en-US" sz="4000" i="0">
                              <a:solidFill>
                                <a:schemeClr val="tx1"/>
                              </a:solidFill>
                              <a:latin typeface="Cambria Math" panose="02040503050406030204" pitchFamily="18" charset="0"/>
                            </a:rPr>
                            <m:t>3</m:t>
                          </m:r>
                        </m:sup>
                      </m:sSup>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r>
                        <m:rPr>
                          <m:nor/>
                        </m:rPr>
                        <a:rPr lang="en-US" sz="4000" b="0" i="1" smtClean="0">
                          <a:solidFill>
                            <a:schemeClr val="tx1"/>
                          </a:solidFill>
                          <a:latin typeface="Cambria Math" panose="02040503050406030204" pitchFamily="18" charset="0"/>
                        </a:rPr>
                        <m:t>        </m:t>
                      </m:r>
                      <m:r>
                        <m:rPr>
                          <m:nor/>
                        </m:rPr>
                        <a:rPr lang="en-US" sz="4000" i="1">
                          <a:solidFill>
                            <a:schemeClr val="tx1"/>
                          </a:solidFill>
                          <a:latin typeface="Cambria Math" panose="02040503050406030204" pitchFamily="18" charset="0"/>
                        </a:rPr>
                        <m:t>     </m:t>
                      </m:r>
                      <m:r>
                        <a:rPr lang="en-US" sz="4000" i="1">
                          <a:solidFill>
                            <a:schemeClr val="tx1"/>
                          </a:solidFill>
                          <a:latin typeface="Cambria Math" panose="02040503050406030204" pitchFamily="18" charset="0"/>
                        </a:rPr>
                        <m:t>𝑏</m:t>
                      </m:r>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r>
                        <a:rPr lang="en-US" sz="4000" i="1">
                          <a:solidFill>
                            <a:schemeClr val="tx1"/>
                          </a:solidFill>
                          <a:latin typeface="Cambria Math" panose="02040503050406030204" pitchFamily="18" charset="0"/>
                        </a:rPr>
                        <m:t>𝑥𝑦𝑥</m:t>
                      </m:r>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r>
                        <a:rPr lang="en-US" sz="4000" i="0">
                          <a:solidFill>
                            <a:schemeClr val="tx1"/>
                          </a:solidFill>
                          <a:latin typeface="Cambria Math" panose="02040503050406030204" pitchFamily="18" charset="0"/>
                        </a:rPr>
                        <m:t>−3</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𝑥</m:t>
                          </m:r>
                        </m:e>
                        <m:sup>
                          <m:r>
                            <a:rPr lang="en-US" sz="4000" i="0">
                              <a:solidFill>
                                <a:schemeClr val="tx1"/>
                              </a:solidFill>
                              <a:latin typeface="Cambria Math" panose="02040503050406030204" pitchFamily="18" charset="0"/>
                            </a:rPr>
                            <m:t>2</m:t>
                          </m:r>
                        </m:sup>
                      </m:sSup>
                      <m:r>
                        <a:rPr lang="en-US" sz="4000" i="1">
                          <a:solidFill>
                            <a:schemeClr val="tx1"/>
                          </a:solidFill>
                          <a:latin typeface="Cambria Math" panose="02040503050406030204" pitchFamily="18" charset="0"/>
                        </a:rPr>
                        <m:t>𝑦</m:t>
                      </m:r>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r>
                        <m:rPr>
                          <m:nor/>
                        </m:rPr>
                        <a:rPr lang="en-US" sz="4000" b="0" i="1" smtClean="0">
                          <a:solidFill>
                            <a:schemeClr val="tx1"/>
                          </a:solidFill>
                          <a:latin typeface="Cambria Math" panose="02040503050406030204" pitchFamily="18" charset="0"/>
                        </a:rPr>
                        <m:t>    </m:t>
                      </m:r>
                      <m:r>
                        <m:rPr>
                          <m:nor/>
                        </m:rPr>
                        <a:rPr lang="en-US" sz="4000" i="1">
                          <a:solidFill>
                            <a:schemeClr val="tx1"/>
                          </a:solidFill>
                          <a:latin typeface="Cambria Math" panose="02040503050406030204" pitchFamily="18" charset="0"/>
                        </a:rPr>
                        <m:t>     </m:t>
                      </m:r>
                      <m:r>
                        <a:rPr lang="en-US" sz="4000" i="1">
                          <a:solidFill>
                            <a:schemeClr val="tx1"/>
                          </a:solidFill>
                          <a:latin typeface="Cambria Math" panose="02040503050406030204" pitchFamily="18" charset="0"/>
                        </a:rPr>
                        <m:t>𝑐</m:t>
                      </m:r>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r>
                        <a:rPr lang="en-US" sz="4000" i="0">
                          <a:solidFill>
                            <a:schemeClr val="tx1"/>
                          </a:solidFill>
                          <a:latin typeface="Cambria Math" panose="02040503050406030204" pitchFamily="18" charset="0"/>
                        </a:rPr>
                        <m:t>2</m:t>
                      </m:r>
                      <m:r>
                        <a:rPr lang="en-US" sz="4000" i="1">
                          <a:solidFill>
                            <a:schemeClr val="tx1"/>
                          </a:solidFill>
                          <a:latin typeface="Cambria Math" panose="02040503050406030204" pitchFamily="18" charset="0"/>
                        </a:rPr>
                        <m:t>𝑥𝑦</m:t>
                      </m:r>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r>
                        <a:rPr lang="en-US" sz="4000" i="1">
                          <a:solidFill>
                            <a:schemeClr val="tx1"/>
                          </a:solidFill>
                          <a:latin typeface="Cambria Math" panose="02040503050406030204" pitchFamily="18" charset="0"/>
                        </a:rPr>
                        <m:t>𝑥𝑦</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𝑧</m:t>
                          </m:r>
                        </m:e>
                        <m:sup>
                          <m:r>
                            <a:rPr lang="en-US" sz="4000" i="0">
                              <a:solidFill>
                                <a:schemeClr val="tx1"/>
                              </a:solidFill>
                              <a:latin typeface="Cambria Math" panose="02040503050406030204" pitchFamily="18" charset="0"/>
                            </a:rPr>
                            <m:t>2</m:t>
                          </m:r>
                        </m:sup>
                      </m:sSup>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oMath>
                  </m:oMathPara>
                </a14:m>
                <a:endParaRPr lang="en-US" sz="4000">
                  <a:solidFill>
                    <a:schemeClr val="tx1"/>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1477213" y="3673614"/>
                <a:ext cx="15073614" cy="70788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96736" y="5947708"/>
                <a:ext cx="17201980" cy="1938992"/>
              </a:xfrm>
              <a:prstGeom prst="rect">
                <a:avLst/>
              </a:prstGeom>
            </p:spPr>
            <p:txBody>
              <a:bodyPr wrap="square">
                <a:spAutoFit/>
              </a:bodyPr>
              <a:lstStyle/>
              <a:p>
                <a:pPr>
                  <a:lnSpc>
                    <a:spcPct val="150000"/>
                  </a:lnSpc>
                </a:pPr>
                <a14:m>
                  <m:oMath xmlns:m="http://schemas.openxmlformats.org/officeDocument/2006/math">
                    <m:r>
                      <a:rPr lang="en-US" sz="4000" i="1" smtClean="0">
                        <a:solidFill>
                          <a:schemeClr val="tx1"/>
                        </a:solidFill>
                        <a:latin typeface="Cambria Math" panose="02040503050406030204" pitchFamily="18" charset="0"/>
                      </a:rPr>
                      <m:t>𝑎</m:t>
                    </m:r>
                    <m:r>
                      <a:rPr lang="en-US" sz="4000">
                        <a:solidFill>
                          <a:schemeClr val="tx1"/>
                        </a:solidFill>
                        <a:latin typeface="Cambria Math" panose="02040503050406030204" pitchFamily="18" charset="0"/>
                      </a:rPr>
                      <m:t>)</m:t>
                    </m:r>
                    <m:r>
                      <m:rPr>
                        <m:nor/>
                      </m:rPr>
                      <a:rPr lang="en-US" sz="4000" i="1">
                        <a:solidFill>
                          <a:schemeClr val="tx1"/>
                        </a:solidFill>
                        <a:latin typeface="Arial" panose="020B0604020202020204" pitchFamily="34" charset="0"/>
                        <a:cs typeface="Arial" panose="020B0604020202020204" pitchFamily="34" charset="0"/>
                      </a:rPr>
                      <m:t> </m:t>
                    </m:r>
                    <m:r>
                      <a:rPr lang="en-US" sz="4000">
                        <a:solidFill>
                          <a:schemeClr val="tx1"/>
                        </a:solidFill>
                        <a:latin typeface="Cambria Math" panose="02040503050406030204" pitchFamily="18" charset="0"/>
                      </a:rPr>
                      <m:t>4</m:t>
                    </m:r>
                    <m:r>
                      <a:rPr lang="en-US" sz="4000" i="1">
                        <a:solidFill>
                          <a:schemeClr val="tx1"/>
                        </a:solidFill>
                        <a:latin typeface="Cambria Math" panose="02040503050406030204" pitchFamily="18" charset="0"/>
                      </a:rPr>
                      <m:t>𝑥</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𝑦</m:t>
                        </m:r>
                      </m:e>
                      <m:sup>
                        <m:r>
                          <a:rPr lang="en-US" sz="4000">
                            <a:solidFill>
                              <a:schemeClr val="tx1"/>
                            </a:solidFill>
                            <a:latin typeface="Cambria Math" panose="02040503050406030204" pitchFamily="18" charset="0"/>
                          </a:rPr>
                          <m:t>3</m:t>
                        </m:r>
                      </m:sup>
                    </m:sSup>
                    <m:r>
                      <m:rPr>
                        <m:nor/>
                      </m:rPr>
                      <a:rPr lang="en-US" sz="4000" i="1">
                        <a:solidFill>
                          <a:schemeClr val="tx1"/>
                        </a:solidFill>
                        <a:latin typeface="Arial" panose="020B0604020202020204" pitchFamily="34" charset="0"/>
                        <a:cs typeface="Arial" panose="020B0604020202020204" pitchFamily="34" charset="0"/>
                      </a:rPr>
                      <m:t> </m:t>
                    </m:r>
                    <m:r>
                      <a:rPr lang="en-US" sz="4000">
                        <a:solidFill>
                          <a:schemeClr val="tx1"/>
                        </a:solidFill>
                        <a:latin typeface="Cambria Math" panose="02040503050406030204" pitchFamily="18" charset="0"/>
                      </a:rPr>
                      <m:t>,</m:t>
                    </m:r>
                    <m:r>
                      <m:rPr>
                        <m:nor/>
                      </m:rPr>
                      <a:rPr lang="en-US" sz="4000" i="1">
                        <a:solidFill>
                          <a:schemeClr val="tx1"/>
                        </a:solidFill>
                        <a:latin typeface="Arial" panose="020B0604020202020204" pitchFamily="34" charset="0"/>
                        <a:cs typeface="Arial" panose="020B0604020202020204" pitchFamily="34" charset="0"/>
                      </a:rPr>
                      <m:t>  </m:t>
                    </m:r>
                    <m:r>
                      <a:rPr lang="en-US" sz="4000">
                        <a:solidFill>
                          <a:schemeClr val="tx1"/>
                        </a:solidFill>
                        <a:latin typeface="Cambria Math" panose="02040503050406030204" pitchFamily="18" charset="0"/>
                      </a:rPr>
                      <m:t>7</m:t>
                    </m:r>
                    <m:r>
                      <a:rPr lang="en-US" sz="4000" i="1">
                        <a:solidFill>
                          <a:schemeClr val="tx1"/>
                        </a:solidFill>
                        <a:latin typeface="Cambria Math" panose="02040503050406030204" pitchFamily="18" charset="0"/>
                      </a:rPr>
                      <m:t>𝑥</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𝑦</m:t>
                        </m:r>
                      </m:e>
                      <m:sup>
                        <m:r>
                          <a:rPr lang="en-US" sz="4000">
                            <a:solidFill>
                              <a:schemeClr val="tx1"/>
                            </a:solidFill>
                            <a:latin typeface="Cambria Math" panose="02040503050406030204" pitchFamily="18" charset="0"/>
                          </a:rPr>
                          <m:t>3</m:t>
                        </m:r>
                      </m:sup>
                    </m:sSup>
                  </m:oMath>
                </a14:m>
                <a:r>
                  <a:rPr lang="en-US" sz="4000">
                    <a:solidFill>
                      <a:schemeClr val="tx1"/>
                    </a:solidFill>
                    <a:latin typeface="Arial" panose="020B0604020202020204" pitchFamily="34" charset="0"/>
                    <a:cs typeface="Arial" panose="020B0604020202020204" pitchFamily="34" charset="0"/>
                  </a:rPr>
                  <a:t> là hai đơn thức đồng dạng, vì có hệ số khác 0 và cùng phần biến là </a:t>
                </a:r>
                <a14:m>
                  <m:oMath xmlns:m="http://schemas.openxmlformats.org/officeDocument/2006/math">
                    <m:r>
                      <a:rPr lang="en-US" sz="4000" i="1">
                        <a:solidFill>
                          <a:schemeClr val="tx1"/>
                        </a:solidFill>
                        <a:latin typeface="Cambria Math" panose="02040503050406030204" pitchFamily="18" charset="0"/>
                      </a:rPr>
                      <m:t>𝑥</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𝑦</m:t>
                        </m:r>
                      </m:e>
                      <m:sup>
                        <m:r>
                          <a:rPr lang="en-US" sz="4000">
                            <a:solidFill>
                              <a:schemeClr val="tx1"/>
                            </a:solidFill>
                            <a:latin typeface="Cambria Math" panose="02040503050406030204" pitchFamily="18" charset="0"/>
                          </a:rPr>
                          <m:t>3</m:t>
                        </m:r>
                      </m:sup>
                    </m:sSup>
                  </m:oMath>
                </a14:m>
                <a:r>
                  <a:rPr lang="en-US" sz="4000">
                    <a:solidFill>
                      <a:schemeClr val="tx1"/>
                    </a:solidFill>
                    <a:latin typeface="Arial" panose="020B0604020202020204" pitchFamily="34" charset="0"/>
                    <a:cs typeface="Arial" panose="020B0604020202020204" pitchFamily="34" charset="0"/>
                  </a:rPr>
                  <a:t>. Ta có:</a:t>
                </a:r>
              </a:p>
            </p:txBody>
          </p:sp>
        </mc:Choice>
        <mc:Fallback xmlns="">
          <p:sp>
            <p:nvSpPr>
              <p:cNvPr id="5" name="Rectangle 4"/>
              <p:cNvSpPr>
                <a:spLocks noRot="1" noChangeAspect="1" noMove="1" noResize="1" noEditPoints="1" noAdjustHandles="1" noChangeArrowheads="1" noChangeShapeType="1" noTextEdit="1"/>
              </p:cNvSpPr>
              <p:nvPr/>
            </p:nvSpPr>
            <p:spPr>
              <a:xfrm>
                <a:off x="596736" y="5947708"/>
                <a:ext cx="17201980" cy="1938992"/>
              </a:xfrm>
              <a:prstGeom prst="rect">
                <a:avLst/>
              </a:prstGeom>
              <a:blipFill>
                <a:blip r:embed="rId7"/>
                <a:stretch>
                  <a:fillRect l="-1276" r="-1949"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4648200" y="7931744"/>
                <a:ext cx="9562746" cy="140275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en-US" sz="4000" i="1" smtClean="0">
                              <a:solidFill>
                                <a:schemeClr val="tx1"/>
                              </a:solidFill>
                              <a:latin typeface="Cambria Math" panose="02040503050406030204" pitchFamily="18" charset="0"/>
                            </a:rPr>
                          </m:ctrlPr>
                        </m:mPr>
                        <m:mr>
                          <m:e>
                            <m:r>
                              <a:rPr lang="en-US" sz="4000" i="0">
                                <a:solidFill>
                                  <a:schemeClr val="tx1"/>
                                </a:solidFill>
                                <a:latin typeface="Cambria Math" panose="02040503050406030204" pitchFamily="18" charset="0"/>
                              </a:rPr>
                              <m:t>4</m:t>
                            </m:r>
                            <m:r>
                              <a:rPr lang="en-US" sz="4000" i="1">
                                <a:solidFill>
                                  <a:schemeClr val="tx1"/>
                                </a:solidFill>
                                <a:latin typeface="Cambria Math" panose="02040503050406030204" pitchFamily="18" charset="0"/>
                              </a:rPr>
                              <m:t>𝑥</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𝑦</m:t>
                                </m:r>
                              </m:e>
                              <m:sup>
                                <m:r>
                                  <a:rPr lang="en-US" sz="4000" i="0">
                                    <a:solidFill>
                                      <a:schemeClr val="tx1"/>
                                    </a:solidFill>
                                    <a:latin typeface="Cambria Math" panose="02040503050406030204" pitchFamily="18" charset="0"/>
                                  </a:rPr>
                                  <m:t>3</m:t>
                                </m:r>
                              </m:sup>
                            </m:sSup>
                            <m:r>
                              <m:rPr>
                                <m:nor/>
                              </m:rPr>
                              <a:rPr lang="en-US" sz="4000" i="1">
                                <a:solidFill>
                                  <a:schemeClr val="tx1"/>
                                </a:solidFill>
                                <a:latin typeface="Cambria Math" panose="02040503050406030204" pitchFamily="18" charset="0"/>
                              </a:rPr>
                              <m:t> </m:t>
                            </m:r>
                            <m:r>
                              <a:rPr lang="en-US" sz="4000" i="0">
                                <a:solidFill>
                                  <a:schemeClr val="tx1"/>
                                </a:solidFill>
                                <a:latin typeface="Cambria Math" panose="02040503050406030204" pitchFamily="18" charset="0"/>
                              </a:rPr>
                              <m:t>+7</m:t>
                            </m:r>
                            <m:r>
                              <a:rPr lang="en-US" sz="4000" i="1">
                                <a:solidFill>
                                  <a:schemeClr val="tx1"/>
                                </a:solidFill>
                                <a:latin typeface="Cambria Math" panose="02040503050406030204" pitchFamily="18" charset="0"/>
                              </a:rPr>
                              <m:t>𝑥</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𝑦</m:t>
                                </m:r>
                              </m:e>
                              <m:sup>
                                <m:r>
                                  <a:rPr lang="en-US" sz="4000" i="0">
                                    <a:solidFill>
                                      <a:schemeClr val="tx1"/>
                                    </a:solidFill>
                                    <a:latin typeface="Cambria Math" panose="02040503050406030204" pitchFamily="18" charset="0"/>
                                  </a:rPr>
                                  <m:t>3</m:t>
                                </m:r>
                              </m:sup>
                            </m:sSup>
                            <m:r>
                              <a:rPr lang="en-US" sz="4000" i="0">
                                <a:solidFill>
                                  <a:schemeClr val="tx1"/>
                                </a:solidFill>
                                <a:latin typeface="Cambria Math" panose="02040503050406030204" pitchFamily="18" charset="0"/>
                              </a:rPr>
                              <m:t>=</m:t>
                            </m:r>
                            <m:d>
                              <m:dPr>
                                <m:ctrlPr>
                                  <a:rPr lang="en-US" sz="4000" i="1">
                                    <a:solidFill>
                                      <a:schemeClr val="tx1"/>
                                    </a:solidFill>
                                    <a:latin typeface="Cambria Math" panose="02040503050406030204" pitchFamily="18" charset="0"/>
                                  </a:rPr>
                                </m:ctrlPr>
                              </m:dPr>
                              <m:e>
                                <m:r>
                                  <a:rPr lang="en-US" sz="4000" i="0">
                                    <a:solidFill>
                                      <a:schemeClr val="tx1"/>
                                    </a:solidFill>
                                    <a:latin typeface="Cambria Math" panose="02040503050406030204" pitchFamily="18" charset="0"/>
                                  </a:rPr>
                                  <m:t>4+7</m:t>
                                </m:r>
                              </m:e>
                            </m:d>
                            <m:r>
                              <a:rPr lang="en-US" sz="4000" i="1">
                                <a:solidFill>
                                  <a:schemeClr val="tx1"/>
                                </a:solidFill>
                                <a:latin typeface="Cambria Math" panose="02040503050406030204" pitchFamily="18" charset="0"/>
                              </a:rPr>
                              <m:t>𝑥</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𝑦</m:t>
                                </m:r>
                              </m:e>
                              <m:sup>
                                <m:r>
                                  <a:rPr lang="en-US" sz="4000" i="0">
                                    <a:solidFill>
                                      <a:schemeClr val="tx1"/>
                                    </a:solidFill>
                                    <a:latin typeface="Cambria Math" panose="02040503050406030204" pitchFamily="18" charset="0"/>
                                  </a:rPr>
                                  <m:t>3</m:t>
                                </m:r>
                              </m:sup>
                            </m:sSup>
                            <m:r>
                              <a:rPr lang="en-US" sz="4000" i="0">
                                <a:solidFill>
                                  <a:schemeClr val="tx1"/>
                                </a:solidFill>
                                <a:latin typeface="Cambria Math" panose="02040503050406030204" pitchFamily="18" charset="0"/>
                              </a:rPr>
                              <m:t>=11</m:t>
                            </m:r>
                            <m:r>
                              <a:rPr lang="en-US" sz="4000" i="1">
                                <a:solidFill>
                                  <a:schemeClr val="tx1"/>
                                </a:solidFill>
                                <a:latin typeface="Cambria Math" panose="02040503050406030204" pitchFamily="18" charset="0"/>
                              </a:rPr>
                              <m:t>𝑥</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𝑦</m:t>
                                </m:r>
                              </m:e>
                              <m:sup>
                                <m:r>
                                  <a:rPr lang="en-US" sz="4000" i="0">
                                    <a:solidFill>
                                      <a:schemeClr val="tx1"/>
                                    </a:solidFill>
                                    <a:latin typeface="Cambria Math" panose="02040503050406030204" pitchFamily="18" charset="0"/>
                                  </a:rPr>
                                  <m:t>3</m:t>
                                </m:r>
                              </m:sup>
                            </m:sSup>
                            <m:r>
                              <a:rPr lang="en-US" sz="4000" i="0">
                                <a:solidFill>
                                  <a:schemeClr val="tx1"/>
                                </a:solidFill>
                                <a:latin typeface="Cambria Math" panose="02040503050406030204" pitchFamily="18" charset="0"/>
                              </a:rPr>
                              <m:t>;</m:t>
                            </m:r>
                          </m:e>
                        </m:mr>
                        <m:mr>
                          <m:e>
                            <m:r>
                              <m:rPr>
                                <m:nor/>
                              </m:rPr>
                              <a:rPr lang="en-US" sz="4000" i="1">
                                <a:solidFill>
                                  <a:schemeClr val="tx1"/>
                                </a:solidFill>
                                <a:latin typeface="Cambria Math" panose="02040503050406030204" pitchFamily="18" charset="0"/>
                              </a:rPr>
                              <m:t>     </m:t>
                            </m:r>
                            <m:r>
                              <a:rPr lang="en-US" sz="4000" i="0">
                                <a:solidFill>
                                  <a:schemeClr val="tx1"/>
                                </a:solidFill>
                                <a:latin typeface="Cambria Math" panose="02040503050406030204" pitchFamily="18" charset="0"/>
                              </a:rPr>
                              <m:t>4</m:t>
                            </m:r>
                            <m:r>
                              <a:rPr lang="en-US" sz="4000" i="1">
                                <a:solidFill>
                                  <a:schemeClr val="tx1"/>
                                </a:solidFill>
                                <a:latin typeface="Cambria Math" panose="02040503050406030204" pitchFamily="18" charset="0"/>
                              </a:rPr>
                              <m:t>𝑥</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𝑦</m:t>
                                </m:r>
                              </m:e>
                              <m:sup>
                                <m:r>
                                  <a:rPr lang="en-US" sz="4000" i="0">
                                    <a:solidFill>
                                      <a:schemeClr val="tx1"/>
                                    </a:solidFill>
                                    <a:latin typeface="Cambria Math" panose="02040503050406030204" pitchFamily="18" charset="0"/>
                                  </a:rPr>
                                  <m:t>3</m:t>
                                </m:r>
                              </m:sup>
                            </m:sSup>
                            <m:r>
                              <m:rPr>
                                <m:nor/>
                              </m:rPr>
                              <a:rPr lang="en-US" sz="4000" i="1">
                                <a:solidFill>
                                  <a:schemeClr val="tx1"/>
                                </a:solidFill>
                                <a:latin typeface="Cambria Math" panose="02040503050406030204" pitchFamily="18" charset="0"/>
                              </a:rPr>
                              <m:t> </m:t>
                            </m:r>
                            <m:r>
                              <a:rPr lang="en-US" sz="4000" i="0">
                                <a:solidFill>
                                  <a:schemeClr val="tx1"/>
                                </a:solidFill>
                                <a:latin typeface="Cambria Math" panose="02040503050406030204" pitchFamily="18" charset="0"/>
                              </a:rPr>
                              <m:t>−7</m:t>
                            </m:r>
                            <m:r>
                              <a:rPr lang="en-US" sz="4000" i="1">
                                <a:solidFill>
                                  <a:schemeClr val="tx1"/>
                                </a:solidFill>
                                <a:latin typeface="Cambria Math" panose="02040503050406030204" pitchFamily="18" charset="0"/>
                              </a:rPr>
                              <m:t>𝑥</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𝑦</m:t>
                                </m:r>
                              </m:e>
                              <m:sup>
                                <m:r>
                                  <a:rPr lang="en-US" sz="4000" i="0">
                                    <a:solidFill>
                                      <a:schemeClr val="tx1"/>
                                    </a:solidFill>
                                    <a:latin typeface="Cambria Math" panose="02040503050406030204" pitchFamily="18" charset="0"/>
                                  </a:rPr>
                                  <m:t>3</m:t>
                                </m:r>
                              </m:sup>
                            </m:sSup>
                            <m:r>
                              <a:rPr lang="en-US" sz="4000" i="0">
                                <a:solidFill>
                                  <a:schemeClr val="tx1"/>
                                </a:solidFill>
                                <a:latin typeface="Cambria Math" panose="02040503050406030204" pitchFamily="18" charset="0"/>
                              </a:rPr>
                              <m:t>=</m:t>
                            </m:r>
                            <m:d>
                              <m:dPr>
                                <m:ctrlPr>
                                  <a:rPr lang="en-US" sz="4000" i="1">
                                    <a:solidFill>
                                      <a:schemeClr val="tx1"/>
                                    </a:solidFill>
                                    <a:latin typeface="Cambria Math" panose="02040503050406030204" pitchFamily="18" charset="0"/>
                                  </a:rPr>
                                </m:ctrlPr>
                              </m:dPr>
                              <m:e>
                                <m:r>
                                  <a:rPr lang="en-US" sz="4000" i="0">
                                    <a:solidFill>
                                      <a:schemeClr val="tx1"/>
                                    </a:solidFill>
                                    <a:latin typeface="Cambria Math" panose="02040503050406030204" pitchFamily="18" charset="0"/>
                                  </a:rPr>
                                  <m:t>4−7</m:t>
                                </m:r>
                              </m:e>
                            </m:d>
                            <m:r>
                              <a:rPr lang="en-US" sz="4000" i="1">
                                <a:solidFill>
                                  <a:schemeClr val="tx1"/>
                                </a:solidFill>
                                <a:latin typeface="Cambria Math" panose="02040503050406030204" pitchFamily="18" charset="0"/>
                              </a:rPr>
                              <m:t>𝑥</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𝑦</m:t>
                                </m:r>
                              </m:e>
                              <m:sup>
                                <m:r>
                                  <a:rPr lang="en-US" sz="4000" i="0">
                                    <a:solidFill>
                                      <a:schemeClr val="tx1"/>
                                    </a:solidFill>
                                    <a:latin typeface="Cambria Math" panose="02040503050406030204" pitchFamily="18" charset="0"/>
                                  </a:rPr>
                                  <m:t>3</m:t>
                                </m:r>
                              </m:sup>
                            </m:sSup>
                            <m:r>
                              <a:rPr lang="en-US" sz="4000" i="0">
                                <a:solidFill>
                                  <a:schemeClr val="tx1"/>
                                </a:solidFill>
                                <a:latin typeface="Cambria Math" panose="02040503050406030204" pitchFamily="18" charset="0"/>
                              </a:rPr>
                              <m:t>=−3</m:t>
                            </m:r>
                            <m:r>
                              <a:rPr lang="en-US" sz="4000" i="1">
                                <a:solidFill>
                                  <a:schemeClr val="tx1"/>
                                </a:solidFill>
                                <a:latin typeface="Cambria Math" panose="02040503050406030204" pitchFamily="18" charset="0"/>
                              </a:rPr>
                              <m:t>𝑥</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𝑦</m:t>
                                </m:r>
                              </m:e>
                              <m:sup>
                                <m:r>
                                  <a:rPr lang="en-US" sz="4000" i="0">
                                    <a:solidFill>
                                      <a:schemeClr val="tx1"/>
                                    </a:solidFill>
                                    <a:latin typeface="Cambria Math" panose="02040503050406030204" pitchFamily="18" charset="0"/>
                                  </a:rPr>
                                  <m:t>3</m:t>
                                </m:r>
                              </m:sup>
                            </m:sSup>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e>
                        </m:mr>
                      </m:m>
                    </m:oMath>
                  </m:oMathPara>
                </a14:m>
                <a:endParaRPr lang="en-US" sz="4000">
                  <a:solidFill>
                    <a:schemeClr val="tx1"/>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4648200" y="7931744"/>
                <a:ext cx="9562746" cy="1402756"/>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23950652"/>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anim calcmode="lin" valueType="num">
                                      <p:cBhvr>
                                        <p:cTn id="31" dur="500" fill="hold"/>
                                        <p:tgtEl>
                                          <p:spTgt spid="6"/>
                                        </p:tgtEl>
                                        <p:attrNameLst>
                                          <p:attrName>ppt_x</p:attrName>
                                        </p:attrNameLst>
                                      </p:cBhvr>
                                      <p:tavLst>
                                        <p:tav tm="0">
                                          <p:val>
                                            <p:strVal val="#ppt_x"/>
                                          </p:val>
                                        </p:tav>
                                        <p:tav tm="100000">
                                          <p:val>
                                            <p:strVal val="#ppt_x"/>
                                          </p:val>
                                        </p:tav>
                                      </p:tavLst>
                                    </p:anim>
                                    <p:anim calcmode="lin" valueType="num">
                                      <p:cBhvr>
                                        <p:cTn id="32"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 grpId="0"/>
      <p:bldP spid="11" grpId="0"/>
      <p:bldP spid="4" grpId="0"/>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3"/>
          <a:srcRect/>
          <a:stretch>
            <a:fillRect/>
          </a:stretch>
        </p:blipFill>
        <p:spPr>
          <a:xfrm>
            <a:off x="-228600" y="9062201"/>
            <a:ext cx="825336" cy="841107"/>
          </a:xfrm>
          <a:prstGeom prst="rect">
            <a:avLst/>
          </a:prstGeom>
        </p:spPr>
      </p:pic>
      <p:sp>
        <p:nvSpPr>
          <p:cNvPr id="25" name="Oval Callout 24"/>
          <p:cNvSpPr/>
          <p:nvPr/>
        </p:nvSpPr>
        <p:spPr>
          <a:xfrm>
            <a:off x="715213" y="674947"/>
            <a:ext cx="1524000" cy="747537"/>
          </a:xfrm>
          <a:prstGeom prst="wedgeEllipseCallou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schemeClr val="tx1"/>
              </a:solidFill>
              <a:effectLst/>
              <a:uLnTx/>
              <a:uFillTx/>
              <a:latin typeface="Calibri"/>
              <a:ea typeface="+mn-ea"/>
              <a:cs typeface="+mn-cs"/>
            </a:endParaRPr>
          </a:p>
        </p:txBody>
      </p:sp>
      <p:pic>
        <p:nvPicPr>
          <p:cNvPr id="21" name="Picture 54"/>
          <p:cNvPicPr>
            <a:picLocks noChangeAspect="1"/>
          </p:cNvPicPr>
          <p:nvPr/>
        </p:nvPicPr>
        <p:blipFill>
          <a:blip r:embed="rId4"/>
          <a:srcRect/>
          <a:stretch>
            <a:fillRect/>
          </a:stretch>
        </p:blipFill>
        <p:spPr>
          <a:xfrm>
            <a:off x="16456922" y="460593"/>
            <a:ext cx="1157163" cy="961891"/>
          </a:xfrm>
          <a:prstGeom prst="rect">
            <a:avLst/>
          </a:prstGeom>
        </p:spPr>
      </p:pic>
      <p:pic>
        <p:nvPicPr>
          <p:cNvPr id="22" name="Picture 14"/>
          <p:cNvPicPr>
            <a:picLocks noChangeAspect="1"/>
          </p:cNvPicPr>
          <p:nvPr/>
        </p:nvPicPr>
        <p:blipFill>
          <a:blip r:embed="rId5"/>
          <a:srcRect/>
          <a:stretch>
            <a:fillRect/>
          </a:stretch>
        </p:blipFill>
        <p:spPr>
          <a:xfrm>
            <a:off x="16909891" y="8663534"/>
            <a:ext cx="1066206" cy="1239774"/>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715213" y="1790700"/>
                <a:ext cx="17201980" cy="1824730"/>
              </a:xfrm>
              <a:prstGeom prst="rect">
                <a:avLst/>
              </a:prstGeom>
            </p:spPr>
            <p:txBody>
              <a:bodyPr wrap="square">
                <a:spAutoFit/>
              </a:bodyPr>
              <a:lstStyle/>
              <a:p>
                <a:pPr lvl="0">
                  <a:lnSpc>
                    <a:spcPct val="150000"/>
                  </a:lnSpc>
                </a:pPr>
                <a:r>
                  <a:rPr kumimoji="0" lang="en-US" sz="40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b) Ta</a:t>
                </a:r>
                <a:r>
                  <a:rPr kumimoji="0" lang="en-US" sz="4000" b="0" i="0" u="none" strike="noStrike" kern="1200" cap="none" spc="0" normalizeH="0" noProof="0">
                    <a:ln>
                      <a:noFill/>
                    </a:ln>
                    <a:solidFill>
                      <a:schemeClr val="tx1"/>
                    </a:solidFill>
                    <a:effectLst/>
                    <a:uLnTx/>
                    <a:uFillTx/>
                    <a:latin typeface="Arial" panose="020B0604020202020204" pitchFamily="34" charset="0"/>
                    <a:ea typeface="+mn-ea"/>
                    <a:cs typeface="Arial" panose="020B0604020202020204" pitchFamily="34" charset="0"/>
                  </a:rPr>
                  <a:t> có </a:t>
                </a:r>
                <a14:m>
                  <m:oMath xmlns:m="http://schemas.openxmlformats.org/officeDocument/2006/math">
                    <m:r>
                      <a:rPr lang="en-US" sz="4000" i="1">
                        <a:solidFill>
                          <a:schemeClr val="tx1"/>
                        </a:solidFill>
                        <a:latin typeface="Cambria Math" panose="02040503050406030204" pitchFamily="18" charset="0"/>
                      </a:rPr>
                      <m:t>𝑥𝑦𝑥</m:t>
                    </m:r>
                    <m:r>
                      <a:rPr lang="en-US" sz="4000" b="0" i="0" smtClean="0">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𝑥𝑥𝑦</m:t>
                    </m:r>
                    <m:r>
                      <a:rPr lang="en-US" sz="4000" b="0" i="1" smtClean="0">
                        <a:solidFill>
                          <a:schemeClr val="tx1"/>
                        </a:solidFill>
                        <a:latin typeface="Cambria Math" panose="02040503050406030204" pitchFamily="18" charset="0"/>
                      </a:rPr>
                      <m:t>=</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𝑥</m:t>
                        </m:r>
                      </m:e>
                      <m:sup>
                        <m:r>
                          <a:rPr lang="en-US" sz="4000">
                            <a:solidFill>
                              <a:schemeClr val="tx1"/>
                            </a:solidFill>
                            <a:latin typeface="Cambria Math" panose="02040503050406030204" pitchFamily="18" charset="0"/>
                          </a:rPr>
                          <m:t>2</m:t>
                        </m:r>
                      </m:sup>
                    </m:sSup>
                    <m:r>
                      <a:rPr lang="en-US" sz="4000" i="1">
                        <a:solidFill>
                          <a:schemeClr val="tx1"/>
                        </a:solidFill>
                        <a:latin typeface="Cambria Math" panose="02040503050406030204" pitchFamily="18" charset="0"/>
                      </a:rPr>
                      <m:t>𝑦</m:t>
                    </m:r>
                    <m:r>
                      <a:rPr lang="en-US" sz="4000" i="1">
                        <a:solidFill>
                          <a:schemeClr val="tx1"/>
                        </a:solidFill>
                        <a:latin typeface="Cambria Math" panose="02040503050406030204" pitchFamily="18" charset="0"/>
                      </a:rPr>
                      <m:t> </m:t>
                    </m:r>
                  </m:oMath>
                </a14:m>
                <a:r>
                  <a:rPr kumimoji="0" lang="en-US" sz="40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 Vậy</a:t>
                </a:r>
                <a:r>
                  <a:rPr kumimoji="0" lang="en-US" sz="4000" b="0" i="0" u="none" strike="noStrike" kern="1200" cap="none" spc="0" normalizeH="0" noProof="0">
                    <a:ln>
                      <a:noFill/>
                    </a:ln>
                    <a:solidFill>
                      <a:schemeClr val="tx1"/>
                    </a:solidFill>
                    <a:effectLst/>
                    <a:uLnTx/>
                    <a:uFillTx/>
                    <a:latin typeface="Arial" panose="020B0604020202020204" pitchFamily="34" charset="0"/>
                    <a:ea typeface="+mn-ea"/>
                    <a:cs typeface="Arial" panose="020B0604020202020204" pitchFamily="34" charset="0"/>
                  </a:rPr>
                  <a:t> hai đơn thức </a:t>
                </a:r>
                <a14:m>
                  <m:oMath xmlns:m="http://schemas.openxmlformats.org/officeDocument/2006/math">
                    <m:r>
                      <a:rPr lang="en-US" sz="4000" i="1">
                        <a:solidFill>
                          <a:schemeClr val="tx1"/>
                        </a:solidFill>
                        <a:latin typeface="Cambria Math" panose="02040503050406030204" pitchFamily="18" charset="0"/>
                      </a:rPr>
                      <m:t>𝑥𝑦𝑥</m:t>
                    </m:r>
                    <m:r>
                      <a:rPr lang="en-US" sz="400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r>
                      <a:rPr lang="en-US" sz="4000">
                        <a:solidFill>
                          <a:schemeClr val="tx1"/>
                        </a:solidFill>
                        <a:latin typeface="Cambria Math" panose="02040503050406030204" pitchFamily="18" charset="0"/>
                      </a:rPr>
                      <m:t>−3</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𝑥</m:t>
                        </m:r>
                      </m:e>
                      <m:sup>
                        <m:r>
                          <a:rPr lang="en-US" sz="4000">
                            <a:solidFill>
                              <a:schemeClr val="tx1"/>
                            </a:solidFill>
                            <a:latin typeface="Cambria Math" panose="02040503050406030204" pitchFamily="18" charset="0"/>
                          </a:rPr>
                          <m:t>2</m:t>
                        </m:r>
                      </m:sup>
                    </m:sSup>
                    <m:r>
                      <a:rPr lang="en-US" sz="4000" i="1">
                        <a:solidFill>
                          <a:schemeClr val="tx1"/>
                        </a:solidFill>
                        <a:latin typeface="Cambria Math" panose="02040503050406030204" pitchFamily="18" charset="0"/>
                      </a:rPr>
                      <m:t>𝑦</m:t>
                    </m:r>
                    <m:r>
                      <a:rPr lang="en-US" sz="4000" i="1">
                        <a:solidFill>
                          <a:schemeClr val="tx1"/>
                        </a:solidFill>
                        <a:latin typeface="Cambria Math" panose="02040503050406030204" pitchFamily="18" charset="0"/>
                      </a:rPr>
                      <m:t> </m:t>
                    </m:r>
                  </m:oMath>
                </a14:m>
                <a:r>
                  <a:rPr kumimoji="0" lang="en-US" sz="40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 có hệ số khác 0 và cùng phần biến là </a:t>
                </a:r>
                <a14:m>
                  <m:oMath xmlns:m="http://schemas.openxmlformats.org/officeDocument/2006/math">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𝑥</m:t>
                        </m:r>
                      </m:e>
                      <m:sup>
                        <m:r>
                          <a:rPr lang="en-US" sz="4000">
                            <a:solidFill>
                              <a:schemeClr val="tx1"/>
                            </a:solidFill>
                            <a:latin typeface="Cambria Math" panose="02040503050406030204" pitchFamily="18" charset="0"/>
                          </a:rPr>
                          <m:t>2</m:t>
                        </m:r>
                      </m:sup>
                    </m:sSup>
                    <m:r>
                      <a:rPr lang="en-US" sz="4000" i="1">
                        <a:solidFill>
                          <a:schemeClr val="tx1"/>
                        </a:solidFill>
                        <a:latin typeface="Cambria Math" panose="02040503050406030204" pitchFamily="18" charset="0"/>
                      </a:rPr>
                      <m:t>𝑦</m:t>
                    </m:r>
                  </m:oMath>
                </a14:m>
                <a:r>
                  <a:rPr lang="en-US" sz="4000">
                    <a:solidFill>
                      <a:schemeClr val="tx1"/>
                    </a:solidFill>
                    <a:latin typeface="Arial" panose="020B0604020202020204" pitchFamily="34" charset="0"/>
                    <a:cs typeface="Arial" panose="020B0604020202020204" pitchFamily="34" charset="0"/>
                  </a:rPr>
                  <a:t>, do đó chúng là hai đơn thức đồng dạng. Ta có:</a:t>
                </a:r>
                <a:endParaRPr kumimoji="0" lang="en-US" sz="40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15213" y="1790700"/>
                <a:ext cx="17201980" cy="1824730"/>
              </a:xfrm>
              <a:prstGeom prst="rect">
                <a:avLst/>
              </a:prstGeom>
              <a:blipFill>
                <a:blip r:embed="rId6"/>
                <a:stretch>
                  <a:fillRect l="-1240" r="-957" b="-137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426383" y="4072636"/>
                <a:ext cx="12325938" cy="119378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m>
                        <m:mPr>
                          <m:mcs>
                            <m:mc>
                              <m:mcPr>
                                <m:count m:val="1"/>
                                <m:mcJc m:val="center"/>
                              </m:mcPr>
                            </m:mc>
                          </m:mcs>
                          <m:ctrlP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mPr>
                        <m:mr>
                          <m:e>
                            <m:r>
                              <a:rPr lang="en-US" sz="4000" i="1">
                                <a:solidFill>
                                  <a:schemeClr val="tx1"/>
                                </a:solidFill>
                                <a:latin typeface="Cambria Math" panose="02040503050406030204" pitchFamily="18" charset="0"/>
                              </a:rPr>
                              <m:t>𝑥𝑦𝑥</m:t>
                            </m:r>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m:t>
                            </m:r>
                            <m:d>
                              <m:dPr>
                                <m:ctrlP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dPr>
                              <m:e>
                                <m:r>
                                  <a:rPr lang="en-US" sz="4000">
                                    <a:solidFill>
                                      <a:schemeClr val="tx1"/>
                                    </a:solidFill>
                                    <a:latin typeface="Cambria Math" panose="02040503050406030204" pitchFamily="18" charset="0"/>
                                  </a:rPr>
                                  <m:t>−3</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𝑥</m:t>
                                    </m:r>
                                  </m:e>
                                  <m:sup>
                                    <m:r>
                                      <a:rPr lang="en-US" sz="4000">
                                        <a:solidFill>
                                          <a:schemeClr val="tx1"/>
                                        </a:solidFill>
                                        <a:latin typeface="Cambria Math" panose="02040503050406030204" pitchFamily="18" charset="0"/>
                                      </a:rPr>
                                      <m:t>2</m:t>
                                    </m:r>
                                  </m:sup>
                                </m:sSup>
                                <m:r>
                                  <a:rPr lang="en-US" sz="4000" i="1">
                                    <a:solidFill>
                                      <a:schemeClr val="tx1"/>
                                    </a:solidFill>
                                    <a:latin typeface="Cambria Math" panose="02040503050406030204" pitchFamily="18" charset="0"/>
                                  </a:rPr>
                                  <m:t>𝑦</m:t>
                                </m:r>
                              </m:e>
                            </m:d>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𝑥</m:t>
                                </m:r>
                              </m:e>
                              <m:sup>
                                <m:r>
                                  <a:rPr lang="en-US" sz="4000">
                                    <a:solidFill>
                                      <a:schemeClr val="tx1"/>
                                    </a:solidFill>
                                    <a:latin typeface="Cambria Math" panose="02040503050406030204" pitchFamily="18" charset="0"/>
                                  </a:rPr>
                                  <m:t>2</m:t>
                                </m:r>
                              </m:sup>
                            </m:sSup>
                            <m:r>
                              <a:rPr lang="en-US" sz="4000" i="1">
                                <a:solidFill>
                                  <a:schemeClr val="tx1"/>
                                </a:solidFill>
                                <a:latin typeface="Cambria Math" panose="02040503050406030204" pitchFamily="18" charset="0"/>
                              </a:rPr>
                              <m:t>𝑦</m:t>
                            </m:r>
                            <m:r>
                              <a:rPr lang="en-US" sz="4000" b="0" i="1" smtClean="0">
                                <a:solidFill>
                                  <a:schemeClr val="tx1"/>
                                </a:solidFill>
                                <a:latin typeface="Cambria Math" panose="02040503050406030204" pitchFamily="18" charset="0"/>
                              </a:rPr>
                              <m:t>−</m:t>
                            </m:r>
                            <m:r>
                              <a:rPr lang="en-US" sz="4000">
                                <a:solidFill>
                                  <a:schemeClr val="tx1"/>
                                </a:solidFill>
                                <a:latin typeface="Cambria Math" panose="02040503050406030204" pitchFamily="18" charset="0"/>
                              </a:rPr>
                              <m:t>3</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𝑥</m:t>
                                </m:r>
                              </m:e>
                              <m:sup>
                                <m:r>
                                  <a:rPr lang="en-US" sz="4000">
                                    <a:solidFill>
                                      <a:schemeClr val="tx1"/>
                                    </a:solidFill>
                                    <a:latin typeface="Cambria Math" panose="02040503050406030204" pitchFamily="18" charset="0"/>
                                  </a:rPr>
                                  <m:t>2</m:t>
                                </m:r>
                              </m:sup>
                            </m:sSup>
                            <m:r>
                              <a:rPr lang="en-US" sz="4000" i="1">
                                <a:solidFill>
                                  <a:schemeClr val="tx1"/>
                                </a:solidFill>
                                <a:latin typeface="Cambria Math" panose="02040503050406030204" pitchFamily="18" charset="0"/>
                              </a:rPr>
                              <m:t>𝑦</m:t>
                            </m:r>
                            <m:r>
                              <a:rPr lang="en-US" sz="4000" b="0" i="1" smtClean="0">
                                <a:solidFill>
                                  <a:schemeClr val="tx1"/>
                                </a:solidFill>
                                <a:latin typeface="Cambria Math" panose="02040503050406030204" pitchFamily="18" charset="0"/>
                              </a:rPr>
                              <m:t>=</m:t>
                            </m:r>
                            <m:d>
                              <m:dPr>
                                <m:ctrl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dPr>
                              <m:e>
                                <m:r>
                                  <a:rPr kumimoji="0" lang="en-US" sz="40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1−3</m:t>
                                </m:r>
                              </m:e>
                            </m:d>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𝑥</m:t>
                                </m:r>
                              </m:e>
                              <m:sup>
                                <m:r>
                                  <a:rPr lang="en-US" sz="4000">
                                    <a:solidFill>
                                      <a:schemeClr val="tx1"/>
                                    </a:solidFill>
                                    <a:latin typeface="Cambria Math" panose="02040503050406030204" pitchFamily="18" charset="0"/>
                                  </a:rPr>
                                  <m:t>2</m:t>
                                </m:r>
                              </m:sup>
                            </m:sSup>
                            <m:r>
                              <a:rPr lang="en-US" sz="4000" i="1">
                                <a:solidFill>
                                  <a:schemeClr val="tx1"/>
                                </a:solidFill>
                                <a:latin typeface="Cambria Math" panose="02040503050406030204" pitchFamily="18" charset="0"/>
                              </a:rPr>
                              <m:t>𝑦</m:t>
                            </m:r>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m:t>
                            </m:r>
                            <m:sSup>
                              <m:sSupPr>
                                <m:ctrlPr>
                                  <a:rPr lang="en-US" sz="4000" i="1">
                                    <a:solidFill>
                                      <a:schemeClr val="tx1"/>
                                    </a:solidFill>
                                    <a:latin typeface="Cambria Math" panose="02040503050406030204" pitchFamily="18" charset="0"/>
                                  </a:rPr>
                                </m:ctrlPr>
                              </m:sSupPr>
                              <m:e>
                                <m:r>
                                  <a:rPr lang="en-US" sz="4000" b="0" i="1" smtClean="0">
                                    <a:solidFill>
                                      <a:schemeClr val="tx1"/>
                                    </a:solidFill>
                                    <a:latin typeface="Cambria Math" panose="02040503050406030204" pitchFamily="18" charset="0"/>
                                  </a:rPr>
                                  <m:t>−2</m:t>
                                </m:r>
                                <m:r>
                                  <a:rPr lang="en-US" sz="4000" i="1">
                                    <a:solidFill>
                                      <a:schemeClr val="tx1"/>
                                    </a:solidFill>
                                    <a:latin typeface="Cambria Math" panose="02040503050406030204" pitchFamily="18" charset="0"/>
                                  </a:rPr>
                                  <m:t>𝑥</m:t>
                                </m:r>
                              </m:e>
                              <m:sup>
                                <m:r>
                                  <a:rPr lang="en-US" sz="4000">
                                    <a:solidFill>
                                      <a:schemeClr val="tx1"/>
                                    </a:solidFill>
                                    <a:latin typeface="Cambria Math" panose="02040503050406030204" pitchFamily="18" charset="0"/>
                                  </a:rPr>
                                  <m:t>2</m:t>
                                </m:r>
                              </m:sup>
                            </m:sSup>
                            <m:r>
                              <a:rPr lang="en-US" sz="4000" i="1">
                                <a:solidFill>
                                  <a:schemeClr val="tx1"/>
                                </a:solidFill>
                                <a:latin typeface="Cambria Math" panose="02040503050406030204" pitchFamily="18" charset="0"/>
                              </a:rPr>
                              <m:t>𝑦</m:t>
                            </m:r>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m:t>
                            </m:r>
                          </m:e>
                        </m:mr>
                        <m:mr>
                          <m:e>
                            <m:r>
                              <m:rPr>
                                <m:nor/>
                              </m:r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      </m:t>
                            </m:r>
                          </m:e>
                        </m:mr>
                      </m:m>
                    </m:oMath>
                  </m:oMathPara>
                </a14:m>
                <a:endParaRPr kumimoji="0" lang="en-US" sz="4000" b="0" i="0" u="none" strike="noStrike" kern="1200" cap="none" spc="0" normalizeH="0" baseline="0" noProof="0">
                  <a:ln>
                    <a:noFill/>
                  </a:ln>
                  <a:solidFill>
                    <a:schemeClr val="tx1"/>
                  </a:solidFill>
                  <a:effectLst/>
                  <a:uLnTx/>
                  <a:uFillTx/>
                  <a:latin typeface="Calibri"/>
                  <a:ea typeface="+mn-ea"/>
                  <a:cs typeface="+mn-cs"/>
                </a:endParaRPr>
              </a:p>
            </p:txBody>
          </p:sp>
        </mc:Choice>
        <mc:Fallback xmlns="">
          <p:sp>
            <p:nvSpPr>
              <p:cNvPr id="6" name="Rectangle 5"/>
              <p:cNvSpPr>
                <a:spLocks noRot="1" noChangeAspect="1" noMove="1" noResize="1" noEditPoints="1" noAdjustHandles="1" noChangeArrowheads="1" noChangeShapeType="1" noTextEdit="1"/>
              </p:cNvSpPr>
              <p:nvPr/>
            </p:nvSpPr>
            <p:spPr>
              <a:xfrm>
                <a:off x="3426383" y="4072636"/>
                <a:ext cx="12325938" cy="119378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382003" y="5255425"/>
                <a:ext cx="13868400" cy="70788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solidFill>
                          <a:latin typeface="Cambria Math" panose="02040503050406030204" pitchFamily="18" charset="0"/>
                        </a:rPr>
                        <m:t>𝑥𝑦𝑥</m:t>
                      </m:r>
                      <m:r>
                        <a:rPr lang="en-US" sz="4000" b="0" i="0" smtClean="0">
                          <a:solidFill>
                            <a:schemeClr val="tx1"/>
                          </a:solidFill>
                          <a:latin typeface="Cambria Math" panose="02040503050406030204" pitchFamily="18" charset="0"/>
                        </a:rPr>
                        <m:t>−</m:t>
                      </m:r>
                      <m:d>
                        <m:dPr>
                          <m:ctrlPr>
                            <a:rPr lang="en-US" sz="4000" i="1">
                              <a:solidFill>
                                <a:schemeClr val="tx1"/>
                              </a:solidFill>
                              <a:latin typeface="Cambria Math" panose="02040503050406030204" pitchFamily="18" charset="0"/>
                            </a:rPr>
                          </m:ctrlPr>
                        </m:dPr>
                        <m:e>
                          <m:r>
                            <a:rPr lang="en-US" sz="4000">
                              <a:solidFill>
                                <a:schemeClr val="tx1"/>
                              </a:solidFill>
                              <a:latin typeface="Cambria Math" panose="02040503050406030204" pitchFamily="18" charset="0"/>
                            </a:rPr>
                            <m:t>−3</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𝑥</m:t>
                              </m:r>
                            </m:e>
                            <m:sup>
                              <m:r>
                                <a:rPr lang="en-US" sz="4000">
                                  <a:solidFill>
                                    <a:schemeClr val="tx1"/>
                                  </a:solidFill>
                                  <a:latin typeface="Cambria Math" panose="02040503050406030204" pitchFamily="18" charset="0"/>
                                </a:rPr>
                                <m:t>2</m:t>
                              </m:r>
                            </m:sup>
                          </m:sSup>
                          <m:r>
                            <a:rPr lang="en-US" sz="4000" i="1">
                              <a:solidFill>
                                <a:schemeClr val="tx1"/>
                              </a:solidFill>
                              <a:latin typeface="Cambria Math" panose="02040503050406030204" pitchFamily="18" charset="0"/>
                            </a:rPr>
                            <m:t>𝑦</m:t>
                          </m:r>
                        </m:e>
                      </m:d>
                      <m:r>
                        <a:rPr lang="en-US" sz="4000">
                          <a:solidFill>
                            <a:schemeClr val="tx1"/>
                          </a:solidFill>
                          <a:latin typeface="Cambria Math" panose="02040503050406030204" pitchFamily="18" charset="0"/>
                        </a:rPr>
                        <m:t>=</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𝑥</m:t>
                          </m:r>
                        </m:e>
                        <m:sup>
                          <m:r>
                            <a:rPr lang="en-US" sz="4000">
                              <a:solidFill>
                                <a:schemeClr val="tx1"/>
                              </a:solidFill>
                              <a:latin typeface="Cambria Math" panose="02040503050406030204" pitchFamily="18" charset="0"/>
                            </a:rPr>
                            <m:t>2</m:t>
                          </m:r>
                        </m:sup>
                      </m:sSup>
                      <m:r>
                        <a:rPr lang="en-US" sz="4000" i="1">
                          <a:solidFill>
                            <a:schemeClr val="tx1"/>
                          </a:solidFill>
                          <a:latin typeface="Cambria Math" panose="02040503050406030204" pitchFamily="18" charset="0"/>
                        </a:rPr>
                        <m:t>𝑦</m:t>
                      </m:r>
                      <m:r>
                        <a:rPr lang="en-US" sz="4000" b="0" i="1" smtClean="0">
                          <a:solidFill>
                            <a:schemeClr val="tx1"/>
                          </a:solidFill>
                          <a:latin typeface="Cambria Math" panose="02040503050406030204" pitchFamily="18" charset="0"/>
                        </a:rPr>
                        <m:t>+</m:t>
                      </m:r>
                      <m:r>
                        <a:rPr lang="en-US" sz="4000">
                          <a:solidFill>
                            <a:schemeClr val="tx1"/>
                          </a:solidFill>
                          <a:latin typeface="Cambria Math" panose="02040503050406030204" pitchFamily="18" charset="0"/>
                        </a:rPr>
                        <m:t>3</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𝑥</m:t>
                          </m:r>
                        </m:e>
                        <m:sup>
                          <m:r>
                            <a:rPr lang="en-US" sz="4000">
                              <a:solidFill>
                                <a:schemeClr val="tx1"/>
                              </a:solidFill>
                              <a:latin typeface="Cambria Math" panose="02040503050406030204" pitchFamily="18" charset="0"/>
                            </a:rPr>
                            <m:t>2</m:t>
                          </m:r>
                        </m:sup>
                      </m:sSup>
                      <m:r>
                        <a:rPr lang="en-US" sz="4000" i="1">
                          <a:solidFill>
                            <a:schemeClr val="tx1"/>
                          </a:solidFill>
                          <a:latin typeface="Cambria Math" panose="02040503050406030204" pitchFamily="18" charset="0"/>
                        </a:rPr>
                        <m:t>𝑦</m:t>
                      </m:r>
                      <m:r>
                        <a:rPr lang="en-US" sz="4000" i="1">
                          <a:solidFill>
                            <a:schemeClr val="tx1"/>
                          </a:solidFill>
                          <a:latin typeface="Cambria Math" panose="02040503050406030204" pitchFamily="18" charset="0"/>
                        </a:rPr>
                        <m:t>=</m:t>
                      </m:r>
                      <m:d>
                        <m:dPr>
                          <m:ctrlPr>
                            <a:rPr lang="en-US" sz="4000" i="1">
                              <a:solidFill>
                                <a:schemeClr val="tx1"/>
                              </a:solidFill>
                              <a:latin typeface="Cambria Math" panose="02040503050406030204" pitchFamily="18" charset="0"/>
                            </a:rPr>
                          </m:ctrlPr>
                        </m:dPr>
                        <m:e>
                          <m:r>
                            <a:rPr lang="en-US" sz="4000">
                              <a:solidFill>
                                <a:schemeClr val="tx1"/>
                              </a:solidFill>
                              <a:latin typeface="Cambria Math" panose="02040503050406030204" pitchFamily="18" charset="0"/>
                            </a:rPr>
                            <m:t>1</m:t>
                          </m:r>
                          <m:r>
                            <a:rPr lang="en-US" sz="4000" b="0" i="0" smtClean="0">
                              <a:solidFill>
                                <a:schemeClr val="tx1"/>
                              </a:solidFill>
                              <a:latin typeface="Cambria Math" panose="02040503050406030204" pitchFamily="18" charset="0"/>
                            </a:rPr>
                            <m:t>+</m:t>
                          </m:r>
                          <m:r>
                            <a:rPr lang="en-US" sz="4000">
                              <a:solidFill>
                                <a:schemeClr val="tx1"/>
                              </a:solidFill>
                              <a:latin typeface="Cambria Math" panose="02040503050406030204" pitchFamily="18" charset="0"/>
                            </a:rPr>
                            <m:t>3</m:t>
                          </m:r>
                        </m:e>
                      </m:d>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𝑥</m:t>
                          </m:r>
                        </m:e>
                        <m:sup>
                          <m:r>
                            <a:rPr lang="en-US" sz="4000">
                              <a:solidFill>
                                <a:schemeClr val="tx1"/>
                              </a:solidFill>
                              <a:latin typeface="Cambria Math" panose="02040503050406030204" pitchFamily="18" charset="0"/>
                            </a:rPr>
                            <m:t>2</m:t>
                          </m:r>
                        </m:sup>
                      </m:sSup>
                      <m:r>
                        <a:rPr lang="en-US" sz="4000" i="1">
                          <a:solidFill>
                            <a:schemeClr val="tx1"/>
                          </a:solidFill>
                          <a:latin typeface="Cambria Math" panose="02040503050406030204" pitchFamily="18" charset="0"/>
                        </a:rPr>
                        <m:t>𝑦</m:t>
                      </m:r>
                      <m:r>
                        <a:rPr lang="en-US" sz="4000">
                          <a:solidFill>
                            <a:schemeClr val="tx1"/>
                          </a:solidFill>
                          <a:latin typeface="Cambria Math" panose="02040503050406030204" pitchFamily="18" charset="0"/>
                        </a:rPr>
                        <m:t>=</m:t>
                      </m:r>
                      <m:sSup>
                        <m:sSupPr>
                          <m:ctrlPr>
                            <a:rPr lang="en-US" sz="4000" i="1">
                              <a:solidFill>
                                <a:schemeClr val="tx1"/>
                              </a:solidFill>
                              <a:latin typeface="Cambria Math" panose="02040503050406030204" pitchFamily="18" charset="0"/>
                            </a:rPr>
                          </m:ctrlPr>
                        </m:sSupPr>
                        <m:e>
                          <m:r>
                            <a:rPr lang="en-US" sz="4000" b="0" i="1" smtClean="0">
                              <a:solidFill>
                                <a:schemeClr val="tx1"/>
                              </a:solidFill>
                              <a:latin typeface="Cambria Math" panose="02040503050406030204" pitchFamily="18" charset="0"/>
                            </a:rPr>
                            <m:t>4</m:t>
                          </m:r>
                          <m:r>
                            <a:rPr lang="en-US" sz="4000" i="1">
                              <a:solidFill>
                                <a:schemeClr val="tx1"/>
                              </a:solidFill>
                              <a:latin typeface="Cambria Math" panose="02040503050406030204" pitchFamily="18" charset="0"/>
                            </a:rPr>
                            <m:t>𝑥</m:t>
                          </m:r>
                        </m:e>
                        <m:sup>
                          <m:r>
                            <a:rPr lang="en-US" sz="4000">
                              <a:solidFill>
                                <a:schemeClr val="tx1"/>
                              </a:solidFill>
                              <a:latin typeface="Cambria Math" panose="02040503050406030204" pitchFamily="18" charset="0"/>
                            </a:rPr>
                            <m:t>2</m:t>
                          </m:r>
                        </m:sup>
                      </m:sSup>
                      <m:r>
                        <a:rPr lang="en-US" sz="4000" i="1">
                          <a:solidFill>
                            <a:schemeClr val="tx1"/>
                          </a:solidFill>
                          <a:latin typeface="Cambria Math" panose="02040503050406030204" pitchFamily="18" charset="0"/>
                        </a:rPr>
                        <m:t>𝑦</m:t>
                      </m:r>
                    </m:oMath>
                  </m:oMathPara>
                </a14:m>
                <a:endParaRPr lang="en-US">
                  <a:solidFill>
                    <a:schemeClr val="tx1"/>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2382003" y="5255425"/>
                <a:ext cx="13868400" cy="70788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715213" y="6392788"/>
                <a:ext cx="17201980" cy="2748253"/>
              </a:xfrm>
              <a:prstGeom prst="rect">
                <a:avLst/>
              </a:prstGeom>
            </p:spPr>
            <p:txBody>
              <a:bodyPr wrap="square">
                <a:spAutoFit/>
              </a:bodyPr>
              <a:lstStyle/>
              <a:p>
                <a:pPr lvl="0">
                  <a:lnSpc>
                    <a:spcPct val="150000"/>
                  </a:lnSpc>
                </a:pPr>
                <a:r>
                  <a:rPr kumimoji="0" lang="en-US" sz="40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 Ta</a:t>
                </a:r>
                <a:r>
                  <a:rPr kumimoji="0" lang="en-US" sz="4000" b="0" i="0" u="none" strike="noStrike" kern="1200" cap="none" spc="0" normalizeH="0" noProof="0">
                    <a:ln>
                      <a:noFill/>
                    </a:ln>
                    <a:solidFill>
                      <a:schemeClr val="tx1"/>
                    </a:solidFill>
                    <a:effectLst/>
                    <a:uLnTx/>
                    <a:uFillTx/>
                    <a:latin typeface="Arial" panose="020B0604020202020204" pitchFamily="34" charset="0"/>
                    <a:ea typeface="+mn-ea"/>
                    <a:cs typeface="Arial" panose="020B0604020202020204" pitchFamily="34" charset="0"/>
                  </a:rPr>
                  <a:t> thấy đơn thức </a:t>
                </a:r>
                <a14:m>
                  <m:oMath xmlns:m="http://schemas.openxmlformats.org/officeDocument/2006/math">
                    <m:r>
                      <a:rPr lang="en-US" sz="4000" i="1">
                        <a:solidFill>
                          <a:schemeClr val="tx1"/>
                        </a:solidFill>
                        <a:latin typeface="Cambria Math" panose="02040503050406030204" pitchFamily="18" charset="0"/>
                      </a:rPr>
                      <m:t>𝑥𝑦</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𝑧</m:t>
                        </m:r>
                      </m:e>
                      <m:sup>
                        <m:r>
                          <a:rPr lang="en-US" sz="4000">
                            <a:solidFill>
                              <a:schemeClr val="tx1"/>
                            </a:solidFill>
                            <a:latin typeface="Cambria Math" panose="02040503050406030204" pitchFamily="18" charset="0"/>
                          </a:rPr>
                          <m:t>2</m:t>
                        </m:r>
                      </m:sup>
                    </m:sSup>
                  </m:oMath>
                </a14:m>
                <a:r>
                  <a:rPr kumimoji="0" lang="en-US" sz="4000" b="0" i="0" u="none" strike="noStrike" kern="1200" cap="none" spc="0" normalizeH="0" noProof="0">
                    <a:ln>
                      <a:noFill/>
                    </a:ln>
                    <a:solidFill>
                      <a:schemeClr val="tx1"/>
                    </a:solidFill>
                    <a:effectLst/>
                    <a:uLnTx/>
                    <a:uFillTx/>
                    <a:latin typeface="Arial" panose="020B0604020202020204" pitchFamily="34" charset="0"/>
                    <a:ea typeface="+mn-ea"/>
                    <a:cs typeface="Arial" panose="020B0604020202020204" pitchFamily="34" charset="0"/>
                  </a:rPr>
                  <a:t> chứa biến </a:t>
                </a:r>
                <a14:m>
                  <m:oMath xmlns:m="http://schemas.openxmlformats.org/officeDocument/2006/math">
                    <m:r>
                      <a:rPr lang="en-US" sz="4000" b="0" i="1" smtClean="0">
                        <a:solidFill>
                          <a:schemeClr val="tx1"/>
                        </a:solidFill>
                        <a:latin typeface="Cambria Math" panose="02040503050406030204" pitchFamily="18" charset="0"/>
                      </a:rPr>
                      <m:t>𝑧</m:t>
                    </m:r>
                  </m:oMath>
                </a14:m>
                <a:r>
                  <a:rPr kumimoji="0" lang="en-US" sz="40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 trong khi đơn</a:t>
                </a:r>
                <a:r>
                  <a:rPr kumimoji="0" lang="en-US" sz="4000" b="0" i="0" u="none" strike="noStrike" kern="1200" cap="none" spc="0" normalizeH="0" noProof="0">
                    <a:ln>
                      <a:noFill/>
                    </a:ln>
                    <a:solidFill>
                      <a:schemeClr val="tx1"/>
                    </a:solidFill>
                    <a:effectLst/>
                    <a:uLnTx/>
                    <a:uFillTx/>
                    <a:latin typeface="Arial" panose="020B0604020202020204" pitchFamily="34" charset="0"/>
                    <a:ea typeface="+mn-ea"/>
                    <a:cs typeface="Arial" panose="020B0604020202020204" pitchFamily="34" charset="0"/>
                  </a:rPr>
                  <a:t> thức </a:t>
                </a:r>
                <a14:m>
                  <m:oMath xmlns:m="http://schemas.openxmlformats.org/officeDocument/2006/math">
                    <m:r>
                      <a:rPr lang="en-US" sz="4000">
                        <a:solidFill>
                          <a:schemeClr val="tx1"/>
                        </a:solidFill>
                        <a:latin typeface="Cambria Math" panose="02040503050406030204" pitchFamily="18" charset="0"/>
                      </a:rPr>
                      <m:t>2</m:t>
                    </m:r>
                    <m:r>
                      <a:rPr lang="en-US" sz="4000" i="1">
                        <a:solidFill>
                          <a:schemeClr val="tx1"/>
                        </a:solidFill>
                        <a:latin typeface="Cambria Math" panose="02040503050406030204" pitchFamily="18" charset="0"/>
                      </a:rPr>
                      <m:t>𝑥𝑦</m:t>
                    </m:r>
                  </m:oMath>
                </a14:m>
                <a:r>
                  <a:rPr kumimoji="0" lang="en-US" sz="4000" b="0" i="0" u="none" strike="noStrike" kern="1200" cap="none" spc="0" normalizeH="0" noProof="0">
                    <a:ln>
                      <a:noFill/>
                    </a:ln>
                    <a:solidFill>
                      <a:schemeClr val="tx1"/>
                    </a:solidFill>
                    <a:effectLst/>
                    <a:uLnTx/>
                    <a:uFillTx/>
                    <a:latin typeface="Arial" panose="020B0604020202020204" pitchFamily="34" charset="0"/>
                    <a:ea typeface="+mn-ea"/>
                    <a:cs typeface="Arial" panose="020B0604020202020204" pitchFamily="34" charset="0"/>
                  </a:rPr>
                  <a:t> không chứa biến này, do đó chúng có phần biến khác nhau. Bởi vậy, chúng không phải là hai đơn thức đồng dạng. </a:t>
                </a:r>
                <a:endParaRPr kumimoji="0" lang="en-US" sz="40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715213" y="6392788"/>
                <a:ext cx="17201980" cy="2748253"/>
              </a:xfrm>
              <a:prstGeom prst="rect">
                <a:avLst/>
              </a:prstGeom>
              <a:blipFill>
                <a:blip r:embed="rId9"/>
                <a:stretch>
                  <a:fillRect l="-1240" r="-567" b="-8647"/>
                </a:stretch>
              </a:blipFill>
            </p:spPr>
            <p:txBody>
              <a:bodyPr/>
              <a:lstStyle/>
              <a:p>
                <a:r>
                  <a:rPr lang="en-US">
                    <a:noFill/>
                  </a:rPr>
                  <a:t> </a:t>
                </a:r>
              </a:p>
            </p:txBody>
          </p:sp>
        </mc:Fallback>
      </mc:AlternateContent>
    </p:spTree>
    <p:extLst>
      <p:ext uri="{BB962C8B-B14F-4D97-AF65-F5344CB8AC3E}">
        <p14:creationId xmlns:p14="http://schemas.microsoft.com/office/powerpoint/2010/main" val="254536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Freeform 3"/>
          <p:cNvSpPr/>
          <p:nvPr/>
        </p:nvSpPr>
        <p:spPr>
          <a:xfrm>
            <a:off x="-1752600" y="5067300"/>
            <a:ext cx="21107400" cy="6950242"/>
          </a:xfrm>
          <a:custGeom>
            <a:avLst/>
            <a:gdLst/>
            <a:ahLst/>
            <a:cxnLst/>
            <a:rect l="l" t="t" r="r" b="b"/>
            <a:pathLst>
              <a:path w="4099121" h="1678281">
                <a:moveTo>
                  <a:pt x="0" y="0"/>
                </a:moveTo>
                <a:lnTo>
                  <a:pt x="4099121" y="0"/>
                </a:lnTo>
                <a:lnTo>
                  <a:pt x="4099121" y="1678281"/>
                </a:lnTo>
                <a:lnTo>
                  <a:pt x="0" y="1678281"/>
                </a:lnTo>
                <a:close/>
              </a:path>
            </a:pathLst>
          </a:custGeom>
          <a:solidFill>
            <a:schemeClr val="accent1">
              <a:lumMod val="60000"/>
              <a:lumOff val="40000"/>
            </a:schemeClr>
          </a:solidFill>
        </p:spPr>
      </p:sp>
      <p:sp>
        <p:nvSpPr>
          <p:cNvPr id="30" name="Oval Callout 29"/>
          <p:cNvSpPr/>
          <p:nvPr/>
        </p:nvSpPr>
        <p:spPr>
          <a:xfrm>
            <a:off x="8150374" y="4686300"/>
            <a:ext cx="1671964" cy="798234"/>
          </a:xfrm>
          <a:prstGeom prst="wedgeEllipseCallou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schemeClr val="tx1"/>
              </a:solidFill>
              <a:effectLst/>
              <a:uLnTx/>
              <a:uFillTx/>
              <a:latin typeface="Calibri"/>
              <a:ea typeface="+mn-ea"/>
              <a:cs typeface="+mn-cs"/>
            </a:endParaRPr>
          </a:p>
        </p:txBody>
      </p:sp>
      <p:pic>
        <p:nvPicPr>
          <p:cNvPr id="34"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92135">
            <a:off x="15586234" y="849226"/>
            <a:ext cx="3120514" cy="2886475"/>
          </a:xfrm>
          <a:prstGeom prst="rect">
            <a:avLst/>
          </a:prstGeom>
        </p:spPr>
      </p:pic>
      <p:grpSp>
        <p:nvGrpSpPr>
          <p:cNvPr id="36" name="Group 35"/>
          <p:cNvGrpSpPr/>
          <p:nvPr/>
        </p:nvGrpSpPr>
        <p:grpSpPr>
          <a:xfrm rot="4356270">
            <a:off x="16717773" y="8543666"/>
            <a:ext cx="1743075" cy="1982157"/>
            <a:chOff x="15666918" y="850007"/>
            <a:chExt cx="1743075" cy="1982157"/>
          </a:xfrm>
        </p:grpSpPr>
        <p:pic>
          <p:nvPicPr>
            <p:cNvPr id="37" name="Picture 13"/>
            <p:cNvPicPr>
              <a:picLocks noChangeAspect="1"/>
            </p:cNvPicPr>
            <p:nvPr/>
          </p:nvPicPr>
          <p:blipFill>
            <a:blip r:embed="rId4"/>
            <a:srcRect/>
            <a:stretch>
              <a:fillRect/>
            </a:stretch>
          </p:blipFill>
          <p:spPr>
            <a:xfrm>
              <a:off x="16404851" y="1054660"/>
              <a:ext cx="1005142" cy="1024349"/>
            </a:xfrm>
            <a:prstGeom prst="rect">
              <a:avLst/>
            </a:prstGeom>
          </p:spPr>
        </p:pic>
        <p:pic>
          <p:nvPicPr>
            <p:cNvPr id="38" name="Picture 16"/>
            <p:cNvPicPr>
              <a:picLocks noChangeAspect="1"/>
            </p:cNvPicPr>
            <p:nvPr/>
          </p:nvPicPr>
          <p:blipFill>
            <a:blip r:embed="rId4"/>
            <a:srcRect/>
            <a:stretch>
              <a:fillRect/>
            </a:stretch>
          </p:blipFill>
          <p:spPr>
            <a:xfrm>
              <a:off x="15666918" y="850007"/>
              <a:ext cx="502571" cy="512174"/>
            </a:xfrm>
            <a:prstGeom prst="rect">
              <a:avLst/>
            </a:prstGeom>
          </p:spPr>
        </p:pic>
        <p:pic>
          <p:nvPicPr>
            <p:cNvPr id="39" name="Picture 17"/>
            <p:cNvPicPr>
              <a:picLocks noChangeAspect="1"/>
            </p:cNvPicPr>
            <p:nvPr/>
          </p:nvPicPr>
          <p:blipFill>
            <a:blip r:embed="rId4"/>
            <a:srcRect/>
            <a:stretch>
              <a:fillRect/>
            </a:stretch>
          </p:blipFill>
          <p:spPr>
            <a:xfrm>
              <a:off x="16671463" y="2319990"/>
              <a:ext cx="502571" cy="512174"/>
            </a:xfrm>
            <a:prstGeom prst="rect">
              <a:avLst/>
            </a:prstGeom>
          </p:spPr>
        </p:pic>
      </p:grpSp>
      <p:sp>
        <p:nvSpPr>
          <p:cNvPr id="28" name="Rectangle 27"/>
          <p:cNvSpPr/>
          <p:nvPr/>
        </p:nvSpPr>
        <p:spPr>
          <a:xfrm>
            <a:off x="434976" y="1790700"/>
            <a:ext cx="15310568" cy="182774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mn-cs"/>
              </a:rPr>
              <a:t>Mỗi</a:t>
            </a:r>
            <a:r>
              <a:rPr kumimoji="0" lang="en-US" sz="4000" b="0" i="0" u="none" strike="noStrike" kern="1200" cap="none" spc="0" normalizeH="0" noProof="0">
                <a:ln>
                  <a:noFill/>
                </a:ln>
                <a:effectLst/>
                <a:uLnTx/>
                <a:uFillTx/>
                <a:latin typeface="Arial" panose="020B0604020202020204" pitchFamily="34" charset="0"/>
                <a:ea typeface="Times New Roman" panose="02020603050405020304" pitchFamily="18" charset="0"/>
                <a:cs typeface="+mn-cs"/>
              </a:rPr>
              <a:t> cặp đơn thức sau có đồng dạng không?</a:t>
            </a:r>
            <a:r>
              <a:rPr lang="en-US" sz="4000">
                <a:latin typeface="Arial" panose="020B0604020202020204" pitchFamily="34" charset="0"/>
                <a:ea typeface="Times New Roman" panose="02020603050405020304" pitchFamily="18" charset="0"/>
              </a:rPr>
              <a:t> Nếu có, hãy tìm tổng và hiệu của chúng.</a:t>
            </a:r>
            <a:endParaRPr kumimoji="0" lang="en-US" sz="40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31" name="Rectangle 30"/>
              <p:cNvSpPr/>
              <p:nvPr/>
            </p:nvSpPr>
            <p:spPr>
              <a:xfrm>
                <a:off x="1143000" y="3749814"/>
                <a:ext cx="15158765"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solidFill>
                          <a:latin typeface="Cambria Math" panose="02040503050406030204" pitchFamily="18" charset="0"/>
                        </a:rPr>
                        <m:t>𝑎</m:t>
                      </m:r>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r>
                        <a:rPr lang="en-US" sz="4000" i="1">
                          <a:solidFill>
                            <a:schemeClr val="tx1"/>
                          </a:solidFill>
                          <a:latin typeface="Cambria Math" panose="02040503050406030204" pitchFamily="18" charset="0"/>
                        </a:rPr>
                        <m:t>𝑥</m:t>
                      </m:r>
                      <m:r>
                        <a:rPr lang="en-US" sz="4000" b="0" i="1" smtClean="0">
                          <a:solidFill>
                            <a:schemeClr val="tx1"/>
                          </a:solidFill>
                          <a:latin typeface="Cambria Math" panose="02040503050406030204" pitchFamily="18" charset="0"/>
                        </a:rPr>
                        <m:t>𝑦</m:t>
                      </m:r>
                      <m:r>
                        <m:rPr>
                          <m:nor/>
                        </m:rPr>
                        <a:rPr lang="en-US" sz="4000" i="1">
                          <a:solidFill>
                            <a:schemeClr val="tx1"/>
                          </a:solidFill>
                          <a:latin typeface="Cambria Math" panose="02040503050406030204" pitchFamily="18" charset="0"/>
                        </a:rPr>
                        <m:t> </m:t>
                      </m:r>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r>
                        <a:rPr lang="en-US" sz="4000" b="0" i="0" smtClean="0">
                          <a:solidFill>
                            <a:schemeClr val="tx1"/>
                          </a:solidFill>
                          <a:latin typeface="Cambria Math" panose="02040503050406030204" pitchFamily="18" charset="0"/>
                        </a:rPr>
                        <m:t>−6</m:t>
                      </m:r>
                      <m:r>
                        <m:rPr>
                          <m:sty m:val="p"/>
                        </m:rPr>
                        <a:rPr lang="en-US" sz="4000" b="0" i="0" smtClean="0">
                          <a:solidFill>
                            <a:schemeClr val="tx1"/>
                          </a:solidFill>
                          <a:latin typeface="Cambria Math" panose="02040503050406030204" pitchFamily="18" charset="0"/>
                        </a:rPr>
                        <m:t>xy</m:t>
                      </m:r>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r>
                        <m:rPr>
                          <m:nor/>
                        </m:rPr>
                        <a:rPr lang="en-US" sz="4000" b="0" i="1" smtClean="0">
                          <a:solidFill>
                            <a:schemeClr val="tx1"/>
                          </a:solidFill>
                          <a:latin typeface="Cambria Math" panose="02040503050406030204" pitchFamily="18" charset="0"/>
                        </a:rPr>
                        <m:t>        </m:t>
                      </m:r>
                      <m:r>
                        <m:rPr>
                          <m:nor/>
                        </m:rPr>
                        <a:rPr lang="en-US" sz="4000" i="1">
                          <a:solidFill>
                            <a:schemeClr val="tx1"/>
                          </a:solidFill>
                          <a:latin typeface="Cambria Math" panose="02040503050406030204" pitchFamily="18" charset="0"/>
                        </a:rPr>
                        <m:t>     </m:t>
                      </m:r>
                      <m:r>
                        <a:rPr lang="en-US" sz="4000" i="1">
                          <a:solidFill>
                            <a:schemeClr val="tx1"/>
                          </a:solidFill>
                          <a:latin typeface="Cambria Math" panose="02040503050406030204" pitchFamily="18" charset="0"/>
                        </a:rPr>
                        <m:t>𝑏</m:t>
                      </m:r>
                      <m:r>
                        <a:rPr lang="en-US" sz="4000" i="0">
                          <a:solidFill>
                            <a:schemeClr val="tx1"/>
                          </a:solidFill>
                          <a:latin typeface="Cambria Math" panose="02040503050406030204" pitchFamily="18" charset="0"/>
                        </a:rPr>
                        <m:t>)</m:t>
                      </m:r>
                      <m:r>
                        <m:rPr>
                          <m:nor/>
                        </m:rPr>
                        <a:rPr lang="en-US" sz="4000" b="0" i="0" smtClean="0">
                          <a:solidFill>
                            <a:schemeClr val="tx1"/>
                          </a:solidFill>
                          <a:latin typeface="Cambria Math" panose="02040503050406030204" pitchFamily="18" charset="0"/>
                        </a:rPr>
                        <m:t> </m:t>
                      </m:r>
                      <m:r>
                        <m:rPr>
                          <m:nor/>
                        </m:rPr>
                        <a:rPr lang="en-US" sz="4000" b="0" smtClean="0">
                          <a:solidFill>
                            <a:schemeClr val="tx1"/>
                          </a:solidFill>
                          <a:latin typeface="Cambria Math" panose="02040503050406030204" pitchFamily="18" charset="0"/>
                        </a:rPr>
                        <m:t>2</m:t>
                      </m:r>
                      <m:r>
                        <a:rPr lang="en-US" sz="4000" i="1">
                          <a:solidFill>
                            <a:schemeClr val="tx1"/>
                          </a:solidFill>
                          <a:latin typeface="Cambria Math" panose="02040503050406030204" pitchFamily="18" charset="0"/>
                        </a:rPr>
                        <m:t>𝑥𝑦</m:t>
                      </m:r>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sSup>
                        <m:sSupPr>
                          <m:ctrlPr>
                            <a:rPr lang="en-US" sz="4000" i="1">
                              <a:solidFill>
                                <a:schemeClr val="tx1"/>
                              </a:solidFill>
                              <a:latin typeface="Cambria Math" panose="02040503050406030204" pitchFamily="18" charset="0"/>
                            </a:rPr>
                          </m:ctrlPr>
                        </m:sSupPr>
                        <m:e>
                          <m:r>
                            <a:rPr lang="en-US" sz="4000" b="0" i="1" smtClean="0">
                              <a:solidFill>
                                <a:schemeClr val="tx1"/>
                              </a:solidFill>
                              <a:latin typeface="Cambria Math" panose="02040503050406030204" pitchFamily="18" charset="0"/>
                            </a:rPr>
                            <m:t>𝑥𝑦</m:t>
                          </m:r>
                        </m:e>
                        <m:sup>
                          <m:r>
                            <a:rPr lang="en-US" sz="4000" i="0">
                              <a:solidFill>
                                <a:schemeClr val="tx1"/>
                              </a:solidFill>
                              <a:latin typeface="Cambria Math" panose="02040503050406030204" pitchFamily="18" charset="0"/>
                            </a:rPr>
                            <m:t>2</m:t>
                          </m:r>
                        </m:sup>
                      </m:sSup>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r>
                        <m:rPr>
                          <m:nor/>
                        </m:rPr>
                        <a:rPr lang="en-US" sz="4000" b="0" i="1" smtClean="0">
                          <a:solidFill>
                            <a:schemeClr val="tx1"/>
                          </a:solidFill>
                          <a:latin typeface="Cambria Math" panose="02040503050406030204" pitchFamily="18" charset="0"/>
                        </a:rPr>
                        <m:t>    </m:t>
                      </m:r>
                      <m:r>
                        <m:rPr>
                          <m:nor/>
                        </m:rPr>
                        <a:rPr lang="en-US" sz="4000" i="1">
                          <a:solidFill>
                            <a:schemeClr val="tx1"/>
                          </a:solidFill>
                          <a:latin typeface="Cambria Math" panose="02040503050406030204" pitchFamily="18" charset="0"/>
                        </a:rPr>
                        <m:t>     </m:t>
                      </m:r>
                      <m:r>
                        <a:rPr lang="en-US" sz="4000" i="1">
                          <a:solidFill>
                            <a:schemeClr val="tx1"/>
                          </a:solidFill>
                          <a:latin typeface="Cambria Math" panose="02040503050406030204" pitchFamily="18" charset="0"/>
                        </a:rPr>
                        <m:t>𝑐</m:t>
                      </m:r>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r>
                        <a:rPr lang="en-US" sz="4000" b="0" i="0" smtClean="0">
                          <a:solidFill>
                            <a:schemeClr val="tx1"/>
                          </a:solidFill>
                          <a:latin typeface="Cambria Math" panose="02040503050406030204" pitchFamily="18" charset="0"/>
                        </a:rPr>
                        <m:t>−4</m:t>
                      </m:r>
                      <m:r>
                        <a:rPr lang="en-US" sz="4000" i="1">
                          <a:solidFill>
                            <a:schemeClr val="tx1"/>
                          </a:solidFill>
                          <a:latin typeface="Cambria Math" panose="02040503050406030204" pitchFamily="18" charset="0"/>
                        </a:rPr>
                        <m:t>𝑦</m:t>
                      </m:r>
                      <m:r>
                        <a:rPr lang="en-US" sz="4000" b="0" i="1" smtClean="0">
                          <a:solidFill>
                            <a:schemeClr val="tx1"/>
                          </a:solidFill>
                          <a:latin typeface="Cambria Math" panose="02040503050406030204" pitchFamily="18" charset="0"/>
                        </a:rPr>
                        <m:t>𝑧</m:t>
                      </m:r>
                      <m:sSup>
                        <m:sSupPr>
                          <m:ctrlPr>
                            <a:rPr lang="en-US" sz="4000" b="0" i="1" smtClean="0">
                              <a:solidFill>
                                <a:schemeClr val="tx1"/>
                              </a:solidFill>
                              <a:latin typeface="Cambria Math" panose="02040503050406030204" pitchFamily="18" charset="0"/>
                            </a:rPr>
                          </m:ctrlPr>
                        </m:sSupPr>
                        <m:e>
                          <m:r>
                            <a:rPr lang="en-US" sz="4000" b="0" i="1" smtClean="0">
                              <a:solidFill>
                                <a:schemeClr val="tx1"/>
                              </a:solidFill>
                              <a:latin typeface="Cambria Math" panose="02040503050406030204" pitchFamily="18" charset="0"/>
                            </a:rPr>
                            <m:t>𝑥</m:t>
                          </m:r>
                        </m:e>
                        <m:sup>
                          <m:r>
                            <a:rPr lang="en-US" sz="4000" b="0" i="1" smtClean="0">
                              <a:solidFill>
                                <a:schemeClr val="tx1"/>
                              </a:solidFill>
                              <a:latin typeface="Cambria Math" panose="02040503050406030204" pitchFamily="18" charset="0"/>
                            </a:rPr>
                            <m:t>2</m:t>
                          </m:r>
                        </m:sup>
                      </m:sSup>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r>
                        <a:rPr lang="en-US" sz="4000">
                          <a:solidFill>
                            <a:schemeClr val="tx1"/>
                          </a:solidFill>
                          <a:latin typeface="Cambria Math" panose="02040503050406030204" pitchFamily="18" charset="0"/>
                        </a:rPr>
                        <m:t>4</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𝑥</m:t>
                          </m:r>
                        </m:e>
                        <m:sup>
                          <m:r>
                            <a:rPr lang="en-US" sz="4000" i="1">
                              <a:solidFill>
                                <a:schemeClr val="tx1"/>
                              </a:solidFill>
                              <a:latin typeface="Cambria Math" panose="02040503050406030204" pitchFamily="18" charset="0"/>
                            </a:rPr>
                            <m:t>2</m:t>
                          </m:r>
                        </m:sup>
                      </m:sSup>
                      <m:r>
                        <a:rPr lang="en-US" sz="4000" i="1">
                          <a:solidFill>
                            <a:schemeClr val="tx1"/>
                          </a:solidFill>
                          <a:latin typeface="Cambria Math" panose="02040503050406030204" pitchFamily="18" charset="0"/>
                        </a:rPr>
                        <m:t>𝑦𝑧</m:t>
                      </m:r>
                      <m:r>
                        <a:rPr lang="en-US" sz="4000" b="0" i="1" smtClean="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oMath>
                  </m:oMathPara>
                </a14:m>
                <a:endParaRPr lang="en-US" sz="4000">
                  <a:solidFill>
                    <a:schemeClr val="tx1"/>
                  </a:solidFill>
                </a:endParaRPr>
              </a:p>
            </p:txBody>
          </p:sp>
        </mc:Choice>
        <mc:Fallback xmlns="">
          <p:sp>
            <p:nvSpPr>
              <p:cNvPr id="31" name="Rectangle 30"/>
              <p:cNvSpPr>
                <a:spLocks noRot="1" noChangeAspect="1" noMove="1" noResize="1" noEditPoints="1" noAdjustHandles="1" noChangeArrowheads="1" noChangeShapeType="1" noTextEdit="1"/>
              </p:cNvSpPr>
              <p:nvPr/>
            </p:nvSpPr>
            <p:spPr>
              <a:xfrm>
                <a:off x="1143000" y="3749814"/>
                <a:ext cx="15158765" cy="707886"/>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143000" y="5458968"/>
                <a:ext cx="17763674" cy="4708981"/>
              </a:xfrm>
              <a:prstGeom prst="rect">
                <a:avLst/>
              </a:prstGeom>
            </p:spPr>
            <p:txBody>
              <a:bodyPr wrap="square">
                <a:spAutoFit/>
              </a:bodyPr>
              <a:lstStyle/>
              <a:p>
                <a:pPr algn="just">
                  <a:lnSpc>
                    <a:spcPct val="150000"/>
                  </a:lnSpc>
                </a:pPr>
                <a:r>
                  <a:rPr lang="nl-NL" sz="4000">
                    <a:solidFill>
                      <a:schemeClr val="tx1"/>
                    </a:solidFill>
                    <a:latin typeface="Arial" panose="020B0604020202020204" pitchFamily="34" charset="0"/>
                    <a:ea typeface="Times New Roman" panose="02020603050405020304" pitchFamily="18" charset="0"/>
                    <a:cs typeface="Arial" panose="020B0604020202020204" pitchFamily="34" charset="0"/>
                  </a:rPr>
                  <a:t>a) Hai đơn thức đồng dạng; </a:t>
                </a:r>
                <a:endParaRPr lang="en-US" sz="4000" i="1">
                  <a:solidFill>
                    <a:schemeClr val="tx1"/>
                  </a:solidFill>
                  <a:latin typeface="Cambria Math" panose="02040503050406030204" pitchFamily="18" charset="0"/>
                  <a:ea typeface="Times New Roman" panose="02020603050405020304" pitchFamily="18"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𝑥𝑦</m:t>
                      </m:r>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 + (–6</m:t>
                      </m:r>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𝑥𝑦</m:t>
                      </m:r>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 = −5</m:t>
                      </m:r>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𝑥𝑦</m:t>
                      </m:r>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𝑥𝑦</m:t>
                      </m:r>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 – (–6</m:t>
                      </m:r>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𝑥𝑦</m:t>
                      </m:r>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 7</m:t>
                      </m:r>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𝑥𝑦</m:t>
                      </m:r>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oMath>
                  </m:oMathPara>
                </a14:m>
                <a:endParaRPr lang="en-US" sz="400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000">
                    <a:solidFill>
                      <a:schemeClr val="tx1"/>
                    </a:solidFill>
                    <a:latin typeface="Arial" panose="020B0604020202020204" pitchFamily="34" charset="0"/>
                    <a:ea typeface="Times New Roman" panose="02020603050405020304" pitchFamily="18" charset="0"/>
                    <a:cs typeface="Arial" panose="020B0604020202020204" pitchFamily="34" charset="0"/>
                  </a:rPr>
                  <a:t>b) Hai đơn thức không đồng dạng.</a:t>
                </a:r>
                <a:endParaRPr lang="en-US" sz="400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000">
                    <a:solidFill>
                      <a:schemeClr val="tx1"/>
                    </a:solidFill>
                    <a:latin typeface="Arial" panose="020B0604020202020204" pitchFamily="34" charset="0"/>
                    <a:ea typeface="Times New Roman" panose="02020603050405020304" pitchFamily="18" charset="0"/>
                    <a:cs typeface="Arial" panose="020B0604020202020204" pitchFamily="34" charset="0"/>
                  </a:rPr>
                  <a:t>c) Hai đơn thức đồng dạng; </a:t>
                </a:r>
                <a:endParaRPr lang="en-US" sz="400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nl-NL" sz="4000">
                    <a:solidFill>
                      <a:schemeClr val="tx1"/>
                    </a:solidFill>
                    <a:latin typeface="Arial" panose="020B0604020202020204" pitchFamily="34" charset="0"/>
                    <a:ea typeface="Times New Roman" panose="02020603050405020304" pitchFamily="18" charset="0"/>
                    <a:cs typeface="Arial" panose="020B0604020202020204" pitchFamily="34" charset="0"/>
                  </a:rPr>
                  <a:t>-</a:t>
                </a:r>
                <a14:m>
                  <m:oMath xmlns:m="http://schemas.openxmlformats.org/officeDocument/2006/math">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4</m:t>
                    </m:r>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𝑦𝑧𝑥</m:t>
                    </m:r>
                    <m:r>
                      <a:rPr lang="nl-NL" sz="4000" i="1" baseline="30000">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 + 4</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baseline="30000">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𝑦𝑧</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 0; −4</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𝑦𝑧𝑥</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 – 4</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baseline="30000">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𝑦𝑧</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=−8</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baseline="30000">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𝑦𝑧</m:t>
                    </m:r>
                  </m:oMath>
                </a14:m>
                <a:endParaRPr lang="en-US" sz="4000">
                  <a:solidFill>
                    <a:schemeClr val="tx1"/>
                  </a:solidFill>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143000" y="5458968"/>
                <a:ext cx="17763674" cy="4708981"/>
              </a:xfrm>
              <a:prstGeom prst="rect">
                <a:avLst/>
              </a:prstGeom>
              <a:blipFill>
                <a:blip r:embed="rId12"/>
                <a:stretch>
                  <a:fillRect l="-1236" b="-2202"/>
                </a:stretch>
              </a:blipFill>
            </p:spPr>
            <p:txBody>
              <a:bodyPr/>
              <a:lstStyle/>
              <a:p>
                <a:r>
                  <a:rPr lang="en-US">
                    <a:noFill/>
                  </a:rPr>
                  <a:t> </a:t>
                </a:r>
              </a:p>
            </p:txBody>
          </p:sp>
        </mc:Fallback>
      </mc:AlternateContent>
      <p:grpSp>
        <p:nvGrpSpPr>
          <p:cNvPr id="29" name="Group 28"/>
          <p:cNvGrpSpPr/>
          <p:nvPr/>
        </p:nvGrpSpPr>
        <p:grpSpPr>
          <a:xfrm>
            <a:off x="5791200" y="355428"/>
            <a:ext cx="5791200" cy="1331522"/>
            <a:chOff x="6365212" y="840178"/>
            <a:chExt cx="5791200" cy="1331522"/>
          </a:xfrm>
        </p:grpSpPr>
        <p:grpSp>
          <p:nvGrpSpPr>
            <p:cNvPr id="32" name="Group 31"/>
            <p:cNvGrpSpPr/>
            <p:nvPr/>
          </p:nvGrpSpPr>
          <p:grpSpPr>
            <a:xfrm>
              <a:off x="6477000" y="853965"/>
              <a:ext cx="5589586" cy="1317735"/>
              <a:chOff x="1028700" y="1820896"/>
              <a:chExt cx="16230600" cy="6645209"/>
            </a:xfrm>
          </p:grpSpPr>
          <p:grpSp>
            <p:nvGrpSpPr>
              <p:cNvPr id="35" name="Group 3"/>
              <p:cNvGrpSpPr/>
              <p:nvPr/>
            </p:nvGrpSpPr>
            <p:grpSpPr>
              <a:xfrm>
                <a:off x="1028700" y="1820896"/>
                <a:ext cx="16230600" cy="6645209"/>
                <a:chOff x="0" y="0"/>
                <a:chExt cx="4099121" cy="1678281"/>
              </a:xfrm>
            </p:grpSpPr>
            <p:sp>
              <p:nvSpPr>
                <p:cNvPr id="43" name="Freeform 4"/>
                <p:cNvSpPr/>
                <p:nvPr/>
              </p:nvSpPr>
              <p:spPr>
                <a:xfrm>
                  <a:off x="0" y="0"/>
                  <a:ext cx="4099121" cy="1678281"/>
                </a:xfrm>
                <a:custGeom>
                  <a:avLst/>
                  <a:gdLst/>
                  <a:ahLst/>
                  <a:cxnLst/>
                  <a:rect l="l" t="t" r="r" b="b"/>
                  <a:pathLst>
                    <a:path w="4099121" h="1678281">
                      <a:moveTo>
                        <a:pt x="0" y="0"/>
                      </a:moveTo>
                      <a:lnTo>
                        <a:pt x="4099121" y="0"/>
                      </a:lnTo>
                      <a:lnTo>
                        <a:pt x="4099121" y="1678281"/>
                      </a:lnTo>
                      <a:lnTo>
                        <a:pt x="0" y="1678281"/>
                      </a:lnTo>
                      <a:close/>
                    </a:path>
                  </a:pathLst>
                </a:custGeom>
                <a:solidFill>
                  <a:srgbClr val="FFFFFF">
                    <a:alpha val="19608"/>
                  </a:srgbClr>
                </a:solidFill>
              </p:spPr>
            </p:sp>
            <p:sp>
              <p:nvSpPr>
                <p:cNvPr id="44"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6"/>
              <p:cNvGrpSpPr/>
              <p:nvPr/>
            </p:nvGrpSpPr>
            <p:grpSpPr>
              <a:xfrm>
                <a:off x="1322732" y="2156757"/>
                <a:ext cx="15638040" cy="5753101"/>
                <a:chOff x="-48664" y="-38100"/>
                <a:chExt cx="3949467" cy="1452975"/>
              </a:xfrm>
            </p:grpSpPr>
            <p:sp>
              <p:nvSpPr>
                <p:cNvPr id="41" name="Freeform 7"/>
                <p:cNvSpPr/>
                <p:nvPr/>
              </p:nvSpPr>
              <p:spPr>
                <a:xfrm>
                  <a:off x="-48664" y="0"/>
                  <a:ext cx="3949467" cy="1414875"/>
                </a:xfrm>
                <a:custGeom>
                  <a:avLst/>
                  <a:gdLst/>
                  <a:ahLst/>
                  <a:cxnLst/>
                  <a:rect l="l" t="t" r="r" b="b"/>
                  <a:pathLst>
                    <a:path w="3848257" h="1414874">
                      <a:moveTo>
                        <a:pt x="0" y="0"/>
                      </a:moveTo>
                      <a:lnTo>
                        <a:pt x="3848257" y="0"/>
                      </a:lnTo>
                      <a:lnTo>
                        <a:pt x="3848257" y="1414874"/>
                      </a:lnTo>
                      <a:lnTo>
                        <a:pt x="0" y="1414874"/>
                      </a:lnTo>
                      <a:close/>
                    </a:path>
                  </a:pathLst>
                </a:custGeom>
                <a:solidFill>
                  <a:schemeClr val="accent1">
                    <a:lumMod val="60000"/>
                    <a:lumOff val="40000"/>
                    <a:alpha val="28627"/>
                  </a:schemeClr>
                </a:solidFill>
              </p:spPr>
            </p:sp>
            <p:sp>
              <p:nvSpPr>
                <p:cNvPr id="42"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33" name="TextBox 2"/>
            <p:cNvSpPr txBox="1"/>
            <p:nvPr/>
          </p:nvSpPr>
          <p:spPr>
            <a:xfrm>
              <a:off x="6365212" y="840178"/>
              <a:ext cx="5791200" cy="1050031"/>
            </a:xfrm>
            <a:prstGeom prst="rect">
              <a:avLst/>
            </a:prstGeom>
          </p:spPr>
          <p:txBody>
            <a:bodyPr wrap="square" lIns="0" tIns="0" rIns="0" bIns="0" rtlCol="0" anchor="t">
              <a:spAutoFit/>
            </a:bodyPr>
            <a:lstStyle/>
            <a:p>
              <a:pPr algn="ctr">
                <a:lnSpc>
                  <a:spcPts val="9379"/>
                </a:lnSpc>
              </a:pPr>
              <a:r>
                <a:rPr lang="en-US" sz="5000" b="1" spc="341">
                  <a:latin typeface="Arial" panose="020B0604020202020204" pitchFamily="34" charset="0"/>
                  <a:cs typeface="Arial" panose="020B0604020202020204" pitchFamily="34" charset="0"/>
                </a:rPr>
                <a:t>Thực hành 3</a:t>
              </a:r>
              <a:endParaRPr lang="en-US" sz="5000" b="1" spc="34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7873692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fade">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fade">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fade">
                                      <p:cBhvr>
                                        <p:cTn id="35" dur="500"/>
                                        <p:tgtEl>
                                          <p:spTgt spid="7">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3" end="3"/>
                                            </p:txEl>
                                          </p:spTgt>
                                        </p:tgtEl>
                                        <p:attrNameLst>
                                          <p:attrName>style.visibility</p:attrName>
                                        </p:attrNameLst>
                                      </p:cBhvr>
                                      <p:to>
                                        <p:strVal val="visible"/>
                                      </p:to>
                                    </p:set>
                                    <p:animEffect transition="in" filter="fade">
                                      <p:cBhvr>
                                        <p:cTn id="40" dur="500"/>
                                        <p:tgtEl>
                                          <p:spTgt spid="7">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animEffect transition="in" filter="fade">
                                      <p:cBhvr>
                                        <p:cTn id="45"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8" grpId="0"/>
      <p:bldP spid="3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a:blip r:embed="rId2"/>
          <a:srcRect/>
          <a:stretch>
            <a:fillRect/>
          </a:stretch>
        </p:blipFill>
        <p:spPr>
          <a:xfrm>
            <a:off x="16518571" y="4198450"/>
            <a:ext cx="502571" cy="512174"/>
          </a:xfrm>
          <a:prstGeom prst="rect">
            <a:avLst/>
          </a:prstGeom>
        </p:spPr>
      </p:pic>
      <p:pic>
        <p:nvPicPr>
          <p:cNvPr id="13" name="Picture 13"/>
          <p:cNvPicPr>
            <a:picLocks noChangeAspect="1"/>
          </p:cNvPicPr>
          <p:nvPr/>
        </p:nvPicPr>
        <p:blipFill>
          <a:blip r:embed="rId2"/>
          <a:srcRect/>
          <a:stretch>
            <a:fillRect/>
          </a:stretch>
        </p:blipFill>
        <p:spPr>
          <a:xfrm>
            <a:off x="16447881" y="917318"/>
            <a:ext cx="1005142" cy="1024349"/>
          </a:xfrm>
          <a:prstGeom prst="rect">
            <a:avLst/>
          </a:prstGeom>
        </p:spPr>
      </p:pic>
      <p:pic>
        <p:nvPicPr>
          <p:cNvPr id="14" name="Picture 14"/>
          <p:cNvPicPr>
            <a:picLocks noChangeAspect="1"/>
          </p:cNvPicPr>
          <p:nvPr/>
        </p:nvPicPr>
        <p:blipFill>
          <a:blip r:embed="rId3"/>
          <a:srcRect/>
          <a:stretch>
            <a:fillRect/>
          </a:stretch>
        </p:blipFill>
        <p:spPr>
          <a:xfrm>
            <a:off x="1657097" y="7658100"/>
            <a:ext cx="1066206" cy="1239774"/>
          </a:xfrm>
          <a:prstGeom prst="rect">
            <a:avLst/>
          </a:prstGeom>
        </p:spPr>
      </p:pic>
      <p:pic>
        <p:nvPicPr>
          <p:cNvPr id="16" name="Picture 16"/>
          <p:cNvPicPr>
            <a:picLocks noChangeAspect="1"/>
          </p:cNvPicPr>
          <p:nvPr/>
        </p:nvPicPr>
        <p:blipFill>
          <a:blip r:embed="rId2"/>
          <a:srcRect/>
          <a:stretch>
            <a:fillRect/>
          </a:stretch>
        </p:blipFill>
        <p:spPr>
          <a:xfrm>
            <a:off x="15375571" y="405143"/>
            <a:ext cx="502571" cy="512174"/>
          </a:xfrm>
          <a:prstGeom prst="rect">
            <a:avLst/>
          </a:prstGeom>
        </p:spPr>
      </p:pic>
      <p:pic>
        <p:nvPicPr>
          <p:cNvPr id="17" name="Picture 17"/>
          <p:cNvPicPr>
            <a:picLocks noChangeAspect="1"/>
          </p:cNvPicPr>
          <p:nvPr/>
        </p:nvPicPr>
        <p:blipFill>
          <a:blip r:embed="rId2"/>
          <a:srcRect/>
          <a:stretch>
            <a:fillRect/>
          </a:stretch>
        </p:blipFill>
        <p:spPr>
          <a:xfrm>
            <a:off x="17453023" y="2422272"/>
            <a:ext cx="502571" cy="512174"/>
          </a:xfrm>
          <a:prstGeom prst="rect">
            <a:avLst/>
          </a:prstGeom>
        </p:spPr>
      </p:pic>
      <p:grpSp>
        <p:nvGrpSpPr>
          <p:cNvPr id="2" name="Group 2"/>
          <p:cNvGrpSpPr/>
          <p:nvPr/>
        </p:nvGrpSpPr>
        <p:grpSpPr>
          <a:xfrm>
            <a:off x="3429000" y="2479353"/>
            <a:ext cx="11506200" cy="3886200"/>
            <a:chOff x="0" y="0"/>
            <a:chExt cx="4099121" cy="1678281"/>
          </a:xfrm>
        </p:grpSpPr>
        <p:sp>
          <p:nvSpPr>
            <p:cNvPr id="3" name="Freeform 3"/>
            <p:cNvSpPr/>
            <p:nvPr/>
          </p:nvSpPr>
          <p:spPr>
            <a:xfrm>
              <a:off x="0" y="0"/>
              <a:ext cx="4099121" cy="1678281"/>
            </a:xfrm>
            <a:custGeom>
              <a:avLst/>
              <a:gdLst/>
              <a:ahLst/>
              <a:cxnLst/>
              <a:rect l="l" t="t" r="r" b="b"/>
              <a:pathLst>
                <a:path w="4099121" h="1678281">
                  <a:moveTo>
                    <a:pt x="0" y="0"/>
                  </a:moveTo>
                  <a:lnTo>
                    <a:pt x="4099121" y="0"/>
                  </a:lnTo>
                  <a:lnTo>
                    <a:pt x="4099121" y="1678281"/>
                  </a:lnTo>
                  <a:lnTo>
                    <a:pt x="0" y="1678281"/>
                  </a:lnTo>
                  <a:close/>
                </a:path>
              </a:pathLst>
            </a:custGeom>
            <a:solidFill>
              <a:srgbClr val="FFFFFF">
                <a:alpha val="19608"/>
              </a:srgbClr>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3802110" y="2709042"/>
            <a:ext cx="10766401" cy="3364483"/>
            <a:chOff x="0" y="-38100"/>
            <a:chExt cx="3848257" cy="1452974"/>
          </a:xfrm>
        </p:grpSpPr>
        <p:sp>
          <p:nvSpPr>
            <p:cNvPr id="6" name="Freeform 6"/>
            <p:cNvSpPr/>
            <p:nvPr/>
          </p:nvSpPr>
          <p:spPr>
            <a:xfrm>
              <a:off x="0" y="0"/>
              <a:ext cx="3848257" cy="1414874"/>
            </a:xfrm>
            <a:custGeom>
              <a:avLst/>
              <a:gdLst/>
              <a:ahLst/>
              <a:cxnLst/>
              <a:rect l="l" t="t" r="r" b="b"/>
              <a:pathLst>
                <a:path w="3848257" h="1414874">
                  <a:moveTo>
                    <a:pt x="0" y="0"/>
                  </a:moveTo>
                  <a:lnTo>
                    <a:pt x="3848257" y="0"/>
                  </a:lnTo>
                  <a:lnTo>
                    <a:pt x="3848257" y="1414874"/>
                  </a:lnTo>
                  <a:lnTo>
                    <a:pt x="0" y="1414874"/>
                  </a:lnTo>
                  <a:close/>
                </a:path>
              </a:pathLst>
            </a:custGeom>
            <a:solidFill>
              <a:srgbClr val="FFFFFF">
                <a:alpha val="28627"/>
              </a:srgbClr>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Rectangle 17"/>
          <p:cNvSpPr/>
          <p:nvPr/>
        </p:nvSpPr>
        <p:spPr>
          <a:xfrm>
            <a:off x="4955151" y="3581208"/>
            <a:ext cx="8317020" cy="1477328"/>
          </a:xfrm>
          <a:prstGeom prst="rect">
            <a:avLst/>
          </a:prstGeom>
        </p:spPr>
        <p:txBody>
          <a:bodyPr wrap="none">
            <a:spAutoFit/>
          </a:bodyPr>
          <a:lstStyle/>
          <a:p>
            <a:pPr marL="0" marR="0" lvl="0" indent="0" algn="ctr" defTabSz="914400" rtl="0" eaLnBrk="1" fontAlgn="auto" latinLnBrk="0" hangingPunct="1">
              <a:lnSpc>
                <a:spcPct val="150000"/>
              </a:lnSpc>
              <a:spcBef>
                <a:spcPts val="600"/>
              </a:spcBef>
              <a:spcAft>
                <a:spcPts val="100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4. ĐA</a:t>
            </a:r>
            <a:r>
              <a:rPr kumimoji="0" lang="en-US" sz="60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THỨC THU GỌN</a:t>
            </a:r>
            <a:endParaRPr kumimoji="0" lang="vi-VN" sz="6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0" name="Picture 11"/>
          <p:cNvPicPr>
            <a:picLocks noChangeAspect="1"/>
          </p:cNvPicPr>
          <p:nvPr/>
        </p:nvPicPr>
        <p:blipFill>
          <a:blip r:embed="rId4"/>
          <a:srcRect/>
          <a:stretch>
            <a:fillRect/>
          </a:stretch>
        </p:blipFill>
        <p:spPr>
          <a:xfrm>
            <a:off x="12344400" y="5676900"/>
            <a:ext cx="4257798" cy="4566059"/>
          </a:xfrm>
          <a:prstGeom prst="rect">
            <a:avLst/>
          </a:prstGeom>
        </p:spPr>
      </p:pic>
      <p:pic>
        <p:nvPicPr>
          <p:cNvPr id="21" name="Picture 8"/>
          <p:cNvPicPr>
            <a:picLocks noChangeAspect="1"/>
          </p:cNvPicPr>
          <p:nvPr/>
        </p:nvPicPr>
        <p:blipFill>
          <a:blip r:embed="rId5"/>
          <a:srcRect/>
          <a:stretch>
            <a:fillRect/>
          </a:stretch>
        </p:blipFill>
        <p:spPr>
          <a:xfrm flipH="1">
            <a:off x="1241686" y="1229188"/>
            <a:ext cx="2963234" cy="3310876"/>
          </a:xfrm>
          <a:prstGeom prst="rect">
            <a:avLst/>
          </a:prstGeom>
        </p:spPr>
      </p:pic>
    </p:spTree>
    <p:extLst>
      <p:ext uri="{BB962C8B-B14F-4D97-AF65-F5344CB8AC3E}">
        <p14:creationId xmlns:p14="http://schemas.microsoft.com/office/powerpoint/2010/main" val="3777975974"/>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srcRect/>
          <a:stretch>
            <a:fillRect/>
          </a:stretch>
        </p:blipFill>
        <p:spPr>
          <a:xfrm>
            <a:off x="-360268" y="9053897"/>
            <a:ext cx="873616" cy="890310"/>
          </a:xfrm>
          <a:prstGeom prst="rect">
            <a:avLst/>
          </a:prstGeom>
        </p:spPr>
      </p:pic>
      <p:grpSp>
        <p:nvGrpSpPr>
          <p:cNvPr id="37" name="Group 36"/>
          <p:cNvGrpSpPr/>
          <p:nvPr/>
        </p:nvGrpSpPr>
        <p:grpSpPr>
          <a:xfrm>
            <a:off x="497306" y="291375"/>
            <a:ext cx="4727476" cy="963915"/>
            <a:chOff x="2012116" y="2110922"/>
            <a:chExt cx="4727476" cy="963915"/>
          </a:xfrm>
        </p:grpSpPr>
        <p:pic>
          <p:nvPicPr>
            <p:cNvPr id="26" name="Picture 25"/>
            <p:cNvPicPr>
              <a:picLocks noChangeAspect="1"/>
            </p:cNvPicPr>
            <p:nvPr/>
          </p:nvPicPr>
          <p:blipFill>
            <a:blip r:embed="rId3" cstate="print">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116" y="2110922"/>
              <a:ext cx="1032846" cy="963915"/>
            </a:xfrm>
            <a:prstGeom prst="rect">
              <a:avLst/>
            </a:prstGeom>
          </p:spPr>
        </p:pic>
        <p:sp>
          <p:nvSpPr>
            <p:cNvPr id="27" name="TextBox 26"/>
            <p:cNvSpPr txBox="1"/>
            <p:nvPr/>
          </p:nvSpPr>
          <p:spPr>
            <a:xfrm>
              <a:off x="3158192" y="2261133"/>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HĐKP4:</a:t>
              </a:r>
              <a:endParaRPr kumimoji="0" lang="en-US" sz="4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9" name="Group 28"/>
          <p:cNvGrpSpPr/>
          <p:nvPr/>
        </p:nvGrpSpPr>
        <p:grpSpPr>
          <a:xfrm>
            <a:off x="16928543" y="189538"/>
            <a:ext cx="1207057" cy="1220275"/>
            <a:chOff x="14542184" y="258876"/>
            <a:chExt cx="3413410" cy="4451748"/>
          </a:xfrm>
        </p:grpSpPr>
        <p:pic>
          <p:nvPicPr>
            <p:cNvPr id="30" name="Picture 8"/>
            <p:cNvPicPr>
              <a:picLocks noChangeAspect="1"/>
            </p:cNvPicPr>
            <p:nvPr/>
          </p:nvPicPr>
          <p:blipFill>
            <a:blip r:embed="rId5"/>
            <a:srcRect/>
            <a:stretch>
              <a:fillRect/>
            </a:stretch>
          </p:blipFill>
          <p:spPr>
            <a:xfrm>
              <a:off x="14542184" y="1359354"/>
              <a:ext cx="2408418" cy="3281132"/>
            </a:xfrm>
            <a:prstGeom prst="rect">
              <a:avLst/>
            </a:prstGeom>
          </p:spPr>
        </p:pic>
        <p:pic>
          <p:nvPicPr>
            <p:cNvPr id="31" name="Picture 12"/>
            <p:cNvPicPr>
              <a:picLocks noChangeAspect="1"/>
            </p:cNvPicPr>
            <p:nvPr/>
          </p:nvPicPr>
          <p:blipFill>
            <a:blip r:embed="rId2"/>
            <a:srcRect/>
            <a:stretch>
              <a:fillRect/>
            </a:stretch>
          </p:blipFill>
          <p:spPr>
            <a:xfrm>
              <a:off x="16518571" y="4198450"/>
              <a:ext cx="502571" cy="512174"/>
            </a:xfrm>
            <a:prstGeom prst="rect">
              <a:avLst/>
            </a:prstGeom>
          </p:spPr>
        </p:pic>
        <p:pic>
          <p:nvPicPr>
            <p:cNvPr id="32" name="Picture 13"/>
            <p:cNvPicPr>
              <a:picLocks noChangeAspect="1"/>
            </p:cNvPicPr>
            <p:nvPr/>
          </p:nvPicPr>
          <p:blipFill>
            <a:blip r:embed="rId2"/>
            <a:srcRect/>
            <a:stretch>
              <a:fillRect/>
            </a:stretch>
          </p:blipFill>
          <p:spPr>
            <a:xfrm>
              <a:off x="16447881" y="917318"/>
              <a:ext cx="1005142" cy="1024349"/>
            </a:xfrm>
            <a:prstGeom prst="rect">
              <a:avLst/>
            </a:prstGeom>
          </p:spPr>
        </p:pic>
        <p:pic>
          <p:nvPicPr>
            <p:cNvPr id="33" name="Picture 16"/>
            <p:cNvPicPr>
              <a:picLocks noChangeAspect="1"/>
            </p:cNvPicPr>
            <p:nvPr/>
          </p:nvPicPr>
          <p:blipFill>
            <a:blip r:embed="rId2"/>
            <a:srcRect/>
            <a:stretch>
              <a:fillRect/>
            </a:stretch>
          </p:blipFill>
          <p:spPr>
            <a:xfrm>
              <a:off x="15375570" y="258876"/>
              <a:ext cx="575313" cy="586306"/>
            </a:xfrm>
            <a:prstGeom prst="rect">
              <a:avLst/>
            </a:prstGeom>
          </p:spPr>
        </p:pic>
        <p:pic>
          <p:nvPicPr>
            <p:cNvPr id="34" name="Picture 17"/>
            <p:cNvPicPr>
              <a:picLocks noChangeAspect="1"/>
            </p:cNvPicPr>
            <p:nvPr/>
          </p:nvPicPr>
          <p:blipFill>
            <a:blip r:embed="rId2"/>
            <a:srcRect/>
            <a:stretch>
              <a:fillRect/>
            </a:stretch>
          </p:blipFill>
          <p:spPr>
            <a:xfrm>
              <a:off x="17453023" y="2422272"/>
              <a:ext cx="502571" cy="512174"/>
            </a:xfrm>
            <a:prstGeom prst="rect">
              <a:avLst/>
            </a:prstGeom>
          </p:spPr>
        </p:pic>
      </p:grpSp>
      <p:sp>
        <p:nvSpPr>
          <p:cNvPr id="28" name="Oval Callout 27"/>
          <p:cNvSpPr/>
          <p:nvPr/>
        </p:nvSpPr>
        <p:spPr>
          <a:xfrm>
            <a:off x="8216310" y="3430813"/>
            <a:ext cx="1618997" cy="843953"/>
          </a:xfrm>
          <a:prstGeom prst="wedgeEllipseCallou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schemeClr val="tx1"/>
              </a:solidFill>
              <a:effectLst/>
              <a:uLnTx/>
              <a:uFillTx/>
              <a:latin typeface="Calibri"/>
              <a:ea typeface="+mn-ea"/>
              <a:cs typeface="+mn-cs"/>
            </a:endParaRPr>
          </a:p>
        </p:txBody>
      </p:sp>
      <p:pic>
        <p:nvPicPr>
          <p:cNvPr id="36" name="Picture 4"/>
          <p:cNvPicPr>
            <a:picLocks noChangeAspect="1"/>
          </p:cNvPicPr>
          <p:nvPr/>
        </p:nvPicPr>
        <p:blipFill>
          <a:blip r:embed="rId6"/>
          <a:srcRect/>
          <a:stretch>
            <a:fillRect/>
          </a:stretch>
        </p:blipFill>
        <p:spPr>
          <a:xfrm>
            <a:off x="16601493" y="8906426"/>
            <a:ext cx="1203664" cy="1075774"/>
          </a:xfrm>
          <a:prstGeom prst="rect">
            <a:avLst/>
          </a:prstGeom>
        </p:spPr>
      </p:pic>
      <p:grpSp>
        <p:nvGrpSpPr>
          <p:cNvPr id="7" name="Group 6"/>
          <p:cNvGrpSpPr/>
          <p:nvPr/>
        </p:nvGrpSpPr>
        <p:grpSpPr>
          <a:xfrm>
            <a:off x="497306" y="1170492"/>
            <a:ext cx="17057007" cy="2030247"/>
            <a:chOff x="545431" y="1460837"/>
            <a:chExt cx="17057007" cy="2030247"/>
          </a:xfrm>
        </p:grpSpPr>
        <mc:AlternateContent xmlns:mc="http://schemas.openxmlformats.org/markup-compatibility/2006" xmlns:a14="http://schemas.microsoft.com/office/drawing/2010/main">
          <mc:Choice Requires="a14">
            <p:sp>
              <p:nvSpPr>
                <p:cNvPr id="38" name="Rectangle 37"/>
                <p:cNvSpPr/>
                <p:nvPr/>
              </p:nvSpPr>
              <p:spPr>
                <a:xfrm>
                  <a:off x="545431" y="1460837"/>
                  <a:ext cx="17057007" cy="1824923"/>
                </a:xfrm>
                <a:prstGeom prst="rect">
                  <a:avLst/>
                </a:prstGeom>
              </p:spPr>
              <p:txBody>
                <a:bodyPr wrap="square">
                  <a:spAutoFit/>
                </a:bodyPr>
                <a:lstStyle/>
                <a:p>
                  <a:pPr lvl="0" algn="just">
                    <a:lnSpc>
                      <a:spcPct val="150000"/>
                    </a:lnSpc>
                  </a:pPr>
                  <a:r>
                    <a:rPr kumimoji="0" lang="en-US" sz="4000" b="0" i="0" u="none" strike="noStrike" kern="120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Cho hai đa</a:t>
                  </a:r>
                  <a:r>
                    <a:rPr kumimoji="0" lang="en-US" sz="4000" b="0" i="0" u="none" strike="noStrike" kern="1200" cap="none" spc="0" normalizeH="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thức </a:t>
                  </a:r>
                  <a14:m>
                    <m:oMath xmlns:m="http://schemas.openxmlformats.org/officeDocument/2006/math">
                      <m:r>
                        <a:rPr kumimoji="0" lang="en-US" sz="4000" b="0" i="1" u="none" strike="noStrike" kern="1200" cap="none" spc="0" normalizeH="0" noProof="0" smtClean="0">
                          <a:ln>
                            <a:noFill/>
                          </a:ln>
                          <a:solidFill>
                            <a:schemeClr val="tx1"/>
                          </a:solidFill>
                          <a:effectLst/>
                          <a:uLnTx/>
                          <a:uFillTx/>
                          <a:latin typeface="Cambria Math" panose="02040503050406030204" pitchFamily="18" charset="0"/>
                          <a:ea typeface="Times New Roman" panose="02020603050405020304" pitchFamily="18" charset="0"/>
                          <a:cs typeface="Arial" panose="020B0604020202020204" pitchFamily="34" charset="0"/>
                        </a:rPr>
                        <m:t>𝐴</m:t>
                      </m:r>
                      <m:r>
                        <a:rPr kumimoji="0" lang="en-US" sz="4000" b="0" i="1" u="none" strike="noStrike" kern="1200" cap="none" spc="0" normalizeH="0" noProof="0" smtClean="0">
                          <a:ln>
                            <a:noFill/>
                          </a:ln>
                          <a:solidFill>
                            <a:schemeClr val="tx1"/>
                          </a:solidFill>
                          <a:effectLst/>
                          <a:uLnTx/>
                          <a:uFillTx/>
                          <a:latin typeface="Cambria Math" panose="02040503050406030204" pitchFamily="18" charset="0"/>
                          <a:ea typeface="Times New Roman" panose="02020603050405020304" pitchFamily="18" charset="0"/>
                          <a:cs typeface="Arial" panose="020B0604020202020204" pitchFamily="34" charset="0"/>
                        </a:rPr>
                        <m:t> = </m:t>
                      </m:r>
                      <m:sSup>
                        <m:sSupPr>
                          <m:ctrlPr>
                            <a:rPr kumimoji="0" lang="en-US" sz="4000" b="0" i="1" u="none" strike="noStrike" kern="1200" cap="none" spc="0" normalizeH="0" noProof="0" smtClean="0">
                              <a:ln>
                                <a:noFill/>
                              </a:ln>
                              <a:solidFill>
                                <a:schemeClr val="tx1"/>
                              </a:solidFill>
                              <a:effectLst/>
                              <a:uLnTx/>
                              <a:uFillTx/>
                              <a:latin typeface="Cambria Math" panose="02040503050406030204" pitchFamily="18" charset="0"/>
                              <a:cs typeface="Arial" panose="020B0604020202020204" pitchFamily="34" charset="0"/>
                            </a:rPr>
                          </m:ctrlPr>
                        </m:sSupPr>
                        <m:e>
                          <m:r>
                            <a:rPr kumimoji="0" lang="en-US" sz="4000" b="0" i="1" u="none" strike="noStrike" kern="1200" cap="none" spc="0" normalizeH="0" noProof="0" smtClean="0">
                              <a:ln>
                                <a:noFill/>
                              </a:ln>
                              <a:solidFill>
                                <a:schemeClr val="tx1"/>
                              </a:solidFill>
                              <a:effectLst/>
                              <a:uLnTx/>
                              <a:uFillTx/>
                              <a:latin typeface="Cambria Math" panose="02040503050406030204" pitchFamily="18" charset="0"/>
                              <a:cs typeface="Arial" panose="020B0604020202020204" pitchFamily="34" charset="0"/>
                            </a:rPr>
                            <m:t>5</m:t>
                          </m:r>
                          <m:r>
                            <a:rPr kumimoji="0" lang="en-US" sz="4000" b="0" i="1" u="none" strike="noStrike" kern="1200" cap="none" spc="0" normalizeH="0" noProof="0" smtClean="0">
                              <a:ln>
                                <a:noFill/>
                              </a:ln>
                              <a:solidFill>
                                <a:schemeClr val="tx1"/>
                              </a:solidFill>
                              <a:effectLst/>
                              <a:uLnTx/>
                              <a:uFillTx/>
                              <a:latin typeface="Cambria Math" panose="02040503050406030204" pitchFamily="18" charset="0"/>
                              <a:cs typeface="Arial" panose="020B0604020202020204" pitchFamily="34" charset="0"/>
                            </a:rPr>
                            <m:t>𝑥</m:t>
                          </m:r>
                        </m:e>
                        <m:sup>
                          <m:r>
                            <a:rPr kumimoji="0" lang="en-US" sz="4000" b="0" i="1" u="none" strike="noStrike" kern="1200" cap="none" spc="0" normalizeH="0" noProof="0" smtClean="0">
                              <a:ln>
                                <a:noFill/>
                              </a:ln>
                              <a:solidFill>
                                <a:schemeClr val="tx1"/>
                              </a:solidFill>
                              <a:effectLst/>
                              <a:uLnTx/>
                              <a:uFillTx/>
                              <a:latin typeface="Cambria Math" panose="02040503050406030204" pitchFamily="18" charset="0"/>
                              <a:cs typeface="Arial" panose="020B0604020202020204" pitchFamily="34" charset="0"/>
                            </a:rPr>
                            <m:t>2</m:t>
                          </m:r>
                        </m:sup>
                      </m:sSup>
                      <m:r>
                        <a:rPr kumimoji="0" lang="en-US" sz="4000" b="0" i="1" u="none" strike="noStrike" kern="1200" cap="none" spc="0" normalizeH="0" noProof="0" smtClean="0">
                          <a:ln>
                            <a:noFill/>
                          </a:ln>
                          <a:solidFill>
                            <a:schemeClr val="tx1"/>
                          </a:solidFill>
                          <a:effectLst/>
                          <a:uLnTx/>
                          <a:uFillTx/>
                          <a:latin typeface="Cambria Math" panose="02040503050406030204" pitchFamily="18" charset="0"/>
                          <a:cs typeface="Arial" panose="020B0604020202020204" pitchFamily="34" charset="0"/>
                        </a:rPr>
                        <m:t>−4</m:t>
                      </m:r>
                      <m:r>
                        <a:rPr kumimoji="0" lang="en-US" sz="4000" b="0" i="1" u="none" strike="noStrike" kern="1200" cap="none" spc="0" normalizeH="0" noProof="0" smtClean="0">
                          <a:ln>
                            <a:noFill/>
                          </a:ln>
                          <a:solidFill>
                            <a:schemeClr val="tx1"/>
                          </a:solidFill>
                          <a:effectLst/>
                          <a:uLnTx/>
                          <a:uFillTx/>
                          <a:latin typeface="Cambria Math" panose="02040503050406030204" pitchFamily="18" charset="0"/>
                          <a:cs typeface="Arial" panose="020B0604020202020204" pitchFamily="34" charset="0"/>
                        </a:rPr>
                        <m:t>𝑥𝑦</m:t>
                      </m:r>
                      <m:r>
                        <a:rPr kumimoji="0" lang="en-US" sz="4000" b="0" i="1" u="none" strike="noStrike" kern="1200" cap="none" spc="0" normalizeH="0" noProof="0" smtClean="0">
                          <a:ln>
                            <a:noFill/>
                          </a:ln>
                          <a:solidFill>
                            <a:schemeClr val="tx1"/>
                          </a:solidFill>
                          <a:effectLst/>
                          <a:uLnTx/>
                          <a:uFillTx/>
                          <a:latin typeface="Cambria Math" panose="02040503050406030204" pitchFamily="18" charset="0"/>
                          <a:cs typeface="Arial" panose="020B0604020202020204" pitchFamily="34" charset="0"/>
                        </a:rPr>
                        <m:t>+2</m:t>
                      </m:r>
                      <m:r>
                        <a:rPr kumimoji="0" lang="en-US" sz="4000" b="0" i="1" u="none" strike="noStrike" kern="1200" cap="none" spc="0" normalizeH="0" noProof="0" smtClean="0">
                          <a:ln>
                            <a:noFill/>
                          </a:ln>
                          <a:solidFill>
                            <a:schemeClr val="tx1"/>
                          </a:solidFill>
                          <a:effectLst/>
                          <a:uLnTx/>
                          <a:uFillTx/>
                          <a:latin typeface="Cambria Math" panose="02040503050406030204" pitchFamily="18" charset="0"/>
                          <a:cs typeface="Arial" panose="020B0604020202020204" pitchFamily="34" charset="0"/>
                        </a:rPr>
                        <m:t>𝑥</m:t>
                      </m:r>
                      <m:r>
                        <a:rPr kumimoji="0" lang="en-US" sz="4000" b="0" i="1" u="none" strike="noStrike" kern="1200" cap="none" spc="0" normalizeH="0" noProof="0" smtClean="0">
                          <a:ln>
                            <a:noFill/>
                          </a:ln>
                          <a:solidFill>
                            <a:schemeClr val="tx1"/>
                          </a:solidFill>
                          <a:effectLst/>
                          <a:uLnTx/>
                          <a:uFillTx/>
                          <a:latin typeface="Cambria Math" panose="02040503050406030204" pitchFamily="18" charset="0"/>
                          <a:cs typeface="Arial" panose="020B0604020202020204" pitchFamily="34" charset="0"/>
                        </a:rPr>
                        <m:t>−4</m:t>
                      </m:r>
                      <m:sSup>
                        <m:sSupPr>
                          <m:ctrlPr>
                            <a:rPr lang="en-US" sz="4000" i="1">
                              <a:solidFill>
                                <a:schemeClr val="tx1"/>
                              </a:solidFill>
                              <a:latin typeface="Cambria Math" panose="02040503050406030204" pitchFamily="18" charset="0"/>
                              <a:cs typeface="Arial" panose="020B0604020202020204" pitchFamily="34" charset="0"/>
                            </a:rPr>
                          </m:ctrlPr>
                        </m:sSupPr>
                        <m:e>
                          <m:r>
                            <a:rPr lang="en-US" sz="4000" i="1">
                              <a:solidFill>
                                <a:schemeClr val="tx1"/>
                              </a:solidFill>
                              <a:latin typeface="Cambria Math" panose="02040503050406030204" pitchFamily="18" charset="0"/>
                              <a:cs typeface="Arial" panose="020B0604020202020204" pitchFamily="34" charset="0"/>
                            </a:rPr>
                            <m:t>𝑥</m:t>
                          </m:r>
                        </m:e>
                        <m:sup>
                          <m:r>
                            <a:rPr lang="en-US" sz="4000" i="1">
                              <a:solidFill>
                                <a:schemeClr val="tx1"/>
                              </a:solidFill>
                              <a:latin typeface="Cambria Math" panose="02040503050406030204" pitchFamily="18" charset="0"/>
                              <a:cs typeface="Arial" panose="020B0604020202020204" pitchFamily="34" charset="0"/>
                            </a:rPr>
                            <m:t>2</m:t>
                          </m:r>
                        </m:sup>
                      </m:sSup>
                      <m:r>
                        <a:rPr lang="en-US" sz="4000" b="0" i="1" smtClean="0">
                          <a:solidFill>
                            <a:schemeClr val="tx1"/>
                          </a:solidFill>
                          <a:latin typeface="Cambria Math" panose="02040503050406030204" pitchFamily="18" charset="0"/>
                          <a:cs typeface="Arial" panose="020B0604020202020204" pitchFamily="34" charset="0"/>
                        </a:rPr>
                        <m:t>+</m:t>
                      </m:r>
                      <m:r>
                        <a:rPr lang="en-US" sz="4000" b="0" i="1" smtClean="0">
                          <a:solidFill>
                            <a:schemeClr val="tx1"/>
                          </a:solidFill>
                          <a:latin typeface="Cambria Math" panose="02040503050406030204" pitchFamily="18" charset="0"/>
                          <a:cs typeface="Arial" panose="020B0604020202020204" pitchFamily="34" charset="0"/>
                        </a:rPr>
                        <m:t>𝑥𝑦</m:t>
                      </m:r>
                      <m:r>
                        <a:rPr lang="en-US" sz="4000" b="0" i="1" smtClean="0">
                          <a:solidFill>
                            <a:schemeClr val="tx1"/>
                          </a:solidFill>
                          <a:latin typeface="Cambria Math" panose="02040503050406030204" pitchFamily="18" charset="0"/>
                          <a:cs typeface="Arial" panose="020B0604020202020204" pitchFamily="34" charset="0"/>
                        </a:rPr>
                        <m:t>;</m:t>
                      </m:r>
                    </m:oMath>
                  </a14:m>
                  <a:r>
                    <a:rPr kumimoji="0" lang="en-US" sz="4000" b="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Times New Roman" panose="02020603050405020304" pitchFamily="18" charset="0"/>
                          <a:cs typeface="Arial" panose="020B0604020202020204" pitchFamily="34" charset="0"/>
                        </a:rPr>
                        <m:t>𝐵</m:t>
                      </m:r>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solidFill>
                                <a:schemeClr val="tx1"/>
                              </a:solidFill>
                              <a:latin typeface="Cambria Math" panose="02040503050406030204" pitchFamily="18" charset="0"/>
                              <a:cs typeface="Arial" panose="020B0604020202020204" pitchFamily="34" charset="0"/>
                            </a:rPr>
                          </m:ctrlPr>
                        </m:sSupPr>
                        <m:e>
                          <m:r>
                            <a:rPr lang="en-US" sz="4000" i="1">
                              <a:solidFill>
                                <a:schemeClr val="tx1"/>
                              </a:solidFill>
                              <a:latin typeface="Cambria Math" panose="02040503050406030204" pitchFamily="18" charset="0"/>
                              <a:cs typeface="Arial" panose="020B0604020202020204" pitchFamily="34" charset="0"/>
                            </a:rPr>
                            <m:t>𝑥</m:t>
                          </m:r>
                        </m:e>
                        <m:sup>
                          <m:r>
                            <a:rPr lang="en-US" sz="4000" i="1">
                              <a:solidFill>
                                <a:schemeClr val="tx1"/>
                              </a:solidFill>
                              <a:latin typeface="Cambria Math" panose="02040503050406030204" pitchFamily="18" charset="0"/>
                              <a:cs typeface="Arial" panose="020B0604020202020204" pitchFamily="34" charset="0"/>
                            </a:rPr>
                            <m:t>2</m:t>
                          </m:r>
                        </m:sup>
                      </m:sSup>
                      <m:r>
                        <a:rPr lang="en-US" sz="4000" b="0" i="1" smtClean="0">
                          <a:solidFill>
                            <a:schemeClr val="tx1"/>
                          </a:solidFill>
                          <a:latin typeface="Cambria Math" panose="02040503050406030204" pitchFamily="18" charset="0"/>
                          <a:cs typeface="Arial" panose="020B0604020202020204" pitchFamily="34" charset="0"/>
                        </a:rPr>
                        <m:t>−3</m:t>
                      </m:r>
                      <m:r>
                        <a:rPr lang="en-US" sz="4000" b="0" i="1" smtClean="0">
                          <a:solidFill>
                            <a:schemeClr val="tx1"/>
                          </a:solidFill>
                          <a:latin typeface="Cambria Math" panose="02040503050406030204" pitchFamily="18" charset="0"/>
                          <a:cs typeface="Arial" panose="020B0604020202020204" pitchFamily="34" charset="0"/>
                        </a:rPr>
                        <m:t>𝑥𝑦</m:t>
                      </m:r>
                      <m:r>
                        <a:rPr lang="en-US" sz="4000" b="0" i="1" smtClean="0">
                          <a:solidFill>
                            <a:schemeClr val="tx1"/>
                          </a:solidFill>
                          <a:latin typeface="Cambria Math" panose="02040503050406030204" pitchFamily="18" charset="0"/>
                          <a:cs typeface="Arial" panose="020B0604020202020204" pitchFamily="34" charset="0"/>
                        </a:rPr>
                        <m:t>+2</m:t>
                      </m:r>
                      <m:r>
                        <a:rPr lang="en-US" sz="4000" b="0" i="1" smtClean="0">
                          <a:solidFill>
                            <a:schemeClr val="tx1"/>
                          </a:solidFill>
                          <a:latin typeface="Cambria Math" panose="02040503050406030204" pitchFamily="18" charset="0"/>
                          <a:cs typeface="Arial" panose="020B0604020202020204" pitchFamily="34" charset="0"/>
                        </a:rPr>
                        <m:t>𝑥</m:t>
                      </m:r>
                    </m:oMath>
                  </a14:m>
                  <a:r>
                    <a:rPr kumimoji="0" lang="en-US" sz="4000" b="0" i="0" u="none" strike="noStrike" kern="120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lvl="0" algn="just">
                    <a:lnSpc>
                      <a:spcPct val="150000"/>
                    </a:lnSpc>
                  </a:pPr>
                  <a:r>
                    <a:rPr lang="en-US" sz="4000">
                      <a:solidFill>
                        <a:schemeClr val="tx1"/>
                      </a:solidFill>
                      <a:latin typeface="Arial" panose="020B0604020202020204" pitchFamily="34" charset="0"/>
                      <a:ea typeface="Times New Roman" panose="02020603050405020304" pitchFamily="18" charset="0"/>
                      <a:cs typeface="Arial" panose="020B0604020202020204" pitchFamily="34" charset="0"/>
                    </a:rPr>
                    <a:t>Tính giá trị của A và B tại </a:t>
                  </a:r>
                  <a14:m>
                    <m:oMath xmlns:m="http://schemas.openxmlformats.org/officeDocument/2006/math">
                      <m:r>
                        <a:rPr lang="en-US"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=−2; </m:t>
                      </m:r>
                      <m:r>
                        <a:rPr lang="en-US"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𝑦</m:t>
                      </m:r>
                      <m:r>
                        <a:rPr lang="en-US"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oMath>
                  </a14:m>
                  <a:r>
                    <a:rPr kumimoji="0" lang="en-US" sz="4000" b="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Nêu</a:t>
                  </a:r>
                  <a:r>
                    <a:rPr kumimoji="0" lang="en-US" sz="4000" b="0" i="0" u="none" strike="noStrike" kern="1200" cap="none" spc="0" normalizeH="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nhận xét về hai giá trị này.</a:t>
                  </a:r>
                  <a:endParaRPr kumimoji="0" lang="en-US" sz="4000" b="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8" name="Rectangle 37"/>
                <p:cNvSpPr>
                  <a:spLocks noRot="1" noChangeAspect="1" noMove="1" noResize="1" noEditPoints="1" noAdjustHandles="1" noChangeArrowheads="1" noChangeShapeType="1" noTextEdit="1"/>
                </p:cNvSpPr>
                <p:nvPr/>
              </p:nvSpPr>
              <p:spPr>
                <a:xfrm>
                  <a:off x="545431" y="1460837"/>
                  <a:ext cx="17057007" cy="1824923"/>
                </a:xfrm>
                <a:prstGeom prst="rect">
                  <a:avLst/>
                </a:prstGeom>
                <a:blipFill>
                  <a:blip r:embed="rId7"/>
                  <a:stretch>
                    <a:fillRect l="-1287" b="-137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9192125" y="2242281"/>
                  <a:ext cx="583814"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m:t>
                            </m:r>
                          </m:num>
                          <m:den>
                            <m:r>
                              <a:rPr lang="en-US" sz="4000" i="0">
                                <a:solidFill>
                                  <a:schemeClr val="tx1"/>
                                </a:solidFill>
                                <a:latin typeface="Cambria Math" panose="02040503050406030204" pitchFamily="18" charset="0"/>
                              </a:rPr>
                              <m:t>3</m:t>
                            </m:r>
                          </m:den>
                        </m:f>
                      </m:oMath>
                    </m:oMathPara>
                  </a14:m>
                  <a:endParaRPr lang="en-US" sz="4000">
                    <a:solidFill>
                      <a:schemeClr val="tx1"/>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9192125" y="2242281"/>
                  <a:ext cx="583814" cy="1248803"/>
                </a:xfrm>
                <a:prstGeom prst="rect">
                  <a:avLst/>
                </a:prstGeom>
                <a:blipFill>
                  <a:blip r:embed="rId8"/>
                  <a:stretch>
                    <a:fillRect/>
                  </a:stretch>
                </a:blipFill>
              </p:spPr>
              <p:txBody>
                <a:bodyPr/>
                <a:lstStyle/>
                <a:p>
                  <a:r>
                    <a:rPr lang="en-US">
                      <a:noFill/>
                    </a:rPr>
                    <a:t> </a:t>
                  </a:r>
                </a:p>
              </p:txBody>
            </p:sp>
          </mc:Fallback>
        </mc:AlternateContent>
      </p:grpSp>
      <p:grpSp>
        <p:nvGrpSpPr>
          <p:cNvPr id="15" name="Group 14"/>
          <p:cNvGrpSpPr/>
          <p:nvPr/>
        </p:nvGrpSpPr>
        <p:grpSpPr>
          <a:xfrm>
            <a:off x="365794" y="4355473"/>
            <a:ext cx="15697200" cy="1248803"/>
            <a:chOff x="685800" y="4646495"/>
            <a:chExt cx="15697200" cy="1248803"/>
          </a:xfrm>
        </p:grpSpPr>
        <p:sp>
          <p:nvSpPr>
            <p:cNvPr id="8" name="Rectangle 7"/>
            <p:cNvSpPr/>
            <p:nvPr/>
          </p:nvSpPr>
          <p:spPr>
            <a:xfrm>
              <a:off x="685800" y="4764746"/>
              <a:ext cx="15697200" cy="901593"/>
            </a:xfrm>
            <a:prstGeom prst="rect">
              <a:avLst/>
            </a:prstGeom>
          </p:spPr>
          <p:txBody>
            <a:bodyPr wrap="square">
              <a:spAutoFit/>
            </a:bodyPr>
            <a:lstStyle/>
            <a:p>
              <a:pPr algn="just">
                <a:lnSpc>
                  <a:spcPct val="150000"/>
                </a:lnSpc>
              </a:pPr>
              <a:r>
                <a:rPr lang="nl-NL" sz="4000">
                  <a:latin typeface="Arial" panose="020B0604020202020204" pitchFamily="34" charset="0"/>
                  <a:ea typeface="Times New Roman" panose="02020603050405020304" pitchFamily="18" charset="0"/>
                  <a:cs typeface="Arial" panose="020B0604020202020204" pitchFamily="34" charset="0"/>
                </a:rPr>
                <a:t>Giá trị của A tại                           </a:t>
              </a:r>
              <a:r>
                <a:rPr lang="nl-NL" sz="4000">
                  <a:effectLst/>
                  <a:latin typeface="Arial" panose="020B0604020202020204" pitchFamily="34" charset="0"/>
                  <a:ea typeface="Times New Roman" panose="02020603050405020304" pitchFamily="18" charset="0"/>
                  <a:cs typeface="Arial" panose="020B0604020202020204" pitchFamily="34" charset="0"/>
                </a:rPr>
                <a:t>là:</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10" name="Group 9"/>
            <p:cNvGrpSpPr/>
            <p:nvPr/>
          </p:nvGrpSpPr>
          <p:grpSpPr>
            <a:xfrm>
              <a:off x="4191000" y="4646495"/>
              <a:ext cx="3590039" cy="1248803"/>
              <a:chOff x="2514600" y="3890316"/>
              <a:chExt cx="3590039" cy="1248803"/>
            </a:xfrm>
          </p:grpSpPr>
          <mc:AlternateContent xmlns:mc="http://schemas.openxmlformats.org/markup-compatibility/2006" xmlns:a14="http://schemas.microsoft.com/office/drawing/2010/main">
            <mc:Choice Requires="a14">
              <p:sp>
                <p:nvSpPr>
                  <p:cNvPr id="9" name="Rectangle 8"/>
                  <p:cNvSpPr/>
                  <p:nvPr/>
                </p:nvSpPr>
                <p:spPr>
                  <a:xfrm>
                    <a:off x="2514600" y="4212055"/>
                    <a:ext cx="3188885"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=−2; </m:t>
                          </m:r>
                          <m:r>
                            <a:rPr lang="en-US"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𝑦</m:t>
                          </m:r>
                          <m:r>
                            <a:rPr lang="en-US"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oMath>
                      </m:oMathPara>
                    </a14:m>
                    <a:endParaRPr lang="en-US">
                      <a:solidFill>
                        <a:schemeClr val="tx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2514600" y="4212055"/>
                    <a:ext cx="3188885" cy="70788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5520825" y="3890316"/>
                    <a:ext cx="583814"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m:t>
                              </m:r>
                            </m:num>
                            <m:den>
                              <m:r>
                                <a:rPr lang="en-US" sz="4000" i="0">
                                  <a:solidFill>
                                    <a:schemeClr val="tx1"/>
                                  </a:solidFill>
                                  <a:latin typeface="Cambria Math" panose="02040503050406030204" pitchFamily="18" charset="0"/>
                                </a:rPr>
                                <m:t>3</m:t>
                              </m:r>
                            </m:den>
                          </m:f>
                        </m:oMath>
                      </m:oMathPara>
                    </a14:m>
                    <a:endParaRPr lang="en-US" sz="4000">
                      <a:solidFill>
                        <a:schemeClr val="tx1"/>
                      </a:solidFill>
                    </a:endParaRPr>
                  </a:p>
                </p:txBody>
              </p:sp>
            </mc:Choice>
            <mc:Fallback xmlns="">
              <p:sp>
                <p:nvSpPr>
                  <p:cNvPr id="24" name="Rectangle 23"/>
                  <p:cNvSpPr>
                    <a:spLocks noRot="1" noChangeAspect="1" noMove="1" noResize="1" noEditPoints="1" noAdjustHandles="1" noChangeArrowheads="1" noChangeShapeType="1" noTextEdit="1"/>
                  </p:cNvSpPr>
                  <p:nvPr/>
                </p:nvSpPr>
                <p:spPr>
                  <a:xfrm>
                    <a:off x="5520825" y="3890316"/>
                    <a:ext cx="583814" cy="1248803"/>
                  </a:xfrm>
                  <a:prstGeom prst="rect">
                    <a:avLst/>
                  </a:prstGeom>
                  <a:blipFill>
                    <a:blip r:embed="rId10"/>
                    <a:stretch>
                      <a:fillRect/>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13" name="Rectangle 12"/>
              <p:cNvSpPr/>
              <p:nvPr/>
            </p:nvSpPr>
            <p:spPr>
              <a:xfrm>
                <a:off x="-533400" y="5219700"/>
                <a:ext cx="19091776" cy="1827039"/>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5.</m:t>
                      </m:r>
                      <m:d>
                        <m:dPr>
                          <m:ctrlP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ctrlPr>
                        </m:dPr>
                        <m:e>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e>
                      </m:d>
                      <m:r>
                        <a:rPr lang="nl-NL" sz="4000" i="1" baseline="30000">
                          <a:solidFill>
                            <a:schemeClr val="tx1"/>
                          </a:solidFill>
                          <a:latin typeface="Cambria Math" panose="02040503050406030204" pitchFamily="18" charset="0"/>
                          <a:ea typeface="Times New Roman" panose="02020603050405020304" pitchFamily="18" charset="0"/>
                          <a:cs typeface="Arial" panose="020B0604020202020204" pitchFamily="34" charset="0"/>
                        </a:rPr>
                        <m:t>2 </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 4 .</m:t>
                      </m:r>
                      <m:d>
                        <m:dPr>
                          <m:ctrlP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ctrlPr>
                        </m:dPr>
                        <m:e>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e>
                      </m:d>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f>
                        <m:fPr>
                          <m:ctrlPr>
                            <a:rPr lang="en-US" sz="4000" i="1">
                              <a:solidFill>
                                <a:schemeClr val="tx1"/>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schemeClr val="tx1"/>
                              </a:solidFill>
                              <a:latin typeface="Cambria Math" panose="02040503050406030204" pitchFamily="18" charset="0"/>
                              <a:ea typeface="Cambria Math" panose="02040503050406030204" pitchFamily="18" charset="0"/>
                              <a:cs typeface="Cambria Math" panose="02040503050406030204" pitchFamily="18" charset="0"/>
                            </a:rPr>
                            <m:t>1</m:t>
                          </m:r>
                        </m:num>
                        <m:den>
                          <m:r>
                            <a:rPr lang="nl-NL" sz="4000" i="1">
                              <a:solidFill>
                                <a:schemeClr val="tx1"/>
                              </a:solidFill>
                              <a:latin typeface="Cambria Math" panose="02040503050406030204" pitchFamily="18" charset="0"/>
                              <a:ea typeface="Cambria Math" panose="02040503050406030204" pitchFamily="18" charset="0"/>
                              <a:cs typeface="Cambria Math" panose="02040503050406030204" pitchFamily="18" charset="0"/>
                            </a:rPr>
                            <m:t>3</m:t>
                          </m:r>
                        </m:den>
                      </m:f>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d>
                        <m:dPr>
                          <m:ctrlP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ctrlPr>
                        </m:dPr>
                        <m:e>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e>
                      </m:d>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–4.</m:t>
                      </m:r>
                      <m:d>
                        <m:dPr>
                          <m:ctrlP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ctrlPr>
                        </m:dPr>
                        <m:e>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e>
                      </m:d>
                      <m:r>
                        <a:rPr lang="nl-NL" sz="4000" i="1" baseline="30000">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d>
                        <m:dPr>
                          <m:ctrlP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ctrlPr>
                        </m:dPr>
                        <m:e>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e>
                      </m:d>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chemeClr val="tx1"/>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schemeClr val="tx1"/>
                              </a:solidFill>
                              <a:latin typeface="Cambria Math" panose="02040503050406030204" pitchFamily="18" charset="0"/>
                              <a:ea typeface="Cambria Math" panose="02040503050406030204" pitchFamily="18" charset="0"/>
                              <a:cs typeface="Cambria Math" panose="02040503050406030204" pitchFamily="18" charset="0"/>
                            </a:rPr>
                            <m:t>1</m:t>
                          </m:r>
                        </m:num>
                        <m:den>
                          <m:r>
                            <a:rPr lang="nl-NL" sz="4000" i="1">
                              <a:solidFill>
                                <a:schemeClr val="tx1"/>
                              </a:solidFill>
                              <a:latin typeface="Cambria Math" panose="02040503050406030204" pitchFamily="18" charset="0"/>
                              <a:ea typeface="Cambria Math" panose="02040503050406030204" pitchFamily="18" charset="0"/>
                              <a:cs typeface="Cambria Math" panose="02040503050406030204" pitchFamily="18" charset="0"/>
                            </a:rPr>
                            <m:t>3</m:t>
                          </m:r>
                        </m:den>
                      </m:f>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 20 +</m:t>
                      </m:r>
                      <m:f>
                        <m:fPr>
                          <m:ctrlPr>
                            <a:rPr lang="en-US" sz="4000" i="1">
                              <a:solidFill>
                                <a:schemeClr val="tx1"/>
                              </a:solidFill>
                              <a:latin typeface="Cambria Math" panose="02040503050406030204" pitchFamily="18" charset="0"/>
                              <a:ea typeface="Cambria Math" panose="02040503050406030204" pitchFamily="18" charset="0"/>
                              <a:cs typeface="Cambria Math" panose="02040503050406030204" pitchFamily="18" charset="0"/>
                            </a:rPr>
                          </m:ctrlPr>
                        </m:fPr>
                        <m:num>
                          <m:r>
                            <a:rPr lang="en-US" sz="4000" b="0" i="1" smtClean="0">
                              <a:solidFill>
                                <a:schemeClr val="tx1"/>
                              </a:solidFill>
                              <a:latin typeface="Cambria Math" panose="02040503050406030204" pitchFamily="18" charset="0"/>
                              <a:ea typeface="Cambria Math" panose="02040503050406030204" pitchFamily="18" charset="0"/>
                              <a:cs typeface="Cambria Math" panose="02040503050406030204" pitchFamily="18" charset="0"/>
                            </a:rPr>
                            <m:t>8</m:t>
                          </m:r>
                        </m:num>
                        <m:den>
                          <m:r>
                            <a:rPr lang="nl-NL" sz="4000" i="1">
                              <a:solidFill>
                                <a:schemeClr val="tx1"/>
                              </a:solidFill>
                              <a:latin typeface="Cambria Math" panose="02040503050406030204" pitchFamily="18" charset="0"/>
                              <a:ea typeface="Cambria Math" panose="02040503050406030204" pitchFamily="18" charset="0"/>
                              <a:cs typeface="Cambria Math" panose="02040503050406030204" pitchFamily="18" charset="0"/>
                            </a:rPr>
                            <m:t>3</m:t>
                          </m:r>
                        </m:den>
                      </m:f>
                      <m:r>
                        <a:rPr lang="en-US" sz="4000" b="0" i="1" smtClean="0">
                          <a:solidFill>
                            <a:schemeClr val="tx1"/>
                          </a:solidFill>
                          <a:latin typeface="Cambria Math" panose="02040503050406030204" pitchFamily="18" charset="0"/>
                          <a:ea typeface="Cambria Math" panose="02040503050406030204" pitchFamily="18" charset="0"/>
                          <a:cs typeface="Cambria Math" panose="02040503050406030204" pitchFamily="18" charset="0"/>
                        </a:rPr>
                        <m:t> </m:t>
                      </m:r>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–4 –16</m:t>
                      </m:r>
                      <m:r>
                        <a:rPr lang="en-US" sz="4000" b="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chemeClr val="tx1"/>
                              </a:solidFill>
                              <a:latin typeface="Cambria Math" panose="02040503050406030204" pitchFamily="18" charset="0"/>
                              <a:ea typeface="Cambria Math" panose="02040503050406030204" pitchFamily="18" charset="0"/>
                              <a:cs typeface="Cambria Math" panose="02040503050406030204" pitchFamily="18" charset="0"/>
                            </a:rPr>
                          </m:ctrlPr>
                        </m:fPr>
                        <m:num>
                          <m:r>
                            <a:rPr lang="en-US" sz="4000" b="0" i="1" smtClean="0">
                              <a:solidFill>
                                <a:schemeClr val="tx1"/>
                              </a:solidFill>
                              <a:latin typeface="Cambria Math" panose="02040503050406030204" pitchFamily="18" charset="0"/>
                              <a:ea typeface="Cambria Math" panose="02040503050406030204" pitchFamily="18" charset="0"/>
                              <a:cs typeface="Cambria Math" panose="02040503050406030204" pitchFamily="18" charset="0"/>
                            </a:rPr>
                            <m:t>2</m:t>
                          </m:r>
                        </m:num>
                        <m:den>
                          <m:r>
                            <a:rPr lang="nl-NL" sz="4000" i="1">
                              <a:solidFill>
                                <a:schemeClr val="tx1"/>
                              </a:solidFill>
                              <a:latin typeface="Cambria Math" panose="02040503050406030204" pitchFamily="18" charset="0"/>
                              <a:ea typeface="Cambria Math" panose="02040503050406030204" pitchFamily="18" charset="0"/>
                              <a:cs typeface="Cambria Math" panose="02040503050406030204" pitchFamily="18" charset="0"/>
                            </a:rPr>
                            <m:t>3</m:t>
                          </m:r>
                        </m:den>
                      </m:f>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oMath>
                  </m:oMathPara>
                </a14:m>
                <a:endParaRPr lang="en-US" sz="400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533400" y="5219700"/>
                <a:ext cx="19091776" cy="1827039"/>
              </a:xfrm>
              <a:prstGeom prst="rect">
                <a:avLst/>
              </a:prstGeom>
              <a:blipFill>
                <a:blip r:embed="rId11"/>
                <a:stretch>
                  <a:fillRect/>
                </a:stretch>
              </a:blipFill>
            </p:spPr>
            <p:txBody>
              <a:bodyPr/>
              <a:lstStyle/>
              <a:p>
                <a:r>
                  <a:rPr lang="en-US">
                    <a:noFill/>
                  </a:rPr>
                  <a:t> </a:t>
                </a:r>
              </a:p>
            </p:txBody>
          </p:sp>
        </mc:Fallback>
      </mc:AlternateContent>
      <p:grpSp>
        <p:nvGrpSpPr>
          <p:cNvPr id="16" name="Group 15"/>
          <p:cNvGrpSpPr/>
          <p:nvPr/>
        </p:nvGrpSpPr>
        <p:grpSpPr>
          <a:xfrm>
            <a:off x="325688" y="7207689"/>
            <a:ext cx="17088906" cy="1248803"/>
            <a:chOff x="691307" y="7281997"/>
            <a:chExt cx="17088906" cy="1248803"/>
          </a:xfrm>
        </p:grpSpPr>
        <p:sp>
          <p:nvSpPr>
            <p:cNvPr id="11" name="Rectangle 10"/>
            <p:cNvSpPr/>
            <p:nvPr/>
          </p:nvSpPr>
          <p:spPr>
            <a:xfrm>
              <a:off x="691307" y="7409920"/>
              <a:ext cx="17088906" cy="901593"/>
            </a:xfrm>
            <a:prstGeom prst="rect">
              <a:avLst/>
            </a:prstGeom>
          </p:spPr>
          <p:txBody>
            <a:bodyPr wrap="square">
              <a:spAutoFit/>
            </a:bodyPr>
            <a:lstStyle/>
            <a:p>
              <a:pPr lvl="0" algn="just">
                <a:lnSpc>
                  <a:spcPct val="150000"/>
                </a:lnSpc>
              </a:pPr>
              <a:r>
                <a:rPr lang="nl-NL" sz="4000">
                  <a:latin typeface="Arial" panose="020B0604020202020204" pitchFamily="34" charset="0"/>
                  <a:ea typeface="Times New Roman" panose="02020603050405020304" pitchFamily="18" charset="0"/>
                  <a:cs typeface="Arial" panose="020B0604020202020204" pitchFamily="34" charset="0"/>
                </a:rPr>
                <a:t>Giá trị của B tại                          là</a:t>
              </a:r>
              <a:endParaRPr lang="en-US" sz="4000">
                <a:latin typeface="Arial" panose="020B0604020202020204" pitchFamily="34" charset="0"/>
                <a:ea typeface="Times New Roman" panose="02020603050405020304" pitchFamily="18" charset="0"/>
                <a:cs typeface="Arial" panose="020B0604020202020204" pitchFamily="34" charset="0"/>
              </a:endParaRPr>
            </a:p>
          </p:txBody>
        </p:sp>
        <p:grpSp>
          <p:nvGrpSpPr>
            <p:cNvPr id="35" name="Group 34"/>
            <p:cNvGrpSpPr/>
            <p:nvPr/>
          </p:nvGrpSpPr>
          <p:grpSpPr>
            <a:xfrm>
              <a:off x="4267200" y="7281997"/>
              <a:ext cx="3590039" cy="1248803"/>
              <a:chOff x="2514600" y="3890316"/>
              <a:chExt cx="3590039" cy="1248803"/>
            </a:xfrm>
          </p:grpSpPr>
          <mc:AlternateContent xmlns:mc="http://schemas.openxmlformats.org/markup-compatibility/2006" xmlns:a14="http://schemas.microsoft.com/office/drawing/2010/main">
            <mc:Choice Requires="a14">
              <p:sp>
                <p:nvSpPr>
                  <p:cNvPr id="39" name="Rectangle 38"/>
                  <p:cNvSpPr/>
                  <p:nvPr/>
                </p:nvSpPr>
                <p:spPr>
                  <a:xfrm>
                    <a:off x="2514600" y="4212055"/>
                    <a:ext cx="3188885"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=−2; </m:t>
                          </m:r>
                          <m:r>
                            <a:rPr lang="en-US"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𝑦</m:t>
                          </m:r>
                          <m:r>
                            <a:rPr lang="en-US"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oMath>
                      </m:oMathPara>
                    </a14:m>
                    <a:endParaRPr lang="en-US">
                      <a:solidFill>
                        <a:schemeClr val="tx1"/>
                      </a:solidFill>
                    </a:endParaRPr>
                  </a:p>
                </p:txBody>
              </p:sp>
            </mc:Choice>
            <mc:Fallback xmlns="">
              <p:sp>
                <p:nvSpPr>
                  <p:cNvPr id="39" name="Rectangle 38"/>
                  <p:cNvSpPr>
                    <a:spLocks noRot="1" noChangeAspect="1" noMove="1" noResize="1" noEditPoints="1" noAdjustHandles="1" noChangeArrowheads="1" noChangeShapeType="1" noTextEdit="1"/>
                  </p:cNvSpPr>
                  <p:nvPr/>
                </p:nvSpPr>
                <p:spPr>
                  <a:xfrm>
                    <a:off x="2514600" y="4212055"/>
                    <a:ext cx="3188885" cy="707886"/>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5520825" y="3890316"/>
                    <a:ext cx="583814"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m:t>
                              </m:r>
                            </m:num>
                            <m:den>
                              <m:r>
                                <a:rPr lang="en-US" sz="4000" i="0">
                                  <a:solidFill>
                                    <a:schemeClr val="tx1"/>
                                  </a:solidFill>
                                  <a:latin typeface="Cambria Math" panose="02040503050406030204" pitchFamily="18" charset="0"/>
                                </a:rPr>
                                <m:t>3</m:t>
                              </m:r>
                            </m:den>
                          </m:f>
                        </m:oMath>
                      </m:oMathPara>
                    </a14:m>
                    <a:endParaRPr lang="en-US" sz="4000">
                      <a:solidFill>
                        <a:schemeClr val="tx1"/>
                      </a:solidFill>
                    </a:endParaRPr>
                  </a:p>
                </p:txBody>
              </p:sp>
            </mc:Choice>
            <mc:Fallback xmlns="">
              <p:sp>
                <p:nvSpPr>
                  <p:cNvPr id="40" name="Rectangle 39"/>
                  <p:cNvSpPr>
                    <a:spLocks noRot="1" noChangeAspect="1" noMove="1" noResize="1" noEditPoints="1" noAdjustHandles="1" noChangeArrowheads="1" noChangeShapeType="1" noTextEdit="1"/>
                  </p:cNvSpPr>
                  <p:nvPr/>
                </p:nvSpPr>
                <p:spPr>
                  <a:xfrm>
                    <a:off x="5520825" y="3890316"/>
                    <a:ext cx="583814" cy="1248803"/>
                  </a:xfrm>
                  <a:prstGeom prst="rect">
                    <a:avLst/>
                  </a:prstGeom>
                  <a:blipFill>
                    <a:blip r:embed="rId13"/>
                    <a:stretch>
                      <a:fillRect/>
                    </a:stretch>
                  </a:blipFill>
                </p:spPr>
                <p:txBody>
                  <a:bodyPr/>
                  <a:lstStyle/>
                  <a:p>
                    <a:r>
                      <a:rPr lang="en-US">
                        <a:noFill/>
                      </a:rPr>
                      <a:t> </a:t>
                    </a:r>
                  </a:p>
                </p:txBody>
              </p:sp>
            </mc:Fallback>
          </mc:AlternateContent>
        </p:grpSp>
      </p:grpSp>
      <p:sp>
        <p:nvSpPr>
          <p:cNvPr id="14" name="Rectangle 13"/>
          <p:cNvSpPr/>
          <p:nvPr/>
        </p:nvSpPr>
        <p:spPr>
          <a:xfrm>
            <a:off x="1530152" y="8900741"/>
            <a:ext cx="13413069" cy="901593"/>
          </a:xfrm>
          <a:prstGeom prst="rect">
            <a:avLst/>
          </a:prstGeom>
        </p:spPr>
        <p:txBody>
          <a:bodyPr wrap="square">
            <a:spAutoFit/>
          </a:bodyPr>
          <a:lstStyle/>
          <a:p>
            <a:pPr lvl="0" algn="just">
              <a:lnSpc>
                <a:spcPct val="150000"/>
              </a:lnSpc>
            </a:pPr>
            <a:r>
              <a:rPr lang="nl-NL" sz="4000">
                <a:latin typeface="Arial" panose="020B0604020202020204" pitchFamily="34" charset="0"/>
                <a:ea typeface="Times New Roman" panose="02020603050405020304" pitchFamily="18" charset="0"/>
                <a:cs typeface="Arial" panose="020B0604020202020204" pitchFamily="34" charset="0"/>
              </a:rPr>
              <a:t>Giá trị của hai đa thức tại                           bằng nhau</a:t>
            </a:r>
            <a:endParaRPr lang="en-US" sz="4000">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7" name="Rectangle 16"/>
              <p:cNvSpPr/>
              <p:nvPr/>
            </p:nvSpPr>
            <p:spPr>
              <a:xfrm>
                <a:off x="7860627" y="6743700"/>
                <a:ext cx="10204268" cy="1827039"/>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nl-NL" sz="4000" i="1" baseline="30000">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nl-NL"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−3 .(−2).</m:t>
                      </m:r>
                      <m:f>
                        <m:fPr>
                          <m:ctrlPr>
                            <a:rPr lang="en-US" sz="4000" i="1">
                              <a:solidFill>
                                <a:schemeClr val="tx1"/>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schemeClr val="tx1"/>
                              </a:solidFill>
                              <a:latin typeface="Cambria Math" panose="02040503050406030204" pitchFamily="18" charset="0"/>
                              <a:ea typeface="Cambria Math" panose="02040503050406030204" pitchFamily="18" charset="0"/>
                              <a:cs typeface="Cambria Math" panose="02040503050406030204" pitchFamily="18" charset="0"/>
                            </a:rPr>
                            <m:t>1</m:t>
                          </m:r>
                        </m:num>
                        <m:den>
                          <m:r>
                            <a:rPr lang="nl-NL" sz="4000" i="1">
                              <a:solidFill>
                                <a:schemeClr val="tx1"/>
                              </a:solidFill>
                              <a:latin typeface="Cambria Math" panose="02040503050406030204" pitchFamily="18" charset="0"/>
                              <a:ea typeface="Cambria Math" panose="02040503050406030204" pitchFamily="18" charset="0"/>
                              <a:cs typeface="Cambria Math" panose="02040503050406030204" pitchFamily="18" charset="0"/>
                            </a:rPr>
                            <m:t>3</m:t>
                          </m:r>
                        </m:den>
                      </m:f>
                      <m:r>
                        <a:rPr lang="nl-NL"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+2.(−2)=4+2 –4=2</m:t>
                      </m:r>
                    </m:oMath>
                  </m:oMathPara>
                </a14:m>
                <a:endParaRPr lang="en-US" sz="400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7860627" y="6743700"/>
                <a:ext cx="10204268" cy="1827039"/>
              </a:xfrm>
              <a:prstGeom prst="rect">
                <a:avLst/>
              </a:prstGeom>
              <a:blipFill>
                <a:blip r:embed="rId14"/>
                <a:stretch>
                  <a:fillRect/>
                </a:stretch>
              </a:blipFill>
            </p:spPr>
            <p:txBody>
              <a:bodyPr/>
              <a:lstStyle/>
              <a:p>
                <a:r>
                  <a:rPr lang="en-US">
                    <a:noFill/>
                  </a:rPr>
                  <a:t> </a:t>
                </a:r>
              </a:p>
            </p:txBody>
          </p:sp>
        </mc:Fallback>
      </mc:AlternateContent>
      <p:grpSp>
        <p:nvGrpSpPr>
          <p:cNvPr id="18" name="Group 17"/>
          <p:cNvGrpSpPr/>
          <p:nvPr/>
        </p:nvGrpSpPr>
        <p:grpSpPr>
          <a:xfrm>
            <a:off x="7306561" y="8771497"/>
            <a:ext cx="3590039" cy="1248803"/>
            <a:chOff x="10210800" y="4053448"/>
            <a:chExt cx="3590039" cy="1248803"/>
          </a:xfrm>
        </p:grpSpPr>
        <mc:AlternateContent xmlns:mc="http://schemas.openxmlformats.org/markup-compatibility/2006" xmlns:a14="http://schemas.microsoft.com/office/drawing/2010/main">
          <mc:Choice Requires="a14">
            <p:sp>
              <p:nvSpPr>
                <p:cNvPr id="41" name="Rectangle 40"/>
                <p:cNvSpPr/>
                <p:nvPr/>
              </p:nvSpPr>
              <p:spPr>
                <a:xfrm>
                  <a:off x="10210800" y="4375187"/>
                  <a:ext cx="3188885"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=−2; </m:t>
                        </m:r>
                        <m:r>
                          <a:rPr lang="en-US"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𝑦</m:t>
                        </m:r>
                        <m:r>
                          <a:rPr lang="en-US"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oMath>
                    </m:oMathPara>
                  </a14:m>
                  <a:endParaRPr lang="en-US">
                    <a:solidFill>
                      <a:schemeClr val="tx1"/>
                    </a:solidFill>
                  </a:endParaRPr>
                </a:p>
              </p:txBody>
            </p:sp>
          </mc:Choice>
          <mc:Fallback xmlns="">
            <p:sp>
              <p:nvSpPr>
                <p:cNvPr id="41" name="Rectangle 40"/>
                <p:cNvSpPr>
                  <a:spLocks noRot="1" noChangeAspect="1" noMove="1" noResize="1" noEditPoints="1" noAdjustHandles="1" noChangeArrowheads="1" noChangeShapeType="1" noTextEdit="1"/>
                </p:cNvSpPr>
                <p:nvPr/>
              </p:nvSpPr>
              <p:spPr>
                <a:xfrm>
                  <a:off x="10210800" y="4375187"/>
                  <a:ext cx="3188885" cy="707886"/>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13217025" y="4053448"/>
                  <a:ext cx="583814"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m:t>
                            </m:r>
                          </m:num>
                          <m:den>
                            <m:r>
                              <a:rPr lang="en-US" sz="4000" i="0">
                                <a:solidFill>
                                  <a:schemeClr val="tx1"/>
                                </a:solidFill>
                                <a:latin typeface="Cambria Math" panose="02040503050406030204" pitchFamily="18" charset="0"/>
                              </a:rPr>
                              <m:t>3</m:t>
                            </m:r>
                          </m:den>
                        </m:f>
                      </m:oMath>
                    </m:oMathPara>
                  </a14:m>
                  <a:endParaRPr lang="en-US" sz="4000">
                    <a:solidFill>
                      <a:schemeClr val="tx1"/>
                    </a:solidFill>
                  </a:endParaRPr>
                </a:p>
              </p:txBody>
            </p:sp>
          </mc:Choice>
          <mc:Fallback xmlns="">
            <p:sp>
              <p:nvSpPr>
                <p:cNvPr id="42" name="Rectangle 41"/>
                <p:cNvSpPr>
                  <a:spLocks noRot="1" noChangeAspect="1" noMove="1" noResize="1" noEditPoints="1" noAdjustHandles="1" noChangeArrowheads="1" noChangeShapeType="1" noTextEdit="1"/>
                </p:cNvSpPr>
                <p:nvPr/>
              </p:nvSpPr>
              <p:spPr>
                <a:xfrm>
                  <a:off x="13217025" y="4053448"/>
                  <a:ext cx="583814" cy="1248803"/>
                </a:xfrm>
                <a:prstGeom prst="rect">
                  <a:avLst/>
                </a:prstGeom>
                <a:blipFill>
                  <a:blip r:embed="rId16"/>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393343247"/>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randombar(horizontal)">
                                      <p:cBhvr>
                                        <p:cTn id="30" dur="500"/>
                                        <p:tgtEl>
                                          <p:spTgt spid="1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randombar(horizont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par>
                                <p:cTn id="39" presetID="22" presetClass="entr" presetSubtype="4"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3" grpId="0"/>
      <p:bldP spid="14"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a:srcRect/>
          <a:stretch>
            <a:fillRect/>
          </a:stretch>
        </p:blipFill>
        <p:spPr>
          <a:xfrm>
            <a:off x="16345195" y="526477"/>
            <a:ext cx="1066206" cy="1239774"/>
          </a:xfrm>
          <a:prstGeom prst="rect">
            <a:avLst/>
          </a:prstGeom>
        </p:spPr>
      </p:pic>
      <p:grpSp>
        <p:nvGrpSpPr>
          <p:cNvPr id="21" name="Group 20"/>
          <p:cNvGrpSpPr/>
          <p:nvPr/>
        </p:nvGrpSpPr>
        <p:grpSpPr>
          <a:xfrm>
            <a:off x="6572400" y="419100"/>
            <a:ext cx="5257800" cy="1151807"/>
            <a:chOff x="6553200" y="342900"/>
            <a:chExt cx="5257800" cy="1456607"/>
          </a:xfrm>
        </p:grpSpPr>
        <p:sp>
          <p:nvSpPr>
            <p:cNvPr id="22" name="Rounded Rectangle 21"/>
            <p:cNvSpPr/>
            <p:nvPr/>
          </p:nvSpPr>
          <p:spPr>
            <a:xfrm>
              <a:off x="6553200" y="342900"/>
              <a:ext cx="5257800" cy="1456607"/>
            </a:xfrm>
            <a:prstGeom prst="roundRect">
              <a:avLst/>
            </a:prstGeom>
            <a:noFill/>
            <a:ln w="1270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a:ea typeface="+mn-ea"/>
                <a:cs typeface="+mn-cs"/>
              </a:endParaRPr>
            </a:p>
          </p:txBody>
        </p:sp>
        <p:sp>
          <p:nvSpPr>
            <p:cNvPr id="23" name="Rectangle 22"/>
            <p:cNvSpPr/>
            <p:nvPr/>
          </p:nvSpPr>
          <p:spPr>
            <a:xfrm>
              <a:off x="7131501" y="495055"/>
              <a:ext cx="4075155" cy="1284436"/>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KẾT LUẬN</a:t>
              </a:r>
            </a:p>
          </p:txBody>
        </p:sp>
      </p:grpSp>
      <p:grpSp>
        <p:nvGrpSpPr>
          <p:cNvPr id="19" name="Group 18"/>
          <p:cNvGrpSpPr/>
          <p:nvPr/>
        </p:nvGrpSpPr>
        <p:grpSpPr>
          <a:xfrm>
            <a:off x="1181399" y="1932562"/>
            <a:ext cx="16039799" cy="2597509"/>
            <a:chOff x="2657168" y="2525898"/>
            <a:chExt cx="13419894" cy="5168442"/>
          </a:xfrm>
        </p:grpSpPr>
        <p:sp>
          <p:nvSpPr>
            <p:cNvPr id="3" name="Freeform 3"/>
            <p:cNvSpPr/>
            <p:nvPr/>
          </p:nvSpPr>
          <p:spPr>
            <a:xfrm>
              <a:off x="2657168" y="2525898"/>
              <a:ext cx="13419894" cy="5168442"/>
            </a:xfrm>
            <a:custGeom>
              <a:avLst/>
              <a:gdLst/>
              <a:ahLst/>
              <a:cxnLst/>
              <a:rect l="l" t="t" r="r" b="b"/>
              <a:pathLst>
                <a:path w="4099121" h="1678281">
                  <a:moveTo>
                    <a:pt x="0" y="0"/>
                  </a:moveTo>
                  <a:lnTo>
                    <a:pt x="4099121" y="0"/>
                  </a:lnTo>
                  <a:lnTo>
                    <a:pt x="4099121" y="1678281"/>
                  </a:lnTo>
                  <a:lnTo>
                    <a:pt x="0" y="1678281"/>
                  </a:lnTo>
                  <a:close/>
                </a:path>
              </a:pathLst>
            </a:custGeom>
            <a:solidFill>
              <a:srgbClr val="FFFFFF">
                <a:alpha val="19608"/>
              </a:srgbClr>
            </a:solidFill>
            <a:ln>
              <a:solidFill>
                <a:schemeClr val="tx2"/>
              </a:solidFill>
            </a:ln>
          </p:spPr>
        </p:sp>
        <p:sp>
          <p:nvSpPr>
            <p:cNvPr id="6" name="Freeform 6"/>
            <p:cNvSpPr/>
            <p:nvPr/>
          </p:nvSpPr>
          <p:spPr>
            <a:xfrm>
              <a:off x="2815561" y="2820897"/>
              <a:ext cx="13085122" cy="4588257"/>
            </a:xfrm>
            <a:custGeom>
              <a:avLst/>
              <a:gdLst/>
              <a:ahLst/>
              <a:cxnLst/>
              <a:rect l="l" t="t" r="r" b="b"/>
              <a:pathLst>
                <a:path w="3848257" h="1414874">
                  <a:moveTo>
                    <a:pt x="0" y="0"/>
                  </a:moveTo>
                  <a:lnTo>
                    <a:pt x="3848257" y="0"/>
                  </a:lnTo>
                  <a:lnTo>
                    <a:pt x="3848257" y="1414874"/>
                  </a:lnTo>
                  <a:lnTo>
                    <a:pt x="0" y="1414874"/>
                  </a:lnTo>
                  <a:close/>
                </a:path>
              </a:pathLst>
            </a:custGeom>
            <a:solidFill>
              <a:srgbClr val="FFFFFF">
                <a:alpha val="28627"/>
              </a:srgbClr>
            </a:solidFill>
            <a:ln>
              <a:solidFill>
                <a:schemeClr val="tx2"/>
              </a:solidFill>
            </a:ln>
          </p:spPr>
        </p:sp>
      </p:grpSp>
      <p:pic>
        <p:nvPicPr>
          <p:cNvPr id="27" name="Picture 11"/>
          <p:cNvPicPr>
            <a:picLocks noChangeAspect="1"/>
          </p:cNvPicPr>
          <p:nvPr/>
        </p:nvPicPr>
        <p:blipFill>
          <a:blip r:embed="rId3"/>
          <a:srcRect/>
          <a:stretch>
            <a:fillRect/>
          </a:stretch>
        </p:blipFill>
        <p:spPr>
          <a:xfrm>
            <a:off x="1350661" y="853407"/>
            <a:ext cx="1013740" cy="1065708"/>
          </a:xfrm>
          <a:prstGeom prst="rect">
            <a:avLst/>
          </a:prstGeom>
        </p:spPr>
      </p:pic>
      <p:sp>
        <p:nvSpPr>
          <p:cNvPr id="10" name="Rectangle 9"/>
          <p:cNvSpPr/>
          <p:nvPr/>
        </p:nvSpPr>
        <p:spPr>
          <a:xfrm>
            <a:off x="1486138" y="2202000"/>
            <a:ext cx="15430319" cy="1998176"/>
          </a:xfrm>
          <a:prstGeom prst="rect">
            <a:avLst/>
          </a:prstGeom>
        </p:spPr>
        <p:txBody>
          <a:bodyPr wrap="square">
            <a:spAutoFit/>
          </a:bodyPr>
          <a:lstStyle/>
          <a:p>
            <a:pPr marL="571500" lvl="0" indent="-571500" algn="just">
              <a:lnSpc>
                <a:spcPct val="150000"/>
              </a:lnSpc>
              <a:spcBef>
                <a:spcPts val="1200"/>
              </a:spcBef>
              <a:spcAft>
                <a:spcPts val="600"/>
              </a:spcAft>
              <a:buFont typeface="Arial" panose="020B0604020202020204" pitchFamily="34" charset="0"/>
              <a:buChar char="•"/>
            </a:pPr>
            <a:r>
              <a:rPr lang="vi-VN" sz="4400" b="1">
                <a:ea typeface="Times New Roman" panose="02020603050405020304" pitchFamily="18" charset="0"/>
                <a:cs typeface="Arial" panose="020B0604020202020204" pitchFamily="34" charset="0"/>
              </a:rPr>
              <a:t>Đa thức thu gọn</a:t>
            </a:r>
            <a:r>
              <a:rPr lang="vi-VN" sz="4400">
                <a:ea typeface="Times New Roman" panose="02020603050405020304" pitchFamily="18" charset="0"/>
                <a:cs typeface="Arial" panose="020B0604020202020204" pitchFamily="34" charset="0"/>
              </a:rPr>
              <a:t> là đa thức không chứa hai hạng tử nào đồng dạng.</a:t>
            </a:r>
            <a:endParaRPr kumimoji="0" lang="vi-VN" sz="4400" b="0"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p:cNvSpPr/>
          <p:nvPr/>
        </p:nvSpPr>
        <p:spPr>
          <a:xfrm>
            <a:off x="1143000" y="4821398"/>
            <a:ext cx="16110642" cy="5355312"/>
          </a:xfrm>
          <a:prstGeom prst="rect">
            <a:avLst/>
          </a:prstGeom>
        </p:spPr>
        <p:txBody>
          <a:bodyPr wrap="square">
            <a:spAutoFit/>
          </a:bodyPr>
          <a:lstStyle/>
          <a:p>
            <a:pPr algn="just">
              <a:lnSpc>
                <a:spcPct val="150000"/>
              </a:lnSpc>
            </a:pPr>
            <a:r>
              <a:rPr lang="nl-NL" sz="3800" b="1">
                <a:latin typeface="Arial" panose="020B0604020202020204" pitchFamily="34" charset="0"/>
                <a:ea typeface="Times New Roman" panose="02020603050405020304" pitchFamily="18" charset="0"/>
                <a:cs typeface="Arial" panose="020B0604020202020204" pitchFamily="34" charset="0"/>
              </a:rPr>
              <a:t>Chú ý:</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3800">
                <a:latin typeface="Arial" panose="020B0604020202020204" pitchFamily="34" charset="0"/>
                <a:ea typeface="Times New Roman" panose="02020603050405020304" pitchFamily="18" charset="0"/>
                <a:cs typeface="Arial" panose="020B0604020202020204" pitchFamily="34" charset="0"/>
              </a:rPr>
              <a:t>a) Biến đổi một đa thức thành đa thức thu gọn gọi là thu gọn đa thức đỏ. </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3800">
                <a:latin typeface="Arial" panose="020B0604020202020204" pitchFamily="34" charset="0"/>
                <a:ea typeface="Times New Roman" panose="02020603050405020304" pitchFamily="18" charset="0"/>
                <a:cs typeface="Arial" panose="020B0604020202020204" pitchFamily="34" charset="0"/>
              </a:rPr>
              <a:t>b) Để thu gọn một đa thức, ta nhóm các hạng tử đồng dạng với nhau và cộng các hạng tử đồng dạng đó với nhau.</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3800">
                <a:latin typeface="Arial" panose="020B0604020202020204" pitchFamily="34" charset="0"/>
                <a:ea typeface="Times New Roman" panose="02020603050405020304" pitchFamily="18" charset="0"/>
                <a:cs typeface="Arial" panose="020B0604020202020204" pitchFamily="34" charset="0"/>
              </a:rPr>
              <a:t>c) Bậc của hạng tử có bậc cao nhất trong dạng thu gọn của đa thức gọi là bậc của đa thức đó.</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2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2239" y="4692371"/>
            <a:ext cx="1053141" cy="1047876"/>
          </a:xfrm>
          <a:prstGeom prst="rect">
            <a:avLst/>
          </a:prstGeom>
        </p:spPr>
      </p:pic>
    </p:spTree>
    <p:extLst>
      <p:ext uri="{BB962C8B-B14F-4D97-AF65-F5344CB8AC3E}">
        <p14:creationId xmlns:p14="http://schemas.microsoft.com/office/powerpoint/2010/main" val="3997481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anim calcmode="lin" valueType="num">
                                      <p:cBhvr>
                                        <p:cTn id="24" dur="500" fill="hold"/>
                                        <p:tgtEl>
                                          <p:spTgt spid="8"/>
                                        </p:tgtEl>
                                        <p:attrNameLst>
                                          <p:attrName>ppt_x</p:attrName>
                                        </p:attrNameLst>
                                      </p:cBhvr>
                                      <p:tavLst>
                                        <p:tav tm="0">
                                          <p:val>
                                            <p:strVal val="#ppt_x"/>
                                          </p:val>
                                        </p:tav>
                                        <p:tav tm="100000">
                                          <p:val>
                                            <p:strVal val="#ppt_x"/>
                                          </p:val>
                                        </p:tav>
                                      </p:tavLst>
                                    </p:anim>
                                    <p:anim calcmode="lin" valueType="num">
                                      <p:cBhvr>
                                        <p:cTn id="25" dur="5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anim calcmode="lin" valueType="num">
                                      <p:cBhvr>
                                        <p:cTn id="29" dur="500" fill="hold"/>
                                        <p:tgtEl>
                                          <p:spTgt spid="17"/>
                                        </p:tgtEl>
                                        <p:attrNameLst>
                                          <p:attrName>ppt_x</p:attrName>
                                        </p:attrNameLst>
                                      </p:cBhvr>
                                      <p:tavLst>
                                        <p:tav tm="0">
                                          <p:val>
                                            <p:strVal val="#ppt_x"/>
                                          </p:val>
                                        </p:tav>
                                        <p:tav tm="100000">
                                          <p:val>
                                            <p:strVal val="#ppt_x"/>
                                          </p:val>
                                        </p:tav>
                                      </p:tavLst>
                                    </p:anim>
                                    <p:anim calcmode="lin" valueType="num">
                                      <p:cBhvr>
                                        <p:cTn id="30"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3"/>
          <a:srcRect/>
          <a:stretch>
            <a:fillRect/>
          </a:stretch>
        </p:blipFill>
        <p:spPr>
          <a:xfrm>
            <a:off x="-228600" y="9062201"/>
            <a:ext cx="825336" cy="841107"/>
          </a:xfrm>
          <a:prstGeom prst="rect">
            <a:avLst/>
          </a:prstGeom>
        </p:spPr>
      </p:pic>
      <p:sp>
        <p:nvSpPr>
          <p:cNvPr id="19" name="Rectangle 18"/>
          <p:cNvSpPr/>
          <p:nvPr/>
        </p:nvSpPr>
        <p:spPr>
          <a:xfrm>
            <a:off x="3881277" y="268864"/>
            <a:ext cx="184730" cy="707886"/>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5" name="Oval Callout 24"/>
          <p:cNvSpPr/>
          <p:nvPr/>
        </p:nvSpPr>
        <p:spPr>
          <a:xfrm>
            <a:off x="8435726" y="3024363"/>
            <a:ext cx="1524000" cy="747537"/>
          </a:xfrm>
          <a:prstGeom prst="wedgeEllipseCallou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schemeClr val="tx1"/>
              </a:solidFill>
              <a:effectLst/>
              <a:uLnTx/>
              <a:uFillTx/>
              <a:latin typeface="Calibri"/>
              <a:ea typeface="+mn-ea"/>
              <a:cs typeface="+mn-cs"/>
            </a:endParaRPr>
          </a:p>
        </p:txBody>
      </p:sp>
      <p:pic>
        <p:nvPicPr>
          <p:cNvPr id="21" name="Picture 54"/>
          <p:cNvPicPr>
            <a:picLocks noChangeAspect="1"/>
          </p:cNvPicPr>
          <p:nvPr/>
        </p:nvPicPr>
        <p:blipFill>
          <a:blip r:embed="rId4"/>
          <a:srcRect/>
          <a:stretch>
            <a:fillRect/>
          </a:stretch>
        </p:blipFill>
        <p:spPr>
          <a:xfrm>
            <a:off x="16456922" y="460593"/>
            <a:ext cx="1157163" cy="961891"/>
          </a:xfrm>
          <a:prstGeom prst="rect">
            <a:avLst/>
          </a:prstGeom>
        </p:spPr>
      </p:pic>
      <p:sp>
        <p:nvSpPr>
          <p:cNvPr id="2" name="Rectangle 1"/>
          <p:cNvSpPr/>
          <p:nvPr/>
        </p:nvSpPr>
        <p:spPr>
          <a:xfrm>
            <a:off x="457200" y="615629"/>
            <a:ext cx="497444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err="1">
                <a:ln>
                  <a:noFill/>
                </a:ln>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rPr>
              <a:t> 5 </a:t>
            </a:r>
            <a:r>
              <a:rPr kumimoji="0" lang="en-US" sz="4000" b="1"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en-US" sz="4000" b="1"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rPr>
              <a:t>– tr10)</a:t>
            </a:r>
            <a:endParaRPr kumimoji="0" lang="en-US" sz="4000" b="1"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2" name="Picture 14"/>
          <p:cNvPicPr>
            <a:picLocks noChangeAspect="1"/>
          </p:cNvPicPr>
          <p:nvPr/>
        </p:nvPicPr>
        <p:blipFill>
          <a:blip r:embed="rId5"/>
          <a:srcRect/>
          <a:stretch>
            <a:fillRect/>
          </a:stretch>
        </p:blipFill>
        <p:spPr>
          <a:xfrm>
            <a:off x="17252409" y="9032122"/>
            <a:ext cx="723352" cy="841107"/>
          </a:xfrm>
          <a:prstGeom prst="rect">
            <a:avLst/>
          </a:prstGeom>
        </p:spPr>
      </p:pic>
      <p:sp>
        <p:nvSpPr>
          <p:cNvPr id="11" name="Rectangle 10"/>
          <p:cNvSpPr/>
          <p:nvPr/>
        </p:nvSpPr>
        <p:spPr>
          <a:xfrm>
            <a:off x="5571176" y="468087"/>
            <a:ext cx="15310568" cy="90441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mn-cs"/>
              </a:rPr>
              <a:t>Thu gọn</a:t>
            </a:r>
            <a:r>
              <a:rPr kumimoji="0" lang="en-US" sz="4000" b="0" i="0" u="none" strike="noStrike" kern="1200" cap="none" spc="0" normalizeH="0" noProof="0">
                <a:ln>
                  <a:noFill/>
                </a:ln>
                <a:effectLst/>
                <a:uLnTx/>
                <a:uFillTx/>
                <a:latin typeface="Arial" panose="020B0604020202020204" pitchFamily="34" charset="0"/>
                <a:ea typeface="Times New Roman" panose="02020603050405020304" pitchFamily="18" charset="0"/>
                <a:cs typeface="+mn-cs"/>
              </a:rPr>
              <a:t> và tìm bậc của mỗi đa thức sau:</a:t>
            </a:r>
            <a:endParaRPr kumimoji="0" lang="en-US" sz="40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4" name="Rectangle 3"/>
              <p:cNvSpPr/>
              <p:nvPr/>
            </p:nvSpPr>
            <p:spPr>
              <a:xfrm>
                <a:off x="250175" y="1866900"/>
                <a:ext cx="19051690" cy="707886"/>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𝑎</m:t>
                      </m:r>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 </m:t>
                      </m:r>
                      <m:r>
                        <m:rPr>
                          <m:sty m:val="p"/>
                        </m:rPr>
                        <a:rPr kumimoji="0" lang="en-US" sz="40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A</m:t>
                      </m:r>
                      <m:r>
                        <a:rPr kumimoji="0" lang="en-US" sz="40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=2</m:t>
                      </m:r>
                      <m:r>
                        <m:rPr>
                          <m:sty m:val="p"/>
                        </m:rPr>
                        <a:rPr kumimoji="0" lang="en-US" sz="40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a</m:t>
                      </m:r>
                      <m:r>
                        <a:rPr kumimoji="0" lang="en-US" sz="40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−3</m:t>
                      </m:r>
                      <m:r>
                        <m:rPr>
                          <m:sty m:val="p"/>
                        </m:rPr>
                        <a:rPr kumimoji="0" lang="en-US" sz="40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b</m:t>
                      </m:r>
                      <m:r>
                        <a:rPr kumimoji="0" lang="en-US" sz="40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+1−</m:t>
                      </m:r>
                      <m:r>
                        <m:rPr>
                          <m:sty m:val="p"/>
                        </m:rPr>
                        <a:rPr kumimoji="0" lang="en-US" sz="40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a</m:t>
                      </m:r>
                      <m:r>
                        <a:rPr kumimoji="0" lang="en-US" sz="40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−5−</m:t>
                      </m:r>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2</m:t>
                      </m:r>
                      <m:r>
                        <m:rPr>
                          <m:sty m:val="p"/>
                        </m:rP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b</m:t>
                      </m:r>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             </m:t>
                      </m:r>
                      <m:r>
                        <m:rPr>
                          <m:sty m:val="p"/>
                        </m:rPr>
                        <a:rPr kumimoji="0" lang="en-US" sz="40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b</m:t>
                      </m:r>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 </m:t>
                      </m:r>
                      <m:r>
                        <m:rPr>
                          <m:sty m:val="p"/>
                        </m:rPr>
                        <a:rPr kumimoji="0" lang="en-US" sz="40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B</m:t>
                      </m:r>
                      <m:r>
                        <a:rPr kumimoji="0" lang="en-US" sz="40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sSup>
                        <m:sSupPr>
                          <m:ctrlP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𝑥</m:t>
                          </m:r>
                        </m:e>
                        <m:sup>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2</m:t>
                          </m:r>
                        </m:sup>
                      </m:sSup>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𝑦</m:t>
                      </m:r>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+3</m:t>
                      </m:r>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𝑥</m:t>
                      </m:r>
                      <m:sSup>
                        <m:sSupPr>
                          <m:ctrlP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𝑦</m:t>
                          </m:r>
                        </m:e>
                        <m:sup>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2</m:t>
                          </m:r>
                        </m:sup>
                      </m:sSup>
                      <m:r>
                        <a:rPr kumimoji="0" lang="en-US" sz="40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𝑥𝑦</m:t>
                      </m:r>
                      <m:sSup>
                        <m:sSupPr>
                          <m:ctrlPr>
                            <a:rPr lang="en-US" sz="4000" i="1">
                              <a:solidFill>
                                <a:schemeClr val="tx1"/>
                              </a:solidFill>
                              <a:latin typeface="Cambria Math" panose="02040503050406030204" pitchFamily="18" charset="0"/>
                            </a:rPr>
                          </m:ctrlPr>
                        </m:sSupPr>
                        <m:e>
                          <m:r>
                            <a:rPr lang="en-US" sz="4000">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2</m:t>
                          </m:r>
                          <m:r>
                            <a:rPr lang="en-US" sz="4000" i="1">
                              <a:solidFill>
                                <a:schemeClr val="tx1"/>
                              </a:solidFill>
                              <a:latin typeface="Cambria Math" panose="02040503050406030204" pitchFamily="18" charset="0"/>
                            </a:rPr>
                            <m:t>𝑥</m:t>
                          </m:r>
                        </m:e>
                        <m:sup>
                          <m:r>
                            <a:rPr lang="en-US" sz="4000" i="1">
                              <a:solidFill>
                                <a:schemeClr val="tx1"/>
                              </a:solidFill>
                              <a:latin typeface="Cambria Math" panose="02040503050406030204" pitchFamily="18" charset="0"/>
                            </a:rPr>
                            <m:t>2</m:t>
                          </m:r>
                        </m:sup>
                      </m:sSup>
                      <m:r>
                        <a:rPr lang="en-US" sz="4000" i="1">
                          <a:solidFill>
                            <a:schemeClr val="tx1"/>
                          </a:solidFill>
                          <a:latin typeface="Cambria Math" panose="02040503050406030204" pitchFamily="18" charset="0"/>
                        </a:rPr>
                        <m:t>𝑦</m:t>
                      </m:r>
                      <m:r>
                        <a:rPr lang="en-US" sz="4000" b="0" i="1" smtClean="0">
                          <a:solidFill>
                            <a:schemeClr val="tx1"/>
                          </a:solidFill>
                          <a:latin typeface="Cambria Math" panose="02040503050406030204" pitchFamily="18" charset="0"/>
                        </a:rPr>
                        <m:t>−</m:t>
                      </m:r>
                      <m:r>
                        <a:rPr lang="en-US" sz="4000" b="0" i="1" smtClean="0">
                          <a:solidFill>
                            <a:schemeClr val="tx1"/>
                          </a:solidFill>
                          <a:latin typeface="Cambria Math" panose="02040503050406030204" pitchFamily="18" charset="0"/>
                        </a:rPr>
                        <m:t>𝑥</m:t>
                      </m:r>
                      <m:r>
                        <m:rPr>
                          <m:nor/>
                        </m:r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              </m:t>
                      </m:r>
                    </m:oMath>
                  </m:oMathPara>
                </a14:m>
                <a:endParaRPr kumimoji="0" lang="en-US" sz="4000" b="0" i="0" u="none" strike="noStrike" kern="1200" cap="none" spc="0" normalizeH="0" baseline="0" noProof="0">
                  <a:ln>
                    <a:noFill/>
                  </a:ln>
                  <a:solidFill>
                    <a:schemeClr val="tx1"/>
                  </a:solidFill>
                  <a:effectLst/>
                  <a:uLnTx/>
                  <a:uFillTx/>
                  <a:latin typeface="Calibri"/>
                  <a:ea typeface="+mn-ea"/>
                  <a:cs typeface="+mn-cs"/>
                </a:endParaRPr>
              </a:p>
            </p:txBody>
          </p:sp>
        </mc:Choice>
        <mc:Fallback xmlns="">
          <p:sp>
            <p:nvSpPr>
              <p:cNvPr id="4" name="Rectangle 3"/>
              <p:cNvSpPr>
                <a:spLocks noRot="1" noChangeAspect="1" noMove="1" noResize="1" noEditPoints="1" noAdjustHandles="1" noChangeArrowheads="1" noChangeShapeType="1" noTextEdit="1"/>
              </p:cNvSpPr>
              <p:nvPr/>
            </p:nvSpPr>
            <p:spPr>
              <a:xfrm>
                <a:off x="250175" y="1866900"/>
                <a:ext cx="19051690" cy="70788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33400" y="4278634"/>
                <a:ext cx="12237324"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solidFill>
                          <a:latin typeface="Cambria Math" panose="02040503050406030204" pitchFamily="18" charset="0"/>
                        </a:rPr>
                        <m:t>𝑎</m:t>
                      </m:r>
                      <m:r>
                        <a:rPr lang="en-US" sz="400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r>
                        <m:rPr>
                          <m:sty m:val="p"/>
                        </m:rPr>
                        <a:rPr lang="en-US" sz="4000">
                          <a:solidFill>
                            <a:schemeClr val="tx1"/>
                          </a:solidFill>
                          <a:latin typeface="Cambria Math" panose="02040503050406030204" pitchFamily="18" charset="0"/>
                        </a:rPr>
                        <m:t>A</m:t>
                      </m:r>
                      <m:r>
                        <a:rPr lang="en-US" sz="4000">
                          <a:solidFill>
                            <a:schemeClr val="tx1"/>
                          </a:solidFill>
                          <a:latin typeface="Cambria Math" panose="02040503050406030204" pitchFamily="18" charset="0"/>
                        </a:rPr>
                        <m:t>=</m:t>
                      </m:r>
                      <m:d>
                        <m:dPr>
                          <m:ctrlPr>
                            <a:rPr lang="en-US" sz="4000" i="1" smtClean="0">
                              <a:solidFill>
                                <a:schemeClr val="tx1"/>
                              </a:solidFill>
                              <a:latin typeface="Cambria Math" panose="02040503050406030204" pitchFamily="18" charset="0"/>
                            </a:rPr>
                          </m:ctrlPr>
                        </m:dPr>
                        <m:e>
                          <m:r>
                            <a:rPr lang="en-US" sz="4000">
                              <a:solidFill>
                                <a:schemeClr val="tx1"/>
                              </a:solidFill>
                              <a:latin typeface="Cambria Math" panose="02040503050406030204" pitchFamily="18" charset="0"/>
                            </a:rPr>
                            <m:t>2</m:t>
                          </m:r>
                          <m:r>
                            <m:rPr>
                              <m:sty m:val="p"/>
                            </m:rPr>
                            <a:rPr lang="en-US" sz="4000">
                              <a:solidFill>
                                <a:schemeClr val="tx1"/>
                              </a:solidFill>
                              <a:latin typeface="Cambria Math" panose="02040503050406030204" pitchFamily="18" charset="0"/>
                            </a:rPr>
                            <m:t>a</m:t>
                          </m:r>
                          <m:r>
                            <a:rPr lang="en-US" sz="4000">
                              <a:solidFill>
                                <a:schemeClr val="tx1"/>
                              </a:solidFill>
                              <a:latin typeface="Cambria Math" panose="02040503050406030204" pitchFamily="18" charset="0"/>
                            </a:rPr>
                            <m:t>−</m:t>
                          </m:r>
                          <m:r>
                            <m:rPr>
                              <m:sty m:val="p"/>
                            </m:rPr>
                            <a:rPr lang="en-US" sz="4000">
                              <a:solidFill>
                                <a:schemeClr val="tx1"/>
                              </a:solidFill>
                              <a:latin typeface="Cambria Math" panose="02040503050406030204" pitchFamily="18" charset="0"/>
                            </a:rPr>
                            <m:t>a</m:t>
                          </m:r>
                        </m:e>
                      </m:d>
                      <m:r>
                        <a:rPr lang="en-US" sz="4000" b="0" i="1" smtClean="0">
                          <a:solidFill>
                            <a:schemeClr val="tx1"/>
                          </a:solidFill>
                          <a:latin typeface="Cambria Math" panose="02040503050406030204" pitchFamily="18" charset="0"/>
                        </a:rPr>
                        <m:t>+</m:t>
                      </m:r>
                      <m:d>
                        <m:dPr>
                          <m:ctrlPr>
                            <a:rPr lang="en-US" sz="4000" b="0" i="1" smtClean="0">
                              <a:solidFill>
                                <a:schemeClr val="tx1"/>
                              </a:solidFill>
                              <a:latin typeface="Cambria Math" panose="02040503050406030204" pitchFamily="18" charset="0"/>
                            </a:rPr>
                          </m:ctrlPr>
                        </m:dPr>
                        <m:e>
                          <m:r>
                            <a:rPr lang="en-US" sz="4000">
                              <a:solidFill>
                                <a:schemeClr val="tx1"/>
                              </a:solidFill>
                              <a:latin typeface="Cambria Math" panose="02040503050406030204" pitchFamily="18" charset="0"/>
                            </a:rPr>
                            <m:t>−3</m:t>
                          </m:r>
                          <m:r>
                            <m:rPr>
                              <m:sty m:val="p"/>
                            </m:rPr>
                            <a:rPr lang="en-US" sz="4000">
                              <a:solidFill>
                                <a:schemeClr val="tx1"/>
                              </a:solidFill>
                              <a:latin typeface="Cambria Math" panose="02040503050406030204" pitchFamily="18" charset="0"/>
                            </a:rPr>
                            <m:t>b</m:t>
                          </m:r>
                          <m:r>
                            <a:rPr lang="en-US" sz="4000">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2</m:t>
                          </m:r>
                          <m:r>
                            <m:rPr>
                              <m:sty m:val="p"/>
                            </m:rPr>
                            <a:rPr lang="en-US" sz="4000" i="1">
                              <a:solidFill>
                                <a:schemeClr val="tx1"/>
                              </a:solidFill>
                              <a:latin typeface="Cambria Math" panose="02040503050406030204" pitchFamily="18" charset="0"/>
                            </a:rPr>
                            <m:t>b</m:t>
                          </m:r>
                        </m:e>
                      </m:d>
                      <m:r>
                        <a:rPr lang="en-US" sz="4000" b="0" i="1" smtClean="0">
                          <a:solidFill>
                            <a:schemeClr val="tx1"/>
                          </a:solidFill>
                          <a:latin typeface="Cambria Math" panose="02040503050406030204" pitchFamily="18" charset="0"/>
                        </a:rPr>
                        <m:t>+</m:t>
                      </m:r>
                      <m:d>
                        <m:dPr>
                          <m:ctrlPr>
                            <a:rPr lang="en-US" sz="4000" b="0" i="1" smtClean="0">
                              <a:solidFill>
                                <a:schemeClr val="tx1"/>
                              </a:solidFill>
                              <a:latin typeface="Cambria Math" panose="02040503050406030204" pitchFamily="18" charset="0"/>
                            </a:rPr>
                          </m:ctrlPr>
                        </m:dPr>
                        <m:e>
                          <m:r>
                            <a:rPr lang="en-US" sz="4000">
                              <a:solidFill>
                                <a:schemeClr val="tx1"/>
                              </a:solidFill>
                              <a:latin typeface="Cambria Math" panose="02040503050406030204" pitchFamily="18" charset="0"/>
                            </a:rPr>
                            <m:t>1−5</m:t>
                          </m:r>
                        </m:e>
                      </m:d>
                      <m:r>
                        <a:rPr lang="en-US" sz="4000" b="0" i="0" smtClean="0">
                          <a:solidFill>
                            <a:schemeClr val="tx1"/>
                          </a:solidFill>
                          <a:latin typeface="Cambria Math" panose="02040503050406030204" pitchFamily="18" charset="0"/>
                        </a:rPr>
                        <m:t>=</m:t>
                      </m:r>
                      <m:r>
                        <m:rPr>
                          <m:sty m:val="p"/>
                        </m:rPr>
                        <a:rPr lang="en-US" sz="4000" b="0" i="0" smtClean="0">
                          <a:solidFill>
                            <a:schemeClr val="tx1"/>
                          </a:solidFill>
                          <a:latin typeface="Cambria Math" panose="02040503050406030204" pitchFamily="18" charset="0"/>
                        </a:rPr>
                        <m:t>a</m:t>
                      </m:r>
                      <m:r>
                        <a:rPr lang="en-US" sz="4000" b="0" i="0" smtClean="0">
                          <a:solidFill>
                            <a:schemeClr val="tx1"/>
                          </a:solidFill>
                          <a:latin typeface="Cambria Math" panose="02040503050406030204" pitchFamily="18" charset="0"/>
                        </a:rPr>
                        <m:t>−5</m:t>
                      </m:r>
                      <m:r>
                        <m:rPr>
                          <m:sty m:val="p"/>
                        </m:rPr>
                        <a:rPr lang="en-US" sz="4000" b="0" i="0" smtClean="0">
                          <a:solidFill>
                            <a:schemeClr val="tx1"/>
                          </a:solidFill>
                          <a:latin typeface="Cambria Math" panose="02040503050406030204" pitchFamily="18" charset="0"/>
                        </a:rPr>
                        <m:t>b</m:t>
                      </m:r>
                      <m:r>
                        <a:rPr lang="en-US" sz="4000" b="0" i="0" smtClean="0">
                          <a:solidFill>
                            <a:schemeClr val="tx1"/>
                          </a:solidFill>
                          <a:latin typeface="Cambria Math" panose="02040503050406030204" pitchFamily="18" charset="0"/>
                        </a:rPr>
                        <m:t>−4</m:t>
                      </m:r>
                      <m:r>
                        <m:rPr>
                          <m:nor/>
                        </m:rPr>
                        <a:rPr lang="en-US" sz="4000" i="1">
                          <a:solidFill>
                            <a:schemeClr val="tx1"/>
                          </a:solidFill>
                          <a:latin typeface="Cambria Math" panose="02040503050406030204" pitchFamily="18" charset="0"/>
                        </a:rPr>
                        <m:t>  </m:t>
                      </m:r>
                    </m:oMath>
                  </m:oMathPara>
                </a14:m>
                <a:endParaRPr lang="en-US">
                  <a:solidFill>
                    <a:schemeClr val="tx1"/>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533400" y="4278634"/>
                <a:ext cx="12237324" cy="707886"/>
              </a:xfrm>
              <a:prstGeom prst="rect">
                <a:avLst/>
              </a:prstGeom>
              <a:blipFill>
                <a:blip r:embed="rId7"/>
                <a:stretch>
                  <a:fillRect/>
                </a:stretch>
              </a:blipFill>
            </p:spPr>
            <p:txBody>
              <a:bodyPr/>
              <a:lstStyle/>
              <a:p>
                <a:r>
                  <a:rPr lang="en-US">
                    <a:noFill/>
                  </a:rPr>
                  <a:t> </a:t>
                </a:r>
              </a:p>
            </p:txBody>
          </p:sp>
        </mc:Fallback>
      </mc:AlternateContent>
      <p:sp>
        <p:nvSpPr>
          <p:cNvPr id="14" name="Rectangle 13"/>
          <p:cNvSpPr/>
          <p:nvPr/>
        </p:nvSpPr>
        <p:spPr>
          <a:xfrm>
            <a:off x="692903" y="5341195"/>
            <a:ext cx="17061697" cy="90441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mn-cs"/>
              </a:rPr>
              <a:t>Ba hạng</a:t>
            </a:r>
            <a:r>
              <a:rPr kumimoji="0" lang="en-US" sz="4000" b="0" i="0" u="none" strike="noStrike" kern="1200" cap="none" spc="0" normalizeH="0" noProof="0">
                <a:ln>
                  <a:noFill/>
                </a:ln>
                <a:effectLst/>
                <a:uLnTx/>
                <a:uFillTx/>
                <a:latin typeface="Arial" panose="020B0604020202020204" pitchFamily="34" charset="0"/>
                <a:ea typeface="Times New Roman" panose="02020603050405020304" pitchFamily="18" charset="0"/>
                <a:cs typeface="+mn-cs"/>
              </a:rPr>
              <a:t> tử của A lần lượt có bậc là 1; 1; 0. Do đó, bậc của A bằng 1.</a:t>
            </a:r>
            <a:endParaRPr kumimoji="0" lang="en-US" sz="40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8" name="Rectangle 7"/>
              <p:cNvSpPr/>
              <p:nvPr/>
            </p:nvSpPr>
            <p:spPr>
              <a:xfrm>
                <a:off x="564652" y="6820764"/>
                <a:ext cx="15781693"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smtClean="0">
                          <a:solidFill>
                            <a:schemeClr val="tx1"/>
                          </a:solidFill>
                          <a:latin typeface="Cambria Math" panose="02040503050406030204" pitchFamily="18" charset="0"/>
                        </a:rPr>
                        <m:t>b</m:t>
                      </m:r>
                      <m:r>
                        <a:rPr lang="en-US" sz="400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r>
                        <m:rPr>
                          <m:sty m:val="p"/>
                        </m:rPr>
                        <a:rPr lang="en-US" sz="4000">
                          <a:solidFill>
                            <a:schemeClr val="tx1"/>
                          </a:solidFill>
                          <a:latin typeface="Cambria Math" panose="02040503050406030204" pitchFamily="18" charset="0"/>
                        </a:rPr>
                        <m:t>B</m:t>
                      </m:r>
                      <m:r>
                        <a:rPr lang="en-US" sz="4000">
                          <a:solidFill>
                            <a:schemeClr val="tx1"/>
                          </a:solidFill>
                          <a:latin typeface="Cambria Math" panose="02040503050406030204" pitchFamily="18" charset="0"/>
                        </a:rPr>
                        <m:t>=</m:t>
                      </m:r>
                      <m:d>
                        <m:dPr>
                          <m:ctrlPr>
                            <a:rPr lang="en-US" sz="4000" i="1" smtClean="0">
                              <a:solidFill>
                                <a:schemeClr val="tx1"/>
                              </a:solidFill>
                              <a:latin typeface="Cambria Math" panose="02040503050406030204" pitchFamily="18" charset="0"/>
                            </a:rPr>
                          </m:ctrlPr>
                        </m:dPr>
                        <m:e>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𝑥</m:t>
                              </m:r>
                            </m:e>
                            <m:sup>
                              <m:r>
                                <a:rPr lang="en-US" sz="4000" i="1">
                                  <a:solidFill>
                                    <a:schemeClr val="tx1"/>
                                  </a:solidFill>
                                  <a:latin typeface="Cambria Math" panose="02040503050406030204" pitchFamily="18" charset="0"/>
                                </a:rPr>
                                <m:t>2</m:t>
                              </m:r>
                            </m:sup>
                          </m:sSup>
                          <m:r>
                            <a:rPr lang="en-US" sz="4000" i="1">
                              <a:solidFill>
                                <a:schemeClr val="tx1"/>
                              </a:solidFill>
                              <a:latin typeface="Cambria Math" panose="02040503050406030204" pitchFamily="18" charset="0"/>
                            </a:rPr>
                            <m:t>𝑦</m:t>
                          </m:r>
                          <m:sSup>
                            <m:sSupPr>
                              <m:ctrlPr>
                                <a:rPr lang="en-US" sz="4000" i="1">
                                  <a:solidFill>
                                    <a:schemeClr val="tx1"/>
                                  </a:solidFill>
                                  <a:latin typeface="Cambria Math" panose="02040503050406030204" pitchFamily="18" charset="0"/>
                                </a:rPr>
                              </m:ctrlPr>
                            </m:sSupPr>
                            <m:e>
                              <m:r>
                                <a:rPr lang="en-US" sz="4000">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2</m:t>
                              </m:r>
                              <m:r>
                                <a:rPr lang="en-US" sz="4000" i="1">
                                  <a:solidFill>
                                    <a:schemeClr val="tx1"/>
                                  </a:solidFill>
                                  <a:latin typeface="Cambria Math" panose="02040503050406030204" pitchFamily="18" charset="0"/>
                                </a:rPr>
                                <m:t>𝑥</m:t>
                              </m:r>
                            </m:e>
                            <m:sup>
                              <m:r>
                                <a:rPr lang="en-US" sz="4000" i="1">
                                  <a:solidFill>
                                    <a:schemeClr val="tx1"/>
                                  </a:solidFill>
                                  <a:latin typeface="Cambria Math" panose="02040503050406030204" pitchFamily="18" charset="0"/>
                                </a:rPr>
                                <m:t>2</m:t>
                              </m:r>
                            </m:sup>
                          </m:sSup>
                          <m:r>
                            <a:rPr lang="en-US" sz="4000" i="1">
                              <a:solidFill>
                                <a:schemeClr val="tx1"/>
                              </a:solidFill>
                              <a:latin typeface="Cambria Math" panose="02040503050406030204" pitchFamily="18" charset="0"/>
                            </a:rPr>
                            <m:t>𝑦</m:t>
                          </m:r>
                        </m:e>
                      </m:d>
                      <m:r>
                        <a:rPr lang="en-US" sz="4000" i="1">
                          <a:solidFill>
                            <a:schemeClr val="tx1"/>
                          </a:solidFill>
                          <a:latin typeface="Cambria Math" panose="02040503050406030204" pitchFamily="18" charset="0"/>
                        </a:rPr>
                        <m:t>+</m:t>
                      </m:r>
                      <m:d>
                        <m:dPr>
                          <m:ctrlPr>
                            <a:rPr lang="en-US" sz="4000" i="1" smtClean="0">
                              <a:solidFill>
                                <a:schemeClr val="tx1"/>
                              </a:solidFill>
                              <a:latin typeface="Cambria Math" panose="02040503050406030204" pitchFamily="18" charset="0"/>
                            </a:rPr>
                          </m:ctrlPr>
                        </m:dPr>
                        <m:e>
                          <m:r>
                            <a:rPr lang="en-US" sz="4000" i="1">
                              <a:solidFill>
                                <a:schemeClr val="tx1"/>
                              </a:solidFill>
                              <a:latin typeface="Cambria Math" panose="02040503050406030204" pitchFamily="18" charset="0"/>
                            </a:rPr>
                            <m:t>3</m:t>
                          </m:r>
                          <m:r>
                            <a:rPr lang="en-US" sz="4000" i="1">
                              <a:solidFill>
                                <a:schemeClr val="tx1"/>
                              </a:solidFill>
                              <a:latin typeface="Cambria Math" panose="02040503050406030204" pitchFamily="18" charset="0"/>
                            </a:rPr>
                            <m:t>𝑥</m:t>
                          </m:r>
                          <m:r>
                            <a:rPr lang="en-US" sz="4000" i="1">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𝑥</m:t>
                          </m:r>
                          <m:r>
                            <m:rPr>
                              <m:nor/>
                            </m:rPr>
                            <a:rPr lang="en-US" sz="4000">
                              <a:solidFill>
                                <a:schemeClr val="tx1"/>
                              </a:solidFill>
                            </a:rPr>
                            <m:t> </m:t>
                          </m:r>
                        </m:e>
                      </m:d>
                      <m:r>
                        <a:rPr lang="en-US" sz="4000" i="1">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𝑥</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𝑦</m:t>
                          </m:r>
                        </m:e>
                        <m:sup>
                          <m:r>
                            <a:rPr lang="en-US" sz="4000" i="1">
                              <a:solidFill>
                                <a:schemeClr val="tx1"/>
                              </a:solidFill>
                              <a:latin typeface="Cambria Math" panose="02040503050406030204" pitchFamily="18" charset="0"/>
                            </a:rPr>
                            <m:t>2</m:t>
                          </m:r>
                        </m:sup>
                      </m:sSup>
                      <m:r>
                        <a:rPr lang="en-US" sz="4000">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𝑥𝑦</m:t>
                      </m:r>
                      <m:r>
                        <a:rPr lang="en-US" sz="4000" b="0" i="1" smtClean="0">
                          <a:solidFill>
                            <a:schemeClr val="tx1"/>
                          </a:solidFill>
                          <a:latin typeface="Cambria Math" panose="02040503050406030204" pitchFamily="18" charset="0"/>
                        </a:rPr>
                        <m:t>=−</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𝑥</m:t>
                          </m:r>
                        </m:e>
                        <m:sup>
                          <m:r>
                            <a:rPr lang="en-US" sz="4000" i="1">
                              <a:solidFill>
                                <a:schemeClr val="tx1"/>
                              </a:solidFill>
                              <a:latin typeface="Cambria Math" panose="02040503050406030204" pitchFamily="18" charset="0"/>
                            </a:rPr>
                            <m:t>2</m:t>
                          </m:r>
                        </m:sup>
                      </m:sSup>
                      <m:r>
                        <a:rPr lang="en-US" sz="4000" i="1">
                          <a:solidFill>
                            <a:schemeClr val="tx1"/>
                          </a:solidFill>
                          <a:latin typeface="Cambria Math" panose="02040503050406030204" pitchFamily="18" charset="0"/>
                        </a:rPr>
                        <m:t>𝑦</m:t>
                      </m:r>
                      <m:r>
                        <a:rPr lang="en-US" sz="4000" b="0" i="1" smtClean="0">
                          <a:solidFill>
                            <a:schemeClr val="tx1"/>
                          </a:solidFill>
                          <a:latin typeface="Cambria Math" panose="02040503050406030204" pitchFamily="18" charset="0"/>
                        </a:rPr>
                        <m:t>+2</m:t>
                      </m:r>
                      <m:r>
                        <a:rPr lang="en-US" sz="4000" b="0" i="1" smtClean="0">
                          <a:solidFill>
                            <a:schemeClr val="tx1"/>
                          </a:solidFill>
                          <a:latin typeface="Cambria Math" panose="02040503050406030204" pitchFamily="18" charset="0"/>
                        </a:rPr>
                        <m:t>𝑥</m:t>
                      </m:r>
                      <m:r>
                        <a:rPr lang="en-US" sz="4000" i="1">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𝑥</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𝑦</m:t>
                          </m:r>
                        </m:e>
                        <m:sup>
                          <m:r>
                            <a:rPr lang="en-US" sz="4000" i="1">
                              <a:solidFill>
                                <a:schemeClr val="tx1"/>
                              </a:solidFill>
                              <a:latin typeface="Cambria Math" panose="02040503050406030204" pitchFamily="18" charset="0"/>
                            </a:rPr>
                            <m:t>2</m:t>
                          </m:r>
                        </m:sup>
                      </m:sSup>
                      <m:r>
                        <a:rPr lang="en-US" sz="4000">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𝑥𝑦</m:t>
                      </m:r>
                    </m:oMath>
                  </m:oMathPara>
                </a14:m>
                <a:endParaRPr lang="en-US">
                  <a:solidFill>
                    <a:schemeClr val="tx1"/>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564652" y="6820764"/>
                <a:ext cx="15781693" cy="707886"/>
              </a:xfrm>
              <a:prstGeom prst="rect">
                <a:avLst/>
              </a:prstGeom>
              <a:blipFill>
                <a:blip r:embed="rId8"/>
                <a:stretch>
                  <a:fillRect/>
                </a:stretch>
              </a:blipFill>
            </p:spPr>
            <p:txBody>
              <a:bodyPr/>
              <a:lstStyle/>
              <a:p>
                <a:r>
                  <a:rPr lang="en-US">
                    <a:noFill/>
                  </a:rPr>
                  <a:t> </a:t>
                </a:r>
              </a:p>
            </p:txBody>
          </p:sp>
        </mc:Fallback>
      </mc:AlternateContent>
      <p:sp>
        <p:nvSpPr>
          <p:cNvPr id="16" name="Rectangle 15"/>
          <p:cNvSpPr/>
          <p:nvPr/>
        </p:nvSpPr>
        <p:spPr>
          <a:xfrm>
            <a:off x="698961" y="7861637"/>
            <a:ext cx="17061697" cy="90441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mn-cs"/>
              </a:rPr>
              <a:t>Bốn hạng</a:t>
            </a:r>
            <a:r>
              <a:rPr kumimoji="0" lang="en-US" sz="4000" b="0" i="0" u="none" strike="noStrike" kern="1200" cap="none" spc="0" normalizeH="0" noProof="0">
                <a:ln>
                  <a:noFill/>
                </a:ln>
                <a:effectLst/>
                <a:uLnTx/>
                <a:uFillTx/>
                <a:latin typeface="Arial" panose="020B0604020202020204" pitchFamily="34" charset="0"/>
                <a:ea typeface="Times New Roman" panose="02020603050405020304" pitchFamily="18" charset="0"/>
                <a:cs typeface="+mn-cs"/>
              </a:rPr>
              <a:t> tử của B lần lượt có bậc là 3; 1; 3; 2. Do đó, bậc của B bằng 3.</a:t>
            </a:r>
            <a:endParaRPr kumimoji="0" lang="en-US" sz="40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611183845"/>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 grpId="0"/>
      <p:bldP spid="11" grpId="0"/>
      <p:bldP spid="4" grpId="0"/>
      <p:bldP spid="7" grpId="0"/>
      <p:bldP spid="14" grpId="0"/>
      <p:bldP spid="8" grpId="0"/>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Freeform 3"/>
          <p:cNvSpPr/>
          <p:nvPr/>
        </p:nvSpPr>
        <p:spPr>
          <a:xfrm>
            <a:off x="381000" y="3568928"/>
            <a:ext cx="17449800" cy="6298972"/>
          </a:xfrm>
          <a:custGeom>
            <a:avLst/>
            <a:gdLst/>
            <a:ahLst/>
            <a:cxnLst/>
            <a:rect l="l" t="t" r="r" b="b"/>
            <a:pathLst>
              <a:path w="4099121" h="1678281">
                <a:moveTo>
                  <a:pt x="0" y="0"/>
                </a:moveTo>
                <a:lnTo>
                  <a:pt x="4099121" y="0"/>
                </a:lnTo>
                <a:lnTo>
                  <a:pt x="4099121" y="1678281"/>
                </a:lnTo>
                <a:lnTo>
                  <a:pt x="0" y="1678281"/>
                </a:lnTo>
                <a:close/>
              </a:path>
            </a:pathLst>
          </a:custGeom>
          <a:solidFill>
            <a:schemeClr val="accent1">
              <a:lumMod val="60000"/>
              <a:lumOff val="40000"/>
            </a:schemeClr>
          </a:solidFill>
        </p:spPr>
      </p:sp>
      <p:grpSp>
        <p:nvGrpSpPr>
          <p:cNvPr id="28" name="Group 27"/>
          <p:cNvGrpSpPr/>
          <p:nvPr/>
        </p:nvGrpSpPr>
        <p:grpSpPr>
          <a:xfrm>
            <a:off x="15904658" y="82743"/>
            <a:ext cx="2275223" cy="2119899"/>
            <a:chOff x="15375571" y="405143"/>
            <a:chExt cx="2580023" cy="2529303"/>
          </a:xfrm>
        </p:grpSpPr>
        <p:pic>
          <p:nvPicPr>
            <p:cNvPr id="13" name="Picture 13"/>
            <p:cNvPicPr>
              <a:picLocks noChangeAspect="1"/>
            </p:cNvPicPr>
            <p:nvPr/>
          </p:nvPicPr>
          <p:blipFill>
            <a:blip r:embed="rId2"/>
            <a:srcRect/>
            <a:stretch>
              <a:fillRect/>
            </a:stretch>
          </p:blipFill>
          <p:spPr>
            <a:xfrm>
              <a:off x="16447881" y="917318"/>
              <a:ext cx="1005142" cy="1024349"/>
            </a:xfrm>
            <a:prstGeom prst="rect">
              <a:avLst/>
            </a:prstGeom>
          </p:spPr>
        </p:pic>
        <p:pic>
          <p:nvPicPr>
            <p:cNvPr id="16" name="Picture 16"/>
            <p:cNvPicPr>
              <a:picLocks noChangeAspect="1"/>
            </p:cNvPicPr>
            <p:nvPr/>
          </p:nvPicPr>
          <p:blipFill>
            <a:blip r:embed="rId2"/>
            <a:srcRect/>
            <a:stretch>
              <a:fillRect/>
            </a:stretch>
          </p:blipFill>
          <p:spPr>
            <a:xfrm>
              <a:off x="15375571" y="405143"/>
              <a:ext cx="502571" cy="512174"/>
            </a:xfrm>
            <a:prstGeom prst="rect">
              <a:avLst/>
            </a:prstGeom>
          </p:spPr>
        </p:pic>
        <p:pic>
          <p:nvPicPr>
            <p:cNvPr id="17" name="Picture 17"/>
            <p:cNvPicPr>
              <a:picLocks noChangeAspect="1"/>
            </p:cNvPicPr>
            <p:nvPr/>
          </p:nvPicPr>
          <p:blipFill>
            <a:blip r:embed="rId2"/>
            <a:srcRect/>
            <a:stretch>
              <a:fillRect/>
            </a:stretch>
          </p:blipFill>
          <p:spPr>
            <a:xfrm>
              <a:off x="17453023" y="2422272"/>
              <a:ext cx="502571" cy="512174"/>
            </a:xfrm>
            <a:prstGeom prst="rect">
              <a:avLst/>
            </a:prstGeom>
          </p:spPr>
        </p:pic>
      </p:grpSp>
      <p:sp>
        <p:nvSpPr>
          <p:cNvPr id="30" name="Oval Callout 29"/>
          <p:cNvSpPr/>
          <p:nvPr/>
        </p:nvSpPr>
        <p:spPr>
          <a:xfrm>
            <a:off x="8077200" y="3762373"/>
            <a:ext cx="1671964" cy="679680"/>
          </a:xfrm>
          <a:prstGeom prst="wedgeEllipseCallou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schemeClr val="tx1"/>
              </a:solidFill>
              <a:effectLst/>
              <a:uLnTx/>
              <a:uFillTx/>
              <a:latin typeface="Calibri"/>
              <a:ea typeface="+mn-ea"/>
              <a:cs typeface="+mn-cs"/>
            </a:endParaRPr>
          </a:p>
        </p:txBody>
      </p:sp>
      <p:pic>
        <p:nvPicPr>
          <p:cNvPr id="33" name="Picture 17"/>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6363780" y="8628770"/>
            <a:ext cx="1540587" cy="1452003"/>
          </a:xfrm>
          <a:prstGeom prst="rect">
            <a:avLst/>
          </a:prstGeom>
        </p:spPr>
      </p:pic>
      <p:sp>
        <p:nvSpPr>
          <p:cNvPr id="31" name="Rectangle 30"/>
          <p:cNvSpPr/>
          <p:nvPr/>
        </p:nvSpPr>
        <p:spPr>
          <a:xfrm>
            <a:off x="6254032" y="853881"/>
            <a:ext cx="15310568" cy="90441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mn-cs"/>
              </a:rPr>
              <a:t>Thu gọn</a:t>
            </a:r>
            <a:r>
              <a:rPr kumimoji="0" lang="en-US" sz="4000" b="0" i="0" u="none" strike="noStrike" kern="1200" cap="none" spc="0" normalizeH="0" noProof="0">
                <a:ln>
                  <a:noFill/>
                </a:ln>
                <a:effectLst/>
                <a:uLnTx/>
                <a:uFillTx/>
                <a:latin typeface="Arial" panose="020B0604020202020204" pitchFamily="34" charset="0"/>
                <a:ea typeface="Times New Roman" panose="02020603050405020304" pitchFamily="18" charset="0"/>
                <a:cs typeface="+mn-cs"/>
              </a:rPr>
              <a:t> và tìm bậc của mỗi đa thức sau:</a:t>
            </a:r>
            <a:endParaRPr kumimoji="0" lang="en-US" sz="40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endParaRPr>
          </a:p>
        </p:txBody>
      </p:sp>
      <p:grpSp>
        <p:nvGrpSpPr>
          <p:cNvPr id="9" name="Group 8"/>
          <p:cNvGrpSpPr/>
          <p:nvPr/>
        </p:nvGrpSpPr>
        <p:grpSpPr>
          <a:xfrm>
            <a:off x="776542" y="2173626"/>
            <a:ext cx="16749458" cy="1244828"/>
            <a:chOff x="624142" y="3271208"/>
            <a:chExt cx="16749458" cy="1131662"/>
          </a:xfrm>
        </p:grpSpPr>
        <mc:AlternateContent xmlns:mc="http://schemas.openxmlformats.org/markup-compatibility/2006" xmlns:a14="http://schemas.microsoft.com/office/drawing/2010/main">
          <mc:Choice Requires="a14">
            <p:sp>
              <p:nvSpPr>
                <p:cNvPr id="32" name="Rectangle 31"/>
                <p:cNvSpPr/>
                <p:nvPr/>
              </p:nvSpPr>
              <p:spPr>
                <a:xfrm>
                  <a:off x="624142" y="3551885"/>
                  <a:ext cx="14039613" cy="643533"/>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𝑎</m:t>
                        </m:r>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 </m:t>
                        </m:r>
                        <m:r>
                          <m:rPr>
                            <m:sty m:val="p"/>
                          </m:rPr>
                          <a:rPr kumimoji="0" lang="en-US" sz="40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A</m:t>
                        </m:r>
                        <m:r>
                          <a:rPr kumimoji="0" lang="en-US" sz="40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m:rPr>
                            <m:sty m:val="p"/>
                          </m:rPr>
                          <a:rPr kumimoji="0" lang="en-US" sz="40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x</m:t>
                        </m:r>
                        <m:r>
                          <a:rPr kumimoji="0" lang="en-US" sz="40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−2</m:t>
                        </m:r>
                        <m:r>
                          <m:rPr>
                            <m:sty m:val="p"/>
                          </m:rPr>
                          <a:rPr kumimoji="0" lang="en-US" sz="40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y</m:t>
                        </m:r>
                        <m:r>
                          <a:rPr kumimoji="0" lang="en-US" sz="40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m:rPr>
                            <m:sty m:val="p"/>
                          </m:rPr>
                          <a:rPr kumimoji="0" lang="en-US" sz="40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xy</m:t>
                        </m:r>
                        <m:r>
                          <a:rPr kumimoji="0" lang="en-US" sz="40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−3</m:t>
                        </m:r>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 + </m:t>
                        </m:r>
                        <m:sSup>
                          <m:sSupPr>
                            <m:ctrlP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𝑦</m:t>
                            </m:r>
                          </m:e>
                          <m:sup>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2</m:t>
                            </m:r>
                          </m:sup>
                        </m:sSup>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             </m:t>
                        </m:r>
                        <m:r>
                          <m:rPr>
                            <m:sty m:val="p"/>
                          </m:rPr>
                          <a:rPr kumimoji="0" lang="en-US" sz="40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b</m:t>
                        </m:r>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 </m:t>
                        </m:r>
                        <m:r>
                          <m:rPr>
                            <m:sty m:val="p"/>
                          </m:rPr>
                          <a:rPr kumimoji="0" lang="en-US" sz="40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B</m:t>
                        </m:r>
                        <m:r>
                          <a:rPr kumimoji="0" lang="en-US" sz="40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𝑥𝑦𝑧</m:t>
                        </m:r>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sSup>
                          <m:sSupPr>
                            <m:ctrlP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𝑥</m:t>
                            </m:r>
                          </m:e>
                          <m:sup>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2</m:t>
                            </m:r>
                          </m:sup>
                        </m:sSup>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𝑦</m:t>
                        </m:r>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𝑥𝑧</m:t>
                        </m:r>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  </m:t>
                        </m:r>
                      </m:oMath>
                    </m:oMathPara>
                  </a14:m>
                  <a:endParaRPr kumimoji="0" lang="en-US" sz="4000" b="0" i="0" u="none" strike="noStrike" kern="1200" cap="none" spc="0" normalizeH="0" baseline="0" noProof="0">
                    <a:ln>
                      <a:noFill/>
                    </a:ln>
                    <a:solidFill>
                      <a:schemeClr val="tx1"/>
                    </a:solidFill>
                    <a:effectLst/>
                    <a:uLnTx/>
                    <a:uFillTx/>
                    <a:latin typeface="Calibri"/>
                    <a:ea typeface="+mn-ea"/>
                    <a:cs typeface="+mn-cs"/>
                  </a:endParaRPr>
                </a:p>
              </p:txBody>
            </p:sp>
          </mc:Choice>
          <mc:Fallback xmlns="">
            <p:sp>
              <p:nvSpPr>
                <p:cNvPr id="32" name="Rectangle 31"/>
                <p:cNvSpPr>
                  <a:spLocks noRot="1" noChangeAspect="1" noMove="1" noResize="1" noEditPoints="1" noAdjustHandles="1" noChangeArrowheads="1" noChangeShapeType="1" noTextEdit="1"/>
                </p:cNvSpPr>
                <p:nvPr/>
              </p:nvSpPr>
              <p:spPr>
                <a:xfrm>
                  <a:off x="624142" y="3551885"/>
                  <a:ext cx="14039613" cy="643533"/>
                </a:xfrm>
                <a:prstGeom prst="rect">
                  <a:avLst/>
                </a:prstGeom>
                <a:blipFill>
                  <a:blip r:embed="rId3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4130917" y="3271208"/>
                  <a:ext cx="3242683" cy="113166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m:t>
                            </m:r>
                          </m:num>
                          <m:den>
                            <m:r>
                              <a:rPr lang="en-US" sz="4000" i="0">
                                <a:solidFill>
                                  <a:schemeClr val="tx1"/>
                                </a:solidFill>
                                <a:latin typeface="Cambria Math" panose="02040503050406030204" pitchFamily="18" charset="0"/>
                              </a:rPr>
                              <m:t>2</m:t>
                            </m:r>
                          </m:den>
                        </m:f>
                        <m:r>
                          <a:rPr lang="en-US" sz="4000" i="1">
                            <a:solidFill>
                              <a:schemeClr val="tx1"/>
                            </a:solidFill>
                            <a:latin typeface="Cambria Math" panose="02040503050406030204" pitchFamily="18" charset="0"/>
                          </a:rPr>
                          <m:t>𝑥𝑦𝑧</m:t>
                        </m:r>
                        <m:r>
                          <m:rPr>
                            <m:nor/>
                          </m:rPr>
                          <a:rPr lang="en-US" sz="4000" i="1">
                            <a:solidFill>
                              <a:schemeClr val="tx1"/>
                            </a:solidFill>
                            <a:latin typeface="Cambria Math" panose="02040503050406030204" pitchFamily="18" charset="0"/>
                          </a:rPr>
                          <m:t> </m:t>
                        </m:r>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f>
                          <m:fPr>
                            <m:ctrlPr>
                              <a:rPr lang="en-US" sz="4000" i="1">
                                <a:solidFill>
                                  <a:schemeClr val="tx1"/>
                                </a:solidFill>
                                <a:latin typeface="Cambria Math" panose="02040503050406030204" pitchFamily="18" charset="0"/>
                              </a:rPr>
                            </m:ctrlPr>
                          </m:fPr>
                          <m:num>
                            <m:r>
                              <a:rPr lang="en-US" sz="4000" i="0">
                                <a:solidFill>
                                  <a:schemeClr val="tx1"/>
                                </a:solidFill>
                                <a:latin typeface="Cambria Math" panose="02040503050406030204" pitchFamily="18" charset="0"/>
                              </a:rPr>
                              <m:t>1</m:t>
                            </m:r>
                          </m:num>
                          <m:den>
                            <m:r>
                              <a:rPr lang="en-US" sz="4000" i="0">
                                <a:solidFill>
                                  <a:schemeClr val="tx1"/>
                                </a:solidFill>
                                <a:latin typeface="Cambria Math" panose="02040503050406030204" pitchFamily="18" charset="0"/>
                              </a:rPr>
                              <m:t>2</m:t>
                            </m:r>
                          </m:den>
                        </m:f>
                        <m:r>
                          <a:rPr lang="en-US" sz="4000" i="1">
                            <a:solidFill>
                              <a:schemeClr val="tx1"/>
                            </a:solidFill>
                            <a:latin typeface="Cambria Math" panose="02040503050406030204" pitchFamily="18" charset="0"/>
                          </a:rPr>
                          <m:t>𝑥𝑧</m:t>
                        </m:r>
                      </m:oMath>
                    </m:oMathPara>
                  </a14:m>
                  <a:endParaRPr lang="en-US" sz="4000">
                    <a:solidFill>
                      <a:schemeClr val="tx1"/>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14130917" y="3271208"/>
                  <a:ext cx="3242683" cy="1131662"/>
                </a:xfrm>
                <a:prstGeom prst="rect">
                  <a:avLst/>
                </a:prstGeom>
                <a:blipFill>
                  <a:blip r:embed="rId34"/>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 name="Rectangle 4"/>
              <p:cNvSpPr/>
              <p:nvPr/>
            </p:nvSpPr>
            <p:spPr>
              <a:xfrm>
                <a:off x="935170" y="4762500"/>
                <a:ext cx="16362230" cy="1824923"/>
              </a:xfrm>
              <a:prstGeom prst="rect">
                <a:avLst/>
              </a:prstGeom>
            </p:spPr>
            <p:txBody>
              <a:bodyPr wrap="square">
                <a:spAutoFit/>
              </a:bodyPr>
              <a:lstStyle/>
              <a:p>
                <a:pPr algn="just">
                  <a:lnSpc>
                    <a:spcPct val="150000"/>
                  </a:lnSpc>
                </a:pPr>
                <a:r>
                  <a:rPr lang="en-US" sz="4000">
                    <a:solidFill>
                      <a:schemeClr val="tx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𝐴</m:t>
                    </m:r>
                    <m:r>
                      <a:rPr lang="en-US"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  =  </m:t>
                    </m:r>
                    <m:r>
                      <a:rPr lang="en-US"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 −2</m:t>
                    </m:r>
                    <m:r>
                      <a:rPr lang="en-US"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𝑦</m:t>
                    </m:r>
                    <m:r>
                      <a:rPr lang="en-US"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 + </m:t>
                    </m:r>
                    <m:r>
                      <a:rPr lang="en-US"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𝑥𝑦</m:t>
                    </m:r>
                    <m:r>
                      <a:rPr lang="en-US"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 −  3</m:t>
                    </m:r>
                    <m:r>
                      <a:rPr lang="en-US"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 + </m:t>
                    </m:r>
                    <m:r>
                      <a:rPr lang="en-US" sz="40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𝑦</m:t>
                    </m:r>
                    <m:r>
                      <a:rPr lang="en-US" sz="4000" i="1" baseline="30000">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smtClean="0">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smtClean="0">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𝑦</m:t>
                    </m:r>
                    <m:r>
                      <a:rPr lang="en-US" sz="4000" i="1" baseline="30000">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𝑥𝑦</m:t>
                    </m:r>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2</m:t>
                    </m:r>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2</m:t>
                    </m:r>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𝑦</m:t>
                    </m:r>
                  </m:oMath>
                </a14:m>
                <a:endParaRPr lang="en-US" sz="400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 xmlns:m="http://schemas.openxmlformats.org/officeDocument/2006/math">
                    <m:r>
                      <a:rPr lang="en-US" sz="40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bậc của A là 2.</a:t>
                </a:r>
                <a:endParaRPr lang="en-US" sz="40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935170" y="4762500"/>
                <a:ext cx="16362230" cy="1824923"/>
              </a:xfrm>
              <a:prstGeom prst="rect">
                <a:avLst/>
              </a:prstGeom>
              <a:blipFill>
                <a:blip r:embed="rId35"/>
                <a:stretch>
                  <a:fillRect l="-1304"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7086165" y="6757371"/>
                <a:ext cx="3242683"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m:t>
                          </m:r>
                        </m:num>
                        <m:den>
                          <m:r>
                            <a:rPr lang="en-US" sz="4000" i="0">
                              <a:solidFill>
                                <a:schemeClr val="tx1"/>
                              </a:solidFill>
                              <a:latin typeface="Cambria Math" panose="02040503050406030204" pitchFamily="18" charset="0"/>
                            </a:rPr>
                            <m:t>2</m:t>
                          </m:r>
                        </m:den>
                      </m:f>
                      <m:r>
                        <a:rPr lang="en-US" sz="4000" i="1">
                          <a:solidFill>
                            <a:schemeClr val="tx1"/>
                          </a:solidFill>
                          <a:latin typeface="Cambria Math" panose="02040503050406030204" pitchFamily="18" charset="0"/>
                        </a:rPr>
                        <m:t>𝑥𝑦𝑧</m:t>
                      </m:r>
                      <m:r>
                        <m:rPr>
                          <m:nor/>
                        </m:rPr>
                        <a:rPr lang="en-US" sz="4000" i="1">
                          <a:solidFill>
                            <a:schemeClr val="tx1"/>
                          </a:solidFill>
                          <a:latin typeface="Cambria Math" panose="02040503050406030204" pitchFamily="18" charset="0"/>
                        </a:rPr>
                        <m:t> </m:t>
                      </m:r>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f>
                        <m:fPr>
                          <m:ctrlPr>
                            <a:rPr lang="en-US" sz="4000" i="1">
                              <a:solidFill>
                                <a:schemeClr val="tx1"/>
                              </a:solidFill>
                              <a:latin typeface="Cambria Math" panose="02040503050406030204" pitchFamily="18" charset="0"/>
                            </a:rPr>
                          </m:ctrlPr>
                        </m:fPr>
                        <m:num>
                          <m:r>
                            <a:rPr lang="en-US" sz="4000" i="0">
                              <a:solidFill>
                                <a:schemeClr val="tx1"/>
                              </a:solidFill>
                              <a:latin typeface="Cambria Math" panose="02040503050406030204" pitchFamily="18" charset="0"/>
                            </a:rPr>
                            <m:t>1</m:t>
                          </m:r>
                        </m:num>
                        <m:den>
                          <m:r>
                            <a:rPr lang="en-US" sz="4000" i="0">
                              <a:solidFill>
                                <a:schemeClr val="tx1"/>
                              </a:solidFill>
                              <a:latin typeface="Cambria Math" panose="02040503050406030204" pitchFamily="18" charset="0"/>
                            </a:rPr>
                            <m:t>2</m:t>
                          </m:r>
                        </m:den>
                      </m:f>
                      <m:r>
                        <a:rPr lang="en-US" sz="4000" i="1">
                          <a:solidFill>
                            <a:schemeClr val="tx1"/>
                          </a:solidFill>
                          <a:latin typeface="Cambria Math" panose="02040503050406030204" pitchFamily="18" charset="0"/>
                        </a:rPr>
                        <m:t>𝑥𝑧</m:t>
                      </m:r>
                    </m:oMath>
                  </m:oMathPara>
                </a14:m>
                <a:endParaRPr lang="en-US" sz="4000">
                  <a:solidFill>
                    <a:schemeClr val="tx1"/>
                  </a:solidFill>
                </a:endParaRPr>
              </a:p>
            </p:txBody>
          </p:sp>
        </mc:Choice>
        <mc:Fallback xmlns="">
          <p:sp>
            <p:nvSpPr>
              <p:cNvPr id="29" name="Rectangle 28"/>
              <p:cNvSpPr>
                <a:spLocks noRot="1" noChangeAspect="1" noMove="1" noResize="1" noEditPoints="1" noAdjustHandles="1" noChangeArrowheads="1" noChangeShapeType="1" noTextEdit="1"/>
              </p:cNvSpPr>
              <p:nvPr/>
            </p:nvSpPr>
            <p:spPr>
              <a:xfrm>
                <a:off x="7086165" y="6757371"/>
                <a:ext cx="3242683" cy="1244828"/>
              </a:xfrm>
              <a:prstGeom prst="rect">
                <a:avLst/>
              </a:prstGeom>
              <a:blipFill>
                <a:blip r:embed="rId3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10259429" y="6743700"/>
                <a:ext cx="5437771"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b="0" i="1" smtClean="0">
                          <a:solidFill>
                            <a:schemeClr val="tx1"/>
                          </a:solidFill>
                          <a:latin typeface="Cambria Math" panose="02040503050406030204" pitchFamily="18" charset="0"/>
                        </a:rPr>
                        <m:t>=</m:t>
                      </m:r>
                      <m:f>
                        <m:fPr>
                          <m:ctrlPr>
                            <a:rPr lang="en-US" sz="4000" i="1" smtClean="0">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m:t>
                          </m:r>
                        </m:num>
                        <m:den>
                          <m:r>
                            <a:rPr lang="en-US" sz="4000" i="0">
                              <a:solidFill>
                                <a:schemeClr val="tx1"/>
                              </a:solidFill>
                              <a:latin typeface="Cambria Math" panose="02040503050406030204" pitchFamily="18" charset="0"/>
                            </a:rPr>
                            <m:t>2</m:t>
                          </m:r>
                        </m:den>
                      </m:f>
                      <m:r>
                        <a:rPr lang="en-US" sz="4000" i="1">
                          <a:solidFill>
                            <a:schemeClr val="tx1"/>
                          </a:solidFill>
                          <a:latin typeface="Cambria Math" panose="02040503050406030204" pitchFamily="18" charset="0"/>
                        </a:rPr>
                        <m:t>𝑥𝑦𝑧</m:t>
                      </m:r>
                      <m:r>
                        <m:rPr>
                          <m:nor/>
                        </m:rPr>
                        <a:rPr lang="en-US" sz="4000" i="1">
                          <a:solidFill>
                            <a:schemeClr val="tx1"/>
                          </a:solidFill>
                          <a:latin typeface="Cambria Math" panose="02040503050406030204" pitchFamily="18" charset="0"/>
                        </a:rPr>
                        <m:t> </m:t>
                      </m:r>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f>
                        <m:fPr>
                          <m:ctrlPr>
                            <a:rPr lang="en-US" sz="4000" i="1">
                              <a:solidFill>
                                <a:schemeClr val="tx1"/>
                              </a:solidFill>
                              <a:latin typeface="Cambria Math" panose="02040503050406030204" pitchFamily="18" charset="0"/>
                            </a:rPr>
                          </m:ctrlPr>
                        </m:fPr>
                        <m:num>
                          <m:r>
                            <a:rPr lang="en-US" sz="4000" b="0" i="0" smtClean="0">
                              <a:solidFill>
                                <a:schemeClr val="tx1"/>
                              </a:solidFill>
                              <a:latin typeface="Cambria Math" panose="02040503050406030204" pitchFamily="18" charset="0"/>
                            </a:rPr>
                            <m:t>3</m:t>
                          </m:r>
                        </m:num>
                        <m:den>
                          <m:r>
                            <a:rPr lang="en-US" sz="4000" i="0">
                              <a:solidFill>
                                <a:schemeClr val="tx1"/>
                              </a:solidFill>
                              <a:latin typeface="Cambria Math" panose="02040503050406030204" pitchFamily="18" charset="0"/>
                            </a:rPr>
                            <m:t>2</m:t>
                          </m:r>
                        </m:den>
                      </m:f>
                      <m:r>
                        <a:rPr lang="en-US" sz="4000" i="1">
                          <a:solidFill>
                            <a:schemeClr val="tx1"/>
                          </a:solidFill>
                          <a:latin typeface="Cambria Math" panose="02040503050406030204" pitchFamily="18" charset="0"/>
                        </a:rPr>
                        <m:t>𝑥𝑧</m:t>
                      </m:r>
                      <m:r>
                        <a:rPr lang="en-US" sz="4000" b="0" i="1" smtClean="0">
                          <a:solidFill>
                            <a:schemeClr val="tx1"/>
                          </a:solidFill>
                          <a:latin typeface="Cambria Math" panose="02040503050406030204" pitchFamily="18" charset="0"/>
                        </a:rPr>
                        <m:t> − </m:t>
                      </m:r>
                      <m:sSup>
                        <m:sSupPr>
                          <m:ctrlPr>
                            <a:rPr lang="en-US" sz="4000" b="0" i="1" smtClean="0">
                              <a:solidFill>
                                <a:schemeClr val="tx1"/>
                              </a:solidFill>
                              <a:latin typeface="Cambria Math" panose="02040503050406030204" pitchFamily="18" charset="0"/>
                            </a:rPr>
                          </m:ctrlPr>
                        </m:sSupPr>
                        <m:e>
                          <m:r>
                            <a:rPr lang="en-US" sz="4000" b="0" i="1" smtClean="0">
                              <a:solidFill>
                                <a:schemeClr val="tx1"/>
                              </a:solidFill>
                              <a:latin typeface="Cambria Math" panose="02040503050406030204" pitchFamily="18" charset="0"/>
                            </a:rPr>
                            <m:t>𝑥</m:t>
                          </m:r>
                        </m:e>
                        <m:sup>
                          <m:r>
                            <a:rPr lang="en-US" sz="4000" b="0" i="1" smtClean="0">
                              <a:solidFill>
                                <a:schemeClr val="tx1"/>
                              </a:solidFill>
                              <a:latin typeface="Cambria Math" panose="02040503050406030204" pitchFamily="18" charset="0"/>
                            </a:rPr>
                            <m:t>2</m:t>
                          </m:r>
                        </m:sup>
                      </m:sSup>
                      <m:r>
                        <a:rPr lang="en-US" sz="4000" b="0" i="1" smtClean="0">
                          <a:solidFill>
                            <a:schemeClr val="tx1"/>
                          </a:solidFill>
                          <a:latin typeface="Cambria Math" panose="02040503050406030204" pitchFamily="18" charset="0"/>
                        </a:rPr>
                        <m:t>𝑦</m:t>
                      </m:r>
                    </m:oMath>
                  </m:oMathPara>
                </a14:m>
                <a:endParaRPr lang="en-US" sz="4000">
                  <a:solidFill>
                    <a:schemeClr val="tx1"/>
                  </a:solidFill>
                </a:endParaRPr>
              </a:p>
            </p:txBody>
          </p:sp>
        </mc:Choice>
        <mc:Fallback xmlns="">
          <p:sp>
            <p:nvSpPr>
              <p:cNvPr id="34" name="Rectangle 33"/>
              <p:cNvSpPr>
                <a:spLocks noRot="1" noChangeAspect="1" noMove="1" noResize="1" noEditPoints="1" noAdjustHandles="1" noChangeArrowheads="1" noChangeShapeType="1" noTextEdit="1"/>
              </p:cNvSpPr>
              <p:nvPr/>
            </p:nvSpPr>
            <p:spPr>
              <a:xfrm>
                <a:off x="10259429" y="6743700"/>
                <a:ext cx="5437771" cy="1244828"/>
              </a:xfrm>
              <a:prstGeom prst="rect">
                <a:avLst/>
              </a:prstGeom>
              <a:blipFill>
                <a:blip r:embed="rId3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954138" y="7916381"/>
                <a:ext cx="4164923" cy="1015663"/>
              </a:xfrm>
              <a:prstGeom prst="rect">
                <a:avLst/>
              </a:prstGeom>
            </p:spPr>
            <p:txBody>
              <a:bodyPr wrap="none">
                <a:spAutoFit/>
              </a:bodyPr>
              <a:lstStyle/>
              <a:p>
                <a:pPr lvl="0" algn="just">
                  <a:lnSpc>
                    <a:spcPct val="150000"/>
                  </a:lnSpc>
                </a:pPr>
                <a14:m>
                  <m:oMath xmlns:m="http://schemas.openxmlformats.org/officeDocument/2006/math">
                    <m:r>
                      <a:rPr lang="en-US" sz="4000" i="1"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solidFill>
                      <a:schemeClr val="tx1"/>
                    </a:solidFill>
                    <a:latin typeface="Arial" panose="020B0604020202020204" pitchFamily="34" charset="0"/>
                    <a:ea typeface="Times New Roman" panose="02020603050405020304" pitchFamily="18" charset="0"/>
                    <a:cs typeface="Arial" panose="020B0604020202020204" pitchFamily="34" charset="0"/>
                  </a:rPr>
                  <a:t> bậc của B là 3.</a:t>
                </a:r>
                <a:endParaRPr lang="en-US" sz="4000">
                  <a:solidFill>
                    <a:schemeClr val="tx1"/>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954138" y="7916381"/>
                <a:ext cx="4164923" cy="1015663"/>
              </a:xfrm>
              <a:prstGeom prst="rect">
                <a:avLst/>
              </a:prstGeom>
              <a:blipFill>
                <a:blip r:embed="rId38"/>
                <a:stretch>
                  <a:fillRect r="-4100"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954138" y="6858283"/>
                <a:ext cx="6284862" cy="1015663"/>
              </a:xfrm>
              <a:prstGeom prst="rect">
                <a:avLst/>
              </a:prstGeom>
            </p:spPr>
            <p:txBody>
              <a:bodyPr wrap="none">
                <a:spAutoFit/>
              </a:bodyPr>
              <a:lstStyle/>
              <a:p>
                <a:pPr lvl="0" algn="just">
                  <a:lnSpc>
                    <a:spcPct val="150000"/>
                  </a:lnSpc>
                </a:pPr>
                <a:r>
                  <a:rPr lang="en-US" sz="4000">
                    <a:solidFill>
                      <a:schemeClr val="tx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𝐵</m:t>
                    </m:r>
                    <m:r>
                      <a:rPr lang="en-US"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 = </m:t>
                    </m:r>
                    <m:r>
                      <a:rPr lang="en-US"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𝑥𝑦𝑧</m:t>
                    </m:r>
                    <m:r>
                      <a:rPr lang="en-US"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 – </m:t>
                    </m:r>
                    <m:r>
                      <a:rPr lang="en-US"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en-US"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𝑦</m:t>
                    </m:r>
                    <m:r>
                      <a:rPr lang="en-US"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 + </m:t>
                    </m:r>
                    <m:r>
                      <a:rPr lang="en-US"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𝑥𝑧</m:t>
                    </m:r>
                    <m:r>
                      <a:rPr lang="en-US" sz="40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oMath>
                </a14:m>
                <a:r>
                  <a:rPr lang="en-US" sz="4000">
                    <a:solidFill>
                      <a:schemeClr val="tx1"/>
                    </a:solidFill>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7" name="Rectangle 6"/>
              <p:cNvSpPr>
                <a:spLocks noRot="1" noChangeAspect="1" noMove="1" noResize="1" noEditPoints="1" noAdjustHandles="1" noChangeArrowheads="1" noChangeShapeType="1" noTextEdit="1"/>
              </p:cNvSpPr>
              <p:nvPr/>
            </p:nvSpPr>
            <p:spPr>
              <a:xfrm>
                <a:off x="954138" y="6858283"/>
                <a:ext cx="6284862" cy="1015663"/>
              </a:xfrm>
              <a:prstGeom prst="rect">
                <a:avLst/>
              </a:prstGeom>
              <a:blipFill>
                <a:blip r:embed="rId39"/>
                <a:stretch>
                  <a:fillRect l="-3492" b="-13772"/>
                </a:stretch>
              </a:blipFill>
            </p:spPr>
            <p:txBody>
              <a:bodyPr/>
              <a:lstStyle/>
              <a:p>
                <a:r>
                  <a:rPr lang="en-US">
                    <a:noFill/>
                  </a:rPr>
                  <a:t> </a:t>
                </a:r>
              </a:p>
            </p:txBody>
          </p:sp>
        </mc:Fallback>
      </mc:AlternateContent>
      <p:grpSp>
        <p:nvGrpSpPr>
          <p:cNvPr id="35" name="Group 34"/>
          <p:cNvGrpSpPr/>
          <p:nvPr/>
        </p:nvGrpSpPr>
        <p:grpSpPr>
          <a:xfrm>
            <a:off x="609600" y="704797"/>
            <a:ext cx="5791200" cy="1331522"/>
            <a:chOff x="6365212" y="840178"/>
            <a:chExt cx="5791200" cy="1331522"/>
          </a:xfrm>
        </p:grpSpPr>
        <p:grpSp>
          <p:nvGrpSpPr>
            <p:cNvPr id="36" name="Group 35"/>
            <p:cNvGrpSpPr/>
            <p:nvPr/>
          </p:nvGrpSpPr>
          <p:grpSpPr>
            <a:xfrm>
              <a:off x="6477000" y="853965"/>
              <a:ext cx="5589586" cy="1317735"/>
              <a:chOff x="1028700" y="1820896"/>
              <a:chExt cx="16230600" cy="6645209"/>
            </a:xfrm>
          </p:grpSpPr>
          <p:grpSp>
            <p:nvGrpSpPr>
              <p:cNvPr id="38" name="Group 3"/>
              <p:cNvGrpSpPr/>
              <p:nvPr/>
            </p:nvGrpSpPr>
            <p:grpSpPr>
              <a:xfrm>
                <a:off x="1028700" y="1820896"/>
                <a:ext cx="16230600" cy="6645209"/>
                <a:chOff x="0" y="0"/>
                <a:chExt cx="4099121" cy="1678281"/>
              </a:xfrm>
            </p:grpSpPr>
            <p:sp>
              <p:nvSpPr>
                <p:cNvPr id="42" name="Freeform 4"/>
                <p:cNvSpPr/>
                <p:nvPr/>
              </p:nvSpPr>
              <p:spPr>
                <a:xfrm>
                  <a:off x="0" y="0"/>
                  <a:ext cx="4099121" cy="1678281"/>
                </a:xfrm>
                <a:custGeom>
                  <a:avLst/>
                  <a:gdLst/>
                  <a:ahLst/>
                  <a:cxnLst/>
                  <a:rect l="l" t="t" r="r" b="b"/>
                  <a:pathLst>
                    <a:path w="4099121" h="1678281">
                      <a:moveTo>
                        <a:pt x="0" y="0"/>
                      </a:moveTo>
                      <a:lnTo>
                        <a:pt x="4099121" y="0"/>
                      </a:lnTo>
                      <a:lnTo>
                        <a:pt x="4099121" y="1678281"/>
                      </a:lnTo>
                      <a:lnTo>
                        <a:pt x="0" y="1678281"/>
                      </a:lnTo>
                      <a:close/>
                    </a:path>
                  </a:pathLst>
                </a:custGeom>
                <a:solidFill>
                  <a:srgbClr val="FFFFFF">
                    <a:alpha val="19608"/>
                  </a:srgbClr>
                </a:solidFill>
              </p:spPr>
            </p:sp>
            <p:sp>
              <p:nvSpPr>
                <p:cNvPr id="43"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39" name="Group 6"/>
              <p:cNvGrpSpPr/>
              <p:nvPr/>
            </p:nvGrpSpPr>
            <p:grpSpPr>
              <a:xfrm>
                <a:off x="1322732" y="2156757"/>
                <a:ext cx="15638040" cy="5753101"/>
                <a:chOff x="-48664" y="-38100"/>
                <a:chExt cx="3949467" cy="1452975"/>
              </a:xfrm>
            </p:grpSpPr>
            <p:sp>
              <p:nvSpPr>
                <p:cNvPr id="40" name="Freeform 7"/>
                <p:cNvSpPr/>
                <p:nvPr/>
              </p:nvSpPr>
              <p:spPr>
                <a:xfrm>
                  <a:off x="-48664" y="0"/>
                  <a:ext cx="3949467" cy="1414875"/>
                </a:xfrm>
                <a:custGeom>
                  <a:avLst/>
                  <a:gdLst/>
                  <a:ahLst/>
                  <a:cxnLst/>
                  <a:rect l="l" t="t" r="r" b="b"/>
                  <a:pathLst>
                    <a:path w="3848257" h="1414874">
                      <a:moveTo>
                        <a:pt x="0" y="0"/>
                      </a:moveTo>
                      <a:lnTo>
                        <a:pt x="3848257" y="0"/>
                      </a:lnTo>
                      <a:lnTo>
                        <a:pt x="3848257" y="1414874"/>
                      </a:lnTo>
                      <a:lnTo>
                        <a:pt x="0" y="1414874"/>
                      </a:lnTo>
                      <a:close/>
                    </a:path>
                  </a:pathLst>
                </a:custGeom>
                <a:solidFill>
                  <a:schemeClr val="accent1">
                    <a:lumMod val="60000"/>
                    <a:lumOff val="40000"/>
                    <a:alpha val="28627"/>
                  </a:schemeClr>
                </a:solidFill>
              </p:spPr>
            </p:sp>
            <p:sp>
              <p:nvSpPr>
                <p:cNvPr id="41"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37" name="TextBox 2"/>
            <p:cNvSpPr txBox="1"/>
            <p:nvPr/>
          </p:nvSpPr>
          <p:spPr>
            <a:xfrm>
              <a:off x="6365212" y="840178"/>
              <a:ext cx="5791200" cy="1205458"/>
            </a:xfrm>
            <a:prstGeom prst="rect">
              <a:avLst/>
            </a:prstGeom>
          </p:spPr>
          <p:txBody>
            <a:bodyPr wrap="square" lIns="0" tIns="0" rIns="0" bIns="0" rtlCol="0" anchor="t">
              <a:spAutoFit/>
            </a:bodyPr>
            <a:lstStyle/>
            <a:p>
              <a:pPr algn="ctr">
                <a:lnSpc>
                  <a:spcPts val="9379"/>
                </a:lnSpc>
              </a:pPr>
              <a:r>
                <a:rPr lang="en-US" sz="5000" b="1" spc="341">
                  <a:latin typeface="Arial" panose="020B0604020202020204" pitchFamily="34" charset="0"/>
                  <a:cs typeface="Arial" panose="020B0604020202020204" pitchFamily="34" charset="0"/>
                </a:rPr>
                <a:t>Thực hành 4</a:t>
              </a:r>
              <a:endParaRPr lang="en-US" sz="5000" b="1" spc="34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0540100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up)">
                                      <p:cBhvr>
                                        <p:cTn id="33" dur="500"/>
                                        <p:tgtEl>
                                          <p:spTgt spid="29"/>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up)">
                                      <p:cBhvr>
                                        <p:cTn id="36" dur="500"/>
                                        <p:tgtEl>
                                          <p:spTgt spid="6"/>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ipe(up)">
                                      <p:cBhvr>
                                        <p:cTn id="3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5" grpId="0"/>
      <p:bldP spid="29" grpId="0"/>
      <p:bldP spid="34"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srcRect/>
          <a:stretch>
            <a:fillRect/>
          </a:stretch>
        </p:blipFill>
        <p:spPr>
          <a:xfrm>
            <a:off x="-2370337" y="6999513"/>
            <a:ext cx="5486400" cy="4162805"/>
          </a:xfrm>
          <a:prstGeom prst="rect">
            <a:avLst/>
          </a:prstGeom>
        </p:spPr>
      </p:pic>
      <p:pic>
        <p:nvPicPr>
          <p:cNvPr id="12" name="Picture 12"/>
          <p:cNvPicPr>
            <a:picLocks noChangeAspect="1"/>
          </p:cNvPicPr>
          <p:nvPr/>
        </p:nvPicPr>
        <p:blipFill>
          <a:blip r:embed="rId3"/>
          <a:srcRect/>
          <a:stretch>
            <a:fillRect/>
          </a:stretch>
        </p:blipFill>
        <p:spPr>
          <a:xfrm>
            <a:off x="1231879" y="2469528"/>
            <a:ext cx="596921" cy="608327"/>
          </a:xfrm>
          <a:prstGeom prst="rect">
            <a:avLst/>
          </a:prstGeom>
        </p:spPr>
      </p:pic>
      <p:pic>
        <p:nvPicPr>
          <p:cNvPr id="13" name="Picture 13"/>
          <p:cNvPicPr>
            <a:picLocks noChangeAspect="1"/>
          </p:cNvPicPr>
          <p:nvPr/>
        </p:nvPicPr>
        <p:blipFill>
          <a:blip r:embed="rId3"/>
          <a:srcRect/>
          <a:stretch>
            <a:fillRect/>
          </a:stretch>
        </p:blipFill>
        <p:spPr>
          <a:xfrm>
            <a:off x="17311433" y="190500"/>
            <a:ext cx="750048" cy="764380"/>
          </a:xfrm>
          <a:prstGeom prst="rect">
            <a:avLst/>
          </a:prstGeom>
        </p:spPr>
      </p:pic>
      <p:pic>
        <p:nvPicPr>
          <p:cNvPr id="14" name="Picture 14"/>
          <p:cNvPicPr>
            <a:picLocks noChangeAspect="1"/>
          </p:cNvPicPr>
          <p:nvPr/>
        </p:nvPicPr>
        <p:blipFill>
          <a:blip r:embed="rId3"/>
          <a:srcRect/>
          <a:stretch>
            <a:fillRect/>
          </a:stretch>
        </p:blipFill>
        <p:spPr>
          <a:xfrm>
            <a:off x="16860249" y="8913865"/>
            <a:ext cx="1005142" cy="1024349"/>
          </a:xfrm>
          <a:prstGeom prst="rect">
            <a:avLst/>
          </a:prstGeom>
        </p:spPr>
      </p:pic>
      <p:grpSp>
        <p:nvGrpSpPr>
          <p:cNvPr id="26" name="Group 8"/>
          <p:cNvGrpSpPr/>
          <p:nvPr/>
        </p:nvGrpSpPr>
        <p:grpSpPr>
          <a:xfrm>
            <a:off x="4677256" y="2772406"/>
            <a:ext cx="1226808" cy="1226808"/>
            <a:chOff x="0" y="0"/>
            <a:chExt cx="1635744" cy="1635744"/>
          </a:xfrm>
        </p:grpSpPr>
        <p:grpSp>
          <p:nvGrpSpPr>
            <p:cNvPr id="27" name="Group 9"/>
            <p:cNvGrpSpPr>
              <a:grpSpLocks noChangeAspect="1"/>
            </p:cNvGrpSpPr>
            <p:nvPr/>
          </p:nvGrpSpPr>
          <p:grpSpPr>
            <a:xfrm>
              <a:off x="0" y="0"/>
              <a:ext cx="1635744" cy="1635744"/>
              <a:chOff x="0" y="0"/>
              <a:chExt cx="495300" cy="495300"/>
            </a:xfrm>
          </p:grpSpPr>
          <p:sp>
            <p:nvSpPr>
              <p:cNvPr id="29" name="Freeform 1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A649"/>
              </a:solidFill>
            </p:spPr>
          </p:sp>
          <p:sp>
            <p:nvSpPr>
              <p:cNvPr id="30" name="Freeform 1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284353"/>
              </a:solidFill>
            </p:spPr>
          </p:sp>
        </p:grpSp>
        <p:sp>
          <p:nvSpPr>
            <p:cNvPr id="28" name="TextBox 12"/>
            <p:cNvSpPr txBox="1"/>
            <p:nvPr/>
          </p:nvSpPr>
          <p:spPr>
            <a:xfrm>
              <a:off x="383797" y="153700"/>
              <a:ext cx="868151" cy="1139885"/>
            </a:xfrm>
            <a:prstGeom prst="rect">
              <a:avLst/>
            </a:prstGeom>
          </p:spPr>
          <p:txBody>
            <a:bodyPr lIns="0" tIns="0" rIns="0" bIns="0" rtlCol="0" anchor="t">
              <a:spAutoFit/>
            </a:bodyPr>
            <a:lstStyle/>
            <a:p>
              <a:pPr algn="ctr">
                <a:lnSpc>
                  <a:spcPts val="7328"/>
                </a:lnSpc>
              </a:pPr>
              <a:r>
                <a:rPr lang="en-US" sz="5000" b="1" dirty="0">
                  <a:solidFill>
                    <a:srgbClr val="FFFFFF"/>
                  </a:solidFill>
                  <a:latin typeface="Arial" panose="020B0604020202020204" pitchFamily="34" charset="0"/>
                  <a:cs typeface="Arial" panose="020B0604020202020204" pitchFamily="34" charset="0"/>
                </a:rPr>
                <a:t>1</a:t>
              </a:r>
            </a:p>
          </p:txBody>
        </p:sp>
      </p:grpSp>
      <p:sp>
        <p:nvSpPr>
          <p:cNvPr id="31" name="Rectangle 30"/>
          <p:cNvSpPr/>
          <p:nvPr/>
        </p:nvSpPr>
        <p:spPr>
          <a:xfrm>
            <a:off x="6084846" y="2737758"/>
            <a:ext cx="5888150" cy="1005916"/>
          </a:xfrm>
          <a:prstGeom prst="rect">
            <a:avLst/>
          </a:prstGeom>
        </p:spPr>
        <p:txBody>
          <a:bodyPr wrap="none">
            <a:spAutoFit/>
          </a:bodyPr>
          <a:lstStyle/>
          <a:p>
            <a:pPr lvl="0">
              <a:lnSpc>
                <a:spcPct val="150000"/>
              </a:lnSpc>
            </a:pPr>
            <a:r>
              <a:rPr lang="vi-VN" sz="4500" b="1">
                <a:ea typeface="Times New Roman" panose="02020603050405020304" pitchFamily="18" charset="0"/>
              </a:rPr>
              <a:t>Đơn thức và đa thức</a:t>
            </a:r>
            <a:endParaRPr lang="en-US" sz="4500" dirty="0">
              <a:latin typeface="Times New Roman" panose="02020603050405020304" pitchFamily="18" charset="0"/>
              <a:ea typeface="Times New Roman" panose="02020603050405020304" pitchFamily="18" charset="0"/>
            </a:endParaRPr>
          </a:p>
        </p:txBody>
      </p:sp>
      <p:grpSp>
        <p:nvGrpSpPr>
          <p:cNvPr id="32" name="Group 8"/>
          <p:cNvGrpSpPr/>
          <p:nvPr/>
        </p:nvGrpSpPr>
        <p:grpSpPr>
          <a:xfrm>
            <a:off x="4677256" y="4639483"/>
            <a:ext cx="1226808" cy="1226808"/>
            <a:chOff x="0" y="0"/>
            <a:chExt cx="1635744" cy="1635744"/>
          </a:xfrm>
        </p:grpSpPr>
        <p:grpSp>
          <p:nvGrpSpPr>
            <p:cNvPr id="33" name="Group 9"/>
            <p:cNvGrpSpPr>
              <a:grpSpLocks noChangeAspect="1"/>
            </p:cNvGrpSpPr>
            <p:nvPr/>
          </p:nvGrpSpPr>
          <p:grpSpPr>
            <a:xfrm>
              <a:off x="0" y="0"/>
              <a:ext cx="1635744" cy="1635744"/>
              <a:chOff x="0" y="0"/>
              <a:chExt cx="495300" cy="495300"/>
            </a:xfrm>
          </p:grpSpPr>
          <p:sp>
            <p:nvSpPr>
              <p:cNvPr id="35" name="Freeform 1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A649"/>
              </a:solidFill>
            </p:spPr>
          </p:sp>
          <p:sp>
            <p:nvSpPr>
              <p:cNvPr id="36" name="Freeform 1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284353"/>
              </a:solidFill>
            </p:spPr>
          </p:sp>
        </p:grpSp>
        <p:sp>
          <p:nvSpPr>
            <p:cNvPr id="34" name="TextBox 12"/>
            <p:cNvSpPr txBox="1"/>
            <p:nvPr/>
          </p:nvSpPr>
          <p:spPr>
            <a:xfrm>
              <a:off x="383797" y="153700"/>
              <a:ext cx="868151" cy="1139885"/>
            </a:xfrm>
            <a:prstGeom prst="rect">
              <a:avLst/>
            </a:prstGeom>
          </p:spPr>
          <p:txBody>
            <a:bodyPr lIns="0" tIns="0" rIns="0" bIns="0" rtlCol="0" anchor="t">
              <a:spAutoFit/>
            </a:bodyPr>
            <a:lstStyle/>
            <a:p>
              <a:pPr algn="ctr">
                <a:lnSpc>
                  <a:spcPts val="7328"/>
                </a:lnSpc>
              </a:pPr>
              <a:r>
                <a:rPr lang="en-US" sz="5000" b="1" dirty="0">
                  <a:solidFill>
                    <a:srgbClr val="FFFFFF"/>
                  </a:solidFill>
                  <a:latin typeface="Arial" panose="020B0604020202020204" pitchFamily="34" charset="0"/>
                  <a:cs typeface="Arial" panose="020B0604020202020204" pitchFamily="34" charset="0"/>
                </a:rPr>
                <a:t>2</a:t>
              </a:r>
            </a:p>
          </p:txBody>
        </p:sp>
      </p:grpSp>
      <p:sp>
        <p:nvSpPr>
          <p:cNvPr id="37" name="Rectangle 36"/>
          <p:cNvSpPr/>
          <p:nvPr/>
        </p:nvSpPr>
        <p:spPr>
          <a:xfrm>
            <a:off x="6084846" y="4609575"/>
            <a:ext cx="5085046" cy="1005916"/>
          </a:xfrm>
          <a:prstGeom prst="rect">
            <a:avLst/>
          </a:prstGeom>
        </p:spPr>
        <p:txBody>
          <a:bodyPr wrap="none">
            <a:spAutoFit/>
          </a:bodyPr>
          <a:lstStyle/>
          <a:p>
            <a:pPr lvl="0">
              <a:lnSpc>
                <a:spcPct val="150000"/>
              </a:lnSpc>
            </a:pPr>
            <a:r>
              <a:rPr lang="vi-VN" sz="4500" b="1">
                <a:ea typeface="Times New Roman" panose="02020603050405020304" pitchFamily="18" charset="0"/>
              </a:rPr>
              <a:t>Đơn thức thu gọn</a:t>
            </a:r>
            <a:endParaRPr lang="en-US" sz="4500" dirty="0">
              <a:latin typeface="Times New Roman" panose="02020603050405020304" pitchFamily="18" charset="0"/>
              <a:ea typeface="Times New Roman" panose="02020603050405020304" pitchFamily="18" charset="0"/>
            </a:endParaRPr>
          </a:p>
        </p:txBody>
      </p:sp>
      <p:grpSp>
        <p:nvGrpSpPr>
          <p:cNvPr id="38" name="Group 8"/>
          <p:cNvGrpSpPr/>
          <p:nvPr/>
        </p:nvGrpSpPr>
        <p:grpSpPr>
          <a:xfrm>
            <a:off x="4648200" y="6507675"/>
            <a:ext cx="1226808" cy="1226808"/>
            <a:chOff x="0" y="0"/>
            <a:chExt cx="1635744" cy="1635744"/>
          </a:xfrm>
        </p:grpSpPr>
        <p:grpSp>
          <p:nvGrpSpPr>
            <p:cNvPr id="39" name="Group 9"/>
            <p:cNvGrpSpPr>
              <a:grpSpLocks noChangeAspect="1"/>
            </p:cNvGrpSpPr>
            <p:nvPr/>
          </p:nvGrpSpPr>
          <p:grpSpPr>
            <a:xfrm>
              <a:off x="0" y="0"/>
              <a:ext cx="1635744" cy="1635744"/>
              <a:chOff x="0" y="0"/>
              <a:chExt cx="495300" cy="495300"/>
            </a:xfrm>
          </p:grpSpPr>
          <p:sp>
            <p:nvSpPr>
              <p:cNvPr id="41" name="Freeform 1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A649"/>
              </a:solidFill>
            </p:spPr>
          </p:sp>
          <p:sp>
            <p:nvSpPr>
              <p:cNvPr id="42" name="Freeform 1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284353"/>
              </a:solidFill>
            </p:spPr>
          </p:sp>
        </p:grpSp>
        <p:sp>
          <p:nvSpPr>
            <p:cNvPr id="40" name="TextBox 12"/>
            <p:cNvSpPr txBox="1"/>
            <p:nvPr/>
          </p:nvSpPr>
          <p:spPr>
            <a:xfrm>
              <a:off x="383797" y="153700"/>
              <a:ext cx="868151" cy="1130737"/>
            </a:xfrm>
            <a:prstGeom prst="rect">
              <a:avLst/>
            </a:prstGeom>
          </p:spPr>
          <p:txBody>
            <a:bodyPr lIns="0" tIns="0" rIns="0" bIns="0" rtlCol="0" anchor="t">
              <a:spAutoFit/>
            </a:bodyPr>
            <a:lstStyle/>
            <a:p>
              <a:pPr algn="ctr">
                <a:lnSpc>
                  <a:spcPts val="7328"/>
                </a:lnSpc>
              </a:pPr>
              <a:r>
                <a:rPr lang="en-US" sz="5000" b="1">
                  <a:solidFill>
                    <a:srgbClr val="FFFFFF"/>
                  </a:solidFill>
                  <a:latin typeface="Arial" panose="020B0604020202020204" pitchFamily="34" charset="0"/>
                  <a:cs typeface="Arial" panose="020B0604020202020204" pitchFamily="34" charset="0"/>
                </a:rPr>
                <a:t>3</a:t>
              </a:r>
              <a:endParaRPr lang="en-US" sz="5000" b="1" dirty="0">
                <a:solidFill>
                  <a:srgbClr val="FFFFFF"/>
                </a:solidFill>
                <a:latin typeface="Arial" panose="020B0604020202020204" pitchFamily="34" charset="0"/>
                <a:cs typeface="Arial" panose="020B0604020202020204" pitchFamily="34" charset="0"/>
              </a:endParaRPr>
            </a:p>
          </p:txBody>
        </p:sp>
      </p:grpSp>
      <p:sp>
        <p:nvSpPr>
          <p:cNvPr id="43" name="Rectangle 42"/>
          <p:cNvSpPr/>
          <p:nvPr/>
        </p:nvSpPr>
        <p:spPr>
          <a:xfrm>
            <a:off x="6055790" y="6477767"/>
            <a:ext cx="9767417" cy="1005916"/>
          </a:xfrm>
          <a:prstGeom prst="rect">
            <a:avLst/>
          </a:prstGeom>
        </p:spPr>
        <p:txBody>
          <a:bodyPr wrap="none">
            <a:spAutoFit/>
          </a:bodyPr>
          <a:lstStyle/>
          <a:p>
            <a:pPr lvl="0">
              <a:lnSpc>
                <a:spcPct val="150000"/>
              </a:lnSpc>
            </a:pPr>
            <a:r>
              <a:rPr lang="vi-VN" sz="4500" b="1">
                <a:ea typeface="Times New Roman" panose="02020603050405020304" pitchFamily="18" charset="0"/>
              </a:rPr>
              <a:t>Cộng, trừ các đơn thức đồng dạng</a:t>
            </a:r>
            <a:endParaRPr lang="en-US" sz="4500" dirty="0">
              <a:latin typeface="Times New Roman" panose="02020603050405020304" pitchFamily="18" charset="0"/>
              <a:ea typeface="Times New Roman" panose="02020603050405020304" pitchFamily="18" charset="0"/>
            </a:endParaRPr>
          </a:p>
        </p:txBody>
      </p:sp>
      <p:grpSp>
        <p:nvGrpSpPr>
          <p:cNvPr id="44" name="Group 8"/>
          <p:cNvGrpSpPr/>
          <p:nvPr/>
        </p:nvGrpSpPr>
        <p:grpSpPr>
          <a:xfrm>
            <a:off x="4693992" y="8405775"/>
            <a:ext cx="1226808" cy="1226808"/>
            <a:chOff x="0" y="0"/>
            <a:chExt cx="1635744" cy="1635744"/>
          </a:xfrm>
        </p:grpSpPr>
        <p:grpSp>
          <p:nvGrpSpPr>
            <p:cNvPr id="45" name="Group 9"/>
            <p:cNvGrpSpPr>
              <a:grpSpLocks noChangeAspect="1"/>
            </p:cNvGrpSpPr>
            <p:nvPr/>
          </p:nvGrpSpPr>
          <p:grpSpPr>
            <a:xfrm>
              <a:off x="0" y="0"/>
              <a:ext cx="1635744" cy="1635744"/>
              <a:chOff x="0" y="0"/>
              <a:chExt cx="495300" cy="495300"/>
            </a:xfrm>
          </p:grpSpPr>
          <p:sp>
            <p:nvSpPr>
              <p:cNvPr id="47" name="Freeform 1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A649"/>
              </a:solidFill>
            </p:spPr>
          </p:sp>
          <p:sp>
            <p:nvSpPr>
              <p:cNvPr id="48" name="Freeform 1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284353"/>
              </a:solidFill>
            </p:spPr>
          </p:sp>
        </p:grpSp>
        <p:sp>
          <p:nvSpPr>
            <p:cNvPr id="46" name="TextBox 12"/>
            <p:cNvSpPr txBox="1"/>
            <p:nvPr/>
          </p:nvSpPr>
          <p:spPr>
            <a:xfrm>
              <a:off x="383797" y="153700"/>
              <a:ext cx="868151" cy="1139885"/>
            </a:xfrm>
            <a:prstGeom prst="rect">
              <a:avLst/>
            </a:prstGeom>
          </p:spPr>
          <p:txBody>
            <a:bodyPr lIns="0" tIns="0" rIns="0" bIns="0" rtlCol="0" anchor="t">
              <a:spAutoFit/>
            </a:bodyPr>
            <a:lstStyle/>
            <a:p>
              <a:pPr algn="ctr">
                <a:lnSpc>
                  <a:spcPts val="7328"/>
                </a:lnSpc>
              </a:pPr>
              <a:r>
                <a:rPr lang="en-US" sz="5000" b="1" dirty="0">
                  <a:solidFill>
                    <a:srgbClr val="FFFFFF"/>
                  </a:solidFill>
                  <a:latin typeface="Arial" panose="020B0604020202020204" pitchFamily="34" charset="0"/>
                  <a:cs typeface="Arial" panose="020B0604020202020204" pitchFamily="34" charset="0"/>
                </a:rPr>
                <a:t>4</a:t>
              </a:r>
            </a:p>
          </p:txBody>
        </p:sp>
      </p:grpSp>
      <p:sp>
        <p:nvSpPr>
          <p:cNvPr id="49" name="Rectangle 48"/>
          <p:cNvSpPr/>
          <p:nvPr/>
        </p:nvSpPr>
        <p:spPr>
          <a:xfrm>
            <a:off x="6101582" y="8375867"/>
            <a:ext cx="4642618" cy="1005916"/>
          </a:xfrm>
          <a:prstGeom prst="rect">
            <a:avLst/>
          </a:prstGeom>
        </p:spPr>
        <p:txBody>
          <a:bodyPr wrap="none">
            <a:spAutoFit/>
          </a:bodyPr>
          <a:lstStyle/>
          <a:p>
            <a:pPr lvl="0">
              <a:lnSpc>
                <a:spcPct val="150000"/>
              </a:lnSpc>
            </a:pPr>
            <a:r>
              <a:rPr lang="vi-VN" sz="4500" b="1">
                <a:ea typeface="Times New Roman" panose="02020603050405020304" pitchFamily="18" charset="0"/>
              </a:rPr>
              <a:t>Đa thức thu gọn</a:t>
            </a:r>
            <a:endParaRPr lang="en-US" sz="4500" dirty="0">
              <a:latin typeface="Times New Roman" panose="02020603050405020304" pitchFamily="18" charset="0"/>
              <a:ea typeface="Times New Roman" panose="02020603050405020304" pitchFamily="18" charset="0"/>
            </a:endParaRPr>
          </a:p>
        </p:txBody>
      </p:sp>
      <p:grpSp>
        <p:nvGrpSpPr>
          <p:cNvPr id="50" name="Group 49"/>
          <p:cNvGrpSpPr/>
          <p:nvPr/>
        </p:nvGrpSpPr>
        <p:grpSpPr>
          <a:xfrm>
            <a:off x="4419600" y="491833"/>
            <a:ext cx="9706751" cy="1604541"/>
            <a:chOff x="1485900" y="1827798"/>
            <a:chExt cx="9706751" cy="1604541"/>
          </a:xfrm>
        </p:grpSpPr>
        <p:grpSp>
          <p:nvGrpSpPr>
            <p:cNvPr id="51" name="Group 50"/>
            <p:cNvGrpSpPr/>
            <p:nvPr/>
          </p:nvGrpSpPr>
          <p:grpSpPr>
            <a:xfrm>
              <a:off x="1485900" y="1827798"/>
              <a:ext cx="9706751" cy="1604541"/>
              <a:chOff x="1028700" y="1670038"/>
              <a:chExt cx="23100985" cy="6190486"/>
            </a:xfrm>
          </p:grpSpPr>
          <p:grpSp>
            <p:nvGrpSpPr>
              <p:cNvPr id="53" name="Group 3"/>
              <p:cNvGrpSpPr/>
              <p:nvPr/>
            </p:nvGrpSpPr>
            <p:grpSpPr>
              <a:xfrm>
                <a:off x="1028700" y="1670038"/>
                <a:ext cx="16011076" cy="6190486"/>
                <a:chOff x="0" y="-38100"/>
                <a:chExt cx="4043679" cy="1563438"/>
              </a:xfrm>
            </p:grpSpPr>
            <p:sp>
              <p:nvSpPr>
                <p:cNvPr id="57" name="Freeform 4"/>
                <p:cNvSpPr/>
                <p:nvPr/>
              </p:nvSpPr>
              <p:spPr>
                <a:xfrm>
                  <a:off x="72499" y="193890"/>
                  <a:ext cx="3971180" cy="1331448"/>
                </a:xfrm>
                <a:custGeom>
                  <a:avLst/>
                  <a:gdLst/>
                  <a:ahLst/>
                  <a:cxnLst/>
                  <a:rect l="l" t="t" r="r" b="b"/>
                  <a:pathLst>
                    <a:path w="4099121" h="1678281">
                      <a:moveTo>
                        <a:pt x="0" y="0"/>
                      </a:moveTo>
                      <a:lnTo>
                        <a:pt x="4099121" y="0"/>
                      </a:lnTo>
                      <a:lnTo>
                        <a:pt x="4099121" y="1678281"/>
                      </a:lnTo>
                      <a:lnTo>
                        <a:pt x="0" y="1678281"/>
                      </a:lnTo>
                      <a:close/>
                    </a:path>
                  </a:pathLst>
                </a:custGeom>
                <a:solidFill>
                  <a:srgbClr val="FFFFFF">
                    <a:alpha val="19608"/>
                  </a:srgbClr>
                </a:solidFill>
              </p:spPr>
            </p:sp>
            <p:sp>
              <p:nvSpPr>
                <p:cNvPr id="58"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4" name="Group 6"/>
              <p:cNvGrpSpPr/>
              <p:nvPr/>
            </p:nvGrpSpPr>
            <p:grpSpPr>
              <a:xfrm>
                <a:off x="1515415" y="2156757"/>
                <a:ext cx="22614270" cy="5304890"/>
                <a:chOff x="-1" y="-38100"/>
                <a:chExt cx="5711350" cy="1339777"/>
              </a:xfrm>
            </p:grpSpPr>
            <p:sp>
              <p:nvSpPr>
                <p:cNvPr id="55" name="Freeform 7"/>
                <p:cNvSpPr/>
                <p:nvPr/>
              </p:nvSpPr>
              <p:spPr>
                <a:xfrm>
                  <a:off x="-1" y="159737"/>
                  <a:ext cx="5711350" cy="1141940"/>
                </a:xfrm>
                <a:custGeom>
                  <a:avLst/>
                  <a:gdLst/>
                  <a:ahLst/>
                  <a:cxnLst/>
                  <a:rect l="l" t="t" r="r" b="b"/>
                  <a:pathLst>
                    <a:path w="3848257" h="1414874">
                      <a:moveTo>
                        <a:pt x="0" y="0"/>
                      </a:moveTo>
                      <a:lnTo>
                        <a:pt x="3848257" y="0"/>
                      </a:lnTo>
                      <a:lnTo>
                        <a:pt x="3848257" y="1414874"/>
                      </a:lnTo>
                      <a:lnTo>
                        <a:pt x="0" y="1414874"/>
                      </a:lnTo>
                      <a:close/>
                    </a:path>
                  </a:pathLst>
                </a:custGeom>
                <a:solidFill>
                  <a:srgbClr val="00B050">
                    <a:alpha val="28627"/>
                  </a:srgbClr>
                </a:solidFill>
                <a:ln>
                  <a:solidFill>
                    <a:srgbClr val="00B050"/>
                  </a:solidFill>
                </a:ln>
              </p:spPr>
            </p:sp>
            <p:sp>
              <p:nvSpPr>
                <p:cNvPr id="56"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52" name="TextBox 2"/>
            <p:cNvSpPr txBox="1"/>
            <p:nvPr/>
          </p:nvSpPr>
          <p:spPr>
            <a:xfrm>
              <a:off x="1949116" y="2161250"/>
              <a:ext cx="9135252" cy="1205458"/>
            </a:xfrm>
            <a:prstGeom prst="rect">
              <a:avLst/>
            </a:prstGeom>
          </p:spPr>
          <p:txBody>
            <a:bodyPr wrap="square" lIns="0" tIns="0" rIns="0" bIns="0" rtlCol="0" anchor="t">
              <a:spAutoFit/>
            </a:bodyPr>
            <a:lstStyle/>
            <a:p>
              <a:pPr algn="ctr">
                <a:lnSpc>
                  <a:spcPts val="9379"/>
                </a:lnSpc>
              </a:pPr>
              <a:r>
                <a:rPr lang="en-US" sz="6500" b="1" spc="341">
                  <a:latin typeface="Arial" panose="020B0604020202020204" pitchFamily="34" charset="0"/>
                  <a:cs typeface="Arial" panose="020B0604020202020204" pitchFamily="34" charset="0"/>
                </a:rPr>
                <a:t>NỘI DUNG BÀI HỌC</a:t>
              </a:r>
              <a:endParaRPr lang="en-US" sz="6500" b="1" spc="341" dirty="0">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randombar(horizontal)">
                                      <p:cBhvr>
                                        <p:cTn id="20" dur="500"/>
                                        <p:tgtEl>
                                          <p:spTgt spid="3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randombar(horizont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down)">
                                      <p:cBhvr>
                                        <p:cTn id="28" dur="500"/>
                                        <p:tgtEl>
                                          <p:spTgt spid="3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wipe(down)">
                                      <p:cBhvr>
                                        <p:cTn id="31" dur="500"/>
                                        <p:tgtEl>
                                          <p:spTgt spid="4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barn(inVertical)">
                                      <p:cBhvr>
                                        <p:cTn id="36" dur="500"/>
                                        <p:tgtEl>
                                          <p:spTgt spid="4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barn(inVertical)">
                                      <p:cBhvr>
                                        <p:cTn id="3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7" grpId="0"/>
      <p:bldP spid="43" grpId="0"/>
      <p:bldP spid="49"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0" name="Oval Callout 29"/>
          <p:cNvSpPr/>
          <p:nvPr/>
        </p:nvSpPr>
        <p:spPr>
          <a:xfrm>
            <a:off x="8306225" y="4076700"/>
            <a:ext cx="1671964" cy="859124"/>
          </a:xfrm>
          <a:prstGeom prst="wedgeEllipseCallou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schemeClr val="tx1"/>
              </a:solidFill>
              <a:effectLst/>
              <a:uLnTx/>
              <a:uFillTx/>
              <a:latin typeface="Calibri"/>
              <a:ea typeface="+mn-ea"/>
              <a:cs typeface="+mn-cs"/>
            </a:endParaRPr>
          </a:p>
        </p:txBody>
      </p:sp>
      <p:pic>
        <p:nvPicPr>
          <p:cNvPr id="34"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92135">
            <a:off x="664641" y="332762"/>
            <a:ext cx="1642268" cy="1519097"/>
          </a:xfrm>
          <a:prstGeom prst="rect">
            <a:avLst/>
          </a:prstGeom>
        </p:spPr>
      </p:pic>
      <p:grpSp>
        <p:nvGrpSpPr>
          <p:cNvPr id="36" name="Group 35"/>
          <p:cNvGrpSpPr/>
          <p:nvPr/>
        </p:nvGrpSpPr>
        <p:grpSpPr>
          <a:xfrm rot="4356270">
            <a:off x="16717773" y="8543666"/>
            <a:ext cx="1743075" cy="1982157"/>
            <a:chOff x="15666918" y="850007"/>
            <a:chExt cx="1743075" cy="1982157"/>
          </a:xfrm>
        </p:grpSpPr>
        <p:pic>
          <p:nvPicPr>
            <p:cNvPr id="37" name="Picture 13"/>
            <p:cNvPicPr>
              <a:picLocks noChangeAspect="1"/>
            </p:cNvPicPr>
            <p:nvPr/>
          </p:nvPicPr>
          <p:blipFill>
            <a:blip r:embed="rId4"/>
            <a:srcRect/>
            <a:stretch>
              <a:fillRect/>
            </a:stretch>
          </p:blipFill>
          <p:spPr>
            <a:xfrm>
              <a:off x="16404851" y="1054660"/>
              <a:ext cx="1005142" cy="1024349"/>
            </a:xfrm>
            <a:prstGeom prst="rect">
              <a:avLst/>
            </a:prstGeom>
          </p:spPr>
        </p:pic>
        <p:pic>
          <p:nvPicPr>
            <p:cNvPr id="38" name="Picture 16"/>
            <p:cNvPicPr>
              <a:picLocks noChangeAspect="1"/>
            </p:cNvPicPr>
            <p:nvPr/>
          </p:nvPicPr>
          <p:blipFill>
            <a:blip r:embed="rId4"/>
            <a:srcRect/>
            <a:stretch>
              <a:fillRect/>
            </a:stretch>
          </p:blipFill>
          <p:spPr>
            <a:xfrm>
              <a:off x="15666918" y="850007"/>
              <a:ext cx="502571" cy="512174"/>
            </a:xfrm>
            <a:prstGeom prst="rect">
              <a:avLst/>
            </a:prstGeom>
          </p:spPr>
        </p:pic>
        <p:pic>
          <p:nvPicPr>
            <p:cNvPr id="39" name="Picture 17"/>
            <p:cNvPicPr>
              <a:picLocks noChangeAspect="1"/>
            </p:cNvPicPr>
            <p:nvPr/>
          </p:nvPicPr>
          <p:blipFill>
            <a:blip r:embed="rId4"/>
            <a:srcRect/>
            <a:stretch>
              <a:fillRect/>
            </a:stretch>
          </p:blipFill>
          <p:spPr>
            <a:xfrm>
              <a:off x="16671463" y="2319990"/>
              <a:ext cx="502571" cy="512174"/>
            </a:xfrm>
            <a:prstGeom prst="rect">
              <a:avLst/>
            </a:prstGeom>
          </p:spPr>
        </p:pic>
      </p:grpSp>
      <p:grpSp>
        <p:nvGrpSpPr>
          <p:cNvPr id="8" name="Group 7"/>
          <p:cNvGrpSpPr/>
          <p:nvPr/>
        </p:nvGrpSpPr>
        <p:grpSpPr>
          <a:xfrm>
            <a:off x="780002" y="2428185"/>
            <a:ext cx="16724409" cy="1244828"/>
            <a:chOff x="566500" y="2326546"/>
            <a:chExt cx="16724409" cy="1244828"/>
          </a:xfrm>
        </p:grpSpPr>
        <mc:AlternateContent xmlns:mc="http://schemas.openxmlformats.org/markup-compatibility/2006" xmlns:a14="http://schemas.microsoft.com/office/drawing/2010/main">
          <mc:Choice Requires="a14">
            <p:sp>
              <p:nvSpPr>
                <p:cNvPr id="4" name="Rectangle 3"/>
                <p:cNvSpPr/>
                <p:nvPr/>
              </p:nvSpPr>
              <p:spPr>
                <a:xfrm>
                  <a:off x="6003758" y="2683014"/>
                  <a:ext cx="7071231"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solidFill>
                            <a:latin typeface="Cambria Math" panose="02040503050406030204" pitchFamily="18" charset="0"/>
                          </a:rPr>
                          <m:t>𝐴</m:t>
                        </m:r>
                        <m:r>
                          <a:rPr lang="en-US" sz="4000" i="0">
                            <a:solidFill>
                              <a:schemeClr val="tx1"/>
                            </a:solidFill>
                            <a:latin typeface="Cambria Math" panose="02040503050406030204" pitchFamily="18" charset="0"/>
                          </a:rPr>
                          <m:t>=3</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𝑥</m:t>
                            </m:r>
                          </m:e>
                          <m:sup>
                            <m:r>
                              <a:rPr lang="en-US" sz="4000" i="0">
                                <a:solidFill>
                                  <a:schemeClr val="tx1"/>
                                </a:solidFill>
                                <a:latin typeface="Cambria Math" panose="02040503050406030204" pitchFamily="18" charset="0"/>
                              </a:rPr>
                              <m:t>2</m:t>
                            </m:r>
                          </m:sup>
                        </m:sSup>
                        <m:r>
                          <a:rPr lang="en-US" sz="4000" i="1">
                            <a:solidFill>
                              <a:schemeClr val="tx1"/>
                            </a:solidFill>
                            <a:latin typeface="Cambria Math" panose="02040503050406030204" pitchFamily="18" charset="0"/>
                          </a:rPr>
                          <m:t>𝑦</m:t>
                        </m:r>
                        <m:r>
                          <a:rPr lang="en-US" sz="4000" i="0">
                            <a:solidFill>
                              <a:schemeClr val="tx1"/>
                            </a:solidFill>
                            <a:latin typeface="Cambria Math" panose="02040503050406030204" pitchFamily="18" charset="0"/>
                          </a:rPr>
                          <m:t>−5</m:t>
                        </m:r>
                        <m:r>
                          <a:rPr lang="en-US" sz="4000" i="1">
                            <a:solidFill>
                              <a:schemeClr val="tx1"/>
                            </a:solidFill>
                            <a:latin typeface="Cambria Math" panose="02040503050406030204" pitchFamily="18" charset="0"/>
                          </a:rPr>
                          <m:t>𝑥𝑦</m:t>
                        </m:r>
                        <m:r>
                          <a:rPr lang="en-US" sz="4000" i="0">
                            <a:solidFill>
                              <a:schemeClr val="tx1"/>
                            </a:solidFill>
                            <a:latin typeface="Cambria Math" panose="02040503050406030204" pitchFamily="18" charset="0"/>
                          </a:rPr>
                          <m:t>−2</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𝑥</m:t>
                            </m:r>
                          </m:e>
                          <m:sup>
                            <m:r>
                              <a:rPr lang="en-US" sz="4000" i="0">
                                <a:solidFill>
                                  <a:schemeClr val="tx1"/>
                                </a:solidFill>
                                <a:latin typeface="Cambria Math" panose="02040503050406030204" pitchFamily="18" charset="0"/>
                              </a:rPr>
                              <m:t>2</m:t>
                            </m:r>
                          </m:sup>
                        </m:sSup>
                        <m:r>
                          <a:rPr lang="en-US" sz="4000" i="1">
                            <a:solidFill>
                              <a:schemeClr val="tx1"/>
                            </a:solidFill>
                            <a:latin typeface="Cambria Math" panose="02040503050406030204" pitchFamily="18" charset="0"/>
                          </a:rPr>
                          <m:t>𝑦</m:t>
                        </m:r>
                        <m:r>
                          <a:rPr lang="en-US" sz="4000" i="0">
                            <a:solidFill>
                              <a:schemeClr val="tx1"/>
                            </a:solidFill>
                            <a:latin typeface="Cambria Math" panose="02040503050406030204" pitchFamily="18" charset="0"/>
                          </a:rPr>
                          <m:t>−3</m:t>
                        </m:r>
                        <m:r>
                          <a:rPr lang="en-US" sz="4000" i="1">
                            <a:solidFill>
                              <a:schemeClr val="tx1"/>
                            </a:solidFill>
                            <a:latin typeface="Cambria Math" panose="02040503050406030204" pitchFamily="18" charset="0"/>
                          </a:rPr>
                          <m:t>𝑥𝑦</m:t>
                        </m:r>
                      </m:oMath>
                    </m:oMathPara>
                  </a14:m>
                  <a:endParaRPr lang="en-US" sz="4000">
                    <a:solidFill>
                      <a:schemeClr val="tx1"/>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6003758" y="2683014"/>
                  <a:ext cx="7071231" cy="707886"/>
                </a:xfrm>
                <a:prstGeom prst="rect">
                  <a:avLst/>
                </a:prstGeom>
                <a:blipFill>
                  <a:blip r:embed="rId11"/>
                  <a:stretch>
                    <a:fillRect/>
                  </a:stretch>
                </a:blipFill>
              </p:spPr>
              <p:txBody>
                <a:bodyPr/>
                <a:lstStyle/>
                <a:p>
                  <a:r>
                    <a:rPr lang="en-US">
                      <a:noFill/>
                    </a:rPr>
                    <a:t> </a:t>
                  </a:r>
                </a:p>
              </p:txBody>
            </p:sp>
          </mc:Fallback>
        </mc:AlternateContent>
        <p:grpSp>
          <p:nvGrpSpPr>
            <p:cNvPr id="6" name="Group 5"/>
            <p:cNvGrpSpPr/>
            <p:nvPr/>
          </p:nvGrpSpPr>
          <p:grpSpPr>
            <a:xfrm>
              <a:off x="566500" y="2326546"/>
              <a:ext cx="16724409" cy="1244828"/>
              <a:chOff x="566500" y="1853836"/>
              <a:chExt cx="16724409" cy="1244828"/>
            </a:xfrm>
          </p:grpSpPr>
          <p:sp>
            <p:nvSpPr>
              <p:cNvPr id="29" name="Rectangle 28"/>
              <p:cNvSpPr/>
              <p:nvPr/>
            </p:nvSpPr>
            <p:spPr>
              <a:xfrm>
                <a:off x="566500" y="2016545"/>
                <a:ext cx="14673500" cy="90441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mn-cs"/>
                  </a:rPr>
                  <a:t>Tính</a:t>
                </a:r>
                <a:r>
                  <a:rPr kumimoji="0" lang="en-US" sz="4000" b="0" i="0" u="none" strike="noStrike" kern="1200" cap="none" spc="0" normalizeH="0" noProof="0">
                    <a:ln>
                      <a:noFill/>
                    </a:ln>
                    <a:effectLst/>
                    <a:uLnTx/>
                    <a:uFillTx/>
                    <a:latin typeface="Arial" panose="020B0604020202020204" pitchFamily="34" charset="0"/>
                    <a:ea typeface="Times New Roman" panose="02020603050405020304" pitchFamily="18" charset="0"/>
                    <a:cs typeface="+mn-cs"/>
                  </a:rPr>
                  <a:t> giá trị của đa thức                                                   tại</a:t>
                </a:r>
                <a:endParaRPr kumimoji="0" lang="en-US" sz="40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5" name="Rectangle 4"/>
                  <p:cNvSpPr/>
                  <p:nvPr/>
                </p:nvSpPr>
                <p:spPr>
                  <a:xfrm>
                    <a:off x="13729806" y="1853836"/>
                    <a:ext cx="3561103"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solidFill>
                              <a:latin typeface="Cambria Math" panose="02040503050406030204" pitchFamily="18" charset="0"/>
                            </a:rPr>
                            <m:t>𝑥</m:t>
                          </m:r>
                          <m:r>
                            <a:rPr lang="en-US" sz="4000" i="0">
                              <a:solidFill>
                                <a:schemeClr val="tx1"/>
                              </a:solidFill>
                              <a:latin typeface="Cambria Math" panose="02040503050406030204" pitchFamily="18" charset="0"/>
                            </a:rPr>
                            <m:t>=3;</m:t>
                          </m:r>
                          <m:r>
                            <m:rPr>
                              <m:nor/>
                            </m:rPr>
                            <a:rPr lang="en-US" sz="4000" i="1">
                              <a:solidFill>
                                <a:schemeClr val="tx1"/>
                              </a:solidFill>
                              <a:latin typeface="Cambria Math" panose="02040503050406030204" pitchFamily="18" charset="0"/>
                            </a:rPr>
                            <m:t> </m:t>
                          </m:r>
                          <m:r>
                            <a:rPr lang="en-US" sz="4000" i="1">
                              <a:solidFill>
                                <a:schemeClr val="tx1"/>
                              </a:solidFill>
                              <a:latin typeface="Cambria Math" panose="02040503050406030204" pitchFamily="18" charset="0"/>
                            </a:rPr>
                            <m:t>𝑦</m:t>
                          </m:r>
                          <m:r>
                            <a:rPr lang="en-US" sz="4000" i="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i="0">
                                  <a:solidFill>
                                    <a:schemeClr val="tx1"/>
                                  </a:solidFill>
                                  <a:latin typeface="Cambria Math" panose="02040503050406030204" pitchFamily="18" charset="0"/>
                                </a:rPr>
                                <m:t>1</m:t>
                              </m:r>
                            </m:num>
                            <m:den>
                              <m:r>
                                <a:rPr lang="en-US" sz="4000" i="0">
                                  <a:solidFill>
                                    <a:schemeClr val="tx1"/>
                                  </a:solidFill>
                                  <a:latin typeface="Cambria Math" panose="02040503050406030204" pitchFamily="18" charset="0"/>
                                </a:rPr>
                                <m:t>2</m:t>
                              </m:r>
                            </m:den>
                          </m:f>
                        </m:oMath>
                      </m:oMathPara>
                    </a14:m>
                    <a:endParaRPr lang="en-US" sz="4000">
                      <a:solidFill>
                        <a:schemeClr val="tx1"/>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13729806" y="1853836"/>
                    <a:ext cx="3561103" cy="1244828"/>
                  </a:xfrm>
                  <a:prstGeom prst="rect">
                    <a:avLst/>
                  </a:prstGeom>
                  <a:blipFill>
                    <a:blip r:embed="rId12"/>
                    <a:stretch>
                      <a:fillRect/>
                    </a:stretch>
                  </a:blipFill>
                </p:spPr>
                <p:txBody>
                  <a:bodyPr/>
                  <a:lstStyle/>
                  <a:p>
                    <a:r>
                      <a:rPr lang="en-US">
                        <a:noFill/>
                      </a:rPr>
                      <a:t> </a:t>
                    </a:r>
                  </a:p>
                </p:txBody>
              </p:sp>
            </mc:Fallback>
          </mc:AlternateContent>
        </p:grpSp>
      </p:grpSp>
      <p:grpSp>
        <p:nvGrpSpPr>
          <p:cNvPr id="14" name="Group 13"/>
          <p:cNvGrpSpPr/>
          <p:nvPr/>
        </p:nvGrpSpPr>
        <p:grpSpPr>
          <a:xfrm>
            <a:off x="838200" y="5143500"/>
            <a:ext cx="9144000" cy="1244828"/>
            <a:chOff x="846221" y="5432258"/>
            <a:chExt cx="9144000" cy="1244828"/>
          </a:xfrm>
        </p:grpSpPr>
        <p:sp>
          <p:nvSpPr>
            <p:cNvPr id="12" name="Rectangle 11"/>
            <p:cNvSpPr/>
            <p:nvPr/>
          </p:nvSpPr>
          <p:spPr>
            <a:xfrm>
              <a:off x="846221" y="5580634"/>
              <a:ext cx="9144000" cy="901593"/>
            </a:xfrm>
            <a:prstGeom prst="rect">
              <a:avLst/>
            </a:prstGeom>
          </p:spPr>
          <p:txBody>
            <a:bodyPr>
              <a:spAutoFit/>
            </a:bodyPr>
            <a:lstStyle/>
            <a:p>
              <a:pPr algn="just">
                <a:lnSpc>
                  <a:spcPct val="150000"/>
                </a:lnSpc>
                <a:spcAft>
                  <a:spcPts val="600"/>
                </a:spcAft>
              </a:pPr>
              <a:r>
                <a:rPr lang="en-US" sz="4000">
                  <a:latin typeface="Arial" panose="020B0604020202020204" pitchFamily="34" charset="0"/>
                  <a:ea typeface="Times New Roman" panose="02020603050405020304" pitchFamily="18" charset="0"/>
                  <a:cs typeface="Arial" panose="020B0604020202020204" pitchFamily="34" charset="0"/>
                </a:rPr>
                <a:t>Thay                          </a:t>
              </a:r>
              <a:r>
                <a:rPr lang="en-US" sz="4000">
                  <a:effectLst/>
                  <a:latin typeface="Arial" panose="020B0604020202020204" pitchFamily="34" charset="0"/>
                  <a:ea typeface="Times New Roman" panose="02020603050405020304" pitchFamily="18" charset="0"/>
                  <a:cs typeface="Arial" panose="020B0604020202020204" pitchFamily="34" charset="0"/>
                </a:rPr>
                <a:t>vào A ta được:</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1" name="Rectangle 30"/>
                <p:cNvSpPr/>
                <p:nvPr/>
              </p:nvSpPr>
              <p:spPr>
                <a:xfrm>
                  <a:off x="2117558" y="5432258"/>
                  <a:ext cx="3561103"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solidFill>
                            <a:latin typeface="Cambria Math" panose="02040503050406030204" pitchFamily="18" charset="0"/>
                          </a:rPr>
                          <m:t>𝑥</m:t>
                        </m:r>
                        <m:r>
                          <a:rPr lang="en-US" sz="4000" i="0">
                            <a:solidFill>
                              <a:schemeClr val="tx1"/>
                            </a:solidFill>
                            <a:latin typeface="Cambria Math" panose="02040503050406030204" pitchFamily="18" charset="0"/>
                          </a:rPr>
                          <m:t>=3;</m:t>
                        </m:r>
                        <m:r>
                          <m:rPr>
                            <m:nor/>
                          </m:rPr>
                          <a:rPr lang="en-US" sz="4000" i="1">
                            <a:solidFill>
                              <a:schemeClr val="tx1"/>
                            </a:solidFill>
                            <a:latin typeface="Cambria Math" panose="02040503050406030204" pitchFamily="18" charset="0"/>
                          </a:rPr>
                          <m:t> </m:t>
                        </m:r>
                        <m:r>
                          <a:rPr lang="en-US" sz="4000" i="1">
                            <a:solidFill>
                              <a:schemeClr val="tx1"/>
                            </a:solidFill>
                            <a:latin typeface="Cambria Math" panose="02040503050406030204" pitchFamily="18" charset="0"/>
                          </a:rPr>
                          <m:t>𝑦</m:t>
                        </m:r>
                        <m:r>
                          <a:rPr lang="en-US" sz="4000" i="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i="0">
                                <a:solidFill>
                                  <a:schemeClr val="tx1"/>
                                </a:solidFill>
                                <a:latin typeface="Cambria Math" panose="02040503050406030204" pitchFamily="18" charset="0"/>
                              </a:rPr>
                              <m:t>1</m:t>
                            </m:r>
                          </m:num>
                          <m:den>
                            <m:r>
                              <a:rPr lang="en-US" sz="4000" i="0">
                                <a:solidFill>
                                  <a:schemeClr val="tx1"/>
                                </a:solidFill>
                                <a:latin typeface="Cambria Math" panose="02040503050406030204" pitchFamily="18" charset="0"/>
                              </a:rPr>
                              <m:t>2</m:t>
                            </m:r>
                          </m:den>
                        </m:f>
                      </m:oMath>
                    </m:oMathPara>
                  </a14:m>
                  <a:endParaRPr lang="en-US" sz="4000">
                    <a:solidFill>
                      <a:schemeClr val="tx1"/>
                    </a:solidFill>
                  </a:endParaRPr>
                </a:p>
              </p:txBody>
            </p:sp>
          </mc:Choice>
          <mc:Fallback xmlns="">
            <p:sp>
              <p:nvSpPr>
                <p:cNvPr id="31" name="Rectangle 30"/>
                <p:cNvSpPr>
                  <a:spLocks noRot="1" noChangeAspect="1" noMove="1" noResize="1" noEditPoints="1" noAdjustHandles="1" noChangeArrowheads="1" noChangeShapeType="1" noTextEdit="1"/>
                </p:cNvSpPr>
                <p:nvPr/>
              </p:nvSpPr>
              <p:spPr>
                <a:xfrm>
                  <a:off x="2117558" y="5432258"/>
                  <a:ext cx="3561103" cy="1244828"/>
                </a:xfrm>
                <a:prstGeom prst="rect">
                  <a:avLst/>
                </a:prstGeom>
                <a:blipFill>
                  <a:blip r:embed="rId13"/>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6" name="Rectangle 15"/>
              <p:cNvSpPr/>
              <p:nvPr/>
            </p:nvSpPr>
            <p:spPr>
              <a:xfrm>
                <a:off x="3195322" y="6944696"/>
                <a:ext cx="12324399" cy="14754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4000" i="1" smtClean="0">
                              <a:solidFill>
                                <a:schemeClr val="tx1"/>
                              </a:solidFill>
                              <a:latin typeface="Cambria Math" panose="02040503050406030204" pitchFamily="18" charset="0"/>
                            </a:rPr>
                          </m:ctrlPr>
                        </m:sSupPr>
                        <m:e>
                          <m:r>
                            <a:rPr lang="en-US" sz="4000">
                              <a:solidFill>
                                <a:schemeClr val="tx1"/>
                              </a:solidFill>
                              <a:latin typeface="Cambria Math" panose="02040503050406030204" pitchFamily="18" charset="0"/>
                            </a:rPr>
                            <m:t>3.3</m:t>
                          </m:r>
                        </m:e>
                        <m:sup>
                          <m:r>
                            <a:rPr lang="en-US" sz="4000" i="0">
                              <a:solidFill>
                                <a:schemeClr val="tx1"/>
                              </a:solidFill>
                              <a:latin typeface="Cambria Math" panose="02040503050406030204" pitchFamily="18" charset="0"/>
                            </a:rPr>
                            <m:t>2</m:t>
                          </m:r>
                        </m:sup>
                      </m:sSup>
                      <m:r>
                        <a:rPr lang="en-US" sz="4000" i="0">
                          <a:solidFill>
                            <a:schemeClr val="tx1"/>
                          </a:solidFill>
                          <a:latin typeface="Cambria Math" panose="02040503050406030204" pitchFamily="18" charset="0"/>
                        </a:rPr>
                        <m:t>.</m:t>
                      </m:r>
                      <m:d>
                        <m:dPr>
                          <m:ctrlPr>
                            <a:rPr lang="en-US" sz="4000" i="1">
                              <a:solidFill>
                                <a:schemeClr val="tx1"/>
                              </a:solidFill>
                              <a:latin typeface="Cambria Math" panose="02040503050406030204" pitchFamily="18" charset="0"/>
                            </a:rPr>
                          </m:ctrlPr>
                        </m:dPr>
                        <m:e>
                          <m:f>
                            <m:fPr>
                              <m:ctrlPr>
                                <a:rPr lang="en-US" sz="4000" i="1">
                                  <a:solidFill>
                                    <a:schemeClr val="tx1"/>
                                  </a:solidFill>
                                  <a:latin typeface="Cambria Math" panose="02040503050406030204" pitchFamily="18" charset="0"/>
                                </a:rPr>
                              </m:ctrlPr>
                            </m:fPr>
                            <m:num>
                              <m:r>
                                <a:rPr lang="en-US" sz="4000" i="0">
                                  <a:solidFill>
                                    <a:schemeClr val="tx1"/>
                                  </a:solidFill>
                                  <a:latin typeface="Cambria Math" panose="02040503050406030204" pitchFamily="18" charset="0"/>
                                </a:rPr>
                                <m:t>−1</m:t>
                              </m:r>
                            </m:num>
                            <m:den>
                              <m:r>
                                <a:rPr lang="en-US" sz="4000" i="0">
                                  <a:solidFill>
                                    <a:schemeClr val="tx1"/>
                                  </a:solidFill>
                                  <a:latin typeface="Cambria Math" panose="02040503050406030204" pitchFamily="18" charset="0"/>
                                </a:rPr>
                                <m:t>2</m:t>
                              </m:r>
                            </m:den>
                          </m:f>
                        </m:e>
                      </m:d>
                      <m:r>
                        <a:rPr lang="en-US" sz="4000" i="0">
                          <a:solidFill>
                            <a:schemeClr val="tx1"/>
                          </a:solidFill>
                          <a:latin typeface="Cambria Math" panose="02040503050406030204" pitchFamily="18" charset="0"/>
                        </a:rPr>
                        <m:t>−5.3.</m:t>
                      </m:r>
                      <m:d>
                        <m:dPr>
                          <m:ctrlPr>
                            <a:rPr lang="en-US" sz="4000" i="1">
                              <a:solidFill>
                                <a:schemeClr val="tx1"/>
                              </a:solidFill>
                              <a:latin typeface="Cambria Math" panose="02040503050406030204" pitchFamily="18" charset="0"/>
                            </a:rPr>
                          </m:ctrlPr>
                        </m:dPr>
                        <m:e>
                          <m:f>
                            <m:fPr>
                              <m:ctrlPr>
                                <a:rPr lang="en-US" sz="4000" i="1">
                                  <a:solidFill>
                                    <a:schemeClr val="tx1"/>
                                  </a:solidFill>
                                  <a:latin typeface="Cambria Math" panose="02040503050406030204" pitchFamily="18" charset="0"/>
                                </a:rPr>
                              </m:ctrlPr>
                            </m:fPr>
                            <m:num>
                              <m:r>
                                <a:rPr lang="en-US" sz="4000" i="0">
                                  <a:solidFill>
                                    <a:schemeClr val="tx1"/>
                                  </a:solidFill>
                                  <a:latin typeface="Cambria Math" panose="02040503050406030204" pitchFamily="18" charset="0"/>
                                </a:rPr>
                                <m:t>−1</m:t>
                              </m:r>
                            </m:num>
                            <m:den>
                              <m:r>
                                <a:rPr lang="en-US" sz="4000" i="0">
                                  <a:solidFill>
                                    <a:schemeClr val="tx1"/>
                                  </a:solidFill>
                                  <a:latin typeface="Cambria Math" panose="02040503050406030204" pitchFamily="18" charset="0"/>
                                </a:rPr>
                                <m:t>2</m:t>
                              </m:r>
                            </m:den>
                          </m:f>
                        </m:e>
                      </m:d>
                      <m:r>
                        <a:rPr lang="en-US" sz="4000" i="0">
                          <a:solidFill>
                            <a:schemeClr val="tx1"/>
                          </a:solidFill>
                          <a:latin typeface="Cambria Math" panose="02040503050406030204" pitchFamily="18" charset="0"/>
                        </a:rPr>
                        <m:t>−</m:t>
                      </m:r>
                      <m:sSup>
                        <m:sSupPr>
                          <m:ctrlPr>
                            <a:rPr lang="en-US" sz="4000" i="1">
                              <a:solidFill>
                                <a:schemeClr val="tx1"/>
                              </a:solidFill>
                              <a:latin typeface="Cambria Math" panose="02040503050406030204" pitchFamily="18" charset="0"/>
                            </a:rPr>
                          </m:ctrlPr>
                        </m:sSupPr>
                        <m:e>
                          <m:r>
                            <a:rPr lang="en-US" sz="4000" i="0">
                              <a:solidFill>
                                <a:schemeClr val="tx1"/>
                              </a:solidFill>
                              <a:latin typeface="Cambria Math" panose="02040503050406030204" pitchFamily="18" charset="0"/>
                            </a:rPr>
                            <m:t>2.3</m:t>
                          </m:r>
                        </m:e>
                        <m:sup>
                          <m:r>
                            <a:rPr lang="en-US" sz="4000" i="0">
                              <a:solidFill>
                                <a:schemeClr val="tx1"/>
                              </a:solidFill>
                              <a:latin typeface="Cambria Math" panose="02040503050406030204" pitchFamily="18" charset="0"/>
                            </a:rPr>
                            <m:t>2</m:t>
                          </m:r>
                        </m:sup>
                      </m:sSup>
                      <m:r>
                        <a:rPr lang="en-US" sz="4000" i="0">
                          <a:solidFill>
                            <a:schemeClr val="tx1"/>
                          </a:solidFill>
                          <a:latin typeface="Cambria Math" panose="02040503050406030204" pitchFamily="18" charset="0"/>
                        </a:rPr>
                        <m:t>.</m:t>
                      </m:r>
                      <m:d>
                        <m:dPr>
                          <m:ctrlPr>
                            <a:rPr lang="en-US" sz="4000" i="1">
                              <a:solidFill>
                                <a:schemeClr val="tx1"/>
                              </a:solidFill>
                              <a:latin typeface="Cambria Math" panose="02040503050406030204" pitchFamily="18" charset="0"/>
                            </a:rPr>
                          </m:ctrlPr>
                        </m:dPr>
                        <m:e>
                          <m:f>
                            <m:fPr>
                              <m:ctrlPr>
                                <a:rPr lang="en-US" sz="4000" i="1">
                                  <a:solidFill>
                                    <a:schemeClr val="tx1"/>
                                  </a:solidFill>
                                  <a:latin typeface="Cambria Math" panose="02040503050406030204" pitchFamily="18" charset="0"/>
                                </a:rPr>
                              </m:ctrlPr>
                            </m:fPr>
                            <m:num>
                              <m:r>
                                <a:rPr lang="en-US" sz="4000" i="0">
                                  <a:solidFill>
                                    <a:schemeClr val="tx1"/>
                                  </a:solidFill>
                                  <a:latin typeface="Cambria Math" panose="02040503050406030204" pitchFamily="18" charset="0"/>
                                </a:rPr>
                                <m:t>−1</m:t>
                              </m:r>
                            </m:num>
                            <m:den>
                              <m:r>
                                <a:rPr lang="en-US" sz="4000" i="0">
                                  <a:solidFill>
                                    <a:schemeClr val="tx1"/>
                                  </a:solidFill>
                                  <a:latin typeface="Cambria Math" panose="02040503050406030204" pitchFamily="18" charset="0"/>
                                </a:rPr>
                                <m:t>2</m:t>
                              </m:r>
                            </m:den>
                          </m:f>
                        </m:e>
                      </m:d>
                      <m:r>
                        <a:rPr lang="en-US" sz="4000" i="0">
                          <a:solidFill>
                            <a:schemeClr val="tx1"/>
                          </a:solidFill>
                          <a:latin typeface="Cambria Math" panose="02040503050406030204" pitchFamily="18" charset="0"/>
                        </a:rPr>
                        <m:t>−3.3.</m:t>
                      </m:r>
                      <m:d>
                        <m:dPr>
                          <m:ctrlPr>
                            <a:rPr lang="en-US" sz="4000" i="1">
                              <a:solidFill>
                                <a:schemeClr val="tx1"/>
                              </a:solidFill>
                              <a:latin typeface="Cambria Math" panose="02040503050406030204" pitchFamily="18" charset="0"/>
                            </a:rPr>
                          </m:ctrlPr>
                        </m:dPr>
                        <m:e>
                          <m:f>
                            <m:fPr>
                              <m:ctrlPr>
                                <a:rPr lang="en-US" sz="4000" i="1">
                                  <a:solidFill>
                                    <a:schemeClr val="tx1"/>
                                  </a:solidFill>
                                  <a:latin typeface="Cambria Math" panose="02040503050406030204" pitchFamily="18" charset="0"/>
                                </a:rPr>
                              </m:ctrlPr>
                            </m:fPr>
                            <m:num>
                              <m:r>
                                <a:rPr lang="en-US" sz="4000" i="0">
                                  <a:solidFill>
                                    <a:schemeClr val="tx1"/>
                                  </a:solidFill>
                                  <a:latin typeface="Cambria Math" panose="02040503050406030204" pitchFamily="18" charset="0"/>
                                </a:rPr>
                                <m:t>−1</m:t>
                              </m:r>
                            </m:num>
                            <m:den>
                              <m:r>
                                <a:rPr lang="en-US" sz="4000" i="0">
                                  <a:solidFill>
                                    <a:schemeClr val="tx1"/>
                                  </a:solidFill>
                                  <a:latin typeface="Cambria Math" panose="02040503050406030204" pitchFamily="18" charset="0"/>
                                </a:rPr>
                                <m:t>2</m:t>
                              </m:r>
                            </m:den>
                          </m:f>
                        </m:e>
                      </m:d>
                      <m:r>
                        <a:rPr lang="en-US" sz="4000" i="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i="0">
                              <a:solidFill>
                                <a:schemeClr val="tx1"/>
                              </a:solidFill>
                              <a:latin typeface="Cambria Math" panose="02040503050406030204" pitchFamily="18" charset="0"/>
                            </a:rPr>
                            <m:t>15</m:t>
                          </m:r>
                        </m:num>
                        <m:den>
                          <m:r>
                            <a:rPr lang="en-US" sz="4000" i="0">
                              <a:solidFill>
                                <a:schemeClr val="tx1"/>
                              </a:solidFill>
                              <a:latin typeface="Cambria Math" panose="02040503050406030204" pitchFamily="18" charset="0"/>
                            </a:rPr>
                            <m:t>2</m:t>
                          </m:r>
                        </m:den>
                      </m:f>
                    </m:oMath>
                  </m:oMathPara>
                </a14:m>
                <a:endParaRPr lang="en-US" sz="4000">
                  <a:solidFill>
                    <a:schemeClr val="tx1"/>
                  </a:solidFill>
                </a:endParaRPr>
              </a:p>
            </p:txBody>
          </p:sp>
        </mc:Choice>
        <mc:Fallback xmlns="">
          <p:sp>
            <p:nvSpPr>
              <p:cNvPr id="16" name="Rectangle 15"/>
              <p:cNvSpPr>
                <a:spLocks noRot="1" noChangeAspect="1" noMove="1" noResize="1" noEditPoints="1" noAdjustHandles="1" noChangeArrowheads="1" noChangeShapeType="1" noTextEdit="1"/>
              </p:cNvSpPr>
              <p:nvPr/>
            </p:nvSpPr>
            <p:spPr>
              <a:xfrm>
                <a:off x="3195322" y="6944696"/>
                <a:ext cx="12324399" cy="1475404"/>
              </a:xfrm>
              <a:prstGeom prst="rect">
                <a:avLst/>
              </a:prstGeom>
              <a:blipFill>
                <a:blip r:embed="rId14"/>
                <a:stretch>
                  <a:fillRect/>
                </a:stretch>
              </a:blipFill>
            </p:spPr>
            <p:txBody>
              <a:bodyPr/>
              <a:lstStyle/>
              <a:p>
                <a:r>
                  <a:rPr lang="en-US">
                    <a:noFill/>
                  </a:rPr>
                  <a:t> </a:t>
                </a:r>
              </a:p>
            </p:txBody>
          </p:sp>
        </mc:Fallback>
      </mc:AlternateContent>
      <p:grpSp>
        <p:nvGrpSpPr>
          <p:cNvPr id="28" name="Group 27"/>
          <p:cNvGrpSpPr/>
          <p:nvPr/>
        </p:nvGrpSpPr>
        <p:grpSpPr>
          <a:xfrm>
            <a:off x="6096000" y="701904"/>
            <a:ext cx="5791200" cy="1331522"/>
            <a:chOff x="6365212" y="840178"/>
            <a:chExt cx="5791200" cy="1331522"/>
          </a:xfrm>
        </p:grpSpPr>
        <p:grpSp>
          <p:nvGrpSpPr>
            <p:cNvPr id="32" name="Group 31"/>
            <p:cNvGrpSpPr/>
            <p:nvPr/>
          </p:nvGrpSpPr>
          <p:grpSpPr>
            <a:xfrm>
              <a:off x="6477000" y="853965"/>
              <a:ext cx="5589586" cy="1317735"/>
              <a:chOff x="1028700" y="1820896"/>
              <a:chExt cx="16230600" cy="6645209"/>
            </a:xfrm>
          </p:grpSpPr>
          <p:grpSp>
            <p:nvGrpSpPr>
              <p:cNvPr id="35" name="Group 3"/>
              <p:cNvGrpSpPr/>
              <p:nvPr/>
            </p:nvGrpSpPr>
            <p:grpSpPr>
              <a:xfrm>
                <a:off x="1028700" y="1820896"/>
                <a:ext cx="16230600" cy="6645209"/>
                <a:chOff x="0" y="0"/>
                <a:chExt cx="4099121" cy="1678281"/>
              </a:xfrm>
            </p:grpSpPr>
            <p:sp>
              <p:nvSpPr>
                <p:cNvPr id="43" name="Freeform 4"/>
                <p:cNvSpPr/>
                <p:nvPr/>
              </p:nvSpPr>
              <p:spPr>
                <a:xfrm>
                  <a:off x="0" y="0"/>
                  <a:ext cx="4099121" cy="1678281"/>
                </a:xfrm>
                <a:custGeom>
                  <a:avLst/>
                  <a:gdLst/>
                  <a:ahLst/>
                  <a:cxnLst/>
                  <a:rect l="l" t="t" r="r" b="b"/>
                  <a:pathLst>
                    <a:path w="4099121" h="1678281">
                      <a:moveTo>
                        <a:pt x="0" y="0"/>
                      </a:moveTo>
                      <a:lnTo>
                        <a:pt x="4099121" y="0"/>
                      </a:lnTo>
                      <a:lnTo>
                        <a:pt x="4099121" y="1678281"/>
                      </a:lnTo>
                      <a:lnTo>
                        <a:pt x="0" y="1678281"/>
                      </a:lnTo>
                      <a:close/>
                    </a:path>
                  </a:pathLst>
                </a:custGeom>
                <a:solidFill>
                  <a:srgbClr val="FFFFFF">
                    <a:alpha val="19608"/>
                  </a:srgbClr>
                </a:solidFill>
              </p:spPr>
            </p:sp>
            <p:sp>
              <p:nvSpPr>
                <p:cNvPr id="44"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6"/>
              <p:cNvGrpSpPr/>
              <p:nvPr/>
            </p:nvGrpSpPr>
            <p:grpSpPr>
              <a:xfrm>
                <a:off x="1322732" y="2156757"/>
                <a:ext cx="15638040" cy="5753101"/>
                <a:chOff x="-48664" y="-38100"/>
                <a:chExt cx="3949467" cy="1452975"/>
              </a:xfrm>
            </p:grpSpPr>
            <p:sp>
              <p:nvSpPr>
                <p:cNvPr id="41" name="Freeform 7"/>
                <p:cNvSpPr/>
                <p:nvPr/>
              </p:nvSpPr>
              <p:spPr>
                <a:xfrm>
                  <a:off x="-48664" y="0"/>
                  <a:ext cx="3949467" cy="1414875"/>
                </a:xfrm>
                <a:custGeom>
                  <a:avLst/>
                  <a:gdLst/>
                  <a:ahLst/>
                  <a:cxnLst/>
                  <a:rect l="l" t="t" r="r" b="b"/>
                  <a:pathLst>
                    <a:path w="3848257" h="1414874">
                      <a:moveTo>
                        <a:pt x="0" y="0"/>
                      </a:moveTo>
                      <a:lnTo>
                        <a:pt x="3848257" y="0"/>
                      </a:lnTo>
                      <a:lnTo>
                        <a:pt x="3848257" y="1414874"/>
                      </a:lnTo>
                      <a:lnTo>
                        <a:pt x="0" y="1414874"/>
                      </a:lnTo>
                      <a:close/>
                    </a:path>
                  </a:pathLst>
                </a:custGeom>
                <a:solidFill>
                  <a:schemeClr val="accent1">
                    <a:lumMod val="60000"/>
                    <a:lumOff val="40000"/>
                    <a:alpha val="28627"/>
                  </a:schemeClr>
                </a:solidFill>
              </p:spPr>
            </p:sp>
            <p:sp>
              <p:nvSpPr>
                <p:cNvPr id="42"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33" name="TextBox 2"/>
            <p:cNvSpPr txBox="1"/>
            <p:nvPr/>
          </p:nvSpPr>
          <p:spPr>
            <a:xfrm>
              <a:off x="6365212" y="840178"/>
              <a:ext cx="5791200" cy="1050031"/>
            </a:xfrm>
            <a:prstGeom prst="rect">
              <a:avLst/>
            </a:prstGeom>
          </p:spPr>
          <p:txBody>
            <a:bodyPr wrap="square" lIns="0" tIns="0" rIns="0" bIns="0" rtlCol="0" anchor="t">
              <a:spAutoFit/>
            </a:bodyPr>
            <a:lstStyle/>
            <a:p>
              <a:pPr algn="ctr">
                <a:lnSpc>
                  <a:spcPts val="9379"/>
                </a:lnSpc>
              </a:pPr>
              <a:r>
                <a:rPr lang="en-US" sz="5000" b="1" spc="341">
                  <a:latin typeface="Arial" panose="020B0604020202020204" pitchFamily="34" charset="0"/>
                  <a:cs typeface="Arial" panose="020B0604020202020204" pitchFamily="34" charset="0"/>
                </a:rPr>
                <a:t>Thực hành 5</a:t>
              </a:r>
              <a:endParaRPr lang="en-US" sz="5000" b="1" spc="34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15429916"/>
      </p:ext>
    </p:extLst>
  </p:cSld>
  <p:clrMapOvr>
    <a:masterClrMapping/>
  </p:clrMapOvr>
  <mc:AlternateContent xmlns:mc="http://schemas.openxmlformats.org/markup-compatibility/2006" xmlns:p14="http://schemas.microsoft.com/office/powerpoint/2010/main">
    <mc:Choice Requires="p14">
      <p:transition spd="med" p14:dur="700">
        <p:cover dir="r"/>
      </p:transition>
    </mc:Choice>
    <mc:Fallback xmlns="">
      <p:transition spd="med">
        <p:cover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srcRect/>
          <a:stretch>
            <a:fillRect/>
          </a:stretch>
        </p:blipFill>
        <p:spPr>
          <a:xfrm>
            <a:off x="17373598" y="9075531"/>
            <a:ext cx="1005142" cy="1024349"/>
          </a:xfrm>
          <a:prstGeom prst="rect">
            <a:avLst/>
          </a:prstGeom>
        </p:spPr>
      </p:pic>
      <p:grpSp>
        <p:nvGrpSpPr>
          <p:cNvPr id="16" name="Group 15"/>
          <p:cNvGrpSpPr/>
          <p:nvPr/>
        </p:nvGrpSpPr>
        <p:grpSpPr>
          <a:xfrm>
            <a:off x="152400" y="0"/>
            <a:ext cx="1981200" cy="1555369"/>
            <a:chOff x="-502571" y="-69469"/>
            <a:chExt cx="4426871" cy="3533553"/>
          </a:xfrm>
        </p:grpSpPr>
        <p:pic>
          <p:nvPicPr>
            <p:cNvPr id="9" name="Picture 9"/>
            <p:cNvPicPr>
              <a:picLocks noChangeAspect="1"/>
            </p:cNvPicPr>
            <p:nvPr/>
          </p:nvPicPr>
          <p:blipFill>
            <a:blip r:embed="rId3"/>
            <a:srcRect/>
            <a:stretch>
              <a:fillRect/>
            </a:stretch>
          </p:blipFill>
          <p:spPr>
            <a:xfrm>
              <a:off x="477029" y="442705"/>
              <a:ext cx="3447271" cy="2756381"/>
            </a:xfrm>
            <a:prstGeom prst="rect">
              <a:avLst/>
            </a:prstGeom>
          </p:spPr>
        </p:pic>
        <p:pic>
          <p:nvPicPr>
            <p:cNvPr id="13" name="Picture 13"/>
            <p:cNvPicPr>
              <a:picLocks noChangeAspect="1"/>
            </p:cNvPicPr>
            <p:nvPr/>
          </p:nvPicPr>
          <p:blipFill>
            <a:blip r:embed="rId2"/>
            <a:srcRect/>
            <a:stretch>
              <a:fillRect/>
            </a:stretch>
          </p:blipFill>
          <p:spPr>
            <a:xfrm>
              <a:off x="2919158" y="-69469"/>
              <a:ext cx="1005142" cy="1024349"/>
            </a:xfrm>
            <a:prstGeom prst="rect">
              <a:avLst/>
            </a:prstGeom>
          </p:spPr>
        </p:pic>
        <p:pic>
          <p:nvPicPr>
            <p:cNvPr id="14" name="Picture 14"/>
            <p:cNvPicPr>
              <a:picLocks noChangeAspect="1"/>
            </p:cNvPicPr>
            <p:nvPr/>
          </p:nvPicPr>
          <p:blipFill>
            <a:blip r:embed="rId2"/>
            <a:srcRect/>
            <a:stretch>
              <a:fillRect/>
            </a:stretch>
          </p:blipFill>
          <p:spPr>
            <a:xfrm>
              <a:off x="-502571" y="2439735"/>
              <a:ext cx="1005142" cy="1024349"/>
            </a:xfrm>
            <a:prstGeom prst="rect">
              <a:avLst/>
            </a:prstGeom>
          </p:spPr>
        </p:pic>
        <p:pic>
          <p:nvPicPr>
            <p:cNvPr id="15" name="Picture 15"/>
            <p:cNvPicPr>
              <a:picLocks noChangeAspect="1"/>
            </p:cNvPicPr>
            <p:nvPr/>
          </p:nvPicPr>
          <p:blipFill>
            <a:blip r:embed="rId2"/>
            <a:srcRect/>
            <a:stretch>
              <a:fillRect/>
            </a:stretch>
          </p:blipFill>
          <p:spPr>
            <a:xfrm>
              <a:off x="23558" y="4351"/>
              <a:ext cx="1005142" cy="1024349"/>
            </a:xfrm>
            <a:prstGeom prst="rect">
              <a:avLst/>
            </a:prstGeom>
          </p:spPr>
        </p:pic>
      </p:grpSp>
      <p:sp>
        <p:nvSpPr>
          <p:cNvPr id="20" name="Rectangle 19"/>
          <p:cNvSpPr/>
          <p:nvPr/>
        </p:nvSpPr>
        <p:spPr>
          <a:xfrm>
            <a:off x="304800" y="2019300"/>
            <a:ext cx="13709136" cy="470898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rPr>
              <a:t>Cho hình</a:t>
            </a:r>
            <a:r>
              <a:rPr kumimoji="0" lang="en-US" sz="4000" b="0" i="0" u="none" strike="noStrike" kern="1200" cap="none" spc="0" normalizeH="0" noProof="0">
                <a:ln>
                  <a:noFill/>
                </a:ln>
                <a:effectLst/>
                <a:uLnTx/>
                <a:uFillTx/>
                <a:latin typeface="Arial" panose="020B0604020202020204" pitchFamily="34" charset="0"/>
                <a:ea typeface="Times New Roman" panose="02020603050405020304" pitchFamily="18" charset="0"/>
                <a:cs typeface="Arial" panose="020B0604020202020204" pitchFamily="34" charset="0"/>
              </a:rPr>
              <a:t> hộp cữ nhật có các kích thước như Hình 4 (tính theo cm).</a:t>
            </a:r>
          </a:p>
          <a:p>
            <a:pPr marR="0" lvl="0" algn="just" defTabSz="914400" rtl="0" eaLnBrk="1" fontAlgn="auto" latinLnBrk="0" hangingPunct="1">
              <a:lnSpc>
                <a:spcPct val="150000"/>
              </a:lnSpc>
              <a:spcBef>
                <a:spcPts val="0"/>
              </a:spcBef>
              <a:spcAft>
                <a:spcPts val="0"/>
              </a:spcAft>
              <a:buClrTx/>
              <a:buSzTx/>
              <a:tabLst/>
              <a:defRPr/>
            </a:pPr>
            <a:r>
              <a:rPr lang="en-US" sz="4000">
                <a:latin typeface="Arial" panose="020B0604020202020204" pitchFamily="34" charset="0"/>
                <a:ea typeface="Times New Roman" panose="02020603050405020304" pitchFamily="18" charset="0"/>
                <a:cs typeface="Arial" panose="020B0604020202020204" pitchFamily="34" charset="0"/>
              </a:rPr>
              <a:t>a) Viết các biểu thức để tính thể tích và diện tích xung quanh của hình hộp chữ nhật đó.</a:t>
            </a:r>
          </a:p>
          <a:p>
            <a:pPr marR="0" lvl="0" algn="just" defTabSz="914400" rtl="0" eaLnBrk="1" fontAlgn="auto" latinLnBrk="0" hangingPunct="1">
              <a:lnSpc>
                <a:spcPct val="150000"/>
              </a:lnSpc>
              <a:spcBef>
                <a:spcPts val="0"/>
              </a:spcBef>
              <a:spcAft>
                <a:spcPts val="0"/>
              </a:spcAft>
              <a:buClrTx/>
              <a:buSzTx/>
              <a:tabLst/>
              <a:defRPr/>
            </a:pPr>
            <a:r>
              <a:rPr kumimoji="0" lang="en-US" sz="4000" b="0"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rPr>
              <a:t>b) Tính</a:t>
            </a:r>
            <a:r>
              <a:rPr kumimoji="0" lang="en-US" sz="4000" b="0" i="0" u="none" strike="noStrike" kern="1200" cap="none" spc="0" normalizeH="0" noProof="0">
                <a:ln>
                  <a:noFill/>
                </a:ln>
                <a:effectLst/>
                <a:uLnTx/>
                <a:uFillTx/>
                <a:latin typeface="Arial" panose="020B0604020202020204" pitchFamily="34" charset="0"/>
                <a:ea typeface="Times New Roman" panose="02020603050405020304" pitchFamily="18" charset="0"/>
                <a:cs typeface="Arial" panose="020B0604020202020204" pitchFamily="34" charset="0"/>
              </a:rPr>
              <a:t> giá trị của các đại lượng trên khi a = 2 cm; h = 5 cm.</a:t>
            </a:r>
            <a:endParaRPr kumimoji="0" lang="en-US" sz="40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3" name="Picture 8"/>
          <p:cNvPicPr>
            <a:picLocks noChangeAspect="1"/>
          </p:cNvPicPr>
          <p:nvPr/>
        </p:nvPicPr>
        <p:blipFill>
          <a:blip r:embed="rId4"/>
          <a:srcRect/>
          <a:stretch>
            <a:fillRect/>
          </a:stretch>
        </p:blipFill>
        <p:spPr>
          <a:xfrm>
            <a:off x="16837995" y="358492"/>
            <a:ext cx="1071205" cy="1196877"/>
          </a:xfrm>
          <a:prstGeom prst="rect">
            <a:avLst/>
          </a:prstGeom>
        </p:spPr>
      </p:pic>
      <p:pic>
        <p:nvPicPr>
          <p:cNvPr id="4" name="Picture 3"/>
          <p:cNvPicPr>
            <a:picLocks noChangeAspect="1"/>
          </p:cNvPicPr>
          <p:nvPr/>
        </p:nvPicPr>
        <p:blipFill>
          <a:blip r:embed="rId5"/>
          <a:stretch>
            <a:fillRect/>
          </a:stretch>
        </p:blipFill>
        <p:spPr>
          <a:xfrm>
            <a:off x="14327805" y="2148830"/>
            <a:ext cx="3579195" cy="4560364"/>
          </a:xfrm>
          <a:prstGeom prst="rect">
            <a:avLst/>
          </a:prstGeom>
        </p:spPr>
      </p:pic>
      <p:sp>
        <p:nvSpPr>
          <p:cNvPr id="21" name="Oval Callout 20"/>
          <p:cNvSpPr/>
          <p:nvPr/>
        </p:nvSpPr>
        <p:spPr>
          <a:xfrm>
            <a:off x="1128550" y="6956881"/>
            <a:ext cx="1560257" cy="843953"/>
          </a:xfrm>
          <a:prstGeom prst="wedgeEllipseCallou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schemeClr val="tx1"/>
              </a:solidFill>
              <a:effectLst/>
              <a:uLnTx/>
              <a:uFillTx/>
              <a:latin typeface="Calibri"/>
              <a:ea typeface="+mn-ea"/>
              <a:cs typeface="+mn-cs"/>
            </a:endParaRPr>
          </a:p>
        </p:txBody>
      </p:sp>
      <p:sp>
        <p:nvSpPr>
          <p:cNvPr id="5" name="Rectangle 4"/>
          <p:cNvSpPr/>
          <p:nvPr/>
        </p:nvSpPr>
        <p:spPr>
          <a:xfrm>
            <a:off x="3276600" y="7157978"/>
            <a:ext cx="13106398" cy="2862322"/>
          </a:xfrm>
          <a:prstGeom prst="rect">
            <a:avLst/>
          </a:prstGeom>
        </p:spPr>
        <p:txBody>
          <a:bodyPr wrap="square">
            <a:spAutoFit/>
          </a:bodyPr>
          <a:lstStyle/>
          <a:p>
            <a:pPr algn="just">
              <a:lnSpc>
                <a:spcPct val="150000"/>
              </a:lnSpc>
            </a:pPr>
            <a:r>
              <a:rPr lang="en-US" sz="4000">
                <a:latin typeface="Arial" panose="020B0604020202020204" pitchFamily="34" charset="0"/>
                <a:ea typeface="Times New Roman" panose="02020603050405020304" pitchFamily="18" charset="0"/>
                <a:cs typeface="Arial" panose="020B0604020202020204" pitchFamily="34" charset="0"/>
              </a:rPr>
              <a:t>a) - Thể tích của hình hộp chữ nhật : V = 6a</a:t>
            </a:r>
            <a:r>
              <a:rPr lang="en-US" sz="4000" baseline="30000">
                <a:latin typeface="Arial" panose="020B0604020202020204" pitchFamily="34" charset="0"/>
                <a:ea typeface="Times New Roman" panose="02020603050405020304" pitchFamily="18" charset="0"/>
                <a:cs typeface="Arial" panose="020B0604020202020204" pitchFamily="34" charset="0"/>
              </a:rPr>
              <a:t>2</a:t>
            </a:r>
            <a:r>
              <a:rPr lang="en-US" sz="4000">
                <a:latin typeface="Arial" panose="020B0604020202020204" pitchFamily="34" charset="0"/>
                <a:ea typeface="Times New Roman" panose="02020603050405020304" pitchFamily="18" charset="0"/>
                <a:cs typeface="Arial" panose="020B0604020202020204" pitchFamily="34" charset="0"/>
              </a:rPr>
              <a:t>h; </a:t>
            </a:r>
          </a:p>
          <a:p>
            <a:pPr algn="just">
              <a:lnSpc>
                <a:spcPct val="150000"/>
              </a:lnSpc>
            </a:pPr>
            <a:r>
              <a:rPr lang="en-US" sz="4000">
                <a:latin typeface="Arial" panose="020B0604020202020204" pitchFamily="34" charset="0"/>
                <a:ea typeface="Times New Roman" panose="02020603050405020304" pitchFamily="18" charset="0"/>
                <a:cs typeface="Arial" panose="020B0604020202020204" pitchFamily="34" charset="0"/>
              </a:rPr>
              <a:t>    - Diện tích xung quanh: S = 10ah.</a:t>
            </a:r>
            <a:endParaRPr lang="en-US" sz="4000">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4000">
                <a:latin typeface="Arial" panose="020B0604020202020204" pitchFamily="34" charset="0"/>
                <a:ea typeface="Times New Roman" panose="02020603050405020304" pitchFamily="18" charset="0"/>
                <a:cs typeface="Arial" panose="020B0604020202020204" pitchFamily="34" charset="0"/>
              </a:rPr>
              <a:t>b) Khi a = 2 cm; h = 5 cm thì V =  120 cm</a:t>
            </a:r>
            <a:r>
              <a:rPr lang="en-US" sz="4000" baseline="30000">
                <a:latin typeface="Arial" panose="020B0604020202020204" pitchFamily="34" charset="0"/>
                <a:ea typeface="Times New Roman" panose="02020603050405020304" pitchFamily="18" charset="0"/>
                <a:cs typeface="Arial" panose="020B0604020202020204" pitchFamily="34" charset="0"/>
              </a:rPr>
              <a:t>3</a:t>
            </a:r>
            <a:r>
              <a:rPr lang="en-US" sz="4000">
                <a:latin typeface="Arial" panose="020B0604020202020204" pitchFamily="34" charset="0"/>
                <a:ea typeface="Times New Roman" panose="02020603050405020304" pitchFamily="18" charset="0"/>
                <a:cs typeface="Arial" panose="020B0604020202020204" pitchFamily="34" charset="0"/>
              </a:rPr>
              <a:t> ; S = 100 cm</a:t>
            </a:r>
            <a:r>
              <a:rPr lang="en-US" sz="4000" baseline="30000">
                <a:latin typeface="Arial" panose="020B0604020202020204" pitchFamily="34" charset="0"/>
                <a:ea typeface="Times New Roman" panose="02020603050405020304" pitchFamily="18" charset="0"/>
                <a:cs typeface="Arial" panose="020B0604020202020204" pitchFamily="34" charset="0"/>
              </a:rPr>
              <a:t>2</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grpSp>
        <p:nvGrpSpPr>
          <p:cNvPr id="22" name="Group 21"/>
          <p:cNvGrpSpPr/>
          <p:nvPr/>
        </p:nvGrpSpPr>
        <p:grpSpPr>
          <a:xfrm>
            <a:off x="6720923" y="489052"/>
            <a:ext cx="4741161" cy="1301648"/>
            <a:chOff x="1852505" y="3331267"/>
            <a:chExt cx="4741161" cy="1301648"/>
          </a:xfrm>
        </p:grpSpPr>
        <p:sp>
          <p:nvSpPr>
            <p:cNvPr id="24" name="Freeform 29"/>
            <p:cNvSpPr/>
            <p:nvPr/>
          </p:nvSpPr>
          <p:spPr>
            <a:xfrm>
              <a:off x="2057400" y="3337515"/>
              <a:ext cx="4267200" cy="1295400"/>
            </a:xfrm>
            <a:custGeom>
              <a:avLst/>
              <a:gdLst/>
              <a:ahLst/>
              <a:cxnLst/>
              <a:rect l="l" t="t" r="r" b="b"/>
              <a:pathLst>
                <a:path w="551917" h="336005">
                  <a:moveTo>
                    <a:pt x="168002" y="0"/>
                  </a:moveTo>
                  <a:lnTo>
                    <a:pt x="383914" y="0"/>
                  </a:lnTo>
                  <a:cubicBezTo>
                    <a:pt x="476699" y="0"/>
                    <a:pt x="551917" y="75217"/>
                    <a:pt x="551917" y="168002"/>
                  </a:cubicBezTo>
                  <a:lnTo>
                    <a:pt x="551917" y="168002"/>
                  </a:lnTo>
                  <a:cubicBezTo>
                    <a:pt x="551917" y="212559"/>
                    <a:pt x="534217" y="255291"/>
                    <a:pt x="502710" y="286798"/>
                  </a:cubicBezTo>
                  <a:cubicBezTo>
                    <a:pt x="471203" y="318305"/>
                    <a:pt x="428471" y="336005"/>
                    <a:pt x="383914" y="336005"/>
                  </a:cubicBezTo>
                  <a:lnTo>
                    <a:pt x="168002" y="336005"/>
                  </a:lnTo>
                  <a:cubicBezTo>
                    <a:pt x="75217" y="336005"/>
                    <a:pt x="0" y="260788"/>
                    <a:pt x="0" y="168002"/>
                  </a:cubicBezTo>
                  <a:lnTo>
                    <a:pt x="0" y="168002"/>
                  </a:lnTo>
                  <a:cubicBezTo>
                    <a:pt x="0" y="75217"/>
                    <a:pt x="75217" y="0"/>
                    <a:pt x="168002" y="0"/>
                  </a:cubicBezTo>
                  <a:close/>
                </a:path>
              </a:pathLst>
            </a:custGeom>
            <a:solidFill>
              <a:srgbClr val="FFFFFF"/>
            </a:solidFill>
          </p:spPr>
        </p:sp>
        <p:sp>
          <p:nvSpPr>
            <p:cNvPr id="25" name="Rectangle 24"/>
            <p:cNvSpPr/>
            <p:nvPr/>
          </p:nvSpPr>
          <p:spPr>
            <a:xfrm>
              <a:off x="1852505" y="3331267"/>
              <a:ext cx="4741161"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000" b="1">
                  <a:ln w="0"/>
                  <a:solidFill>
                    <a:schemeClr val="tx1"/>
                  </a:solidFill>
                  <a:latin typeface="Arial" panose="020B0604020202020204" pitchFamily="34" charset="0"/>
                  <a:ea typeface="Times New Roman" panose="02020603050405020304" pitchFamily="18" charset="0"/>
                  <a:cs typeface="Arial" panose="020B0604020202020204" pitchFamily="34" charset="0"/>
                </a:rPr>
                <a:t>Vận dụng 2</a:t>
              </a:r>
              <a:endParaRPr lang="en-US" sz="5000" b="1" dirty="0">
                <a:ln w="0"/>
                <a:solidFill>
                  <a:schemeClr val="tx1"/>
                </a:solidFill>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28087011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500"/>
                                        <p:tgtEl>
                                          <p:spTgt spid="5">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5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wipe(down)">
                                      <p:cBhvr>
                                        <p:cTn id="3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a:blip r:embed="rId2"/>
          <a:srcRect/>
          <a:stretch>
            <a:fillRect/>
          </a:stretch>
        </p:blipFill>
        <p:spPr>
          <a:xfrm>
            <a:off x="16518571" y="4198450"/>
            <a:ext cx="502571" cy="512174"/>
          </a:xfrm>
          <a:prstGeom prst="rect">
            <a:avLst/>
          </a:prstGeom>
        </p:spPr>
      </p:pic>
      <p:pic>
        <p:nvPicPr>
          <p:cNvPr id="13" name="Picture 13"/>
          <p:cNvPicPr>
            <a:picLocks noChangeAspect="1"/>
          </p:cNvPicPr>
          <p:nvPr/>
        </p:nvPicPr>
        <p:blipFill>
          <a:blip r:embed="rId2"/>
          <a:srcRect/>
          <a:stretch>
            <a:fillRect/>
          </a:stretch>
        </p:blipFill>
        <p:spPr>
          <a:xfrm>
            <a:off x="16447881" y="917318"/>
            <a:ext cx="1005142" cy="1024349"/>
          </a:xfrm>
          <a:prstGeom prst="rect">
            <a:avLst/>
          </a:prstGeom>
        </p:spPr>
      </p:pic>
      <p:pic>
        <p:nvPicPr>
          <p:cNvPr id="14" name="Picture 14"/>
          <p:cNvPicPr>
            <a:picLocks noChangeAspect="1"/>
          </p:cNvPicPr>
          <p:nvPr/>
        </p:nvPicPr>
        <p:blipFill>
          <a:blip r:embed="rId3"/>
          <a:srcRect/>
          <a:stretch>
            <a:fillRect/>
          </a:stretch>
        </p:blipFill>
        <p:spPr>
          <a:xfrm>
            <a:off x="1657097" y="7658100"/>
            <a:ext cx="1066206" cy="1239774"/>
          </a:xfrm>
          <a:prstGeom prst="rect">
            <a:avLst/>
          </a:prstGeom>
        </p:spPr>
      </p:pic>
      <p:pic>
        <p:nvPicPr>
          <p:cNvPr id="16" name="Picture 16"/>
          <p:cNvPicPr>
            <a:picLocks noChangeAspect="1"/>
          </p:cNvPicPr>
          <p:nvPr/>
        </p:nvPicPr>
        <p:blipFill>
          <a:blip r:embed="rId2"/>
          <a:srcRect/>
          <a:stretch>
            <a:fillRect/>
          </a:stretch>
        </p:blipFill>
        <p:spPr>
          <a:xfrm>
            <a:off x="15375571" y="405143"/>
            <a:ext cx="502571" cy="512174"/>
          </a:xfrm>
          <a:prstGeom prst="rect">
            <a:avLst/>
          </a:prstGeom>
        </p:spPr>
      </p:pic>
      <p:pic>
        <p:nvPicPr>
          <p:cNvPr id="17" name="Picture 17"/>
          <p:cNvPicPr>
            <a:picLocks noChangeAspect="1"/>
          </p:cNvPicPr>
          <p:nvPr/>
        </p:nvPicPr>
        <p:blipFill>
          <a:blip r:embed="rId2"/>
          <a:srcRect/>
          <a:stretch>
            <a:fillRect/>
          </a:stretch>
        </p:blipFill>
        <p:spPr>
          <a:xfrm>
            <a:off x="17453023" y="2422272"/>
            <a:ext cx="502571" cy="512174"/>
          </a:xfrm>
          <a:prstGeom prst="rect">
            <a:avLst/>
          </a:prstGeom>
        </p:spPr>
      </p:pic>
      <p:grpSp>
        <p:nvGrpSpPr>
          <p:cNvPr id="2" name="Group 2"/>
          <p:cNvGrpSpPr/>
          <p:nvPr/>
        </p:nvGrpSpPr>
        <p:grpSpPr>
          <a:xfrm>
            <a:off x="3429000" y="2479353"/>
            <a:ext cx="11506200" cy="3886200"/>
            <a:chOff x="0" y="0"/>
            <a:chExt cx="4099121" cy="1678281"/>
          </a:xfrm>
        </p:grpSpPr>
        <p:sp>
          <p:nvSpPr>
            <p:cNvPr id="3" name="Freeform 3"/>
            <p:cNvSpPr/>
            <p:nvPr/>
          </p:nvSpPr>
          <p:spPr>
            <a:xfrm>
              <a:off x="0" y="0"/>
              <a:ext cx="4099121" cy="1678281"/>
            </a:xfrm>
            <a:custGeom>
              <a:avLst/>
              <a:gdLst/>
              <a:ahLst/>
              <a:cxnLst/>
              <a:rect l="l" t="t" r="r" b="b"/>
              <a:pathLst>
                <a:path w="4099121" h="1678281">
                  <a:moveTo>
                    <a:pt x="0" y="0"/>
                  </a:moveTo>
                  <a:lnTo>
                    <a:pt x="4099121" y="0"/>
                  </a:lnTo>
                  <a:lnTo>
                    <a:pt x="4099121" y="1678281"/>
                  </a:lnTo>
                  <a:lnTo>
                    <a:pt x="0" y="1678281"/>
                  </a:lnTo>
                  <a:close/>
                </a:path>
              </a:pathLst>
            </a:custGeom>
            <a:solidFill>
              <a:srgbClr val="FFFFFF">
                <a:alpha val="19608"/>
              </a:srgbClr>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3802110" y="2709042"/>
            <a:ext cx="10766401" cy="3364483"/>
            <a:chOff x="0" y="-38100"/>
            <a:chExt cx="3848257" cy="1452974"/>
          </a:xfrm>
        </p:grpSpPr>
        <p:sp>
          <p:nvSpPr>
            <p:cNvPr id="6" name="Freeform 6"/>
            <p:cNvSpPr/>
            <p:nvPr/>
          </p:nvSpPr>
          <p:spPr>
            <a:xfrm>
              <a:off x="0" y="0"/>
              <a:ext cx="3848257" cy="1414874"/>
            </a:xfrm>
            <a:custGeom>
              <a:avLst/>
              <a:gdLst/>
              <a:ahLst/>
              <a:cxnLst/>
              <a:rect l="l" t="t" r="r" b="b"/>
              <a:pathLst>
                <a:path w="3848257" h="1414874">
                  <a:moveTo>
                    <a:pt x="0" y="0"/>
                  </a:moveTo>
                  <a:lnTo>
                    <a:pt x="3848257" y="0"/>
                  </a:lnTo>
                  <a:lnTo>
                    <a:pt x="3848257" y="1414874"/>
                  </a:lnTo>
                  <a:lnTo>
                    <a:pt x="0" y="1414874"/>
                  </a:lnTo>
                  <a:close/>
                </a:path>
              </a:pathLst>
            </a:custGeom>
            <a:solidFill>
              <a:srgbClr val="FFFFFF">
                <a:alpha val="28627"/>
              </a:srgbClr>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Rectangle 17"/>
          <p:cNvSpPr/>
          <p:nvPr/>
        </p:nvSpPr>
        <p:spPr>
          <a:xfrm>
            <a:off x="6705600" y="3694207"/>
            <a:ext cx="4544834" cy="1306255"/>
          </a:xfrm>
          <a:prstGeom prst="rect">
            <a:avLst/>
          </a:prstGeom>
        </p:spPr>
        <p:txBody>
          <a:bodyPr wrap="none">
            <a:spAutoFit/>
          </a:bodyPr>
          <a:lstStyle/>
          <a:p>
            <a:pPr marL="0" marR="0" lvl="0" indent="0" algn="ctr" defTabSz="914400" rtl="0" eaLnBrk="1" fontAlgn="auto" latinLnBrk="0" hangingPunct="1">
              <a:lnSpc>
                <a:spcPct val="150000"/>
              </a:lnSpc>
              <a:spcBef>
                <a:spcPts val="600"/>
              </a:spcBef>
              <a:spcAft>
                <a:spcPts val="100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en-US" sz="60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vi-VN" sz="6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0" name="Picture 11"/>
          <p:cNvPicPr>
            <a:picLocks noChangeAspect="1"/>
          </p:cNvPicPr>
          <p:nvPr/>
        </p:nvPicPr>
        <p:blipFill>
          <a:blip r:embed="rId4"/>
          <a:srcRect/>
          <a:stretch>
            <a:fillRect/>
          </a:stretch>
        </p:blipFill>
        <p:spPr>
          <a:xfrm>
            <a:off x="12344400" y="5676900"/>
            <a:ext cx="4257798" cy="4566059"/>
          </a:xfrm>
          <a:prstGeom prst="rect">
            <a:avLst/>
          </a:prstGeom>
        </p:spPr>
      </p:pic>
      <p:pic>
        <p:nvPicPr>
          <p:cNvPr id="21" name="Picture 8"/>
          <p:cNvPicPr>
            <a:picLocks noChangeAspect="1"/>
          </p:cNvPicPr>
          <p:nvPr/>
        </p:nvPicPr>
        <p:blipFill>
          <a:blip r:embed="rId5"/>
          <a:srcRect/>
          <a:stretch>
            <a:fillRect/>
          </a:stretch>
        </p:blipFill>
        <p:spPr>
          <a:xfrm flipH="1">
            <a:off x="1241686" y="1229188"/>
            <a:ext cx="2963234" cy="3310876"/>
          </a:xfrm>
          <a:prstGeom prst="rect">
            <a:avLst/>
          </a:prstGeom>
        </p:spPr>
      </p:pic>
    </p:spTree>
    <p:extLst>
      <p:ext uri="{BB962C8B-B14F-4D97-AF65-F5344CB8AC3E}">
        <p14:creationId xmlns:p14="http://schemas.microsoft.com/office/powerpoint/2010/main" val="219904890"/>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12" name="Group 11"/>
          <p:cNvGrpSpPr/>
          <p:nvPr/>
        </p:nvGrpSpPr>
        <p:grpSpPr>
          <a:xfrm>
            <a:off x="13332716" y="1071344"/>
            <a:ext cx="1064526" cy="1064526"/>
            <a:chOff x="8625386" y="109182"/>
            <a:chExt cx="709684" cy="709684"/>
          </a:xfrm>
        </p:grpSpPr>
        <p:sp>
          <p:nvSpPr>
            <p:cNvPr id="8" name="Oval 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8" name="Group 17"/>
          <p:cNvGrpSpPr/>
          <p:nvPr/>
        </p:nvGrpSpPr>
        <p:grpSpPr>
          <a:xfrm>
            <a:off x="15252117" y="1071344"/>
            <a:ext cx="1064526" cy="1064526"/>
            <a:chOff x="11169555" y="109182"/>
            <a:chExt cx="709684" cy="709684"/>
          </a:xfrm>
        </p:grpSpPr>
        <p:sp>
          <p:nvSpPr>
            <p:cNvPr id="10" name="Oval 9"/>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1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16" name="Picture 15"/>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17" name="Picture 16"/>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72714629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2000" tmFilter="0, 0; .2, .5; .8, .5; 1, 0"/>
                                        <p:tgtEl>
                                          <p:spTgt spid="12"/>
                                        </p:tgtEl>
                                      </p:cBhvr>
                                    </p:animEffect>
                                    <p:animScale>
                                      <p:cBhvr>
                                        <p:cTn id="7" dur="1000" autoRev="1" fill="hold"/>
                                        <p:tgtEl>
                                          <p:spTgt spid="12"/>
                                        </p:tgtEl>
                                      </p:cBhvr>
                                      <p:by x="105000" y="105000"/>
                                    </p:animScale>
                                  </p:childTnLst>
                                </p:cTn>
                              </p:par>
                              <p:par>
                                <p:cTn id="8" presetID="26" presetClass="emph" presetSubtype="0" fill="hold" nodeType="withEffect">
                                  <p:stCondLst>
                                    <p:cond delay="1000"/>
                                  </p:stCondLst>
                                  <p:childTnLst>
                                    <p:animEffect transition="out" filter="fade">
                                      <p:cBhvr>
                                        <p:cTn id="9" dur="2000" tmFilter="0, 0; .2, .5; .8, .5; 1, 0"/>
                                        <p:tgtEl>
                                          <p:spTgt spid="18"/>
                                        </p:tgtEl>
                                      </p:cBhvr>
                                    </p:animEffect>
                                    <p:animScale>
                                      <p:cBhvr>
                                        <p:cTn id="10" dur="100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95484" y="2400299"/>
            <a:ext cx="14608230" cy="303355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141284" y="81915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363200" y="81153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0366482" y="5993642"/>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
        <p:nvSpPr>
          <p:cNvPr id="2" name="Rectangle 1"/>
          <p:cNvSpPr/>
          <p:nvPr/>
        </p:nvSpPr>
        <p:spPr>
          <a:xfrm>
            <a:off x="4121175" y="6311249"/>
            <a:ext cx="2436886" cy="901593"/>
          </a:xfrm>
          <a:prstGeom prst="rect">
            <a:avLst/>
          </a:prstGeom>
        </p:spPr>
        <p:txBody>
          <a:bodyPr wrap="none">
            <a:spAutoFit/>
          </a:bodyPr>
          <a:lstStyle/>
          <a:p>
            <a:pPr lvl="0" algn="just">
              <a:lnSpc>
                <a:spcPct val="150000"/>
              </a:lnSpc>
              <a:spcAft>
                <a:spcPts val="600"/>
              </a:spcAft>
            </a:pPr>
            <a:r>
              <a:rPr lang="en-US" sz="4000">
                <a:solidFill>
                  <a:prstClr val="white"/>
                </a:solidFill>
                <a:latin typeface="Arial" panose="020B0604020202020204" pitchFamily="34" charset="0"/>
                <a:ea typeface="Calibri" panose="020F0502020204030204" pitchFamily="34" charset="0"/>
                <a:cs typeface="Arial" panose="020B0604020202020204" pitchFamily="34" charset="0"/>
              </a:rPr>
              <a:t>A. -3xyzx </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2456598" y="6292959"/>
            <a:ext cx="2031325" cy="901593"/>
          </a:xfrm>
          <a:prstGeom prst="rect">
            <a:avLst/>
          </a:prstGeom>
        </p:spPr>
        <p:txBody>
          <a:bodyPr wrap="none">
            <a:spAutoFit/>
          </a:bodyPr>
          <a:lstStyle/>
          <a:p>
            <a:pPr lvl="0" algn="just">
              <a:lnSpc>
                <a:spcPct val="150000"/>
              </a:lnSpc>
              <a:spcAft>
                <a:spcPts val="600"/>
              </a:spcAft>
            </a:pPr>
            <a:r>
              <a:rPr lang="en-US" sz="4000">
                <a:solidFill>
                  <a:prstClr val="white"/>
                </a:solidFill>
                <a:latin typeface="Arial" panose="020B0604020202020204" pitchFamily="34" charset="0"/>
                <a:ea typeface="Calibri" panose="020F0502020204030204" pitchFamily="34" charset="0"/>
                <a:cs typeface="Arial" panose="020B0604020202020204" pitchFamily="34" charset="0"/>
              </a:rPr>
              <a:t>C. 4xy	</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4061159" y="7997766"/>
            <a:ext cx="2556918" cy="1458541"/>
          </a:xfrm>
          <a:prstGeom prst="rect">
            <a:avLst/>
          </a:prstGeom>
        </p:spPr>
        <p:txBody>
          <a:bodyPr wrap="none">
            <a:spAutoFit/>
          </a:bodyPr>
          <a:lstStyle/>
          <a:p>
            <a:pPr marL="30480" marR="30480" lvl="0" algn="just">
              <a:lnSpc>
                <a:spcPct val="250000"/>
              </a:lnSpc>
              <a:spcAft>
                <a:spcPts val="1200"/>
              </a:spcAft>
            </a:pPr>
            <a:r>
              <a:rPr lang="en-US" sz="4300">
                <a:solidFill>
                  <a:schemeClr val="bg1"/>
                </a:solidFill>
                <a:latin typeface="Arial" panose="020B0604020202020204" pitchFamily="34" charset="0"/>
                <a:ea typeface="Times New Roman" panose="02020603050405020304" pitchFamily="18" charset="0"/>
                <a:cs typeface="Arial" panose="020B0604020202020204" pitchFamily="34" charset="0"/>
              </a:rPr>
              <a:t>B. -4x</a:t>
            </a:r>
            <a:r>
              <a:rPr lang="en-US" sz="4300" baseline="30000">
                <a:solidFill>
                  <a:schemeClr val="bg1"/>
                </a:solidFill>
                <a:latin typeface="Arial" panose="020B0604020202020204" pitchFamily="34" charset="0"/>
                <a:ea typeface="Times New Roman" panose="02020603050405020304" pitchFamily="18" charset="0"/>
                <a:cs typeface="Arial" panose="020B0604020202020204" pitchFamily="34" charset="0"/>
              </a:rPr>
              <a:t>2</a:t>
            </a:r>
            <a:r>
              <a:rPr lang="en-US" sz="4300">
                <a:solidFill>
                  <a:schemeClr val="bg1"/>
                </a:solidFill>
                <a:latin typeface="Arial" panose="020B0604020202020204" pitchFamily="34" charset="0"/>
                <a:ea typeface="Times New Roman" panose="02020603050405020304" pitchFamily="18" charset="0"/>
                <a:cs typeface="Arial" panose="020B0604020202020204" pitchFamily="34" charset="0"/>
              </a:rPr>
              <a:t>y.y</a:t>
            </a:r>
          </a:p>
        </p:txBody>
      </p:sp>
      <p:sp>
        <p:nvSpPr>
          <p:cNvPr id="7" name="Rectangle 6"/>
          <p:cNvSpPr/>
          <p:nvPr/>
        </p:nvSpPr>
        <p:spPr>
          <a:xfrm>
            <a:off x="12507016" y="8354329"/>
            <a:ext cx="3033774" cy="1015663"/>
          </a:xfrm>
          <a:prstGeom prst="rect">
            <a:avLst/>
          </a:prstGeom>
        </p:spPr>
        <p:txBody>
          <a:bodyPr wrap="square">
            <a:spAutoFit/>
          </a:bodyPr>
          <a:lstStyle/>
          <a:p>
            <a:pPr lvl="0" algn="just">
              <a:lnSpc>
                <a:spcPct val="150000"/>
              </a:lnSpc>
            </a:pPr>
            <a:r>
              <a:rPr lang="en-US" sz="4000">
                <a:solidFill>
                  <a:prstClr val="white"/>
                </a:solidFill>
                <a:latin typeface="Arial" panose="020B0604020202020204" pitchFamily="34" charset="0"/>
                <a:ea typeface="Calibri" panose="020F0502020204030204" pitchFamily="34" charset="0"/>
                <a:cs typeface="Arial" panose="020B0604020202020204" pitchFamily="34" charset="0"/>
              </a:rPr>
              <a:t>D. 3zxy.y</a:t>
            </a:r>
            <a:endParaRPr lang="en-US" sz="40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12" name="Rectangle 11"/>
          <p:cNvSpPr/>
          <p:nvPr/>
        </p:nvSpPr>
        <p:spPr>
          <a:xfrm>
            <a:off x="3681597" y="3322077"/>
            <a:ext cx="12877800" cy="1005916"/>
          </a:xfrm>
          <a:prstGeom prst="rect">
            <a:avLst/>
          </a:prstGeom>
        </p:spPr>
        <p:txBody>
          <a:bodyPr wrap="square">
            <a:spAutoFit/>
          </a:bodyPr>
          <a:lstStyle/>
          <a:p>
            <a:pPr lvl="0">
              <a:lnSpc>
                <a:spcPct val="150000"/>
              </a:lnSpc>
            </a:pPr>
            <a:r>
              <a:rPr lang="vi-VN" sz="4500" b="1">
                <a:solidFill>
                  <a:schemeClr val="bg1"/>
                </a:solidFill>
                <a:ea typeface="Times New Roman" panose="02020603050405020304" pitchFamily="18" charset="0"/>
              </a:rPr>
              <a:t>Câu 1. </a:t>
            </a:r>
            <a:r>
              <a:rPr lang="vi-VN" sz="4500">
                <a:solidFill>
                  <a:schemeClr val="bg1"/>
                </a:solidFill>
                <a:ea typeface="Times New Roman" panose="02020603050405020304" pitchFamily="18" charset="0"/>
              </a:rPr>
              <a:t>Đâu là đơn thức đã được thu gọn?</a:t>
            </a:r>
            <a:endParaRPr lang="en-US" sz="4500" dirty="0">
              <a:solidFill>
                <a:schemeClr val="bg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411148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95484" y="2400299"/>
            <a:ext cx="14608230" cy="303355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141284" y="81915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363200" y="81153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0366482" y="5993642"/>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
        <p:nvSpPr>
          <p:cNvPr id="2" name="Rectangle 1"/>
          <p:cNvSpPr/>
          <p:nvPr/>
        </p:nvSpPr>
        <p:spPr>
          <a:xfrm>
            <a:off x="4791230" y="6311249"/>
            <a:ext cx="1096775"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 </a:t>
            </a:r>
            <a:r>
              <a:rPr lang="en-US" sz="4000">
                <a:solidFill>
                  <a:prstClr val="white"/>
                </a:solidFill>
                <a:latin typeface="Arial" panose="020B0604020202020204" pitchFamily="34" charset="0"/>
                <a:ea typeface="Calibri" panose="020F0502020204030204" pitchFamily="34" charset="0"/>
                <a:cs typeface="Arial" panose="020B0604020202020204" pitchFamily="34" charset="0"/>
              </a:rPr>
              <a:t>3</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2909446" y="6292959"/>
            <a:ext cx="1125629"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 4</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4725988" y="7997766"/>
            <a:ext cx="1227259" cy="1746632"/>
          </a:xfrm>
          <a:prstGeom prst="rect">
            <a:avLst/>
          </a:prstGeom>
        </p:spPr>
        <p:txBody>
          <a:bodyPr wrap="none">
            <a:spAutoFit/>
          </a:bodyPr>
          <a:lstStyle/>
          <a:p>
            <a:pPr marL="30480" marR="30480" lvl="0" indent="0" algn="just" defTabSz="914400" rtl="0" eaLnBrk="1" fontAlgn="auto" latinLnBrk="0" hangingPunct="1">
              <a:lnSpc>
                <a:spcPct val="250000"/>
              </a:lnSpc>
              <a:spcBef>
                <a:spcPts val="0"/>
              </a:spcBef>
              <a:spcAft>
                <a:spcPts val="12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 2</a:t>
            </a:r>
          </a:p>
        </p:txBody>
      </p:sp>
      <p:sp>
        <p:nvSpPr>
          <p:cNvPr id="7" name="Rectangle 6"/>
          <p:cNvSpPr/>
          <p:nvPr/>
        </p:nvSpPr>
        <p:spPr>
          <a:xfrm>
            <a:off x="12941530" y="8363250"/>
            <a:ext cx="303377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D. 9</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12" name="Rectangle 11"/>
          <p:cNvSpPr/>
          <p:nvPr/>
        </p:nvSpPr>
        <p:spPr>
          <a:xfrm>
            <a:off x="2743200" y="3322077"/>
            <a:ext cx="13745125" cy="1131079"/>
          </a:xfrm>
          <a:prstGeom prst="rect">
            <a:avLst/>
          </a:prstGeom>
        </p:spPr>
        <p:txBody>
          <a:bodyPr wrap="square">
            <a:spAutoFit/>
          </a:bodyPr>
          <a:lstStyle/>
          <a:p>
            <a:pPr lvl="0">
              <a:lnSpc>
                <a:spcPct val="150000"/>
              </a:lnSpc>
              <a:spcAft>
                <a:spcPts val="800"/>
              </a:spcAft>
            </a:pPr>
            <a:r>
              <a:rPr lang="en-US" sz="4500" b="1">
                <a:solidFill>
                  <a:schemeClr val="bg1"/>
                </a:solidFill>
                <a:latin typeface="Arial" panose="020B0604020202020204" pitchFamily="34" charset="0"/>
                <a:ea typeface="Times New Roman" panose="02020603050405020304" pitchFamily="18" charset="0"/>
                <a:cs typeface="Arial" panose="020B0604020202020204" pitchFamily="34" charset="0"/>
              </a:rPr>
              <a:t>Câu 2</a:t>
            </a:r>
            <a:r>
              <a:rPr lang="en-US" sz="450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500">
                <a:solidFill>
                  <a:schemeClr val="bg1"/>
                </a:solidFill>
                <a:latin typeface="Arial" panose="020B0604020202020204" pitchFamily="34" charset="0"/>
                <a:ea typeface="Arial" panose="020B0604020202020204" pitchFamily="34" charset="0"/>
                <a:cs typeface="Arial" panose="020B0604020202020204" pitchFamily="34" charset="0"/>
              </a:rPr>
              <a:t>Xác định bậc của đa thức 10xyz</a:t>
            </a:r>
            <a:r>
              <a:rPr lang="en-US" sz="4500" baseline="30000">
                <a:solidFill>
                  <a:schemeClr val="bg1"/>
                </a:solidFill>
                <a:latin typeface="Arial" panose="020B0604020202020204" pitchFamily="34" charset="0"/>
                <a:ea typeface="Arial" panose="020B0604020202020204" pitchFamily="34" charset="0"/>
                <a:cs typeface="Arial" panose="020B0604020202020204" pitchFamily="34" charset="0"/>
              </a:rPr>
              <a:t>2</a:t>
            </a:r>
            <a:r>
              <a:rPr lang="en-US" sz="4500" baseline="-2500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500">
                <a:solidFill>
                  <a:schemeClr val="bg1"/>
                </a:solidFill>
                <a:latin typeface="Arial" panose="020B0604020202020204" pitchFamily="34" charset="0"/>
                <a:ea typeface="Arial" panose="020B0604020202020204" pitchFamily="34" charset="0"/>
                <a:cs typeface="Arial" panose="020B0604020202020204" pitchFamily="34" charset="0"/>
              </a:rPr>
              <a:t>+ 5xyz – x</a:t>
            </a:r>
            <a:r>
              <a:rPr lang="en-US" sz="4500" baseline="30000">
                <a:solidFill>
                  <a:schemeClr val="bg1"/>
                </a:solidFill>
                <a:latin typeface="Arial" panose="020B0604020202020204" pitchFamily="34" charset="0"/>
                <a:ea typeface="Arial" panose="020B0604020202020204" pitchFamily="34" charset="0"/>
                <a:cs typeface="Arial" panose="020B0604020202020204" pitchFamily="34" charset="0"/>
              </a:rPr>
              <a:t>2</a:t>
            </a:r>
            <a:endParaRPr lang="en-US" sz="4500">
              <a:solidFill>
                <a:schemeClr val="bg1"/>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61290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8288000" cy="10306707"/>
          </a:xfrm>
          <a:prstGeom prst="rect">
            <a:avLst/>
          </a:prstGeom>
        </p:spPr>
      </p:pic>
      <p:sp>
        <p:nvSpPr>
          <p:cNvPr id="9" name="Flowchart: Terminator 6"/>
          <p:cNvSpPr/>
          <p:nvPr/>
        </p:nvSpPr>
        <p:spPr>
          <a:xfrm>
            <a:off x="2304516" y="1914477"/>
            <a:ext cx="13678967" cy="335417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0134600" y="6134100"/>
            <a:ext cx="6470299" cy="134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135583" y="8422373"/>
            <a:ext cx="6469316" cy="1265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828800" y="8191500"/>
            <a:ext cx="6472514" cy="134735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831998" y="6210300"/>
            <a:ext cx="6469316" cy="137460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
        <p:nvSpPr>
          <p:cNvPr id="3" name="Rectangle 2"/>
          <p:cNvSpPr/>
          <p:nvPr/>
        </p:nvSpPr>
        <p:spPr>
          <a:xfrm>
            <a:off x="3352800" y="2516475"/>
            <a:ext cx="11528410" cy="2169825"/>
          </a:xfrm>
          <a:prstGeom prst="rect">
            <a:avLst/>
          </a:prstGeom>
        </p:spPr>
        <p:txBody>
          <a:bodyPr wrap="square">
            <a:spAutoFit/>
          </a:bodyPr>
          <a:lstStyle/>
          <a:p>
            <a:pPr lvl="0">
              <a:lnSpc>
                <a:spcPct val="150000"/>
              </a:lnSpc>
              <a:spcAft>
                <a:spcPts val="800"/>
              </a:spcAft>
            </a:pPr>
            <a:r>
              <a:rPr lang="en-US" sz="4500" b="1">
                <a:solidFill>
                  <a:schemeClr val="bg1"/>
                </a:solidFill>
                <a:latin typeface="Arial" panose="020B0604020202020204" pitchFamily="34" charset="0"/>
                <a:ea typeface="Arial" panose="020B0604020202020204" pitchFamily="34" charset="0"/>
                <a:cs typeface="Arial" panose="020B0604020202020204" pitchFamily="34" charset="0"/>
              </a:rPr>
              <a:t>Câu 3.</a:t>
            </a:r>
            <a:r>
              <a:rPr lang="en-US" sz="4500">
                <a:solidFill>
                  <a:schemeClr val="bg1"/>
                </a:solidFill>
                <a:latin typeface="Arial" panose="020B0604020202020204" pitchFamily="34" charset="0"/>
                <a:ea typeface="Arial" panose="020B0604020202020204" pitchFamily="34" charset="0"/>
                <a:cs typeface="Arial" panose="020B0604020202020204" pitchFamily="34" charset="0"/>
              </a:rPr>
              <a:t> Giá trị của đa thức M = 12x</a:t>
            </a:r>
            <a:r>
              <a:rPr lang="en-US" sz="4500" baseline="30000">
                <a:solidFill>
                  <a:schemeClr val="bg1"/>
                </a:solidFill>
                <a:latin typeface="Arial" panose="020B0604020202020204" pitchFamily="34" charset="0"/>
                <a:ea typeface="Arial" panose="020B0604020202020204" pitchFamily="34" charset="0"/>
                <a:cs typeface="Arial" panose="020B0604020202020204" pitchFamily="34" charset="0"/>
              </a:rPr>
              <a:t>2</a:t>
            </a:r>
            <a:r>
              <a:rPr lang="en-US" sz="4500">
                <a:solidFill>
                  <a:schemeClr val="bg1"/>
                </a:solidFill>
                <a:latin typeface="Arial" panose="020B0604020202020204" pitchFamily="34" charset="0"/>
                <a:ea typeface="Arial" panose="020B0604020202020204" pitchFamily="34" charset="0"/>
                <a:cs typeface="Arial" panose="020B0604020202020204" pitchFamily="34" charset="0"/>
              </a:rPr>
              <a:t>y – 2x tại x = 1; y = 0 là:</a:t>
            </a:r>
          </a:p>
        </p:txBody>
      </p:sp>
      <p:sp>
        <p:nvSpPr>
          <p:cNvPr id="2" name="Rectangle 1"/>
          <p:cNvSpPr/>
          <p:nvPr/>
        </p:nvSpPr>
        <p:spPr>
          <a:xfrm>
            <a:off x="4249965" y="6372790"/>
            <a:ext cx="1239442" cy="90159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A.10</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2683442" y="6337637"/>
            <a:ext cx="1410964"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 12</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4289733" y="8332460"/>
            <a:ext cx="1096775"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B. 0</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12754948" y="8452184"/>
            <a:ext cx="1439818"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D</a:t>
            </a: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- 2</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39876579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3" grpId="0" animBg="1"/>
      <p:bldP spid="14" grpId="0" animBg="1"/>
      <p:bldP spid="5"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95484" y="2400299"/>
            <a:ext cx="14608230" cy="303355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141284" y="81915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241742" y="594191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0229710" y="8124309"/>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
        <p:nvSpPr>
          <p:cNvPr id="2" name="Rectangle 1"/>
          <p:cNvSpPr/>
          <p:nvPr/>
        </p:nvSpPr>
        <p:spPr>
          <a:xfrm>
            <a:off x="4791230" y="6311249"/>
            <a:ext cx="1096775"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 2</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2615580" y="8423626"/>
            <a:ext cx="1439818"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D. - 1</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4725988" y="7997766"/>
            <a:ext cx="1227259" cy="1746632"/>
          </a:xfrm>
          <a:prstGeom prst="rect">
            <a:avLst/>
          </a:prstGeom>
        </p:spPr>
        <p:txBody>
          <a:bodyPr wrap="none">
            <a:spAutoFit/>
          </a:bodyPr>
          <a:lstStyle/>
          <a:p>
            <a:pPr marL="30480" marR="30480" lvl="0" indent="0" algn="just" defTabSz="914400" rtl="0" eaLnBrk="1" fontAlgn="auto" latinLnBrk="0" hangingPunct="1">
              <a:lnSpc>
                <a:spcPct val="250000"/>
              </a:lnSpc>
              <a:spcBef>
                <a:spcPts val="0"/>
              </a:spcBef>
              <a:spcAft>
                <a:spcPts val="12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 </a:t>
            </a:r>
            <a:r>
              <a:rPr lang="en-US" sz="4300">
                <a:solidFill>
                  <a:prstClr val="white"/>
                </a:solidFill>
                <a:latin typeface="Arial" panose="020B0604020202020204" pitchFamily="34" charset="0"/>
                <a:ea typeface="Times New Roman" panose="02020603050405020304" pitchFamily="18" charset="0"/>
                <a:cs typeface="Arial" panose="020B0604020202020204" pitchFamily="34" charset="0"/>
              </a:rPr>
              <a:t>6</a:t>
            </a:r>
            <a:endParaRPr kumimoji="0" lang="en-US" sz="43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p:cNvSpPr/>
          <p:nvPr/>
        </p:nvSpPr>
        <p:spPr>
          <a:xfrm>
            <a:off x="12820072" y="6189860"/>
            <a:ext cx="303377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 1</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12" name="Rectangle 11"/>
          <p:cNvSpPr/>
          <p:nvPr/>
        </p:nvSpPr>
        <p:spPr>
          <a:xfrm>
            <a:off x="4191000" y="3297709"/>
            <a:ext cx="13745125" cy="1131079"/>
          </a:xfrm>
          <a:prstGeom prst="rect">
            <a:avLst/>
          </a:prstGeom>
        </p:spPr>
        <p:txBody>
          <a:bodyPr wrap="square">
            <a:spAutoFit/>
          </a:bodyPr>
          <a:lstStyle/>
          <a:p>
            <a:pPr lvl="0">
              <a:lnSpc>
                <a:spcPct val="150000"/>
              </a:lnSpc>
              <a:spcAft>
                <a:spcPts val="800"/>
              </a:spcAft>
            </a:pPr>
            <a:r>
              <a:rPr lang="en-US" sz="4500" b="1">
                <a:solidFill>
                  <a:schemeClr val="bg1"/>
                </a:solidFill>
                <a:latin typeface="Arial" panose="020B0604020202020204" pitchFamily="34" charset="0"/>
                <a:ea typeface="Dotum" panose="020B0600000101010101" pitchFamily="34" charset="-127"/>
                <a:cs typeface="Arial" panose="020B0604020202020204" pitchFamily="34" charset="0"/>
              </a:rPr>
              <a:t>Câu 4. </a:t>
            </a:r>
            <a:r>
              <a:rPr lang="en-US" sz="4500">
                <a:solidFill>
                  <a:schemeClr val="bg1"/>
                </a:solidFill>
                <a:latin typeface="Arial" panose="020B0604020202020204" pitchFamily="34" charset="0"/>
                <a:ea typeface="Dotum" panose="020B0600000101010101" pitchFamily="34" charset="-127"/>
                <a:cs typeface="Arial" panose="020B0604020202020204" pitchFamily="34" charset="0"/>
              </a:rPr>
              <a:t>Hệ số của đơn thức -x</a:t>
            </a:r>
            <a:r>
              <a:rPr lang="en-US" sz="4500" baseline="30000">
                <a:solidFill>
                  <a:schemeClr val="bg1"/>
                </a:solidFill>
                <a:latin typeface="Arial" panose="020B0604020202020204" pitchFamily="34" charset="0"/>
                <a:ea typeface="Dotum" panose="020B0600000101010101" pitchFamily="34" charset="-127"/>
                <a:cs typeface="Arial" panose="020B0604020202020204" pitchFamily="34" charset="0"/>
              </a:rPr>
              <a:t>2</a:t>
            </a:r>
            <a:r>
              <a:rPr lang="en-US" sz="4500">
                <a:solidFill>
                  <a:schemeClr val="bg1"/>
                </a:solidFill>
                <a:latin typeface="Arial" panose="020B0604020202020204" pitchFamily="34" charset="0"/>
                <a:ea typeface="Dotum" panose="020B0600000101010101" pitchFamily="34" charset="-127"/>
                <a:cs typeface="Arial" panose="020B0604020202020204" pitchFamily="34" charset="0"/>
              </a:rPr>
              <a:t>y</a:t>
            </a:r>
            <a:r>
              <a:rPr lang="en-US" sz="4500" baseline="30000">
                <a:solidFill>
                  <a:schemeClr val="bg1"/>
                </a:solidFill>
                <a:latin typeface="Arial" panose="020B0604020202020204" pitchFamily="34" charset="0"/>
                <a:ea typeface="Dotum" panose="020B0600000101010101" pitchFamily="34" charset="-127"/>
                <a:cs typeface="Arial" panose="020B0604020202020204" pitchFamily="34" charset="0"/>
              </a:rPr>
              <a:t>2</a:t>
            </a:r>
            <a:r>
              <a:rPr lang="en-US" sz="4500">
                <a:solidFill>
                  <a:schemeClr val="bg1"/>
                </a:solidFill>
                <a:latin typeface="Arial" panose="020B0604020202020204" pitchFamily="34" charset="0"/>
                <a:ea typeface="Dotum" panose="020B0600000101010101" pitchFamily="34" charset="-127"/>
                <a:cs typeface="Arial" panose="020B0604020202020204" pitchFamily="34" charset="0"/>
              </a:rPr>
              <a:t>z</a:t>
            </a:r>
            <a:r>
              <a:rPr lang="en-US" sz="4500" baseline="30000">
                <a:solidFill>
                  <a:schemeClr val="bg1"/>
                </a:solidFill>
                <a:latin typeface="Arial" panose="020B0604020202020204" pitchFamily="34" charset="0"/>
                <a:ea typeface="Dotum" panose="020B0600000101010101" pitchFamily="34" charset="-127"/>
                <a:cs typeface="Arial" panose="020B0604020202020204" pitchFamily="34" charset="0"/>
              </a:rPr>
              <a:t>2 </a:t>
            </a:r>
            <a:r>
              <a:rPr lang="en-US" sz="4500">
                <a:solidFill>
                  <a:schemeClr val="bg1"/>
                </a:solidFill>
                <a:latin typeface="Arial" panose="020B0604020202020204" pitchFamily="34" charset="0"/>
                <a:ea typeface="Dotum" panose="020B0600000101010101" pitchFamily="34" charset="-127"/>
                <a:cs typeface="Arial" panose="020B0604020202020204" pitchFamily="34" charset="0"/>
              </a:rPr>
              <a:t>là:</a:t>
            </a:r>
            <a:endParaRPr lang="en-US" sz="4500">
              <a:solidFill>
                <a:schemeClr val="bg1"/>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70734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95484" y="2400299"/>
            <a:ext cx="14608230" cy="303355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277330" y="8205158"/>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241742" y="594191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2194011" y="8219894"/>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
        <p:nvSpPr>
          <p:cNvPr id="2" name="Rectangle 1"/>
          <p:cNvSpPr/>
          <p:nvPr/>
        </p:nvSpPr>
        <p:spPr>
          <a:xfrm>
            <a:off x="4323955" y="6311249"/>
            <a:ext cx="2031325" cy="1015663"/>
          </a:xfrm>
          <a:prstGeom prst="rect">
            <a:avLst/>
          </a:prstGeom>
        </p:spPr>
        <p:txBody>
          <a:bodyPr wrap="none">
            <a:spAutoFit/>
          </a:bodyPr>
          <a:lstStyle/>
          <a:p>
            <a:pPr lvl="0" algn="just">
              <a:lnSpc>
                <a:spcPct val="150000"/>
              </a:lnSpc>
              <a:spcAft>
                <a:spcPts val="600"/>
              </a:spcAft>
            </a:pPr>
            <a:r>
              <a:rPr lang="en-US" sz="4000">
                <a:solidFill>
                  <a:prstClr val="white"/>
                </a:solidFill>
                <a:latin typeface="Arial" panose="020B0604020202020204" pitchFamily="34" charset="0"/>
                <a:ea typeface="Calibri" panose="020F0502020204030204" pitchFamily="34" charset="0"/>
                <a:cs typeface="Arial" panose="020B0604020202020204" pitchFamily="34" charset="0"/>
              </a:rPr>
              <a:t>A. xyz	</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4323955" y="8011424"/>
            <a:ext cx="1891865" cy="1458541"/>
          </a:xfrm>
          <a:prstGeom prst="rect">
            <a:avLst/>
          </a:prstGeom>
        </p:spPr>
        <p:txBody>
          <a:bodyPr wrap="none">
            <a:spAutoFit/>
          </a:bodyPr>
          <a:lstStyle/>
          <a:p>
            <a:pPr lvl="0">
              <a:lnSpc>
                <a:spcPct val="250000"/>
              </a:lnSpc>
              <a:spcAft>
                <a:spcPts val="800"/>
              </a:spcAft>
            </a:pPr>
            <a:r>
              <a:rPr lang="en-US" sz="4300">
                <a:solidFill>
                  <a:schemeClr val="bg1"/>
                </a:solidFill>
                <a:latin typeface="Arial" panose="020B0604020202020204" pitchFamily="34" charset="0"/>
                <a:ea typeface="Arial" panose="020B0604020202020204" pitchFamily="34" charset="0"/>
                <a:cs typeface="Arial" panose="020B0604020202020204" pitchFamily="34" charset="0"/>
              </a:rPr>
              <a:t>B. xyz</a:t>
            </a:r>
            <a:r>
              <a:rPr lang="en-US" sz="4300" baseline="30000">
                <a:solidFill>
                  <a:schemeClr val="bg1"/>
                </a:solidFill>
                <a:latin typeface="Arial" panose="020B0604020202020204" pitchFamily="34" charset="0"/>
                <a:ea typeface="Arial" panose="020B0604020202020204" pitchFamily="34" charset="0"/>
                <a:cs typeface="Arial" panose="020B0604020202020204" pitchFamily="34" charset="0"/>
              </a:rPr>
              <a:t>2</a:t>
            </a:r>
            <a:endParaRPr lang="en-US" sz="4300">
              <a:solidFill>
                <a:schemeClr val="bg1"/>
              </a:solidFill>
              <a:latin typeface="Arial" panose="020B0604020202020204" pitchFamily="34" charset="0"/>
              <a:ea typeface="Arial" panose="020B0604020202020204" pitchFamily="34" charset="0"/>
              <a:cs typeface="Arial" panose="020B0604020202020204" pitchFamily="34" charset="0"/>
            </a:endParaRPr>
          </a:p>
        </p:txBody>
      </p:sp>
      <p:sp>
        <p:nvSpPr>
          <p:cNvPr id="5" name="Rectangle 4"/>
          <p:cNvSpPr/>
          <p:nvPr/>
        </p:nvSpPr>
        <p:spPr>
          <a:xfrm>
            <a:off x="12484768" y="7900351"/>
            <a:ext cx="2412840" cy="1458541"/>
          </a:xfrm>
          <a:prstGeom prst="rect">
            <a:avLst/>
          </a:prstGeom>
        </p:spPr>
        <p:txBody>
          <a:bodyPr wrap="none">
            <a:spAutoFit/>
          </a:bodyPr>
          <a:lstStyle/>
          <a:p>
            <a:pPr lvl="0">
              <a:lnSpc>
                <a:spcPct val="250000"/>
              </a:lnSpc>
              <a:spcAft>
                <a:spcPts val="800"/>
              </a:spcAft>
            </a:pPr>
            <a:r>
              <a:rPr lang="en-US" sz="4300">
                <a:solidFill>
                  <a:schemeClr val="bg1"/>
                </a:solidFill>
                <a:latin typeface="Arial" panose="020B0604020202020204" pitchFamily="34" charset="0"/>
                <a:ea typeface="Arial" panose="020B0604020202020204" pitchFamily="34" charset="0"/>
                <a:cs typeface="Arial" panose="020B0604020202020204" pitchFamily="34" charset="0"/>
              </a:rPr>
              <a:t>D. -2xyz</a:t>
            </a:r>
            <a:r>
              <a:rPr lang="en-US" sz="4300" baseline="30000">
                <a:solidFill>
                  <a:schemeClr val="bg1"/>
                </a:solidFill>
                <a:latin typeface="Arial" panose="020B0604020202020204" pitchFamily="34" charset="0"/>
                <a:ea typeface="Arial" panose="020B0604020202020204" pitchFamily="34" charset="0"/>
                <a:cs typeface="Arial" panose="020B0604020202020204" pitchFamily="34" charset="0"/>
              </a:rPr>
              <a:t>2</a:t>
            </a:r>
            <a:endParaRPr lang="en-US" sz="4300">
              <a:solidFill>
                <a:schemeClr val="bg1"/>
              </a:solidFill>
              <a:latin typeface="Arial" panose="020B0604020202020204" pitchFamily="34" charset="0"/>
              <a:ea typeface="Arial" panose="020B0604020202020204" pitchFamily="34" charset="0"/>
              <a:cs typeface="Arial" panose="020B0604020202020204" pitchFamily="34" charset="0"/>
            </a:endParaRPr>
          </a:p>
        </p:txBody>
      </p:sp>
      <p:sp>
        <p:nvSpPr>
          <p:cNvPr id="7" name="Rectangle 6"/>
          <p:cNvSpPr/>
          <p:nvPr/>
        </p:nvSpPr>
        <p:spPr>
          <a:xfrm>
            <a:off x="12484768" y="6191184"/>
            <a:ext cx="3033774" cy="962251"/>
          </a:xfrm>
          <a:prstGeom prst="rect">
            <a:avLst/>
          </a:prstGeom>
        </p:spPr>
        <p:txBody>
          <a:bodyPr wrap="square">
            <a:spAutoFit/>
          </a:bodyPr>
          <a:lstStyle/>
          <a:p>
            <a:pPr lvl="0" algn="just">
              <a:lnSpc>
                <a:spcPct val="150000"/>
              </a:lnSpc>
            </a:pPr>
            <a:r>
              <a:rPr lang="en-US" sz="4300">
                <a:solidFill>
                  <a:schemeClr val="bg1"/>
                </a:solidFill>
                <a:latin typeface="Arial" panose="020B0604020202020204" pitchFamily="34" charset="0"/>
                <a:ea typeface="Arial" panose="020B0604020202020204" pitchFamily="34" charset="0"/>
                <a:cs typeface="Arial" panose="020B0604020202020204" pitchFamily="34" charset="0"/>
              </a:rPr>
              <a:t>C. -xyz</a:t>
            </a:r>
            <a:r>
              <a:rPr lang="en-US" sz="4300" baseline="30000">
                <a:solidFill>
                  <a:schemeClr val="bg1"/>
                </a:solidFill>
                <a:latin typeface="Arial" panose="020B0604020202020204" pitchFamily="34" charset="0"/>
                <a:ea typeface="Arial" panose="020B0604020202020204" pitchFamily="34" charset="0"/>
                <a:cs typeface="Arial" panose="020B0604020202020204" pitchFamily="34" charset="0"/>
              </a:rPr>
              <a:t>2</a:t>
            </a:r>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12" name="Rectangle 11"/>
          <p:cNvSpPr/>
          <p:nvPr/>
        </p:nvSpPr>
        <p:spPr>
          <a:xfrm>
            <a:off x="4191000" y="3297709"/>
            <a:ext cx="13745125" cy="1131079"/>
          </a:xfrm>
          <a:prstGeom prst="rect">
            <a:avLst/>
          </a:prstGeom>
        </p:spPr>
        <p:txBody>
          <a:bodyPr wrap="square">
            <a:spAutoFit/>
          </a:bodyPr>
          <a:lstStyle/>
          <a:p>
            <a:pPr lvl="0">
              <a:lnSpc>
                <a:spcPct val="150000"/>
              </a:lnSpc>
              <a:spcAft>
                <a:spcPts val="800"/>
              </a:spcAft>
            </a:pPr>
            <a:r>
              <a:rPr lang="en-US" sz="4500" b="1">
                <a:solidFill>
                  <a:schemeClr val="bg1"/>
                </a:solidFill>
                <a:latin typeface="Arial" panose="020B0604020202020204" pitchFamily="34" charset="0"/>
                <a:ea typeface="Arial" panose="020B0604020202020204" pitchFamily="34" charset="0"/>
                <a:cs typeface="Arial" panose="020B0604020202020204" pitchFamily="34" charset="0"/>
              </a:rPr>
              <a:t>Câu 5. </a:t>
            </a:r>
            <a:r>
              <a:rPr lang="en-US" sz="4500">
                <a:solidFill>
                  <a:schemeClr val="bg1"/>
                </a:solidFill>
                <a:latin typeface="Arial" panose="020B0604020202020204" pitchFamily="34" charset="0"/>
                <a:ea typeface="Arial" panose="020B0604020202020204" pitchFamily="34" charset="0"/>
                <a:cs typeface="Arial" panose="020B0604020202020204" pitchFamily="34" charset="0"/>
              </a:rPr>
              <a:t>Phần biến của đa thức -2xyz</a:t>
            </a:r>
            <a:r>
              <a:rPr lang="en-US" sz="4500" baseline="30000">
                <a:solidFill>
                  <a:schemeClr val="bg1"/>
                </a:solidFill>
                <a:latin typeface="Arial" panose="020B0604020202020204" pitchFamily="34" charset="0"/>
                <a:ea typeface="Arial" panose="020B0604020202020204" pitchFamily="34" charset="0"/>
                <a:cs typeface="Arial" panose="020B0604020202020204" pitchFamily="34" charset="0"/>
              </a:rPr>
              <a:t>2</a:t>
            </a:r>
            <a:r>
              <a:rPr lang="en-US" sz="4500">
                <a:solidFill>
                  <a:schemeClr val="bg1"/>
                </a:solidFill>
                <a:latin typeface="Arial" panose="020B0604020202020204" pitchFamily="34" charset="0"/>
                <a:ea typeface="Arial" panose="020B0604020202020204" pitchFamily="34" charset="0"/>
                <a:cs typeface="Arial" panose="020B0604020202020204" pitchFamily="34" charset="0"/>
              </a:rPr>
              <a:t> là:</a:t>
            </a:r>
          </a:p>
        </p:txBody>
      </p:sp>
    </p:spTree>
    <p:extLst>
      <p:ext uri="{BB962C8B-B14F-4D97-AF65-F5344CB8AC3E}">
        <p14:creationId xmlns:p14="http://schemas.microsoft.com/office/powerpoint/2010/main" val="11816779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srcRect/>
          <a:stretch>
            <a:fillRect/>
          </a:stretch>
        </p:blipFill>
        <p:spPr>
          <a:xfrm rot="1976699">
            <a:off x="16720239" y="8538483"/>
            <a:ext cx="1403434" cy="1568082"/>
          </a:xfrm>
          <a:prstGeom prst="rect">
            <a:avLst/>
          </a:prstGeom>
        </p:spPr>
      </p:pic>
      <p:pic>
        <p:nvPicPr>
          <p:cNvPr id="12" name="Picture 12"/>
          <p:cNvPicPr>
            <a:picLocks noChangeAspect="1"/>
          </p:cNvPicPr>
          <p:nvPr/>
        </p:nvPicPr>
        <p:blipFill>
          <a:blip r:embed="rId3"/>
          <a:srcRect/>
          <a:stretch>
            <a:fillRect/>
          </a:stretch>
        </p:blipFill>
        <p:spPr>
          <a:xfrm>
            <a:off x="564229" y="620213"/>
            <a:ext cx="502571" cy="512174"/>
          </a:xfrm>
          <a:prstGeom prst="rect">
            <a:avLst/>
          </a:prstGeom>
        </p:spPr>
      </p:pic>
      <p:grpSp>
        <p:nvGrpSpPr>
          <p:cNvPr id="18" name="Group 17"/>
          <p:cNvGrpSpPr/>
          <p:nvPr/>
        </p:nvGrpSpPr>
        <p:grpSpPr>
          <a:xfrm>
            <a:off x="1752600" y="822683"/>
            <a:ext cx="5257800" cy="1066800"/>
            <a:chOff x="214647" y="190500"/>
            <a:chExt cx="11478326" cy="1066800"/>
          </a:xfrm>
        </p:grpSpPr>
        <p:sp>
          <p:nvSpPr>
            <p:cNvPr id="19" name="Rectangle 18"/>
            <p:cNvSpPr/>
            <p:nvPr/>
          </p:nvSpPr>
          <p:spPr>
            <a:xfrm>
              <a:off x="214647" y="190500"/>
              <a:ext cx="11478326"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59196" y="220912"/>
              <a:ext cx="10368807"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1. (SGK </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tr.11)</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1" name="Rectangle 20"/>
          <p:cNvSpPr/>
          <p:nvPr/>
        </p:nvSpPr>
        <p:spPr>
          <a:xfrm>
            <a:off x="1066800" y="2117030"/>
            <a:ext cx="16383000" cy="904415"/>
          </a:xfrm>
          <a:prstGeom prst="rect">
            <a:avLst/>
          </a:prstGeom>
        </p:spPr>
        <p:txBody>
          <a:bodyPr wrap="square">
            <a:spAutoFit/>
          </a:bodyPr>
          <a:lstStyle/>
          <a:p>
            <a:pPr algn="ctr">
              <a:lnSpc>
                <a:spcPct val="150000"/>
              </a:lnSpc>
              <a:spcAft>
                <a:spcPts val="1200"/>
              </a:spcAft>
            </a:pPr>
            <a:r>
              <a:rPr lang="en-US" sz="4000">
                <a:latin typeface="Arial" panose="020B0604020202020204" pitchFamily="34" charset="0"/>
                <a:ea typeface="Times New Roman" panose="02020603050405020304" pitchFamily="18" charset="0"/>
              </a:rPr>
              <a:t>Chỉ ra các đơn thức, đa thức trong các biểu thức sau:</a:t>
            </a:r>
            <a:endParaRPr lang="en-US" sz="3600" dirty="0">
              <a:effectLst/>
              <a:latin typeface="Times New Roman" panose="02020603050405020304" pitchFamily="18" charset="0"/>
              <a:ea typeface="Times New Roman" panose="02020603050405020304" pitchFamily="18" charset="0"/>
            </a:endParaRPr>
          </a:p>
        </p:txBody>
      </p:sp>
      <p:pic>
        <p:nvPicPr>
          <p:cNvPr id="25"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35400" y="428421"/>
            <a:ext cx="1150262" cy="769238"/>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3733800" y="3379090"/>
                <a:ext cx="10591800" cy="272061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en-US" sz="4000" i="1" smtClean="0">
                              <a:solidFill>
                                <a:schemeClr val="tx1"/>
                              </a:solidFill>
                              <a:latin typeface="Cambria Math" panose="02040503050406030204" pitchFamily="18" charset="0"/>
                            </a:rPr>
                          </m:ctrlPr>
                        </m:mPr>
                        <m:mr>
                          <m:e>
                            <m:r>
                              <a:rPr lang="en-US" sz="4000">
                                <a:solidFill>
                                  <a:schemeClr val="tx1"/>
                                </a:solidFill>
                                <a:latin typeface="Cambria Math" panose="02040503050406030204" pitchFamily="18" charset="0"/>
                              </a:rPr>
                              <m:t>−</m:t>
                            </m:r>
                            <m:r>
                              <a:rPr lang="en-US" sz="4000" i="1" smtClean="0">
                                <a:solidFill>
                                  <a:schemeClr val="tx1"/>
                                </a:solidFill>
                                <a:latin typeface="Cambria Math" panose="02040503050406030204" pitchFamily="18" charset="0"/>
                              </a:rPr>
                              <m:t>3;</m:t>
                            </m:r>
                            <m:r>
                              <a:rPr lang="en-US" sz="4000" b="0" i="1" smtClean="0">
                                <a:solidFill>
                                  <a:schemeClr val="tx1"/>
                                </a:solidFill>
                                <a:latin typeface="Cambria Math" panose="02040503050406030204" pitchFamily="18" charset="0"/>
                              </a:rPr>
                              <m:t>  </m:t>
                            </m:r>
                            <m:r>
                              <a:rPr lang="en-US" sz="4000" i="1">
                                <a:solidFill>
                                  <a:schemeClr val="tx1"/>
                                </a:solidFill>
                                <a:latin typeface="Cambria Math" panose="02040503050406030204" pitchFamily="18" charset="0"/>
                              </a:rPr>
                              <m:t>2</m:t>
                            </m:r>
                            <m:r>
                              <a:rPr lang="en-US" sz="4000" i="1">
                                <a:solidFill>
                                  <a:schemeClr val="tx1"/>
                                </a:solidFill>
                                <a:latin typeface="Cambria Math" panose="02040503050406030204" pitchFamily="18" charset="0"/>
                              </a:rPr>
                              <m:t>𝑧</m:t>
                            </m:r>
                            <m:r>
                              <a:rPr lang="en-US" sz="4000" i="1">
                                <a:solidFill>
                                  <a:schemeClr val="tx1"/>
                                </a:solidFill>
                                <a:latin typeface="Cambria Math" panose="02040503050406030204" pitchFamily="18" charset="0"/>
                              </a:rPr>
                              <m:t>;  </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1</m:t>
                                </m:r>
                              </m:num>
                              <m:den>
                                <m:r>
                                  <a:rPr lang="en-US" sz="4000" i="1">
                                    <a:solidFill>
                                      <a:prstClr val="black"/>
                                    </a:solidFill>
                                    <a:latin typeface="Cambria Math" panose="02040503050406030204" pitchFamily="18" charset="0"/>
                                  </a:rPr>
                                  <m:t>3</m:t>
                                </m:r>
                              </m:den>
                            </m:f>
                            <m:r>
                              <a:rPr lang="en-US" sz="4000" i="1">
                                <a:solidFill>
                                  <a:prstClr val="black"/>
                                </a:solidFill>
                                <a:latin typeface="Cambria Math" panose="02040503050406030204" pitchFamily="18" charset="0"/>
                              </a:rPr>
                              <m:t>𝑥𝑦</m:t>
                            </m:r>
                            <m:r>
                              <a:rPr lang="en-US" sz="4000" i="1">
                                <a:solidFill>
                                  <a:prstClr val="black"/>
                                </a:solidFill>
                                <a:latin typeface="Cambria Math" panose="02040503050406030204" pitchFamily="18" charset="0"/>
                              </a:rPr>
                              <m:t>+1</m:t>
                            </m:r>
                            <m:r>
                              <m:rPr>
                                <m:nor/>
                              </m:rPr>
                              <a:rPr lang="en-US" sz="4000" b="0" i="1" smtClean="0">
                                <a:solidFill>
                                  <a:prstClr val="black"/>
                                </a:solidFill>
                                <a:latin typeface="Cambria Math" panose="02040503050406030204" pitchFamily="18" charset="0"/>
                              </a:rPr>
                              <m:t>;</m:t>
                            </m:r>
                            <m:r>
                              <a:rPr lang="fr-FR" sz="4000" i="1">
                                <a:latin typeface="Cambria Math" panose="02040503050406030204" pitchFamily="18" charset="0"/>
                                <a:ea typeface="Calibri" panose="020F0502020204030204" pitchFamily="34" charset="0"/>
                                <a:cs typeface="Arial" panose="020B0604020202020204" pitchFamily="34" charset="0"/>
                              </a:rPr>
                              <m:t>−10</m:t>
                            </m:r>
                            <m:r>
                              <a:rPr lang="fr-FR" sz="4000" i="1">
                                <a:latin typeface="Cambria Math" panose="02040503050406030204" pitchFamily="18" charset="0"/>
                                <a:ea typeface="Calibri" panose="020F0502020204030204" pitchFamily="34" charset="0"/>
                                <a:cs typeface="Arial" panose="020B0604020202020204" pitchFamily="34" charset="0"/>
                              </a:rPr>
                              <m:t>𝑥</m:t>
                            </m:r>
                            <m:r>
                              <a:rPr lang="fr-FR" sz="4000" i="1" baseline="30000">
                                <a:latin typeface="Cambria Math" panose="02040503050406030204" pitchFamily="18" charset="0"/>
                                <a:ea typeface="Calibri" panose="020F0502020204030204" pitchFamily="34" charset="0"/>
                                <a:cs typeface="Arial" panose="020B0604020202020204" pitchFamily="34" charset="0"/>
                              </a:rPr>
                              <m:t>2</m:t>
                            </m:r>
                            <m:r>
                              <a:rPr lang="fr-FR" sz="4000" i="1">
                                <a:latin typeface="Cambria Math" panose="02040503050406030204" pitchFamily="18" charset="0"/>
                                <a:ea typeface="Calibri" panose="020F0502020204030204" pitchFamily="34" charset="0"/>
                                <a:cs typeface="Arial" panose="020B0604020202020204" pitchFamily="34" charset="0"/>
                              </a:rPr>
                              <m:t>𝑦</m:t>
                            </m:r>
                            <m:r>
                              <a:rPr lang="en-US" sz="4000" b="0" i="1" smtClean="0">
                                <a:latin typeface="Cambria Math" panose="02040503050406030204" pitchFamily="18" charset="0"/>
                                <a:ea typeface="Calibri" panose="020F0502020204030204" pitchFamily="34" charset="0"/>
                                <a:cs typeface="Arial" panose="020B0604020202020204" pitchFamily="34" charset="0"/>
                              </a:rPr>
                              <m:t>𝑧</m:t>
                            </m:r>
                            <m:r>
                              <m:rPr>
                                <m:nor/>
                              </m:rPr>
                              <a:rPr lang="fr-FR" sz="4000" i="1">
                                <a:latin typeface="Arial" panose="020B0604020202020204" pitchFamily="34" charset="0"/>
                                <a:ea typeface="Calibri" panose="020F0502020204030204" pitchFamily="34" charset="0"/>
                                <a:cs typeface="Arial" panose="020B0604020202020204" pitchFamily="34" charset="0"/>
                              </a:rPr>
                              <m:t> </m:t>
                            </m:r>
                            <m:r>
                              <m:rPr>
                                <m:nor/>
                              </m:rPr>
                              <a:rPr lang="en-US" sz="4000" b="0" i="1" smtClean="0">
                                <a:latin typeface="Arial" panose="020B0604020202020204" pitchFamily="34" charset="0"/>
                                <a:ea typeface="Calibri" panose="020F0502020204030204" pitchFamily="34" charset="0"/>
                                <a:cs typeface="Arial" panose="020B0604020202020204" pitchFamily="34" charset="0"/>
                              </a:rPr>
                              <m:t>;</m:t>
                            </m:r>
                            <m:r>
                              <m:rPr>
                                <m:nor/>
                              </m:rPr>
                              <a:rPr lang="en-US" sz="4000" i="1">
                                <a:solidFill>
                                  <a:schemeClr val="tx1"/>
                                </a:solidFill>
                                <a:latin typeface="Cambria Math" panose="02040503050406030204" pitchFamily="18" charset="0"/>
                              </a:rPr>
                              <m:t> </m:t>
                            </m:r>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4</m:t>
                                </m:r>
                              </m:num>
                              <m:den>
                                <m:r>
                                  <a:rPr lang="en-US" sz="4000" i="1">
                                    <a:solidFill>
                                      <a:schemeClr val="tx1"/>
                                    </a:solidFill>
                                    <a:latin typeface="Cambria Math" panose="02040503050406030204" pitchFamily="18" charset="0"/>
                                  </a:rPr>
                                  <m:t>𝑥𝑦</m:t>
                                </m:r>
                              </m:den>
                            </m:f>
                            <m:r>
                              <a:rPr lang="en-US" sz="4000" i="1">
                                <a:solidFill>
                                  <a:schemeClr val="tx1"/>
                                </a:solidFill>
                                <a:latin typeface="Cambria Math" panose="02040503050406030204" pitchFamily="18" charset="0"/>
                              </a:rPr>
                              <m:t>;</m:t>
                            </m:r>
                            <m:r>
                              <a:rPr lang="en-US" sz="4000" b="0" i="1" smtClean="0">
                                <a:solidFill>
                                  <a:schemeClr val="tx1"/>
                                </a:solidFill>
                                <a:latin typeface="Cambria Math" panose="02040503050406030204" pitchFamily="18" charset="0"/>
                              </a:rPr>
                              <m:t> </m:t>
                            </m:r>
                            <m:r>
                              <a:rPr lang="en-US" sz="4000" i="1">
                                <a:solidFill>
                                  <a:schemeClr val="tx1"/>
                                </a:solidFill>
                                <a:latin typeface="Cambria Math" panose="02040503050406030204" pitchFamily="18" charset="0"/>
                              </a:rPr>
                              <m:t>5</m:t>
                            </m:r>
                            <m:r>
                              <a:rPr lang="en-US" sz="4000" i="1">
                                <a:solidFill>
                                  <a:schemeClr val="tx1"/>
                                </a:solidFill>
                                <a:latin typeface="Cambria Math" panose="02040503050406030204" pitchFamily="18" charset="0"/>
                              </a:rPr>
                              <m:t>𝑥</m:t>
                            </m:r>
                            <m:r>
                              <a:rPr lang="en-US" sz="4000" i="1">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𝑧</m:t>
                                </m:r>
                              </m:num>
                              <m:den>
                                <m:r>
                                  <a:rPr lang="en-US" sz="4000" i="1">
                                    <a:solidFill>
                                      <a:schemeClr val="tx1"/>
                                    </a:solidFill>
                                    <a:latin typeface="Cambria Math" panose="02040503050406030204" pitchFamily="18" charset="0"/>
                                  </a:rPr>
                                  <m:t>2</m:t>
                                </m:r>
                              </m:den>
                            </m:f>
                            <m:r>
                              <a:rPr lang="en-US" sz="4000" i="1">
                                <a:solidFill>
                                  <a:schemeClr val="tx1"/>
                                </a:solidFill>
                                <a:latin typeface="Cambria Math" panose="02040503050406030204" pitchFamily="18" charset="0"/>
                              </a:rPr>
                              <m:t>;</m:t>
                            </m:r>
                            <m:r>
                              <a:rPr lang="en-US" sz="4000" b="0" i="1" smtClean="0">
                                <a:solidFill>
                                  <a:schemeClr val="tx1"/>
                                </a:solidFill>
                                <a:latin typeface="Cambria Math" panose="02040503050406030204" pitchFamily="18" charset="0"/>
                              </a:rPr>
                              <m:t> </m:t>
                            </m:r>
                            <m:r>
                              <a:rPr lang="en-US" sz="4000" i="1">
                                <a:solidFill>
                                  <a:schemeClr val="tx1"/>
                                </a:solidFill>
                                <a:latin typeface="Cambria Math" panose="02040503050406030204" pitchFamily="18" charset="0"/>
                              </a:rPr>
                              <m:t>1</m:t>
                            </m:r>
                            <m:r>
                              <m:rPr>
                                <m:nor/>
                              </m:rPr>
                              <a:rPr lang="en-US" sz="4000" i="1">
                                <a:solidFill>
                                  <a:schemeClr val="tx1"/>
                                </a:solidFill>
                                <a:latin typeface="Cambria Math" panose="02040503050406030204" pitchFamily="18" charset="0"/>
                              </a:rPr>
                              <m:t> </m:t>
                            </m:r>
                            <m:r>
                              <a:rPr lang="en-US" sz="4000" i="1">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1</m:t>
                                </m:r>
                              </m:num>
                              <m:den>
                                <m:r>
                                  <a:rPr lang="en-US" sz="4000" i="1">
                                    <a:solidFill>
                                      <a:schemeClr val="tx1"/>
                                    </a:solidFill>
                                    <a:latin typeface="Cambria Math" panose="02040503050406030204" pitchFamily="18" charset="0"/>
                                  </a:rPr>
                                  <m:t>𝑦</m:t>
                                </m:r>
                              </m:den>
                            </m:f>
                          </m:e>
                        </m:mr>
                        <m:mr>
                          <m:e>
                            <m:r>
                              <m:rPr>
                                <m:nor/>
                              </m:rPr>
                              <a:rPr lang="en-US" sz="4000" i="1">
                                <a:solidFill>
                                  <a:schemeClr val="tx1"/>
                                </a:solidFill>
                                <a:latin typeface="Cambria Math" panose="02040503050406030204" pitchFamily="18" charset="0"/>
                              </a:rPr>
                              <m:t>                                           </m:t>
                            </m:r>
                          </m:e>
                        </m:mr>
                        <m:mr>
                          <m:e>
                            <m:r>
                              <m:rPr>
                                <m:nor/>
                              </m:rPr>
                              <a:rPr lang="en-US" sz="4000" i="1" smtClean="0">
                                <a:solidFill>
                                  <a:schemeClr val="tx1"/>
                                </a:solidFill>
                                <a:latin typeface="Cambria Math" panose="02040503050406030204" pitchFamily="18" charset="0"/>
                              </a:rPr>
                              <m:t> </m:t>
                            </m:r>
                          </m:e>
                        </m:mr>
                        <m:mr>
                          <m:e>
                            <m:r>
                              <m:rPr>
                                <m:nor/>
                              </m:rPr>
                              <a:rPr lang="en-US" sz="4000" i="1">
                                <a:solidFill>
                                  <a:schemeClr val="tx1"/>
                                </a:solidFill>
                                <a:latin typeface="Cambria Math" panose="02040503050406030204" pitchFamily="18" charset="0"/>
                              </a:rPr>
                              <m:t>  </m:t>
                            </m:r>
                            <m:r>
                              <a:rPr lang="en-US" sz="4000" b="0" i="0" smtClean="0">
                                <a:solidFill>
                                  <a:schemeClr val="tx1"/>
                                </a:solidFill>
                                <a:latin typeface="Cambria Math" panose="02040503050406030204" pitchFamily="18" charset="0"/>
                              </a:rPr>
                              <m:t>   </m:t>
                            </m:r>
                          </m:e>
                        </m:mr>
                      </m:m>
                    </m:oMath>
                  </m:oMathPara>
                </a14:m>
                <a:endParaRPr lang="en-US" sz="4000">
                  <a:solidFill>
                    <a:schemeClr val="tx1"/>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3733800" y="3379090"/>
                <a:ext cx="10591800" cy="2720617"/>
              </a:xfrm>
              <a:prstGeom prst="rect">
                <a:avLst/>
              </a:prstGeom>
              <a:blipFill>
                <a:blip r:embed="rId37"/>
                <a:stretch>
                  <a:fillRect r="-3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819400" y="6738147"/>
                <a:ext cx="12115800" cy="901593"/>
              </a:xfrm>
              <a:prstGeom prst="rect">
                <a:avLst/>
              </a:prstGeom>
            </p:spPr>
            <p:txBody>
              <a:bodyPr wrap="square">
                <a:spAutoFit/>
              </a:bodyPr>
              <a:lstStyle/>
              <a:p>
                <a:pPr marL="571500" indent="-571500" algn="just">
                  <a:lnSpc>
                    <a:spcPct val="150000"/>
                  </a:lnSpc>
                  <a:spcBef>
                    <a:spcPts val="600"/>
                  </a:spcBef>
                  <a:spcAft>
                    <a:spcPts val="600"/>
                  </a:spcAft>
                  <a:buFontTx/>
                  <a:buChar char="-"/>
                </a:pPr>
                <a:r>
                  <a:rPr lang="fr-FR" sz="4000">
                    <a:solidFill>
                      <a:schemeClr val="tx1"/>
                    </a:solidFill>
                    <a:latin typeface="Arial" panose="020B0604020202020204" pitchFamily="34" charset="0"/>
                    <a:ea typeface="Calibri" panose="020F0502020204030204" pitchFamily="34" charset="0"/>
                    <a:cs typeface="Arial" panose="020B0604020202020204" pitchFamily="34" charset="0"/>
                  </a:rPr>
                  <a:t>Các đơn thức là: </a:t>
                </a:r>
                <a14:m>
                  <m:oMath xmlns:m="http://schemas.openxmlformats.org/officeDocument/2006/math">
                    <m:r>
                      <a:rPr lang="fr-FR"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−3; 2</m:t>
                    </m:r>
                    <m:r>
                      <a:rPr lang="fr-FR"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𝑧</m:t>
                    </m:r>
                    <m:r>
                      <a:rPr lang="fr-FR"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 −10</m:t>
                    </m:r>
                    <m:r>
                      <a:rPr lang="fr-FR"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𝑥</m:t>
                    </m:r>
                    <m:r>
                      <a:rPr lang="fr-FR" sz="4000" i="1" baseline="3000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r>
                      <a:rPr lang="fr-FR" sz="400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𝑦</m:t>
                    </m:r>
                    <m:r>
                      <a:rPr lang="en-US" sz="40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𝑧</m:t>
                    </m:r>
                  </m:oMath>
                </a14:m>
                <a:endParaRPr lang="fr-FR"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819400" y="6738147"/>
                <a:ext cx="12115800" cy="901593"/>
              </a:xfrm>
              <a:prstGeom prst="rect">
                <a:avLst/>
              </a:prstGeom>
              <a:blipFill>
                <a:blip r:embed="rId38"/>
                <a:stretch>
                  <a:fillRect l="-1610" b="-28378"/>
                </a:stretch>
              </a:blipFill>
            </p:spPr>
            <p:txBody>
              <a:bodyPr/>
              <a:lstStyle/>
              <a:p>
                <a:r>
                  <a:rPr lang="en-US">
                    <a:noFill/>
                  </a:rPr>
                  <a:t> </a:t>
                </a:r>
              </a:p>
            </p:txBody>
          </p:sp>
        </mc:Fallback>
      </mc:AlternateContent>
      <p:sp>
        <p:nvSpPr>
          <p:cNvPr id="17" name="Oval Callout 16"/>
          <p:cNvSpPr/>
          <p:nvPr/>
        </p:nvSpPr>
        <p:spPr>
          <a:xfrm>
            <a:off x="2590800" y="5255754"/>
            <a:ext cx="1560257" cy="843953"/>
          </a:xfrm>
          <a:prstGeom prst="wedgeEllipseCallou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schemeClr val="tx1"/>
              </a:solidFill>
              <a:effectLst/>
              <a:uLnTx/>
              <a:uFillTx/>
              <a:latin typeface="Calibri"/>
              <a:ea typeface="+mn-ea"/>
              <a:cs typeface="+mn-cs"/>
            </a:endParaRPr>
          </a:p>
        </p:txBody>
      </p:sp>
      <p:grpSp>
        <p:nvGrpSpPr>
          <p:cNvPr id="9" name="Group 8"/>
          <p:cNvGrpSpPr/>
          <p:nvPr/>
        </p:nvGrpSpPr>
        <p:grpSpPr>
          <a:xfrm>
            <a:off x="2819400" y="8061683"/>
            <a:ext cx="13335000" cy="2720617"/>
            <a:chOff x="2819400" y="7304804"/>
            <a:chExt cx="13335000" cy="2720617"/>
          </a:xfrm>
        </p:grpSpPr>
        <mc:AlternateContent xmlns:mc="http://schemas.openxmlformats.org/markup-compatibility/2006" xmlns:a14="http://schemas.microsoft.com/office/drawing/2010/main">
          <mc:Choice Requires="a14">
            <p:sp>
              <p:nvSpPr>
                <p:cNvPr id="26" name="Rectangle 25"/>
                <p:cNvSpPr/>
                <p:nvPr/>
              </p:nvSpPr>
              <p:spPr>
                <a:xfrm>
                  <a:off x="5562600" y="7304804"/>
                  <a:ext cx="10591800" cy="272061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en-US" sz="4000" i="1" smtClean="0">
                                <a:solidFill>
                                  <a:schemeClr val="tx1"/>
                                </a:solidFill>
                                <a:latin typeface="Cambria Math" panose="02040503050406030204" pitchFamily="18" charset="0"/>
                              </a:rPr>
                            </m:ctrlPr>
                          </m:mPr>
                          <m:mr>
                            <m:e>
                              <m:r>
                                <a:rPr lang="en-US" sz="4000">
                                  <a:solidFill>
                                    <a:schemeClr val="tx1"/>
                                  </a:solidFill>
                                  <a:latin typeface="Cambria Math" panose="02040503050406030204" pitchFamily="18" charset="0"/>
                                </a:rPr>
                                <m:t>−</m:t>
                              </m:r>
                              <m:r>
                                <a:rPr lang="en-US" sz="4000" i="0">
                                  <a:solidFill>
                                    <a:schemeClr val="tx1"/>
                                  </a:solidFill>
                                  <a:latin typeface="Cambria Math" panose="02040503050406030204" pitchFamily="18" charset="0"/>
                                </a:rPr>
                                <m:t>3;</m:t>
                              </m:r>
                              <m:r>
                                <a:rPr lang="en-US" sz="4000">
                                  <a:solidFill>
                                    <a:schemeClr val="tx1"/>
                                  </a:solidFill>
                                  <a:latin typeface="Cambria Math" panose="02040503050406030204" pitchFamily="18" charset="0"/>
                                </a:rPr>
                                <m:t>2</m:t>
                              </m:r>
                              <m:r>
                                <a:rPr lang="en-US" sz="4000" i="1">
                                  <a:solidFill>
                                    <a:schemeClr val="tx1"/>
                                  </a:solidFill>
                                  <a:latin typeface="Cambria Math" panose="02040503050406030204" pitchFamily="18" charset="0"/>
                                </a:rPr>
                                <m:t>𝑧</m:t>
                              </m:r>
                              <m:r>
                                <a:rPr lang="en-US" sz="4000">
                                  <a:solidFill>
                                    <a:schemeClr val="tx1"/>
                                  </a:solidFill>
                                  <a:latin typeface="Cambria Math" panose="02040503050406030204" pitchFamily="18" charset="0"/>
                                </a:rPr>
                                <m:t>;</m:t>
                              </m:r>
                              <m:r>
                                <a:rPr lang="en-US" sz="4000" b="0" i="1" smtClean="0">
                                  <a:solidFill>
                                    <a:schemeClr val="tx1"/>
                                  </a:solidFill>
                                  <a:latin typeface="Cambria Math" panose="02040503050406030204" pitchFamily="18" charset="0"/>
                                </a:rPr>
                                <m:t>  </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m:t>
                                  </m:r>
                                </m:num>
                                <m:den>
                                  <m:r>
                                    <a:rPr lang="en-US" sz="4000">
                                      <a:solidFill>
                                        <a:schemeClr val="tx1"/>
                                      </a:solidFill>
                                      <a:latin typeface="Cambria Math" panose="02040503050406030204" pitchFamily="18" charset="0"/>
                                    </a:rPr>
                                    <m:t>3</m:t>
                                  </m:r>
                                </m:den>
                              </m:f>
                              <m:r>
                                <a:rPr lang="en-US" sz="4000" i="1">
                                  <a:solidFill>
                                    <a:schemeClr val="tx1"/>
                                  </a:solidFill>
                                  <a:latin typeface="Cambria Math" panose="02040503050406030204" pitchFamily="18" charset="0"/>
                                </a:rPr>
                                <m:t>𝑥𝑦</m:t>
                              </m:r>
                              <m:r>
                                <a:rPr lang="en-US" sz="4000">
                                  <a:solidFill>
                                    <a:schemeClr val="tx1"/>
                                  </a:solidFill>
                                  <a:latin typeface="Cambria Math" panose="02040503050406030204" pitchFamily="18" charset="0"/>
                                </a:rPr>
                                <m:t>+1;</m:t>
                              </m:r>
                              <m:r>
                                <a:rPr lang="fr-FR" sz="4000" i="1">
                                  <a:latin typeface="Cambria Math" panose="02040503050406030204" pitchFamily="18" charset="0"/>
                                  <a:ea typeface="Calibri" panose="020F0502020204030204" pitchFamily="34" charset="0"/>
                                  <a:cs typeface="Arial" panose="020B0604020202020204" pitchFamily="34" charset="0"/>
                                </a:rPr>
                                <m:t>−10</m:t>
                              </m:r>
                              <m:r>
                                <a:rPr lang="fr-FR" sz="4000" i="1">
                                  <a:latin typeface="Cambria Math" panose="02040503050406030204" pitchFamily="18" charset="0"/>
                                  <a:ea typeface="Calibri" panose="020F0502020204030204" pitchFamily="34" charset="0"/>
                                  <a:cs typeface="Arial" panose="020B0604020202020204" pitchFamily="34" charset="0"/>
                                </a:rPr>
                                <m:t>𝑥</m:t>
                              </m:r>
                              <m:r>
                                <a:rPr lang="fr-FR" sz="4000" i="1" baseline="30000">
                                  <a:latin typeface="Cambria Math" panose="02040503050406030204" pitchFamily="18" charset="0"/>
                                  <a:ea typeface="Calibri" panose="020F0502020204030204" pitchFamily="34" charset="0"/>
                                  <a:cs typeface="Arial" panose="020B0604020202020204" pitchFamily="34" charset="0"/>
                                </a:rPr>
                                <m:t>2</m:t>
                              </m:r>
                              <m:r>
                                <a:rPr lang="fr-FR" sz="4000" i="1">
                                  <a:latin typeface="Cambria Math" panose="02040503050406030204" pitchFamily="18" charset="0"/>
                                  <a:ea typeface="Calibri" panose="020F0502020204030204" pitchFamily="34" charset="0"/>
                                  <a:cs typeface="Arial" panose="020B0604020202020204" pitchFamily="34" charset="0"/>
                                </a:rPr>
                                <m:t>𝑦</m:t>
                              </m:r>
                              <m:r>
                                <m:rPr>
                                  <m:nor/>
                                </m:rPr>
                                <a:rPr lang="en-US" sz="4000" b="0" i="0" smtClean="0">
                                  <a:latin typeface="Cambria Math" panose="02040503050406030204" pitchFamily="18" charset="0"/>
                                  <a:ea typeface="Calibri" panose="020F0502020204030204" pitchFamily="34" charset="0"/>
                                  <a:cs typeface="Arial" panose="020B0604020202020204" pitchFamily="34" charset="0"/>
                                </a:rPr>
                                <m:t>z</m:t>
                              </m:r>
                              <m:r>
                                <m:rPr>
                                  <m:nor/>
                                </m:rPr>
                                <a:rPr lang="fr-FR" sz="4000">
                                  <a:latin typeface="Arial" panose="020B0604020202020204" pitchFamily="34" charset="0"/>
                                  <a:ea typeface="Calibri" panose="020F0502020204030204" pitchFamily="34" charset="0"/>
                                  <a:cs typeface="Arial" panose="020B0604020202020204" pitchFamily="34" charset="0"/>
                                </a:rPr>
                                <m:t> </m:t>
                              </m:r>
                              <m:r>
                                <a:rPr lang="en-US" sz="4000" b="0" i="0" smtClean="0">
                                  <a:latin typeface="Cambria Math" panose="02040503050406030204" pitchFamily="18" charset="0"/>
                                  <a:ea typeface="Calibri" panose="020F0502020204030204" pitchFamily="34" charset="0"/>
                                  <a:cs typeface="Arial" panose="020B0604020202020204" pitchFamily="34" charset="0"/>
                                </a:rPr>
                                <m:t>;</m:t>
                              </m:r>
                              <m:r>
                                <a:rPr lang="en-US" sz="4000">
                                  <a:solidFill>
                                    <a:schemeClr val="tx1"/>
                                  </a:solidFill>
                                  <a:latin typeface="Cambria Math" panose="02040503050406030204" pitchFamily="18" charset="0"/>
                                </a:rPr>
                                <m:t>5</m:t>
                              </m:r>
                              <m:r>
                                <a:rPr lang="en-US" sz="4000" i="1">
                                  <a:solidFill>
                                    <a:schemeClr val="tx1"/>
                                  </a:solidFill>
                                  <a:latin typeface="Cambria Math" panose="02040503050406030204" pitchFamily="18" charset="0"/>
                                </a:rPr>
                                <m:t>𝑥</m:t>
                              </m:r>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𝑧</m:t>
                                  </m:r>
                                </m:num>
                                <m:den>
                                  <m:r>
                                    <a:rPr lang="en-US" sz="4000">
                                      <a:solidFill>
                                        <a:schemeClr val="tx1"/>
                                      </a:solidFill>
                                      <a:latin typeface="Cambria Math" panose="02040503050406030204" pitchFamily="18" charset="0"/>
                                    </a:rPr>
                                    <m:t>2</m:t>
                                  </m:r>
                                </m:den>
                              </m:f>
                            </m:e>
                          </m:mr>
                          <m:mr>
                            <m:e>
                              <m:r>
                                <m:rPr>
                                  <m:nor/>
                                </m:rPr>
                                <a:rPr lang="en-US" sz="4000" i="1">
                                  <a:solidFill>
                                    <a:schemeClr val="tx1"/>
                                  </a:solidFill>
                                  <a:latin typeface="Cambria Math" panose="02040503050406030204" pitchFamily="18" charset="0"/>
                                </a:rPr>
                                <m:t>                                           </m:t>
                              </m:r>
                            </m:e>
                          </m:mr>
                          <m:mr>
                            <m:e>
                              <m:r>
                                <m:rPr>
                                  <m:nor/>
                                </m:rPr>
                                <a:rPr lang="en-US" sz="4000" i="1" smtClean="0">
                                  <a:solidFill>
                                    <a:schemeClr val="tx1"/>
                                  </a:solidFill>
                                  <a:latin typeface="Cambria Math" panose="02040503050406030204" pitchFamily="18" charset="0"/>
                                </a:rPr>
                                <m:t> </m:t>
                              </m:r>
                            </m:e>
                          </m:mr>
                          <m:mr>
                            <m:e>
                              <m:r>
                                <m:rPr>
                                  <m:nor/>
                                </m:rPr>
                                <a:rPr lang="en-US" sz="4000" i="1">
                                  <a:solidFill>
                                    <a:schemeClr val="tx1"/>
                                  </a:solidFill>
                                  <a:latin typeface="Cambria Math" panose="02040503050406030204" pitchFamily="18" charset="0"/>
                                </a:rPr>
                                <m:t>  </m:t>
                              </m:r>
                              <m:r>
                                <a:rPr lang="en-US" sz="4000" b="0" i="0" smtClean="0">
                                  <a:solidFill>
                                    <a:schemeClr val="tx1"/>
                                  </a:solidFill>
                                  <a:latin typeface="Cambria Math" panose="02040503050406030204" pitchFamily="18" charset="0"/>
                                </a:rPr>
                                <m:t>   </m:t>
                              </m:r>
                            </m:e>
                          </m:mr>
                        </m:m>
                      </m:oMath>
                    </m:oMathPara>
                  </a14:m>
                  <a:endParaRPr lang="en-US" sz="4000">
                    <a:solidFill>
                      <a:schemeClr val="tx1"/>
                    </a:solidFill>
                  </a:endParaRPr>
                </a:p>
              </p:txBody>
            </p:sp>
          </mc:Choice>
          <mc:Fallback xmlns="">
            <p:sp>
              <p:nvSpPr>
                <p:cNvPr id="26" name="Rectangle 25"/>
                <p:cNvSpPr>
                  <a:spLocks noRot="1" noChangeAspect="1" noMove="1" noResize="1" noEditPoints="1" noAdjustHandles="1" noChangeArrowheads="1" noChangeShapeType="1" noTextEdit="1"/>
                </p:cNvSpPr>
                <p:nvPr/>
              </p:nvSpPr>
              <p:spPr>
                <a:xfrm>
                  <a:off x="5562600" y="7304804"/>
                  <a:ext cx="10591800" cy="2720617"/>
                </a:xfrm>
                <a:prstGeom prst="rect">
                  <a:avLst/>
                </a:prstGeom>
                <a:blipFill>
                  <a:blip r:embed="rId39"/>
                  <a:stretch>
                    <a:fillRect/>
                  </a:stretch>
                </a:blipFill>
              </p:spPr>
              <p:txBody>
                <a:bodyPr/>
                <a:lstStyle/>
                <a:p>
                  <a:r>
                    <a:rPr lang="en-US">
                      <a:noFill/>
                    </a:rPr>
                    <a:t> </a:t>
                  </a:r>
                </a:p>
              </p:txBody>
            </p:sp>
          </mc:Fallback>
        </mc:AlternateContent>
        <p:sp>
          <p:nvSpPr>
            <p:cNvPr id="7" name="Rectangle 6"/>
            <p:cNvSpPr/>
            <p:nvPr/>
          </p:nvSpPr>
          <p:spPr>
            <a:xfrm>
              <a:off x="2819400" y="7402977"/>
              <a:ext cx="4241867" cy="901593"/>
            </a:xfrm>
            <a:prstGeom prst="rect">
              <a:avLst/>
            </a:prstGeom>
          </p:spPr>
          <p:txBody>
            <a:bodyPr wrap="none">
              <a:spAutoFit/>
            </a:bodyPr>
            <a:lstStyle/>
            <a:p>
              <a:pPr marL="571500" lvl="0" indent="-571500" algn="just">
                <a:lnSpc>
                  <a:spcPct val="150000"/>
                </a:lnSpc>
                <a:spcBef>
                  <a:spcPts val="600"/>
                </a:spcBef>
                <a:spcAft>
                  <a:spcPts val="600"/>
                </a:spcAft>
                <a:buFontTx/>
                <a:buChar char="-"/>
              </a:pPr>
              <a:r>
                <a:rPr lang="fr-FR" sz="4000">
                  <a:latin typeface="Arial" panose="020B0604020202020204" pitchFamily="34" charset="0"/>
                  <a:ea typeface="Calibri" panose="020F0502020204030204" pitchFamily="34" charset="0"/>
                  <a:cs typeface="Arial" panose="020B0604020202020204" pitchFamily="34" charset="0"/>
                </a:rPr>
                <a:t>Các đa thức là:</a:t>
              </a:r>
              <a:endParaRPr lang="en-US" sz="4000">
                <a:latin typeface="Arial" panose="020B0604020202020204" pitchFamily="34" charset="0"/>
                <a:ea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P spid="4" grpId="0"/>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a:blip r:embed="rId2"/>
          <a:srcRect/>
          <a:stretch>
            <a:fillRect/>
          </a:stretch>
        </p:blipFill>
        <p:spPr>
          <a:xfrm>
            <a:off x="16518571" y="4198450"/>
            <a:ext cx="502571" cy="512174"/>
          </a:xfrm>
          <a:prstGeom prst="rect">
            <a:avLst/>
          </a:prstGeom>
        </p:spPr>
      </p:pic>
      <p:pic>
        <p:nvPicPr>
          <p:cNvPr id="13" name="Picture 13"/>
          <p:cNvPicPr>
            <a:picLocks noChangeAspect="1"/>
          </p:cNvPicPr>
          <p:nvPr/>
        </p:nvPicPr>
        <p:blipFill>
          <a:blip r:embed="rId2"/>
          <a:srcRect/>
          <a:stretch>
            <a:fillRect/>
          </a:stretch>
        </p:blipFill>
        <p:spPr>
          <a:xfrm>
            <a:off x="16447881" y="917318"/>
            <a:ext cx="1005142" cy="1024349"/>
          </a:xfrm>
          <a:prstGeom prst="rect">
            <a:avLst/>
          </a:prstGeom>
        </p:spPr>
      </p:pic>
      <p:pic>
        <p:nvPicPr>
          <p:cNvPr id="14" name="Picture 14"/>
          <p:cNvPicPr>
            <a:picLocks noChangeAspect="1"/>
          </p:cNvPicPr>
          <p:nvPr/>
        </p:nvPicPr>
        <p:blipFill>
          <a:blip r:embed="rId3"/>
          <a:srcRect/>
          <a:stretch>
            <a:fillRect/>
          </a:stretch>
        </p:blipFill>
        <p:spPr>
          <a:xfrm>
            <a:off x="1657097" y="7658100"/>
            <a:ext cx="1066206" cy="1239774"/>
          </a:xfrm>
          <a:prstGeom prst="rect">
            <a:avLst/>
          </a:prstGeom>
        </p:spPr>
      </p:pic>
      <p:pic>
        <p:nvPicPr>
          <p:cNvPr id="16" name="Picture 16"/>
          <p:cNvPicPr>
            <a:picLocks noChangeAspect="1"/>
          </p:cNvPicPr>
          <p:nvPr/>
        </p:nvPicPr>
        <p:blipFill>
          <a:blip r:embed="rId2"/>
          <a:srcRect/>
          <a:stretch>
            <a:fillRect/>
          </a:stretch>
        </p:blipFill>
        <p:spPr>
          <a:xfrm>
            <a:off x="15375571" y="405143"/>
            <a:ext cx="502571" cy="512174"/>
          </a:xfrm>
          <a:prstGeom prst="rect">
            <a:avLst/>
          </a:prstGeom>
        </p:spPr>
      </p:pic>
      <p:pic>
        <p:nvPicPr>
          <p:cNvPr id="17" name="Picture 17"/>
          <p:cNvPicPr>
            <a:picLocks noChangeAspect="1"/>
          </p:cNvPicPr>
          <p:nvPr/>
        </p:nvPicPr>
        <p:blipFill>
          <a:blip r:embed="rId2"/>
          <a:srcRect/>
          <a:stretch>
            <a:fillRect/>
          </a:stretch>
        </p:blipFill>
        <p:spPr>
          <a:xfrm>
            <a:off x="17453023" y="2422272"/>
            <a:ext cx="502571" cy="512174"/>
          </a:xfrm>
          <a:prstGeom prst="rect">
            <a:avLst/>
          </a:prstGeom>
        </p:spPr>
      </p:pic>
      <p:grpSp>
        <p:nvGrpSpPr>
          <p:cNvPr id="2" name="Group 2"/>
          <p:cNvGrpSpPr/>
          <p:nvPr/>
        </p:nvGrpSpPr>
        <p:grpSpPr>
          <a:xfrm>
            <a:off x="3429000" y="2479353"/>
            <a:ext cx="11506200" cy="3886200"/>
            <a:chOff x="0" y="0"/>
            <a:chExt cx="4099121" cy="1678281"/>
          </a:xfrm>
        </p:grpSpPr>
        <p:sp>
          <p:nvSpPr>
            <p:cNvPr id="3" name="Freeform 3"/>
            <p:cNvSpPr/>
            <p:nvPr/>
          </p:nvSpPr>
          <p:spPr>
            <a:xfrm>
              <a:off x="0" y="0"/>
              <a:ext cx="4099121" cy="1678281"/>
            </a:xfrm>
            <a:custGeom>
              <a:avLst/>
              <a:gdLst/>
              <a:ahLst/>
              <a:cxnLst/>
              <a:rect l="l" t="t" r="r" b="b"/>
              <a:pathLst>
                <a:path w="4099121" h="1678281">
                  <a:moveTo>
                    <a:pt x="0" y="0"/>
                  </a:moveTo>
                  <a:lnTo>
                    <a:pt x="4099121" y="0"/>
                  </a:lnTo>
                  <a:lnTo>
                    <a:pt x="4099121" y="1678281"/>
                  </a:lnTo>
                  <a:lnTo>
                    <a:pt x="0" y="1678281"/>
                  </a:lnTo>
                  <a:close/>
                </a:path>
              </a:pathLst>
            </a:custGeom>
            <a:solidFill>
              <a:srgbClr val="FFFFFF">
                <a:alpha val="19608"/>
              </a:srgbClr>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3802110" y="2709042"/>
            <a:ext cx="10766401" cy="3364483"/>
            <a:chOff x="0" y="-38100"/>
            <a:chExt cx="3848257" cy="1452974"/>
          </a:xfrm>
        </p:grpSpPr>
        <p:sp>
          <p:nvSpPr>
            <p:cNvPr id="6" name="Freeform 6"/>
            <p:cNvSpPr/>
            <p:nvPr/>
          </p:nvSpPr>
          <p:spPr>
            <a:xfrm>
              <a:off x="0" y="0"/>
              <a:ext cx="3848257" cy="1414874"/>
            </a:xfrm>
            <a:custGeom>
              <a:avLst/>
              <a:gdLst/>
              <a:ahLst/>
              <a:cxnLst/>
              <a:rect l="l" t="t" r="r" b="b"/>
              <a:pathLst>
                <a:path w="3848257" h="1414874">
                  <a:moveTo>
                    <a:pt x="0" y="0"/>
                  </a:moveTo>
                  <a:lnTo>
                    <a:pt x="3848257" y="0"/>
                  </a:lnTo>
                  <a:lnTo>
                    <a:pt x="3848257" y="1414874"/>
                  </a:lnTo>
                  <a:lnTo>
                    <a:pt x="0" y="1414874"/>
                  </a:lnTo>
                  <a:close/>
                </a:path>
              </a:pathLst>
            </a:custGeom>
            <a:solidFill>
              <a:srgbClr val="FFFFFF">
                <a:alpha val="28627"/>
              </a:srgbClr>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Rectangle 17"/>
          <p:cNvSpPr/>
          <p:nvPr/>
        </p:nvSpPr>
        <p:spPr>
          <a:xfrm>
            <a:off x="3967510" y="3658946"/>
            <a:ext cx="10253448" cy="1306255"/>
          </a:xfrm>
          <a:prstGeom prst="rect">
            <a:avLst/>
          </a:prstGeom>
        </p:spPr>
        <p:txBody>
          <a:bodyPr wrap="none">
            <a:spAutoFit/>
          </a:bodyPr>
          <a:lstStyle/>
          <a:p>
            <a:pPr lvl="0" algn="ctr">
              <a:lnSpc>
                <a:spcPct val="150000"/>
              </a:lnSpc>
              <a:spcBef>
                <a:spcPts val="600"/>
              </a:spcBef>
              <a:spcAft>
                <a:spcPts val="1000"/>
              </a:spcAft>
            </a:pPr>
            <a:r>
              <a:rPr lang="en-US" sz="6000" b="1">
                <a:latin typeface="Arial" panose="020B0604020202020204" pitchFamily="34" charset="0"/>
                <a:ea typeface="Calibri" panose="020F0502020204030204" pitchFamily="34" charset="0"/>
                <a:cs typeface="Arial" panose="020B0604020202020204" pitchFamily="34" charset="0"/>
              </a:rPr>
              <a:t>1. ĐƠN THỨC VÀ ĐA THỨC</a:t>
            </a:r>
            <a:endParaRPr lang="vi-VN" sz="6000" b="1" dirty="0">
              <a:latin typeface="Arial" panose="020B0604020202020204" pitchFamily="34" charset="0"/>
              <a:ea typeface="Calibri" panose="020F0502020204030204" pitchFamily="34" charset="0"/>
              <a:cs typeface="Arial" panose="020B0604020202020204" pitchFamily="34" charset="0"/>
            </a:endParaRPr>
          </a:p>
        </p:txBody>
      </p:sp>
      <p:pic>
        <p:nvPicPr>
          <p:cNvPr id="20" name="Picture 11"/>
          <p:cNvPicPr>
            <a:picLocks noChangeAspect="1"/>
          </p:cNvPicPr>
          <p:nvPr/>
        </p:nvPicPr>
        <p:blipFill>
          <a:blip r:embed="rId4"/>
          <a:srcRect/>
          <a:stretch>
            <a:fillRect/>
          </a:stretch>
        </p:blipFill>
        <p:spPr>
          <a:xfrm>
            <a:off x="12344400" y="5676900"/>
            <a:ext cx="4257798" cy="4566059"/>
          </a:xfrm>
          <a:prstGeom prst="rect">
            <a:avLst/>
          </a:prstGeom>
        </p:spPr>
      </p:pic>
      <p:pic>
        <p:nvPicPr>
          <p:cNvPr id="21" name="Picture 8"/>
          <p:cNvPicPr>
            <a:picLocks noChangeAspect="1"/>
          </p:cNvPicPr>
          <p:nvPr/>
        </p:nvPicPr>
        <p:blipFill>
          <a:blip r:embed="rId5"/>
          <a:srcRect/>
          <a:stretch>
            <a:fillRect/>
          </a:stretch>
        </p:blipFill>
        <p:spPr>
          <a:xfrm flipH="1">
            <a:off x="1241686" y="1229188"/>
            <a:ext cx="2963234" cy="3310876"/>
          </a:xfrm>
          <a:prstGeom prst="rect">
            <a:avLst/>
          </a:prstGeom>
        </p:spPr>
      </p:pic>
    </p:spTree>
    <p:extLst>
      <p:ext uri="{BB962C8B-B14F-4D97-AF65-F5344CB8AC3E}">
        <p14:creationId xmlns:p14="http://schemas.microsoft.com/office/powerpoint/2010/main" val="3182600928"/>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339192" y="285816"/>
            <a:ext cx="17567808" cy="9760436"/>
            <a:chOff x="0" y="0"/>
            <a:chExt cx="3848257" cy="1414874"/>
          </a:xfrm>
        </p:grpSpPr>
        <p:sp>
          <p:nvSpPr>
            <p:cNvPr id="7" name="Freeform 7"/>
            <p:cNvSpPr/>
            <p:nvPr/>
          </p:nvSpPr>
          <p:spPr>
            <a:xfrm>
              <a:off x="0" y="0"/>
              <a:ext cx="3848257" cy="1414874"/>
            </a:xfrm>
            <a:custGeom>
              <a:avLst/>
              <a:gdLst/>
              <a:ahLst/>
              <a:cxnLst/>
              <a:rect l="l" t="t" r="r" b="b"/>
              <a:pathLst>
                <a:path w="3848257" h="1414874">
                  <a:moveTo>
                    <a:pt x="0" y="0"/>
                  </a:moveTo>
                  <a:lnTo>
                    <a:pt x="3848257" y="0"/>
                  </a:lnTo>
                  <a:lnTo>
                    <a:pt x="3848257" y="1414874"/>
                  </a:lnTo>
                  <a:lnTo>
                    <a:pt x="0" y="1414874"/>
                  </a:lnTo>
                  <a:close/>
                </a:path>
              </a:pathLst>
            </a:custGeom>
            <a:solidFill>
              <a:srgbClr val="FFFFFF">
                <a:alpha val="28627"/>
              </a:srgbClr>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effectLst/>
                <a:uLnTx/>
                <a:uFillTx/>
                <a:latin typeface="Calibri"/>
                <a:ea typeface="+mn-ea"/>
                <a:cs typeface="+mn-cs"/>
              </a:endParaRPr>
            </a:p>
          </p:txBody>
        </p:sp>
      </p:grpSp>
      <p:pic>
        <p:nvPicPr>
          <p:cNvPr id="14" name="Picture 14"/>
          <p:cNvPicPr>
            <a:picLocks noChangeAspect="1"/>
          </p:cNvPicPr>
          <p:nvPr/>
        </p:nvPicPr>
        <p:blipFill>
          <a:blip r:embed="rId2"/>
          <a:srcRect/>
          <a:stretch>
            <a:fillRect/>
          </a:stretch>
        </p:blipFill>
        <p:spPr>
          <a:xfrm>
            <a:off x="-104779" y="9248614"/>
            <a:ext cx="1005142" cy="1024349"/>
          </a:xfrm>
          <a:prstGeom prst="rect">
            <a:avLst/>
          </a:prstGeom>
        </p:spPr>
      </p:pic>
      <p:pic>
        <p:nvPicPr>
          <p:cNvPr id="15" name="Picture 15"/>
          <p:cNvPicPr>
            <a:picLocks noChangeAspect="1"/>
          </p:cNvPicPr>
          <p:nvPr/>
        </p:nvPicPr>
        <p:blipFill>
          <a:blip r:embed="rId2"/>
          <a:srcRect/>
          <a:stretch>
            <a:fillRect/>
          </a:stretch>
        </p:blipFill>
        <p:spPr>
          <a:xfrm>
            <a:off x="23558" y="4351"/>
            <a:ext cx="1005142" cy="1024349"/>
          </a:xfrm>
          <a:prstGeom prst="rect">
            <a:avLst/>
          </a:prstGeom>
        </p:spPr>
      </p:pic>
      <p:sp>
        <p:nvSpPr>
          <p:cNvPr id="20" name="Oval Callout 19"/>
          <p:cNvSpPr/>
          <p:nvPr/>
        </p:nvSpPr>
        <p:spPr>
          <a:xfrm>
            <a:off x="1621038" y="4310081"/>
            <a:ext cx="1560257" cy="843953"/>
          </a:xfrm>
          <a:prstGeom prst="wedgeEllipseCallou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schemeClr val="tx1"/>
              </a:solidFill>
              <a:effectLst/>
              <a:uLnTx/>
              <a:uFillTx/>
              <a:latin typeface="Calibri"/>
              <a:ea typeface="+mn-ea"/>
              <a:cs typeface="+mn-cs"/>
            </a:endParaRPr>
          </a:p>
        </p:txBody>
      </p:sp>
      <p:pic>
        <p:nvPicPr>
          <p:cNvPr id="27" name="Picture 8"/>
          <p:cNvPicPr>
            <a:picLocks noChangeAspect="1"/>
          </p:cNvPicPr>
          <p:nvPr/>
        </p:nvPicPr>
        <p:blipFill>
          <a:blip r:embed="rId3"/>
          <a:srcRect/>
          <a:stretch>
            <a:fillRect/>
          </a:stretch>
        </p:blipFill>
        <p:spPr>
          <a:xfrm>
            <a:off x="16687800" y="459335"/>
            <a:ext cx="1071326" cy="1197012"/>
          </a:xfrm>
          <a:prstGeom prst="rect">
            <a:avLst/>
          </a:prstGeom>
        </p:spPr>
      </p:pic>
      <p:grpSp>
        <p:nvGrpSpPr>
          <p:cNvPr id="28" name="Group 27"/>
          <p:cNvGrpSpPr/>
          <p:nvPr/>
        </p:nvGrpSpPr>
        <p:grpSpPr>
          <a:xfrm>
            <a:off x="1371600" y="647700"/>
            <a:ext cx="5257800" cy="1066800"/>
            <a:chOff x="214647" y="190500"/>
            <a:chExt cx="11478326" cy="1066800"/>
          </a:xfrm>
        </p:grpSpPr>
        <p:sp>
          <p:nvSpPr>
            <p:cNvPr id="29" name="Rectangle 28"/>
            <p:cNvSpPr/>
            <p:nvPr/>
          </p:nvSpPr>
          <p:spPr>
            <a:xfrm>
              <a:off x="214647" y="190500"/>
              <a:ext cx="11478326"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p:cNvSpPr/>
            <p:nvPr/>
          </p:nvSpPr>
          <p:spPr>
            <a:xfrm>
              <a:off x="759196" y="220912"/>
              <a:ext cx="10368807"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2. (SGK </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tr.11)</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 name="Rectangle 1"/>
          <p:cNvSpPr/>
          <p:nvPr/>
        </p:nvSpPr>
        <p:spPr>
          <a:xfrm>
            <a:off x="1219200" y="1763730"/>
            <a:ext cx="15697200" cy="1839606"/>
          </a:xfrm>
          <a:prstGeom prst="rect">
            <a:avLst/>
          </a:prstGeom>
        </p:spPr>
        <p:txBody>
          <a:bodyPr wrap="square">
            <a:spAutoFit/>
          </a:bodyPr>
          <a:lstStyle/>
          <a:p>
            <a:pPr algn="just">
              <a:lnSpc>
                <a:spcPct val="150000"/>
              </a:lnSpc>
            </a:pPr>
            <a:r>
              <a:rPr lang="en-US" sz="4000">
                <a:latin typeface="Arial" panose="020B0604020202020204" pitchFamily="34" charset="0"/>
                <a:ea typeface="Times New Roman" panose="02020603050405020304" pitchFamily="18" charset="0"/>
              </a:rPr>
              <a:t>Thu gọn các đơn thức sau. Chỉ ra hệ số, phần biến và bậc của mỗi đơn thức.</a:t>
            </a:r>
            <a:endParaRPr lang="en-US" sz="4000" dirty="0"/>
          </a:p>
        </p:txBody>
      </p:sp>
      <mc:AlternateContent xmlns:mc="http://schemas.openxmlformats.org/markup-compatibility/2006" xmlns:a14="http://schemas.microsoft.com/office/drawing/2010/main">
        <mc:Choice Requires="a14">
          <p:sp>
            <p:nvSpPr>
              <p:cNvPr id="5" name="Rectangle 4"/>
              <p:cNvSpPr/>
              <p:nvPr/>
            </p:nvSpPr>
            <p:spPr>
              <a:xfrm>
                <a:off x="5334000" y="3009900"/>
                <a:ext cx="7537128" cy="14754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smtClean="0">
                          <a:solidFill>
                            <a:schemeClr val="tx1"/>
                          </a:solidFill>
                          <a:latin typeface="Cambria Math" panose="02040503050406030204" pitchFamily="18" charset="0"/>
                        </a:rPr>
                        <m:t>5</m:t>
                      </m:r>
                      <m:r>
                        <a:rPr lang="en-US" sz="4000" i="1">
                          <a:solidFill>
                            <a:schemeClr val="tx1"/>
                          </a:solidFill>
                          <a:latin typeface="Cambria Math" panose="02040503050406030204" pitchFamily="18" charset="0"/>
                        </a:rPr>
                        <m:t>𝑥𝑦𝑥</m:t>
                      </m:r>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r>
                        <a:rPr lang="en-US" sz="4000" i="0">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𝑥𝑦𝑧</m:t>
                      </m:r>
                      <m:f>
                        <m:fPr>
                          <m:ctrlPr>
                            <a:rPr lang="en-US" sz="4000" i="1">
                              <a:solidFill>
                                <a:schemeClr val="tx1"/>
                              </a:solidFill>
                              <a:latin typeface="Cambria Math" panose="02040503050406030204" pitchFamily="18" charset="0"/>
                            </a:rPr>
                          </m:ctrlPr>
                        </m:fPr>
                        <m:num>
                          <m:r>
                            <a:rPr lang="en-US" sz="4000" i="0">
                              <a:solidFill>
                                <a:schemeClr val="tx1"/>
                              </a:solidFill>
                              <a:latin typeface="Cambria Math" panose="02040503050406030204" pitchFamily="18" charset="0"/>
                            </a:rPr>
                            <m:t>2</m:t>
                          </m:r>
                        </m:num>
                        <m:den>
                          <m:r>
                            <a:rPr lang="en-US" sz="4000" i="0">
                              <a:solidFill>
                                <a:schemeClr val="tx1"/>
                              </a:solidFill>
                              <a:latin typeface="Cambria Math" panose="02040503050406030204" pitchFamily="18" charset="0"/>
                            </a:rPr>
                            <m:t>3</m:t>
                          </m:r>
                        </m:den>
                      </m:f>
                      <m:r>
                        <a:rPr lang="en-US" sz="4000" i="1">
                          <a:solidFill>
                            <a:schemeClr val="tx1"/>
                          </a:solidFill>
                          <a:latin typeface="Cambria Math" panose="02040503050406030204" pitchFamily="18" charset="0"/>
                        </a:rPr>
                        <m:t>𝑦</m:t>
                      </m:r>
                      <m:r>
                        <a:rPr lang="en-US" sz="4000" i="0">
                          <a:solidFill>
                            <a:schemeClr val="tx1"/>
                          </a:solidFill>
                          <a:latin typeface="Cambria Math" panose="02040503050406030204" pitchFamily="18" charset="0"/>
                        </a:rPr>
                        <m:t>;</m:t>
                      </m:r>
                      <m:r>
                        <m:rPr>
                          <m:nor/>
                        </m:rPr>
                        <a:rPr lang="en-US" sz="4000" i="1">
                          <a:solidFill>
                            <a:schemeClr val="tx1"/>
                          </a:solidFill>
                          <a:latin typeface="Cambria Math" panose="02040503050406030204" pitchFamily="18" charset="0"/>
                        </a:rPr>
                        <m:t>  </m:t>
                      </m:r>
                      <m:r>
                        <a:rPr lang="en-US" sz="4000" i="0">
                          <a:solidFill>
                            <a:schemeClr val="tx1"/>
                          </a:solidFill>
                          <a:latin typeface="Cambria Math" panose="02040503050406030204" pitchFamily="18" charset="0"/>
                        </a:rPr>
                        <m:t>−2</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𝑥</m:t>
                          </m:r>
                        </m:e>
                        <m:sup>
                          <m:r>
                            <a:rPr lang="en-US" sz="4000" i="0">
                              <a:solidFill>
                                <a:schemeClr val="tx1"/>
                              </a:solidFill>
                              <a:latin typeface="Cambria Math" panose="02040503050406030204" pitchFamily="18" charset="0"/>
                            </a:rPr>
                            <m:t>2</m:t>
                          </m:r>
                        </m:sup>
                      </m:sSup>
                      <m:d>
                        <m:dPr>
                          <m:ctrlPr>
                            <a:rPr lang="en-US" sz="4000" i="1">
                              <a:solidFill>
                                <a:schemeClr val="tx1"/>
                              </a:solidFill>
                              <a:latin typeface="Cambria Math" panose="02040503050406030204" pitchFamily="18" charset="0"/>
                            </a:rPr>
                          </m:ctrlPr>
                        </m:dPr>
                        <m:e>
                          <m:f>
                            <m:fPr>
                              <m:ctrlPr>
                                <a:rPr lang="en-US" sz="4000" i="1">
                                  <a:solidFill>
                                    <a:schemeClr val="tx1"/>
                                  </a:solidFill>
                                  <a:latin typeface="Cambria Math" panose="02040503050406030204" pitchFamily="18" charset="0"/>
                                </a:rPr>
                              </m:ctrlPr>
                            </m:fPr>
                            <m:num>
                              <m:r>
                                <a:rPr lang="en-US" sz="4000" i="0">
                                  <a:solidFill>
                                    <a:schemeClr val="tx1"/>
                                  </a:solidFill>
                                  <a:latin typeface="Cambria Math" panose="02040503050406030204" pitchFamily="18" charset="0"/>
                                </a:rPr>
                                <m:t>−1</m:t>
                              </m:r>
                            </m:num>
                            <m:den>
                              <m:r>
                                <a:rPr lang="en-US" sz="4000" i="0">
                                  <a:solidFill>
                                    <a:schemeClr val="tx1"/>
                                  </a:solidFill>
                                  <a:latin typeface="Cambria Math" panose="02040503050406030204" pitchFamily="18" charset="0"/>
                                </a:rPr>
                                <m:t>6</m:t>
                              </m:r>
                            </m:den>
                          </m:f>
                        </m:e>
                      </m:d>
                      <m:r>
                        <a:rPr lang="en-US" sz="4000" i="1">
                          <a:solidFill>
                            <a:schemeClr val="tx1"/>
                          </a:solidFill>
                          <a:latin typeface="Cambria Math" panose="02040503050406030204" pitchFamily="18" charset="0"/>
                        </a:rPr>
                        <m:t>𝑥</m:t>
                      </m:r>
                    </m:oMath>
                  </m:oMathPara>
                </a14:m>
                <a:endParaRPr lang="en-US" sz="4000">
                  <a:solidFill>
                    <a:schemeClr val="tx1"/>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5334000" y="3009900"/>
                <a:ext cx="7537128" cy="147540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371600" y="5657194"/>
                <a:ext cx="4572000" cy="4016484"/>
              </a:xfrm>
              <a:prstGeom prst="rect">
                <a:avLst/>
              </a:prstGeom>
            </p:spPr>
            <p:txBody>
              <a:bodyPr wrap="square">
                <a:spAutoFit/>
              </a:bodyPr>
              <a:lstStyle/>
              <a:p>
                <a:pPr marL="571500" lvl="0" indent="-571500" algn="just">
                  <a:lnSpc>
                    <a:spcPct val="150000"/>
                  </a:lnSpc>
                  <a:spcAft>
                    <a:spcPts val="600"/>
                  </a:spcAft>
                  <a:buFont typeface="Arial" panose="020B0604020202020204" pitchFamily="34" charset="0"/>
                  <a:buChar char="•"/>
                </a:pPr>
                <a14:m>
                  <m:oMath xmlns:m="http://schemas.openxmlformats.org/officeDocument/2006/math">
                    <m:r>
                      <a:rPr lang="fr-FR"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5</m:t>
                    </m:r>
                    <m:r>
                      <a:rPr lang="fr-FR"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𝑥𝑦𝑥</m:t>
                    </m:r>
                    <m:r>
                      <a:rPr lang="fr-FR"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 =  5</m:t>
                    </m:r>
                    <m:r>
                      <a:rPr lang="fr-FR"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𝑥</m:t>
                    </m:r>
                    <m:r>
                      <a:rPr lang="fr-FR" sz="4000" i="1" baseline="30000">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r>
                      <a:rPr lang="fr-FR"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𝑦</m:t>
                    </m:r>
                  </m:oMath>
                </a14:m>
                <a:endParaRPr lang="en-US" sz="400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Aft>
                    <a:spcPts val="600"/>
                  </a:spcAft>
                  <a:buFontTx/>
                  <a:buChar char="-"/>
                </a:pPr>
                <a:r>
                  <a:rPr lang="fr-FR" sz="4000">
                    <a:solidFill>
                      <a:schemeClr val="tx1"/>
                    </a:solidFill>
                    <a:latin typeface="Arial" panose="020B0604020202020204" pitchFamily="34" charset="0"/>
                    <a:ea typeface="Calibri" panose="020F0502020204030204" pitchFamily="34" charset="0"/>
                    <a:cs typeface="Arial" panose="020B0604020202020204" pitchFamily="34" charset="0"/>
                  </a:rPr>
                  <a:t>C</a:t>
                </a:r>
                <a:r>
                  <a:rPr lang="fr-FR" sz="4000">
                    <a:solidFill>
                      <a:schemeClr val="tx1"/>
                    </a:solidFill>
                    <a:effectLst/>
                    <a:latin typeface="Arial" panose="020B0604020202020204" pitchFamily="34" charset="0"/>
                    <a:ea typeface="Calibri" panose="020F0502020204030204" pitchFamily="34" charset="0"/>
                    <a:cs typeface="Arial" panose="020B0604020202020204" pitchFamily="34" charset="0"/>
                  </a:rPr>
                  <a:t>ó hệ số: 5</a:t>
                </a:r>
              </a:p>
              <a:p>
                <a:pPr marL="571500" lvl="0" indent="-571500" algn="just">
                  <a:lnSpc>
                    <a:spcPct val="150000"/>
                  </a:lnSpc>
                  <a:spcAft>
                    <a:spcPts val="600"/>
                  </a:spcAft>
                  <a:buFont typeface="Arial" panose="020B0604020202020204" pitchFamily="34" charset="0"/>
                  <a:buChar char="•"/>
                </a:pPr>
                <a:r>
                  <a:rPr lang="fr-FR" sz="4000">
                    <a:solidFill>
                      <a:schemeClr val="tx1"/>
                    </a:solidFill>
                    <a:effectLst/>
                    <a:latin typeface="Arial" panose="020B0604020202020204" pitchFamily="34" charset="0"/>
                    <a:ea typeface="Calibri" panose="020F0502020204030204" pitchFamily="34" charset="0"/>
                    <a:cs typeface="Arial" panose="020B0604020202020204" pitchFamily="34" charset="0"/>
                  </a:rPr>
                  <a:t>Phần biến: </a:t>
                </a:r>
                <a14:m>
                  <m:oMath xmlns:m="http://schemas.openxmlformats.org/officeDocument/2006/math">
                    <m:r>
                      <a:rPr lang="fr-FR" sz="4000" i="1">
                        <a:latin typeface="Cambria Math" panose="02040503050406030204" pitchFamily="18" charset="0"/>
                        <a:ea typeface="Calibri" panose="020F0502020204030204" pitchFamily="34" charset="0"/>
                        <a:cs typeface="Arial" panose="020B0604020202020204" pitchFamily="34" charset="0"/>
                      </a:rPr>
                      <m:t>𝑥</m:t>
                    </m:r>
                    <m:r>
                      <a:rPr lang="fr-FR" sz="4000" i="1" baseline="30000">
                        <a:latin typeface="Cambria Math" panose="02040503050406030204" pitchFamily="18" charset="0"/>
                        <a:ea typeface="Calibri" panose="020F0502020204030204" pitchFamily="34" charset="0"/>
                        <a:cs typeface="Arial" panose="020B0604020202020204" pitchFamily="34" charset="0"/>
                      </a:rPr>
                      <m:t>2</m:t>
                    </m:r>
                    <m:r>
                      <a:rPr lang="fr-FR" sz="4000" i="1">
                        <a:latin typeface="Cambria Math" panose="02040503050406030204" pitchFamily="18" charset="0"/>
                        <a:ea typeface="Calibri" panose="020F0502020204030204" pitchFamily="34" charset="0"/>
                        <a:cs typeface="Arial" panose="020B0604020202020204" pitchFamily="34" charset="0"/>
                      </a:rPr>
                      <m:t>𝑦</m:t>
                    </m:r>
                  </m:oMath>
                </a14:m>
                <a:endParaRPr lang="en-US" sz="4000">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Aft>
                    <a:spcPts val="600"/>
                  </a:spcAft>
                  <a:buFontTx/>
                  <a:buChar char="-"/>
                </a:pPr>
                <a:r>
                  <a:rPr lang="fr-FR" sz="4000">
                    <a:solidFill>
                      <a:schemeClr val="tx1"/>
                    </a:solidFill>
                    <a:latin typeface="Arial" panose="020B0604020202020204" pitchFamily="34" charset="0"/>
                    <a:ea typeface="Calibri" panose="020F0502020204030204" pitchFamily="34" charset="0"/>
                    <a:cs typeface="Arial" panose="020B0604020202020204" pitchFamily="34" charset="0"/>
                  </a:rPr>
                  <a:t>B</a:t>
                </a:r>
                <a:r>
                  <a:rPr lang="fr-FR" sz="4000">
                    <a:solidFill>
                      <a:schemeClr val="tx1"/>
                    </a:solidFill>
                    <a:effectLst/>
                    <a:latin typeface="Arial" panose="020B0604020202020204" pitchFamily="34" charset="0"/>
                    <a:ea typeface="Calibri" panose="020F0502020204030204" pitchFamily="34" charset="0"/>
                    <a:cs typeface="Arial" panose="020B0604020202020204" pitchFamily="34" charset="0"/>
                  </a:rPr>
                  <a:t>ậc: 3</a:t>
                </a:r>
                <a:endParaRPr lang="en-US" sz="40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371600" y="5657194"/>
                <a:ext cx="4572000" cy="4016484"/>
              </a:xfrm>
              <a:prstGeom prst="rect">
                <a:avLst/>
              </a:prstGeom>
              <a:blipFill>
                <a:blip r:embed="rId5"/>
                <a:stretch>
                  <a:fillRect l="-4267" b="-27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553200" y="5077358"/>
                <a:ext cx="9144000" cy="4790542"/>
              </a:xfrm>
              <a:prstGeom prst="rect">
                <a:avLst/>
              </a:prstGeom>
            </p:spPr>
            <p:txBody>
              <a:bodyPr>
                <a:spAutoFit/>
              </a:bodyPr>
              <a:lstStyle/>
              <a:p>
                <a:pPr marL="571500" lvl="0" indent="-571500" algn="just">
                  <a:lnSpc>
                    <a:spcPct val="150000"/>
                  </a:lnSpc>
                  <a:spcAft>
                    <a:spcPts val="600"/>
                  </a:spcAft>
                  <a:buFont typeface="Arial" panose="020B0604020202020204" pitchFamily="34" charset="0"/>
                  <a:buChar char="•"/>
                </a:pPr>
                <a14:m>
                  <m:oMath xmlns:m="http://schemas.openxmlformats.org/officeDocument/2006/math">
                    <m:r>
                      <a:rPr lang="fr-FR"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m:t>
                    </m:r>
                    <m:r>
                      <a:rPr lang="fr-FR"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𝑥𝑦𝑧</m:t>
                    </m:r>
                    <m:f>
                      <m:fPr>
                        <m:ctrlPr>
                          <a:rPr lang="en-US" sz="40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num>
                      <m:den>
                        <m:r>
                          <a:rPr lang="fr-FR" sz="4000" i="1">
                            <a:solidFill>
                              <a:schemeClr val="tx1"/>
                            </a:solidFill>
                            <a:latin typeface="Cambria Math" panose="02040503050406030204" pitchFamily="18" charset="0"/>
                            <a:ea typeface="Calibri" panose="020F0502020204030204" pitchFamily="34" charset="0"/>
                            <a:cs typeface="Times New Roman" panose="02020603050405020304" pitchFamily="18" charset="0"/>
                          </a:rPr>
                          <m:t>3</m:t>
                        </m:r>
                      </m:den>
                    </m:f>
                    <m:r>
                      <a:rPr lang="fr-FR"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𝑦</m:t>
                    </m:r>
                    <m:r>
                      <a:rPr lang="fr-FR"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 =−</m:t>
                    </m:r>
                    <m:f>
                      <m:fPr>
                        <m:ctrlPr>
                          <a:rPr lang="en-US" sz="40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num>
                      <m:den>
                        <m:r>
                          <a:rPr lang="fr-FR" sz="4000" i="1">
                            <a:solidFill>
                              <a:schemeClr val="tx1"/>
                            </a:solidFill>
                            <a:latin typeface="Cambria Math" panose="02040503050406030204" pitchFamily="18" charset="0"/>
                            <a:ea typeface="Calibri" panose="020F0502020204030204" pitchFamily="34" charset="0"/>
                            <a:cs typeface="Times New Roman" panose="02020603050405020304" pitchFamily="18" charset="0"/>
                          </a:rPr>
                          <m:t>3</m:t>
                        </m:r>
                      </m:den>
                    </m:f>
                    <m:r>
                      <a:rPr lang="fr-FR"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𝑥𝑦</m:t>
                    </m:r>
                    <m:r>
                      <a:rPr lang="fr-FR" sz="4000" i="1" baseline="30000">
                        <a:solidFill>
                          <a:schemeClr val="tx1"/>
                        </a:solidFill>
                        <a:latin typeface="Cambria Math" panose="02040503050406030204" pitchFamily="18" charset="0"/>
                        <a:ea typeface="Calibri" panose="020F0502020204030204" pitchFamily="34" charset="0"/>
                        <a:cs typeface="Arial" panose="020B0604020202020204" pitchFamily="34" charset="0"/>
                      </a:rPr>
                      <m:t>2</m:t>
                    </m:r>
                    <m:r>
                      <a:rPr lang="fr-FR" sz="4000" i="1">
                        <a:solidFill>
                          <a:schemeClr val="tx1"/>
                        </a:solidFill>
                        <a:latin typeface="Cambria Math" panose="02040503050406030204" pitchFamily="18" charset="0"/>
                        <a:ea typeface="Calibri" panose="020F0502020204030204" pitchFamily="34" charset="0"/>
                        <a:cs typeface="Arial" panose="020B0604020202020204" pitchFamily="34" charset="0"/>
                      </a:rPr>
                      <m:t>𝑧</m:t>
                    </m:r>
                  </m:oMath>
                </a14:m>
                <a:endParaRPr lang="en-US" sz="4000">
                  <a:solidFill>
                    <a:schemeClr val="tx1"/>
                  </a:solidFill>
                  <a:latin typeface="Arial" panose="020B0604020202020204" pitchFamily="34" charset="0"/>
                  <a:ea typeface="Arial" panose="020B0604020202020204" pitchFamily="34" charset="0"/>
                  <a:cs typeface="Arial" panose="020B0604020202020204" pitchFamily="34" charset="0"/>
                </a:endParaRPr>
              </a:p>
              <a:p>
                <a:pPr marL="571500" lvl="0" indent="-571500" algn="just">
                  <a:lnSpc>
                    <a:spcPct val="150000"/>
                  </a:lnSpc>
                  <a:spcAft>
                    <a:spcPts val="600"/>
                  </a:spcAft>
                  <a:buFontTx/>
                  <a:buChar char="-"/>
                </a:pPr>
                <a:r>
                  <a:rPr lang="fr-FR" sz="4000">
                    <a:solidFill>
                      <a:schemeClr val="tx1"/>
                    </a:solidFill>
                    <a:latin typeface="Arial" panose="020B0604020202020204" pitchFamily="34" charset="0"/>
                    <a:ea typeface="Calibri" panose="020F0502020204030204" pitchFamily="34" charset="0"/>
                    <a:cs typeface="Arial" panose="020B0604020202020204" pitchFamily="34" charset="0"/>
                  </a:rPr>
                  <a:t>Có hệ số: </a:t>
                </a:r>
                <a14:m>
                  <m:oMath xmlns:m="http://schemas.openxmlformats.org/officeDocument/2006/math">
                    <m:r>
                      <a:rPr lang="fr-FR" sz="40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num>
                      <m:den>
                        <m:r>
                          <a:rPr lang="fr-FR" sz="4000" i="1">
                            <a:solidFill>
                              <a:schemeClr val="tx1"/>
                            </a:solidFill>
                            <a:latin typeface="Cambria Math" panose="02040503050406030204" pitchFamily="18" charset="0"/>
                            <a:ea typeface="Calibri" panose="020F0502020204030204" pitchFamily="34" charset="0"/>
                            <a:cs typeface="Times New Roman" panose="02020603050405020304" pitchFamily="18" charset="0"/>
                          </a:rPr>
                          <m:t>3</m:t>
                        </m:r>
                      </m:den>
                    </m:f>
                  </m:oMath>
                </a14:m>
                <a:endParaRPr lang="en-US" sz="4000">
                  <a:solidFill>
                    <a:schemeClr val="tx1"/>
                  </a:solidFill>
                  <a:latin typeface="Arial" panose="020B0604020202020204" pitchFamily="34" charset="0"/>
                  <a:ea typeface="Calibri" panose="020F0502020204030204" pitchFamily="34" charset="0"/>
                  <a:cs typeface="Times New Roman" panose="02020603050405020304" pitchFamily="18" charset="0"/>
                </a:endParaRPr>
              </a:p>
              <a:p>
                <a:pPr marL="571500" lvl="0" indent="-571500" algn="just">
                  <a:lnSpc>
                    <a:spcPct val="150000"/>
                  </a:lnSpc>
                  <a:spcAft>
                    <a:spcPts val="600"/>
                  </a:spcAft>
                  <a:buFontTx/>
                  <a:buChar char="-"/>
                </a:pPr>
                <a:r>
                  <a:rPr lang="fr-FR" sz="4000">
                    <a:solidFill>
                      <a:schemeClr val="tx1"/>
                    </a:solidFill>
                    <a:latin typeface="Arial" panose="020B0604020202020204" pitchFamily="34" charset="0"/>
                    <a:ea typeface="Calibri" panose="020F0502020204030204" pitchFamily="34" charset="0"/>
                    <a:cs typeface="Arial" panose="020B0604020202020204" pitchFamily="34" charset="0"/>
                  </a:rPr>
                  <a:t>Phần biến: xy</a:t>
                </a:r>
                <a:r>
                  <a:rPr lang="fr-FR" sz="4000" baseline="30000">
                    <a:solidFill>
                      <a:schemeClr val="tx1"/>
                    </a:solidFill>
                    <a:latin typeface="Arial" panose="020B0604020202020204" pitchFamily="34" charset="0"/>
                    <a:ea typeface="Calibri" panose="020F0502020204030204" pitchFamily="34" charset="0"/>
                    <a:cs typeface="Arial" panose="020B0604020202020204" pitchFamily="34" charset="0"/>
                  </a:rPr>
                  <a:t>2</a:t>
                </a:r>
                <a:r>
                  <a:rPr lang="fr-FR" sz="4000">
                    <a:solidFill>
                      <a:schemeClr val="tx1"/>
                    </a:solidFill>
                    <a:latin typeface="Arial" panose="020B0604020202020204" pitchFamily="34" charset="0"/>
                    <a:ea typeface="Calibri" panose="020F0502020204030204" pitchFamily="34" charset="0"/>
                    <a:cs typeface="Arial" panose="020B0604020202020204" pitchFamily="34" charset="0"/>
                  </a:rPr>
                  <a:t>z</a:t>
                </a:r>
                <a:endParaRPr lang="en-US" sz="4000">
                  <a:solidFill>
                    <a:schemeClr val="tx1"/>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spcAft>
                    <a:spcPts val="600"/>
                  </a:spcAft>
                  <a:buFontTx/>
                  <a:buChar char="-"/>
                </a:pPr>
                <a:r>
                  <a:rPr lang="fr-FR" sz="4000">
                    <a:solidFill>
                      <a:schemeClr val="tx1"/>
                    </a:solidFill>
                    <a:latin typeface="Arial" panose="020B0604020202020204" pitchFamily="34" charset="0"/>
                    <a:ea typeface="Calibri" panose="020F0502020204030204" pitchFamily="34" charset="0"/>
                    <a:cs typeface="Arial" panose="020B0604020202020204" pitchFamily="34" charset="0"/>
                  </a:rPr>
                  <a:t>Bậc: 4</a:t>
                </a:r>
                <a:endParaRPr lang="en-US" sz="4000">
                  <a:solidFill>
                    <a:schemeClr val="tx1"/>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6553200" y="5077358"/>
                <a:ext cx="9144000" cy="4790542"/>
              </a:xfrm>
              <a:prstGeom prst="rect">
                <a:avLst/>
              </a:prstGeom>
              <a:blipFill>
                <a:blip r:embed="rId6"/>
                <a:stretch>
                  <a:fillRect l="-2133" b="-2163"/>
                </a:stretch>
              </a:blipFill>
            </p:spPr>
            <p:txBody>
              <a:bodyPr/>
              <a:lstStyle/>
              <a:p>
                <a:r>
                  <a:rPr lang="en-US">
                    <a:noFill/>
                  </a:rPr>
                  <a:t> </a:t>
                </a:r>
              </a:p>
            </p:txBody>
          </p:sp>
        </mc:Fallback>
      </mc:AlternateContent>
      <p:cxnSp>
        <p:nvCxnSpPr>
          <p:cNvPr id="12" name="Straight Connector 11"/>
          <p:cNvCxnSpPr/>
          <p:nvPr/>
        </p:nvCxnSpPr>
        <p:spPr>
          <a:xfrm>
            <a:off x="5943600" y="5524500"/>
            <a:ext cx="1" cy="4456288"/>
          </a:xfrm>
          <a:prstGeom prst="line">
            <a:avLst/>
          </a:prstGeom>
          <a:ln>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039600" y="5524500"/>
            <a:ext cx="1" cy="4456288"/>
          </a:xfrm>
          <a:prstGeom prst="line">
            <a:avLst/>
          </a:prstGeom>
          <a:ln>
            <a:solidFill>
              <a:schemeClr val="tx2"/>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Rectangle 25"/>
              <p:cNvSpPr/>
              <p:nvPr/>
            </p:nvSpPr>
            <p:spPr>
              <a:xfrm>
                <a:off x="12418384" y="5143500"/>
                <a:ext cx="5589477" cy="4787849"/>
              </a:xfrm>
              <a:prstGeom prst="rect">
                <a:avLst/>
              </a:prstGeom>
            </p:spPr>
            <p:txBody>
              <a:bodyPr wrap="square">
                <a:spAutoFit/>
              </a:bodyPr>
              <a:lstStyle/>
              <a:p>
                <a:pPr marL="571500" marR="0" lvl="0" indent="-571500" algn="just"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14:m>
                  <m:oMath xmlns:m="http://schemas.openxmlformats.org/officeDocument/2006/math">
                    <m:r>
                      <a:rPr kumimoji="0" lang="fr-FR" sz="4000" b="0" i="1" u="none" strike="noStrike" kern="1200" cap="none" spc="0" normalizeH="0" baseline="0" noProof="0" smtClean="0">
                        <a:ln>
                          <a:noFill/>
                        </a:ln>
                        <a:solidFill>
                          <a:schemeClr val="tx1"/>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fr-FR" sz="40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Arial" panose="020B0604020202020204" pitchFamily="34" charset="0"/>
                      </a:rPr>
                      <m:t>2</m:t>
                    </m:r>
                    <m:r>
                      <a:rPr kumimoji="0" lang="fr-FR" sz="40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fr-FR" sz="4000" b="0" i="1" u="none" strike="noStrike" kern="1200" cap="none" spc="0" normalizeH="0" baseline="30000" noProof="0">
                        <a:ln>
                          <a:noFill/>
                        </a:ln>
                        <a:solidFill>
                          <a:schemeClr val="tx1"/>
                        </a:solidFill>
                        <a:effectLst/>
                        <a:uLnTx/>
                        <a:uFillTx/>
                        <a:latin typeface="Cambria Math" panose="02040503050406030204" pitchFamily="18" charset="0"/>
                        <a:ea typeface="Calibri" panose="020F0502020204030204" pitchFamily="34" charset="0"/>
                        <a:cs typeface="Arial" panose="020B0604020202020204" pitchFamily="34" charset="0"/>
                      </a:rPr>
                      <m:t>2</m:t>
                    </m:r>
                    <m:r>
                      <a:rPr kumimoji="0" lang="fr-FR" sz="40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fr-FR" sz="40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40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fr-FR" sz="40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6</m:t>
                        </m:r>
                      </m:den>
                    </m:f>
                    <m:r>
                      <a:rPr kumimoji="0" lang="fr-FR" sz="40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fr-FR" sz="4000" b="0" i="1" u="none" strike="noStrike" kern="1200" cap="none" spc="0" normalizeH="0" baseline="0" noProof="0" smtClean="0">
                        <a:ln>
                          <a:noFill/>
                        </a:ln>
                        <a:solidFill>
                          <a:schemeClr val="tx1"/>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fr-FR" sz="4000" b="0" i="1" u="none" strike="noStrike" kern="1200" cap="none" spc="0" normalizeH="0" baseline="0" noProof="0" smtClean="0">
                        <a:ln>
                          <a:noFill/>
                        </a:ln>
                        <a:solidFill>
                          <a:schemeClr val="tx1"/>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40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fr-FR" sz="40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r>
                      <a:rPr kumimoji="0" lang="fr-FR" sz="4000" b="0" i="1" u="none" strike="noStrike" kern="1200" cap="none" spc="0" normalizeH="0" baseline="0" noProof="0" smtClean="0">
                        <a:ln>
                          <a:noFill/>
                        </a:ln>
                        <a:solidFill>
                          <a:schemeClr val="tx1"/>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fr-FR" sz="4000" b="0" i="1" u="none" strike="noStrike" kern="1200" cap="none" spc="0" normalizeH="0" baseline="30000" noProof="0">
                        <a:ln>
                          <a:noFill/>
                        </a:ln>
                        <a:solidFill>
                          <a:schemeClr val="tx1"/>
                        </a:solidFill>
                        <a:effectLst/>
                        <a:uLnTx/>
                        <a:uFillTx/>
                        <a:latin typeface="Cambria Math" panose="02040503050406030204" pitchFamily="18" charset="0"/>
                        <a:ea typeface="Calibri" panose="020F0502020204030204" pitchFamily="34" charset="0"/>
                        <a:cs typeface="Arial" panose="020B0604020202020204" pitchFamily="34" charset="0"/>
                      </a:rPr>
                      <m:t>3</m:t>
                    </m:r>
                  </m:oMath>
                </a14:m>
                <a:endParaRPr kumimoji="0" lang="en-US" sz="4000" b="0" i="0" u="none" strike="noStrike" kern="1200" cap="none" spc="0" normalizeH="0" baseline="0" noProof="0">
                  <a:ln>
                    <a:noFill/>
                  </a:ln>
                  <a:solidFill>
                    <a:schemeClr val="tx1"/>
                  </a:solidFill>
                  <a:effectLst/>
                  <a:uLnTx/>
                  <a:uFillTx/>
                  <a:latin typeface="Arial" panose="020B0604020202020204" pitchFamily="34" charset="0"/>
                  <a:ea typeface="Arial" panose="020B0604020202020204" pitchFamily="34" charset="0"/>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600"/>
                  </a:spcAft>
                  <a:buClrTx/>
                  <a:buSzTx/>
                  <a:buFontTx/>
                  <a:buChar char="-"/>
                  <a:tabLst/>
                  <a:defRPr/>
                </a:pPr>
                <a:r>
                  <a:rPr lang="fr-FR" sz="4000">
                    <a:solidFill>
                      <a:schemeClr val="tx1"/>
                    </a:solidFill>
                    <a:latin typeface="Arial" panose="020B0604020202020204" pitchFamily="34" charset="0"/>
                    <a:ea typeface="Calibri" panose="020F0502020204030204" pitchFamily="34" charset="0"/>
                    <a:cs typeface="Arial" panose="020B0604020202020204" pitchFamily="34" charset="0"/>
                  </a:rPr>
                  <a:t>C</a:t>
                </a:r>
                <a:r>
                  <a:rPr kumimoji="0" lang="fr-FR" sz="4000" b="0" i="0" u="none" strike="noStrike" kern="1200" cap="none" spc="0" normalizeH="0" baseline="0" noProof="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ó hệ số: </a:t>
                </a:r>
                <a14:m>
                  <m:oMath xmlns:m="http://schemas.openxmlformats.org/officeDocument/2006/math">
                    <m:f>
                      <m:fPr>
                        <m:ctrl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40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fr-FR" sz="40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oMath>
                </a14:m>
                <a:endParaRPr kumimoji="0" lang="en-US" sz="4000" b="0" i="0" u="none" strike="noStrike" kern="1200" cap="none" spc="0" normalizeH="0" baseline="0" noProof="0">
                  <a:ln>
                    <a:noFill/>
                  </a:ln>
                  <a:solidFill>
                    <a:schemeClr val="tx1"/>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571500" marR="0" lvl="0" indent="-571500" algn="just" defTabSz="914400" rtl="0" eaLnBrk="1" fontAlgn="auto" latinLnBrk="0" hangingPunct="1">
                  <a:lnSpc>
                    <a:spcPct val="150000"/>
                  </a:lnSpc>
                  <a:spcBef>
                    <a:spcPts val="0"/>
                  </a:spcBef>
                  <a:spcAft>
                    <a:spcPts val="600"/>
                  </a:spcAft>
                  <a:buClrTx/>
                  <a:buSzTx/>
                  <a:buFontTx/>
                  <a:buChar char="-"/>
                  <a:tabLst/>
                  <a:defRPr/>
                </a:pPr>
                <a:r>
                  <a:rPr kumimoji="0" lang="fr-FR" sz="4000" b="0" i="0" u="none" strike="noStrike" kern="1200" cap="none" spc="0" normalizeH="0" baseline="0" noProof="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Phần biến: x</a:t>
                </a:r>
                <a:r>
                  <a:rPr kumimoji="0" lang="fr-FR" sz="4000" b="0" i="0" u="none" strike="noStrike" kern="1200" cap="none" spc="0" normalizeH="0" baseline="30000" noProof="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3</a:t>
                </a:r>
                <a:endParaRPr lang="en-US" sz="4000">
                  <a:solidFill>
                    <a:schemeClr val="tx1"/>
                  </a:solidFill>
                  <a:latin typeface="Arial" panose="020B0604020202020204" pitchFamily="34" charset="0"/>
                  <a:ea typeface="Calibri" panose="020F0502020204030204" pitchFamily="34" charset="0"/>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600"/>
                  </a:spcAft>
                  <a:buClrTx/>
                  <a:buSzTx/>
                  <a:buFontTx/>
                  <a:buChar char="-"/>
                  <a:tabLst/>
                  <a:defRPr/>
                </a:pPr>
                <a:r>
                  <a:rPr lang="fr-FR" sz="4000">
                    <a:solidFill>
                      <a:schemeClr val="tx1"/>
                    </a:solidFill>
                    <a:latin typeface="Arial" panose="020B0604020202020204" pitchFamily="34" charset="0"/>
                    <a:ea typeface="Calibri" panose="020F0502020204030204" pitchFamily="34" charset="0"/>
                    <a:cs typeface="Arial" panose="020B0604020202020204" pitchFamily="34" charset="0"/>
                  </a:rPr>
                  <a:t>B</a:t>
                </a:r>
                <a:r>
                  <a:rPr kumimoji="0" lang="fr-FR" sz="4000" b="0" i="0" u="none" strike="noStrike" kern="1200" cap="none" spc="0" normalizeH="0" baseline="0" noProof="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ậc: 3</a:t>
                </a:r>
                <a:endParaRPr kumimoji="0" lang="en-US" sz="4000" b="0" i="0" u="none" strike="noStrike" kern="1200" cap="none" spc="0" normalizeH="0" baseline="0" noProof="0">
                  <a:ln>
                    <a:noFill/>
                  </a:ln>
                  <a:solidFill>
                    <a:schemeClr val="tx1"/>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12418384" y="5143500"/>
                <a:ext cx="5589477" cy="4787849"/>
              </a:xfrm>
              <a:prstGeom prst="rect">
                <a:avLst/>
              </a:prstGeom>
              <a:blipFill>
                <a:blip r:embed="rId7"/>
                <a:stretch>
                  <a:fillRect l="-3490" b="-2166"/>
                </a:stretch>
              </a:blipFill>
            </p:spPr>
            <p:txBody>
              <a:bodyPr/>
              <a:lstStyle/>
              <a:p>
                <a:r>
                  <a:rPr lang="en-US">
                    <a:noFill/>
                  </a:rPr>
                  <a:t> </a:t>
                </a:r>
              </a:p>
            </p:txBody>
          </p:sp>
        </mc:Fallback>
      </mc:AlternateContent>
    </p:spTree>
    <p:extLst>
      <p:ext uri="{BB962C8B-B14F-4D97-AF65-F5344CB8AC3E}">
        <p14:creationId xmlns:p14="http://schemas.microsoft.com/office/powerpoint/2010/main" val="417658576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anim calcmode="lin" valueType="num">
                                      <p:cBhvr>
                                        <p:cTn id="31" dur="500" fill="hold"/>
                                        <p:tgtEl>
                                          <p:spTgt spid="10"/>
                                        </p:tgtEl>
                                        <p:attrNameLst>
                                          <p:attrName>ppt_x</p:attrName>
                                        </p:attrNameLst>
                                      </p:cBhvr>
                                      <p:tavLst>
                                        <p:tav tm="0">
                                          <p:val>
                                            <p:strVal val="#ppt_x"/>
                                          </p:val>
                                        </p:tav>
                                        <p:tav tm="100000">
                                          <p:val>
                                            <p:strVal val="#ppt_x"/>
                                          </p:val>
                                        </p:tav>
                                      </p:tavLst>
                                    </p:anim>
                                    <p:anim calcmode="lin" valueType="num">
                                      <p:cBhvr>
                                        <p:cTn id="32"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randombar(horizontal)">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P spid="5" grpId="0"/>
      <p:bldP spid="9" grpId="0"/>
      <p:bldP spid="10" grpId="0"/>
      <p:bldP spid="26"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289673" y="3748093"/>
            <a:ext cx="17449800" cy="6145356"/>
            <a:chOff x="0" y="0"/>
            <a:chExt cx="4099121" cy="1678281"/>
          </a:xfrm>
        </p:grpSpPr>
        <p:sp>
          <p:nvSpPr>
            <p:cNvPr id="3" name="Freeform 3"/>
            <p:cNvSpPr/>
            <p:nvPr/>
          </p:nvSpPr>
          <p:spPr>
            <a:xfrm>
              <a:off x="0" y="0"/>
              <a:ext cx="4099121" cy="1678281"/>
            </a:xfrm>
            <a:custGeom>
              <a:avLst/>
              <a:gdLst/>
              <a:ahLst/>
              <a:cxnLst/>
              <a:rect l="l" t="t" r="r" b="b"/>
              <a:pathLst>
                <a:path w="4099121" h="1678281">
                  <a:moveTo>
                    <a:pt x="0" y="0"/>
                  </a:moveTo>
                  <a:lnTo>
                    <a:pt x="4099121" y="0"/>
                  </a:lnTo>
                  <a:lnTo>
                    <a:pt x="4099121" y="1678281"/>
                  </a:lnTo>
                  <a:lnTo>
                    <a:pt x="0" y="1678281"/>
                  </a:lnTo>
                  <a:close/>
                </a:path>
              </a:pathLst>
            </a:custGeom>
            <a:solidFill>
              <a:srgbClr val="FFFFFF">
                <a:alpha val="19608"/>
              </a:srgbClr>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effectLst/>
                <a:uLnTx/>
                <a:uFillTx/>
                <a:latin typeface="Calibri"/>
                <a:ea typeface="+mn-ea"/>
                <a:cs typeface="+mn-cs"/>
              </a:endParaRPr>
            </a:p>
          </p:txBody>
        </p:sp>
      </p:grpSp>
      <p:grpSp>
        <p:nvGrpSpPr>
          <p:cNvPr id="28" name="Group 27"/>
          <p:cNvGrpSpPr/>
          <p:nvPr/>
        </p:nvGrpSpPr>
        <p:grpSpPr>
          <a:xfrm>
            <a:off x="15555577" y="266700"/>
            <a:ext cx="2580023" cy="2529303"/>
            <a:chOff x="15375571" y="405143"/>
            <a:chExt cx="2580023" cy="2529303"/>
          </a:xfrm>
        </p:grpSpPr>
        <p:pic>
          <p:nvPicPr>
            <p:cNvPr id="13" name="Picture 13"/>
            <p:cNvPicPr>
              <a:picLocks noChangeAspect="1"/>
            </p:cNvPicPr>
            <p:nvPr/>
          </p:nvPicPr>
          <p:blipFill>
            <a:blip r:embed="rId2"/>
            <a:srcRect/>
            <a:stretch>
              <a:fillRect/>
            </a:stretch>
          </p:blipFill>
          <p:spPr>
            <a:xfrm>
              <a:off x="16447881" y="917318"/>
              <a:ext cx="1005142" cy="1024349"/>
            </a:xfrm>
            <a:prstGeom prst="rect">
              <a:avLst/>
            </a:prstGeom>
          </p:spPr>
        </p:pic>
        <p:pic>
          <p:nvPicPr>
            <p:cNvPr id="16" name="Picture 16"/>
            <p:cNvPicPr>
              <a:picLocks noChangeAspect="1"/>
            </p:cNvPicPr>
            <p:nvPr/>
          </p:nvPicPr>
          <p:blipFill>
            <a:blip r:embed="rId2"/>
            <a:srcRect/>
            <a:stretch>
              <a:fillRect/>
            </a:stretch>
          </p:blipFill>
          <p:spPr>
            <a:xfrm>
              <a:off x="15375571" y="405143"/>
              <a:ext cx="502571" cy="512174"/>
            </a:xfrm>
            <a:prstGeom prst="rect">
              <a:avLst/>
            </a:prstGeom>
          </p:spPr>
        </p:pic>
        <p:pic>
          <p:nvPicPr>
            <p:cNvPr id="17" name="Picture 17"/>
            <p:cNvPicPr>
              <a:picLocks noChangeAspect="1"/>
            </p:cNvPicPr>
            <p:nvPr/>
          </p:nvPicPr>
          <p:blipFill>
            <a:blip r:embed="rId2"/>
            <a:srcRect/>
            <a:stretch>
              <a:fillRect/>
            </a:stretch>
          </p:blipFill>
          <p:spPr>
            <a:xfrm>
              <a:off x="17453023" y="2422272"/>
              <a:ext cx="502571" cy="512174"/>
            </a:xfrm>
            <a:prstGeom prst="rect">
              <a:avLst/>
            </a:prstGeom>
          </p:spPr>
        </p:pic>
      </p:grpSp>
      <p:sp>
        <p:nvSpPr>
          <p:cNvPr id="30" name="Oval Callout 29"/>
          <p:cNvSpPr/>
          <p:nvPr/>
        </p:nvSpPr>
        <p:spPr>
          <a:xfrm>
            <a:off x="8178591" y="3543300"/>
            <a:ext cx="1671964" cy="795423"/>
          </a:xfrm>
          <a:prstGeom prst="wedgeEllipseCallou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schemeClr val="tx1"/>
              </a:solidFill>
              <a:effectLst/>
              <a:uLnTx/>
              <a:uFillTx/>
              <a:latin typeface="Calibri"/>
              <a:ea typeface="+mn-ea"/>
              <a:cs typeface="+mn-cs"/>
            </a:endParaRPr>
          </a:p>
        </p:txBody>
      </p:sp>
      <p:grpSp>
        <p:nvGrpSpPr>
          <p:cNvPr id="34" name="Group 33"/>
          <p:cNvGrpSpPr/>
          <p:nvPr/>
        </p:nvGrpSpPr>
        <p:grpSpPr>
          <a:xfrm>
            <a:off x="417095" y="927956"/>
            <a:ext cx="5257800" cy="1066800"/>
            <a:chOff x="214647" y="190500"/>
            <a:chExt cx="11478326" cy="1066800"/>
          </a:xfrm>
        </p:grpSpPr>
        <p:sp>
          <p:nvSpPr>
            <p:cNvPr id="35" name="Rectangle 34"/>
            <p:cNvSpPr/>
            <p:nvPr/>
          </p:nvSpPr>
          <p:spPr>
            <a:xfrm>
              <a:off x="214647" y="190500"/>
              <a:ext cx="11478326"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p:cNvSpPr/>
            <p:nvPr/>
          </p:nvSpPr>
          <p:spPr>
            <a:xfrm>
              <a:off x="759196" y="220912"/>
              <a:ext cx="10368807"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3. (SGK </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tr.11)</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8" name="Rectangle 17"/>
          <p:cNvSpPr/>
          <p:nvPr/>
        </p:nvSpPr>
        <p:spPr>
          <a:xfrm>
            <a:off x="5924333" y="1012105"/>
            <a:ext cx="15310568" cy="90441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mn-cs"/>
              </a:rPr>
              <a:t>Thu gọn</a:t>
            </a:r>
            <a:r>
              <a:rPr kumimoji="0" lang="en-US" sz="4000" b="0" i="0" u="none" strike="noStrike" kern="1200" cap="none" spc="0" normalizeH="0" noProof="0">
                <a:ln>
                  <a:noFill/>
                </a:ln>
                <a:effectLst/>
                <a:uLnTx/>
                <a:uFillTx/>
                <a:latin typeface="Arial" panose="020B0604020202020204" pitchFamily="34" charset="0"/>
                <a:ea typeface="Times New Roman" panose="02020603050405020304" pitchFamily="18" charset="0"/>
                <a:cs typeface="+mn-cs"/>
              </a:rPr>
              <a:t> và tìm bậc của mỗi đa thức sau:</a:t>
            </a:r>
            <a:endParaRPr kumimoji="0" lang="en-US" sz="40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20" name="Rectangle 19"/>
              <p:cNvSpPr/>
              <p:nvPr/>
            </p:nvSpPr>
            <p:spPr>
              <a:xfrm>
                <a:off x="533400" y="2448640"/>
                <a:ext cx="16275866" cy="707886"/>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𝑎</m:t>
                      </m:r>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 </m:t>
                      </m:r>
                      <m:r>
                        <m:rPr>
                          <m:sty m:val="p"/>
                        </m:rPr>
                        <a:rPr kumimoji="0" lang="en-US" sz="40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m:t>
                      </m:r>
                      <m:r>
                        <a:rPr kumimoji="0" lang="en-US" sz="40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m:rPr>
                          <m:sty m:val="p"/>
                        </m:rPr>
                        <a:rPr kumimoji="0" lang="en-US" sz="40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x</m:t>
                      </m:r>
                      <m:r>
                        <a:rPr kumimoji="0" lang="en-US" sz="40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−3−4</m:t>
                      </m:r>
                      <m:r>
                        <m:rPr>
                          <m:sty m:val="p"/>
                        </m:rPr>
                        <a:rPr kumimoji="0" lang="en-US" sz="40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y</m:t>
                      </m:r>
                      <m:r>
                        <a:rPr kumimoji="0" lang="en-US" sz="40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+2</m:t>
                      </m:r>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 −</m:t>
                      </m:r>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𝑦</m:t>
                      </m:r>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             </m:t>
                      </m:r>
                      <m:r>
                        <m:rPr>
                          <m:sty m:val="p"/>
                        </m:rPr>
                        <a:rPr kumimoji="0" lang="en-US" sz="40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b</m:t>
                      </m:r>
                      <m:r>
                        <a:rPr kumimoji="0" lang="en-US" sz="40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 </m:t>
                      </m:r>
                      <m:r>
                        <m:rPr>
                          <m:sty m:val="p"/>
                        </m:rPr>
                        <a:rPr kumimoji="0" lang="en-US" sz="40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N</m:t>
                      </m:r>
                      <m:r>
                        <a:rPr kumimoji="0" lang="en-US" sz="40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sSup>
                        <m:sSupPr>
                          <m:ctrlP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𝑥</m:t>
                          </m:r>
                        </m:e>
                        <m:sup>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2</m:t>
                          </m:r>
                        </m:sup>
                      </m:sSup>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𝑡</m:t>
                      </m:r>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+13</m:t>
                      </m:r>
                      <m:sSup>
                        <m:sSupPr>
                          <m:ctrlP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𝑡</m:t>
                          </m:r>
                        </m:e>
                        <m:sup>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3</m:t>
                          </m:r>
                        </m:sup>
                      </m:sSup>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𝑥</m:t>
                      </m:r>
                      <m:sSup>
                        <m:sSupPr>
                          <m:ctrlPr>
                            <a:rPr lang="en-US" sz="4000" i="1">
                              <a:solidFill>
                                <a:schemeClr val="tx1"/>
                              </a:solidFill>
                              <a:latin typeface="Cambria Math" panose="02040503050406030204" pitchFamily="18" charset="0"/>
                            </a:rPr>
                          </m:ctrlPr>
                        </m:sSupPr>
                        <m:e>
                          <m:r>
                            <a:rPr lang="en-US" sz="4000" b="0" i="1" smtClean="0">
                              <a:solidFill>
                                <a:schemeClr val="tx1"/>
                              </a:solidFill>
                              <a:latin typeface="Cambria Math" panose="02040503050406030204" pitchFamily="18" charset="0"/>
                            </a:rPr>
                            <m:t>𝑡</m:t>
                          </m:r>
                        </m:e>
                        <m:sup>
                          <m:r>
                            <a:rPr lang="en-US" sz="4000" i="1">
                              <a:solidFill>
                                <a:schemeClr val="tx1"/>
                              </a:solidFill>
                              <a:latin typeface="Cambria Math" panose="02040503050406030204" pitchFamily="18" charset="0"/>
                            </a:rPr>
                            <m:t>2</m:t>
                          </m:r>
                        </m:sup>
                      </m:sSup>
                      <m:r>
                        <a:rPr lang="en-US" sz="4000" b="0" i="1" smtClean="0">
                          <a:solidFill>
                            <a:schemeClr val="tx1"/>
                          </a:solidFill>
                          <a:latin typeface="Cambria Math" panose="02040503050406030204" pitchFamily="18" charset="0"/>
                        </a:rPr>
                        <m:t>+5</m:t>
                      </m:r>
                      <m:sSup>
                        <m:sSupPr>
                          <m:ctrlPr>
                            <a:rPr lang="en-US" sz="4000" i="1">
                              <a:solidFill>
                                <a:schemeClr val="tx1"/>
                              </a:solidFill>
                              <a:latin typeface="Cambria Math" panose="02040503050406030204" pitchFamily="18" charset="0"/>
                            </a:rPr>
                          </m:ctrlPr>
                        </m:sSupPr>
                        <m:e>
                          <m:r>
                            <a:rPr lang="en-US" sz="4000" i="1">
                              <a:solidFill>
                                <a:schemeClr val="tx1"/>
                              </a:solidFill>
                              <a:latin typeface="Cambria Math" panose="02040503050406030204" pitchFamily="18" charset="0"/>
                            </a:rPr>
                            <m:t>𝑡</m:t>
                          </m:r>
                        </m:e>
                        <m:sup>
                          <m:r>
                            <a:rPr lang="en-US" sz="4000" i="1">
                              <a:solidFill>
                                <a:schemeClr val="tx1"/>
                              </a:solidFill>
                              <a:latin typeface="Cambria Math" panose="02040503050406030204" pitchFamily="18" charset="0"/>
                            </a:rPr>
                            <m:t>3</m:t>
                          </m:r>
                        </m:sup>
                      </m:sSup>
                      <m:r>
                        <m:rPr>
                          <m:nor/>
                        </m:rPr>
                        <a:rPr kumimoji="0" lang="en-US" sz="40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  </m:t>
                      </m:r>
                      <m:r>
                        <a:rPr lang="en-US" sz="4000" i="1">
                          <a:solidFill>
                            <a:schemeClr val="tx1"/>
                          </a:solidFill>
                          <a:latin typeface="Cambria Math" panose="02040503050406030204" pitchFamily="18" charset="0"/>
                        </a:rPr>
                        <m:t>−</m:t>
                      </m:r>
                      <m:r>
                        <a:rPr lang="en-US" sz="4000" b="0" i="1" smtClean="0">
                          <a:solidFill>
                            <a:schemeClr val="tx1"/>
                          </a:solidFill>
                          <a:latin typeface="Cambria Math" panose="02040503050406030204" pitchFamily="18" charset="0"/>
                        </a:rPr>
                        <m:t>4</m:t>
                      </m:r>
                    </m:oMath>
                  </m:oMathPara>
                </a14:m>
                <a:endParaRPr kumimoji="0" lang="en-US" sz="4000" b="0" i="0" u="none" strike="noStrike" kern="1200" cap="none" spc="0" normalizeH="0" baseline="0" noProof="0">
                  <a:ln>
                    <a:noFill/>
                  </a:ln>
                  <a:solidFill>
                    <a:schemeClr val="tx1"/>
                  </a:solidFill>
                  <a:effectLst/>
                  <a:uLnTx/>
                  <a:uFillTx/>
                  <a:latin typeface="Calibri"/>
                  <a:ea typeface="+mn-ea"/>
                  <a:cs typeface="+mn-cs"/>
                </a:endParaRPr>
              </a:p>
            </p:txBody>
          </p:sp>
        </mc:Choice>
        <mc:Fallback xmlns="">
          <p:sp>
            <p:nvSpPr>
              <p:cNvPr id="20" name="Rectangle 19"/>
              <p:cNvSpPr>
                <a:spLocks noRot="1" noChangeAspect="1" noMove="1" noResize="1" noEditPoints="1" noAdjustHandles="1" noChangeArrowheads="1" noChangeShapeType="1" noTextEdit="1"/>
              </p:cNvSpPr>
              <p:nvPr/>
            </p:nvSpPr>
            <p:spPr>
              <a:xfrm>
                <a:off x="533400" y="2448640"/>
                <a:ext cx="16275866" cy="70788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844102" y="4784616"/>
                <a:ext cx="13786297" cy="4016484"/>
              </a:xfrm>
              <a:prstGeom prst="rect">
                <a:avLst/>
              </a:prstGeom>
            </p:spPr>
            <p:txBody>
              <a:bodyPr wrap="square">
                <a:spAutoFit/>
              </a:bodyPr>
              <a:lstStyle/>
              <a:p>
                <a:pPr algn="just">
                  <a:lnSpc>
                    <a:spcPct val="150000"/>
                  </a:lnSpc>
                  <a:spcAft>
                    <a:spcPts val="600"/>
                  </a:spcAft>
                </a:pPr>
                <a:r>
                  <a:rPr lang="fr-FR" sz="4000">
                    <a:solidFill>
                      <a:schemeClr val="tx1"/>
                    </a:solidFill>
                    <a:latin typeface="Arial" panose="020B0604020202020204" pitchFamily="34" charset="0"/>
                    <a:ea typeface="Calibri" panose="020F0502020204030204" pitchFamily="34" charset="0"/>
                    <a:cs typeface="Arial" panose="020B0604020202020204" pitchFamily="34" charset="0"/>
                  </a:rPr>
                  <a:t>a) M </a:t>
                </a:r>
                <a14:m>
                  <m:oMath xmlns:m="http://schemas.openxmlformats.org/officeDocument/2006/math">
                    <m:r>
                      <a:rPr lang="en-US" sz="4000" b="0" i="0" smtClean="0">
                        <a:solidFill>
                          <a:schemeClr val="tx1"/>
                        </a:solidFill>
                        <a:latin typeface="Cambria Math" panose="02040503050406030204" pitchFamily="18" charset="0"/>
                        <a:ea typeface="Calibri" panose="020F0502020204030204" pitchFamily="34" charset="0"/>
                        <a:cs typeface="Arial" panose="020B0604020202020204" pitchFamily="34" charset="0"/>
                      </a:rPr>
                      <m:t>=</m:t>
                    </m:r>
                    <m:r>
                      <a:rPr lang="fr-FR"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𝑥</m:t>
                    </m:r>
                    <m:r>
                      <a:rPr lang="fr-FR"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−3 – 4</m:t>
                    </m:r>
                    <m:r>
                      <a:rPr lang="fr-FR"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𝑦</m:t>
                    </m:r>
                    <m:r>
                      <a:rPr lang="fr-FR"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+2</m:t>
                    </m:r>
                    <m:r>
                      <a:rPr lang="fr-FR"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𝑥</m:t>
                    </m:r>
                    <m:r>
                      <a:rPr lang="fr-FR"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 – </m:t>
                    </m:r>
                    <m:r>
                      <a:rPr lang="fr-FR"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𝑦</m:t>
                    </m:r>
                    <m:r>
                      <a:rPr lang="fr-FR"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 = 3</m:t>
                    </m:r>
                    <m:r>
                      <a:rPr lang="fr-FR"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𝑥</m:t>
                    </m:r>
                    <m:r>
                      <a:rPr lang="fr-FR"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 – 5</m:t>
                    </m:r>
                    <m:r>
                      <a:rPr lang="fr-FR"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𝑦</m:t>
                    </m:r>
                    <m:r>
                      <a:rPr lang="fr-FR"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 – 3</m:t>
                    </m:r>
                  </m:oMath>
                </a14:m>
                <a:endParaRPr lang="en-US" sz="400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600"/>
                  </a:spcAft>
                </a:pPr>
                <a14:m>
                  <m:oMath xmlns:m="http://schemas.openxmlformats.org/officeDocument/2006/math">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4000">
                    <a:solidFill>
                      <a:schemeClr val="tx1"/>
                    </a:solidFill>
                    <a:effectLst/>
                    <a:latin typeface="Arial" panose="020B0604020202020204" pitchFamily="34" charset="0"/>
                    <a:ea typeface="Calibri" panose="020F0502020204030204" pitchFamily="34" charset="0"/>
                    <a:cs typeface="Arial" panose="020B0604020202020204" pitchFamily="34" charset="0"/>
                  </a:rPr>
                  <a:t> Bậc của đa thức là: 1</a:t>
                </a:r>
                <a:endParaRPr lang="en-US" sz="400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600"/>
                  </a:spcAft>
                </a:pPr>
                <a:r>
                  <a:rPr lang="fr-FR" sz="4000">
                    <a:solidFill>
                      <a:schemeClr val="tx1"/>
                    </a:solidFill>
                    <a:effectLst/>
                    <a:latin typeface="Arial" panose="020B0604020202020204" pitchFamily="34" charset="0"/>
                    <a:ea typeface="Calibri" panose="020F0502020204030204" pitchFamily="34" charset="0"/>
                    <a:cs typeface="Arial" panose="020B0604020202020204" pitchFamily="34" charset="0"/>
                  </a:rPr>
                  <a:t>b) N </a:t>
                </a:r>
                <a14:m>
                  <m:oMath xmlns:m="http://schemas.openxmlformats.org/officeDocument/2006/math">
                    <m:r>
                      <a:rPr lang="fr-FR" sz="400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fr-FR" sz="400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fr-FR" sz="4000" i="1" baseline="30000">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r>
                      <a:rPr lang="fr-FR"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𝑡</m:t>
                    </m:r>
                    <m:r>
                      <a:rPr lang="fr-FR"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+13</m:t>
                    </m:r>
                    <m:r>
                      <a:rPr lang="fr-FR"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𝑡</m:t>
                    </m:r>
                    <m:r>
                      <a:rPr lang="fr-FR" sz="4000" i="1" baseline="30000">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r>
                      <a:rPr lang="fr-FR"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fr-FR"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𝑥𝑡</m:t>
                    </m:r>
                    <m:r>
                      <a:rPr lang="fr-FR" sz="4000" i="1" baseline="30000">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r>
                      <a:rPr lang="fr-FR" sz="400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fr-FR"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 5</m:t>
                    </m:r>
                    <m:r>
                      <a:rPr lang="fr-FR"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𝑡</m:t>
                    </m:r>
                    <m:r>
                      <a:rPr lang="fr-FR" sz="4000" i="1" baseline="30000">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r>
                      <a:rPr lang="fr-FR"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 – 4=18</m:t>
                    </m:r>
                    <m:r>
                      <a:rPr lang="fr-FR"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𝑡</m:t>
                    </m:r>
                    <m:r>
                      <a:rPr lang="fr-FR" sz="4000" i="1" baseline="30000">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r>
                      <a:rPr lang="fr-FR"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 – </m:t>
                    </m:r>
                    <m:r>
                      <a:rPr lang="fr-FR"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fr-FR" sz="4000" i="1" baseline="30000">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r>
                      <a:rPr lang="fr-FR"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fr-FR"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𝑡</m:t>
                    </m:r>
                    <m:r>
                      <a:rPr lang="fr-FR" sz="4000" i="1">
                        <a:latin typeface="Cambria Math" panose="02040503050406030204" pitchFamily="18" charset="0"/>
                        <a:ea typeface="Calibri" panose="020F0502020204030204" pitchFamily="34" charset="0"/>
                        <a:cs typeface="Arial" panose="020B0604020202020204" pitchFamily="34" charset="0"/>
                      </a:rPr>
                      <m:t>+</m:t>
                    </m:r>
                    <m:r>
                      <a:rPr lang="fr-FR" sz="4000" i="1">
                        <a:latin typeface="Cambria Math" panose="02040503050406030204" pitchFamily="18" charset="0"/>
                        <a:ea typeface="Calibri" panose="020F0502020204030204" pitchFamily="34" charset="0"/>
                        <a:cs typeface="Arial" panose="020B0604020202020204" pitchFamily="34" charset="0"/>
                      </a:rPr>
                      <m:t>𝑥𝑡</m:t>
                    </m:r>
                    <m:r>
                      <a:rPr lang="fr-FR" sz="4000" i="1" baseline="30000">
                        <a:latin typeface="Cambria Math" panose="02040503050406030204" pitchFamily="18" charset="0"/>
                        <a:ea typeface="Calibri" panose="020F0502020204030204" pitchFamily="34" charset="0"/>
                        <a:cs typeface="Arial" panose="020B0604020202020204" pitchFamily="34" charset="0"/>
                      </a:rPr>
                      <m:t>2</m:t>
                    </m:r>
                    <m:r>
                      <a:rPr lang="en-US" sz="40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fr-FR"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4</m:t>
                    </m:r>
                  </m:oMath>
                </a14:m>
                <a:endParaRPr lang="en-US" sz="400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600"/>
                  </a:spcAft>
                </a:pPr>
                <a14:m>
                  <m:oMath xmlns:m="http://schemas.openxmlformats.org/officeDocument/2006/math">
                    <m:r>
                      <a:rPr lang="fr-FR"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4000">
                    <a:solidFill>
                      <a:schemeClr val="tx1"/>
                    </a:solidFill>
                    <a:effectLst/>
                    <a:latin typeface="Arial" panose="020B0604020202020204" pitchFamily="34" charset="0"/>
                    <a:ea typeface="Calibri" panose="020F0502020204030204" pitchFamily="34" charset="0"/>
                    <a:cs typeface="Arial" panose="020B0604020202020204" pitchFamily="34" charset="0"/>
                  </a:rPr>
                  <a:t> Bậc của đa thức là: 3</a:t>
                </a:r>
                <a:endParaRPr lang="en-US" sz="40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844102" y="4784616"/>
                <a:ext cx="13786297" cy="4016484"/>
              </a:xfrm>
              <a:prstGeom prst="rect">
                <a:avLst/>
              </a:prstGeom>
              <a:blipFill>
                <a:blip r:embed="rId4"/>
                <a:stretch>
                  <a:fillRect l="-1547" b="-2731"/>
                </a:stretch>
              </a:blipFill>
            </p:spPr>
            <p:txBody>
              <a:bodyPr/>
              <a:lstStyle/>
              <a:p>
                <a:r>
                  <a:rPr lang="en-US">
                    <a:noFill/>
                  </a:rPr>
                  <a:t> </a:t>
                </a:r>
              </a:p>
            </p:txBody>
          </p:sp>
        </mc:Fallback>
      </mc:AlternateContent>
      <p:pic>
        <p:nvPicPr>
          <p:cNvPr id="5" name="Picture 4"/>
          <p:cNvPicPr>
            <a:picLocks noChangeAspect="1"/>
          </p:cNvPicPr>
          <p:nvPr/>
        </p:nvPicPr>
        <p:blipFill>
          <a:blip r:embed="rId5"/>
          <a:stretch>
            <a:fillRect/>
          </a:stretch>
        </p:blipFill>
        <p:spPr>
          <a:xfrm>
            <a:off x="16170255" y="8281477"/>
            <a:ext cx="1920406" cy="1816765"/>
          </a:xfrm>
          <a:prstGeom prst="rect">
            <a:avLst/>
          </a:prstGeom>
        </p:spPr>
      </p:pic>
    </p:spTree>
    <p:extLst>
      <p:ext uri="{BB962C8B-B14F-4D97-AF65-F5344CB8AC3E}">
        <p14:creationId xmlns:p14="http://schemas.microsoft.com/office/powerpoint/2010/main" val="357485169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fade">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fade">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fade">
                                      <p:cBhvr>
                                        <p:cTn id="35" dur="500"/>
                                        <p:tgtEl>
                                          <p:spTgt spid="7">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3" end="3"/>
                                            </p:txEl>
                                          </p:spTgt>
                                        </p:tgtEl>
                                        <p:attrNameLst>
                                          <p:attrName>style.visibility</p:attrName>
                                        </p:attrNameLst>
                                      </p:cBhvr>
                                      <p:to>
                                        <p:strVal val="visible"/>
                                      </p:to>
                                    </p:set>
                                    <p:animEffect transition="in" filter="fade">
                                      <p:cBhvr>
                                        <p:cTn id="4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8" grpId="0"/>
      <p:bldP spid="2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a:blip r:embed="rId2"/>
          <a:srcRect/>
          <a:stretch>
            <a:fillRect/>
          </a:stretch>
        </p:blipFill>
        <p:spPr>
          <a:xfrm>
            <a:off x="16518571" y="4198450"/>
            <a:ext cx="502571" cy="512174"/>
          </a:xfrm>
          <a:prstGeom prst="rect">
            <a:avLst/>
          </a:prstGeom>
        </p:spPr>
      </p:pic>
      <p:pic>
        <p:nvPicPr>
          <p:cNvPr id="13" name="Picture 13"/>
          <p:cNvPicPr>
            <a:picLocks noChangeAspect="1"/>
          </p:cNvPicPr>
          <p:nvPr/>
        </p:nvPicPr>
        <p:blipFill>
          <a:blip r:embed="rId2"/>
          <a:srcRect/>
          <a:stretch>
            <a:fillRect/>
          </a:stretch>
        </p:blipFill>
        <p:spPr>
          <a:xfrm>
            <a:off x="16447881" y="917318"/>
            <a:ext cx="1005142" cy="1024349"/>
          </a:xfrm>
          <a:prstGeom prst="rect">
            <a:avLst/>
          </a:prstGeom>
        </p:spPr>
      </p:pic>
      <p:pic>
        <p:nvPicPr>
          <p:cNvPr id="14" name="Picture 14"/>
          <p:cNvPicPr>
            <a:picLocks noChangeAspect="1"/>
          </p:cNvPicPr>
          <p:nvPr/>
        </p:nvPicPr>
        <p:blipFill>
          <a:blip r:embed="rId3"/>
          <a:srcRect/>
          <a:stretch>
            <a:fillRect/>
          </a:stretch>
        </p:blipFill>
        <p:spPr>
          <a:xfrm>
            <a:off x="1657097" y="7658100"/>
            <a:ext cx="1066206" cy="1239774"/>
          </a:xfrm>
          <a:prstGeom prst="rect">
            <a:avLst/>
          </a:prstGeom>
        </p:spPr>
      </p:pic>
      <p:pic>
        <p:nvPicPr>
          <p:cNvPr id="16" name="Picture 16"/>
          <p:cNvPicPr>
            <a:picLocks noChangeAspect="1"/>
          </p:cNvPicPr>
          <p:nvPr/>
        </p:nvPicPr>
        <p:blipFill>
          <a:blip r:embed="rId2"/>
          <a:srcRect/>
          <a:stretch>
            <a:fillRect/>
          </a:stretch>
        </p:blipFill>
        <p:spPr>
          <a:xfrm>
            <a:off x="15375571" y="405143"/>
            <a:ext cx="502571" cy="512174"/>
          </a:xfrm>
          <a:prstGeom prst="rect">
            <a:avLst/>
          </a:prstGeom>
        </p:spPr>
      </p:pic>
      <p:pic>
        <p:nvPicPr>
          <p:cNvPr id="17" name="Picture 17"/>
          <p:cNvPicPr>
            <a:picLocks noChangeAspect="1"/>
          </p:cNvPicPr>
          <p:nvPr/>
        </p:nvPicPr>
        <p:blipFill>
          <a:blip r:embed="rId2"/>
          <a:srcRect/>
          <a:stretch>
            <a:fillRect/>
          </a:stretch>
        </p:blipFill>
        <p:spPr>
          <a:xfrm>
            <a:off x="17453023" y="2422272"/>
            <a:ext cx="502571" cy="512174"/>
          </a:xfrm>
          <a:prstGeom prst="rect">
            <a:avLst/>
          </a:prstGeom>
        </p:spPr>
      </p:pic>
      <p:grpSp>
        <p:nvGrpSpPr>
          <p:cNvPr id="2" name="Group 2"/>
          <p:cNvGrpSpPr/>
          <p:nvPr/>
        </p:nvGrpSpPr>
        <p:grpSpPr>
          <a:xfrm>
            <a:off x="3429000" y="2479353"/>
            <a:ext cx="11506200" cy="3886200"/>
            <a:chOff x="0" y="0"/>
            <a:chExt cx="4099121" cy="1678281"/>
          </a:xfrm>
        </p:grpSpPr>
        <p:sp>
          <p:nvSpPr>
            <p:cNvPr id="3" name="Freeform 3"/>
            <p:cNvSpPr/>
            <p:nvPr/>
          </p:nvSpPr>
          <p:spPr>
            <a:xfrm>
              <a:off x="0" y="0"/>
              <a:ext cx="4099121" cy="1678281"/>
            </a:xfrm>
            <a:custGeom>
              <a:avLst/>
              <a:gdLst/>
              <a:ahLst/>
              <a:cxnLst/>
              <a:rect l="l" t="t" r="r" b="b"/>
              <a:pathLst>
                <a:path w="4099121" h="1678281">
                  <a:moveTo>
                    <a:pt x="0" y="0"/>
                  </a:moveTo>
                  <a:lnTo>
                    <a:pt x="4099121" y="0"/>
                  </a:lnTo>
                  <a:lnTo>
                    <a:pt x="4099121" y="1678281"/>
                  </a:lnTo>
                  <a:lnTo>
                    <a:pt x="0" y="1678281"/>
                  </a:lnTo>
                  <a:close/>
                </a:path>
              </a:pathLst>
            </a:custGeom>
            <a:solidFill>
              <a:srgbClr val="FFFFFF">
                <a:alpha val="19608"/>
              </a:srgbClr>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3802110" y="2709042"/>
            <a:ext cx="10766401" cy="3364483"/>
            <a:chOff x="0" y="-38100"/>
            <a:chExt cx="3848257" cy="1452974"/>
          </a:xfrm>
        </p:grpSpPr>
        <p:sp>
          <p:nvSpPr>
            <p:cNvPr id="6" name="Freeform 6"/>
            <p:cNvSpPr/>
            <p:nvPr/>
          </p:nvSpPr>
          <p:spPr>
            <a:xfrm>
              <a:off x="0" y="0"/>
              <a:ext cx="3848257" cy="1414874"/>
            </a:xfrm>
            <a:custGeom>
              <a:avLst/>
              <a:gdLst/>
              <a:ahLst/>
              <a:cxnLst/>
              <a:rect l="l" t="t" r="r" b="b"/>
              <a:pathLst>
                <a:path w="3848257" h="1414874">
                  <a:moveTo>
                    <a:pt x="0" y="0"/>
                  </a:moveTo>
                  <a:lnTo>
                    <a:pt x="3848257" y="0"/>
                  </a:lnTo>
                  <a:lnTo>
                    <a:pt x="3848257" y="1414874"/>
                  </a:lnTo>
                  <a:lnTo>
                    <a:pt x="0" y="1414874"/>
                  </a:lnTo>
                  <a:close/>
                </a:path>
              </a:pathLst>
            </a:custGeom>
            <a:solidFill>
              <a:srgbClr val="FFFFFF">
                <a:alpha val="28627"/>
              </a:srgbClr>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Rectangle 17"/>
          <p:cNvSpPr/>
          <p:nvPr/>
        </p:nvSpPr>
        <p:spPr>
          <a:xfrm>
            <a:off x="6833038" y="3694207"/>
            <a:ext cx="4289957" cy="1306255"/>
          </a:xfrm>
          <a:prstGeom prst="rect">
            <a:avLst/>
          </a:prstGeom>
        </p:spPr>
        <p:txBody>
          <a:bodyPr wrap="none">
            <a:spAutoFit/>
          </a:bodyPr>
          <a:lstStyle/>
          <a:p>
            <a:pPr marL="0" marR="0" lvl="0" indent="0" algn="ctr" defTabSz="914400" rtl="0" eaLnBrk="1" fontAlgn="auto" latinLnBrk="0" hangingPunct="1">
              <a:lnSpc>
                <a:spcPct val="150000"/>
              </a:lnSpc>
              <a:spcBef>
                <a:spcPts val="600"/>
              </a:spcBef>
              <a:spcAft>
                <a:spcPts val="100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en-US" sz="60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vi-VN" sz="6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0" name="Picture 11"/>
          <p:cNvPicPr>
            <a:picLocks noChangeAspect="1"/>
          </p:cNvPicPr>
          <p:nvPr/>
        </p:nvPicPr>
        <p:blipFill>
          <a:blip r:embed="rId4"/>
          <a:srcRect/>
          <a:stretch>
            <a:fillRect/>
          </a:stretch>
        </p:blipFill>
        <p:spPr>
          <a:xfrm>
            <a:off x="12344400" y="5676900"/>
            <a:ext cx="4257798" cy="4566059"/>
          </a:xfrm>
          <a:prstGeom prst="rect">
            <a:avLst/>
          </a:prstGeom>
        </p:spPr>
      </p:pic>
      <p:pic>
        <p:nvPicPr>
          <p:cNvPr id="21" name="Picture 8"/>
          <p:cNvPicPr>
            <a:picLocks noChangeAspect="1"/>
          </p:cNvPicPr>
          <p:nvPr/>
        </p:nvPicPr>
        <p:blipFill>
          <a:blip r:embed="rId5"/>
          <a:srcRect/>
          <a:stretch>
            <a:fillRect/>
          </a:stretch>
        </p:blipFill>
        <p:spPr>
          <a:xfrm flipH="1">
            <a:off x="1241686" y="1229188"/>
            <a:ext cx="2963234" cy="3310876"/>
          </a:xfrm>
          <a:prstGeom prst="rect">
            <a:avLst/>
          </a:prstGeom>
        </p:spPr>
      </p:pic>
    </p:spTree>
    <p:extLst>
      <p:ext uri="{BB962C8B-B14F-4D97-AF65-F5344CB8AC3E}">
        <p14:creationId xmlns:p14="http://schemas.microsoft.com/office/powerpoint/2010/main" val="2600484799"/>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1567344" y="4414996"/>
            <a:ext cx="21107400" cy="6138704"/>
            <a:chOff x="0" y="0"/>
            <a:chExt cx="4099121" cy="1678281"/>
          </a:xfrm>
        </p:grpSpPr>
        <p:sp>
          <p:nvSpPr>
            <p:cNvPr id="3" name="Freeform 3"/>
            <p:cNvSpPr/>
            <p:nvPr/>
          </p:nvSpPr>
          <p:spPr>
            <a:xfrm>
              <a:off x="0" y="0"/>
              <a:ext cx="4099121" cy="1678281"/>
            </a:xfrm>
            <a:custGeom>
              <a:avLst/>
              <a:gdLst/>
              <a:ahLst/>
              <a:cxnLst/>
              <a:rect l="l" t="t" r="r" b="b"/>
              <a:pathLst>
                <a:path w="4099121" h="1678281">
                  <a:moveTo>
                    <a:pt x="0" y="0"/>
                  </a:moveTo>
                  <a:lnTo>
                    <a:pt x="4099121" y="0"/>
                  </a:lnTo>
                  <a:lnTo>
                    <a:pt x="4099121" y="1678281"/>
                  </a:lnTo>
                  <a:lnTo>
                    <a:pt x="0" y="1678281"/>
                  </a:lnTo>
                  <a:close/>
                </a:path>
              </a:pathLst>
            </a:custGeom>
            <a:solidFill>
              <a:srgbClr val="FFFFFF">
                <a:alpha val="19608"/>
              </a:srgbClr>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effectLst/>
                <a:uLnTx/>
                <a:uFillTx/>
                <a:latin typeface="Calibri"/>
                <a:ea typeface="+mn-ea"/>
                <a:cs typeface="+mn-cs"/>
              </a:endParaRPr>
            </a:p>
          </p:txBody>
        </p:sp>
      </p:grpSp>
      <p:sp>
        <p:nvSpPr>
          <p:cNvPr id="30" name="Oval Callout 29"/>
          <p:cNvSpPr/>
          <p:nvPr/>
        </p:nvSpPr>
        <p:spPr>
          <a:xfrm>
            <a:off x="8571065" y="4204761"/>
            <a:ext cx="1671964" cy="782145"/>
          </a:xfrm>
          <a:prstGeom prst="wedgeEllipseCallou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schemeClr val="tx1"/>
              </a:solidFill>
              <a:effectLst/>
              <a:uLnTx/>
              <a:uFillTx/>
              <a:latin typeface="Calibri"/>
              <a:ea typeface="+mn-ea"/>
              <a:cs typeface="+mn-cs"/>
            </a:endParaRPr>
          </a:p>
        </p:txBody>
      </p:sp>
      <p:grpSp>
        <p:nvGrpSpPr>
          <p:cNvPr id="36" name="Group 35"/>
          <p:cNvGrpSpPr/>
          <p:nvPr/>
        </p:nvGrpSpPr>
        <p:grpSpPr>
          <a:xfrm rot="20326151">
            <a:off x="16835144" y="-312967"/>
            <a:ext cx="1743075" cy="1982157"/>
            <a:chOff x="15666918" y="850007"/>
            <a:chExt cx="1743075" cy="1982157"/>
          </a:xfrm>
        </p:grpSpPr>
        <p:pic>
          <p:nvPicPr>
            <p:cNvPr id="37" name="Picture 13"/>
            <p:cNvPicPr>
              <a:picLocks noChangeAspect="1"/>
            </p:cNvPicPr>
            <p:nvPr/>
          </p:nvPicPr>
          <p:blipFill>
            <a:blip r:embed="rId2"/>
            <a:srcRect/>
            <a:stretch>
              <a:fillRect/>
            </a:stretch>
          </p:blipFill>
          <p:spPr>
            <a:xfrm>
              <a:off x="16404851" y="1054660"/>
              <a:ext cx="1005142" cy="1024349"/>
            </a:xfrm>
            <a:prstGeom prst="rect">
              <a:avLst/>
            </a:prstGeom>
          </p:spPr>
        </p:pic>
        <p:pic>
          <p:nvPicPr>
            <p:cNvPr id="38" name="Picture 16"/>
            <p:cNvPicPr>
              <a:picLocks noChangeAspect="1"/>
            </p:cNvPicPr>
            <p:nvPr/>
          </p:nvPicPr>
          <p:blipFill>
            <a:blip r:embed="rId2"/>
            <a:srcRect/>
            <a:stretch>
              <a:fillRect/>
            </a:stretch>
          </p:blipFill>
          <p:spPr>
            <a:xfrm>
              <a:off x="15666918" y="850007"/>
              <a:ext cx="502571" cy="512174"/>
            </a:xfrm>
            <a:prstGeom prst="rect">
              <a:avLst/>
            </a:prstGeom>
          </p:spPr>
        </p:pic>
        <p:pic>
          <p:nvPicPr>
            <p:cNvPr id="39" name="Picture 17"/>
            <p:cNvPicPr>
              <a:picLocks noChangeAspect="1"/>
            </p:cNvPicPr>
            <p:nvPr/>
          </p:nvPicPr>
          <p:blipFill>
            <a:blip r:embed="rId2"/>
            <a:srcRect/>
            <a:stretch>
              <a:fillRect/>
            </a:stretch>
          </p:blipFill>
          <p:spPr>
            <a:xfrm>
              <a:off x="16671463" y="2319990"/>
              <a:ext cx="502571" cy="512174"/>
            </a:xfrm>
            <a:prstGeom prst="rect">
              <a:avLst/>
            </a:prstGeom>
          </p:spPr>
        </p:pic>
      </p:grpSp>
      <p:grpSp>
        <p:nvGrpSpPr>
          <p:cNvPr id="28" name="Group 27"/>
          <p:cNvGrpSpPr/>
          <p:nvPr/>
        </p:nvGrpSpPr>
        <p:grpSpPr>
          <a:xfrm>
            <a:off x="477019" y="723900"/>
            <a:ext cx="5257800" cy="1066800"/>
            <a:chOff x="214647" y="190500"/>
            <a:chExt cx="11478326" cy="1066800"/>
          </a:xfrm>
        </p:grpSpPr>
        <p:sp>
          <p:nvSpPr>
            <p:cNvPr id="31" name="Rectangle 30"/>
            <p:cNvSpPr/>
            <p:nvPr/>
          </p:nvSpPr>
          <p:spPr>
            <a:xfrm>
              <a:off x="214647" y="190500"/>
              <a:ext cx="11478326"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p:cNvSpPr/>
            <p:nvPr/>
          </p:nvSpPr>
          <p:spPr>
            <a:xfrm>
              <a:off x="728331" y="220912"/>
              <a:ext cx="10430536"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4</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(SGK – tr.35)</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33" name="Picture 32">
            <a:extLst>
              <a:ext uri="{FF2B5EF4-FFF2-40B4-BE49-F238E27FC236}">
                <a16:creationId xmlns:a16="http://schemas.microsoft.com/office/drawing/2014/main" id="{5FC5757E-435A-C34F-7087-82E416C8E6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25151" y="7581900"/>
            <a:ext cx="2578934" cy="2549756"/>
          </a:xfrm>
          <a:prstGeom prst="rect">
            <a:avLst/>
          </a:prstGeom>
        </p:spPr>
      </p:pic>
      <p:grpSp>
        <p:nvGrpSpPr>
          <p:cNvPr id="10" name="Group 9"/>
          <p:cNvGrpSpPr/>
          <p:nvPr/>
        </p:nvGrpSpPr>
        <p:grpSpPr>
          <a:xfrm>
            <a:off x="771950" y="1873376"/>
            <a:ext cx="15001449" cy="904415"/>
            <a:chOff x="1222477" y="1972437"/>
            <a:chExt cx="15001449" cy="904415"/>
          </a:xfrm>
        </p:grpSpPr>
        <p:sp>
          <p:nvSpPr>
            <p:cNvPr id="6" name="Rectangle 5"/>
            <p:cNvSpPr/>
            <p:nvPr/>
          </p:nvSpPr>
          <p:spPr>
            <a:xfrm>
              <a:off x="1222477" y="1972437"/>
              <a:ext cx="15001449" cy="904415"/>
            </a:xfrm>
            <a:prstGeom prst="rect">
              <a:avLst/>
            </a:prstGeom>
          </p:spPr>
          <p:txBody>
            <a:bodyPr wrap="square">
              <a:spAutoFit/>
            </a:bodyPr>
            <a:lstStyle/>
            <a:p>
              <a:pPr>
                <a:lnSpc>
                  <a:spcPct val="150000"/>
                </a:lnSpc>
                <a:spcAft>
                  <a:spcPts val="1200"/>
                </a:spcAft>
              </a:pPr>
              <a:r>
                <a:rPr lang="en-US" sz="4000">
                  <a:latin typeface="Arial" panose="020B0604020202020204" pitchFamily="34" charset="0"/>
                  <a:ea typeface="Times New Roman" panose="02020603050405020304" pitchFamily="18" charset="0"/>
                </a:rPr>
                <a:t>Tính giá trị của đa thức</a:t>
              </a:r>
              <a:endParaRPr lang="en-US" sz="40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Rectangle 8"/>
                <p:cNvSpPr/>
                <p:nvPr/>
              </p:nvSpPr>
              <p:spPr>
                <a:xfrm>
                  <a:off x="6576614" y="2164722"/>
                  <a:ext cx="9581662" cy="707886"/>
                </a:xfrm>
                <a:prstGeom prst="rect">
                  <a:avLst/>
                </a:prstGeom>
              </p:spPr>
              <p:txBody>
                <a:bodyPr wrap="none">
                  <a:spAutoFit/>
                </a:bodyPr>
                <a:lstStyle/>
                <a:p>
                  <a14:m>
                    <m:oMath xmlns:m="http://schemas.openxmlformats.org/officeDocument/2006/math">
                      <m:r>
                        <a:rPr lang="en-US" sz="4000" i="1" smtClean="0">
                          <a:solidFill>
                            <a:schemeClr val="tx1"/>
                          </a:solidFill>
                          <a:latin typeface="Cambria Math" panose="02040503050406030204" pitchFamily="18" charset="0"/>
                          <a:ea typeface="Arial" panose="020B0604020202020204" pitchFamily="34" charset="0"/>
                          <a:cs typeface="Arial" panose="020B0604020202020204" pitchFamily="34" charset="0"/>
                        </a:rPr>
                        <m:t>𝑃</m:t>
                      </m:r>
                      <m:r>
                        <a:rPr lang="en-US" sz="4000" i="1" smtClean="0">
                          <a:solidFill>
                            <a:schemeClr val="tx1"/>
                          </a:solidFill>
                          <a:latin typeface="Cambria Math" panose="02040503050406030204" pitchFamily="18" charset="0"/>
                          <a:ea typeface="Arial" panose="020B0604020202020204" pitchFamily="34" charset="0"/>
                          <a:cs typeface="Arial" panose="020B0604020202020204" pitchFamily="34" charset="0"/>
                        </a:rPr>
                        <m:t> = 3</m:t>
                      </m:r>
                      <m:r>
                        <a:rPr lang="en-US" sz="4000" i="1" smtClean="0">
                          <a:solidFill>
                            <a:schemeClr val="tx1"/>
                          </a:solidFill>
                          <a:latin typeface="Cambria Math" panose="02040503050406030204" pitchFamily="18" charset="0"/>
                          <a:ea typeface="Arial" panose="020B0604020202020204" pitchFamily="34" charset="0"/>
                          <a:cs typeface="Arial" panose="020B0604020202020204" pitchFamily="34" charset="0"/>
                        </a:rPr>
                        <m:t>𝑥𝑦</m:t>
                      </m:r>
                      <m:r>
                        <a:rPr lang="en-US" sz="4000" i="1" baseline="30000">
                          <a:solidFill>
                            <a:schemeClr val="tx1"/>
                          </a:solidFill>
                          <a:latin typeface="Cambria Math" panose="02040503050406030204" pitchFamily="18" charset="0"/>
                          <a:ea typeface="Arial" panose="020B0604020202020204" pitchFamily="34" charset="0"/>
                          <a:cs typeface="Arial" panose="020B0604020202020204" pitchFamily="34" charset="0"/>
                        </a:rPr>
                        <m:t>2</m:t>
                      </m:r>
                      <m:r>
                        <a:rPr lang="en-US" sz="4000" i="1">
                          <a:solidFill>
                            <a:schemeClr val="tx1"/>
                          </a:solidFill>
                          <a:latin typeface="Cambria Math" panose="02040503050406030204" pitchFamily="18" charset="0"/>
                          <a:ea typeface="Arial" panose="020B0604020202020204" pitchFamily="34" charset="0"/>
                          <a:cs typeface="Arial" panose="020B0604020202020204" pitchFamily="34" charset="0"/>
                        </a:rPr>
                        <m:t> – 6</m:t>
                      </m:r>
                      <m:r>
                        <a:rPr lang="en-US" sz="4000" i="1">
                          <a:solidFill>
                            <a:schemeClr val="tx1"/>
                          </a:solidFill>
                          <a:latin typeface="Cambria Math" panose="02040503050406030204" pitchFamily="18" charset="0"/>
                          <a:ea typeface="Arial" panose="020B0604020202020204" pitchFamily="34" charset="0"/>
                          <a:cs typeface="Arial" panose="020B0604020202020204" pitchFamily="34" charset="0"/>
                        </a:rPr>
                        <m:t>𝑥𝑦</m:t>
                      </m:r>
                      <m:r>
                        <a:rPr lang="en-US" sz="4000" i="1">
                          <a:solidFill>
                            <a:schemeClr val="tx1"/>
                          </a:solidFill>
                          <a:latin typeface="Cambria Math" panose="02040503050406030204" pitchFamily="18" charset="0"/>
                          <a:ea typeface="Arial" panose="020B0604020202020204" pitchFamily="34" charset="0"/>
                          <a:cs typeface="Arial" panose="020B0604020202020204" pitchFamily="34" charset="0"/>
                        </a:rPr>
                        <m:t> + 8</m:t>
                      </m:r>
                      <m:r>
                        <a:rPr lang="en-US" sz="4000" i="1">
                          <a:solidFill>
                            <a:schemeClr val="tx1"/>
                          </a:solidFill>
                          <a:latin typeface="Cambria Math" panose="02040503050406030204" pitchFamily="18" charset="0"/>
                          <a:ea typeface="Arial" panose="020B0604020202020204" pitchFamily="34" charset="0"/>
                          <a:cs typeface="Arial" panose="020B0604020202020204" pitchFamily="34" charset="0"/>
                        </a:rPr>
                        <m:t>𝑥𝑧</m:t>
                      </m:r>
                      <m:r>
                        <a:rPr lang="en-US" sz="4000" i="1">
                          <a:solidFill>
                            <a:schemeClr val="tx1"/>
                          </a:solidFill>
                          <a:latin typeface="Cambria Math" panose="02040503050406030204" pitchFamily="18" charset="0"/>
                          <a:ea typeface="Arial" panose="020B0604020202020204" pitchFamily="34" charset="0"/>
                          <a:cs typeface="Arial" panose="020B0604020202020204" pitchFamily="34" charset="0"/>
                        </a:rPr>
                        <m:t> + </m:t>
                      </m:r>
                      <m:r>
                        <a:rPr lang="en-US" sz="4000" i="1">
                          <a:solidFill>
                            <a:schemeClr val="tx1"/>
                          </a:solidFill>
                          <a:latin typeface="Cambria Math" panose="02040503050406030204" pitchFamily="18" charset="0"/>
                          <a:ea typeface="Arial" panose="020B0604020202020204" pitchFamily="34" charset="0"/>
                          <a:cs typeface="Arial" panose="020B0604020202020204" pitchFamily="34" charset="0"/>
                        </a:rPr>
                        <m:t>𝑥𝑦</m:t>
                      </m:r>
                      <m:r>
                        <a:rPr lang="en-US" sz="4000" i="1" baseline="30000">
                          <a:solidFill>
                            <a:schemeClr val="tx1"/>
                          </a:solidFill>
                          <a:latin typeface="Cambria Math" panose="02040503050406030204" pitchFamily="18" charset="0"/>
                          <a:ea typeface="Arial" panose="020B0604020202020204" pitchFamily="34" charset="0"/>
                          <a:cs typeface="Arial" panose="020B0604020202020204" pitchFamily="34" charset="0"/>
                        </a:rPr>
                        <m:t>2</m:t>
                      </m:r>
                      <m:r>
                        <a:rPr lang="en-US" sz="4000" i="1">
                          <a:solidFill>
                            <a:schemeClr val="tx1"/>
                          </a:solidFill>
                          <a:latin typeface="Cambria Math" panose="02040503050406030204" pitchFamily="18" charset="0"/>
                          <a:ea typeface="Arial" panose="020B0604020202020204" pitchFamily="34" charset="0"/>
                          <a:cs typeface="Arial" panose="020B0604020202020204" pitchFamily="34" charset="0"/>
                        </a:rPr>
                        <m:t> – 10</m:t>
                      </m:r>
                      <m:r>
                        <a:rPr lang="en-US" sz="4000" i="1">
                          <a:solidFill>
                            <a:schemeClr val="tx1"/>
                          </a:solidFill>
                          <a:latin typeface="Cambria Math" panose="02040503050406030204" pitchFamily="18" charset="0"/>
                          <a:ea typeface="Arial" panose="020B0604020202020204" pitchFamily="34" charset="0"/>
                          <a:cs typeface="Arial" panose="020B0604020202020204" pitchFamily="34" charset="0"/>
                        </a:rPr>
                        <m:t>𝑥𝑧</m:t>
                      </m:r>
                    </m:oMath>
                  </a14:m>
                  <a:r>
                    <a:rPr lang="en-US" sz="4000">
                      <a:solidFill>
                        <a:schemeClr val="tx1"/>
                      </a:solidFill>
                      <a:latin typeface="Arial" panose="020B0604020202020204" pitchFamily="34" charset="0"/>
                      <a:cs typeface="Arial" panose="020B0604020202020204" pitchFamily="34" charset="0"/>
                    </a:rPr>
                    <a:t> tại </a:t>
                  </a:r>
                </a:p>
              </p:txBody>
            </p:sp>
          </mc:Choice>
          <mc:Fallback xmlns="">
            <p:sp>
              <p:nvSpPr>
                <p:cNvPr id="9" name="Rectangle 8"/>
                <p:cNvSpPr>
                  <a:spLocks noRot="1" noChangeAspect="1" noMove="1" noResize="1" noEditPoints="1" noAdjustHandles="1" noChangeArrowheads="1" noChangeShapeType="1" noTextEdit="1"/>
                </p:cNvSpPr>
                <p:nvPr/>
              </p:nvSpPr>
              <p:spPr>
                <a:xfrm>
                  <a:off x="6576614" y="2164722"/>
                  <a:ext cx="9581662" cy="707886"/>
                </a:xfrm>
                <a:prstGeom prst="rect">
                  <a:avLst/>
                </a:prstGeom>
                <a:blipFill>
                  <a:blip r:embed="rId4"/>
                  <a:stretch>
                    <a:fillRect t="-15517" r="-1209" b="-3620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Rectangle 10"/>
              <p:cNvSpPr/>
              <p:nvPr/>
            </p:nvSpPr>
            <p:spPr>
              <a:xfrm>
                <a:off x="6126087" y="2773547"/>
                <a:ext cx="6074420"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solidFill>
                          <a:latin typeface="Cambria Math" panose="02040503050406030204" pitchFamily="18" charset="0"/>
                          <a:ea typeface="Arial" panose="020B0604020202020204" pitchFamily="34" charset="0"/>
                          <a:cs typeface="Arial" panose="020B0604020202020204" pitchFamily="34" charset="0"/>
                        </a:rPr>
                        <m:t>𝑥</m:t>
                      </m:r>
                      <m:r>
                        <a:rPr lang="en-US" sz="4000" i="1" smtClean="0">
                          <a:solidFill>
                            <a:schemeClr val="tx1"/>
                          </a:solidFill>
                          <a:latin typeface="Cambria Math" panose="02040503050406030204" pitchFamily="18" charset="0"/>
                          <a:ea typeface="Arial" panose="020B0604020202020204" pitchFamily="34" charset="0"/>
                          <a:cs typeface="Arial" panose="020B0604020202020204" pitchFamily="34" charset="0"/>
                        </a:rPr>
                        <m:t> =−3; </m:t>
                      </m:r>
                      <m:r>
                        <a:rPr lang="en-US" sz="4000" i="1" smtClean="0">
                          <a:solidFill>
                            <a:schemeClr val="tx1"/>
                          </a:solidFill>
                          <a:latin typeface="Cambria Math" panose="02040503050406030204" pitchFamily="18" charset="0"/>
                          <a:ea typeface="Arial" panose="020B0604020202020204" pitchFamily="34" charset="0"/>
                          <a:cs typeface="Arial" panose="020B0604020202020204" pitchFamily="34" charset="0"/>
                        </a:rPr>
                        <m:t>𝑦</m:t>
                      </m:r>
                      <m:r>
                        <a:rPr lang="en-US" sz="4000" i="1" smtClean="0">
                          <a:solidFill>
                            <a:schemeClr val="tx1"/>
                          </a:solidFill>
                          <a:latin typeface="Cambria Math" panose="02040503050406030204" pitchFamily="18" charset="0"/>
                          <a:ea typeface="Arial" panose="020B0604020202020204" pitchFamily="34" charset="0"/>
                          <a:cs typeface="Arial" panose="020B0604020202020204" pitchFamily="34" charset="0"/>
                        </a:rPr>
                        <m:t> =−</m:t>
                      </m:r>
                      <m:f>
                        <m:fPr>
                          <m:ctrlPr>
                            <a:rPr lang="en-US" sz="4000" i="1">
                              <a:solidFill>
                                <a:schemeClr val="tx1"/>
                              </a:solidFill>
                              <a:effectLst/>
                              <a:latin typeface="Cambria Math" panose="02040503050406030204" pitchFamily="18" charset="0"/>
                              <a:cs typeface="Times New Roman" panose="02020603050405020304" pitchFamily="18" charset="0"/>
                            </a:rPr>
                          </m:ctrlPr>
                        </m:fPr>
                        <m:num>
                          <m:r>
                            <a:rPr lang="en-US" sz="4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en-US" sz="4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2</m:t>
                          </m:r>
                        </m:den>
                      </m:f>
                      <m:r>
                        <a:rPr lang="en-US" sz="4000" i="1" smtClean="0">
                          <a:solidFill>
                            <a:schemeClr val="tx1"/>
                          </a:solidFill>
                          <a:effectLst/>
                          <a:latin typeface="Cambria Math" panose="02040503050406030204" pitchFamily="18" charset="0"/>
                          <a:ea typeface="Dotum" panose="020B0600000101010101" pitchFamily="34" charset="-127"/>
                          <a:cs typeface="Arial" panose="020B0604020202020204" pitchFamily="34" charset="0"/>
                        </a:rPr>
                        <m:t>; </m:t>
                      </m:r>
                      <m:r>
                        <a:rPr lang="en-US" sz="4000" i="1" smtClean="0">
                          <a:solidFill>
                            <a:schemeClr val="tx1"/>
                          </a:solidFill>
                          <a:effectLst/>
                          <a:latin typeface="Cambria Math" panose="02040503050406030204" pitchFamily="18" charset="0"/>
                          <a:ea typeface="Dotum" panose="020B0600000101010101" pitchFamily="34" charset="-127"/>
                          <a:cs typeface="Arial" panose="020B0604020202020204" pitchFamily="34" charset="0"/>
                        </a:rPr>
                        <m:t>𝑧</m:t>
                      </m:r>
                      <m:r>
                        <a:rPr lang="en-US" sz="4000" i="1" smtClean="0">
                          <a:solidFill>
                            <a:schemeClr val="tx1"/>
                          </a:solidFill>
                          <a:effectLst/>
                          <a:latin typeface="Cambria Math" panose="02040503050406030204" pitchFamily="18" charset="0"/>
                          <a:ea typeface="Dotum" panose="020B0600000101010101" pitchFamily="34" charset="-127"/>
                          <a:cs typeface="Arial" panose="020B0604020202020204" pitchFamily="34" charset="0"/>
                        </a:rPr>
                        <m:t> = 3</m:t>
                      </m:r>
                    </m:oMath>
                  </m:oMathPara>
                </a14:m>
                <a:endParaRPr lang="en-US" sz="4000">
                  <a:solidFill>
                    <a:schemeClr val="tx1"/>
                  </a:solidFill>
                  <a:latin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6126087" y="2773547"/>
                <a:ext cx="6074420" cy="124482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943988" y="5524500"/>
                <a:ext cx="8897179"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solidFill>
                          <a:latin typeface="Cambria Math" panose="02040503050406030204" pitchFamily="18" charset="0"/>
                          <a:ea typeface="Arial" panose="020B0604020202020204" pitchFamily="34" charset="0"/>
                          <a:cs typeface="Arial" panose="020B0604020202020204" pitchFamily="34" charset="0"/>
                        </a:rPr>
                        <m:t>𝑃</m:t>
                      </m:r>
                      <m:r>
                        <a:rPr lang="en-US" sz="4000" i="1" smtClean="0">
                          <a:solidFill>
                            <a:schemeClr val="tx1"/>
                          </a:solidFill>
                          <a:latin typeface="Cambria Math" panose="02040503050406030204" pitchFamily="18" charset="0"/>
                          <a:ea typeface="Arial" panose="020B0604020202020204" pitchFamily="34" charset="0"/>
                          <a:cs typeface="Arial" panose="020B0604020202020204" pitchFamily="34" charset="0"/>
                        </a:rPr>
                        <m:t> = 3</m:t>
                      </m:r>
                      <m:r>
                        <a:rPr lang="en-US" sz="4000" i="1" smtClean="0">
                          <a:solidFill>
                            <a:schemeClr val="tx1"/>
                          </a:solidFill>
                          <a:latin typeface="Cambria Math" panose="02040503050406030204" pitchFamily="18" charset="0"/>
                          <a:ea typeface="Arial" panose="020B0604020202020204" pitchFamily="34" charset="0"/>
                          <a:cs typeface="Arial" panose="020B0604020202020204" pitchFamily="34" charset="0"/>
                        </a:rPr>
                        <m:t>𝑥𝑦</m:t>
                      </m:r>
                      <m:r>
                        <a:rPr lang="en-US" sz="4000" i="1" baseline="30000">
                          <a:solidFill>
                            <a:schemeClr val="tx1"/>
                          </a:solidFill>
                          <a:latin typeface="Cambria Math" panose="02040503050406030204" pitchFamily="18" charset="0"/>
                          <a:ea typeface="Arial" panose="020B0604020202020204" pitchFamily="34" charset="0"/>
                          <a:cs typeface="Arial" panose="020B0604020202020204" pitchFamily="34" charset="0"/>
                        </a:rPr>
                        <m:t>2</m:t>
                      </m:r>
                      <m:r>
                        <a:rPr lang="en-US" sz="4000" i="1">
                          <a:solidFill>
                            <a:schemeClr val="tx1"/>
                          </a:solidFill>
                          <a:latin typeface="Cambria Math" panose="02040503050406030204" pitchFamily="18" charset="0"/>
                          <a:ea typeface="Arial" panose="020B0604020202020204" pitchFamily="34" charset="0"/>
                          <a:cs typeface="Arial" panose="020B0604020202020204" pitchFamily="34" charset="0"/>
                        </a:rPr>
                        <m:t> – 6</m:t>
                      </m:r>
                      <m:r>
                        <a:rPr lang="en-US" sz="4000" i="1">
                          <a:solidFill>
                            <a:schemeClr val="tx1"/>
                          </a:solidFill>
                          <a:latin typeface="Cambria Math" panose="02040503050406030204" pitchFamily="18" charset="0"/>
                          <a:ea typeface="Arial" panose="020B0604020202020204" pitchFamily="34" charset="0"/>
                          <a:cs typeface="Arial" panose="020B0604020202020204" pitchFamily="34" charset="0"/>
                        </a:rPr>
                        <m:t>𝑥𝑦</m:t>
                      </m:r>
                      <m:r>
                        <a:rPr lang="en-US" sz="4000" i="1">
                          <a:solidFill>
                            <a:schemeClr val="tx1"/>
                          </a:solidFill>
                          <a:latin typeface="Cambria Math" panose="02040503050406030204" pitchFamily="18" charset="0"/>
                          <a:ea typeface="Arial" panose="020B0604020202020204" pitchFamily="34" charset="0"/>
                          <a:cs typeface="Arial" panose="020B0604020202020204" pitchFamily="34" charset="0"/>
                        </a:rPr>
                        <m:t> + 8</m:t>
                      </m:r>
                      <m:r>
                        <a:rPr lang="en-US" sz="4000" i="1">
                          <a:solidFill>
                            <a:schemeClr val="tx1"/>
                          </a:solidFill>
                          <a:latin typeface="Cambria Math" panose="02040503050406030204" pitchFamily="18" charset="0"/>
                          <a:ea typeface="Arial" panose="020B0604020202020204" pitchFamily="34" charset="0"/>
                          <a:cs typeface="Arial" panose="020B0604020202020204" pitchFamily="34" charset="0"/>
                        </a:rPr>
                        <m:t>𝑥𝑧</m:t>
                      </m:r>
                      <m:r>
                        <a:rPr lang="en-US" sz="4000" i="1">
                          <a:solidFill>
                            <a:schemeClr val="tx1"/>
                          </a:solidFill>
                          <a:latin typeface="Cambria Math" panose="02040503050406030204" pitchFamily="18" charset="0"/>
                          <a:ea typeface="Arial" panose="020B0604020202020204" pitchFamily="34" charset="0"/>
                          <a:cs typeface="Arial" panose="020B0604020202020204" pitchFamily="34" charset="0"/>
                        </a:rPr>
                        <m:t> + </m:t>
                      </m:r>
                      <m:r>
                        <a:rPr lang="en-US" sz="4000" i="1">
                          <a:solidFill>
                            <a:schemeClr val="tx1"/>
                          </a:solidFill>
                          <a:latin typeface="Cambria Math" panose="02040503050406030204" pitchFamily="18" charset="0"/>
                          <a:ea typeface="Arial" panose="020B0604020202020204" pitchFamily="34" charset="0"/>
                          <a:cs typeface="Arial" panose="020B0604020202020204" pitchFamily="34" charset="0"/>
                        </a:rPr>
                        <m:t>𝑥𝑦</m:t>
                      </m:r>
                      <m:r>
                        <a:rPr lang="en-US" sz="4000" i="1" baseline="30000">
                          <a:solidFill>
                            <a:schemeClr val="tx1"/>
                          </a:solidFill>
                          <a:latin typeface="Cambria Math" panose="02040503050406030204" pitchFamily="18" charset="0"/>
                          <a:ea typeface="Arial" panose="020B0604020202020204" pitchFamily="34" charset="0"/>
                          <a:cs typeface="Arial" panose="020B0604020202020204" pitchFamily="34" charset="0"/>
                        </a:rPr>
                        <m:t>2</m:t>
                      </m:r>
                      <m:r>
                        <a:rPr lang="en-US" sz="4000" i="1">
                          <a:solidFill>
                            <a:schemeClr val="tx1"/>
                          </a:solidFill>
                          <a:latin typeface="Cambria Math" panose="02040503050406030204" pitchFamily="18" charset="0"/>
                          <a:ea typeface="Arial" panose="020B0604020202020204" pitchFamily="34" charset="0"/>
                          <a:cs typeface="Arial" panose="020B0604020202020204" pitchFamily="34" charset="0"/>
                        </a:rPr>
                        <m:t> – 10</m:t>
                      </m:r>
                      <m:r>
                        <a:rPr lang="en-US" sz="4000" i="1">
                          <a:solidFill>
                            <a:schemeClr val="tx1"/>
                          </a:solidFill>
                          <a:latin typeface="Cambria Math" panose="02040503050406030204" pitchFamily="18" charset="0"/>
                          <a:ea typeface="Arial" panose="020B0604020202020204" pitchFamily="34" charset="0"/>
                          <a:cs typeface="Arial" panose="020B0604020202020204" pitchFamily="34" charset="0"/>
                        </a:rPr>
                        <m:t>𝑥𝑧</m:t>
                      </m:r>
                    </m:oMath>
                  </m:oMathPara>
                </a14:m>
                <a:endParaRPr lang="en-US" sz="4000">
                  <a:solidFill>
                    <a:schemeClr val="tx1"/>
                  </a:solidFill>
                  <a:latin typeface="Arial" panose="020B060402020202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943988" y="5524500"/>
                <a:ext cx="8897179" cy="70788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9724188" y="5541055"/>
                <a:ext cx="4952638"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solidFill>
                          <a:latin typeface="Cambria Math" panose="02040503050406030204" pitchFamily="18" charset="0"/>
                          <a:ea typeface="Arial" panose="020B0604020202020204" pitchFamily="34" charset="0"/>
                          <a:cs typeface="Arial" panose="020B0604020202020204" pitchFamily="34" charset="0"/>
                        </a:rPr>
                        <m:t>= 4</m:t>
                      </m:r>
                      <m:r>
                        <a:rPr lang="en-US" sz="4000" i="1" smtClean="0">
                          <a:solidFill>
                            <a:schemeClr val="tx1"/>
                          </a:solidFill>
                          <a:latin typeface="Cambria Math" panose="02040503050406030204" pitchFamily="18" charset="0"/>
                          <a:ea typeface="Arial" panose="020B0604020202020204" pitchFamily="34" charset="0"/>
                          <a:cs typeface="Arial" panose="020B0604020202020204" pitchFamily="34" charset="0"/>
                        </a:rPr>
                        <m:t>𝑥𝑦</m:t>
                      </m:r>
                      <m:r>
                        <a:rPr lang="en-US" sz="4000" i="1" baseline="30000">
                          <a:solidFill>
                            <a:schemeClr val="tx1"/>
                          </a:solidFill>
                          <a:latin typeface="Cambria Math" panose="02040503050406030204" pitchFamily="18" charset="0"/>
                          <a:ea typeface="Arial" panose="020B0604020202020204" pitchFamily="34" charset="0"/>
                          <a:cs typeface="Arial" panose="020B0604020202020204" pitchFamily="34" charset="0"/>
                        </a:rPr>
                        <m:t>2</m:t>
                      </m:r>
                      <m:r>
                        <a:rPr lang="en-US" sz="4000" i="1">
                          <a:solidFill>
                            <a:schemeClr val="tx1"/>
                          </a:solidFill>
                          <a:latin typeface="Cambria Math" panose="02040503050406030204" pitchFamily="18" charset="0"/>
                          <a:ea typeface="Arial" panose="020B0604020202020204" pitchFamily="34" charset="0"/>
                          <a:cs typeface="Arial" panose="020B0604020202020204" pitchFamily="34" charset="0"/>
                        </a:rPr>
                        <m:t> – 6</m:t>
                      </m:r>
                      <m:r>
                        <a:rPr lang="en-US" sz="4000" i="1">
                          <a:solidFill>
                            <a:schemeClr val="tx1"/>
                          </a:solidFill>
                          <a:latin typeface="Cambria Math" panose="02040503050406030204" pitchFamily="18" charset="0"/>
                          <a:ea typeface="Arial" panose="020B0604020202020204" pitchFamily="34" charset="0"/>
                          <a:cs typeface="Arial" panose="020B0604020202020204" pitchFamily="34" charset="0"/>
                        </a:rPr>
                        <m:t>𝑥𝑦</m:t>
                      </m:r>
                      <m:r>
                        <a:rPr lang="en-US" sz="4000" i="1">
                          <a:solidFill>
                            <a:schemeClr val="tx1"/>
                          </a:solidFill>
                          <a:latin typeface="Cambria Math" panose="02040503050406030204" pitchFamily="18" charset="0"/>
                          <a:ea typeface="Arial" panose="020B0604020202020204" pitchFamily="34" charset="0"/>
                          <a:cs typeface="Arial" panose="020B0604020202020204" pitchFamily="34" charset="0"/>
                        </a:rPr>
                        <m:t> −2</m:t>
                      </m:r>
                      <m:r>
                        <a:rPr lang="en-US" sz="4000" i="1">
                          <a:solidFill>
                            <a:schemeClr val="tx1"/>
                          </a:solidFill>
                          <a:latin typeface="Cambria Math" panose="02040503050406030204" pitchFamily="18" charset="0"/>
                          <a:ea typeface="Arial" panose="020B0604020202020204" pitchFamily="34" charset="0"/>
                          <a:cs typeface="Arial" panose="020B0604020202020204" pitchFamily="34" charset="0"/>
                        </a:rPr>
                        <m:t>𝑥𝑧</m:t>
                      </m:r>
                    </m:oMath>
                  </m:oMathPara>
                </a14:m>
                <a:endParaRPr lang="en-US" sz="4000">
                  <a:solidFill>
                    <a:schemeClr val="tx1"/>
                  </a:solidFill>
                  <a:latin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9724188" y="5541055"/>
                <a:ext cx="4952638" cy="70788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1097563" y="6531142"/>
                <a:ext cx="9819355" cy="961545"/>
              </a:xfrm>
              <a:prstGeom prst="rect">
                <a:avLst/>
              </a:prstGeom>
            </p:spPr>
            <p:txBody>
              <a:bodyPr wrap="none">
                <a:spAutoFit/>
              </a:bodyPr>
              <a:lstStyle/>
              <a:p>
                <a:r>
                  <a:rPr lang="en-US" sz="4000">
                    <a:solidFill>
                      <a:schemeClr val="tx1"/>
                    </a:solidFill>
                    <a:latin typeface="Arial" panose="020B0604020202020204" pitchFamily="34" charset="0"/>
                    <a:ea typeface="Arial" panose="020B0604020202020204" pitchFamily="34" charset="0"/>
                    <a:cs typeface="Arial" panose="020B0604020202020204" pitchFamily="34" charset="0"/>
                  </a:rPr>
                  <a:t>Thay</a:t>
                </a:r>
                <a:r>
                  <a:rPr lang="en-US" sz="4000">
                    <a:solidFill>
                      <a:schemeClr val="tx1"/>
                    </a:solidFill>
                    <a:ea typeface="Arial" panose="020B0604020202020204" pitchFamily="34" charset="0"/>
                    <a:cs typeface="Arial" panose="020B0604020202020204" pitchFamily="34" charset="0"/>
                  </a:rPr>
                  <a:t> </a:t>
                </a:r>
                <a14:m>
                  <m:oMath xmlns:m="http://schemas.openxmlformats.org/officeDocument/2006/math">
                    <m:r>
                      <a:rPr lang="en-US" sz="4000" i="1" smtClean="0">
                        <a:solidFill>
                          <a:schemeClr val="tx1"/>
                        </a:solidFill>
                        <a:latin typeface="Cambria Math" panose="02040503050406030204" pitchFamily="18" charset="0"/>
                        <a:ea typeface="Arial" panose="020B0604020202020204" pitchFamily="34" charset="0"/>
                        <a:cs typeface="Arial" panose="020B0604020202020204" pitchFamily="34" charset="0"/>
                      </a:rPr>
                      <m:t>𝑥</m:t>
                    </m:r>
                    <m:r>
                      <a:rPr lang="en-US" sz="4000" i="1" smtClean="0">
                        <a:solidFill>
                          <a:schemeClr val="tx1"/>
                        </a:solidFill>
                        <a:latin typeface="Cambria Math" panose="02040503050406030204" pitchFamily="18" charset="0"/>
                        <a:ea typeface="Arial" panose="020B0604020202020204" pitchFamily="34" charset="0"/>
                        <a:cs typeface="Arial" panose="020B0604020202020204" pitchFamily="34" charset="0"/>
                      </a:rPr>
                      <m:t> =−3; </m:t>
                    </m:r>
                    <m:r>
                      <a:rPr lang="en-US" sz="4000" i="1" smtClean="0">
                        <a:solidFill>
                          <a:schemeClr val="tx1"/>
                        </a:solidFill>
                        <a:latin typeface="Cambria Math" panose="02040503050406030204" pitchFamily="18" charset="0"/>
                        <a:ea typeface="Arial" panose="020B0604020202020204" pitchFamily="34" charset="0"/>
                        <a:cs typeface="Arial" panose="020B0604020202020204" pitchFamily="34" charset="0"/>
                      </a:rPr>
                      <m:t>𝑦</m:t>
                    </m:r>
                    <m:r>
                      <a:rPr lang="en-US" sz="4000" i="1" smtClean="0">
                        <a:solidFill>
                          <a:schemeClr val="tx1"/>
                        </a:solidFill>
                        <a:latin typeface="Cambria Math" panose="02040503050406030204" pitchFamily="18" charset="0"/>
                        <a:ea typeface="Arial" panose="020B0604020202020204" pitchFamily="34" charset="0"/>
                        <a:cs typeface="Arial" panose="020B0604020202020204" pitchFamily="34" charset="0"/>
                      </a:rPr>
                      <m:t> =−</m:t>
                    </m:r>
                    <m:f>
                      <m:fPr>
                        <m:ctrlPr>
                          <a:rPr lang="en-US" sz="4000" i="1">
                            <a:solidFill>
                              <a:schemeClr val="tx1"/>
                            </a:solidFill>
                            <a:effectLst/>
                            <a:latin typeface="Cambria Math" panose="02040503050406030204" pitchFamily="18" charset="0"/>
                            <a:cs typeface="Times New Roman" panose="02020603050405020304" pitchFamily="18" charset="0"/>
                          </a:rPr>
                        </m:ctrlPr>
                      </m:fPr>
                      <m:num>
                        <m:r>
                          <a:rPr lang="en-US" sz="4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en-US" sz="4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2</m:t>
                        </m:r>
                      </m:den>
                    </m:f>
                    <m:r>
                      <a:rPr lang="en-US" sz="4000" i="1" smtClean="0">
                        <a:solidFill>
                          <a:schemeClr val="tx1"/>
                        </a:solidFill>
                        <a:effectLst/>
                        <a:latin typeface="Cambria Math" panose="02040503050406030204" pitchFamily="18" charset="0"/>
                        <a:ea typeface="Dotum" panose="020B0600000101010101" pitchFamily="34" charset="-127"/>
                        <a:cs typeface="Arial" panose="020B0604020202020204" pitchFamily="34" charset="0"/>
                      </a:rPr>
                      <m:t>; </m:t>
                    </m:r>
                    <m:r>
                      <a:rPr lang="en-US" sz="4000" i="1" smtClean="0">
                        <a:solidFill>
                          <a:schemeClr val="tx1"/>
                        </a:solidFill>
                        <a:effectLst/>
                        <a:latin typeface="Cambria Math" panose="02040503050406030204" pitchFamily="18" charset="0"/>
                        <a:ea typeface="Dotum" panose="020B0600000101010101" pitchFamily="34" charset="-127"/>
                        <a:cs typeface="Arial" panose="020B0604020202020204" pitchFamily="34" charset="0"/>
                      </a:rPr>
                      <m:t>𝑧</m:t>
                    </m:r>
                    <m:r>
                      <a:rPr lang="en-US" sz="4000" i="1" smtClean="0">
                        <a:solidFill>
                          <a:schemeClr val="tx1"/>
                        </a:solidFill>
                        <a:effectLst/>
                        <a:latin typeface="Cambria Math" panose="02040503050406030204" pitchFamily="18" charset="0"/>
                        <a:ea typeface="Dotum" panose="020B0600000101010101" pitchFamily="34" charset="-127"/>
                        <a:cs typeface="Arial" panose="020B0604020202020204" pitchFamily="34" charset="0"/>
                      </a:rPr>
                      <m:t> = 3</m:t>
                    </m:r>
                  </m:oMath>
                </a14:m>
                <a:r>
                  <a:rPr lang="en-US" sz="4000">
                    <a:solidFill>
                      <a:schemeClr val="tx1"/>
                    </a:solidFill>
                    <a:latin typeface="Arial" panose="020B0604020202020204" pitchFamily="34" charset="0"/>
                    <a:cs typeface="Arial" panose="020B0604020202020204" pitchFamily="34" charset="0"/>
                  </a:rPr>
                  <a:t> vào </a:t>
                </a:r>
                <a14:m>
                  <m:oMath xmlns:m="http://schemas.openxmlformats.org/officeDocument/2006/math">
                    <m:r>
                      <a:rPr lang="en-US" sz="4000" i="1" smtClean="0">
                        <a:solidFill>
                          <a:schemeClr val="tx1"/>
                        </a:solidFill>
                        <a:latin typeface="Cambria Math" panose="02040503050406030204" pitchFamily="18" charset="0"/>
                        <a:cs typeface="Arial" panose="020B0604020202020204" pitchFamily="34" charset="0"/>
                      </a:rPr>
                      <m:t>𝑃</m:t>
                    </m:r>
                  </m:oMath>
                </a14:m>
                <a:r>
                  <a:rPr lang="en-US" sz="4000">
                    <a:solidFill>
                      <a:schemeClr val="tx1"/>
                    </a:solidFill>
                    <a:latin typeface="Arial" panose="020B0604020202020204" pitchFamily="34" charset="0"/>
                    <a:cs typeface="Arial" panose="020B0604020202020204" pitchFamily="34" charset="0"/>
                  </a:rPr>
                  <a:t> ta có</a:t>
                </a:r>
              </a:p>
            </p:txBody>
          </p:sp>
        </mc:Choice>
        <mc:Fallback xmlns="">
          <p:sp>
            <p:nvSpPr>
              <p:cNvPr id="23" name="Rectangle 22"/>
              <p:cNvSpPr>
                <a:spLocks noRot="1" noChangeAspect="1" noMove="1" noResize="1" noEditPoints="1" noAdjustHandles="1" noChangeArrowheads="1" noChangeShapeType="1" noTextEdit="1"/>
              </p:cNvSpPr>
              <p:nvPr/>
            </p:nvSpPr>
            <p:spPr>
              <a:xfrm>
                <a:off x="1097563" y="6531142"/>
                <a:ext cx="9819355" cy="961545"/>
              </a:xfrm>
              <a:prstGeom prst="rect">
                <a:avLst/>
              </a:prstGeom>
              <a:blipFill>
                <a:blip r:embed="rId8"/>
                <a:stretch>
                  <a:fillRect l="-2173" r="-1304" b="-113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905000" y="7315374"/>
                <a:ext cx="12428146" cy="2451890"/>
              </a:xfrm>
              <a:prstGeom prst="rect">
                <a:avLst/>
              </a:prstGeom>
            </p:spPr>
            <p:txBody>
              <a:bodyPr wrap="none">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r>
                        <a:rPr lang="en-US" sz="4000" i="1" smtClean="0">
                          <a:solidFill>
                            <a:schemeClr val="tx1"/>
                          </a:solidFill>
                          <a:latin typeface="Cambria Math" panose="02040503050406030204" pitchFamily="18" charset="0"/>
                          <a:ea typeface="Dotum" panose="020B0600000101010101" pitchFamily="34" charset="-127"/>
                          <a:cs typeface="Arial" panose="020B0604020202020204" pitchFamily="34" charset="0"/>
                        </a:rPr>
                        <m:t>𝑃</m:t>
                      </m:r>
                      <m:r>
                        <a:rPr lang="en-US" sz="4000" i="1" smtClean="0">
                          <a:solidFill>
                            <a:schemeClr val="tx1"/>
                          </a:solidFill>
                          <a:latin typeface="Cambria Math" panose="02040503050406030204" pitchFamily="18" charset="0"/>
                          <a:ea typeface="Dotum" panose="020B0600000101010101" pitchFamily="34" charset="-127"/>
                          <a:cs typeface="Arial" panose="020B0604020202020204" pitchFamily="34" charset="0"/>
                        </a:rPr>
                        <m:t>  = 4.</m:t>
                      </m:r>
                      <m:d>
                        <m:dPr>
                          <m:ctrlPr>
                            <a:rPr lang="en-US" sz="4000" i="1" smtClean="0">
                              <a:solidFill>
                                <a:schemeClr val="tx1"/>
                              </a:solidFill>
                              <a:latin typeface="Cambria Math" panose="02040503050406030204" pitchFamily="18" charset="0"/>
                              <a:ea typeface="Dotum" panose="020B0600000101010101" pitchFamily="34" charset="-127"/>
                              <a:cs typeface="Arial" panose="020B0604020202020204" pitchFamily="34" charset="0"/>
                            </a:rPr>
                          </m:ctrlPr>
                        </m:dPr>
                        <m:e>
                          <m:r>
                            <a:rPr lang="en-US" sz="4000" i="1" smtClean="0">
                              <a:solidFill>
                                <a:schemeClr val="tx1"/>
                              </a:solidFill>
                              <a:latin typeface="Cambria Math" panose="02040503050406030204" pitchFamily="18" charset="0"/>
                              <a:ea typeface="Dotum" panose="020B0600000101010101" pitchFamily="34" charset="-127"/>
                              <a:cs typeface="Arial" panose="020B0604020202020204" pitchFamily="34" charset="0"/>
                            </a:rPr>
                            <m:t>−3</m:t>
                          </m:r>
                        </m:e>
                      </m:d>
                      <m:r>
                        <a:rPr lang="en-US" sz="4000" i="1" smtClean="0">
                          <a:solidFill>
                            <a:schemeClr val="tx1"/>
                          </a:solidFill>
                          <a:latin typeface="Cambria Math" panose="02040503050406030204" pitchFamily="18" charset="0"/>
                          <a:ea typeface="Dotum" panose="020B0600000101010101" pitchFamily="34" charset="-127"/>
                          <a:cs typeface="Arial" panose="020B0604020202020204" pitchFamily="34" charset="0"/>
                        </a:rPr>
                        <m:t>.</m:t>
                      </m:r>
                      <m:r>
                        <a:rPr lang="en-US" sz="4000" i="1" smtClean="0">
                          <a:solidFill>
                            <a:schemeClr val="tx1"/>
                          </a:solidFill>
                          <a:effectLst/>
                          <a:latin typeface="Cambria Math" panose="02040503050406030204" pitchFamily="18" charset="0"/>
                          <a:ea typeface="Dotum" panose="020B0600000101010101" pitchFamily="34" charset="-127"/>
                          <a:cs typeface="Times New Roman" panose="02020603050405020304" pitchFamily="18" charset="0"/>
                        </a:rPr>
                        <m:t> </m:t>
                      </m:r>
                      <m:sSup>
                        <m:sSupPr>
                          <m:ctrlPr>
                            <a:rPr lang="en-US" sz="4000" i="1" smtClean="0">
                              <a:solidFill>
                                <a:schemeClr val="tx1"/>
                              </a:solidFill>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4000" i="1">
                                  <a:solidFill>
                                    <a:schemeClr val="tx1"/>
                                  </a:solidFill>
                                  <a:latin typeface="Cambria Math" panose="02040503050406030204" pitchFamily="18" charset="0"/>
                                  <a:ea typeface="Dotum" panose="020B0600000101010101" pitchFamily="34" charset="-127"/>
                                  <a:cs typeface="Times New Roman" panose="02020603050405020304" pitchFamily="18" charset="0"/>
                                </a:rPr>
                              </m:ctrlPr>
                            </m:dPr>
                            <m:e>
                              <m:r>
                                <a:rPr lang="en-US" sz="4000" i="1">
                                  <a:solidFill>
                                    <a:schemeClr val="tx1"/>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solidFill>
                                        <a:schemeClr val="tx1"/>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4000" i="1">
                                      <a:solidFill>
                                        <a:schemeClr val="tx1"/>
                                      </a:solidFill>
                                      <a:latin typeface="Cambria Math" panose="02040503050406030204" pitchFamily="18" charset="0"/>
                                      <a:ea typeface="Dotum" panose="020B0600000101010101" pitchFamily="34" charset="-127"/>
                                      <a:cs typeface="Times New Roman" panose="02020603050405020304" pitchFamily="18" charset="0"/>
                                    </a:rPr>
                                    <m:t>1</m:t>
                                  </m:r>
                                </m:num>
                                <m:den>
                                  <m:r>
                                    <a:rPr lang="en-US" sz="4000" i="1">
                                      <a:solidFill>
                                        <a:schemeClr val="tx1"/>
                                      </a:solidFill>
                                      <a:latin typeface="Cambria Math" panose="02040503050406030204" pitchFamily="18" charset="0"/>
                                      <a:ea typeface="Dotum" panose="020B0600000101010101" pitchFamily="34" charset="-127"/>
                                      <a:cs typeface="Times New Roman" panose="02020603050405020304" pitchFamily="18" charset="0"/>
                                    </a:rPr>
                                    <m:t>2</m:t>
                                  </m:r>
                                </m:den>
                              </m:f>
                            </m:e>
                          </m:d>
                        </m:e>
                        <m:sup>
                          <m:r>
                            <a:rPr lang="en-US" sz="4000" b="0" i="1" smtClean="0">
                              <a:solidFill>
                                <a:schemeClr val="tx1"/>
                              </a:solidFill>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4000" i="1" smtClean="0">
                          <a:solidFill>
                            <a:schemeClr val="tx1"/>
                          </a:solidFill>
                          <a:effectLst/>
                          <a:latin typeface="Cambria Math" panose="02040503050406030204" pitchFamily="18" charset="0"/>
                          <a:ea typeface="Dotum" panose="020B0600000101010101" pitchFamily="34" charset="-127"/>
                          <a:cs typeface="Arial" panose="020B0604020202020204" pitchFamily="34" charset="0"/>
                        </a:rPr>
                        <m:t>−</m:t>
                      </m:r>
                      <m:r>
                        <a:rPr lang="en-US" sz="4000" b="0" i="1" smtClean="0">
                          <a:solidFill>
                            <a:schemeClr val="tx1"/>
                          </a:solidFill>
                          <a:effectLst/>
                          <a:latin typeface="Cambria Math" panose="02040503050406030204" pitchFamily="18" charset="0"/>
                          <a:ea typeface="Dotum" panose="020B0600000101010101" pitchFamily="34" charset="-127"/>
                          <a:cs typeface="Arial" panose="020B0604020202020204" pitchFamily="34" charset="0"/>
                        </a:rPr>
                        <m:t>6</m:t>
                      </m:r>
                      <m:r>
                        <a:rPr lang="en-US" sz="4000" i="1" smtClean="0">
                          <a:solidFill>
                            <a:schemeClr val="tx1"/>
                          </a:solidFill>
                          <a:effectLst/>
                          <a:latin typeface="Cambria Math" panose="02040503050406030204" pitchFamily="18" charset="0"/>
                          <a:ea typeface="Dotum" panose="020B0600000101010101" pitchFamily="34" charset="-127"/>
                          <a:cs typeface="Arial" panose="020B0604020202020204" pitchFamily="34" charset="0"/>
                        </a:rPr>
                        <m:t>.</m:t>
                      </m:r>
                      <m:d>
                        <m:dPr>
                          <m:ctrlPr>
                            <a:rPr lang="en-US" sz="4000" b="0" i="1" smtClean="0">
                              <a:solidFill>
                                <a:schemeClr val="tx1"/>
                              </a:solidFill>
                              <a:effectLst/>
                              <a:latin typeface="Cambria Math" panose="02040503050406030204" pitchFamily="18" charset="0"/>
                              <a:ea typeface="Dotum" panose="020B0600000101010101" pitchFamily="34" charset="-127"/>
                              <a:cs typeface="Arial" panose="020B0604020202020204" pitchFamily="34" charset="0"/>
                            </a:rPr>
                          </m:ctrlPr>
                        </m:dPr>
                        <m:e>
                          <m:r>
                            <a:rPr lang="en-US" sz="4000" i="1" smtClean="0">
                              <a:solidFill>
                                <a:schemeClr val="tx1"/>
                              </a:solidFill>
                              <a:effectLst/>
                              <a:latin typeface="Cambria Math" panose="02040503050406030204" pitchFamily="18" charset="0"/>
                              <a:ea typeface="Dotum" panose="020B0600000101010101" pitchFamily="34" charset="-127"/>
                              <a:cs typeface="Arial" panose="020B0604020202020204" pitchFamily="34" charset="0"/>
                            </a:rPr>
                            <m:t>−3</m:t>
                          </m:r>
                        </m:e>
                      </m:d>
                      <m:r>
                        <a:rPr lang="en-US" sz="4000" i="1" smtClean="0">
                          <a:solidFill>
                            <a:schemeClr val="tx1"/>
                          </a:solidFill>
                          <a:effectLst/>
                          <a:latin typeface="Cambria Math" panose="02040503050406030204" pitchFamily="18" charset="0"/>
                          <a:ea typeface="Dotum" panose="020B0600000101010101" pitchFamily="34" charset="-127"/>
                          <a:cs typeface="Arial" panose="020B0604020202020204" pitchFamily="34" charset="0"/>
                        </a:rPr>
                        <m:t>.</m:t>
                      </m:r>
                      <m:d>
                        <m:dPr>
                          <m:ctrlPr>
                            <a:rPr lang="en-US" sz="4000" i="1">
                              <a:solidFill>
                                <a:schemeClr val="tx1"/>
                              </a:solidFill>
                              <a:latin typeface="Cambria Math" panose="02040503050406030204" pitchFamily="18" charset="0"/>
                              <a:ea typeface="Dotum" panose="020B0600000101010101" pitchFamily="34" charset="-127"/>
                              <a:cs typeface="Times New Roman" panose="02020603050405020304" pitchFamily="18" charset="0"/>
                            </a:rPr>
                          </m:ctrlPr>
                        </m:dPr>
                        <m:e>
                          <m:r>
                            <a:rPr lang="en-US" sz="4000" i="1">
                              <a:solidFill>
                                <a:schemeClr val="tx1"/>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solidFill>
                                    <a:schemeClr val="tx1"/>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4000" i="1">
                                  <a:solidFill>
                                    <a:schemeClr val="tx1"/>
                                  </a:solidFill>
                                  <a:latin typeface="Cambria Math" panose="02040503050406030204" pitchFamily="18" charset="0"/>
                                  <a:ea typeface="Dotum" panose="020B0600000101010101" pitchFamily="34" charset="-127"/>
                                  <a:cs typeface="Times New Roman" panose="02020603050405020304" pitchFamily="18" charset="0"/>
                                </a:rPr>
                                <m:t>1</m:t>
                              </m:r>
                            </m:num>
                            <m:den>
                              <m:r>
                                <a:rPr lang="en-US" sz="4000" i="1">
                                  <a:solidFill>
                                    <a:schemeClr val="tx1"/>
                                  </a:solidFill>
                                  <a:latin typeface="Cambria Math" panose="02040503050406030204" pitchFamily="18" charset="0"/>
                                  <a:ea typeface="Dotum" panose="020B0600000101010101" pitchFamily="34" charset="-127"/>
                                  <a:cs typeface="Times New Roman" panose="02020603050405020304" pitchFamily="18" charset="0"/>
                                </a:rPr>
                                <m:t>2</m:t>
                              </m:r>
                            </m:den>
                          </m:f>
                        </m:e>
                      </m:d>
                      <m:r>
                        <a:rPr lang="en-US" sz="4000" b="0" i="1" smtClean="0">
                          <a:solidFill>
                            <a:schemeClr val="tx1"/>
                          </a:solidFill>
                          <a:latin typeface="Cambria Math" panose="02040503050406030204" pitchFamily="18" charset="0"/>
                          <a:ea typeface="Dotum" panose="020B0600000101010101" pitchFamily="34" charset="-127"/>
                          <a:cs typeface="Times New Roman" panose="02020603050405020304" pitchFamily="18" charset="0"/>
                        </a:rPr>
                        <m:t>−2.</m:t>
                      </m:r>
                      <m:d>
                        <m:dPr>
                          <m:ctrlPr>
                            <a:rPr lang="en-US" sz="4000" i="1">
                              <a:solidFill>
                                <a:schemeClr val="tx1"/>
                              </a:solidFill>
                              <a:latin typeface="Cambria Math" panose="02040503050406030204" pitchFamily="18" charset="0"/>
                              <a:ea typeface="Dotum" panose="020B0600000101010101" pitchFamily="34" charset="-127"/>
                              <a:cs typeface="Arial" panose="020B0604020202020204" pitchFamily="34" charset="0"/>
                            </a:rPr>
                          </m:ctrlPr>
                        </m:dPr>
                        <m:e>
                          <m:r>
                            <a:rPr lang="en-US" sz="4000" i="1">
                              <a:solidFill>
                                <a:schemeClr val="tx1"/>
                              </a:solidFill>
                              <a:latin typeface="Cambria Math" panose="02040503050406030204" pitchFamily="18" charset="0"/>
                              <a:ea typeface="Dotum" panose="020B0600000101010101" pitchFamily="34" charset="-127"/>
                              <a:cs typeface="Arial" panose="020B0604020202020204" pitchFamily="34" charset="0"/>
                            </a:rPr>
                            <m:t>−3</m:t>
                          </m:r>
                        </m:e>
                      </m:d>
                      <m:r>
                        <a:rPr lang="en-US" sz="4000" b="0" i="1" smtClean="0">
                          <a:solidFill>
                            <a:schemeClr val="tx1"/>
                          </a:solidFill>
                          <a:latin typeface="Cambria Math" panose="02040503050406030204" pitchFamily="18" charset="0"/>
                          <a:ea typeface="Dotum" panose="020B0600000101010101" pitchFamily="34" charset="-127"/>
                          <a:cs typeface="Arial" panose="020B0604020202020204" pitchFamily="34" charset="0"/>
                        </a:rPr>
                        <m:t>.3</m:t>
                      </m:r>
                      <m:r>
                        <a:rPr lang="en-US" sz="4000" i="1" smtClean="0">
                          <a:solidFill>
                            <a:schemeClr val="tx1"/>
                          </a:solidFill>
                          <a:effectLst/>
                          <a:latin typeface="Cambria Math" panose="02040503050406030204" pitchFamily="18" charset="0"/>
                          <a:ea typeface="Dotum" panose="020B0600000101010101" pitchFamily="34" charset="-127"/>
                          <a:cs typeface="Arial" panose="020B0604020202020204" pitchFamily="34" charset="0"/>
                        </a:rPr>
                        <m:t>=6</m:t>
                      </m:r>
                    </m:oMath>
                  </m:oMathPara>
                </a14:m>
                <a:endParaRPr lang="en-US" sz="40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905000" y="7315374"/>
                <a:ext cx="12428146" cy="2451890"/>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6269844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anim calcmode="lin" valueType="num">
                                      <p:cBhvr>
                                        <p:cTn id="34" dur="500" fill="hold"/>
                                        <p:tgtEl>
                                          <p:spTgt spid="23"/>
                                        </p:tgtEl>
                                        <p:attrNameLst>
                                          <p:attrName>ppt_x</p:attrName>
                                        </p:attrNameLst>
                                      </p:cBhvr>
                                      <p:tavLst>
                                        <p:tav tm="0">
                                          <p:val>
                                            <p:strVal val="#ppt_x"/>
                                          </p:val>
                                        </p:tav>
                                        <p:tav tm="100000">
                                          <p:val>
                                            <p:strVal val="#ppt_x"/>
                                          </p:val>
                                        </p:tav>
                                      </p:tavLst>
                                    </p:anim>
                                    <p:anim calcmode="lin" valueType="num">
                                      <p:cBhvr>
                                        <p:cTn id="35" dur="500" fill="hold"/>
                                        <p:tgtEl>
                                          <p:spTgt spid="2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anim calcmode="lin" valueType="num">
                                      <p:cBhvr>
                                        <p:cTn id="39" dur="500" fill="hold"/>
                                        <p:tgtEl>
                                          <p:spTgt spid="13"/>
                                        </p:tgtEl>
                                        <p:attrNameLst>
                                          <p:attrName>ppt_x</p:attrName>
                                        </p:attrNameLst>
                                      </p:cBhvr>
                                      <p:tavLst>
                                        <p:tav tm="0">
                                          <p:val>
                                            <p:strVal val="#ppt_x"/>
                                          </p:val>
                                        </p:tav>
                                        <p:tav tm="100000">
                                          <p:val>
                                            <p:strVal val="#ppt_x"/>
                                          </p:val>
                                        </p:tav>
                                      </p:tavLst>
                                    </p:anim>
                                    <p:anim calcmode="lin" valueType="num">
                                      <p:cBhvr>
                                        <p:cTn id="40"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1" grpId="0"/>
      <p:bldP spid="21" grpId="0"/>
      <p:bldP spid="12" grpId="0"/>
      <p:bldP spid="23" grpId="0"/>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srcRect/>
          <a:stretch>
            <a:fillRect/>
          </a:stretch>
        </p:blipFill>
        <p:spPr>
          <a:xfrm rot="1976699">
            <a:off x="16720239" y="8538483"/>
            <a:ext cx="1403434" cy="1568082"/>
          </a:xfrm>
          <a:prstGeom prst="rect">
            <a:avLst/>
          </a:prstGeom>
        </p:spPr>
      </p:pic>
      <p:pic>
        <p:nvPicPr>
          <p:cNvPr id="12" name="Picture 12"/>
          <p:cNvPicPr>
            <a:picLocks noChangeAspect="1"/>
          </p:cNvPicPr>
          <p:nvPr/>
        </p:nvPicPr>
        <p:blipFill>
          <a:blip r:embed="rId3"/>
          <a:srcRect/>
          <a:stretch>
            <a:fillRect/>
          </a:stretch>
        </p:blipFill>
        <p:spPr>
          <a:xfrm>
            <a:off x="304800" y="821326"/>
            <a:ext cx="502571" cy="512174"/>
          </a:xfrm>
          <a:prstGeom prst="rect">
            <a:avLst/>
          </a:prstGeom>
        </p:spPr>
      </p:pic>
      <p:grpSp>
        <p:nvGrpSpPr>
          <p:cNvPr id="18" name="Group 17"/>
          <p:cNvGrpSpPr/>
          <p:nvPr/>
        </p:nvGrpSpPr>
        <p:grpSpPr>
          <a:xfrm>
            <a:off x="1066800" y="544147"/>
            <a:ext cx="5257800" cy="1066800"/>
            <a:chOff x="214647" y="190500"/>
            <a:chExt cx="11478326" cy="1066800"/>
          </a:xfrm>
        </p:grpSpPr>
        <p:sp>
          <p:nvSpPr>
            <p:cNvPr id="19" name="Rectangle 18"/>
            <p:cNvSpPr/>
            <p:nvPr/>
          </p:nvSpPr>
          <p:spPr>
            <a:xfrm>
              <a:off x="214647" y="190500"/>
              <a:ext cx="11478326"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59196" y="220912"/>
              <a:ext cx="10368807"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5. (SGK </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tr.11)</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1" name="Rectangle 20"/>
          <p:cNvSpPr/>
          <p:nvPr/>
        </p:nvSpPr>
        <p:spPr>
          <a:xfrm>
            <a:off x="914400" y="1866900"/>
            <a:ext cx="12161171" cy="2723823"/>
          </a:xfrm>
          <a:prstGeom prst="rect">
            <a:avLst/>
          </a:prstGeom>
        </p:spPr>
        <p:txBody>
          <a:bodyPr wrap="square">
            <a:spAutoFit/>
          </a:bodyPr>
          <a:lstStyle/>
          <a:p>
            <a:pPr algn="just">
              <a:lnSpc>
                <a:spcPct val="150000"/>
              </a:lnSpc>
            </a:pPr>
            <a:r>
              <a:rPr lang="en-US" sz="3800">
                <a:latin typeface="Arial" panose="020B0604020202020204" pitchFamily="34" charset="0"/>
                <a:ea typeface="Times New Roman" panose="02020603050405020304" pitchFamily="18" charset="0"/>
              </a:rPr>
              <a:t>Viết biểu thức biểu thị thể tích V và diện tích xung quanh S của hình hộp chữ nhật trong Hình 5.</a:t>
            </a:r>
          </a:p>
          <a:p>
            <a:pPr algn="just">
              <a:lnSpc>
                <a:spcPct val="150000"/>
              </a:lnSpc>
            </a:pPr>
            <a:r>
              <a:rPr lang="en-US" sz="3800">
                <a:effectLst/>
                <a:latin typeface="Arial" panose="020B0604020202020204" pitchFamily="34" charset="0"/>
                <a:ea typeface="Times New Roman" panose="02020603050405020304" pitchFamily="18" charset="0"/>
              </a:rPr>
              <a:t>Tính giá trị của V, S khi x = 4 cm, y = 2 cm và z = 1 cm.</a:t>
            </a:r>
            <a:endParaRPr lang="en-US" sz="3800" dirty="0">
              <a:effectLst/>
              <a:latin typeface="Times New Roman" panose="02020603050405020304" pitchFamily="18" charset="0"/>
              <a:ea typeface="Times New Roman" panose="02020603050405020304" pitchFamily="18" charset="0"/>
            </a:endParaRPr>
          </a:p>
        </p:txBody>
      </p:sp>
      <p:sp>
        <p:nvSpPr>
          <p:cNvPr id="22" name="Oval Callout 21"/>
          <p:cNvSpPr/>
          <p:nvPr/>
        </p:nvSpPr>
        <p:spPr>
          <a:xfrm>
            <a:off x="8153400" y="4914900"/>
            <a:ext cx="1671964" cy="738077"/>
          </a:xfrm>
          <a:prstGeom prst="wedgeEllipseCallou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schemeClr val="tx1"/>
              </a:solidFill>
              <a:effectLst/>
              <a:uLnTx/>
              <a:uFillTx/>
              <a:latin typeface="Calibri"/>
              <a:ea typeface="+mn-ea"/>
              <a:cs typeface="+mn-cs"/>
            </a:endParaRPr>
          </a:p>
        </p:txBody>
      </p:sp>
      <p:pic>
        <p:nvPicPr>
          <p:cNvPr id="25"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35400" y="428421"/>
            <a:ext cx="1150262" cy="769238"/>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87400" y="1848927"/>
            <a:ext cx="4114800" cy="3294573"/>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026482" y="5926872"/>
                <a:ext cx="15925800" cy="4093428"/>
              </a:xfrm>
              <a:prstGeom prst="rect">
                <a:avLst/>
              </a:prstGeom>
            </p:spPr>
            <p:txBody>
              <a:bodyPr wrap="square">
                <a:spAutoFit/>
              </a:bodyPr>
              <a:lstStyle/>
              <a:p>
                <a:pPr algn="just">
                  <a:lnSpc>
                    <a:spcPct val="150000"/>
                  </a:lnSpc>
                  <a:spcAft>
                    <a:spcPts val="600"/>
                  </a:spcAft>
                </a:pPr>
                <a14:m>
                  <m:oMathPara xmlns:m="http://schemas.openxmlformats.org/officeDocument/2006/math">
                    <m:oMathParaPr>
                      <m:jc m:val="centerGroup"/>
                    </m:oMathParaPr>
                    <m:oMath xmlns:m="http://schemas.openxmlformats.org/officeDocument/2006/math">
                      <m:r>
                        <a:rPr lang="en-US"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𝑉</m:t>
                      </m:r>
                      <m:r>
                        <a:rPr lang="en-US"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 = 3</m:t>
                      </m:r>
                      <m:r>
                        <a:rPr lang="en-US"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𝑥</m:t>
                      </m:r>
                      <m:r>
                        <a:rPr lang="en-US"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.4</m:t>
                      </m:r>
                      <m:r>
                        <a:rPr lang="en-US"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𝑦</m:t>
                      </m:r>
                      <m:r>
                        <a:rPr lang="en-US"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.2</m:t>
                      </m:r>
                      <m:r>
                        <a:rPr lang="en-US"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𝑧</m:t>
                      </m:r>
                      <m:r>
                        <a:rPr lang="en-US"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 = 24</m:t>
                      </m:r>
                      <m:r>
                        <a:rPr lang="en-US"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𝑥𝑦𝑧</m:t>
                      </m:r>
                      <m:r>
                        <a:rPr lang="en-US"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 </m:t>
                      </m:r>
                      <m:r>
                        <a:rPr lang="en-US"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𝑆</m:t>
                      </m:r>
                      <m:r>
                        <a:rPr lang="en-US"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 = 2.3</m:t>
                      </m:r>
                      <m:r>
                        <a:rPr lang="en-US"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𝑥</m:t>
                      </m:r>
                      <m:r>
                        <a:rPr lang="en-US"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.2</m:t>
                      </m:r>
                      <m:r>
                        <a:rPr lang="en-US"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𝑧</m:t>
                      </m:r>
                      <m:r>
                        <a:rPr lang="en-US"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 + 2.4</m:t>
                      </m:r>
                      <m:r>
                        <a:rPr lang="en-US"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𝑦</m:t>
                      </m:r>
                      <m:r>
                        <a:rPr lang="en-US"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.2</m:t>
                      </m:r>
                      <m:r>
                        <a:rPr lang="en-US"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𝑧</m:t>
                      </m:r>
                      <m:r>
                        <a:rPr lang="en-US"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 = 12</m:t>
                      </m:r>
                      <m:r>
                        <a:rPr lang="en-US"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𝑥𝑧</m:t>
                      </m:r>
                      <m:r>
                        <a:rPr lang="en-US"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 + 16</m:t>
                      </m:r>
                      <m:r>
                        <a:rPr lang="en-US"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𝑦𝑧</m:t>
                      </m:r>
                    </m:oMath>
                  </m:oMathPara>
                </a14:m>
                <a:endParaRPr lang="en-US" sz="4000">
                  <a:solidFill>
                    <a:schemeClr val="tx1"/>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600"/>
                  </a:spcAft>
                </a:pPr>
                <a:r>
                  <a:rPr lang="en-US" sz="4000">
                    <a:solidFill>
                      <a:schemeClr val="tx1"/>
                    </a:solidFill>
                    <a:latin typeface="Arial" panose="020B0604020202020204" pitchFamily="34" charset="0"/>
                    <a:ea typeface="Calibri" panose="020F0502020204030204" pitchFamily="34" charset="0"/>
                    <a:cs typeface="Arial" panose="020B0604020202020204" pitchFamily="34" charset="0"/>
                  </a:rPr>
                  <a:t>Khi x = 4 cm; y = 2cm; z = 1 cm, ta có:</a:t>
                </a:r>
                <a:endParaRPr lang="en-US" sz="4000">
                  <a:solidFill>
                    <a:schemeClr val="tx1"/>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600"/>
                  </a:spcAft>
                </a:pPr>
                <a14:m>
                  <m:oMathPara xmlns:m="http://schemas.openxmlformats.org/officeDocument/2006/math">
                    <m:oMathParaPr>
                      <m:jc m:val="centerGroup"/>
                    </m:oMathParaPr>
                    <m:oMath xmlns:m="http://schemas.openxmlformats.org/officeDocument/2006/math">
                      <m:r>
                        <a:rPr lang="en-US"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𝑉</m:t>
                      </m:r>
                      <m:r>
                        <a:rPr lang="en-US"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 = 24.4.2.1 = 192 </m:t>
                      </m:r>
                      <m:d>
                        <m:dPr>
                          <m:ctrlPr>
                            <a:rPr lang="en-US"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ctrlPr>
                        </m:dPr>
                        <m:e>
                          <m:r>
                            <a:rPr lang="en-US" sz="4000" i="1" smtClean="0">
                              <a:solidFill>
                                <a:schemeClr val="tx1"/>
                              </a:solidFill>
                              <a:latin typeface="Cambria Math" panose="02040503050406030204" pitchFamily="18" charset="0"/>
                              <a:ea typeface="Calibri" panose="020F0502020204030204" pitchFamily="34" charset="0"/>
                              <a:cs typeface="Arial" panose="020B0604020202020204" pitchFamily="34" charset="0"/>
                            </a:rPr>
                            <m:t>𝑐𝑚</m:t>
                          </m:r>
                          <m:r>
                            <a:rPr lang="en-US" sz="4000" i="1" baseline="30000">
                              <a:solidFill>
                                <a:schemeClr val="tx1"/>
                              </a:solidFill>
                              <a:latin typeface="Cambria Math" panose="02040503050406030204" pitchFamily="18" charset="0"/>
                              <a:ea typeface="Calibri" panose="020F0502020204030204" pitchFamily="34" charset="0"/>
                              <a:cs typeface="Arial" panose="020B0604020202020204" pitchFamily="34" charset="0"/>
                            </a:rPr>
                            <m:t>3</m:t>
                          </m:r>
                        </m:e>
                      </m:d>
                      <m:r>
                        <a:rPr lang="en-US" sz="4000" i="1">
                          <a:solidFill>
                            <a:schemeClr val="tx1"/>
                          </a:solidFill>
                          <a:latin typeface="Cambria Math" panose="02040503050406030204" pitchFamily="18" charset="0"/>
                          <a:ea typeface="Calibri" panose="020F0502020204030204" pitchFamily="34" charset="0"/>
                          <a:cs typeface="Arial" panose="020B0604020202020204" pitchFamily="34" charset="0"/>
                        </a:rPr>
                        <m:t>; </m:t>
                      </m:r>
                    </m:oMath>
                  </m:oMathPara>
                </a14:m>
                <a:endParaRPr lang="en-US" sz="4000" i="1">
                  <a:solidFill>
                    <a:schemeClr val="tx1"/>
                  </a:solidFill>
                  <a:latin typeface="Cambria Math" panose="02040503050406030204" pitchFamily="18" charset="0"/>
                  <a:ea typeface="Calibri" panose="020F0502020204030204" pitchFamily="34" charset="0"/>
                  <a:cs typeface="Arial" panose="020B0604020202020204" pitchFamily="34" charset="0"/>
                </a:endParaRPr>
              </a:p>
              <a:p>
                <a:pPr algn="just">
                  <a:lnSpc>
                    <a:spcPct val="150000"/>
                  </a:lnSpc>
                  <a:spcAft>
                    <a:spcPts val="600"/>
                  </a:spcAft>
                </a:pPr>
                <a14:m>
                  <m:oMathPara xmlns:m="http://schemas.openxmlformats.org/officeDocument/2006/math">
                    <m:oMathParaPr>
                      <m:jc m:val="centerGroup"/>
                    </m:oMathParaPr>
                    <m:oMath xmlns:m="http://schemas.openxmlformats.org/officeDocument/2006/math">
                      <m:r>
                        <a:rPr lang="en-US" sz="4000" i="1">
                          <a:solidFill>
                            <a:schemeClr val="tx1"/>
                          </a:solidFill>
                          <a:latin typeface="Cambria Math" panose="02040503050406030204" pitchFamily="18" charset="0"/>
                          <a:ea typeface="Calibri" panose="020F0502020204030204" pitchFamily="34" charset="0"/>
                          <a:cs typeface="Arial" panose="020B0604020202020204" pitchFamily="34" charset="0"/>
                        </a:rPr>
                        <m:t>𝑆</m:t>
                      </m:r>
                      <m:r>
                        <a:rPr lang="en-US" sz="4000" i="1">
                          <a:solidFill>
                            <a:schemeClr val="tx1"/>
                          </a:solidFill>
                          <a:latin typeface="Cambria Math" panose="02040503050406030204" pitchFamily="18" charset="0"/>
                          <a:ea typeface="Calibri" panose="020F0502020204030204" pitchFamily="34" charset="0"/>
                          <a:cs typeface="Arial" panose="020B0604020202020204" pitchFamily="34" charset="0"/>
                        </a:rPr>
                        <m:t> = 12.4.1 + 16. 2. 1 = 48 + 32 = 80 (</m:t>
                      </m:r>
                      <m:r>
                        <a:rPr lang="en-US" sz="4000" i="1">
                          <a:solidFill>
                            <a:schemeClr val="tx1"/>
                          </a:solidFill>
                          <a:latin typeface="Cambria Math" panose="02040503050406030204" pitchFamily="18" charset="0"/>
                          <a:ea typeface="Calibri" panose="020F0502020204030204" pitchFamily="34" charset="0"/>
                          <a:cs typeface="Arial" panose="020B0604020202020204" pitchFamily="34" charset="0"/>
                        </a:rPr>
                        <m:t>𝑐𝑚</m:t>
                      </m:r>
                      <m:r>
                        <a:rPr lang="en-US" sz="4000" i="1" baseline="30000">
                          <a:solidFill>
                            <a:schemeClr val="tx1"/>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schemeClr val="tx1"/>
                          </a:solidFill>
                          <a:latin typeface="Cambria Math" panose="02040503050406030204" pitchFamily="18" charset="0"/>
                          <a:ea typeface="Calibri" panose="020F0502020204030204" pitchFamily="34" charset="0"/>
                          <a:cs typeface="Arial" panose="020B0604020202020204" pitchFamily="34" charset="0"/>
                        </a:rPr>
                        <m:t>)</m:t>
                      </m:r>
                    </m:oMath>
                  </m:oMathPara>
                </a14:m>
                <a:endParaRPr lang="en-US" sz="40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26482" y="5926872"/>
                <a:ext cx="15925800" cy="4093428"/>
              </a:xfrm>
              <a:prstGeom prst="rect">
                <a:avLst/>
              </a:prstGeom>
              <a:blipFill>
                <a:blip r:embed="rId38"/>
                <a:stretch>
                  <a:fillRect l="-1339"/>
                </a:stretch>
              </a:blipFill>
            </p:spPr>
            <p:txBody>
              <a:bodyPr/>
              <a:lstStyle/>
              <a:p>
                <a:r>
                  <a:rPr lang="en-US">
                    <a:noFill/>
                  </a:rPr>
                  <a:t> </a:t>
                </a:r>
              </a:p>
            </p:txBody>
          </p:sp>
        </mc:Fallback>
      </mc:AlternateContent>
    </p:spTree>
    <p:extLst>
      <p:ext uri="{BB962C8B-B14F-4D97-AF65-F5344CB8AC3E}">
        <p14:creationId xmlns:p14="http://schemas.microsoft.com/office/powerpoint/2010/main" val="311403168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fade">
                                      <p:cBhvr>
                                        <p:cTn id="30" dur="500"/>
                                        <p:tgtEl>
                                          <p:spTgt spid="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fade">
                                      <p:cBhvr>
                                        <p:cTn id="35" dur="500"/>
                                        <p:tgtEl>
                                          <p:spTgt spid="4">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fade">
                                      <p:cBhvr>
                                        <p:cTn id="4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a:blip r:embed="rId2"/>
          <a:srcRect/>
          <a:stretch>
            <a:fillRect/>
          </a:stretch>
        </p:blipFill>
        <p:spPr>
          <a:xfrm>
            <a:off x="776215" y="916780"/>
            <a:ext cx="1005142" cy="1024349"/>
          </a:xfrm>
          <a:prstGeom prst="rect">
            <a:avLst/>
          </a:prstGeom>
        </p:spPr>
      </p:pic>
      <p:pic>
        <p:nvPicPr>
          <p:cNvPr id="13" name="Picture 13"/>
          <p:cNvPicPr>
            <a:picLocks noChangeAspect="1"/>
          </p:cNvPicPr>
          <p:nvPr/>
        </p:nvPicPr>
        <p:blipFill>
          <a:blip r:embed="rId2"/>
          <a:srcRect/>
          <a:stretch>
            <a:fillRect/>
          </a:stretch>
        </p:blipFill>
        <p:spPr>
          <a:xfrm>
            <a:off x="17602200" y="146093"/>
            <a:ext cx="1005142" cy="1024349"/>
          </a:xfrm>
          <a:prstGeom prst="rect">
            <a:avLst/>
          </a:prstGeom>
        </p:spPr>
      </p:pic>
      <p:pic>
        <p:nvPicPr>
          <p:cNvPr id="14" name="Picture 14"/>
          <p:cNvPicPr>
            <a:picLocks noChangeAspect="1"/>
          </p:cNvPicPr>
          <p:nvPr/>
        </p:nvPicPr>
        <p:blipFill>
          <a:blip r:embed="rId2"/>
          <a:srcRect/>
          <a:stretch>
            <a:fillRect/>
          </a:stretch>
        </p:blipFill>
        <p:spPr>
          <a:xfrm>
            <a:off x="17714162" y="2049054"/>
            <a:ext cx="1005142" cy="1024349"/>
          </a:xfrm>
          <a:prstGeom prst="rect">
            <a:avLst/>
          </a:prstGeom>
        </p:spPr>
      </p:pic>
      <p:pic>
        <p:nvPicPr>
          <p:cNvPr id="15" name="Picture 15"/>
          <p:cNvPicPr>
            <a:picLocks noChangeAspect="1"/>
          </p:cNvPicPr>
          <p:nvPr/>
        </p:nvPicPr>
        <p:blipFill>
          <a:blip r:embed="rId2"/>
          <a:srcRect/>
          <a:stretch>
            <a:fillRect/>
          </a:stretch>
        </p:blipFill>
        <p:spPr>
          <a:xfrm>
            <a:off x="15773400" y="352333"/>
            <a:ext cx="685800" cy="698905"/>
          </a:xfrm>
          <a:prstGeom prst="rect">
            <a:avLst/>
          </a:prstGeom>
        </p:spPr>
      </p:pic>
      <p:sp>
        <p:nvSpPr>
          <p:cNvPr id="16" name="TextBox 8"/>
          <p:cNvSpPr txBox="1"/>
          <p:nvPr/>
        </p:nvSpPr>
        <p:spPr>
          <a:xfrm>
            <a:off x="1981200" y="1312328"/>
            <a:ext cx="13935391" cy="1021883"/>
          </a:xfrm>
          <a:prstGeom prst="rect">
            <a:avLst/>
          </a:prstGeom>
        </p:spPr>
        <p:txBody>
          <a:bodyPr lIns="0" tIns="0" rIns="0" bIns="0" rtlCol="0" anchor="t">
            <a:spAutoFit/>
          </a:bodyPr>
          <a:lstStyle/>
          <a:p>
            <a:pPr algn="ctr">
              <a:lnSpc>
                <a:spcPts val="8499"/>
              </a:lnSpc>
            </a:pPr>
            <a:r>
              <a:rPr lang="en-US" sz="6500" b="1" dirty="0">
                <a:latin typeface="Arial" panose="020B0604020202020204" pitchFamily="34" charset="0"/>
                <a:cs typeface="Arial" panose="020B0604020202020204" pitchFamily="34" charset="0"/>
              </a:rPr>
              <a:t>HƯỚNG DẪN VỀ NHÀ</a:t>
            </a:r>
          </a:p>
        </p:txBody>
      </p:sp>
      <p:grpSp>
        <p:nvGrpSpPr>
          <p:cNvPr id="17" name="Group 16"/>
          <p:cNvGrpSpPr/>
          <p:nvPr/>
        </p:nvGrpSpPr>
        <p:grpSpPr>
          <a:xfrm>
            <a:off x="481884" y="3400759"/>
            <a:ext cx="5372566" cy="4104941"/>
            <a:chOff x="942181" y="3749823"/>
            <a:chExt cx="5372566" cy="3465452"/>
          </a:xfrm>
        </p:grpSpPr>
        <p:sp>
          <p:nvSpPr>
            <p:cNvPr id="20" name="Freeform 4"/>
            <p:cNvSpPr/>
            <p:nvPr/>
          </p:nvSpPr>
          <p:spPr>
            <a:xfrm>
              <a:off x="942181" y="3749823"/>
              <a:ext cx="5372566" cy="34654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9" name="Rectangle 18"/>
            <p:cNvSpPr/>
            <p:nvPr/>
          </p:nvSpPr>
          <p:spPr>
            <a:xfrm>
              <a:off x="1150467" y="4361453"/>
              <a:ext cx="4796230" cy="1636926"/>
            </a:xfrm>
            <a:prstGeom prst="rect">
              <a:avLst/>
            </a:prstGeom>
          </p:spPr>
          <p:txBody>
            <a:bodyPr wrap="square">
              <a:spAutoFit/>
            </a:bodyPr>
            <a:lstStyle/>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Ghi </a:t>
              </a:r>
              <a:r>
                <a:rPr lang="pt-BR" sz="4000" kern="0" dirty="0">
                  <a:latin typeface="Arial"/>
                  <a:ea typeface="Calibri" panose="020F0502020204030204" pitchFamily="34" charset="0"/>
                  <a:cs typeface="Times New Roman" panose="02020603050405020304" pitchFamily="18" charset="0"/>
                  <a:sym typeface="Arial"/>
                </a:rPr>
                <a:t>nhớ </a:t>
              </a:r>
            </a:p>
            <a:p>
              <a:pPr algn="ctr">
                <a:lnSpc>
                  <a:spcPct val="150000"/>
                </a:lnSpc>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kiến thức trong bài. </a:t>
              </a:r>
            </a:p>
          </p:txBody>
        </p:sp>
      </p:grpSp>
      <p:grpSp>
        <p:nvGrpSpPr>
          <p:cNvPr id="22" name="Group 21"/>
          <p:cNvGrpSpPr/>
          <p:nvPr/>
        </p:nvGrpSpPr>
        <p:grpSpPr>
          <a:xfrm>
            <a:off x="6469496" y="3350489"/>
            <a:ext cx="5372566" cy="4104942"/>
            <a:chOff x="6864388" y="3825355"/>
            <a:chExt cx="5372566" cy="4104942"/>
          </a:xfrm>
        </p:grpSpPr>
        <p:sp>
          <p:nvSpPr>
            <p:cNvPr id="25" name="Freeform 4"/>
            <p:cNvSpPr/>
            <p:nvPr/>
          </p:nvSpPr>
          <p:spPr>
            <a:xfrm>
              <a:off x="6864388" y="3825355"/>
              <a:ext cx="5372566" cy="410494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4" name="Rectangle 23"/>
            <p:cNvSpPr/>
            <p:nvPr/>
          </p:nvSpPr>
          <p:spPr>
            <a:xfrm>
              <a:off x="7370566" y="4518789"/>
              <a:ext cx="4360209" cy="1938992"/>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Hoàn </a:t>
              </a:r>
              <a:r>
                <a:rPr lang="pt-BR" sz="4000" kern="0" dirty="0">
                  <a:latin typeface="Arial"/>
                  <a:ea typeface="Calibri" panose="020F0502020204030204" pitchFamily="34" charset="0"/>
                  <a:cs typeface="Times New Roman" panose="02020603050405020304" pitchFamily="18" charset="0"/>
                  <a:sym typeface="Arial"/>
                </a:rPr>
                <a:t>thành các bài tập trong SBT. </a:t>
              </a:r>
            </a:p>
          </p:txBody>
        </p:sp>
      </p:grpSp>
      <p:grpSp>
        <p:nvGrpSpPr>
          <p:cNvPr id="27" name="Group 26"/>
          <p:cNvGrpSpPr/>
          <p:nvPr/>
        </p:nvGrpSpPr>
        <p:grpSpPr>
          <a:xfrm>
            <a:off x="12445486" y="3400759"/>
            <a:ext cx="5372566" cy="4104941"/>
            <a:chOff x="12668443" y="3698727"/>
            <a:chExt cx="5372566" cy="3856157"/>
          </a:xfrm>
        </p:grpSpPr>
        <p:sp>
          <p:nvSpPr>
            <p:cNvPr id="30" name="Freeform 4"/>
            <p:cNvSpPr/>
            <p:nvPr/>
          </p:nvSpPr>
          <p:spPr>
            <a:xfrm>
              <a:off x="12668443" y="3698727"/>
              <a:ext cx="5372566" cy="3856157"/>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9" name="Rectangle 28"/>
            <p:cNvSpPr/>
            <p:nvPr/>
          </p:nvSpPr>
          <p:spPr>
            <a:xfrm>
              <a:off x="12961697" y="3904211"/>
              <a:ext cx="4786058" cy="3556219"/>
            </a:xfrm>
            <a:prstGeom prst="rect">
              <a:avLst/>
            </a:prstGeom>
          </p:spPr>
          <p:txBody>
            <a:bodyPr wrap="square">
              <a:spAutoFit/>
            </a:bodyPr>
            <a:lstStyle/>
            <a:p>
              <a:pPr algn="ctr">
                <a:lnSpc>
                  <a:spcPct val="150000"/>
                </a:lnSpc>
                <a:buClr>
                  <a:srgbClr val="000000"/>
                </a:buClr>
                <a:buFont typeface="Arial"/>
                <a:buNone/>
              </a:pPr>
              <a:r>
                <a:rPr lang="vi-VN" sz="4000" ker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a:latin typeface="Arial"/>
                  <a:ea typeface="Calibri" panose="020F0502020204030204" pitchFamily="34" charset="0"/>
                  <a:cs typeface="Times New Roman" panose="02020603050405020304" pitchFamily="18" charset="0"/>
                  <a:sym typeface="Arial"/>
                </a:rPr>
                <a:t>Bài 2. Các phép toán với đa thức nhiều biến</a:t>
              </a:r>
              <a:r>
                <a:rPr lang="en-US" sz="4000" b="1" kern="0">
                  <a:latin typeface="Arial"/>
                  <a:ea typeface="Calibri" panose="020F0502020204030204" pitchFamily="34" charset="0"/>
                  <a:cs typeface="Times New Roman" panose="02020603050405020304" pitchFamily="18" charset="0"/>
                  <a:sym typeface="Arial"/>
                </a:rPr>
                <a:t>.</a:t>
              </a:r>
              <a:endParaRPr lang="pt-BR" sz="4000" b="1" kern="0" dirty="0">
                <a:latin typeface="Arial"/>
                <a:ea typeface="Calibri" panose="020F0502020204030204" pitchFamily="34" charset="0"/>
                <a:cs typeface="Times New Roman" panose="02020603050405020304" pitchFamily="18" charset="0"/>
                <a:sym typeface="Arial"/>
              </a:endParaRPr>
            </a:p>
          </p:txBody>
        </p:sp>
      </p:grpSp>
      <p:pic>
        <p:nvPicPr>
          <p:cNvPr id="32" name="Picture 11"/>
          <p:cNvPicPr>
            <a:picLocks noChangeAspect="1"/>
          </p:cNvPicPr>
          <p:nvPr/>
        </p:nvPicPr>
        <p:blipFill>
          <a:blip r:embed="rId3"/>
          <a:srcRect/>
          <a:stretch>
            <a:fillRect/>
          </a:stretch>
        </p:blipFill>
        <p:spPr>
          <a:xfrm>
            <a:off x="-1272134" y="6788150"/>
            <a:ext cx="8382585" cy="636028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srcRect/>
          <a:stretch>
            <a:fillRect/>
          </a:stretch>
        </p:blipFill>
        <p:spPr>
          <a:xfrm>
            <a:off x="0" y="6386463"/>
            <a:ext cx="4114800" cy="4566059"/>
          </a:xfrm>
          <a:prstGeom prst="rect">
            <a:avLst/>
          </a:prstGeom>
        </p:spPr>
      </p:pic>
      <p:pic>
        <p:nvPicPr>
          <p:cNvPr id="14" name="Picture 14"/>
          <p:cNvPicPr>
            <a:picLocks noChangeAspect="1"/>
          </p:cNvPicPr>
          <p:nvPr/>
        </p:nvPicPr>
        <p:blipFill>
          <a:blip r:embed="rId3"/>
          <a:srcRect/>
          <a:stretch>
            <a:fillRect/>
          </a:stretch>
        </p:blipFill>
        <p:spPr>
          <a:xfrm>
            <a:off x="495597" y="5146689"/>
            <a:ext cx="1066206" cy="1239774"/>
          </a:xfrm>
          <a:prstGeom prst="rect">
            <a:avLst/>
          </a:prstGeom>
        </p:spPr>
      </p:pic>
      <p:grpSp>
        <p:nvGrpSpPr>
          <p:cNvPr id="19" name="Group 18"/>
          <p:cNvGrpSpPr/>
          <p:nvPr/>
        </p:nvGrpSpPr>
        <p:grpSpPr>
          <a:xfrm>
            <a:off x="15316200" y="100117"/>
            <a:ext cx="2755015" cy="3124200"/>
            <a:chOff x="14322687" y="405143"/>
            <a:chExt cx="3632907" cy="4305481"/>
          </a:xfrm>
        </p:grpSpPr>
        <p:pic>
          <p:nvPicPr>
            <p:cNvPr id="8" name="Picture 8"/>
            <p:cNvPicPr>
              <a:picLocks noChangeAspect="1"/>
            </p:cNvPicPr>
            <p:nvPr/>
          </p:nvPicPr>
          <p:blipFill>
            <a:blip r:embed="rId4"/>
            <a:srcRect/>
            <a:stretch>
              <a:fillRect/>
            </a:stretch>
          </p:blipFill>
          <p:spPr>
            <a:xfrm>
              <a:off x="14322687" y="1429492"/>
              <a:ext cx="3130336" cy="3281132"/>
            </a:xfrm>
            <a:prstGeom prst="rect">
              <a:avLst/>
            </a:prstGeom>
          </p:spPr>
        </p:pic>
        <p:pic>
          <p:nvPicPr>
            <p:cNvPr id="12" name="Picture 12"/>
            <p:cNvPicPr>
              <a:picLocks noChangeAspect="1"/>
            </p:cNvPicPr>
            <p:nvPr/>
          </p:nvPicPr>
          <p:blipFill>
            <a:blip r:embed="rId5"/>
            <a:srcRect/>
            <a:stretch>
              <a:fillRect/>
            </a:stretch>
          </p:blipFill>
          <p:spPr>
            <a:xfrm>
              <a:off x="16518571" y="4198450"/>
              <a:ext cx="502571" cy="512174"/>
            </a:xfrm>
            <a:prstGeom prst="rect">
              <a:avLst/>
            </a:prstGeom>
          </p:spPr>
        </p:pic>
        <p:pic>
          <p:nvPicPr>
            <p:cNvPr id="13" name="Picture 13"/>
            <p:cNvPicPr>
              <a:picLocks noChangeAspect="1"/>
            </p:cNvPicPr>
            <p:nvPr/>
          </p:nvPicPr>
          <p:blipFill>
            <a:blip r:embed="rId5"/>
            <a:srcRect/>
            <a:stretch>
              <a:fillRect/>
            </a:stretch>
          </p:blipFill>
          <p:spPr>
            <a:xfrm>
              <a:off x="16447881" y="917318"/>
              <a:ext cx="1005142" cy="1024349"/>
            </a:xfrm>
            <a:prstGeom prst="rect">
              <a:avLst/>
            </a:prstGeom>
          </p:spPr>
        </p:pic>
        <p:pic>
          <p:nvPicPr>
            <p:cNvPr id="16" name="Picture 16"/>
            <p:cNvPicPr>
              <a:picLocks noChangeAspect="1"/>
            </p:cNvPicPr>
            <p:nvPr/>
          </p:nvPicPr>
          <p:blipFill>
            <a:blip r:embed="rId5"/>
            <a:srcRect/>
            <a:stretch>
              <a:fillRect/>
            </a:stretch>
          </p:blipFill>
          <p:spPr>
            <a:xfrm>
              <a:off x="15375571" y="405143"/>
              <a:ext cx="502571" cy="512174"/>
            </a:xfrm>
            <a:prstGeom prst="rect">
              <a:avLst/>
            </a:prstGeom>
          </p:spPr>
        </p:pic>
        <p:pic>
          <p:nvPicPr>
            <p:cNvPr id="17" name="Picture 17"/>
            <p:cNvPicPr>
              <a:picLocks noChangeAspect="1"/>
            </p:cNvPicPr>
            <p:nvPr/>
          </p:nvPicPr>
          <p:blipFill>
            <a:blip r:embed="rId5"/>
            <a:srcRect/>
            <a:stretch>
              <a:fillRect/>
            </a:stretch>
          </p:blipFill>
          <p:spPr>
            <a:xfrm>
              <a:off x="17453023" y="2422272"/>
              <a:ext cx="502571" cy="512174"/>
            </a:xfrm>
            <a:prstGeom prst="rect">
              <a:avLst/>
            </a:prstGeom>
          </p:spPr>
        </p:pic>
      </p:grpSp>
      <p:sp>
        <p:nvSpPr>
          <p:cNvPr id="18" name="TextBox 9"/>
          <p:cNvSpPr txBox="1"/>
          <p:nvPr/>
        </p:nvSpPr>
        <p:spPr>
          <a:xfrm>
            <a:off x="2457273" y="3009900"/>
            <a:ext cx="13487120" cy="3248646"/>
          </a:xfrm>
          <a:prstGeom prst="rect">
            <a:avLst/>
          </a:prstGeom>
        </p:spPr>
        <p:txBody>
          <a:bodyPr wrap="square" lIns="0" tIns="0" rIns="0" bIns="0" rtlCol="0" anchor="t">
            <a:spAutoFit/>
          </a:bodyPr>
          <a:lstStyle/>
          <a:p>
            <a:pPr algn="ctr">
              <a:lnSpc>
                <a:spcPct val="150000"/>
              </a:lnSpc>
            </a:pPr>
            <a:r>
              <a:rPr lang="en-US" sz="7500" b="1" dirty="0">
                <a:latin typeface="Arial" panose="020B0604020202020204" pitchFamily="34" charset="0"/>
                <a:cs typeface="Arial" panose="020B0604020202020204" pitchFamily="34" charset="0"/>
              </a:rPr>
              <a:t>CẢM ƠN CÁC EM ĐÃ CHÚ Ý LẮNG NGHE BÀI GIẢNG!</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srcRect/>
          <a:stretch>
            <a:fillRect/>
          </a:stretch>
        </p:blipFill>
        <p:spPr>
          <a:xfrm>
            <a:off x="-351427" y="8166110"/>
            <a:ext cx="1005142" cy="1024349"/>
          </a:xfrm>
          <a:prstGeom prst="rect">
            <a:avLst/>
          </a:prstGeom>
        </p:spPr>
      </p:pic>
      <p:grpSp>
        <p:nvGrpSpPr>
          <p:cNvPr id="3" name="Group 2"/>
          <p:cNvGrpSpPr/>
          <p:nvPr/>
        </p:nvGrpSpPr>
        <p:grpSpPr>
          <a:xfrm>
            <a:off x="5410200" y="495300"/>
            <a:ext cx="7350884" cy="757322"/>
            <a:chOff x="4214201" y="362967"/>
            <a:chExt cx="7350884" cy="757322"/>
          </a:xfrm>
        </p:grpSpPr>
        <p:sp>
          <p:nvSpPr>
            <p:cNvPr id="24" name="Rectangle 1"/>
            <p:cNvSpPr>
              <a:spLocks noChangeArrowheads="1"/>
            </p:cNvSpPr>
            <p:nvPr/>
          </p:nvSpPr>
          <p:spPr bwMode="auto">
            <a:xfrm>
              <a:off x="5739451" y="412403"/>
              <a:ext cx="582563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4000" b="1">
                  <a:latin typeface="Arial" panose="020B0604020202020204" pitchFamily="34" charset="0"/>
                </a:rPr>
                <a:t>Phân thức đại số là gì?</a:t>
              </a:r>
              <a:endParaRPr kumimoji="0" lang="en-US" altLang="en-US" sz="4000" b="1" i="0" u="none" strike="noStrike" cap="none" normalizeH="0" baseline="0" dirty="0">
                <a:ln>
                  <a:noFill/>
                </a:ln>
                <a:effectLst/>
                <a:latin typeface="Arial" panose="020B0604020202020204" pitchFamily="34" charset="0"/>
              </a:endParaRPr>
            </a:p>
          </p:txBody>
        </p:sp>
        <p:pic>
          <p:nvPicPr>
            <p:cNvPr id="25"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4201" y="362967"/>
              <a:ext cx="1347583" cy="7249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p:cNvGrpSpPr/>
          <p:nvPr/>
        </p:nvGrpSpPr>
        <p:grpSpPr>
          <a:xfrm>
            <a:off x="196515" y="1629279"/>
            <a:ext cx="4647266" cy="963915"/>
            <a:chOff x="2012116" y="2110922"/>
            <a:chExt cx="4647266" cy="963915"/>
          </a:xfrm>
        </p:grpSpPr>
        <p:pic>
          <p:nvPicPr>
            <p:cNvPr id="26" name="Picture 25"/>
            <p:cNvPicPr>
              <a:picLocks noChangeAspect="1"/>
            </p:cNvPicPr>
            <p:nvPr/>
          </p:nvPicPr>
          <p:blipFill>
            <a:blip r:embed="rId4" cstate="print">
              <a:duotone>
                <a:prstClr val="black"/>
                <a:schemeClr val="tx1">
                  <a:tint val="45000"/>
                  <a:satMod val="400000"/>
                </a:schemeClr>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116" y="2110922"/>
              <a:ext cx="1032846" cy="963915"/>
            </a:xfrm>
            <a:prstGeom prst="rect">
              <a:avLst/>
            </a:prstGeom>
          </p:spPr>
        </p:pic>
        <p:sp>
          <p:nvSpPr>
            <p:cNvPr id="27" name="TextBox 26"/>
            <p:cNvSpPr txBox="1"/>
            <p:nvPr/>
          </p:nvSpPr>
          <p:spPr>
            <a:xfrm>
              <a:off x="3077982" y="2261133"/>
              <a:ext cx="3581400" cy="707886"/>
            </a:xfrm>
            <a:prstGeom prst="rect">
              <a:avLst/>
            </a:prstGeom>
            <a:noFill/>
          </p:spPr>
          <p:txBody>
            <a:bodyPr wrap="square" rtlCol="0">
              <a:spAutoFit/>
            </a:bodyPr>
            <a:lstStyle/>
            <a:p>
              <a:r>
                <a:rPr lang="nl-NL" sz="4000" b="1">
                  <a:latin typeface="Arial" panose="020B0604020202020204" pitchFamily="34" charset="0"/>
                  <a:cs typeface="Arial" panose="020B0604020202020204" pitchFamily="34" charset="0"/>
                </a:rPr>
                <a:t>HĐKP1:</a:t>
              </a:r>
              <a:endParaRPr lang="en-US" sz="4000" dirty="0">
                <a:latin typeface="Arial" panose="020B0604020202020204" pitchFamily="34" charset="0"/>
                <a:cs typeface="Arial" panose="020B0604020202020204" pitchFamily="34" charset="0"/>
              </a:endParaRPr>
            </a:p>
          </p:txBody>
        </p:sp>
      </p:grpSp>
      <p:grpSp>
        <p:nvGrpSpPr>
          <p:cNvPr id="29" name="Group 28"/>
          <p:cNvGrpSpPr/>
          <p:nvPr/>
        </p:nvGrpSpPr>
        <p:grpSpPr>
          <a:xfrm>
            <a:off x="16928543" y="189538"/>
            <a:ext cx="1207057" cy="1220275"/>
            <a:chOff x="14542184" y="258876"/>
            <a:chExt cx="3413410" cy="4451748"/>
          </a:xfrm>
        </p:grpSpPr>
        <p:pic>
          <p:nvPicPr>
            <p:cNvPr id="30" name="Picture 8"/>
            <p:cNvPicPr>
              <a:picLocks noChangeAspect="1"/>
            </p:cNvPicPr>
            <p:nvPr/>
          </p:nvPicPr>
          <p:blipFill>
            <a:blip r:embed="rId6"/>
            <a:srcRect/>
            <a:stretch>
              <a:fillRect/>
            </a:stretch>
          </p:blipFill>
          <p:spPr>
            <a:xfrm>
              <a:off x="14542184" y="1359354"/>
              <a:ext cx="2408418" cy="3281132"/>
            </a:xfrm>
            <a:prstGeom prst="rect">
              <a:avLst/>
            </a:prstGeom>
          </p:spPr>
        </p:pic>
        <p:pic>
          <p:nvPicPr>
            <p:cNvPr id="31" name="Picture 12"/>
            <p:cNvPicPr>
              <a:picLocks noChangeAspect="1"/>
            </p:cNvPicPr>
            <p:nvPr/>
          </p:nvPicPr>
          <p:blipFill>
            <a:blip r:embed="rId2"/>
            <a:srcRect/>
            <a:stretch>
              <a:fillRect/>
            </a:stretch>
          </p:blipFill>
          <p:spPr>
            <a:xfrm>
              <a:off x="16518571" y="4198450"/>
              <a:ext cx="502571" cy="512174"/>
            </a:xfrm>
            <a:prstGeom prst="rect">
              <a:avLst/>
            </a:prstGeom>
          </p:spPr>
        </p:pic>
        <p:pic>
          <p:nvPicPr>
            <p:cNvPr id="32" name="Picture 13"/>
            <p:cNvPicPr>
              <a:picLocks noChangeAspect="1"/>
            </p:cNvPicPr>
            <p:nvPr/>
          </p:nvPicPr>
          <p:blipFill>
            <a:blip r:embed="rId2"/>
            <a:srcRect/>
            <a:stretch>
              <a:fillRect/>
            </a:stretch>
          </p:blipFill>
          <p:spPr>
            <a:xfrm>
              <a:off x="16447881" y="917318"/>
              <a:ext cx="1005142" cy="1024349"/>
            </a:xfrm>
            <a:prstGeom prst="rect">
              <a:avLst/>
            </a:prstGeom>
          </p:spPr>
        </p:pic>
        <p:pic>
          <p:nvPicPr>
            <p:cNvPr id="33" name="Picture 16"/>
            <p:cNvPicPr>
              <a:picLocks noChangeAspect="1"/>
            </p:cNvPicPr>
            <p:nvPr/>
          </p:nvPicPr>
          <p:blipFill>
            <a:blip r:embed="rId2"/>
            <a:srcRect/>
            <a:stretch>
              <a:fillRect/>
            </a:stretch>
          </p:blipFill>
          <p:spPr>
            <a:xfrm>
              <a:off x="15375570" y="258876"/>
              <a:ext cx="575313" cy="586306"/>
            </a:xfrm>
            <a:prstGeom prst="rect">
              <a:avLst/>
            </a:prstGeom>
          </p:spPr>
        </p:pic>
        <p:pic>
          <p:nvPicPr>
            <p:cNvPr id="34" name="Picture 17"/>
            <p:cNvPicPr>
              <a:picLocks noChangeAspect="1"/>
            </p:cNvPicPr>
            <p:nvPr/>
          </p:nvPicPr>
          <p:blipFill>
            <a:blip r:embed="rId2"/>
            <a:srcRect/>
            <a:stretch>
              <a:fillRect/>
            </a:stretch>
          </p:blipFill>
          <p:spPr>
            <a:xfrm>
              <a:off x="17453023" y="2422272"/>
              <a:ext cx="502571" cy="512174"/>
            </a:xfrm>
            <a:prstGeom prst="rect">
              <a:avLst/>
            </a:prstGeom>
          </p:spPr>
        </p:pic>
      </p:grpSp>
      <p:pic>
        <p:nvPicPr>
          <p:cNvPr id="35" name="Picture 34">
            <a:extLst>
              <a:ext uri="{FF2B5EF4-FFF2-40B4-BE49-F238E27FC236}">
                <a16:creationId xmlns:a16="http://schemas.microsoft.com/office/drawing/2014/main" id="{5FC5757E-435A-C34F-7087-82E416C8E6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02000" y="8343900"/>
            <a:ext cx="2005243" cy="1839367"/>
          </a:xfrm>
          <a:prstGeom prst="rect">
            <a:avLst/>
          </a:prstGeom>
        </p:spPr>
      </p:pic>
      <p:sp>
        <p:nvSpPr>
          <p:cNvPr id="38" name="Rectangle 37"/>
          <p:cNvSpPr/>
          <p:nvPr/>
        </p:nvSpPr>
        <p:spPr>
          <a:xfrm>
            <a:off x="3441662" y="1613237"/>
            <a:ext cx="15937943" cy="904415"/>
          </a:xfrm>
          <a:prstGeom prst="rect">
            <a:avLst/>
          </a:prstGeom>
        </p:spPr>
        <p:txBody>
          <a:bodyPr wrap="square">
            <a:spAutoFit/>
          </a:bodyPr>
          <a:lstStyle/>
          <a:p>
            <a:pPr lvl="0">
              <a:lnSpc>
                <a:spcPct val="150000"/>
              </a:lnSpc>
            </a:pPr>
            <a:r>
              <a:rPr lang="en-US" sz="4000">
                <a:latin typeface="Arial" panose="020B0604020202020204" pitchFamily="34" charset="0"/>
                <a:ea typeface="Times New Roman" panose="02020603050405020304" pitchFamily="18" charset="0"/>
              </a:rPr>
              <a:t>Một số biểu thức được phân chia thành các nhóm như dưới đây:</a:t>
            </a:r>
            <a:endParaRPr lang="en-US" sz="4000" dirty="0">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992842554"/>
              </p:ext>
            </p:extLst>
          </p:nvPr>
        </p:nvGraphicFramePr>
        <p:xfrm>
          <a:off x="1323225" y="2949742"/>
          <a:ext cx="15544800" cy="2003702"/>
        </p:xfrm>
        <a:graphic>
          <a:graphicData uri="http://schemas.openxmlformats.org/drawingml/2006/table">
            <a:tbl>
              <a:tblPr firstRow="1" bandRow="1">
                <a:tableStyleId>{5C22544A-7EE6-4342-B048-85BDC9FD1C3A}</a:tableStyleId>
              </a:tblPr>
              <a:tblGrid>
                <a:gridCol w="5181600">
                  <a:extLst>
                    <a:ext uri="{9D8B030D-6E8A-4147-A177-3AD203B41FA5}">
                      <a16:colId xmlns:a16="http://schemas.microsoft.com/office/drawing/2014/main" val="721488224"/>
                    </a:ext>
                  </a:extLst>
                </a:gridCol>
                <a:gridCol w="5181600">
                  <a:extLst>
                    <a:ext uri="{9D8B030D-6E8A-4147-A177-3AD203B41FA5}">
                      <a16:colId xmlns:a16="http://schemas.microsoft.com/office/drawing/2014/main" val="1528970530"/>
                    </a:ext>
                  </a:extLst>
                </a:gridCol>
                <a:gridCol w="5181600">
                  <a:extLst>
                    <a:ext uri="{9D8B030D-6E8A-4147-A177-3AD203B41FA5}">
                      <a16:colId xmlns:a16="http://schemas.microsoft.com/office/drawing/2014/main" val="1753798815"/>
                    </a:ext>
                  </a:extLst>
                </a:gridCol>
              </a:tblGrid>
              <a:tr h="2003702">
                <a:tc>
                  <a:txBody>
                    <a:bodyPr/>
                    <a:lstStyle/>
                    <a:p>
                      <a:pPr algn="ctr"/>
                      <a:r>
                        <a:rPr lang="en-US" sz="3800" b="0">
                          <a:solidFill>
                            <a:schemeClr val="tx1"/>
                          </a:solidFill>
                          <a:latin typeface="Arial" panose="020B0604020202020204" pitchFamily="34" charset="0"/>
                          <a:cs typeface="Arial" panose="020B0604020202020204" pitchFamily="34" charset="0"/>
                        </a:rPr>
                        <a:t>Nhóm</a:t>
                      </a:r>
                      <a:r>
                        <a:rPr lang="en-US" sz="3800" b="0" baseline="0">
                          <a:solidFill>
                            <a:schemeClr val="tx1"/>
                          </a:solidFill>
                          <a:latin typeface="Arial" panose="020B0604020202020204" pitchFamily="34" charset="0"/>
                          <a:cs typeface="Arial" panose="020B0604020202020204" pitchFamily="34" charset="0"/>
                        </a:rPr>
                        <a:t> A</a:t>
                      </a:r>
                      <a:endParaRPr lang="en-US" sz="3800" b="0">
                        <a:solidFill>
                          <a:schemeClr val="tx1"/>
                        </a:solidFill>
                        <a:latin typeface="Arial" panose="020B0604020202020204" pitchFamily="34" charset="0"/>
                        <a:cs typeface="Arial" panose="020B0604020202020204" pitchFamily="34" charset="0"/>
                      </a:endParaRPr>
                    </a:p>
                  </a:txBody>
                  <a:tcPr>
                    <a:lnL w="38100" cap="flat" cmpd="sng" algn="ctr">
                      <a:solidFill>
                        <a:schemeClr val="accent6"/>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Nhóm</a:t>
                      </a:r>
                      <a:r>
                        <a:rPr lang="en-US" sz="3800" b="0" baseline="0">
                          <a:solidFill>
                            <a:schemeClr val="tx1"/>
                          </a:solidFill>
                          <a:latin typeface="Arial" panose="020B0604020202020204" pitchFamily="34" charset="0"/>
                          <a:cs typeface="Arial" panose="020B0604020202020204" pitchFamily="34" charset="0"/>
                        </a:rPr>
                        <a:t> B</a:t>
                      </a:r>
                      <a:endParaRPr lang="en-US" sz="3800" b="0">
                        <a:solidFill>
                          <a:schemeClr val="tx1"/>
                        </a:solidFill>
                        <a:latin typeface="Arial" panose="020B0604020202020204" pitchFamily="34" charset="0"/>
                        <a:cs typeface="Arial" panose="020B0604020202020204" pitchFamily="34" charset="0"/>
                      </a:endParaRPr>
                    </a:p>
                  </a:txBody>
                  <a:tcPr>
                    <a:lnL w="38100" cap="flat" cmpd="sng" algn="ctr">
                      <a:solidFill>
                        <a:schemeClr val="accent6"/>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Nhóm</a:t>
                      </a:r>
                      <a:r>
                        <a:rPr lang="en-US" sz="3800" b="0" baseline="0">
                          <a:solidFill>
                            <a:schemeClr val="tx1"/>
                          </a:solidFill>
                          <a:latin typeface="Arial" panose="020B0604020202020204" pitchFamily="34" charset="0"/>
                          <a:cs typeface="Arial" panose="020B0604020202020204" pitchFamily="34" charset="0"/>
                        </a:rPr>
                        <a:t> C</a:t>
                      </a:r>
                      <a:endParaRPr lang="en-US" sz="3800" b="0">
                        <a:solidFill>
                          <a:schemeClr val="tx1"/>
                        </a:solidFill>
                        <a:latin typeface="Arial" panose="020B0604020202020204" pitchFamily="34" charset="0"/>
                        <a:cs typeface="Arial" panose="020B0604020202020204" pitchFamily="34" charset="0"/>
                      </a:endParaRPr>
                    </a:p>
                  </a:txBody>
                  <a:tcPr>
                    <a:lnL w="38100" cap="flat" cmpd="sng" algn="ctr">
                      <a:solidFill>
                        <a:schemeClr val="accent6"/>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1130777180"/>
                  </a:ext>
                </a:extLst>
              </a:tr>
            </a:tbl>
          </a:graphicData>
        </a:graphic>
      </p:graphicFrame>
      <mc:AlternateContent xmlns:mc="http://schemas.openxmlformats.org/markup-compatibility/2006" xmlns:a14="http://schemas.microsoft.com/office/drawing/2010/main">
        <mc:Choice Requires="a14">
          <p:sp>
            <p:nvSpPr>
              <p:cNvPr id="6" name="Rectangle 5"/>
              <p:cNvSpPr/>
              <p:nvPr/>
            </p:nvSpPr>
            <p:spPr>
              <a:xfrm>
                <a:off x="1485786" y="3680298"/>
                <a:ext cx="4726743" cy="11871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smtClean="0">
                          <a:solidFill>
                            <a:schemeClr val="tx1"/>
                          </a:solidFill>
                          <a:latin typeface="Cambria Math" panose="02040503050406030204" pitchFamily="18" charset="0"/>
                        </a:rPr>
                        <m:t>2</m:t>
                      </m:r>
                      <m:r>
                        <a:rPr lang="en-US" sz="3800" i="1">
                          <a:solidFill>
                            <a:schemeClr val="tx1"/>
                          </a:solidFill>
                          <a:latin typeface="Cambria Math" panose="02040503050406030204" pitchFamily="18" charset="0"/>
                        </a:rPr>
                        <m:t>𝑥𝑦</m:t>
                      </m:r>
                      <m:r>
                        <a:rPr lang="en-US" sz="3800" i="0">
                          <a:solidFill>
                            <a:schemeClr val="tx1"/>
                          </a:solidFill>
                          <a:latin typeface="Cambria Math" panose="02040503050406030204" pitchFamily="18" charset="0"/>
                        </a:rPr>
                        <m:t>;−3</m:t>
                      </m:r>
                      <m:sSup>
                        <m:sSupPr>
                          <m:ctrlPr>
                            <a:rPr lang="en-US" sz="3800" i="1">
                              <a:solidFill>
                                <a:schemeClr val="tx1"/>
                              </a:solidFill>
                              <a:latin typeface="Cambria Math" panose="02040503050406030204" pitchFamily="18" charset="0"/>
                            </a:rPr>
                          </m:ctrlPr>
                        </m:sSupPr>
                        <m:e>
                          <m:r>
                            <a:rPr lang="en-US" sz="3800" i="1">
                              <a:solidFill>
                                <a:schemeClr val="tx1"/>
                              </a:solidFill>
                              <a:latin typeface="Cambria Math" panose="02040503050406030204" pitchFamily="18" charset="0"/>
                            </a:rPr>
                            <m:t>𝑥</m:t>
                          </m:r>
                        </m:e>
                        <m:sup>
                          <m:r>
                            <a:rPr lang="en-US" sz="3800" i="0">
                              <a:solidFill>
                                <a:schemeClr val="tx1"/>
                              </a:solidFill>
                              <a:latin typeface="Cambria Math" panose="02040503050406030204" pitchFamily="18" charset="0"/>
                            </a:rPr>
                            <m:t>2</m:t>
                          </m:r>
                        </m:sup>
                      </m:sSup>
                      <m:r>
                        <a:rPr lang="en-US" sz="3800" i="0">
                          <a:solidFill>
                            <a:schemeClr val="tx1"/>
                          </a:solidFill>
                          <a:latin typeface="Cambria Math" panose="02040503050406030204" pitchFamily="18" charset="0"/>
                        </a:rPr>
                        <m:t>;</m:t>
                      </m:r>
                      <m:r>
                        <m:rPr>
                          <m:nor/>
                        </m:rPr>
                        <a:rPr lang="en-US" sz="3800" i="1">
                          <a:solidFill>
                            <a:schemeClr val="tx1"/>
                          </a:solidFill>
                          <a:latin typeface="Cambria Math" panose="02040503050406030204" pitchFamily="18" charset="0"/>
                        </a:rPr>
                        <m:t> </m:t>
                      </m:r>
                      <m:f>
                        <m:fPr>
                          <m:ctrlPr>
                            <a:rPr lang="en-US" sz="3800" i="1">
                              <a:solidFill>
                                <a:schemeClr val="tx1"/>
                              </a:solidFill>
                              <a:latin typeface="Cambria Math" panose="02040503050406030204" pitchFamily="18" charset="0"/>
                            </a:rPr>
                          </m:ctrlPr>
                        </m:fPr>
                        <m:num>
                          <m:r>
                            <a:rPr lang="en-US" sz="3800" i="0">
                              <a:solidFill>
                                <a:schemeClr val="tx1"/>
                              </a:solidFill>
                              <a:latin typeface="Cambria Math" panose="02040503050406030204" pitchFamily="18" charset="0"/>
                            </a:rPr>
                            <m:t>1</m:t>
                          </m:r>
                        </m:num>
                        <m:den>
                          <m:r>
                            <a:rPr lang="en-US" sz="3800" i="0">
                              <a:solidFill>
                                <a:schemeClr val="tx1"/>
                              </a:solidFill>
                              <a:latin typeface="Cambria Math" panose="02040503050406030204" pitchFamily="18" charset="0"/>
                            </a:rPr>
                            <m:t>2</m:t>
                          </m:r>
                        </m:den>
                      </m:f>
                      <m:r>
                        <a:rPr lang="en-US" sz="3800" i="1">
                          <a:solidFill>
                            <a:schemeClr val="tx1"/>
                          </a:solidFill>
                          <a:latin typeface="Cambria Math" panose="02040503050406030204" pitchFamily="18" charset="0"/>
                        </a:rPr>
                        <m:t>𝑥</m:t>
                      </m:r>
                      <m:sSup>
                        <m:sSupPr>
                          <m:ctrlPr>
                            <a:rPr lang="en-US" sz="3800" i="1">
                              <a:solidFill>
                                <a:schemeClr val="tx1"/>
                              </a:solidFill>
                              <a:latin typeface="Cambria Math" panose="02040503050406030204" pitchFamily="18" charset="0"/>
                            </a:rPr>
                          </m:ctrlPr>
                        </m:sSupPr>
                        <m:e>
                          <m:r>
                            <a:rPr lang="en-US" sz="3800" i="1">
                              <a:solidFill>
                                <a:schemeClr val="tx1"/>
                              </a:solidFill>
                              <a:latin typeface="Cambria Math" panose="02040503050406030204" pitchFamily="18" charset="0"/>
                            </a:rPr>
                            <m:t>𝑦</m:t>
                          </m:r>
                        </m:e>
                        <m:sup>
                          <m:r>
                            <a:rPr lang="en-US" sz="3800" i="0">
                              <a:solidFill>
                                <a:schemeClr val="tx1"/>
                              </a:solidFill>
                              <a:latin typeface="Cambria Math" panose="02040503050406030204" pitchFamily="18" charset="0"/>
                            </a:rPr>
                            <m:t>2</m:t>
                          </m:r>
                        </m:sup>
                      </m:sSup>
                      <m:r>
                        <a:rPr lang="en-US" sz="3800" i="0">
                          <a:solidFill>
                            <a:schemeClr val="tx1"/>
                          </a:solidFill>
                          <a:latin typeface="Cambria Math" panose="02040503050406030204" pitchFamily="18" charset="0"/>
                        </a:rPr>
                        <m:t>;10</m:t>
                      </m:r>
                    </m:oMath>
                  </m:oMathPara>
                </a14:m>
                <a:endParaRPr lang="en-US" sz="3800">
                  <a:solidFill>
                    <a:schemeClr val="tx1"/>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1485786" y="3680298"/>
                <a:ext cx="4726743" cy="118712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526973" y="3680298"/>
                <a:ext cx="5137304" cy="11871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3800" i="1" smtClean="0">
                              <a:solidFill>
                                <a:schemeClr val="tx1"/>
                              </a:solidFill>
                              <a:latin typeface="Cambria Math" panose="02040503050406030204" pitchFamily="18" charset="0"/>
                            </a:rPr>
                          </m:ctrlPr>
                        </m:sSupPr>
                        <m:e>
                          <m:r>
                            <a:rPr lang="en-US" sz="3800" i="1">
                              <a:solidFill>
                                <a:schemeClr val="tx1"/>
                              </a:solidFill>
                              <a:latin typeface="Cambria Math" panose="02040503050406030204" pitchFamily="18" charset="0"/>
                            </a:rPr>
                            <m:t>𝑥</m:t>
                          </m:r>
                        </m:e>
                        <m:sup>
                          <m:r>
                            <a:rPr lang="en-US" sz="3800" i="0">
                              <a:solidFill>
                                <a:schemeClr val="tx1"/>
                              </a:solidFill>
                              <a:latin typeface="Cambria Math" panose="02040503050406030204" pitchFamily="18" charset="0"/>
                            </a:rPr>
                            <m:t>2</m:t>
                          </m:r>
                        </m:sup>
                      </m:sSup>
                      <m:r>
                        <a:rPr lang="en-US" sz="3800" i="0">
                          <a:solidFill>
                            <a:schemeClr val="tx1"/>
                          </a:solidFill>
                          <a:latin typeface="Cambria Math" panose="02040503050406030204" pitchFamily="18" charset="0"/>
                        </a:rPr>
                        <m:t>−2</m:t>
                      </m:r>
                      <m:r>
                        <a:rPr lang="en-US" sz="3800" i="1">
                          <a:solidFill>
                            <a:schemeClr val="tx1"/>
                          </a:solidFill>
                          <a:latin typeface="Cambria Math" panose="02040503050406030204" pitchFamily="18" charset="0"/>
                        </a:rPr>
                        <m:t>𝑥</m:t>
                      </m:r>
                      <m:r>
                        <a:rPr lang="en-US" sz="3800" i="0">
                          <a:solidFill>
                            <a:schemeClr val="tx1"/>
                          </a:solidFill>
                          <a:latin typeface="Cambria Math" panose="02040503050406030204" pitchFamily="18" charset="0"/>
                        </a:rPr>
                        <m:t>+1;</m:t>
                      </m:r>
                      <m:r>
                        <m:rPr>
                          <m:nor/>
                        </m:rPr>
                        <a:rPr lang="en-US" sz="3800" i="1">
                          <a:solidFill>
                            <a:schemeClr val="tx1"/>
                          </a:solidFill>
                          <a:latin typeface="Cambria Math" panose="02040503050406030204" pitchFamily="18" charset="0"/>
                        </a:rPr>
                        <m:t>  </m:t>
                      </m:r>
                      <m:sSup>
                        <m:sSupPr>
                          <m:ctrlPr>
                            <a:rPr lang="en-US" sz="3800" i="1">
                              <a:solidFill>
                                <a:schemeClr val="tx1"/>
                              </a:solidFill>
                              <a:latin typeface="Cambria Math" panose="02040503050406030204" pitchFamily="18" charset="0"/>
                            </a:rPr>
                          </m:ctrlPr>
                        </m:sSupPr>
                        <m:e>
                          <m:r>
                            <a:rPr lang="en-US" sz="3800" i="1">
                              <a:solidFill>
                                <a:schemeClr val="tx1"/>
                              </a:solidFill>
                              <a:latin typeface="Cambria Math" panose="02040503050406030204" pitchFamily="18" charset="0"/>
                            </a:rPr>
                            <m:t>𝑥</m:t>
                          </m:r>
                        </m:e>
                        <m:sup>
                          <m:r>
                            <a:rPr lang="en-US" sz="3800" i="0">
                              <a:solidFill>
                                <a:schemeClr val="tx1"/>
                              </a:solidFill>
                              <a:latin typeface="Cambria Math" panose="02040503050406030204" pitchFamily="18" charset="0"/>
                            </a:rPr>
                            <m:t>2</m:t>
                          </m:r>
                        </m:sup>
                      </m:sSup>
                      <m:r>
                        <a:rPr lang="en-US" sz="3800" i="0">
                          <a:solidFill>
                            <a:schemeClr val="tx1"/>
                          </a:solidFill>
                          <a:latin typeface="Cambria Math" panose="02040503050406030204" pitchFamily="18" charset="0"/>
                        </a:rPr>
                        <m:t>−</m:t>
                      </m:r>
                      <m:f>
                        <m:fPr>
                          <m:ctrlPr>
                            <a:rPr lang="en-US" sz="3800" i="1">
                              <a:solidFill>
                                <a:schemeClr val="tx1"/>
                              </a:solidFill>
                              <a:latin typeface="Cambria Math" panose="02040503050406030204" pitchFamily="18" charset="0"/>
                            </a:rPr>
                          </m:ctrlPr>
                        </m:fPr>
                        <m:num>
                          <m:r>
                            <a:rPr lang="en-US" sz="3800" i="0">
                              <a:solidFill>
                                <a:schemeClr val="tx1"/>
                              </a:solidFill>
                              <a:latin typeface="Cambria Math" panose="02040503050406030204" pitchFamily="18" charset="0"/>
                            </a:rPr>
                            <m:t>1</m:t>
                          </m:r>
                        </m:num>
                        <m:den>
                          <m:r>
                            <a:rPr lang="en-US" sz="3800" i="0">
                              <a:solidFill>
                                <a:schemeClr val="tx1"/>
                              </a:solidFill>
                              <a:latin typeface="Cambria Math" panose="02040503050406030204" pitchFamily="18" charset="0"/>
                            </a:rPr>
                            <m:t>2</m:t>
                          </m:r>
                        </m:den>
                      </m:f>
                      <m:r>
                        <a:rPr lang="en-US" sz="3800" i="1">
                          <a:solidFill>
                            <a:schemeClr val="tx1"/>
                          </a:solidFill>
                          <a:latin typeface="Cambria Math" panose="02040503050406030204" pitchFamily="18" charset="0"/>
                        </a:rPr>
                        <m:t>𝑥𝑦</m:t>
                      </m:r>
                    </m:oMath>
                  </m:oMathPara>
                </a14:m>
                <a:endParaRPr lang="en-US" sz="3800">
                  <a:solidFill>
                    <a:schemeClr val="tx1"/>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6526973" y="3680298"/>
                <a:ext cx="5137304" cy="118712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3103590" y="3658044"/>
                <a:ext cx="2392835" cy="11937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800" i="1" smtClean="0">
                              <a:solidFill>
                                <a:schemeClr val="tx1"/>
                              </a:solidFill>
                              <a:latin typeface="Cambria Math" panose="02040503050406030204" pitchFamily="18" charset="0"/>
                            </a:rPr>
                          </m:ctrlPr>
                        </m:fPr>
                        <m:num>
                          <m:r>
                            <a:rPr lang="en-US" sz="3800" i="1">
                              <a:solidFill>
                                <a:schemeClr val="tx1"/>
                              </a:solidFill>
                              <a:latin typeface="Cambria Math" panose="02040503050406030204" pitchFamily="18" charset="0"/>
                            </a:rPr>
                            <m:t>𝑥</m:t>
                          </m:r>
                        </m:num>
                        <m:den>
                          <m:r>
                            <a:rPr lang="en-US" sz="3800" i="1">
                              <a:solidFill>
                                <a:schemeClr val="tx1"/>
                              </a:solidFill>
                              <a:latin typeface="Cambria Math" panose="02040503050406030204" pitchFamily="18" charset="0"/>
                            </a:rPr>
                            <m:t>𝑦</m:t>
                          </m:r>
                        </m:den>
                      </m:f>
                      <m:r>
                        <a:rPr lang="en-US" sz="3800" i="0">
                          <a:solidFill>
                            <a:schemeClr val="tx1"/>
                          </a:solidFill>
                          <a:latin typeface="Cambria Math" panose="02040503050406030204" pitchFamily="18" charset="0"/>
                        </a:rPr>
                        <m:t>;</m:t>
                      </m:r>
                      <m:r>
                        <m:rPr>
                          <m:nor/>
                        </m:rPr>
                        <a:rPr lang="en-US" sz="3800" i="1">
                          <a:solidFill>
                            <a:schemeClr val="tx1"/>
                          </a:solidFill>
                          <a:latin typeface="Cambria Math" panose="02040503050406030204" pitchFamily="18" charset="0"/>
                        </a:rPr>
                        <m:t> </m:t>
                      </m:r>
                      <m:r>
                        <a:rPr lang="en-US" sz="3800" i="0">
                          <a:solidFill>
                            <a:schemeClr val="tx1"/>
                          </a:solidFill>
                          <a:latin typeface="Cambria Math" panose="02040503050406030204" pitchFamily="18" charset="0"/>
                        </a:rPr>
                        <m:t>2−</m:t>
                      </m:r>
                      <m:rad>
                        <m:radPr>
                          <m:degHide m:val="on"/>
                          <m:ctrlPr>
                            <a:rPr lang="en-US" sz="3800" i="1">
                              <a:solidFill>
                                <a:schemeClr val="tx1"/>
                              </a:solidFill>
                              <a:latin typeface="Cambria Math" panose="02040503050406030204" pitchFamily="18" charset="0"/>
                            </a:rPr>
                          </m:ctrlPr>
                        </m:radPr>
                        <m:deg/>
                        <m:e>
                          <m:r>
                            <a:rPr lang="en-US" sz="3800" i="1">
                              <a:solidFill>
                                <a:schemeClr val="tx1"/>
                              </a:solidFill>
                              <a:latin typeface="Cambria Math" panose="02040503050406030204" pitchFamily="18" charset="0"/>
                            </a:rPr>
                            <m:t>𝑥</m:t>
                          </m:r>
                        </m:e>
                      </m:rad>
                    </m:oMath>
                  </m:oMathPara>
                </a14:m>
                <a:endParaRPr lang="en-US" sz="3800">
                  <a:solidFill>
                    <a:schemeClr val="tx1"/>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13103590" y="3658044"/>
                <a:ext cx="2392835" cy="1193788"/>
              </a:xfrm>
              <a:prstGeom prst="rect">
                <a:avLst/>
              </a:prstGeom>
              <a:blipFill>
                <a:blip r:embed="rId10"/>
                <a:stretch>
                  <a:fillRect/>
                </a:stretch>
              </a:blipFill>
            </p:spPr>
            <p:txBody>
              <a:bodyPr/>
              <a:lstStyle/>
              <a:p>
                <a:r>
                  <a:rPr lang="en-US">
                    <a:noFill/>
                  </a:rPr>
                  <a:t> </a:t>
                </a:r>
              </a:p>
            </p:txBody>
          </p:sp>
        </mc:Fallback>
      </mc:AlternateContent>
      <p:sp>
        <p:nvSpPr>
          <p:cNvPr id="47" name="Rectangle 46"/>
          <p:cNvSpPr/>
          <p:nvPr/>
        </p:nvSpPr>
        <p:spPr>
          <a:xfrm>
            <a:off x="899697" y="5323371"/>
            <a:ext cx="16494909" cy="3785652"/>
          </a:xfrm>
          <a:prstGeom prst="rect">
            <a:avLst/>
          </a:prstGeom>
        </p:spPr>
        <p:txBody>
          <a:bodyPr wrap="square">
            <a:spAutoFit/>
          </a:bodyPr>
          <a:lstStyle/>
          <a:p>
            <a:pPr lvl="0" algn="just">
              <a:lnSpc>
                <a:spcPct val="150000"/>
              </a:lnSpc>
            </a:pPr>
            <a:r>
              <a:rPr lang="en-US" sz="4000">
                <a:latin typeface="Arial" panose="020B0604020202020204" pitchFamily="34" charset="0"/>
                <a:ea typeface="Times New Roman" panose="02020603050405020304" pitchFamily="18" charset="0"/>
                <a:cs typeface="Arial" panose="020B0604020202020204" pitchFamily="34" charset="0"/>
              </a:rPr>
              <a:t>a) Các biểu thức ở nhóm A có đặc điểm gì phân biệt với các biểu thức ở nhóm B và nhóm C?</a:t>
            </a:r>
          </a:p>
          <a:p>
            <a:pPr lvl="0" algn="just">
              <a:lnSpc>
                <a:spcPct val="150000"/>
              </a:lnSpc>
            </a:pPr>
            <a:r>
              <a:rPr lang="en-US" sz="4000">
                <a:latin typeface="Arial" panose="020B0604020202020204" pitchFamily="34" charset="0"/>
                <a:ea typeface="Times New Roman" panose="02020603050405020304" pitchFamily="18" charset="0"/>
                <a:cs typeface="Arial" panose="020B0604020202020204" pitchFamily="34" charset="0"/>
              </a:rPr>
              <a:t>b) Các biểu thức ở nhóm A và nhóm B có đặc điểm gì chung, phân biệt với các biểu thức ở nhóm C?</a:t>
            </a:r>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45580888"/>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anim calcmode="lin" valueType="num">
                                      <p:cBhvr>
                                        <p:cTn id="18" dur="500" fill="hold"/>
                                        <p:tgtEl>
                                          <p:spTgt spid="38"/>
                                        </p:tgtEl>
                                        <p:attrNameLst>
                                          <p:attrName>ppt_x</p:attrName>
                                        </p:attrNameLst>
                                      </p:cBhvr>
                                      <p:tavLst>
                                        <p:tav tm="0">
                                          <p:val>
                                            <p:strVal val="#ppt_x"/>
                                          </p:val>
                                        </p:tav>
                                        <p:tav tm="100000">
                                          <p:val>
                                            <p:strVal val="#ppt_x"/>
                                          </p:val>
                                        </p:tav>
                                      </p:tavLst>
                                    </p:anim>
                                    <p:anim calcmode="lin" valueType="num">
                                      <p:cBhvr>
                                        <p:cTn id="19" dur="500" fill="hold"/>
                                        <p:tgtEl>
                                          <p:spTgt spid="3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anim calcmode="lin" valueType="num">
                                      <p:cBhvr>
                                        <p:cTn id="23" dur="500" fill="hold"/>
                                        <p:tgtEl>
                                          <p:spTgt spid="47"/>
                                        </p:tgtEl>
                                        <p:attrNameLst>
                                          <p:attrName>ppt_x</p:attrName>
                                        </p:attrNameLst>
                                      </p:cBhvr>
                                      <p:tavLst>
                                        <p:tav tm="0">
                                          <p:val>
                                            <p:strVal val="#ppt_x"/>
                                          </p:val>
                                        </p:tav>
                                        <p:tav tm="100000">
                                          <p:val>
                                            <p:strVal val="#ppt_x"/>
                                          </p:val>
                                        </p:tav>
                                      </p:tavLst>
                                    </p:anim>
                                    <p:anim calcmode="lin" valueType="num">
                                      <p:cBhvr>
                                        <p:cTn id="24" dur="500" fill="hold"/>
                                        <p:tgtEl>
                                          <p:spTgt spid="4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anim calcmode="lin" valueType="num">
                                      <p:cBhvr>
                                        <p:cTn id="33" dur="500" fill="hold"/>
                                        <p:tgtEl>
                                          <p:spTgt spid="7"/>
                                        </p:tgtEl>
                                        <p:attrNameLst>
                                          <p:attrName>ppt_x</p:attrName>
                                        </p:attrNameLst>
                                      </p:cBhvr>
                                      <p:tavLst>
                                        <p:tav tm="0">
                                          <p:val>
                                            <p:strVal val="#ppt_x"/>
                                          </p:val>
                                        </p:tav>
                                        <p:tav tm="100000">
                                          <p:val>
                                            <p:strVal val="#ppt_x"/>
                                          </p:val>
                                        </p:tav>
                                      </p:tavLst>
                                    </p:anim>
                                    <p:anim calcmode="lin" valueType="num">
                                      <p:cBhvr>
                                        <p:cTn id="34" dur="5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anim calcmode="lin" valueType="num">
                                      <p:cBhvr>
                                        <p:cTn id="38" dur="500" fill="hold"/>
                                        <p:tgtEl>
                                          <p:spTgt spid="8"/>
                                        </p:tgtEl>
                                        <p:attrNameLst>
                                          <p:attrName>ppt_x</p:attrName>
                                        </p:attrNameLst>
                                      </p:cBhvr>
                                      <p:tavLst>
                                        <p:tav tm="0">
                                          <p:val>
                                            <p:strVal val="#ppt_x"/>
                                          </p:val>
                                        </p:tav>
                                        <p:tav tm="100000">
                                          <p:val>
                                            <p:strVal val="#ppt_x"/>
                                          </p:val>
                                        </p:tav>
                                      </p:tavLst>
                                    </p:anim>
                                    <p:anim calcmode="lin" valueType="num">
                                      <p:cBhvr>
                                        <p:cTn id="39" dur="5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anim calcmode="lin" valueType="num">
                                      <p:cBhvr>
                                        <p:cTn id="43" dur="500" fill="hold"/>
                                        <p:tgtEl>
                                          <p:spTgt spid="5"/>
                                        </p:tgtEl>
                                        <p:attrNameLst>
                                          <p:attrName>ppt_x</p:attrName>
                                        </p:attrNameLst>
                                      </p:cBhvr>
                                      <p:tavLst>
                                        <p:tav tm="0">
                                          <p:val>
                                            <p:strVal val="#ppt_x"/>
                                          </p:val>
                                        </p:tav>
                                        <p:tav tm="100000">
                                          <p:val>
                                            <p:strVal val="#ppt_x"/>
                                          </p:val>
                                        </p:tav>
                                      </p:tavLst>
                                    </p:anim>
                                    <p:anim calcmode="lin" valueType="num">
                                      <p:cBhvr>
                                        <p:cTn id="4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6" grpId="0"/>
      <p:bldP spid="7" grpId="0"/>
      <p:bldP spid="8" grpId="0"/>
      <p:bldP spid="4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srcRect/>
          <a:stretch>
            <a:fillRect/>
          </a:stretch>
        </p:blipFill>
        <p:spPr>
          <a:xfrm>
            <a:off x="-407612" y="3464317"/>
            <a:ext cx="1005142" cy="1024349"/>
          </a:xfrm>
          <a:prstGeom prst="rect">
            <a:avLst/>
          </a:prstGeom>
        </p:spPr>
      </p:pic>
      <p:grpSp>
        <p:nvGrpSpPr>
          <p:cNvPr id="29" name="Group 28"/>
          <p:cNvGrpSpPr/>
          <p:nvPr/>
        </p:nvGrpSpPr>
        <p:grpSpPr>
          <a:xfrm>
            <a:off x="16928543" y="189538"/>
            <a:ext cx="1207057" cy="1220275"/>
            <a:chOff x="14542184" y="258876"/>
            <a:chExt cx="3413410" cy="4451748"/>
          </a:xfrm>
        </p:grpSpPr>
        <p:pic>
          <p:nvPicPr>
            <p:cNvPr id="30" name="Picture 8"/>
            <p:cNvPicPr>
              <a:picLocks noChangeAspect="1"/>
            </p:cNvPicPr>
            <p:nvPr/>
          </p:nvPicPr>
          <p:blipFill>
            <a:blip r:embed="rId3"/>
            <a:srcRect/>
            <a:stretch>
              <a:fillRect/>
            </a:stretch>
          </p:blipFill>
          <p:spPr>
            <a:xfrm>
              <a:off x="14542184" y="1359354"/>
              <a:ext cx="2408418" cy="3281132"/>
            </a:xfrm>
            <a:prstGeom prst="rect">
              <a:avLst/>
            </a:prstGeom>
          </p:spPr>
        </p:pic>
        <p:pic>
          <p:nvPicPr>
            <p:cNvPr id="31" name="Picture 12"/>
            <p:cNvPicPr>
              <a:picLocks noChangeAspect="1"/>
            </p:cNvPicPr>
            <p:nvPr/>
          </p:nvPicPr>
          <p:blipFill>
            <a:blip r:embed="rId2"/>
            <a:srcRect/>
            <a:stretch>
              <a:fillRect/>
            </a:stretch>
          </p:blipFill>
          <p:spPr>
            <a:xfrm>
              <a:off x="16518571" y="4198450"/>
              <a:ext cx="502571" cy="512174"/>
            </a:xfrm>
            <a:prstGeom prst="rect">
              <a:avLst/>
            </a:prstGeom>
          </p:spPr>
        </p:pic>
        <p:pic>
          <p:nvPicPr>
            <p:cNvPr id="32" name="Picture 13"/>
            <p:cNvPicPr>
              <a:picLocks noChangeAspect="1"/>
            </p:cNvPicPr>
            <p:nvPr/>
          </p:nvPicPr>
          <p:blipFill>
            <a:blip r:embed="rId2"/>
            <a:srcRect/>
            <a:stretch>
              <a:fillRect/>
            </a:stretch>
          </p:blipFill>
          <p:spPr>
            <a:xfrm>
              <a:off x="16447881" y="917318"/>
              <a:ext cx="1005142" cy="1024349"/>
            </a:xfrm>
            <a:prstGeom prst="rect">
              <a:avLst/>
            </a:prstGeom>
          </p:spPr>
        </p:pic>
        <p:pic>
          <p:nvPicPr>
            <p:cNvPr id="33" name="Picture 16"/>
            <p:cNvPicPr>
              <a:picLocks noChangeAspect="1"/>
            </p:cNvPicPr>
            <p:nvPr/>
          </p:nvPicPr>
          <p:blipFill>
            <a:blip r:embed="rId2"/>
            <a:srcRect/>
            <a:stretch>
              <a:fillRect/>
            </a:stretch>
          </p:blipFill>
          <p:spPr>
            <a:xfrm>
              <a:off x="15375570" y="258876"/>
              <a:ext cx="575313" cy="586306"/>
            </a:xfrm>
            <a:prstGeom prst="rect">
              <a:avLst/>
            </a:prstGeom>
          </p:spPr>
        </p:pic>
        <p:pic>
          <p:nvPicPr>
            <p:cNvPr id="34" name="Picture 17"/>
            <p:cNvPicPr>
              <a:picLocks noChangeAspect="1"/>
            </p:cNvPicPr>
            <p:nvPr/>
          </p:nvPicPr>
          <p:blipFill>
            <a:blip r:embed="rId2"/>
            <a:srcRect/>
            <a:stretch>
              <a:fillRect/>
            </a:stretch>
          </p:blipFill>
          <p:spPr>
            <a:xfrm>
              <a:off x="17453023" y="2422272"/>
              <a:ext cx="502571" cy="512174"/>
            </a:xfrm>
            <a:prstGeom prst="rect">
              <a:avLst/>
            </a:prstGeom>
          </p:spPr>
        </p:pic>
      </p:grpSp>
      <p:graphicFrame>
        <p:nvGraphicFramePr>
          <p:cNvPr id="5" name="Table 4"/>
          <p:cNvGraphicFramePr>
            <a:graphicFrameLocks noGrp="1"/>
          </p:cNvGraphicFramePr>
          <p:nvPr>
            <p:extLst>
              <p:ext uri="{D42A27DB-BD31-4B8C-83A1-F6EECF244321}">
                <p14:modId xmlns:p14="http://schemas.microsoft.com/office/powerpoint/2010/main" val="3743390655"/>
              </p:ext>
            </p:extLst>
          </p:nvPr>
        </p:nvGraphicFramePr>
        <p:xfrm>
          <a:off x="1274153" y="945001"/>
          <a:ext cx="15544800" cy="2003702"/>
        </p:xfrm>
        <a:graphic>
          <a:graphicData uri="http://schemas.openxmlformats.org/drawingml/2006/table">
            <a:tbl>
              <a:tblPr firstRow="1" bandRow="1">
                <a:tableStyleId>{5C22544A-7EE6-4342-B048-85BDC9FD1C3A}</a:tableStyleId>
              </a:tblPr>
              <a:tblGrid>
                <a:gridCol w="5181600">
                  <a:extLst>
                    <a:ext uri="{9D8B030D-6E8A-4147-A177-3AD203B41FA5}">
                      <a16:colId xmlns:a16="http://schemas.microsoft.com/office/drawing/2014/main" val="721488224"/>
                    </a:ext>
                  </a:extLst>
                </a:gridCol>
                <a:gridCol w="5181600">
                  <a:extLst>
                    <a:ext uri="{9D8B030D-6E8A-4147-A177-3AD203B41FA5}">
                      <a16:colId xmlns:a16="http://schemas.microsoft.com/office/drawing/2014/main" val="1528970530"/>
                    </a:ext>
                  </a:extLst>
                </a:gridCol>
                <a:gridCol w="5181600">
                  <a:extLst>
                    <a:ext uri="{9D8B030D-6E8A-4147-A177-3AD203B41FA5}">
                      <a16:colId xmlns:a16="http://schemas.microsoft.com/office/drawing/2014/main" val="1753798815"/>
                    </a:ext>
                  </a:extLst>
                </a:gridCol>
              </a:tblGrid>
              <a:tr h="2003702">
                <a:tc>
                  <a:txBody>
                    <a:bodyPr/>
                    <a:lstStyle/>
                    <a:p>
                      <a:pPr algn="ctr"/>
                      <a:r>
                        <a:rPr lang="en-US" sz="3800" b="0">
                          <a:solidFill>
                            <a:schemeClr val="tx1"/>
                          </a:solidFill>
                          <a:latin typeface="Arial" panose="020B0604020202020204" pitchFamily="34" charset="0"/>
                          <a:cs typeface="Arial" panose="020B0604020202020204" pitchFamily="34" charset="0"/>
                        </a:rPr>
                        <a:t>Nhóm</a:t>
                      </a:r>
                      <a:r>
                        <a:rPr lang="en-US" sz="3800" b="0" baseline="0">
                          <a:solidFill>
                            <a:schemeClr val="tx1"/>
                          </a:solidFill>
                          <a:latin typeface="Arial" panose="020B0604020202020204" pitchFamily="34" charset="0"/>
                          <a:cs typeface="Arial" panose="020B0604020202020204" pitchFamily="34" charset="0"/>
                        </a:rPr>
                        <a:t> A</a:t>
                      </a:r>
                      <a:endParaRPr lang="en-US" sz="3800" b="0">
                        <a:solidFill>
                          <a:schemeClr val="tx1"/>
                        </a:solidFill>
                        <a:latin typeface="Arial" panose="020B0604020202020204" pitchFamily="34" charset="0"/>
                        <a:cs typeface="Arial" panose="020B0604020202020204" pitchFamily="34" charset="0"/>
                      </a:endParaRPr>
                    </a:p>
                  </a:txBody>
                  <a:tcPr>
                    <a:lnL w="38100" cap="flat" cmpd="sng" algn="ctr">
                      <a:solidFill>
                        <a:schemeClr val="accent6"/>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Nhóm</a:t>
                      </a:r>
                      <a:r>
                        <a:rPr lang="en-US" sz="3800" b="0" baseline="0">
                          <a:solidFill>
                            <a:schemeClr val="tx1"/>
                          </a:solidFill>
                          <a:latin typeface="Arial" panose="020B0604020202020204" pitchFamily="34" charset="0"/>
                          <a:cs typeface="Arial" panose="020B0604020202020204" pitchFamily="34" charset="0"/>
                        </a:rPr>
                        <a:t> B</a:t>
                      </a:r>
                      <a:endParaRPr lang="en-US" sz="3800" b="0">
                        <a:solidFill>
                          <a:schemeClr val="tx1"/>
                        </a:solidFill>
                        <a:latin typeface="Arial" panose="020B0604020202020204" pitchFamily="34" charset="0"/>
                        <a:cs typeface="Arial" panose="020B0604020202020204" pitchFamily="34" charset="0"/>
                      </a:endParaRPr>
                    </a:p>
                  </a:txBody>
                  <a:tcPr>
                    <a:lnL w="38100" cap="flat" cmpd="sng" algn="ctr">
                      <a:solidFill>
                        <a:schemeClr val="accent6"/>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Nhóm</a:t>
                      </a:r>
                      <a:r>
                        <a:rPr lang="en-US" sz="3800" b="0" baseline="0">
                          <a:solidFill>
                            <a:schemeClr val="tx1"/>
                          </a:solidFill>
                          <a:latin typeface="Arial" panose="020B0604020202020204" pitchFamily="34" charset="0"/>
                          <a:cs typeface="Arial" panose="020B0604020202020204" pitchFamily="34" charset="0"/>
                        </a:rPr>
                        <a:t> C</a:t>
                      </a:r>
                      <a:endParaRPr lang="en-US" sz="3800" b="0">
                        <a:solidFill>
                          <a:schemeClr val="tx1"/>
                        </a:solidFill>
                        <a:latin typeface="Arial" panose="020B0604020202020204" pitchFamily="34" charset="0"/>
                        <a:cs typeface="Arial" panose="020B0604020202020204" pitchFamily="34" charset="0"/>
                      </a:endParaRPr>
                    </a:p>
                  </a:txBody>
                  <a:tcPr>
                    <a:lnL w="38100" cap="flat" cmpd="sng" algn="ctr">
                      <a:solidFill>
                        <a:schemeClr val="accent6"/>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1130777180"/>
                  </a:ext>
                </a:extLst>
              </a:tr>
            </a:tbl>
          </a:graphicData>
        </a:graphic>
      </p:graphicFrame>
      <mc:AlternateContent xmlns:mc="http://schemas.openxmlformats.org/markup-compatibility/2006" xmlns:a14="http://schemas.microsoft.com/office/drawing/2010/main">
        <mc:Choice Requires="a14">
          <p:sp>
            <p:nvSpPr>
              <p:cNvPr id="6" name="Rectangle 5"/>
              <p:cNvSpPr/>
              <p:nvPr/>
            </p:nvSpPr>
            <p:spPr>
              <a:xfrm>
                <a:off x="1436714" y="1675557"/>
                <a:ext cx="4726743" cy="11871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8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2</m:t>
                      </m:r>
                      <m:r>
                        <a:rPr kumimoji="0" lang="en-US" sz="3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𝑥𝑦</m:t>
                      </m:r>
                      <m:r>
                        <a:rPr kumimoji="0" lang="en-US" sz="38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;−3</m:t>
                      </m:r>
                      <m:sSup>
                        <m:sSupPr>
                          <m:ctrlPr>
                            <a:rPr kumimoji="0" lang="en-US" sz="3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sSupPr>
                        <m:e>
                          <m:r>
                            <a:rPr kumimoji="0" lang="en-US" sz="3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𝑥</m:t>
                          </m:r>
                        </m:e>
                        <m:sup>
                          <m:r>
                            <a:rPr kumimoji="0" lang="en-US" sz="38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2</m:t>
                          </m:r>
                        </m:sup>
                      </m:sSup>
                      <m:r>
                        <a:rPr kumimoji="0" lang="en-US" sz="38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m:t>
                      </m:r>
                      <m:r>
                        <m:rPr>
                          <m:nor/>
                        </m:rPr>
                        <a:rPr kumimoji="0" lang="en-US" sz="3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 </m:t>
                      </m:r>
                      <m:f>
                        <m:fPr>
                          <m:ctrlPr>
                            <a:rPr kumimoji="0" lang="en-US" sz="3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fPr>
                        <m:num>
                          <m:r>
                            <a:rPr kumimoji="0" lang="en-US" sz="38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1</m:t>
                          </m:r>
                        </m:num>
                        <m:den>
                          <m:r>
                            <a:rPr kumimoji="0" lang="en-US" sz="38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2</m:t>
                          </m:r>
                        </m:den>
                      </m:f>
                      <m:r>
                        <a:rPr kumimoji="0" lang="en-US" sz="3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𝑥</m:t>
                      </m:r>
                      <m:sSup>
                        <m:sSupPr>
                          <m:ctrlPr>
                            <a:rPr kumimoji="0" lang="en-US" sz="3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sSupPr>
                        <m:e>
                          <m:r>
                            <a:rPr kumimoji="0" lang="en-US" sz="3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𝑦</m:t>
                          </m:r>
                        </m:e>
                        <m:sup>
                          <m:r>
                            <a:rPr kumimoji="0" lang="en-US" sz="38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2</m:t>
                          </m:r>
                        </m:sup>
                      </m:sSup>
                      <m:r>
                        <a:rPr kumimoji="0" lang="en-US" sz="38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;10</m:t>
                      </m:r>
                    </m:oMath>
                  </m:oMathPara>
                </a14:m>
                <a:endParaRPr kumimoji="0" lang="en-US" sz="3800" b="0" i="0" u="none" strike="noStrike" kern="1200" cap="none" spc="0" normalizeH="0" baseline="0" noProof="0">
                  <a:ln>
                    <a:noFill/>
                  </a:ln>
                  <a:solidFill>
                    <a:schemeClr val="tx1"/>
                  </a:solidFill>
                  <a:effectLst/>
                  <a:uLnTx/>
                  <a:uFillTx/>
                  <a:latin typeface="Calibri"/>
                  <a:ea typeface="+mn-ea"/>
                  <a:cs typeface="+mn-cs"/>
                </a:endParaRPr>
              </a:p>
            </p:txBody>
          </p:sp>
        </mc:Choice>
        <mc:Fallback xmlns="">
          <p:sp>
            <p:nvSpPr>
              <p:cNvPr id="6" name="Rectangle 5"/>
              <p:cNvSpPr>
                <a:spLocks noRot="1" noChangeAspect="1" noMove="1" noResize="1" noEditPoints="1" noAdjustHandles="1" noChangeArrowheads="1" noChangeShapeType="1" noTextEdit="1"/>
              </p:cNvSpPr>
              <p:nvPr/>
            </p:nvSpPr>
            <p:spPr>
              <a:xfrm>
                <a:off x="1436714" y="1675557"/>
                <a:ext cx="4726743" cy="11871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477901" y="1675557"/>
                <a:ext cx="5137304" cy="11871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38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sSupPr>
                        <m:e>
                          <m:r>
                            <a:rPr kumimoji="0" lang="en-US" sz="3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𝑥</m:t>
                          </m:r>
                        </m:e>
                        <m:sup>
                          <m:r>
                            <a:rPr kumimoji="0" lang="en-US" sz="38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2</m:t>
                          </m:r>
                        </m:sup>
                      </m:sSup>
                      <m:r>
                        <a:rPr kumimoji="0" lang="en-US" sz="38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−2</m:t>
                      </m:r>
                      <m:r>
                        <a:rPr kumimoji="0" lang="en-US" sz="3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𝑥</m:t>
                      </m:r>
                      <m:r>
                        <a:rPr kumimoji="0" lang="en-US" sz="38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+1;</m:t>
                      </m:r>
                      <m:r>
                        <m:rPr>
                          <m:nor/>
                        </m:rPr>
                        <a:rPr kumimoji="0" lang="en-US" sz="3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  </m:t>
                      </m:r>
                      <m:sSup>
                        <m:sSupPr>
                          <m:ctrlPr>
                            <a:rPr kumimoji="0" lang="en-US" sz="3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sSupPr>
                        <m:e>
                          <m:r>
                            <a:rPr kumimoji="0" lang="en-US" sz="3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𝑥</m:t>
                          </m:r>
                        </m:e>
                        <m:sup>
                          <m:r>
                            <a:rPr kumimoji="0" lang="en-US" sz="38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2</m:t>
                          </m:r>
                        </m:sup>
                      </m:sSup>
                      <m:r>
                        <a:rPr kumimoji="0" lang="en-US" sz="38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m:t>
                      </m:r>
                      <m:f>
                        <m:fPr>
                          <m:ctrlPr>
                            <a:rPr kumimoji="0" lang="en-US" sz="3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fPr>
                        <m:num>
                          <m:r>
                            <a:rPr kumimoji="0" lang="en-US" sz="38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1</m:t>
                          </m:r>
                        </m:num>
                        <m:den>
                          <m:r>
                            <a:rPr kumimoji="0" lang="en-US" sz="38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2</m:t>
                          </m:r>
                        </m:den>
                      </m:f>
                      <m:r>
                        <a:rPr kumimoji="0" lang="en-US" sz="3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𝑥𝑦</m:t>
                      </m:r>
                    </m:oMath>
                  </m:oMathPara>
                </a14:m>
                <a:endParaRPr kumimoji="0" lang="en-US" sz="3800" b="0" i="0" u="none" strike="noStrike" kern="1200" cap="none" spc="0" normalizeH="0" baseline="0" noProof="0">
                  <a:ln>
                    <a:noFill/>
                  </a:ln>
                  <a:solidFill>
                    <a:schemeClr val="tx1"/>
                  </a:solidFill>
                  <a:effectLst/>
                  <a:uLnTx/>
                  <a:uFillTx/>
                  <a:latin typeface="Calibri"/>
                  <a:ea typeface="+mn-ea"/>
                  <a:cs typeface="+mn-cs"/>
                </a:endParaRPr>
              </a:p>
            </p:txBody>
          </p:sp>
        </mc:Choice>
        <mc:Fallback xmlns="">
          <p:sp>
            <p:nvSpPr>
              <p:cNvPr id="7" name="Rectangle 6"/>
              <p:cNvSpPr>
                <a:spLocks noRot="1" noChangeAspect="1" noMove="1" noResize="1" noEditPoints="1" noAdjustHandles="1" noChangeArrowheads="1" noChangeShapeType="1" noTextEdit="1"/>
              </p:cNvSpPr>
              <p:nvPr/>
            </p:nvSpPr>
            <p:spPr>
              <a:xfrm>
                <a:off x="6477901" y="1675557"/>
                <a:ext cx="5137304" cy="118712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3054518" y="1653303"/>
                <a:ext cx="2392835" cy="11937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8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fPr>
                        <m:num>
                          <m:r>
                            <a:rPr kumimoji="0" lang="en-US" sz="3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𝑥</m:t>
                          </m:r>
                        </m:num>
                        <m:den>
                          <m:r>
                            <a:rPr kumimoji="0" lang="en-US" sz="3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𝑦</m:t>
                          </m:r>
                        </m:den>
                      </m:f>
                      <m:r>
                        <a:rPr kumimoji="0" lang="en-US" sz="38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m:t>
                      </m:r>
                      <m:r>
                        <m:rPr>
                          <m:nor/>
                        </m:rPr>
                        <a:rPr kumimoji="0" lang="en-US" sz="3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 </m:t>
                      </m:r>
                      <m:r>
                        <a:rPr kumimoji="0" lang="en-US" sz="38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2−</m:t>
                      </m:r>
                      <m:rad>
                        <m:radPr>
                          <m:degHide m:val="on"/>
                          <m:ctrlPr>
                            <a:rPr kumimoji="0" lang="en-US" sz="3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radPr>
                        <m:deg/>
                        <m:e>
                          <m:r>
                            <a:rPr kumimoji="0" lang="en-US" sz="3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𝑥</m:t>
                          </m:r>
                        </m:e>
                      </m:rad>
                    </m:oMath>
                  </m:oMathPara>
                </a14:m>
                <a:endParaRPr kumimoji="0" lang="en-US" sz="3800" b="0" i="0" u="none" strike="noStrike" kern="1200" cap="none" spc="0" normalizeH="0" baseline="0" noProof="0">
                  <a:ln>
                    <a:noFill/>
                  </a:ln>
                  <a:solidFill>
                    <a:schemeClr val="tx1"/>
                  </a:solidFill>
                  <a:effectLst/>
                  <a:uLnTx/>
                  <a:uFillTx/>
                  <a:latin typeface="Calibri"/>
                  <a:ea typeface="+mn-ea"/>
                  <a:cs typeface="+mn-cs"/>
                </a:endParaRPr>
              </a:p>
            </p:txBody>
          </p:sp>
        </mc:Choice>
        <mc:Fallback xmlns="">
          <p:sp>
            <p:nvSpPr>
              <p:cNvPr id="8" name="Rectangle 7"/>
              <p:cNvSpPr>
                <a:spLocks noRot="1" noChangeAspect="1" noMove="1" noResize="1" noEditPoints="1" noAdjustHandles="1" noChangeArrowheads="1" noChangeShapeType="1" noTextEdit="1"/>
              </p:cNvSpPr>
              <p:nvPr/>
            </p:nvSpPr>
            <p:spPr>
              <a:xfrm>
                <a:off x="13054518" y="1653303"/>
                <a:ext cx="2392835" cy="1193788"/>
              </a:xfrm>
              <a:prstGeom prst="rect">
                <a:avLst/>
              </a:prstGeom>
              <a:blipFill>
                <a:blip r:embed="rId6"/>
                <a:stretch>
                  <a:fillRect/>
                </a:stretch>
              </a:blipFill>
            </p:spPr>
            <p:txBody>
              <a:bodyPr/>
              <a:lstStyle/>
              <a:p>
                <a:r>
                  <a:rPr lang="en-US">
                    <a:noFill/>
                  </a:rPr>
                  <a:t> </a:t>
                </a:r>
              </a:p>
            </p:txBody>
          </p:sp>
        </mc:Fallback>
      </mc:AlternateContent>
      <p:sp>
        <p:nvSpPr>
          <p:cNvPr id="47" name="Rectangle 46"/>
          <p:cNvSpPr/>
          <p:nvPr/>
        </p:nvSpPr>
        <p:spPr>
          <a:xfrm>
            <a:off x="1274153" y="5006519"/>
            <a:ext cx="15758552" cy="4708981"/>
          </a:xfrm>
          <a:prstGeom prst="rect">
            <a:avLst/>
          </a:prstGeom>
        </p:spPr>
        <p:txBody>
          <a:bodyPr wrap="square">
            <a:spAutoFit/>
          </a:bodyPr>
          <a:lstStyle/>
          <a:p>
            <a:pPr lvl="0" algn="just">
              <a:lnSpc>
                <a:spcPct val="150000"/>
              </a:lnSpc>
            </a:pPr>
            <a:r>
              <a:rPr lang="en-US" sz="4000">
                <a:latin typeface="Arial" panose="020B0604020202020204" pitchFamily="34" charset="0"/>
                <a:ea typeface="Times New Roman" panose="02020603050405020304" pitchFamily="18" charset="0"/>
                <a:cs typeface="Arial" panose="020B0604020202020204" pitchFamily="34" charset="0"/>
              </a:rPr>
              <a:t>a) </a:t>
            </a:r>
          </a:p>
          <a:p>
            <a:pPr marL="571500" lvl="0" indent="-571500" algn="just">
              <a:lnSpc>
                <a:spcPct val="150000"/>
              </a:lnSpc>
              <a:buFontTx/>
              <a:buChar char="-"/>
            </a:pPr>
            <a:r>
              <a:rPr lang="en-US" sz="4000">
                <a:latin typeface="Arial" panose="020B0604020202020204" pitchFamily="34" charset="0"/>
                <a:ea typeface="Times New Roman" panose="02020603050405020304" pitchFamily="18" charset="0"/>
                <a:cs typeface="Arial" panose="020B0604020202020204" pitchFamily="34" charset="0"/>
              </a:rPr>
              <a:t>Các biểu thức ở nhóm A chỉ chứa các phép tính nhân và luỹ thừa đối với biến.</a:t>
            </a:r>
          </a:p>
          <a:p>
            <a:pPr marL="571500" lvl="0" indent="-571500" algn="just">
              <a:lnSpc>
                <a:spcPct val="150000"/>
              </a:lnSpc>
              <a:buFontTx/>
              <a:buChar char="-"/>
            </a:pPr>
            <a:r>
              <a:rPr lang="en-US" sz="4000">
                <a:latin typeface="Arial" panose="020B0604020202020204" pitchFamily="34" charset="0"/>
                <a:ea typeface="Times New Roman" panose="02020603050405020304" pitchFamily="18" charset="0"/>
                <a:cs typeface="Arial" panose="020B0604020202020204" pitchFamily="34" charset="0"/>
              </a:rPr>
              <a:t>Các biểu thức ở nhóm B và nhóm C chứa các phép tính khác (cộng, trừ, chia, khai căn). </a:t>
            </a:r>
          </a:p>
        </p:txBody>
      </p:sp>
      <p:sp>
        <p:nvSpPr>
          <p:cNvPr id="22" name="Oval Callout 21"/>
          <p:cNvSpPr/>
          <p:nvPr/>
        </p:nvSpPr>
        <p:spPr>
          <a:xfrm>
            <a:off x="8237054" y="3924300"/>
            <a:ext cx="1618997" cy="843953"/>
          </a:xfrm>
          <a:prstGeom prst="wedgeEllipseCallou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a:solidFill>
                  <a:schemeClr val="tx1"/>
                </a:solidFill>
              </a:rPr>
              <a:t>Giải</a:t>
            </a:r>
            <a:endParaRPr lang="en-US" sz="3800" b="1" dirty="0">
              <a:solidFill>
                <a:schemeClr val="tx1"/>
              </a:solidFill>
            </a:endParaRPr>
          </a:p>
        </p:txBody>
      </p:sp>
      <p:pic>
        <p:nvPicPr>
          <p:cNvPr id="2" name="Picture 1"/>
          <p:cNvPicPr>
            <a:picLocks noChangeAspect="1"/>
          </p:cNvPicPr>
          <p:nvPr/>
        </p:nvPicPr>
        <p:blipFill>
          <a:blip r:embed="rId7"/>
          <a:stretch>
            <a:fillRect/>
          </a:stretch>
        </p:blipFill>
        <p:spPr>
          <a:xfrm>
            <a:off x="17223247" y="9057341"/>
            <a:ext cx="830496" cy="968122"/>
          </a:xfrm>
          <a:prstGeom prst="rect">
            <a:avLst/>
          </a:prstGeom>
        </p:spPr>
      </p:pic>
    </p:spTree>
    <p:extLst>
      <p:ext uri="{BB962C8B-B14F-4D97-AF65-F5344CB8AC3E}">
        <p14:creationId xmlns:p14="http://schemas.microsoft.com/office/powerpoint/2010/main" val="469395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7">
                                            <p:txEl>
                                              <p:pRg st="0" end="0"/>
                                            </p:txEl>
                                          </p:spTgt>
                                        </p:tgtEl>
                                        <p:attrNameLst>
                                          <p:attrName>style.visibility</p:attrName>
                                        </p:attrNameLst>
                                      </p:cBhvr>
                                      <p:to>
                                        <p:strVal val="visible"/>
                                      </p:to>
                                    </p:set>
                                    <p:animEffect transition="in" filter="fade">
                                      <p:cBhvr>
                                        <p:cTn id="26" dur="500"/>
                                        <p:tgtEl>
                                          <p:spTgt spid="4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7">
                                            <p:txEl>
                                              <p:pRg st="1" end="1"/>
                                            </p:txEl>
                                          </p:spTgt>
                                        </p:tgtEl>
                                        <p:attrNameLst>
                                          <p:attrName>style.visibility</p:attrName>
                                        </p:attrNameLst>
                                      </p:cBhvr>
                                      <p:to>
                                        <p:strVal val="visible"/>
                                      </p:to>
                                    </p:set>
                                    <p:animEffect transition="in" filter="fade">
                                      <p:cBhvr>
                                        <p:cTn id="31" dur="500"/>
                                        <p:tgtEl>
                                          <p:spTgt spid="47">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7">
                                            <p:txEl>
                                              <p:pRg st="2" end="2"/>
                                            </p:txEl>
                                          </p:spTgt>
                                        </p:tgtEl>
                                        <p:attrNameLst>
                                          <p:attrName>style.visibility</p:attrName>
                                        </p:attrNameLst>
                                      </p:cBhvr>
                                      <p:to>
                                        <p:strVal val="visible"/>
                                      </p:to>
                                    </p:set>
                                    <p:animEffect transition="in" filter="randombar(horizontal)">
                                      <p:cBhvr>
                                        <p:cTn id="36" dur="500"/>
                                        <p:tgtEl>
                                          <p:spTgt spid="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srcRect/>
          <a:stretch>
            <a:fillRect/>
          </a:stretch>
        </p:blipFill>
        <p:spPr>
          <a:xfrm>
            <a:off x="-228600" y="9262651"/>
            <a:ext cx="1005142" cy="1024349"/>
          </a:xfrm>
          <a:prstGeom prst="rect">
            <a:avLst/>
          </a:prstGeom>
        </p:spPr>
      </p:pic>
      <p:grpSp>
        <p:nvGrpSpPr>
          <p:cNvPr id="29" name="Group 28"/>
          <p:cNvGrpSpPr/>
          <p:nvPr/>
        </p:nvGrpSpPr>
        <p:grpSpPr>
          <a:xfrm>
            <a:off x="16928543" y="189538"/>
            <a:ext cx="1207057" cy="1220275"/>
            <a:chOff x="14542184" y="258876"/>
            <a:chExt cx="3413410" cy="4451748"/>
          </a:xfrm>
        </p:grpSpPr>
        <p:pic>
          <p:nvPicPr>
            <p:cNvPr id="30" name="Picture 8"/>
            <p:cNvPicPr>
              <a:picLocks noChangeAspect="1"/>
            </p:cNvPicPr>
            <p:nvPr/>
          </p:nvPicPr>
          <p:blipFill>
            <a:blip r:embed="rId3"/>
            <a:srcRect/>
            <a:stretch>
              <a:fillRect/>
            </a:stretch>
          </p:blipFill>
          <p:spPr>
            <a:xfrm>
              <a:off x="14542184" y="1359354"/>
              <a:ext cx="2408418" cy="3281132"/>
            </a:xfrm>
            <a:prstGeom prst="rect">
              <a:avLst/>
            </a:prstGeom>
          </p:spPr>
        </p:pic>
        <p:pic>
          <p:nvPicPr>
            <p:cNvPr id="31" name="Picture 12"/>
            <p:cNvPicPr>
              <a:picLocks noChangeAspect="1"/>
            </p:cNvPicPr>
            <p:nvPr/>
          </p:nvPicPr>
          <p:blipFill>
            <a:blip r:embed="rId2"/>
            <a:srcRect/>
            <a:stretch>
              <a:fillRect/>
            </a:stretch>
          </p:blipFill>
          <p:spPr>
            <a:xfrm>
              <a:off x="16518571" y="4198450"/>
              <a:ext cx="502571" cy="512174"/>
            </a:xfrm>
            <a:prstGeom prst="rect">
              <a:avLst/>
            </a:prstGeom>
          </p:spPr>
        </p:pic>
        <p:pic>
          <p:nvPicPr>
            <p:cNvPr id="32" name="Picture 13"/>
            <p:cNvPicPr>
              <a:picLocks noChangeAspect="1"/>
            </p:cNvPicPr>
            <p:nvPr/>
          </p:nvPicPr>
          <p:blipFill>
            <a:blip r:embed="rId2"/>
            <a:srcRect/>
            <a:stretch>
              <a:fillRect/>
            </a:stretch>
          </p:blipFill>
          <p:spPr>
            <a:xfrm>
              <a:off x="16447881" y="917318"/>
              <a:ext cx="1005142" cy="1024349"/>
            </a:xfrm>
            <a:prstGeom prst="rect">
              <a:avLst/>
            </a:prstGeom>
          </p:spPr>
        </p:pic>
        <p:pic>
          <p:nvPicPr>
            <p:cNvPr id="33" name="Picture 16"/>
            <p:cNvPicPr>
              <a:picLocks noChangeAspect="1"/>
            </p:cNvPicPr>
            <p:nvPr/>
          </p:nvPicPr>
          <p:blipFill>
            <a:blip r:embed="rId2"/>
            <a:srcRect/>
            <a:stretch>
              <a:fillRect/>
            </a:stretch>
          </p:blipFill>
          <p:spPr>
            <a:xfrm>
              <a:off x="15375570" y="258876"/>
              <a:ext cx="575313" cy="586306"/>
            </a:xfrm>
            <a:prstGeom prst="rect">
              <a:avLst/>
            </a:prstGeom>
          </p:spPr>
        </p:pic>
        <p:pic>
          <p:nvPicPr>
            <p:cNvPr id="34" name="Picture 17"/>
            <p:cNvPicPr>
              <a:picLocks noChangeAspect="1"/>
            </p:cNvPicPr>
            <p:nvPr/>
          </p:nvPicPr>
          <p:blipFill>
            <a:blip r:embed="rId2"/>
            <a:srcRect/>
            <a:stretch>
              <a:fillRect/>
            </a:stretch>
          </p:blipFill>
          <p:spPr>
            <a:xfrm>
              <a:off x="17453023" y="2422272"/>
              <a:ext cx="502571" cy="512174"/>
            </a:xfrm>
            <a:prstGeom prst="rect">
              <a:avLst/>
            </a:prstGeom>
          </p:spPr>
        </p:pic>
      </p:grpSp>
      <p:graphicFrame>
        <p:nvGraphicFramePr>
          <p:cNvPr id="5" name="Table 4"/>
          <p:cNvGraphicFramePr>
            <a:graphicFrameLocks noGrp="1"/>
          </p:cNvGraphicFramePr>
          <p:nvPr>
            <p:extLst>
              <p:ext uri="{D42A27DB-BD31-4B8C-83A1-F6EECF244321}">
                <p14:modId xmlns:p14="http://schemas.microsoft.com/office/powerpoint/2010/main" val="1700551925"/>
              </p:ext>
            </p:extLst>
          </p:nvPr>
        </p:nvGraphicFramePr>
        <p:xfrm>
          <a:off x="1208526" y="1783201"/>
          <a:ext cx="15544800" cy="2003702"/>
        </p:xfrm>
        <a:graphic>
          <a:graphicData uri="http://schemas.openxmlformats.org/drawingml/2006/table">
            <a:tbl>
              <a:tblPr firstRow="1" bandRow="1">
                <a:tableStyleId>{5C22544A-7EE6-4342-B048-85BDC9FD1C3A}</a:tableStyleId>
              </a:tblPr>
              <a:tblGrid>
                <a:gridCol w="5181600">
                  <a:extLst>
                    <a:ext uri="{9D8B030D-6E8A-4147-A177-3AD203B41FA5}">
                      <a16:colId xmlns:a16="http://schemas.microsoft.com/office/drawing/2014/main" val="721488224"/>
                    </a:ext>
                  </a:extLst>
                </a:gridCol>
                <a:gridCol w="5181600">
                  <a:extLst>
                    <a:ext uri="{9D8B030D-6E8A-4147-A177-3AD203B41FA5}">
                      <a16:colId xmlns:a16="http://schemas.microsoft.com/office/drawing/2014/main" val="1528970530"/>
                    </a:ext>
                  </a:extLst>
                </a:gridCol>
                <a:gridCol w="5181600">
                  <a:extLst>
                    <a:ext uri="{9D8B030D-6E8A-4147-A177-3AD203B41FA5}">
                      <a16:colId xmlns:a16="http://schemas.microsoft.com/office/drawing/2014/main" val="1753798815"/>
                    </a:ext>
                  </a:extLst>
                </a:gridCol>
              </a:tblGrid>
              <a:tr h="2003702">
                <a:tc>
                  <a:txBody>
                    <a:bodyPr/>
                    <a:lstStyle/>
                    <a:p>
                      <a:pPr algn="ctr"/>
                      <a:r>
                        <a:rPr lang="en-US" sz="3800" b="0">
                          <a:solidFill>
                            <a:schemeClr val="tx1"/>
                          </a:solidFill>
                          <a:latin typeface="Arial" panose="020B0604020202020204" pitchFamily="34" charset="0"/>
                          <a:cs typeface="Arial" panose="020B0604020202020204" pitchFamily="34" charset="0"/>
                        </a:rPr>
                        <a:t>Nhóm</a:t>
                      </a:r>
                      <a:r>
                        <a:rPr lang="en-US" sz="3800" b="0" baseline="0">
                          <a:solidFill>
                            <a:schemeClr val="tx1"/>
                          </a:solidFill>
                          <a:latin typeface="Arial" panose="020B0604020202020204" pitchFamily="34" charset="0"/>
                          <a:cs typeface="Arial" panose="020B0604020202020204" pitchFamily="34" charset="0"/>
                        </a:rPr>
                        <a:t> A</a:t>
                      </a:r>
                      <a:endParaRPr lang="en-US" sz="3800" b="0">
                        <a:solidFill>
                          <a:schemeClr val="tx1"/>
                        </a:solidFill>
                        <a:latin typeface="Arial" panose="020B0604020202020204" pitchFamily="34" charset="0"/>
                        <a:cs typeface="Arial" panose="020B0604020202020204" pitchFamily="34" charset="0"/>
                      </a:endParaRPr>
                    </a:p>
                  </a:txBody>
                  <a:tcPr>
                    <a:lnL w="38100" cap="flat" cmpd="sng" algn="ctr">
                      <a:solidFill>
                        <a:schemeClr val="accent6"/>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Nhóm</a:t>
                      </a:r>
                      <a:r>
                        <a:rPr lang="en-US" sz="3800" b="0" baseline="0">
                          <a:solidFill>
                            <a:schemeClr val="tx1"/>
                          </a:solidFill>
                          <a:latin typeface="Arial" panose="020B0604020202020204" pitchFamily="34" charset="0"/>
                          <a:cs typeface="Arial" panose="020B0604020202020204" pitchFamily="34" charset="0"/>
                        </a:rPr>
                        <a:t> B</a:t>
                      </a:r>
                      <a:endParaRPr lang="en-US" sz="3800" b="0">
                        <a:solidFill>
                          <a:schemeClr val="tx1"/>
                        </a:solidFill>
                        <a:latin typeface="Arial" panose="020B0604020202020204" pitchFamily="34" charset="0"/>
                        <a:cs typeface="Arial" panose="020B0604020202020204" pitchFamily="34" charset="0"/>
                      </a:endParaRPr>
                    </a:p>
                  </a:txBody>
                  <a:tcPr>
                    <a:lnL w="38100" cap="flat" cmpd="sng" algn="ctr">
                      <a:solidFill>
                        <a:schemeClr val="accent6"/>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Nhóm</a:t>
                      </a:r>
                      <a:r>
                        <a:rPr lang="en-US" sz="3800" b="0" baseline="0">
                          <a:solidFill>
                            <a:schemeClr val="tx1"/>
                          </a:solidFill>
                          <a:latin typeface="Arial" panose="020B0604020202020204" pitchFamily="34" charset="0"/>
                          <a:cs typeface="Arial" panose="020B0604020202020204" pitchFamily="34" charset="0"/>
                        </a:rPr>
                        <a:t> C</a:t>
                      </a:r>
                      <a:endParaRPr lang="en-US" sz="3800" b="0">
                        <a:solidFill>
                          <a:schemeClr val="tx1"/>
                        </a:solidFill>
                        <a:latin typeface="Arial" panose="020B0604020202020204" pitchFamily="34" charset="0"/>
                        <a:cs typeface="Arial" panose="020B0604020202020204" pitchFamily="34" charset="0"/>
                      </a:endParaRPr>
                    </a:p>
                  </a:txBody>
                  <a:tcPr>
                    <a:lnL w="38100" cap="flat" cmpd="sng" algn="ctr">
                      <a:solidFill>
                        <a:schemeClr val="accent6"/>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1130777180"/>
                  </a:ext>
                </a:extLst>
              </a:tr>
            </a:tbl>
          </a:graphicData>
        </a:graphic>
      </p:graphicFrame>
      <mc:AlternateContent xmlns:mc="http://schemas.openxmlformats.org/markup-compatibility/2006" xmlns:a14="http://schemas.microsoft.com/office/drawing/2010/main">
        <mc:Choice Requires="a14">
          <p:sp>
            <p:nvSpPr>
              <p:cNvPr id="6" name="Rectangle 5"/>
              <p:cNvSpPr/>
              <p:nvPr/>
            </p:nvSpPr>
            <p:spPr>
              <a:xfrm>
                <a:off x="1371087" y="2513757"/>
                <a:ext cx="4726743" cy="11871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8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2</m:t>
                      </m:r>
                      <m:r>
                        <a:rPr kumimoji="0" lang="en-US" sz="3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𝑥𝑦</m:t>
                      </m:r>
                      <m:r>
                        <a:rPr kumimoji="0" lang="en-US" sz="38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;−3</m:t>
                      </m:r>
                      <m:sSup>
                        <m:sSupPr>
                          <m:ctrlPr>
                            <a:rPr kumimoji="0" lang="en-US" sz="3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sSupPr>
                        <m:e>
                          <m:r>
                            <a:rPr kumimoji="0" lang="en-US" sz="3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𝑥</m:t>
                          </m:r>
                        </m:e>
                        <m:sup>
                          <m:r>
                            <a:rPr kumimoji="0" lang="en-US" sz="38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2</m:t>
                          </m:r>
                        </m:sup>
                      </m:sSup>
                      <m:r>
                        <a:rPr kumimoji="0" lang="en-US" sz="38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m:t>
                      </m:r>
                      <m:r>
                        <m:rPr>
                          <m:nor/>
                        </m:rPr>
                        <a:rPr kumimoji="0" lang="en-US" sz="3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 </m:t>
                      </m:r>
                      <m:f>
                        <m:fPr>
                          <m:ctrlPr>
                            <a:rPr kumimoji="0" lang="en-US" sz="3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fPr>
                        <m:num>
                          <m:r>
                            <a:rPr kumimoji="0" lang="en-US" sz="38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1</m:t>
                          </m:r>
                        </m:num>
                        <m:den>
                          <m:r>
                            <a:rPr kumimoji="0" lang="en-US" sz="38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2</m:t>
                          </m:r>
                        </m:den>
                      </m:f>
                      <m:r>
                        <a:rPr kumimoji="0" lang="en-US" sz="3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𝑥</m:t>
                      </m:r>
                      <m:sSup>
                        <m:sSupPr>
                          <m:ctrlPr>
                            <a:rPr kumimoji="0" lang="en-US" sz="3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sSupPr>
                        <m:e>
                          <m:r>
                            <a:rPr kumimoji="0" lang="en-US" sz="3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𝑦</m:t>
                          </m:r>
                        </m:e>
                        <m:sup>
                          <m:r>
                            <a:rPr kumimoji="0" lang="en-US" sz="38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2</m:t>
                          </m:r>
                        </m:sup>
                      </m:sSup>
                      <m:r>
                        <a:rPr kumimoji="0" lang="en-US" sz="38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;10</m:t>
                      </m:r>
                    </m:oMath>
                  </m:oMathPara>
                </a14:m>
                <a:endParaRPr kumimoji="0" lang="en-US" sz="3800" b="0" i="0" u="none" strike="noStrike" kern="1200" cap="none" spc="0" normalizeH="0" baseline="0" noProof="0">
                  <a:ln>
                    <a:noFill/>
                  </a:ln>
                  <a:solidFill>
                    <a:schemeClr val="tx1"/>
                  </a:solidFill>
                  <a:effectLst/>
                  <a:uLnTx/>
                  <a:uFillTx/>
                  <a:latin typeface="Calibri"/>
                  <a:ea typeface="+mn-ea"/>
                  <a:cs typeface="+mn-cs"/>
                </a:endParaRPr>
              </a:p>
            </p:txBody>
          </p:sp>
        </mc:Choice>
        <mc:Fallback xmlns="">
          <p:sp>
            <p:nvSpPr>
              <p:cNvPr id="6" name="Rectangle 5"/>
              <p:cNvSpPr>
                <a:spLocks noRot="1" noChangeAspect="1" noMove="1" noResize="1" noEditPoints="1" noAdjustHandles="1" noChangeArrowheads="1" noChangeShapeType="1" noTextEdit="1"/>
              </p:cNvSpPr>
              <p:nvPr/>
            </p:nvSpPr>
            <p:spPr>
              <a:xfrm>
                <a:off x="1371087" y="2513757"/>
                <a:ext cx="4726743" cy="11871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412274" y="2513757"/>
                <a:ext cx="5137304" cy="11871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38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sSupPr>
                        <m:e>
                          <m:r>
                            <a:rPr kumimoji="0" lang="en-US" sz="3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𝑥</m:t>
                          </m:r>
                        </m:e>
                        <m:sup>
                          <m:r>
                            <a:rPr kumimoji="0" lang="en-US" sz="38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2</m:t>
                          </m:r>
                        </m:sup>
                      </m:sSup>
                      <m:r>
                        <a:rPr kumimoji="0" lang="en-US" sz="38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−2</m:t>
                      </m:r>
                      <m:r>
                        <a:rPr kumimoji="0" lang="en-US" sz="3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𝑥</m:t>
                      </m:r>
                      <m:r>
                        <a:rPr kumimoji="0" lang="en-US" sz="38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+1;</m:t>
                      </m:r>
                      <m:r>
                        <m:rPr>
                          <m:nor/>
                        </m:rPr>
                        <a:rPr kumimoji="0" lang="en-US" sz="3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  </m:t>
                      </m:r>
                      <m:sSup>
                        <m:sSupPr>
                          <m:ctrlPr>
                            <a:rPr kumimoji="0" lang="en-US" sz="3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sSupPr>
                        <m:e>
                          <m:r>
                            <a:rPr kumimoji="0" lang="en-US" sz="3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𝑥</m:t>
                          </m:r>
                        </m:e>
                        <m:sup>
                          <m:r>
                            <a:rPr kumimoji="0" lang="en-US" sz="38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2</m:t>
                          </m:r>
                        </m:sup>
                      </m:sSup>
                      <m:r>
                        <a:rPr kumimoji="0" lang="en-US" sz="38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m:t>
                      </m:r>
                      <m:f>
                        <m:fPr>
                          <m:ctrlPr>
                            <a:rPr kumimoji="0" lang="en-US" sz="3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fPr>
                        <m:num>
                          <m:r>
                            <a:rPr kumimoji="0" lang="en-US" sz="38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1</m:t>
                          </m:r>
                        </m:num>
                        <m:den>
                          <m:r>
                            <a:rPr kumimoji="0" lang="en-US" sz="38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2</m:t>
                          </m:r>
                        </m:den>
                      </m:f>
                      <m:r>
                        <a:rPr kumimoji="0" lang="en-US" sz="3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𝑥𝑦</m:t>
                      </m:r>
                    </m:oMath>
                  </m:oMathPara>
                </a14:m>
                <a:endParaRPr kumimoji="0" lang="en-US" sz="3800" b="0" i="0" u="none" strike="noStrike" kern="1200" cap="none" spc="0" normalizeH="0" baseline="0" noProof="0">
                  <a:ln>
                    <a:noFill/>
                  </a:ln>
                  <a:solidFill>
                    <a:schemeClr val="tx1"/>
                  </a:solidFill>
                  <a:effectLst/>
                  <a:uLnTx/>
                  <a:uFillTx/>
                  <a:latin typeface="Calibri"/>
                  <a:ea typeface="+mn-ea"/>
                  <a:cs typeface="+mn-cs"/>
                </a:endParaRPr>
              </a:p>
            </p:txBody>
          </p:sp>
        </mc:Choice>
        <mc:Fallback xmlns="">
          <p:sp>
            <p:nvSpPr>
              <p:cNvPr id="7" name="Rectangle 6"/>
              <p:cNvSpPr>
                <a:spLocks noRot="1" noChangeAspect="1" noMove="1" noResize="1" noEditPoints="1" noAdjustHandles="1" noChangeArrowheads="1" noChangeShapeType="1" noTextEdit="1"/>
              </p:cNvSpPr>
              <p:nvPr/>
            </p:nvSpPr>
            <p:spPr>
              <a:xfrm>
                <a:off x="6412274" y="2513757"/>
                <a:ext cx="5137304" cy="118712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2988891" y="2491503"/>
                <a:ext cx="2392835" cy="11937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8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fPr>
                        <m:num>
                          <m:r>
                            <a:rPr kumimoji="0" lang="en-US" sz="3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𝑥</m:t>
                          </m:r>
                        </m:num>
                        <m:den>
                          <m:r>
                            <a:rPr kumimoji="0" lang="en-US" sz="3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𝑦</m:t>
                          </m:r>
                        </m:den>
                      </m:f>
                      <m:r>
                        <a:rPr kumimoji="0" lang="en-US" sz="38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m:t>
                      </m:r>
                      <m:r>
                        <m:rPr>
                          <m:nor/>
                        </m:rPr>
                        <a:rPr kumimoji="0" lang="en-US" sz="3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 </m:t>
                      </m:r>
                      <m:r>
                        <a:rPr kumimoji="0" lang="en-US" sz="38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2−</m:t>
                      </m:r>
                      <m:rad>
                        <m:radPr>
                          <m:degHide m:val="on"/>
                          <m:ctrlPr>
                            <a:rPr kumimoji="0" lang="en-US" sz="3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radPr>
                        <m:deg/>
                        <m:e>
                          <m:r>
                            <a:rPr kumimoji="0" lang="en-US" sz="3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𝑥</m:t>
                          </m:r>
                        </m:e>
                      </m:rad>
                    </m:oMath>
                  </m:oMathPara>
                </a14:m>
                <a:endParaRPr kumimoji="0" lang="en-US" sz="3800" b="0" i="0" u="none" strike="noStrike" kern="1200" cap="none" spc="0" normalizeH="0" baseline="0" noProof="0">
                  <a:ln>
                    <a:noFill/>
                  </a:ln>
                  <a:solidFill>
                    <a:schemeClr val="tx1"/>
                  </a:solidFill>
                  <a:effectLst/>
                  <a:uLnTx/>
                  <a:uFillTx/>
                  <a:latin typeface="Calibri"/>
                  <a:ea typeface="+mn-ea"/>
                  <a:cs typeface="+mn-cs"/>
                </a:endParaRPr>
              </a:p>
            </p:txBody>
          </p:sp>
        </mc:Choice>
        <mc:Fallback xmlns="">
          <p:sp>
            <p:nvSpPr>
              <p:cNvPr id="8" name="Rectangle 7"/>
              <p:cNvSpPr>
                <a:spLocks noRot="1" noChangeAspect="1" noMove="1" noResize="1" noEditPoints="1" noAdjustHandles="1" noChangeArrowheads="1" noChangeShapeType="1" noTextEdit="1"/>
              </p:cNvSpPr>
              <p:nvPr/>
            </p:nvSpPr>
            <p:spPr>
              <a:xfrm>
                <a:off x="12988891" y="2491503"/>
                <a:ext cx="2392835" cy="1193788"/>
              </a:xfrm>
              <a:prstGeom prst="rect">
                <a:avLst/>
              </a:prstGeom>
              <a:blipFill>
                <a:blip r:embed="rId6"/>
                <a:stretch>
                  <a:fillRect/>
                </a:stretch>
              </a:blipFill>
            </p:spPr>
            <p:txBody>
              <a:bodyPr/>
              <a:lstStyle/>
              <a:p>
                <a:r>
                  <a:rPr lang="en-US">
                    <a:noFill/>
                  </a:rPr>
                  <a:t> </a:t>
                </a:r>
              </a:p>
            </p:txBody>
          </p:sp>
        </mc:Fallback>
      </mc:AlternateContent>
      <p:sp>
        <p:nvSpPr>
          <p:cNvPr id="22" name="Oval Callout 21"/>
          <p:cNvSpPr/>
          <p:nvPr/>
        </p:nvSpPr>
        <p:spPr>
          <a:xfrm>
            <a:off x="8171427" y="6362700"/>
            <a:ext cx="1618997" cy="843953"/>
          </a:xfrm>
          <a:prstGeom prst="wedgeEllipseCallou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schemeClr val="tx1"/>
              </a:solidFill>
              <a:effectLst/>
              <a:uLnTx/>
              <a:uFillTx/>
              <a:latin typeface="Calibri"/>
              <a:ea typeface="+mn-ea"/>
              <a:cs typeface="+mn-cs"/>
            </a:endParaRPr>
          </a:p>
        </p:txBody>
      </p:sp>
      <p:sp>
        <p:nvSpPr>
          <p:cNvPr id="16" name="Rectangle 15"/>
          <p:cNvSpPr/>
          <p:nvPr/>
        </p:nvSpPr>
        <p:spPr>
          <a:xfrm>
            <a:off x="1106805" y="7547908"/>
            <a:ext cx="16116442" cy="1824923"/>
          </a:xfrm>
          <a:prstGeom prst="rect">
            <a:avLst/>
          </a:prstGeom>
        </p:spPr>
        <p:txBody>
          <a:bodyPr wrap="square">
            <a:spAutoFit/>
          </a:bodyPr>
          <a:lstStyle/>
          <a:p>
            <a:pPr lvl="0" algn="just">
              <a:lnSpc>
                <a:spcPct val="150000"/>
              </a:lnSpc>
            </a:pPr>
            <a:r>
              <a:rPr lang="en-US" sz="4000">
                <a:latin typeface="Arial" panose="020B0604020202020204" pitchFamily="34" charset="0"/>
                <a:ea typeface="Times New Roman" panose="02020603050405020304" pitchFamily="18" charset="0"/>
                <a:cs typeface="Arial" panose="020B0604020202020204" pitchFamily="34" charset="0"/>
              </a:rPr>
              <a:t>b) Các biểu thức ở nhóm A và nhóm B không chứa các phép tính nào khác ngoài các phép tính cộng, trừ, nhân và luỹ thừa (đối với biến).</a:t>
            </a:r>
            <a:endParaRPr kumimoji="0" lang="en-US" sz="4000" b="0"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2"/>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rot="16200000" flipH="1">
            <a:off x="3473074" y="-402741"/>
            <a:ext cx="522766" cy="3385649"/>
          </a:xfrm>
          <a:prstGeom prst="rect">
            <a:avLst/>
          </a:prstGeom>
        </p:spPr>
      </p:pic>
      <p:sp>
        <p:nvSpPr>
          <p:cNvPr id="3" name="Rectangle 2"/>
          <p:cNvSpPr/>
          <p:nvPr/>
        </p:nvSpPr>
        <p:spPr>
          <a:xfrm>
            <a:off x="2678921" y="266700"/>
            <a:ext cx="2400016" cy="677108"/>
          </a:xfrm>
          <a:prstGeom prst="rect">
            <a:avLst/>
          </a:prstGeom>
        </p:spPr>
        <p:txBody>
          <a:bodyPr wrap="none">
            <a:spAutoFit/>
          </a:bodyPr>
          <a:lstStyle/>
          <a:p>
            <a:r>
              <a:rPr lang="nl-NL" sz="3800" b="1">
                <a:latin typeface="Arial" panose="020B0604020202020204" pitchFamily="34" charset="0"/>
                <a:ea typeface="Times New Roman" panose="02020603050405020304" pitchFamily="18" charset="0"/>
                <a:cs typeface="Arial" panose="020B0604020202020204" pitchFamily="34" charset="0"/>
              </a:rPr>
              <a:t>Đơn thức</a:t>
            </a:r>
            <a:endParaRPr lang="en-US" sz="3800" b="1">
              <a:latin typeface="Arial" panose="020B0604020202020204" pitchFamily="34" charset="0"/>
              <a:cs typeface="Arial" panose="020B0604020202020204" pitchFamily="34" charset="0"/>
            </a:endParaRPr>
          </a:p>
        </p:txBody>
      </p:sp>
      <p:pic>
        <p:nvPicPr>
          <p:cNvPr id="19" name="Picture 2"/>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rot="16200000">
            <a:off x="6069374" y="-69958"/>
            <a:ext cx="685800" cy="8862990"/>
          </a:xfrm>
          <a:prstGeom prst="rect">
            <a:avLst/>
          </a:prstGeom>
        </p:spPr>
      </p:pic>
      <p:sp>
        <p:nvSpPr>
          <p:cNvPr id="20" name="Rectangle 19"/>
          <p:cNvSpPr/>
          <p:nvPr/>
        </p:nvSpPr>
        <p:spPr>
          <a:xfrm>
            <a:off x="5350123" y="4855317"/>
            <a:ext cx="2026517" cy="677108"/>
          </a:xfrm>
          <a:prstGeom prst="rect">
            <a:avLst/>
          </a:prstGeom>
        </p:spPr>
        <p:txBody>
          <a:bodyPr wrap="none">
            <a:spAutoFit/>
          </a:bodyPr>
          <a:lstStyle/>
          <a:p>
            <a:r>
              <a:rPr lang="nl-NL" sz="3800" b="1">
                <a:latin typeface="Arial" panose="020B0604020202020204" pitchFamily="34" charset="0"/>
                <a:ea typeface="Times New Roman" panose="02020603050405020304" pitchFamily="18" charset="0"/>
                <a:cs typeface="Arial" panose="020B0604020202020204" pitchFamily="34" charset="0"/>
              </a:rPr>
              <a:t>Đa thức</a:t>
            </a:r>
            <a:endParaRPr lang="en-US" sz="3800" b="1">
              <a:latin typeface="Arial" panose="020B0604020202020204" pitchFamily="34" charset="0"/>
              <a:cs typeface="Arial" panose="020B0604020202020204" pitchFamily="34" charset="0"/>
            </a:endParaRPr>
          </a:p>
        </p:txBody>
      </p:sp>
      <p:pic>
        <p:nvPicPr>
          <p:cNvPr id="21" name="Picture 2"/>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rot="16200000">
            <a:off x="13728754" y="2473596"/>
            <a:ext cx="523550" cy="3597058"/>
          </a:xfrm>
          <a:prstGeom prst="rect">
            <a:avLst/>
          </a:prstGeom>
        </p:spPr>
      </p:pic>
      <p:sp>
        <p:nvSpPr>
          <p:cNvPr id="23" name="Rectangle 22"/>
          <p:cNvSpPr/>
          <p:nvPr/>
        </p:nvSpPr>
        <p:spPr>
          <a:xfrm>
            <a:off x="11788658" y="4499908"/>
            <a:ext cx="4565673" cy="1846659"/>
          </a:xfrm>
          <a:prstGeom prst="rect">
            <a:avLst/>
          </a:prstGeom>
        </p:spPr>
        <p:txBody>
          <a:bodyPr wrap="none">
            <a:spAutoFit/>
          </a:bodyPr>
          <a:lstStyle/>
          <a:p>
            <a:pPr>
              <a:lnSpc>
                <a:spcPct val="150000"/>
              </a:lnSpc>
            </a:pPr>
            <a:r>
              <a:rPr lang="nl-NL" sz="3800" b="1">
                <a:latin typeface="Arial" panose="020B0604020202020204" pitchFamily="34" charset="0"/>
                <a:ea typeface="Times New Roman" panose="02020603050405020304" pitchFamily="18" charset="0"/>
                <a:cs typeface="Arial" panose="020B0604020202020204" pitchFamily="34" charset="0"/>
              </a:rPr>
              <a:t>Không là đơn thức</a:t>
            </a:r>
          </a:p>
          <a:p>
            <a:pPr>
              <a:lnSpc>
                <a:spcPct val="150000"/>
              </a:lnSpc>
            </a:pPr>
            <a:r>
              <a:rPr lang="nl-NL" sz="3800" b="1">
                <a:latin typeface="Arial" panose="020B0604020202020204" pitchFamily="34" charset="0"/>
                <a:ea typeface="Times New Roman" panose="02020603050405020304" pitchFamily="18" charset="0"/>
                <a:cs typeface="Arial" panose="020B0604020202020204" pitchFamily="34" charset="0"/>
              </a:rPr>
              <a:t>Không là đa thức</a:t>
            </a:r>
            <a:endParaRPr lang="en-US" sz="38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9446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par>
                                <p:cTn id="21" presetID="22" presetClass="entr" presetSubtype="4"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p:bldP spid="20"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a:srcRect/>
          <a:stretch>
            <a:fillRect/>
          </a:stretch>
        </p:blipFill>
        <p:spPr>
          <a:xfrm>
            <a:off x="16345195" y="526477"/>
            <a:ext cx="1066206" cy="1239774"/>
          </a:xfrm>
          <a:prstGeom prst="rect">
            <a:avLst/>
          </a:prstGeom>
        </p:spPr>
      </p:pic>
      <p:pic>
        <p:nvPicPr>
          <p:cNvPr id="20" name="Picture 11"/>
          <p:cNvPicPr>
            <a:picLocks noChangeAspect="1"/>
          </p:cNvPicPr>
          <p:nvPr/>
        </p:nvPicPr>
        <p:blipFill>
          <a:blip r:embed="rId3"/>
          <a:srcRect/>
          <a:stretch>
            <a:fillRect/>
          </a:stretch>
        </p:blipFill>
        <p:spPr>
          <a:xfrm flipH="1">
            <a:off x="-420086" y="8115300"/>
            <a:ext cx="4010987" cy="3043336"/>
          </a:xfrm>
          <a:prstGeom prst="rect">
            <a:avLst/>
          </a:prstGeom>
        </p:spPr>
      </p:pic>
      <p:grpSp>
        <p:nvGrpSpPr>
          <p:cNvPr id="21" name="Group 20"/>
          <p:cNvGrpSpPr/>
          <p:nvPr/>
        </p:nvGrpSpPr>
        <p:grpSpPr>
          <a:xfrm>
            <a:off x="6776701" y="562693"/>
            <a:ext cx="5257800" cy="1456607"/>
            <a:chOff x="6553200" y="342900"/>
            <a:chExt cx="5257800" cy="1456607"/>
          </a:xfrm>
        </p:grpSpPr>
        <p:sp>
          <p:nvSpPr>
            <p:cNvPr id="22" name="Rounded Rectangle 21"/>
            <p:cNvSpPr/>
            <p:nvPr/>
          </p:nvSpPr>
          <p:spPr>
            <a:xfrm>
              <a:off x="6553200" y="342900"/>
              <a:ext cx="5257800" cy="1456607"/>
            </a:xfrm>
            <a:prstGeom prst="roundRect">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Rectangle 22"/>
            <p:cNvSpPr/>
            <p:nvPr/>
          </p:nvSpPr>
          <p:spPr>
            <a:xfrm>
              <a:off x="7131501" y="607045"/>
              <a:ext cx="4075155" cy="1015663"/>
            </a:xfrm>
            <a:prstGeom prst="rect">
              <a:avLst/>
            </a:prstGeom>
            <a:ln>
              <a:noFill/>
            </a:ln>
          </p:spPr>
          <p:txBody>
            <a:bodyPr wrap="none">
              <a:spAutoFit/>
            </a:bodyPr>
            <a:lstStyle/>
            <a:p>
              <a:pPr lvl="0"/>
              <a:r>
                <a:rPr lang="en-US" sz="6000" b="1" dirty="0">
                  <a:latin typeface="Arial" panose="020B0604020202020204" pitchFamily="34" charset="0"/>
                  <a:cs typeface="Arial" panose="020B0604020202020204" pitchFamily="34" charset="0"/>
                </a:rPr>
                <a:t>KẾT LUẬN</a:t>
              </a:r>
            </a:p>
          </p:txBody>
        </p:sp>
      </p:grpSp>
      <p:grpSp>
        <p:nvGrpSpPr>
          <p:cNvPr id="19" name="Group 18"/>
          <p:cNvGrpSpPr/>
          <p:nvPr/>
        </p:nvGrpSpPr>
        <p:grpSpPr>
          <a:xfrm>
            <a:off x="914400" y="2476500"/>
            <a:ext cx="16246642" cy="5787190"/>
            <a:chOff x="2497534" y="2298718"/>
            <a:chExt cx="13592951" cy="5321862"/>
          </a:xfrm>
        </p:grpSpPr>
        <p:grpSp>
          <p:nvGrpSpPr>
            <p:cNvPr id="2" name="Group 2"/>
            <p:cNvGrpSpPr/>
            <p:nvPr/>
          </p:nvGrpSpPr>
          <p:grpSpPr>
            <a:xfrm>
              <a:off x="2497534" y="2298718"/>
              <a:ext cx="13592951" cy="5321862"/>
              <a:chOff x="0" y="-38100"/>
              <a:chExt cx="4191637" cy="1641094"/>
            </a:xfrm>
          </p:grpSpPr>
          <p:sp>
            <p:nvSpPr>
              <p:cNvPr id="3" name="Freeform 3"/>
              <p:cNvSpPr/>
              <p:nvPr/>
            </p:nvSpPr>
            <p:spPr>
              <a:xfrm>
                <a:off x="43458" y="62079"/>
                <a:ext cx="4148179" cy="1540915"/>
              </a:xfrm>
              <a:custGeom>
                <a:avLst/>
                <a:gdLst/>
                <a:ahLst/>
                <a:cxnLst/>
                <a:rect l="l" t="t" r="r" b="b"/>
                <a:pathLst>
                  <a:path w="4099121" h="1678281">
                    <a:moveTo>
                      <a:pt x="0" y="0"/>
                    </a:moveTo>
                    <a:lnTo>
                      <a:pt x="4099121" y="0"/>
                    </a:lnTo>
                    <a:lnTo>
                      <a:pt x="4099121" y="1678281"/>
                    </a:lnTo>
                    <a:lnTo>
                      <a:pt x="0" y="1678281"/>
                    </a:lnTo>
                    <a:close/>
                  </a:path>
                </a:pathLst>
              </a:custGeom>
              <a:solidFill>
                <a:srgbClr val="FFFFFF">
                  <a:alpha val="19608"/>
                </a:srgbClr>
              </a:solidFill>
              <a:ln>
                <a:solidFill>
                  <a:schemeClr val="tx2"/>
                </a:solidFill>
                <a:prstDash val="dash"/>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2815561" y="2697345"/>
              <a:ext cx="13085122" cy="4711811"/>
              <a:chOff x="-24854" y="-38100"/>
              <a:chExt cx="4035039" cy="1452974"/>
            </a:xfrm>
          </p:grpSpPr>
          <p:sp>
            <p:nvSpPr>
              <p:cNvPr id="6" name="Freeform 6"/>
              <p:cNvSpPr/>
              <p:nvPr/>
            </p:nvSpPr>
            <p:spPr>
              <a:xfrm>
                <a:off x="-24854" y="0"/>
                <a:ext cx="4035039" cy="1414874"/>
              </a:xfrm>
              <a:custGeom>
                <a:avLst/>
                <a:gdLst/>
                <a:ahLst/>
                <a:cxnLst/>
                <a:rect l="l" t="t" r="r" b="b"/>
                <a:pathLst>
                  <a:path w="3848257" h="1414874">
                    <a:moveTo>
                      <a:pt x="0" y="0"/>
                    </a:moveTo>
                    <a:lnTo>
                      <a:pt x="3848257" y="0"/>
                    </a:lnTo>
                    <a:lnTo>
                      <a:pt x="3848257" y="1414874"/>
                    </a:lnTo>
                    <a:lnTo>
                      <a:pt x="0" y="1414874"/>
                    </a:lnTo>
                    <a:close/>
                  </a:path>
                </a:pathLst>
              </a:custGeom>
              <a:solidFill>
                <a:srgbClr val="FFFFFF">
                  <a:alpha val="28627"/>
                </a:srgbClr>
              </a:solidFill>
              <a:ln>
                <a:solidFill>
                  <a:schemeClr val="tx2"/>
                </a:solidFill>
                <a:prstDash val="dash"/>
              </a:ln>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pic>
        <p:nvPicPr>
          <p:cNvPr id="27" name="Picture 11"/>
          <p:cNvPicPr>
            <a:picLocks noChangeAspect="1"/>
          </p:cNvPicPr>
          <p:nvPr/>
        </p:nvPicPr>
        <p:blipFill>
          <a:blip r:embed="rId4"/>
          <a:srcRect/>
          <a:stretch>
            <a:fillRect/>
          </a:stretch>
        </p:blipFill>
        <p:spPr>
          <a:xfrm>
            <a:off x="15773397" y="7952488"/>
            <a:ext cx="2209803" cy="2323086"/>
          </a:xfrm>
          <a:prstGeom prst="rect">
            <a:avLst/>
          </a:prstGeom>
        </p:spPr>
      </p:pic>
      <p:sp>
        <p:nvSpPr>
          <p:cNvPr id="10" name="Rectangle 9"/>
          <p:cNvSpPr/>
          <p:nvPr/>
        </p:nvSpPr>
        <p:spPr>
          <a:xfrm>
            <a:off x="1676396" y="3409834"/>
            <a:ext cx="14554200" cy="4201150"/>
          </a:xfrm>
          <a:prstGeom prst="rect">
            <a:avLst/>
          </a:prstGeom>
        </p:spPr>
        <p:txBody>
          <a:bodyPr wrap="square">
            <a:spAutoFit/>
          </a:bodyPr>
          <a:lstStyle/>
          <a:p>
            <a:pPr marL="571500" indent="-571500" algn="just">
              <a:lnSpc>
                <a:spcPct val="150000"/>
              </a:lnSpc>
              <a:spcBef>
                <a:spcPts val="1200"/>
              </a:spcBef>
              <a:spcAft>
                <a:spcPts val="600"/>
              </a:spcAft>
              <a:buFont typeface="Arial" panose="020B0604020202020204" pitchFamily="34" charset="0"/>
              <a:buChar char="•"/>
            </a:pPr>
            <a:r>
              <a:rPr lang="nl-NL" sz="4200" b="1">
                <a:latin typeface="Arial" panose="020B0604020202020204" pitchFamily="34" charset="0"/>
                <a:ea typeface="Times New Roman" panose="02020603050405020304" pitchFamily="18" charset="0"/>
                <a:cs typeface="Arial" panose="020B0604020202020204" pitchFamily="34" charset="0"/>
              </a:rPr>
              <a:t>Đơn thức </a:t>
            </a:r>
            <a:r>
              <a:rPr lang="nl-NL" sz="4200">
                <a:latin typeface="Arial" panose="020B0604020202020204" pitchFamily="34" charset="0"/>
                <a:ea typeface="Times New Roman" panose="02020603050405020304" pitchFamily="18" charset="0"/>
                <a:cs typeface="Arial" panose="020B0604020202020204" pitchFamily="34" charset="0"/>
              </a:rPr>
              <a:t>là biểu thức đại số chỉ gồm một số, hoặc một biến, hoặc một tích giữa các số và các biến.</a:t>
            </a:r>
            <a:endParaRPr lang="en-US" sz="420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Bef>
                <a:spcPts val="1200"/>
              </a:spcBef>
              <a:spcAft>
                <a:spcPts val="600"/>
              </a:spcAft>
              <a:buFont typeface="Arial" panose="020B0604020202020204" pitchFamily="34" charset="0"/>
              <a:buChar char="•"/>
            </a:pPr>
            <a:r>
              <a:rPr lang="nl-NL" sz="4200" b="1">
                <a:latin typeface="Arial" panose="020B0604020202020204" pitchFamily="34" charset="0"/>
                <a:ea typeface="Times New Roman" panose="02020603050405020304" pitchFamily="18" charset="0"/>
                <a:cs typeface="Arial" panose="020B0604020202020204" pitchFamily="34" charset="0"/>
              </a:rPr>
              <a:t>Đa thức </a:t>
            </a:r>
            <a:r>
              <a:rPr lang="nl-NL" sz="4200">
                <a:latin typeface="Arial" panose="020B0604020202020204" pitchFamily="34" charset="0"/>
                <a:ea typeface="Times New Roman" panose="02020603050405020304" pitchFamily="18" charset="0"/>
                <a:cs typeface="Arial" panose="020B0604020202020204" pitchFamily="34" charset="0"/>
              </a:rPr>
              <a:t>là một tổng của những đơn thức. Mỗi đơn thức trong tổng gọi là một hạng tử của đa thức đó.</a:t>
            </a:r>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685</TotalTime>
  <Words>3866</Words>
  <Application>Microsoft Office PowerPoint</Application>
  <PresentationFormat>Custom</PresentationFormat>
  <Paragraphs>373</Paragraphs>
  <Slides>56</Slides>
  <Notes>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56</vt:i4>
      </vt:variant>
    </vt:vector>
  </HeadingPairs>
  <TitlesOfParts>
    <vt:vector size="63" baseType="lpstr">
      <vt:lpstr>Arial</vt:lpstr>
      <vt:lpstr>Calibri Light</vt:lpstr>
      <vt:lpstr>Times New Roman</vt:lpstr>
      <vt:lpstr>Cambria Math</vt:lpstr>
      <vt:lpstr>Calibri</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Teal and Yellow Simple Order of Operations Presentation</dc:title>
  <dc:creator>Hà Ngân</dc:creator>
  <cp:lastModifiedBy>tuyết nguyễn thị ánh</cp:lastModifiedBy>
  <cp:revision>98</cp:revision>
  <dcterms:created xsi:type="dcterms:W3CDTF">2006-08-16T00:00:00Z</dcterms:created>
  <dcterms:modified xsi:type="dcterms:W3CDTF">2023-07-10T03:45:54Z</dcterms:modified>
  <dc:identifier>DAFWAZhnXwQ</dc:identifier>
</cp:coreProperties>
</file>