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18"/>
  </p:notesMasterIdLst>
  <p:sldIdLst>
    <p:sldId id="256" r:id="rId4"/>
    <p:sldId id="257" r:id="rId5"/>
    <p:sldId id="270" r:id="rId6"/>
    <p:sldId id="274" r:id="rId7"/>
    <p:sldId id="259" r:id="rId8"/>
    <p:sldId id="276" r:id="rId9"/>
    <p:sldId id="275" r:id="rId10"/>
    <p:sldId id="258" r:id="rId11"/>
    <p:sldId id="283" r:id="rId12"/>
    <p:sldId id="284" r:id="rId13"/>
    <p:sldId id="279" r:id="rId14"/>
    <p:sldId id="261" r:id="rId15"/>
    <p:sldId id="268" r:id="rId16"/>
    <p:sldId id="269" r:id="rId17"/>
  </p:sldIdLst>
  <p:sldSz cx="12192000" cy="6858000"/>
  <p:notesSz cx="6858000" cy="9144000"/>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ZLzWSRdYUparwZvLJ5BVI+z0b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9" autoAdjust="0"/>
    <p:restoredTop sz="93447" autoAdjust="0"/>
  </p:normalViewPr>
  <p:slideViewPr>
    <p:cSldViewPr snapToGrid="0">
      <p:cViewPr varScale="1">
        <p:scale>
          <a:sx n="106" d="100"/>
          <a:sy n="106" d="100"/>
        </p:scale>
        <p:origin x="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UTM Avo" panose="02040603050506020204" pitchFamily="18" charset="0"/>
            </a:endParaRPr>
          </a:p>
        </p:txBody>
      </p:sp>
      <p:sp>
        <p:nvSpPr>
          <p:cNvPr id="159" name="Google Shape;1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UTM Avo" panose="02040603050506020204" pitchFamily="18" charset="0"/>
            </a:endParaRPr>
          </a:p>
        </p:txBody>
      </p:sp>
      <p:sp>
        <p:nvSpPr>
          <p:cNvPr id="166" name="Google Shape;1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UTM Avo" panose="02040603050506020204" pitchFamily="18" charset="0"/>
            </a:endParaRPr>
          </a:p>
        </p:txBody>
      </p:sp>
      <p:sp>
        <p:nvSpPr>
          <p:cNvPr id="175" name="Google Shape;1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UTM Avo" panose="02040603050506020204" pitchFamily="18" charset="0"/>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220" name="Google Shape;2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0" name="Google Shape;9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1" name="Google Shape;9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6" name="Google Shape;9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7" name="Google Shape;9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02" name="Google Shape;10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03" name="Google Shape;10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7" name="Google Shape;10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08" name="Google Shape;10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09" name="Google Shape;10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15" name="Google Shape;11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16" name="Google Shape;11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24" name="Google Shape;12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25" name="Google Shape;12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29" name="Google Shape;1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30" name="Google Shape;13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4" name="Google Shape;13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5" name="Google Shape;13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36" name="Google Shape;13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37" name="Google Shape;13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8"/>
        <p:cNvGrpSpPr/>
        <p:nvPr/>
      </p:nvGrpSpPr>
      <p:grpSpPr>
        <a:xfrm>
          <a:off x="0" y="0"/>
          <a:ext cx="0" cy="0"/>
          <a:chOff x="0" y="0"/>
          <a:chExt cx="0" cy="0"/>
        </a:xfrm>
      </p:grpSpPr>
      <p:sp>
        <p:nvSpPr>
          <p:cNvPr id="139" name="Google Shape;13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6"/>
          <p:cNvSpPr>
            <a:spLocks noGrp="1"/>
          </p:cNvSpPr>
          <p:nvPr>
            <p:ph type="pic" idx="2"/>
          </p:nvPr>
        </p:nvSpPr>
        <p:spPr>
          <a:xfrm>
            <a:off x="5183188" y="987425"/>
            <a:ext cx="6172200" cy="4873625"/>
          </a:xfrm>
          <a:prstGeom prst="rect">
            <a:avLst/>
          </a:prstGeom>
          <a:noFill/>
          <a:ln>
            <a:noFill/>
          </a:ln>
        </p:spPr>
      </p:sp>
      <p:sp>
        <p:nvSpPr>
          <p:cNvPr id="141" name="Google Shape;14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43" name="Google Shape;14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44" name="Google Shape;14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Google Shape;14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49" name="Google Shape;1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50" name="Google Shape;1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1"/>
        <p:cNvGrpSpPr/>
        <p:nvPr/>
      </p:nvGrpSpPr>
      <p:grpSpPr>
        <a:xfrm>
          <a:off x="0" y="0"/>
          <a:ext cx="0" cy="0"/>
          <a:chOff x="0" y="0"/>
          <a:chExt cx="0" cy="0"/>
        </a:xfrm>
      </p:grpSpPr>
      <p:sp>
        <p:nvSpPr>
          <p:cNvPr id="152" name="Google Shape;15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55" name="Google Shape;15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56" name="Google Shape;15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70141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90794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86830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02117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98125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12410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16653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7163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31086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4067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11/12/2023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6880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a:spLocks noGrp="1"/>
          </p:cNvSpPr>
          <p:nvPr>
            <p:ph type="pic" idx="2"/>
          </p:nvPr>
        </p:nvSpPr>
        <p:spPr>
          <a:xfrm>
            <a:off x="5183188" y="987425"/>
            <a:ext cx="6172200" cy="4873625"/>
          </a:xfrm>
          <a:prstGeom prst="rect">
            <a:avLst/>
          </a:prstGeom>
          <a:noFill/>
          <a:ln>
            <a:noFill/>
          </a:ln>
        </p:spPr>
      </p:sp>
      <p:sp>
        <p:nvSpPr>
          <p:cNvPr id="65" name="Google Shape;65;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p:nvPr/>
        </p:nvSpPr>
        <p:spPr>
          <a:xfrm>
            <a:off x="0" y="-8045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CFCFCF"/>
                </a:solidFill>
                <a:latin typeface="UTM Avo" panose="02040603050506020204" pitchFamily="18" charset="0"/>
                <a:ea typeface="Arial"/>
                <a:cs typeface="Arial"/>
                <a:sym typeface="Arial"/>
              </a:rPr>
              <a:t>www.9slide.vn</a:t>
            </a:r>
            <a:endParaRPr dirty="0">
              <a:latin typeface="UTM Avo" panose="02040603050506020204" pitchFamily="18" charset="0"/>
            </a:endParaRPr>
          </a:p>
        </p:txBody>
      </p:sp>
      <p:sp>
        <p:nvSpPr>
          <p:cNvPr id="7" name="Google Shape;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9"/>
          <p:cNvSpPr txBox="1"/>
          <p:nvPr/>
        </p:nvSpPr>
        <p:spPr>
          <a:xfrm>
            <a:off x="0" y="-8045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CFCFCF"/>
                </a:solidFill>
                <a:latin typeface="UTM Avo" panose="02040603050506020204" pitchFamily="18" charset="0"/>
                <a:ea typeface="Arial"/>
                <a:cs typeface="Arial"/>
                <a:sym typeface="Arial"/>
              </a:rPr>
              <a:t>www.9slide.vn</a:t>
            </a:r>
            <a:endParaRPr dirty="0">
              <a:latin typeface="UTM Avo" panose="02040603050506020204" pitchFamily="18" charset="0"/>
            </a:endParaRPr>
          </a:p>
        </p:txBody>
      </p:sp>
      <p:sp>
        <p:nvSpPr>
          <p:cNvPr id="83" name="Google Shape;8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86" name="Google Shape;8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87" name="Google Shape;8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B64F959-49BE-B9AA-A484-3FC1E6111EBD}"/>
              </a:ext>
            </a:extLst>
          </p:cNvPr>
          <p:cNvSpPr txBox="1"/>
          <p:nvPr userDrawn="1"/>
        </p:nvSpPr>
        <p:spPr>
          <a:xfrm>
            <a:off x="0" y="-1946421"/>
            <a:ext cx="12192000" cy="461665"/>
          </a:xfrm>
          <a:prstGeom prst="rect">
            <a:avLst/>
          </a:prstGeom>
          <a:noFill/>
        </p:spPr>
        <p:txBody>
          <a:bodyPr vert="horz" rtlCol="0">
            <a:spAutoFit/>
          </a:bodyPr>
          <a:lstStyle/>
          <a:p>
            <a:pPr algn="ctr"/>
            <a:r>
              <a:rPr lang="en-US" sz="2400" dirty="0">
                <a:solidFill>
                  <a:srgbClr val="CFCFCF"/>
                </a:solidFill>
                <a:latin typeface="UTM Avo" panose="02040603050506020204" pitchFamily="18" charset="0"/>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latin typeface="UTM Avo" panose="02040603050506020204" pitchFamily="18" charset="0"/>
              </a:defRPr>
            </a:lvl1pPr>
          </a:lstStyle>
          <a:p>
            <a:fld id="{1D8BD707-D9CF-40AE-B4C6-C98DA3205C09}" type="datetimeFigureOut">
              <a:rPr lang="en-US" smtClean="0"/>
              <a:pPr/>
              <a:t>11/12/2023</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latin typeface="UTM Avo" panose="02040603050506020204" pitchFamily="18" charset="0"/>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latin typeface="UTM Avo" panose="020406030505060202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98896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15.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slideLayout" Target="../slideLayouts/slideLayout28.xml"/><Relationship Id="rId1" Type="http://schemas.openxmlformats.org/officeDocument/2006/relationships/tags" Target="../tags/tag9.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svg"/><Relationship Id="rId2" Type="http://schemas.openxmlformats.org/officeDocument/2006/relationships/slideLayout" Target="../slideLayouts/slideLayout28.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svg"/><Relationship Id="rId2" Type="http://schemas.openxmlformats.org/officeDocument/2006/relationships/slideLayout" Target="../slideLayouts/slideLayout28.xml"/><Relationship Id="rId1" Type="http://schemas.openxmlformats.org/officeDocument/2006/relationships/tags" Target="../tags/tag1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s://www.facebook.com/hoc10f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mi-thuat-7/1/149/15/"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slideLayout" Target="../slideLayouts/slideLayout28.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slideLayout" Target="../slideLayouts/slideLayout28.xml"/><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8.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mi-thuat-7/1/149/15/"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0.svg"/><Relationship Id="rId2" Type="http://schemas.openxmlformats.org/officeDocument/2006/relationships/slideLayout" Target="../slideLayouts/slideLayout28.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6.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0.svg"/><Relationship Id="rId12" Type="http://schemas.openxmlformats.org/officeDocument/2006/relationships/image" Target="../media/image19.png"/><Relationship Id="rId2" Type="http://schemas.openxmlformats.org/officeDocument/2006/relationships/slideLayout" Target="../slideLayouts/slideLayout28.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6.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svg"/><Relationship Id="rId2" Type="http://schemas.openxmlformats.org/officeDocument/2006/relationships/slideLayout" Target="../slideLayouts/slideLayout28.xml"/><Relationship Id="rId1" Type="http://schemas.openxmlformats.org/officeDocument/2006/relationships/tags" Target="../tags/tag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8.xml"/><Relationship Id="rId1" Type="http://schemas.openxmlformats.org/officeDocument/2006/relationships/tags" Target="../tags/tag8.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0"/>
        <p:cNvGrpSpPr/>
        <p:nvPr/>
      </p:nvGrpSpPr>
      <p:grpSpPr>
        <a:xfrm>
          <a:off x="0" y="0"/>
          <a:ext cx="0" cy="0"/>
          <a:chOff x="0" y="0"/>
          <a:chExt cx="0" cy="0"/>
        </a:xfrm>
      </p:grpSpPr>
      <p:sp>
        <p:nvSpPr>
          <p:cNvPr id="161" name="Google Shape;161;p1"/>
          <p:cNvSpPr txBox="1"/>
          <p:nvPr/>
        </p:nvSpPr>
        <p:spPr>
          <a:xfrm>
            <a:off x="9431045" y="209464"/>
            <a:ext cx="268105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err="1">
                <a:solidFill>
                  <a:schemeClr val="lt1"/>
                </a:solidFill>
                <a:latin typeface="UTM Avo" panose="02040603050506020204" pitchFamily="18" charset="0"/>
                <a:sym typeface="Arial"/>
              </a:rPr>
              <a:t>Mĩ</a:t>
            </a:r>
            <a:r>
              <a:rPr lang="en-US" sz="2800" b="0" i="0" u="none" strike="noStrike" cap="none" dirty="0">
                <a:solidFill>
                  <a:schemeClr val="lt1"/>
                </a:solidFill>
                <a:latin typeface="UTM Avo" panose="02040603050506020204" pitchFamily="18" charset="0"/>
                <a:sym typeface="Arial"/>
              </a:rPr>
              <a:t> </a:t>
            </a:r>
            <a:r>
              <a:rPr lang="en-US" sz="2800" b="0" i="0" u="none" strike="noStrike" cap="none" dirty="0" err="1">
                <a:solidFill>
                  <a:schemeClr val="lt1"/>
                </a:solidFill>
                <a:latin typeface="UTM Avo" panose="02040603050506020204" pitchFamily="18" charset="0"/>
                <a:sym typeface="Arial"/>
              </a:rPr>
              <a:t>thuật</a:t>
            </a:r>
            <a:r>
              <a:rPr lang="en-US" sz="2800" b="0" i="0" u="none" strike="noStrike" cap="none" dirty="0">
                <a:solidFill>
                  <a:schemeClr val="lt1"/>
                </a:solidFill>
                <a:latin typeface="UTM Avo" panose="02040603050506020204" pitchFamily="18" charset="0"/>
                <a:sym typeface="Arial"/>
              </a:rPr>
              <a:t> 7</a:t>
            </a:r>
            <a:endParaRPr dirty="0">
              <a:latin typeface="UTM Avo" panose="02040603050506020204" pitchFamily="18" charset="0"/>
            </a:endParaRPr>
          </a:p>
        </p:txBody>
      </p:sp>
      <p:sp>
        <p:nvSpPr>
          <p:cNvPr id="162" name="Google Shape;162;p1"/>
          <p:cNvSpPr txBox="1"/>
          <p:nvPr/>
        </p:nvSpPr>
        <p:spPr>
          <a:xfrm>
            <a:off x="685769" y="1546934"/>
            <a:ext cx="10820462" cy="196418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990"/>
              <a:buFont typeface="Arial"/>
              <a:buNone/>
            </a:pPr>
            <a:r>
              <a:rPr lang="en-US" sz="4400" b="1" i="0" u="none" strike="noStrike" cap="none" dirty="0" err="1">
                <a:solidFill>
                  <a:srgbClr val="002060"/>
                </a:solidFill>
                <a:latin typeface="UTM Avo" panose="02040603050506020204" pitchFamily="18" charset="0"/>
                <a:sym typeface="Arial"/>
              </a:rPr>
              <a:t>Chủ</a:t>
            </a:r>
            <a:r>
              <a:rPr lang="en-US" sz="4400" b="1" i="0" u="none" strike="noStrike" cap="none" dirty="0">
                <a:solidFill>
                  <a:srgbClr val="002060"/>
                </a:solidFill>
                <a:latin typeface="UTM Avo" panose="02040603050506020204" pitchFamily="18" charset="0"/>
                <a:sym typeface="Arial"/>
              </a:rPr>
              <a:t> </a:t>
            </a:r>
            <a:r>
              <a:rPr lang="en-US" sz="4400" b="1" i="0" u="none" strike="noStrike" cap="none" dirty="0" err="1">
                <a:solidFill>
                  <a:srgbClr val="002060"/>
                </a:solidFill>
                <a:latin typeface="UTM Avo" panose="02040603050506020204" pitchFamily="18" charset="0"/>
                <a:sym typeface="Arial"/>
              </a:rPr>
              <a:t>đề</a:t>
            </a:r>
            <a:endParaRPr lang="en-US" sz="4400" b="1" i="0" u="none" strike="noStrike" cap="none" dirty="0">
              <a:solidFill>
                <a:srgbClr val="002060"/>
              </a:solidFill>
              <a:latin typeface="UTM Avo" panose="02040603050506020204" pitchFamily="18" charset="0"/>
              <a:sym typeface="Arial"/>
            </a:endParaRPr>
          </a:p>
          <a:p>
            <a:pPr marL="0" marR="0" lvl="0" indent="0" algn="ctr" rtl="0">
              <a:lnSpc>
                <a:spcPct val="150000"/>
              </a:lnSpc>
              <a:spcBef>
                <a:spcPts val="0"/>
              </a:spcBef>
              <a:spcAft>
                <a:spcPts val="0"/>
              </a:spcAft>
              <a:buClr>
                <a:schemeClr val="dk1"/>
              </a:buClr>
              <a:buSzPts val="990"/>
              <a:buFont typeface="Arial"/>
              <a:buNone/>
            </a:pPr>
            <a:r>
              <a:rPr lang="en-US" sz="4400" b="1" i="0" u="none" strike="noStrike" cap="none" dirty="0" err="1">
                <a:solidFill>
                  <a:srgbClr val="002060"/>
                </a:solidFill>
                <a:latin typeface="UTM Avo" panose="02040603050506020204" pitchFamily="18" charset="0"/>
                <a:sym typeface="Arial"/>
              </a:rPr>
              <a:t>Khám</a:t>
            </a:r>
            <a:r>
              <a:rPr lang="en-US" sz="4400" b="1" i="0" u="none" strike="noStrike" cap="none" dirty="0">
                <a:solidFill>
                  <a:srgbClr val="002060"/>
                </a:solidFill>
                <a:latin typeface="UTM Avo" panose="02040603050506020204" pitchFamily="18" charset="0"/>
                <a:sym typeface="Arial"/>
              </a:rPr>
              <a:t> </a:t>
            </a:r>
            <a:r>
              <a:rPr lang="en-US" sz="4400" b="1" i="0" u="none" strike="noStrike" cap="none" dirty="0" err="1">
                <a:solidFill>
                  <a:srgbClr val="002060"/>
                </a:solidFill>
                <a:latin typeface="UTM Avo" panose="02040603050506020204" pitchFamily="18" charset="0"/>
                <a:sym typeface="Arial"/>
              </a:rPr>
              <a:t>phá</a:t>
            </a:r>
            <a:r>
              <a:rPr lang="en-US" sz="4400" b="1" i="0" u="none" strike="noStrike" cap="none" dirty="0">
                <a:solidFill>
                  <a:srgbClr val="002060"/>
                </a:solidFill>
                <a:latin typeface="UTM Avo" panose="02040603050506020204" pitchFamily="18" charset="0"/>
                <a:sym typeface="Arial"/>
              </a:rPr>
              <a:t> </a:t>
            </a:r>
            <a:r>
              <a:rPr lang="en-US" sz="4400" b="1" i="0" u="none" strike="noStrike" cap="none" dirty="0" err="1">
                <a:solidFill>
                  <a:srgbClr val="002060"/>
                </a:solidFill>
                <a:latin typeface="UTM Avo" panose="02040603050506020204" pitchFamily="18" charset="0"/>
                <a:sym typeface="Arial"/>
              </a:rPr>
              <a:t>nguyên</a:t>
            </a:r>
            <a:r>
              <a:rPr lang="en-US" sz="4400" b="1" i="0" u="none" strike="noStrike" cap="none" dirty="0">
                <a:solidFill>
                  <a:srgbClr val="002060"/>
                </a:solidFill>
                <a:latin typeface="UTM Avo" panose="02040603050506020204" pitchFamily="18" charset="0"/>
                <a:sym typeface="Arial"/>
              </a:rPr>
              <a:t> </a:t>
            </a:r>
            <a:r>
              <a:rPr lang="en-US" sz="4400" b="1" i="0" u="none" strike="noStrike" cap="none" dirty="0" err="1">
                <a:solidFill>
                  <a:srgbClr val="002060"/>
                </a:solidFill>
                <a:latin typeface="UTM Avo" panose="02040603050506020204" pitchFamily="18" charset="0"/>
                <a:sym typeface="Arial"/>
              </a:rPr>
              <a:t>lí</a:t>
            </a:r>
            <a:r>
              <a:rPr lang="en-US" sz="4400" b="1" i="0" u="none" strike="noStrike" cap="none" dirty="0">
                <a:solidFill>
                  <a:srgbClr val="002060"/>
                </a:solidFill>
                <a:latin typeface="UTM Avo" panose="02040603050506020204" pitchFamily="18" charset="0"/>
                <a:sym typeface="Arial"/>
              </a:rPr>
              <a:t> </a:t>
            </a:r>
            <a:r>
              <a:rPr lang="en-US" sz="4400" b="1" i="0" u="none" strike="noStrike" cap="none" dirty="0" err="1">
                <a:solidFill>
                  <a:srgbClr val="002060"/>
                </a:solidFill>
                <a:latin typeface="UTM Avo" panose="02040603050506020204" pitchFamily="18" charset="0"/>
                <a:sym typeface="Arial"/>
              </a:rPr>
              <a:t>tạo</a:t>
            </a:r>
            <a:r>
              <a:rPr lang="en-US" sz="4400" b="1" i="0" u="none" strike="noStrike" cap="none" dirty="0">
                <a:solidFill>
                  <a:srgbClr val="002060"/>
                </a:solidFill>
                <a:latin typeface="UTM Avo" panose="02040603050506020204" pitchFamily="18" charset="0"/>
                <a:sym typeface="Arial"/>
              </a:rPr>
              <a:t> </a:t>
            </a:r>
            <a:r>
              <a:rPr lang="en-US" sz="4400" b="1" i="0" u="none" strike="noStrike" cap="none" dirty="0" err="1">
                <a:solidFill>
                  <a:srgbClr val="002060"/>
                </a:solidFill>
                <a:latin typeface="UTM Avo" panose="02040603050506020204" pitchFamily="18" charset="0"/>
                <a:sym typeface="Arial"/>
              </a:rPr>
              <a:t>hình</a:t>
            </a:r>
            <a:endParaRPr dirty="0">
              <a:latin typeface="UTM Avo" panose="02040603050506020204" pitchFamily="18" charset="0"/>
            </a:endParaRPr>
          </a:p>
        </p:txBody>
      </p:sp>
      <p:sp>
        <p:nvSpPr>
          <p:cNvPr id="163" name="Google Shape;163;p1"/>
          <p:cNvSpPr txBox="1"/>
          <p:nvPr/>
        </p:nvSpPr>
        <p:spPr>
          <a:xfrm>
            <a:off x="-345132" y="3601147"/>
            <a:ext cx="13235781" cy="1448442"/>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990"/>
              <a:buFont typeface="Arial"/>
              <a:buNone/>
            </a:pPr>
            <a:r>
              <a:rPr lang="vi-VN" sz="4400" b="1" i="0" u="none" strike="noStrike" cap="none" dirty="0">
                <a:solidFill>
                  <a:srgbClr val="FF0000"/>
                </a:solidFill>
                <a:latin typeface="+mn-lt"/>
                <a:sym typeface="Arial"/>
              </a:rPr>
              <a:t>Bài 4</a:t>
            </a:r>
            <a:r>
              <a:rPr lang="en-US" sz="4400" b="1" i="0" u="none" strike="noStrike" cap="none" dirty="0">
                <a:solidFill>
                  <a:srgbClr val="FF0000"/>
                </a:solidFill>
                <a:latin typeface="+mn-lt"/>
                <a:sym typeface="Arial"/>
              </a:rPr>
              <a:t>:</a:t>
            </a:r>
            <a:r>
              <a:rPr lang="vi-VN" sz="4400" b="1" i="0" u="none" strike="noStrike" cap="none" dirty="0">
                <a:solidFill>
                  <a:srgbClr val="FF0000"/>
                </a:solidFill>
                <a:latin typeface="+mn-lt"/>
                <a:sym typeface="Arial"/>
              </a:rPr>
              <a:t> Chữ cơ bản (Khám phá)</a:t>
            </a:r>
            <a:endParaRPr sz="4400" b="1" i="0" u="none" strike="noStrike" cap="none" dirty="0">
              <a:solidFill>
                <a:srgbClr val="FF0000"/>
              </a:solidFill>
              <a:latin typeface="+mn-lt"/>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6096001" y="4397461"/>
            <a:ext cx="6096000" cy="2460539"/>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0" y="4235047"/>
            <a:ext cx="6096000" cy="2622953"/>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grpSp>
        <p:nvGrpSpPr>
          <p:cNvPr id="7" name="Group 7"/>
          <p:cNvGrpSpPr/>
          <p:nvPr/>
        </p:nvGrpSpPr>
        <p:grpSpPr>
          <a:xfrm>
            <a:off x="1778187" y="1828800"/>
            <a:ext cx="8642653" cy="4266459"/>
            <a:chOff x="15240" y="10160"/>
            <a:chExt cx="3109664" cy="4011097"/>
          </a:xfrm>
        </p:grpSpPr>
        <p:sp>
          <p:nvSpPr>
            <p:cNvPr id="8" name="Freeform 8"/>
            <p:cNvSpPr/>
            <p:nvPr/>
          </p:nvSpPr>
          <p:spPr>
            <a:xfrm>
              <a:off x="15240" y="248920"/>
              <a:ext cx="3109664" cy="3772337"/>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sp>
          <p:nvSpPr>
            <p:cNvPr id="9" name="Freeform 9"/>
            <p:cNvSpPr/>
            <p:nvPr/>
          </p:nvSpPr>
          <p:spPr>
            <a:xfrm>
              <a:off x="469900" y="10160"/>
              <a:ext cx="416348"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62799" y="1375075"/>
            <a:ext cx="668240" cy="73950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28370"/>
          <a:stretch>
            <a:fillRect/>
          </a:stretch>
        </p:blipFill>
        <p:spPr>
          <a:xfrm>
            <a:off x="11234121" y="5546523"/>
            <a:ext cx="993937" cy="1097472"/>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234121" y="2202623"/>
            <a:ext cx="660502" cy="979181"/>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2788" y="5674253"/>
            <a:ext cx="403599" cy="477632"/>
          </a:xfrm>
          <a:prstGeom prst="rect">
            <a:avLst/>
          </a:prstGeom>
        </p:spPr>
      </p:pic>
      <p:pic>
        <p:nvPicPr>
          <p:cNvPr id="29"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98577" y="5715162"/>
            <a:ext cx="2203523" cy="1061698"/>
          </a:xfrm>
          <a:prstGeom prst="rect">
            <a:avLst/>
          </a:prstGeom>
        </p:spPr>
      </p:pic>
      <p:pic>
        <p:nvPicPr>
          <p:cNvPr id="30"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48628" y="5306952"/>
            <a:ext cx="1795813" cy="865256"/>
          </a:xfrm>
          <a:prstGeom prst="rect">
            <a:avLst/>
          </a:prstGeom>
        </p:spPr>
      </p:pic>
      <p:sp>
        <p:nvSpPr>
          <p:cNvPr id="18" name="Rectangle 17"/>
          <p:cNvSpPr/>
          <p:nvPr/>
        </p:nvSpPr>
        <p:spPr>
          <a:xfrm>
            <a:off x="18957" y="1193580"/>
            <a:ext cx="12192000" cy="523220"/>
          </a:xfrm>
          <a:prstGeom prst="rect">
            <a:avLst/>
          </a:prstGeom>
        </p:spPr>
        <p:txBody>
          <a:bodyPr wrap="square">
            <a:spAutoFit/>
          </a:bodyPr>
          <a:lstStyle/>
          <a:p>
            <a:pPr algn="ctr" defTabSz="609630">
              <a:spcBef>
                <a:spcPts val="200"/>
              </a:spcBef>
              <a:spcAft>
                <a:spcPts val="200"/>
              </a:spcAft>
              <a:buClrTx/>
            </a:pPr>
            <a:r>
              <a:rPr lang="nl-NL" sz="2800" b="1" kern="1200" dirty="0">
                <a:solidFill>
                  <a:srgbClr val="1F497D">
                    <a:lumMod val="75000"/>
                  </a:srgbClr>
                </a:solidFill>
                <a:latin typeface="UTM Avo" panose="02040603050506020204" pitchFamily="18" charset="0"/>
                <a:ea typeface="Calibri" panose="020F0502020204030204" pitchFamily="34" charset="0"/>
                <a:cs typeface="Arial" panose="020B0604020202020204" pitchFamily="34" charset="0"/>
              </a:rPr>
              <a:t>Mở rộng kiến thức</a:t>
            </a:r>
            <a:endParaRPr lang="en-US" sz="2800" kern="1200" dirty="0">
              <a:solidFill>
                <a:srgbClr val="1F497D">
                  <a:lumMod val="75000"/>
                </a:srgbClr>
              </a:solidFill>
              <a:latin typeface="UTM Avo" panose="02040603050506020204" pitchFamily="18" charset="0"/>
              <a:ea typeface="Calibri" panose="020F0502020204030204" pitchFamily="34" charset="0"/>
              <a:cs typeface="Arial" panose="020B0604020202020204" pitchFamily="34" charset="0"/>
            </a:endParaRPr>
          </a:p>
        </p:txBody>
      </p:sp>
      <p:sp>
        <p:nvSpPr>
          <p:cNvPr id="10" name="Rectangle 9"/>
          <p:cNvSpPr/>
          <p:nvPr/>
        </p:nvSpPr>
        <p:spPr>
          <a:xfrm>
            <a:off x="2278637" y="2413920"/>
            <a:ext cx="7672641" cy="3440429"/>
          </a:xfrm>
          <a:prstGeom prst="rect">
            <a:avLst/>
          </a:prstGeom>
        </p:spPr>
        <p:txBody>
          <a:bodyPr wrap="square">
            <a:spAutoFit/>
          </a:bodyPr>
          <a:lstStyle/>
          <a:p>
            <a:pPr marL="381019" indent="-381019" algn="just" defTabSz="609630">
              <a:lnSpc>
                <a:spcPct val="150000"/>
              </a:lnSpc>
              <a:spcBef>
                <a:spcPts val="200"/>
              </a:spcBef>
              <a:spcAft>
                <a:spcPts val="200"/>
              </a:spcAft>
              <a:buClrTx/>
              <a:buFont typeface="Wingdings" panose="05000000000000000000" pitchFamily="2" charset="2"/>
              <a:buChar char="§"/>
            </a:pPr>
            <a:r>
              <a:rPr lang="fr-FR" sz="2400" kern="1200" dirty="0" err="1">
                <a:solidFill>
                  <a:prstClr val="black"/>
                </a:solidFill>
                <a:latin typeface="+mn-lt"/>
                <a:ea typeface="+mn-ea"/>
                <a:cs typeface="Arial" panose="020B0604020202020204" pitchFamily="34" charset="0"/>
              </a:rPr>
              <a:t>Các</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hoạ</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sĩ</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thiết</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kế</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có</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những</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quy</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cách</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để</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tạo</a:t>
            </a:r>
            <a:r>
              <a:rPr lang="fr-FR" sz="2400" kern="1200" dirty="0">
                <a:solidFill>
                  <a:prstClr val="black"/>
                </a:solidFill>
                <a:latin typeface="+mn-lt"/>
                <a:ea typeface="+mn-ea"/>
                <a:cs typeface="Arial" panose="020B0604020202020204" pitchFamily="34" charset="0"/>
              </a:rPr>
              <a:t> ra </a:t>
            </a:r>
            <a:r>
              <a:rPr lang="fr-FR" sz="2400" kern="1200" dirty="0" err="1">
                <a:solidFill>
                  <a:prstClr val="black"/>
                </a:solidFill>
                <a:latin typeface="+mn-lt"/>
                <a:ea typeface="+mn-ea"/>
                <a:cs typeface="Arial" panose="020B0604020202020204" pitchFamily="34" charset="0"/>
              </a:rPr>
              <a:t>kiểu</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chữ</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khác</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nhau</a:t>
            </a:r>
            <a:r>
              <a:rPr lang="fr-FR" sz="2400" kern="1200" dirty="0">
                <a:solidFill>
                  <a:prstClr val="black"/>
                </a:solidFill>
                <a:latin typeface="+mn-lt"/>
                <a:ea typeface="+mn-ea"/>
                <a:cs typeface="Arial" panose="020B0604020202020204" pitchFamily="34" charset="0"/>
              </a:rPr>
              <a:t>. </a:t>
            </a:r>
          </a:p>
          <a:p>
            <a:pPr marL="381019" indent="-381019" algn="just" defTabSz="609630">
              <a:lnSpc>
                <a:spcPct val="150000"/>
              </a:lnSpc>
              <a:spcBef>
                <a:spcPts val="200"/>
              </a:spcBef>
              <a:spcAft>
                <a:spcPts val="200"/>
              </a:spcAft>
              <a:buClrTx/>
              <a:buFont typeface="Wingdings" panose="05000000000000000000" pitchFamily="2" charset="2"/>
              <a:buChar char="§"/>
            </a:pPr>
            <a:r>
              <a:rPr lang="fr-FR" sz="2400" kern="1200" dirty="0" err="1">
                <a:solidFill>
                  <a:prstClr val="black"/>
                </a:solidFill>
                <a:latin typeface="+mn-lt"/>
                <a:ea typeface="+mn-ea"/>
                <a:cs typeface="Arial" panose="020B0604020202020204" pitchFamily="34" charset="0"/>
              </a:rPr>
              <a:t>Mỗi</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kiểu</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chữ</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thường</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mang</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một</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nét</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điển</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hình</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và</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phù</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hợp</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và</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một</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số</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nội</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dung</a:t>
            </a:r>
            <a:r>
              <a:rPr lang="fr-FR" sz="2400" kern="1200" dirty="0">
                <a:solidFill>
                  <a:prstClr val="black"/>
                </a:solidFill>
                <a:latin typeface="+mn-lt"/>
                <a:ea typeface="+mn-ea"/>
                <a:cs typeface="Arial" panose="020B0604020202020204" pitchFamily="34" charset="0"/>
              </a:rPr>
              <a:t>. </a:t>
            </a:r>
          </a:p>
          <a:p>
            <a:pPr marL="381019" indent="-381019" algn="just" defTabSz="609630">
              <a:lnSpc>
                <a:spcPct val="150000"/>
              </a:lnSpc>
              <a:spcBef>
                <a:spcPts val="200"/>
              </a:spcBef>
              <a:spcAft>
                <a:spcPts val="200"/>
              </a:spcAft>
              <a:buClrTx/>
              <a:buFont typeface="Wingdings" panose="05000000000000000000" pitchFamily="2" charset="2"/>
              <a:buChar char="§"/>
            </a:pPr>
            <a:r>
              <a:rPr lang="fr-FR" sz="2400" kern="1200" dirty="0" err="1">
                <a:solidFill>
                  <a:prstClr val="black"/>
                </a:solidFill>
                <a:latin typeface="+mn-lt"/>
                <a:ea typeface="+mn-ea"/>
                <a:cs typeface="Arial" panose="020B0604020202020204" pitchFamily="34" charset="0"/>
              </a:rPr>
              <a:t>Nét</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chữ</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có</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thể</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toát</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lên</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vẻ</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nghiêm</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túc</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khoẻ</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mạnh</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mềm</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mại</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vui</a:t>
            </a:r>
            <a:r>
              <a:rPr lang="fr-FR" sz="2400" kern="1200" dirty="0">
                <a:solidFill>
                  <a:prstClr val="black"/>
                </a:solidFill>
                <a:latin typeface="+mn-lt"/>
                <a:ea typeface="+mn-ea"/>
                <a:cs typeface="Arial" panose="020B0604020202020204" pitchFamily="34" charset="0"/>
              </a:rPr>
              <a:t> </a:t>
            </a:r>
            <a:r>
              <a:rPr lang="fr-FR" sz="2400" kern="1200" dirty="0" err="1">
                <a:solidFill>
                  <a:prstClr val="black"/>
                </a:solidFill>
                <a:latin typeface="+mn-lt"/>
                <a:ea typeface="+mn-ea"/>
                <a:cs typeface="Arial" panose="020B0604020202020204" pitchFamily="34" charset="0"/>
              </a:rPr>
              <a:t>vẻ</a:t>
            </a:r>
            <a:r>
              <a:rPr lang="fr-FR" sz="2400" kern="1200" dirty="0">
                <a:solidFill>
                  <a:prstClr val="black"/>
                </a:solidFill>
                <a:latin typeface="+mn-lt"/>
                <a:ea typeface="+mn-ea"/>
                <a:cs typeface="Arial" panose="020B0604020202020204" pitchFamily="34" charset="0"/>
              </a:rPr>
              <a:t> tin </a:t>
            </a:r>
            <a:r>
              <a:rPr lang="fr-FR" sz="2400" kern="1200" dirty="0" err="1">
                <a:solidFill>
                  <a:prstClr val="black"/>
                </a:solidFill>
                <a:latin typeface="+mn-lt"/>
                <a:ea typeface="+mn-ea"/>
                <a:cs typeface="Arial" panose="020B0604020202020204" pitchFamily="34" charset="0"/>
              </a:rPr>
              <a:t>tưởng</a:t>
            </a:r>
            <a:r>
              <a:rPr lang="vi-VN" sz="2400" kern="1200" dirty="0">
                <a:solidFill>
                  <a:prstClr val="black"/>
                </a:solidFill>
                <a:latin typeface="+mn-lt"/>
                <a:ea typeface="+mn-ea"/>
                <a:cs typeface="Arial" panose="020B0604020202020204" pitchFamily="34" charset="0"/>
              </a:rPr>
              <a:t>.</a:t>
            </a:r>
            <a:endParaRPr lang="en-US" sz="2400" kern="1200" dirty="0">
              <a:solidFill>
                <a:prstClr val="black"/>
              </a:solidFill>
              <a:latin typeface="+mn-lt"/>
              <a:ea typeface="Calibri" panose="020F0502020204030204" pitchFamily="34" charset="0"/>
              <a:cs typeface="Arial" panose="020B0604020202020204" pitchFamily="34" charset="0"/>
            </a:endParaRP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39" dur="500"/>
                                        <p:tgtEl>
                                          <p:spTgt spid="1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47471" y="4249749"/>
            <a:ext cx="398538" cy="57142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7569" y="2530364"/>
            <a:ext cx="398538" cy="571420"/>
          </a:xfrm>
          <a:prstGeom prst="rect">
            <a:avLst/>
          </a:prstGeom>
        </p:spPr>
      </p:pic>
      <p:grpSp>
        <p:nvGrpSpPr>
          <p:cNvPr id="13" name="Group 3"/>
          <p:cNvGrpSpPr/>
          <p:nvPr/>
        </p:nvGrpSpPr>
        <p:grpSpPr>
          <a:xfrm>
            <a:off x="589703" y="2160270"/>
            <a:ext cx="10815445" cy="4265930"/>
            <a:chOff x="0" y="0"/>
            <a:chExt cx="1913890" cy="2174748"/>
          </a:xfrm>
          <a:solidFill>
            <a:schemeClr val="accent3">
              <a:lumMod val="20000"/>
              <a:lumOff val="80000"/>
            </a:schemeClr>
          </a:solidFill>
        </p:grpSpPr>
        <p:sp>
          <p:nvSpPr>
            <p:cNvPr id="14" name="Freeform 4"/>
            <p:cNvSpPr/>
            <p:nvPr/>
          </p:nvSpPr>
          <p:spPr>
            <a:xfrm>
              <a:off x="0" y="0"/>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grpFill/>
          </p:spPr>
        </p:sp>
      </p:grpSp>
      <p:pic>
        <p:nvPicPr>
          <p:cNvPr id="20"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4512"/>
          <a:stretch>
            <a:fillRect/>
          </a:stretch>
        </p:blipFill>
        <p:spPr>
          <a:xfrm>
            <a:off x="10761586" y="5537577"/>
            <a:ext cx="1594933" cy="1304122"/>
          </a:xfrm>
          <a:prstGeom prst="rect">
            <a:avLst/>
          </a:prstGeom>
        </p:spPr>
      </p:pic>
      <p:sp>
        <p:nvSpPr>
          <p:cNvPr id="23" name="TextBox 18">
            <a:extLst>
              <a:ext uri="{FF2B5EF4-FFF2-40B4-BE49-F238E27FC236}">
                <a16:creationId xmlns:a16="http://schemas.microsoft.com/office/drawing/2014/main" id="{90670B90-96B2-3059-C472-768521E0AEDE}"/>
              </a:ext>
            </a:extLst>
          </p:cNvPr>
          <p:cNvSpPr txBox="1"/>
          <p:nvPr/>
        </p:nvSpPr>
        <p:spPr>
          <a:xfrm>
            <a:off x="-334525" y="1426639"/>
            <a:ext cx="12217915" cy="587405"/>
          </a:xfrm>
          <a:prstGeom prst="rect">
            <a:avLst/>
          </a:prstGeom>
        </p:spPr>
        <p:txBody>
          <a:bodyPr wrap="square" lIns="0" tIns="0" rIns="0" bIns="0" rtlCol="0" anchor="t">
            <a:spAutoFit/>
          </a:bodyPr>
          <a:lstStyle/>
          <a:p>
            <a:pPr algn="ctr" defTabSz="609630">
              <a:lnSpc>
                <a:spcPts val="5334"/>
              </a:lnSpc>
              <a:spcBef>
                <a:spcPct val="0"/>
              </a:spcBef>
              <a:buClrTx/>
            </a:pPr>
            <a:r>
              <a:rPr lang="en-US" sz="2800" b="1" i="1" kern="1200" dirty="0">
                <a:solidFill>
                  <a:schemeClr val="tx1"/>
                </a:solidFill>
                <a:latin typeface="UTM Avo" panose="02040603050506020204" pitchFamily="18" charset="0"/>
                <a:ea typeface="+mn-ea"/>
                <a:cs typeface="Arial" panose="020B0604020202020204" pitchFamily="34" charset="0"/>
              </a:rPr>
              <a:t>Em </a:t>
            </a:r>
            <a:r>
              <a:rPr lang="en-US" sz="2800" b="1" i="1" kern="1200" dirty="0" err="1">
                <a:solidFill>
                  <a:schemeClr val="tx1"/>
                </a:solidFill>
                <a:latin typeface="UTM Avo" panose="02040603050506020204" pitchFamily="18" charset="0"/>
                <a:ea typeface="+mn-ea"/>
                <a:cs typeface="Arial" panose="020B0604020202020204" pitchFamily="34" charset="0"/>
              </a:rPr>
              <a:t>có</a:t>
            </a:r>
            <a:r>
              <a:rPr lang="en-US" sz="2800" b="1" i="1" kern="1200" dirty="0">
                <a:solidFill>
                  <a:schemeClr val="tx1"/>
                </a:solidFill>
                <a:latin typeface="UTM Avo" panose="02040603050506020204" pitchFamily="18" charset="0"/>
                <a:ea typeface="+mn-ea"/>
                <a:cs typeface="Arial" panose="020B0604020202020204" pitchFamily="34" charset="0"/>
              </a:rPr>
              <a:t> </a:t>
            </a:r>
            <a:r>
              <a:rPr lang="en-US" sz="2800" b="1" i="1" kern="1200" dirty="0" err="1">
                <a:solidFill>
                  <a:schemeClr val="tx1"/>
                </a:solidFill>
                <a:latin typeface="UTM Avo" panose="02040603050506020204" pitchFamily="18" charset="0"/>
                <a:ea typeface="+mn-ea"/>
                <a:cs typeface="Arial" panose="020B0604020202020204" pitchFamily="34" charset="0"/>
              </a:rPr>
              <a:t>biết</a:t>
            </a:r>
            <a:endParaRPr lang="en-US" sz="2800" b="1" i="1" kern="1200" dirty="0">
              <a:solidFill>
                <a:schemeClr val="tx1"/>
              </a:solidFill>
              <a:latin typeface="UTM Avo" panose="02040603050506020204" pitchFamily="18" charset="0"/>
              <a:ea typeface="+mn-ea"/>
              <a:cs typeface="Arial" panose="020B0604020202020204" pitchFamily="34" charset="0"/>
            </a:endParaRPr>
          </a:p>
        </p:txBody>
      </p:sp>
      <p:sp>
        <p:nvSpPr>
          <p:cNvPr id="3" name="Rectangle 2"/>
          <p:cNvSpPr/>
          <p:nvPr/>
        </p:nvSpPr>
        <p:spPr>
          <a:xfrm>
            <a:off x="1193549" y="2363944"/>
            <a:ext cx="9607751" cy="3771610"/>
          </a:xfrm>
          <a:prstGeom prst="rect">
            <a:avLst/>
          </a:prstGeom>
        </p:spPr>
        <p:txBody>
          <a:bodyPr wrap="square">
            <a:spAutoFit/>
          </a:bodyPr>
          <a:lstStyle/>
          <a:p>
            <a:pPr marL="304815" indent="-304815" algn="just" defTabSz="609630">
              <a:lnSpc>
                <a:spcPct val="150000"/>
              </a:lnSpc>
              <a:spcBef>
                <a:spcPts val="67"/>
              </a:spcBef>
              <a:spcAft>
                <a:spcPts val="67"/>
              </a:spcAft>
              <a:buClrTx/>
              <a:buFont typeface="Wingdings" panose="05000000000000000000" pitchFamily="2" charset="2"/>
              <a:buChar char="Ø"/>
            </a:pPr>
            <a:r>
              <a:rPr lang="vi-VN" sz="2000" kern="1200" dirty="0">
                <a:solidFill>
                  <a:prstClr val="black"/>
                </a:solidFill>
                <a:latin typeface="+mn-lt"/>
                <a:ea typeface="+mn-ea"/>
                <a:cs typeface="+mn-cs"/>
              </a:rPr>
              <a:t>Chữ Baton (Ba-tông) là kiểu chữ có các nét bằng </a:t>
            </a:r>
            <a:r>
              <a:rPr lang="vi-VN" sz="2000" kern="1200">
                <a:solidFill>
                  <a:prstClr val="black"/>
                </a:solidFill>
                <a:latin typeface="+mn-lt"/>
                <a:ea typeface="+mn-ea"/>
                <a:cs typeface="+mn-cs"/>
              </a:rPr>
              <a:t>nhau.</a:t>
            </a:r>
            <a:endParaRPr lang="en-US" sz="2000" kern="1200">
              <a:solidFill>
                <a:prstClr val="black"/>
              </a:solidFill>
              <a:latin typeface="+mn-lt"/>
              <a:ea typeface="+mn-ea"/>
              <a:cs typeface="+mn-cs"/>
            </a:endParaRPr>
          </a:p>
          <a:p>
            <a:pPr marL="304815" indent="-304815" algn="just" defTabSz="609630">
              <a:lnSpc>
                <a:spcPct val="150000"/>
              </a:lnSpc>
              <a:spcBef>
                <a:spcPts val="67"/>
              </a:spcBef>
              <a:spcAft>
                <a:spcPts val="67"/>
              </a:spcAft>
              <a:buClrTx/>
              <a:buFont typeface="Wingdings" panose="05000000000000000000" pitchFamily="2" charset="2"/>
              <a:buChar char="Ø"/>
            </a:pPr>
            <a:r>
              <a:rPr lang="vi-VN" sz="2000" kern="1200">
                <a:solidFill>
                  <a:prstClr val="black"/>
                </a:solidFill>
                <a:latin typeface="+mn-lt"/>
                <a:ea typeface="+mn-ea"/>
                <a:cs typeface="+mn-cs"/>
              </a:rPr>
              <a:t>Gothic </a:t>
            </a:r>
            <a:r>
              <a:rPr lang="vi-VN" sz="2000" kern="1200" dirty="0">
                <a:solidFill>
                  <a:prstClr val="black"/>
                </a:solidFill>
                <a:latin typeface="+mn-lt"/>
                <a:ea typeface="+mn-ea"/>
                <a:cs typeface="+mn-cs"/>
              </a:rPr>
              <a:t>(Gô-tích) và Roman (Rô-măng) là tên hai kiểu chữ bắt nguồn từ phong cách nghệ thuật kiến trúc thuộc thời kì trung cổ phương Tây.</a:t>
            </a:r>
            <a:endParaRPr lang="en-US" sz="2000" kern="1200" dirty="0">
              <a:solidFill>
                <a:prstClr val="black"/>
              </a:solidFill>
              <a:latin typeface="+mn-lt"/>
              <a:ea typeface="+mn-ea"/>
              <a:cs typeface="+mn-cs"/>
            </a:endParaRPr>
          </a:p>
          <a:p>
            <a:pPr marL="304815" indent="-304815" algn="just" defTabSz="609630">
              <a:lnSpc>
                <a:spcPct val="150000"/>
              </a:lnSpc>
              <a:spcBef>
                <a:spcPts val="67"/>
              </a:spcBef>
              <a:spcAft>
                <a:spcPts val="67"/>
              </a:spcAft>
              <a:buClrTx/>
              <a:buFont typeface="Wingdings" panose="05000000000000000000" pitchFamily="2" charset="2"/>
              <a:buChar char="Ø"/>
            </a:pPr>
            <a:r>
              <a:rPr lang="vi-VN" sz="2000" kern="1200" dirty="0">
                <a:solidFill>
                  <a:prstClr val="black"/>
                </a:solidFill>
                <a:latin typeface="+mn-lt"/>
                <a:ea typeface="+mn-ea"/>
                <a:cs typeface="+mn-cs"/>
              </a:rPr>
              <a:t>Khoảng cách giữa các chữ cái thông thường không đều nhau. Những chữ in còn có nét tròn (O, C, Q, G) có đường kính lớn hơn so với các chữ nét sổ thẳng.</a:t>
            </a:r>
            <a:endParaRPr lang="en-US" sz="2000" kern="1200" dirty="0">
              <a:solidFill>
                <a:prstClr val="black"/>
              </a:solidFill>
              <a:latin typeface="+mn-lt"/>
              <a:ea typeface="+mn-ea"/>
              <a:cs typeface="+mn-cs"/>
            </a:endParaRPr>
          </a:p>
          <a:p>
            <a:pPr marL="304815" indent="-304815" algn="just" defTabSz="609630">
              <a:lnSpc>
                <a:spcPct val="150000"/>
              </a:lnSpc>
              <a:spcBef>
                <a:spcPts val="67"/>
              </a:spcBef>
              <a:spcAft>
                <a:spcPts val="67"/>
              </a:spcAft>
              <a:buClrTx/>
              <a:buFont typeface="Wingdings" panose="05000000000000000000" pitchFamily="2" charset="2"/>
              <a:buChar char="Ø"/>
            </a:pPr>
            <a:r>
              <a:rPr lang="vi-VN" sz="2000" kern="1200" dirty="0">
                <a:solidFill>
                  <a:prstClr val="black"/>
                </a:solidFill>
                <a:latin typeface="+mn-lt"/>
                <a:ea typeface="+mn-ea"/>
                <a:cs typeface="+mn-cs"/>
              </a:rPr>
              <a:t>Kiểu chữ được sử dụng trên máy tính là do các hoạ sĩ và chuyên gia công nghệ thông tin thiết kế.</a:t>
            </a:r>
            <a:endParaRPr lang="en-US" sz="2000" kern="1200" dirty="0">
              <a:solidFill>
                <a:prstClr val="black"/>
              </a:solidFill>
              <a:latin typeface="+mn-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5120553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9725">
            <a:off x="10014502" y="5771399"/>
            <a:ext cx="2638515" cy="9962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343541" y="1018278"/>
            <a:ext cx="1207261" cy="1418790"/>
          </a:xfrm>
          <a:prstGeom prst="rect">
            <a:avLst/>
          </a:prstGeom>
        </p:spPr>
      </p:pic>
      <p:sp>
        <p:nvSpPr>
          <p:cNvPr id="11" name="TextBox 10">
            <a:extLst>
              <a:ext uri="{FF2B5EF4-FFF2-40B4-BE49-F238E27FC236}">
                <a16:creationId xmlns:a16="http://schemas.microsoft.com/office/drawing/2014/main" id="{90670B90-96B2-3059-C472-768521E0AEDE}"/>
              </a:ext>
            </a:extLst>
          </p:cNvPr>
          <p:cNvSpPr txBox="1"/>
          <p:nvPr/>
        </p:nvSpPr>
        <p:spPr>
          <a:xfrm>
            <a:off x="2356023" y="915080"/>
            <a:ext cx="7479953" cy="598562"/>
          </a:xfrm>
          <a:prstGeom prst="rect">
            <a:avLst/>
          </a:prstGeom>
        </p:spPr>
        <p:txBody>
          <a:bodyPr lIns="0" tIns="0" rIns="0" bIns="0" rtlCol="0" anchor="t">
            <a:spAutoFit/>
          </a:bodyPr>
          <a:lstStyle/>
          <a:p>
            <a:pPr algn="ctr" defTabSz="609630">
              <a:lnSpc>
                <a:spcPts val="5334"/>
              </a:lnSpc>
              <a:spcBef>
                <a:spcPct val="0"/>
              </a:spcBef>
              <a:buClrTx/>
            </a:pPr>
            <a:r>
              <a:rPr lang="en-US" sz="3200" b="1" kern="1200" dirty="0">
                <a:solidFill>
                  <a:schemeClr val="tx1"/>
                </a:solidFill>
                <a:latin typeface="UTM Avo" panose="02040603050506020204" pitchFamily="18" charset="0"/>
                <a:ea typeface="+mn-ea"/>
                <a:cs typeface="Arial" panose="020B0604020202020204" pitchFamily="34" charset="0"/>
              </a:rPr>
              <a:t>HƯỚNG DẪN VỀ NHÀ</a:t>
            </a:r>
          </a:p>
        </p:txBody>
      </p:sp>
      <p:grpSp>
        <p:nvGrpSpPr>
          <p:cNvPr id="22" name="Group 8"/>
          <p:cNvGrpSpPr/>
          <p:nvPr/>
        </p:nvGrpSpPr>
        <p:grpSpPr>
          <a:xfrm rot="5400000" flipV="1">
            <a:off x="3768311" y="-1087132"/>
            <a:ext cx="1406321" cy="7264402"/>
            <a:chOff x="0" y="0"/>
            <a:chExt cx="2565552" cy="5476073"/>
          </a:xfrm>
          <a:solidFill>
            <a:schemeClr val="accent3">
              <a:lumMod val="20000"/>
              <a:lumOff val="80000"/>
            </a:schemeClr>
          </a:solidFill>
        </p:grpSpPr>
        <p:sp>
          <p:nvSpPr>
            <p:cNvPr id="23" name="Freeform 9"/>
            <p:cNvSpPr/>
            <p:nvPr/>
          </p:nvSpPr>
          <p:spPr>
            <a:xfrm>
              <a:off x="0" y="0"/>
              <a:ext cx="2570532" cy="5479751"/>
            </a:xfrm>
            <a:custGeom>
              <a:avLst/>
              <a:gdLst/>
              <a:ahLst/>
              <a:cxnLst/>
              <a:rect l="l" t="t" r="r" b="b"/>
              <a:pathLst>
                <a:path w="2570532" h="5479751">
                  <a:moveTo>
                    <a:pt x="2564839" y="1112592"/>
                  </a:moveTo>
                  <a:cubicBezTo>
                    <a:pt x="2559147" y="1453591"/>
                    <a:pt x="2550356" y="5034563"/>
                    <a:pt x="2550356" y="5034563"/>
                  </a:cubicBezTo>
                  <a:cubicBezTo>
                    <a:pt x="2550356" y="5184157"/>
                    <a:pt x="2413790" y="5343258"/>
                    <a:pt x="2211012" y="5343258"/>
                  </a:cubicBezTo>
                  <a:cubicBezTo>
                    <a:pt x="2211012" y="5343258"/>
                    <a:pt x="1747503" y="5350699"/>
                    <a:pt x="1379264" y="5349948"/>
                  </a:cubicBezTo>
                  <a:cubicBezTo>
                    <a:pt x="1358627" y="5378554"/>
                    <a:pt x="1338570" y="5405420"/>
                    <a:pt x="1332046" y="5411151"/>
                  </a:cubicBezTo>
                  <a:cubicBezTo>
                    <a:pt x="1323228" y="5418895"/>
                    <a:pt x="1304780" y="5445056"/>
                    <a:pt x="1291002" y="5465413"/>
                  </a:cubicBezTo>
                  <a:cubicBezTo>
                    <a:pt x="1282101" y="5478566"/>
                    <a:pt x="1263230" y="5479751"/>
                    <a:pt x="1252736" y="5467828"/>
                  </a:cubicBezTo>
                  <a:cubicBezTo>
                    <a:pt x="1231200" y="5443364"/>
                    <a:pt x="1199001" y="5405329"/>
                    <a:pt x="1184913" y="5381311"/>
                  </a:cubicBezTo>
                  <a:cubicBezTo>
                    <a:pt x="1178494" y="5370369"/>
                    <a:pt x="1172538" y="5359169"/>
                    <a:pt x="1167084" y="5348275"/>
                  </a:cubicBezTo>
                  <a:cubicBezTo>
                    <a:pt x="1137061" y="5347800"/>
                    <a:pt x="1109055" y="5347214"/>
                    <a:pt x="1083678" y="5346500"/>
                  </a:cubicBezTo>
                  <a:cubicBezTo>
                    <a:pt x="769588" y="5337666"/>
                    <a:pt x="324392" y="5333800"/>
                    <a:pt x="324392" y="5333800"/>
                  </a:cubicBezTo>
                  <a:cubicBezTo>
                    <a:pt x="25400" y="5343258"/>
                    <a:pt x="49183" y="5233205"/>
                    <a:pt x="22788" y="5053480"/>
                  </a:cubicBezTo>
                  <a:cubicBezTo>
                    <a:pt x="22788" y="5053480"/>
                    <a:pt x="0" y="4886557"/>
                    <a:pt x="0" y="4637571"/>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txBody>
            <a:bodyPr/>
            <a:lstStyle/>
            <a:p>
              <a:endParaRPr lang="en-US"/>
            </a:p>
          </p:txBody>
        </p:sp>
      </p:grpSp>
      <p:grpSp>
        <p:nvGrpSpPr>
          <p:cNvPr id="26" name="Group 8"/>
          <p:cNvGrpSpPr/>
          <p:nvPr/>
        </p:nvGrpSpPr>
        <p:grpSpPr>
          <a:xfrm rot="5400000" flipV="1">
            <a:off x="3773191" y="791816"/>
            <a:ext cx="1406321" cy="7264400"/>
            <a:chOff x="0" y="0"/>
            <a:chExt cx="2565552" cy="5476073"/>
          </a:xfrm>
          <a:solidFill>
            <a:schemeClr val="accent3">
              <a:lumMod val="20000"/>
              <a:lumOff val="80000"/>
            </a:schemeClr>
          </a:solidFill>
        </p:grpSpPr>
        <p:sp>
          <p:nvSpPr>
            <p:cNvPr id="27" name="Freeform 9"/>
            <p:cNvSpPr/>
            <p:nvPr/>
          </p:nvSpPr>
          <p:spPr>
            <a:xfrm>
              <a:off x="0" y="0"/>
              <a:ext cx="2570532" cy="5479751"/>
            </a:xfrm>
            <a:custGeom>
              <a:avLst/>
              <a:gdLst/>
              <a:ahLst/>
              <a:cxnLst/>
              <a:rect l="l" t="t" r="r" b="b"/>
              <a:pathLst>
                <a:path w="2570532" h="5479751">
                  <a:moveTo>
                    <a:pt x="2564839" y="1112592"/>
                  </a:moveTo>
                  <a:cubicBezTo>
                    <a:pt x="2559147" y="1453591"/>
                    <a:pt x="2550356" y="5034563"/>
                    <a:pt x="2550356" y="5034563"/>
                  </a:cubicBezTo>
                  <a:cubicBezTo>
                    <a:pt x="2550356" y="5184157"/>
                    <a:pt x="2413790" y="5343258"/>
                    <a:pt x="2211012" y="5343258"/>
                  </a:cubicBezTo>
                  <a:cubicBezTo>
                    <a:pt x="2211012" y="5343258"/>
                    <a:pt x="1747503" y="5350699"/>
                    <a:pt x="1379264" y="5349948"/>
                  </a:cubicBezTo>
                  <a:cubicBezTo>
                    <a:pt x="1358627" y="5378554"/>
                    <a:pt x="1338570" y="5405420"/>
                    <a:pt x="1332046" y="5411151"/>
                  </a:cubicBezTo>
                  <a:cubicBezTo>
                    <a:pt x="1323228" y="5418895"/>
                    <a:pt x="1304780" y="5445056"/>
                    <a:pt x="1291002" y="5465413"/>
                  </a:cubicBezTo>
                  <a:cubicBezTo>
                    <a:pt x="1282101" y="5478566"/>
                    <a:pt x="1263230" y="5479751"/>
                    <a:pt x="1252736" y="5467828"/>
                  </a:cubicBezTo>
                  <a:cubicBezTo>
                    <a:pt x="1231200" y="5443364"/>
                    <a:pt x="1199001" y="5405329"/>
                    <a:pt x="1184913" y="5381311"/>
                  </a:cubicBezTo>
                  <a:cubicBezTo>
                    <a:pt x="1178494" y="5370369"/>
                    <a:pt x="1172538" y="5359169"/>
                    <a:pt x="1167084" y="5348275"/>
                  </a:cubicBezTo>
                  <a:cubicBezTo>
                    <a:pt x="1137061" y="5347800"/>
                    <a:pt x="1109055" y="5347214"/>
                    <a:pt x="1083678" y="5346500"/>
                  </a:cubicBezTo>
                  <a:cubicBezTo>
                    <a:pt x="769588" y="5337666"/>
                    <a:pt x="324392" y="5333800"/>
                    <a:pt x="324392" y="5333800"/>
                  </a:cubicBezTo>
                  <a:cubicBezTo>
                    <a:pt x="25400" y="5343258"/>
                    <a:pt x="49183" y="5233205"/>
                    <a:pt x="22788" y="5053480"/>
                  </a:cubicBezTo>
                  <a:cubicBezTo>
                    <a:pt x="22788" y="5053480"/>
                    <a:pt x="0" y="4886557"/>
                    <a:pt x="0" y="4637571"/>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pic>
        <p:nvPicPr>
          <p:cNvPr id="28" name="Picture 4"/>
          <p:cNvPicPr>
            <a:picLocks noChangeAspect="1"/>
          </p:cNvPicPr>
          <p:nvPr/>
        </p:nvPicPr>
        <p:blipFill>
          <a:blip r:embed="rId8"/>
          <a:srcRect/>
          <a:stretch>
            <a:fillRect/>
          </a:stretch>
        </p:blipFill>
        <p:spPr>
          <a:xfrm>
            <a:off x="8890000" y="2200610"/>
            <a:ext cx="2057172" cy="4289498"/>
          </a:xfrm>
          <a:prstGeom prst="rect">
            <a:avLst/>
          </a:prstGeom>
        </p:spPr>
      </p:pic>
      <p:sp>
        <p:nvSpPr>
          <p:cNvPr id="29" name="Rectangle 28"/>
          <p:cNvSpPr/>
          <p:nvPr/>
        </p:nvSpPr>
        <p:spPr>
          <a:xfrm>
            <a:off x="1151248" y="2311804"/>
            <a:ext cx="3770584" cy="461665"/>
          </a:xfrm>
          <a:prstGeom prst="rect">
            <a:avLst/>
          </a:prstGeom>
        </p:spPr>
        <p:txBody>
          <a:bodyPr wrap="none">
            <a:spAutoFit/>
          </a:bodyPr>
          <a:lstStyle/>
          <a:p>
            <a:pPr algn="just" defTabSz="609630">
              <a:buClrTx/>
            </a:pPr>
            <a:r>
              <a:rPr lang="en-US" sz="2400" kern="1200" dirty="0" err="1">
                <a:latin typeface="UTM Avo" panose="02040603050506020204" pitchFamily="18" charset="0"/>
                <a:ea typeface="Calibri" panose="020F0502020204030204" pitchFamily="34" charset="0"/>
                <a:cs typeface="Arial" panose="020B0604020202020204" pitchFamily="34" charset="0"/>
              </a:rPr>
              <a:t>Ôn</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kern="1200" dirty="0" err="1">
                <a:latin typeface="UTM Avo" panose="02040603050506020204" pitchFamily="18" charset="0"/>
                <a:ea typeface="Calibri" panose="020F0502020204030204" pitchFamily="34" charset="0"/>
                <a:cs typeface="Arial" panose="020B0604020202020204" pitchFamily="34" charset="0"/>
              </a:rPr>
              <a:t>lại</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kern="1200" dirty="0" err="1">
                <a:latin typeface="UTM Avo" panose="02040603050506020204" pitchFamily="18" charset="0"/>
                <a:ea typeface="Calibri" panose="020F0502020204030204" pitchFamily="34" charset="0"/>
                <a:cs typeface="Arial" panose="020B0604020202020204" pitchFamily="34" charset="0"/>
              </a:rPr>
              <a:t>kiến</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kern="1200" dirty="0" err="1">
                <a:latin typeface="UTM Avo" panose="02040603050506020204" pitchFamily="18" charset="0"/>
                <a:ea typeface="Calibri" panose="020F0502020204030204" pitchFamily="34" charset="0"/>
                <a:cs typeface="Arial" panose="020B0604020202020204" pitchFamily="34" charset="0"/>
              </a:rPr>
              <a:t>thức</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kern="1200" err="1">
                <a:latin typeface="UTM Avo" panose="02040603050506020204" pitchFamily="18" charset="0"/>
                <a:ea typeface="Calibri" panose="020F0502020204030204" pitchFamily="34" charset="0"/>
                <a:cs typeface="Arial" panose="020B0604020202020204" pitchFamily="34" charset="0"/>
              </a:rPr>
              <a:t>đã</a:t>
            </a:r>
            <a:r>
              <a:rPr lang="en-US" sz="2400" kern="1200">
                <a:latin typeface="UTM Avo" panose="02040603050506020204" pitchFamily="18" charset="0"/>
                <a:ea typeface="Calibri" panose="020F0502020204030204" pitchFamily="34" charset="0"/>
                <a:cs typeface="Arial" panose="020B0604020202020204" pitchFamily="34" charset="0"/>
              </a:rPr>
              <a:t> học</a:t>
            </a:r>
            <a:endParaRPr lang="en-US" sz="2400" kern="1200" dirty="0">
              <a:solidFill>
                <a:prstClr val="black"/>
              </a:solidFill>
              <a:latin typeface="UTM Avo" panose="02040603050506020204" pitchFamily="18" charset="0"/>
              <a:ea typeface="+mn-ea"/>
              <a:cs typeface="Arial" panose="020B0604020202020204" pitchFamily="34" charset="0"/>
            </a:endParaRPr>
          </a:p>
        </p:txBody>
      </p:sp>
      <p:sp>
        <p:nvSpPr>
          <p:cNvPr id="31" name="Rectangle 30"/>
          <p:cNvSpPr/>
          <p:nvPr/>
        </p:nvSpPr>
        <p:spPr>
          <a:xfrm>
            <a:off x="1071681" y="3902161"/>
            <a:ext cx="6604000" cy="927946"/>
          </a:xfrm>
          <a:prstGeom prst="rect">
            <a:avLst/>
          </a:prstGeom>
        </p:spPr>
        <p:txBody>
          <a:bodyPr wrap="square">
            <a:spAutoFit/>
          </a:bodyPr>
          <a:lstStyle/>
          <a:p>
            <a:pPr algn="just" defTabSz="609630">
              <a:lnSpc>
                <a:spcPct val="120000"/>
              </a:lnSpc>
              <a:buClrTx/>
            </a:pPr>
            <a:r>
              <a:rPr lang="en-US" sz="2400" kern="1200" dirty="0" err="1">
                <a:latin typeface="UTM Avo" panose="02040603050506020204" pitchFamily="18" charset="0"/>
                <a:ea typeface="Calibri" panose="020F0502020204030204" pitchFamily="34" charset="0"/>
                <a:cs typeface="Arial" panose="020B0604020202020204" pitchFamily="34" charset="0"/>
              </a:rPr>
              <a:t>Đọc</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kern="1200" dirty="0" err="1">
                <a:latin typeface="UTM Avo" panose="02040603050506020204" pitchFamily="18" charset="0"/>
                <a:ea typeface="Calibri" panose="020F0502020204030204" pitchFamily="34" charset="0"/>
                <a:cs typeface="Arial" panose="020B0604020202020204" pitchFamily="34" charset="0"/>
              </a:rPr>
              <a:t>và</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kern="1200" dirty="0" err="1">
                <a:latin typeface="UTM Avo" panose="02040603050506020204" pitchFamily="18" charset="0"/>
                <a:ea typeface="Calibri" panose="020F0502020204030204" pitchFamily="34" charset="0"/>
                <a:cs typeface="Arial" panose="020B0604020202020204" pitchFamily="34" charset="0"/>
              </a:rPr>
              <a:t>tìm</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kern="1200" dirty="0" err="1">
                <a:latin typeface="UTM Avo" panose="02040603050506020204" pitchFamily="18" charset="0"/>
                <a:ea typeface="Calibri" panose="020F0502020204030204" pitchFamily="34" charset="0"/>
                <a:cs typeface="Arial" panose="020B0604020202020204" pitchFamily="34" charset="0"/>
              </a:rPr>
              <a:t>hiểu</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kern="1200" dirty="0" err="1">
                <a:latin typeface="UTM Avo" panose="02040603050506020204" pitchFamily="18" charset="0"/>
                <a:ea typeface="Calibri" panose="020F0502020204030204" pitchFamily="34" charset="0"/>
                <a:cs typeface="Arial" panose="020B0604020202020204" pitchFamily="34" charset="0"/>
              </a:rPr>
              <a:t>trước</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kern="1200" dirty="0" err="1">
                <a:latin typeface="UTM Avo" panose="02040603050506020204" pitchFamily="18" charset="0"/>
                <a:ea typeface="Calibri" panose="020F0502020204030204" pitchFamily="34" charset="0"/>
                <a:cs typeface="Arial" panose="020B0604020202020204" pitchFamily="34" charset="0"/>
              </a:rPr>
              <a:t>phần</a:t>
            </a:r>
            <a:r>
              <a:rPr lang="en-US" sz="2400" kern="1200" dirty="0">
                <a:latin typeface="UTM Avo" panose="02040603050506020204" pitchFamily="18" charset="0"/>
                <a:ea typeface="Calibri" panose="020F0502020204030204" pitchFamily="34" charset="0"/>
                <a:cs typeface="Arial" panose="020B0604020202020204" pitchFamily="34" charset="0"/>
              </a:rPr>
              <a:t> </a:t>
            </a:r>
            <a:r>
              <a:rPr lang="en-US" sz="2400" b="1" kern="1200" dirty="0" err="1">
                <a:latin typeface="UTM Avo" panose="02040603050506020204" pitchFamily="18" charset="0"/>
                <a:ea typeface="Calibri" panose="020F0502020204030204" pitchFamily="34" charset="0"/>
                <a:cs typeface="Arial" panose="020B0604020202020204" pitchFamily="34" charset="0"/>
              </a:rPr>
              <a:t>Sáng</a:t>
            </a:r>
            <a:r>
              <a:rPr lang="en-US" sz="2400" b="1" kern="1200" dirty="0">
                <a:latin typeface="UTM Avo" panose="02040603050506020204" pitchFamily="18" charset="0"/>
                <a:ea typeface="Calibri" panose="020F0502020204030204" pitchFamily="34" charset="0"/>
                <a:cs typeface="Arial" panose="020B0604020202020204" pitchFamily="34" charset="0"/>
              </a:rPr>
              <a:t> </a:t>
            </a:r>
            <a:r>
              <a:rPr lang="en-US" sz="2400" b="1" kern="1200" dirty="0" err="1">
                <a:latin typeface="UTM Avo" panose="02040603050506020204" pitchFamily="18" charset="0"/>
                <a:ea typeface="Calibri" panose="020F0502020204030204" pitchFamily="34" charset="0"/>
                <a:cs typeface="Arial" panose="020B0604020202020204" pitchFamily="34" charset="0"/>
              </a:rPr>
              <a:t>tạo</a:t>
            </a:r>
            <a:r>
              <a:rPr lang="en-US" sz="2400" b="1" kern="1200" dirty="0">
                <a:latin typeface="UTM Avo" panose="02040603050506020204" pitchFamily="18" charset="0"/>
                <a:ea typeface="Calibri" panose="020F0502020204030204" pitchFamily="34" charset="0"/>
                <a:cs typeface="Arial" panose="020B0604020202020204" pitchFamily="34" charset="0"/>
              </a:rPr>
              <a:t>, </a:t>
            </a:r>
            <a:r>
              <a:rPr lang="en-US" sz="2400" b="1" kern="1200" dirty="0" err="1">
                <a:latin typeface="UTM Avo" panose="02040603050506020204" pitchFamily="18" charset="0"/>
                <a:ea typeface="Calibri" panose="020F0502020204030204" pitchFamily="34" charset="0"/>
                <a:cs typeface="Arial" panose="020B0604020202020204" pitchFamily="34" charset="0"/>
              </a:rPr>
              <a:t>thảo</a:t>
            </a:r>
            <a:r>
              <a:rPr lang="en-US" sz="2400" b="1" kern="1200" dirty="0">
                <a:latin typeface="UTM Avo" panose="02040603050506020204" pitchFamily="18" charset="0"/>
                <a:ea typeface="Calibri" panose="020F0502020204030204" pitchFamily="34" charset="0"/>
                <a:cs typeface="Arial" panose="020B0604020202020204" pitchFamily="34" charset="0"/>
              </a:rPr>
              <a:t> </a:t>
            </a:r>
            <a:r>
              <a:rPr lang="en-US" sz="2400" b="1" kern="1200" dirty="0" err="1">
                <a:latin typeface="UTM Avo" panose="02040603050506020204" pitchFamily="18" charset="0"/>
                <a:ea typeface="Calibri" panose="020F0502020204030204" pitchFamily="34" charset="0"/>
                <a:cs typeface="Arial" panose="020B0604020202020204" pitchFamily="34" charset="0"/>
              </a:rPr>
              <a:t>luận</a:t>
            </a:r>
            <a:r>
              <a:rPr lang="en-US" sz="2400" b="1" kern="1200" dirty="0">
                <a:latin typeface="UTM Avo" panose="02040603050506020204" pitchFamily="18" charset="0"/>
                <a:ea typeface="Calibri" panose="020F0502020204030204" pitchFamily="34" charset="0"/>
                <a:cs typeface="Arial" panose="020B0604020202020204" pitchFamily="34" charset="0"/>
              </a:rPr>
              <a:t>, </a:t>
            </a:r>
            <a:r>
              <a:rPr lang="en-US" sz="2400" b="1" kern="1200" err="1">
                <a:latin typeface="UTM Avo" panose="02040603050506020204" pitchFamily="18" charset="0"/>
                <a:ea typeface="Calibri" panose="020F0502020204030204" pitchFamily="34" charset="0"/>
                <a:cs typeface="Arial" panose="020B0604020202020204" pitchFamily="34" charset="0"/>
              </a:rPr>
              <a:t>ứng</a:t>
            </a:r>
            <a:r>
              <a:rPr lang="en-US" sz="2400" b="1" kern="1200">
                <a:latin typeface="UTM Avo" panose="02040603050506020204" pitchFamily="18" charset="0"/>
                <a:ea typeface="Calibri" panose="020F0502020204030204" pitchFamily="34" charset="0"/>
                <a:cs typeface="Arial" panose="020B0604020202020204" pitchFamily="34" charset="0"/>
              </a:rPr>
              <a:t> dụng</a:t>
            </a:r>
            <a:endParaRPr lang="en-US" sz="2400" b="1" kern="1200" dirty="0">
              <a:solidFill>
                <a:prstClr val="black"/>
              </a:solidFill>
              <a:latin typeface="UTM Avo" panose="02040603050506020204" pitchFamily="18" charset="0"/>
              <a:ea typeface="+mn-ea"/>
              <a:cs typeface="Arial" panose="020B0604020202020204" pitchFamily="34" charset="0"/>
            </a:endParaRPr>
          </a:p>
        </p:txBody>
      </p:sp>
    </p:spTree>
    <p:custDataLst>
      <p:tags r:id="rId1"/>
    </p:custData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2" presetClass="entr" presetSubtype="2"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righ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14"/>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3" name="Google Shape;223;p14"/>
          <p:cNvSpPr txBox="1"/>
          <p:nvPr/>
        </p:nvSpPr>
        <p:spPr>
          <a:xfrm>
            <a:off x="462105" y="912740"/>
            <a:ext cx="11367083"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1" i="0" u="none" strike="noStrike" cap="none" dirty="0">
                <a:solidFill>
                  <a:srgbClr val="833C0B"/>
                </a:solidFill>
                <a:latin typeface="UTM Avo" panose="02040603050506020204" pitchFamily="18" charset="0"/>
                <a:sym typeface="Arial"/>
              </a:rPr>
              <a:t>Like </a:t>
            </a:r>
            <a:r>
              <a:rPr lang="en-US" sz="2000" b="1" i="0" u="none" strike="noStrike" cap="none" dirty="0" err="1">
                <a:solidFill>
                  <a:srgbClr val="833C0B"/>
                </a:solidFill>
                <a:latin typeface="UTM Avo" panose="02040603050506020204" pitchFamily="18" charset="0"/>
                <a:sym typeface="Arial"/>
              </a:rPr>
              <a:t>fanpage</a:t>
            </a:r>
            <a:r>
              <a:rPr lang="en-US" sz="2000" b="1" i="0" u="none" strike="noStrike" cap="none" dirty="0">
                <a:solidFill>
                  <a:srgbClr val="833C0B"/>
                </a:solidFill>
                <a:latin typeface="UTM Avo" panose="02040603050506020204" pitchFamily="18" charset="0"/>
                <a:sym typeface="Arial"/>
              </a:rPr>
              <a:t> Hoc10 - </a:t>
            </a:r>
            <a:r>
              <a:rPr lang="en-US" sz="2000" b="1" i="0" u="none" strike="noStrike" cap="none" dirty="0" err="1">
                <a:solidFill>
                  <a:srgbClr val="833C0B"/>
                </a:solidFill>
                <a:latin typeface="UTM Avo" panose="02040603050506020204" pitchFamily="18" charset="0"/>
                <a:sym typeface="Arial"/>
              </a:rPr>
              <a:t>Học</a:t>
            </a:r>
            <a:r>
              <a:rPr lang="en-US" sz="2000" b="1" i="0" u="none" strike="noStrike" cap="none" dirty="0">
                <a:solidFill>
                  <a:srgbClr val="833C0B"/>
                </a:solidFill>
                <a:latin typeface="UTM Avo" panose="02040603050506020204" pitchFamily="18" charset="0"/>
                <a:sym typeface="Arial"/>
              </a:rPr>
              <a:t> 1 </a:t>
            </a:r>
            <a:r>
              <a:rPr lang="en-US" sz="2000" b="1" i="0" u="none" strike="noStrike" cap="none" dirty="0" err="1">
                <a:solidFill>
                  <a:srgbClr val="833C0B"/>
                </a:solidFill>
                <a:latin typeface="UTM Avo" panose="02040603050506020204" pitchFamily="18" charset="0"/>
                <a:sym typeface="Arial"/>
              </a:rPr>
              <a:t>biết</a:t>
            </a:r>
            <a:r>
              <a:rPr lang="en-US" sz="2000" b="1" i="0" u="none" strike="noStrike" cap="none" dirty="0">
                <a:solidFill>
                  <a:srgbClr val="833C0B"/>
                </a:solidFill>
                <a:latin typeface="UTM Avo" panose="02040603050506020204" pitchFamily="18" charset="0"/>
                <a:sym typeface="Arial"/>
              </a:rPr>
              <a:t> 10 </a:t>
            </a:r>
            <a:r>
              <a:rPr lang="en-US" sz="2000" b="1" i="0" u="none" strike="noStrike" cap="none" dirty="0" err="1">
                <a:solidFill>
                  <a:srgbClr val="833C0B"/>
                </a:solidFill>
                <a:latin typeface="UTM Avo" panose="02040603050506020204" pitchFamily="18" charset="0"/>
                <a:sym typeface="Arial"/>
              </a:rPr>
              <a:t>để</a:t>
            </a:r>
            <a:r>
              <a:rPr lang="en-US" sz="2000" b="1" i="0" u="none" strike="noStrike" cap="none" dirty="0">
                <a:solidFill>
                  <a:srgbClr val="833C0B"/>
                </a:solidFill>
                <a:latin typeface="UTM Avo" panose="02040603050506020204" pitchFamily="18" charset="0"/>
                <a:sym typeface="Arial"/>
              </a:rPr>
              <a:t> </a:t>
            </a:r>
            <a:r>
              <a:rPr lang="en-US" sz="2000" b="1" i="0" u="none" strike="noStrike" cap="none" dirty="0" err="1">
                <a:solidFill>
                  <a:srgbClr val="833C0B"/>
                </a:solidFill>
                <a:latin typeface="UTM Avo" panose="02040603050506020204" pitchFamily="18" charset="0"/>
                <a:sym typeface="Arial"/>
              </a:rPr>
              <a:t>nhận</a:t>
            </a:r>
            <a:r>
              <a:rPr lang="en-US" sz="2000" b="1" i="0" u="none" strike="noStrike" cap="none" dirty="0">
                <a:solidFill>
                  <a:srgbClr val="833C0B"/>
                </a:solidFill>
                <a:latin typeface="UTM Avo" panose="02040603050506020204" pitchFamily="18" charset="0"/>
                <a:sym typeface="Arial"/>
              </a:rPr>
              <a:t> </a:t>
            </a:r>
            <a:r>
              <a:rPr lang="en-US" sz="2000" b="1" i="0" u="none" strike="noStrike" cap="none" dirty="0" err="1">
                <a:solidFill>
                  <a:srgbClr val="833C0B"/>
                </a:solidFill>
                <a:latin typeface="UTM Avo" panose="02040603050506020204" pitchFamily="18" charset="0"/>
                <a:sym typeface="Arial"/>
              </a:rPr>
              <a:t>thêm</a:t>
            </a:r>
            <a:r>
              <a:rPr lang="en-US" sz="2000" b="1" i="0" u="none" strike="noStrike" cap="none" dirty="0">
                <a:solidFill>
                  <a:srgbClr val="833C0B"/>
                </a:solidFill>
                <a:latin typeface="UTM Avo" panose="02040603050506020204" pitchFamily="18" charset="0"/>
                <a:sym typeface="Arial"/>
              </a:rPr>
              <a:t> </a:t>
            </a:r>
            <a:r>
              <a:rPr lang="en-US" sz="2000" b="1" i="0" u="none" strike="noStrike" cap="none" dirty="0" err="1">
                <a:solidFill>
                  <a:srgbClr val="833C0B"/>
                </a:solidFill>
                <a:latin typeface="UTM Avo" panose="02040603050506020204" pitchFamily="18" charset="0"/>
                <a:sym typeface="Arial"/>
              </a:rPr>
              <a:t>nhiều</a:t>
            </a:r>
            <a:r>
              <a:rPr lang="en-US" sz="2000" b="1" i="0" u="none" strike="noStrike" cap="none" dirty="0">
                <a:solidFill>
                  <a:srgbClr val="833C0B"/>
                </a:solidFill>
                <a:latin typeface="UTM Avo" panose="02040603050506020204" pitchFamily="18" charset="0"/>
                <a:sym typeface="Arial"/>
              </a:rPr>
              <a:t> </a:t>
            </a:r>
            <a:r>
              <a:rPr lang="en-US" sz="2000" b="1" i="0" u="none" strike="noStrike" cap="none" dirty="0" err="1">
                <a:solidFill>
                  <a:srgbClr val="833C0B"/>
                </a:solidFill>
                <a:latin typeface="UTM Avo" panose="02040603050506020204" pitchFamily="18" charset="0"/>
                <a:sym typeface="Arial"/>
              </a:rPr>
              <a:t>tài</a:t>
            </a:r>
            <a:r>
              <a:rPr lang="en-US" sz="2000" b="1" i="0" u="none" strike="noStrike" cap="none" dirty="0">
                <a:solidFill>
                  <a:srgbClr val="833C0B"/>
                </a:solidFill>
                <a:latin typeface="UTM Avo" panose="02040603050506020204" pitchFamily="18" charset="0"/>
                <a:sym typeface="Arial"/>
              </a:rPr>
              <a:t> </a:t>
            </a:r>
            <a:r>
              <a:rPr lang="en-US" sz="2000" b="1" i="0" u="none" strike="noStrike" cap="none" dirty="0" err="1">
                <a:solidFill>
                  <a:srgbClr val="833C0B"/>
                </a:solidFill>
                <a:latin typeface="UTM Avo" panose="02040603050506020204" pitchFamily="18" charset="0"/>
                <a:sym typeface="Arial"/>
              </a:rPr>
              <a:t>liệu</a:t>
            </a:r>
            <a:r>
              <a:rPr lang="en-US" sz="2000" b="1" i="0" u="none" strike="noStrike" cap="none" dirty="0">
                <a:solidFill>
                  <a:srgbClr val="833C0B"/>
                </a:solidFill>
                <a:latin typeface="UTM Avo" panose="02040603050506020204" pitchFamily="18" charset="0"/>
                <a:sym typeface="Arial"/>
              </a:rPr>
              <a:t> </a:t>
            </a:r>
            <a:r>
              <a:rPr lang="en-US" sz="2000" b="1" i="0" u="none" strike="noStrike" cap="none" dirty="0" err="1">
                <a:solidFill>
                  <a:srgbClr val="833C0B"/>
                </a:solidFill>
                <a:latin typeface="UTM Avo" panose="02040603050506020204" pitchFamily="18" charset="0"/>
                <a:sym typeface="Arial"/>
              </a:rPr>
              <a:t>giảng</a:t>
            </a:r>
            <a:r>
              <a:rPr lang="en-US" sz="2000" b="1" i="0" u="none" strike="noStrike" cap="none" dirty="0">
                <a:solidFill>
                  <a:srgbClr val="833C0B"/>
                </a:solidFill>
                <a:latin typeface="UTM Avo" panose="02040603050506020204" pitchFamily="18" charset="0"/>
                <a:sym typeface="Arial"/>
              </a:rPr>
              <a:t> </a:t>
            </a:r>
            <a:r>
              <a:rPr lang="en-US" sz="2000" b="1" i="0" u="none" strike="noStrike" cap="none" dirty="0" err="1">
                <a:solidFill>
                  <a:srgbClr val="833C0B"/>
                </a:solidFill>
                <a:latin typeface="UTM Avo" panose="02040603050506020204" pitchFamily="18" charset="0"/>
                <a:sym typeface="Arial"/>
              </a:rPr>
              <a:t>dạy</a:t>
            </a:r>
            <a:endParaRPr dirty="0">
              <a:latin typeface="UTM Avo" panose="02040603050506020204" pitchFamily="18" charset="0"/>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dirty="0" err="1">
                <a:solidFill>
                  <a:srgbClr val="833C0B"/>
                </a:solidFill>
                <a:latin typeface="UTM Avo" panose="02040603050506020204" pitchFamily="18" charset="0"/>
                <a:sym typeface="Arial"/>
              </a:rPr>
              <a:t>theo</a:t>
            </a:r>
            <a:r>
              <a:rPr lang="en-US" sz="2000" b="0" i="0" u="none" strike="noStrike" cap="none" dirty="0">
                <a:solidFill>
                  <a:srgbClr val="833C0B"/>
                </a:solidFill>
                <a:latin typeface="UTM Avo" panose="02040603050506020204" pitchFamily="18" charset="0"/>
                <a:sym typeface="Arial"/>
              </a:rPr>
              <a:t> </a:t>
            </a:r>
            <a:r>
              <a:rPr lang="en-US" sz="2000" b="0" i="0" u="none" strike="noStrike" cap="none" dirty="0" err="1">
                <a:solidFill>
                  <a:srgbClr val="833C0B"/>
                </a:solidFill>
                <a:latin typeface="UTM Avo" panose="02040603050506020204" pitchFamily="18" charset="0"/>
                <a:sym typeface="Arial"/>
              </a:rPr>
              <a:t>đường</a:t>
            </a:r>
            <a:r>
              <a:rPr lang="en-US" sz="2000" b="0" i="0" u="none" strike="noStrike" cap="none" dirty="0">
                <a:solidFill>
                  <a:srgbClr val="833C0B"/>
                </a:solidFill>
                <a:latin typeface="UTM Avo" panose="02040603050506020204" pitchFamily="18" charset="0"/>
                <a:sym typeface="Arial"/>
              </a:rPr>
              <a:t> link:  </a:t>
            </a:r>
            <a:endParaRPr dirty="0">
              <a:latin typeface="UTM Avo" panose="02040603050506020204" pitchFamily="18" charset="0"/>
            </a:endParaRPr>
          </a:p>
        </p:txBody>
      </p:sp>
      <p:sp>
        <p:nvSpPr>
          <p:cNvPr id="224" name="Google Shape;224;p14"/>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5" name="Google Shape;225;p14">
            <a:hlinkClick r:id="rId4"/>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43C0C"/>
              </a:buClr>
              <a:buSzPts val="2400"/>
              <a:buFont typeface="Arial"/>
              <a:buNone/>
            </a:pPr>
            <a:r>
              <a:rPr lang="en-US" sz="2400" b="1" i="0" u="sng" strike="noStrike" cap="none" dirty="0">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Hoc10 – </a:t>
            </a:r>
            <a:r>
              <a:rPr lang="en-US" sz="2400" b="1" i="0" u="sng" strike="noStrike" cap="none" dirty="0" err="1">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Học</a:t>
            </a:r>
            <a:r>
              <a:rPr lang="en-US" sz="2400" b="1" i="0" u="sng" strike="noStrike" cap="none" dirty="0">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 1 </a:t>
            </a:r>
            <a:r>
              <a:rPr lang="en-US" sz="2400" b="1" i="0" u="sng" strike="noStrike" cap="none" dirty="0" err="1">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biết</a:t>
            </a:r>
            <a:r>
              <a:rPr lang="en-US" sz="2400" b="1" i="0" u="sng" strike="noStrike" cap="none" dirty="0">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 10</a:t>
            </a:r>
            <a:endParaRPr sz="2400" b="1" i="0" u="sng" strike="noStrike" cap="none" dirty="0">
              <a:solidFill>
                <a:srgbClr val="843C0C"/>
              </a:solidFill>
              <a:latin typeface="UTM Avo" panose="02040603050506020204" pitchFamily="18" charset="0"/>
              <a:sym typeface="Arial"/>
            </a:endParaRPr>
          </a:p>
        </p:txBody>
      </p:sp>
      <p:sp>
        <p:nvSpPr>
          <p:cNvPr id="226" name="Google Shape;226;p14"/>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dirty="0" err="1">
                <a:solidFill>
                  <a:srgbClr val="833C0B"/>
                </a:solidFill>
                <a:latin typeface="UTM Avo" panose="02040603050506020204" pitchFamily="18" charset="0"/>
                <a:sym typeface="Arial"/>
              </a:rPr>
              <a:t>Hoặc</a:t>
            </a:r>
            <a:r>
              <a:rPr lang="en-US" sz="2000" b="0" i="0" u="none" strike="noStrike" cap="none" dirty="0">
                <a:solidFill>
                  <a:srgbClr val="833C0B"/>
                </a:solidFill>
                <a:latin typeface="UTM Avo" panose="02040603050506020204" pitchFamily="18" charset="0"/>
                <a:sym typeface="Arial"/>
              </a:rPr>
              <a:t> </a:t>
            </a:r>
            <a:r>
              <a:rPr lang="en-US" sz="2000" b="0" i="0" u="none" strike="noStrike" cap="none" dirty="0" err="1">
                <a:solidFill>
                  <a:srgbClr val="833C0B"/>
                </a:solidFill>
                <a:latin typeface="UTM Avo" panose="02040603050506020204" pitchFamily="18" charset="0"/>
                <a:sym typeface="Arial"/>
              </a:rPr>
              <a:t>truy</a:t>
            </a:r>
            <a:r>
              <a:rPr lang="en-US" sz="2000" b="0" i="0" u="none" strike="noStrike" cap="none" dirty="0">
                <a:solidFill>
                  <a:srgbClr val="833C0B"/>
                </a:solidFill>
                <a:latin typeface="UTM Avo" panose="02040603050506020204" pitchFamily="18" charset="0"/>
                <a:sym typeface="Arial"/>
              </a:rPr>
              <a:t> </a:t>
            </a:r>
            <a:r>
              <a:rPr lang="en-US" sz="2000" b="0" i="0" u="none" strike="noStrike" cap="none" dirty="0" err="1">
                <a:solidFill>
                  <a:srgbClr val="833C0B"/>
                </a:solidFill>
                <a:latin typeface="UTM Avo" panose="02040603050506020204" pitchFamily="18" charset="0"/>
                <a:sym typeface="Arial"/>
              </a:rPr>
              <a:t>cập</a:t>
            </a:r>
            <a:r>
              <a:rPr lang="en-US" sz="2000" b="0" i="0" u="none" strike="noStrike" cap="none" dirty="0">
                <a:solidFill>
                  <a:srgbClr val="833C0B"/>
                </a:solidFill>
                <a:latin typeface="UTM Avo" panose="02040603050506020204" pitchFamily="18" charset="0"/>
                <a:sym typeface="Arial"/>
              </a:rPr>
              <a:t> qua QR code</a:t>
            </a:r>
            <a:endParaRPr dirty="0">
              <a:latin typeface="UTM Avo" panose="02040603050506020204" pitchFamily="18" charset="0"/>
            </a:endParaRPr>
          </a:p>
        </p:txBody>
      </p:sp>
      <p:pic>
        <p:nvPicPr>
          <p:cNvPr id="227" name="Google Shape;227;p14"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5679086" y="2851979"/>
            <a:ext cx="1053311" cy="749021"/>
          </a:xfrm>
          <a:prstGeom prst="rect">
            <a:avLst/>
          </a:prstGeom>
          <a:noFill/>
          <a:ln>
            <a:noFill/>
          </a:ln>
        </p:spPr>
      </p:pic>
      <p:pic>
        <p:nvPicPr>
          <p:cNvPr id="228" name="Google Shape;228;p14"/>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pic>
        <p:nvPicPr>
          <p:cNvPr id="168" name="Google Shape;168;p2">
            <a:hlinkClick r:id="rId4"/>
          </p:cNvPr>
          <p:cNvPicPr preferRelativeResize="0"/>
          <p:nvPr/>
        </p:nvPicPr>
        <p:blipFill rotWithShape="1">
          <a:blip r:embed="rId5">
            <a:alphaModFix/>
          </a:blip>
          <a:srcRect/>
          <a:stretch/>
        </p:blipFill>
        <p:spPr>
          <a:xfrm>
            <a:off x="4501083" y="3015453"/>
            <a:ext cx="3189834" cy="17647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47471" y="4249749"/>
            <a:ext cx="398538" cy="57142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7569" y="2530364"/>
            <a:ext cx="398538" cy="571420"/>
          </a:xfrm>
          <a:prstGeom prst="rect">
            <a:avLst/>
          </a:prstGeom>
        </p:spPr>
      </p:pic>
      <p:pic>
        <p:nvPicPr>
          <p:cNvPr id="20"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4512"/>
          <a:stretch>
            <a:fillRect/>
          </a:stretch>
        </p:blipFill>
        <p:spPr>
          <a:xfrm>
            <a:off x="10761586" y="5537577"/>
            <a:ext cx="1594933" cy="1304122"/>
          </a:xfrm>
          <a:prstGeom prst="rect">
            <a:avLst/>
          </a:prstGeom>
        </p:spPr>
      </p:pic>
      <p:pic>
        <p:nvPicPr>
          <p:cNvPr id="21"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672">
            <a:off x="296151" y="6032447"/>
            <a:ext cx="930195" cy="718787"/>
          </a:xfrm>
          <a:prstGeom prst="rect">
            <a:avLst/>
          </a:prstGeom>
        </p:spPr>
      </p:pic>
      <p:grpSp>
        <p:nvGrpSpPr>
          <p:cNvPr id="27" name="Group 7"/>
          <p:cNvGrpSpPr/>
          <p:nvPr/>
        </p:nvGrpSpPr>
        <p:grpSpPr>
          <a:xfrm rot="5400000">
            <a:off x="5853579" y="242569"/>
            <a:ext cx="3107159" cy="7985475"/>
            <a:chOff x="0" y="0"/>
            <a:chExt cx="2565552" cy="8252080"/>
          </a:xfrm>
          <a:solidFill>
            <a:schemeClr val="accent3">
              <a:lumMod val="20000"/>
              <a:lumOff val="80000"/>
            </a:schemeClr>
          </a:solidFill>
        </p:grpSpPr>
        <p:sp>
          <p:nvSpPr>
            <p:cNvPr id="28" name="Freeform 8"/>
            <p:cNvSpPr/>
            <p:nvPr/>
          </p:nvSpPr>
          <p:spPr>
            <a:xfrm>
              <a:off x="0" y="0"/>
              <a:ext cx="2570532" cy="8255757"/>
            </a:xfrm>
            <a:custGeom>
              <a:avLst/>
              <a:gdLst/>
              <a:ahLst/>
              <a:cxnLst/>
              <a:rect l="l" t="t" r="r" b="b"/>
              <a:pathLst>
                <a:path w="2570532" h="8255757">
                  <a:moveTo>
                    <a:pt x="2564839" y="1112592"/>
                  </a:moveTo>
                  <a:cubicBezTo>
                    <a:pt x="2559147" y="1453591"/>
                    <a:pt x="2550356" y="7810569"/>
                    <a:pt x="2550356" y="7810569"/>
                  </a:cubicBezTo>
                  <a:cubicBezTo>
                    <a:pt x="2550356" y="7960164"/>
                    <a:pt x="2413790" y="8119264"/>
                    <a:pt x="2211012" y="8119264"/>
                  </a:cubicBezTo>
                  <a:cubicBezTo>
                    <a:pt x="2211012" y="8119264"/>
                    <a:pt x="1747503" y="8126705"/>
                    <a:pt x="1379264" y="8125954"/>
                  </a:cubicBezTo>
                  <a:cubicBezTo>
                    <a:pt x="1358627" y="8154560"/>
                    <a:pt x="1338570" y="8181427"/>
                    <a:pt x="1332046" y="8187157"/>
                  </a:cubicBezTo>
                  <a:cubicBezTo>
                    <a:pt x="1323228" y="8194901"/>
                    <a:pt x="1304780" y="8221063"/>
                    <a:pt x="1291002" y="8241419"/>
                  </a:cubicBezTo>
                  <a:cubicBezTo>
                    <a:pt x="1282101" y="8254572"/>
                    <a:pt x="1263230" y="8255757"/>
                    <a:pt x="1252736" y="8243835"/>
                  </a:cubicBezTo>
                  <a:cubicBezTo>
                    <a:pt x="1231200" y="8219370"/>
                    <a:pt x="1199001" y="8181336"/>
                    <a:pt x="1184913" y="8157317"/>
                  </a:cubicBezTo>
                  <a:cubicBezTo>
                    <a:pt x="1178494" y="8146375"/>
                    <a:pt x="1172538" y="8135175"/>
                    <a:pt x="1167084" y="8124282"/>
                  </a:cubicBezTo>
                  <a:cubicBezTo>
                    <a:pt x="1137061" y="8123806"/>
                    <a:pt x="1109055" y="8123220"/>
                    <a:pt x="1083678" y="8122507"/>
                  </a:cubicBezTo>
                  <a:cubicBezTo>
                    <a:pt x="769588" y="8113672"/>
                    <a:pt x="324392" y="8109807"/>
                    <a:pt x="324392" y="8109807"/>
                  </a:cubicBezTo>
                  <a:cubicBezTo>
                    <a:pt x="25400" y="8119264"/>
                    <a:pt x="49183" y="8009211"/>
                    <a:pt x="22788" y="7829486"/>
                  </a:cubicBezTo>
                  <a:cubicBezTo>
                    <a:pt x="22788" y="7829486"/>
                    <a:pt x="0" y="7662563"/>
                    <a:pt x="0" y="7413577"/>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sp>
        <p:nvSpPr>
          <p:cNvPr id="2" name="Rectangle 1"/>
          <p:cNvSpPr/>
          <p:nvPr/>
        </p:nvSpPr>
        <p:spPr>
          <a:xfrm>
            <a:off x="3730710" y="2800025"/>
            <a:ext cx="7349338" cy="2608406"/>
          </a:xfrm>
          <a:prstGeom prst="rect">
            <a:avLst/>
          </a:prstGeom>
          <a:solidFill>
            <a:schemeClr val="accent3">
              <a:lumMod val="20000"/>
              <a:lumOff val="80000"/>
            </a:schemeClr>
          </a:solidFill>
        </p:spPr>
        <p:txBody>
          <a:bodyPr wrap="square">
            <a:spAutoFit/>
          </a:bodyPr>
          <a:lstStyle/>
          <a:p>
            <a:pPr algn="just" defTabSz="609630">
              <a:lnSpc>
                <a:spcPct val="140000"/>
              </a:lnSpc>
              <a:buClrTx/>
            </a:pPr>
            <a:r>
              <a:rPr lang="fr-FR" sz="2400" kern="1200" dirty="0" err="1">
                <a:solidFill>
                  <a:schemeClr val="tx1"/>
                </a:solidFill>
                <a:latin typeface="UTM Avo" panose="02040603050506020204" pitchFamily="18" charset="0"/>
                <a:ea typeface="+mn-ea"/>
                <a:cs typeface="Arial" panose="020B0604020202020204" pitchFamily="34" charset="0"/>
              </a:rPr>
              <a:t>Quan</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sát</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tranh</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ảnh</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về</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một</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số</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kiểu</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chữ</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cơ</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bản</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và</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cho</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biết</a:t>
            </a:r>
            <a:r>
              <a:rPr lang="fr-FR" sz="2400" kern="1200" dirty="0">
                <a:solidFill>
                  <a:schemeClr val="tx1"/>
                </a:solidFill>
                <a:latin typeface="UTM Avo" panose="02040603050506020204" pitchFamily="18" charset="0"/>
                <a:ea typeface="+mn-ea"/>
                <a:cs typeface="Arial" panose="020B0604020202020204" pitchFamily="34" charset="0"/>
              </a:rPr>
              <a:t>: </a:t>
            </a:r>
            <a:endParaRPr lang="en-US" sz="2400" kern="1200" dirty="0">
              <a:solidFill>
                <a:schemeClr val="tx1"/>
              </a:solidFill>
              <a:latin typeface="UTM Avo" panose="02040603050506020204" pitchFamily="18" charset="0"/>
              <a:ea typeface="+mn-ea"/>
              <a:cs typeface="Arial" panose="020B0604020202020204" pitchFamily="34" charset="0"/>
            </a:endParaRPr>
          </a:p>
          <a:p>
            <a:pPr marL="381019" indent="-381019" algn="just" defTabSz="609630">
              <a:lnSpc>
                <a:spcPct val="140000"/>
              </a:lnSpc>
              <a:buClrTx/>
              <a:buFont typeface="Wingdings" panose="05000000000000000000" pitchFamily="2" charset="2"/>
              <a:buChar char="§"/>
            </a:pPr>
            <a:r>
              <a:rPr lang="fr-FR" sz="2400" kern="1200" dirty="0" err="1">
                <a:solidFill>
                  <a:schemeClr val="tx1"/>
                </a:solidFill>
                <a:latin typeface="UTM Avo" panose="02040603050506020204" pitchFamily="18" charset="0"/>
                <a:ea typeface="+mn-ea"/>
                <a:cs typeface="Arial" panose="020B0604020202020204" pitchFamily="34" charset="0"/>
              </a:rPr>
              <a:t>Đặc</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điểm</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của</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chữ</a:t>
            </a:r>
            <a:r>
              <a:rPr lang="fr-FR" sz="2400" kern="1200" dirty="0">
                <a:solidFill>
                  <a:schemeClr val="tx1"/>
                </a:solidFill>
                <a:latin typeface="UTM Avo" panose="02040603050506020204" pitchFamily="18" charset="0"/>
                <a:ea typeface="+mn-ea"/>
                <a:cs typeface="Arial" panose="020B0604020202020204" pitchFamily="34" charset="0"/>
              </a:rPr>
              <a:t>.</a:t>
            </a:r>
            <a:endParaRPr lang="en-US" sz="2400" kern="1200" dirty="0">
              <a:solidFill>
                <a:schemeClr val="tx1"/>
              </a:solidFill>
              <a:latin typeface="UTM Avo" panose="02040603050506020204" pitchFamily="18" charset="0"/>
              <a:ea typeface="+mn-ea"/>
              <a:cs typeface="Arial" panose="020B0604020202020204" pitchFamily="34" charset="0"/>
            </a:endParaRPr>
          </a:p>
          <a:p>
            <a:pPr marL="381019" indent="-381019" algn="just" defTabSz="609630">
              <a:lnSpc>
                <a:spcPct val="140000"/>
              </a:lnSpc>
              <a:buClrTx/>
              <a:buFont typeface="Wingdings" panose="05000000000000000000" pitchFamily="2" charset="2"/>
              <a:buChar char="§"/>
            </a:pPr>
            <a:r>
              <a:rPr lang="fr-FR" sz="2400" kern="1200" dirty="0" err="1">
                <a:solidFill>
                  <a:schemeClr val="tx1"/>
                </a:solidFill>
                <a:latin typeface="UTM Avo" panose="02040603050506020204" pitchFamily="18" charset="0"/>
                <a:ea typeface="+mn-ea"/>
                <a:cs typeface="Arial" panose="020B0604020202020204" pitchFamily="34" charset="0"/>
              </a:rPr>
              <a:t>Tên</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một</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số</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chữ</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được</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sử</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dụng</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có</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chung</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đặc</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điểm</a:t>
            </a:r>
            <a:r>
              <a:rPr lang="fr-FR" sz="2400" kern="1200" dirty="0">
                <a:solidFill>
                  <a:schemeClr val="tx1"/>
                </a:solidFill>
                <a:latin typeface="UTM Avo" panose="02040603050506020204" pitchFamily="18" charset="0"/>
                <a:ea typeface="+mn-ea"/>
                <a:cs typeface="Arial" panose="020B0604020202020204" pitchFamily="34" charset="0"/>
              </a:rPr>
              <a:t> </a:t>
            </a:r>
            <a:r>
              <a:rPr lang="fr-FR" sz="2400" kern="1200" dirty="0" err="1">
                <a:solidFill>
                  <a:schemeClr val="tx1"/>
                </a:solidFill>
                <a:latin typeface="UTM Avo" panose="02040603050506020204" pitchFamily="18" charset="0"/>
                <a:ea typeface="+mn-ea"/>
                <a:cs typeface="Arial" panose="020B0604020202020204" pitchFamily="34" charset="0"/>
              </a:rPr>
              <a:t>gì</a:t>
            </a:r>
            <a:r>
              <a:rPr lang="fr-FR" sz="2400" kern="1200" dirty="0">
                <a:solidFill>
                  <a:schemeClr val="tx1"/>
                </a:solidFill>
                <a:latin typeface="UTM Avo" panose="02040603050506020204" pitchFamily="18" charset="0"/>
                <a:ea typeface="+mn-ea"/>
                <a:cs typeface="Arial" panose="020B0604020202020204" pitchFamily="34" charset="0"/>
              </a:rPr>
              <a:t>? </a:t>
            </a:r>
            <a:endParaRPr lang="en-US" sz="2400" kern="1200" dirty="0">
              <a:solidFill>
                <a:schemeClr val="tx1"/>
              </a:solidFill>
              <a:latin typeface="UTM Avo" panose="02040603050506020204" pitchFamily="18" charset="0"/>
              <a:ea typeface="+mn-ea"/>
              <a:cs typeface="Arial" panose="020B0604020202020204" pitchFamily="34" charset="0"/>
            </a:endParaRPr>
          </a:p>
        </p:txBody>
      </p:sp>
      <p:pic>
        <p:nvPicPr>
          <p:cNvPr id="19" name="Picture 4"/>
          <p:cNvPicPr>
            <a:picLocks noChangeAspect="1"/>
          </p:cNvPicPr>
          <p:nvPr/>
        </p:nvPicPr>
        <p:blipFill>
          <a:blip r:embed="rId10"/>
          <a:srcRect/>
          <a:stretch>
            <a:fillRect/>
          </a:stretch>
        </p:blipFill>
        <p:spPr>
          <a:xfrm>
            <a:off x="746415" y="1644143"/>
            <a:ext cx="3056567" cy="4464858"/>
          </a:xfrm>
          <a:prstGeom prst="rect">
            <a:avLst/>
          </a:prstGeom>
        </p:spPr>
      </p:pic>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47471" y="4249749"/>
            <a:ext cx="398538" cy="57142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7569" y="2530364"/>
            <a:ext cx="398538" cy="571420"/>
          </a:xfrm>
          <a:prstGeom prst="rect">
            <a:avLst/>
          </a:prstGeom>
        </p:spPr>
      </p:pic>
      <p:pic>
        <p:nvPicPr>
          <p:cNvPr id="21"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34672">
            <a:off x="296151" y="6032447"/>
            <a:ext cx="930195" cy="718787"/>
          </a:xfrm>
          <a:prstGeom prst="rect">
            <a:avLst/>
          </a:prstGeom>
        </p:spPr>
      </p:pic>
      <p:pic>
        <p:nvPicPr>
          <p:cNvPr id="1028" name="Picture 4" descr="Tải miễn phí bộ font Vni cơ bản cho máy tính đầy đủ, link tốt"/>
          <p:cNvPicPr>
            <a:picLocks noChangeAspect="1" noChangeArrowheads="1"/>
          </p:cNvPicPr>
          <p:nvPr/>
        </p:nvPicPr>
        <p:blipFill rotWithShape="1">
          <a:blip r:embed="rId8">
            <a:extLst>
              <a:ext uri="{28A0092B-C50C-407E-A947-70E740481C1C}">
                <a14:useLocalDpi xmlns:a14="http://schemas.microsoft.com/office/drawing/2010/main" val="0"/>
              </a:ext>
            </a:extLst>
          </a:blip>
          <a:srcRect b="11555"/>
          <a:stretch/>
        </p:blipFill>
        <p:spPr bwMode="auto">
          <a:xfrm>
            <a:off x="872363" y="2046764"/>
            <a:ext cx="5334000" cy="3702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1 9 fonts cổ điển thường dùng - ThuThuat.edu.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8061" y="2608251"/>
            <a:ext cx="5029410" cy="2579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24512"/>
          <a:stretch>
            <a:fillRect/>
          </a:stretch>
        </p:blipFill>
        <p:spPr>
          <a:xfrm>
            <a:off x="10761586" y="5537577"/>
            <a:ext cx="1594933" cy="1304122"/>
          </a:xfrm>
          <a:prstGeom prst="rect">
            <a:avLst/>
          </a:prstGeom>
        </p:spPr>
      </p:pic>
    </p:spTree>
    <p:custDataLst>
      <p:tags r:id="rId1"/>
    </p:custDataLst>
    <p:extLst>
      <p:ext uri="{BB962C8B-B14F-4D97-AF65-F5344CB8AC3E}">
        <p14:creationId xmlns:p14="http://schemas.microsoft.com/office/powerpoint/2010/main" val="367987958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 calcmode="lin" valueType="num">
                                      <p:cBhvr>
                                        <p:cTn id="14" dur="500" fill="hold"/>
                                        <p:tgtEl>
                                          <p:spTgt spid="1030"/>
                                        </p:tgtEl>
                                        <p:attrNameLst>
                                          <p:attrName>style.rotation</p:attrName>
                                        </p:attrNameLst>
                                      </p:cBhvr>
                                      <p:tavLst>
                                        <p:tav tm="0">
                                          <p:val>
                                            <p:fltVal val="90"/>
                                          </p:val>
                                        </p:tav>
                                        <p:tav tm="100000">
                                          <p:val>
                                            <p:fltVal val="0"/>
                                          </p:val>
                                        </p:tav>
                                      </p:tavLst>
                                    </p:anim>
                                    <p:animEffect transition="in" filter="fade">
                                      <p:cBhvr>
                                        <p:cTn id="1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pic>
        <p:nvPicPr>
          <p:cNvPr id="177" name="Google Shape;177;p4">
            <a:hlinkClick r:id="rId4"/>
          </p:cNvPr>
          <p:cNvPicPr preferRelativeResize="0"/>
          <p:nvPr/>
        </p:nvPicPr>
        <p:blipFill rotWithShape="1">
          <a:blip r:embed="rId5">
            <a:alphaModFix/>
          </a:blip>
          <a:srcRect/>
          <a:stretch/>
        </p:blipFill>
        <p:spPr>
          <a:xfrm>
            <a:off x="4501083" y="3015453"/>
            <a:ext cx="3189834" cy="17647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02DF49-19EC-B770-31FD-E20B7441EAEE}"/>
              </a:ext>
            </a:extLst>
          </p:cNvPr>
          <p:cNvSpPr/>
          <p:nvPr/>
        </p:nvSpPr>
        <p:spPr>
          <a:xfrm>
            <a:off x="3033535" y="1405890"/>
            <a:ext cx="8350745" cy="521208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47471" y="4249749"/>
            <a:ext cx="398538" cy="57142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7569" y="2530364"/>
            <a:ext cx="398538" cy="571420"/>
          </a:xfrm>
          <a:prstGeom prst="rect">
            <a:avLst/>
          </a:prstGeom>
        </p:spPr>
      </p:pic>
      <p:pic>
        <p:nvPicPr>
          <p:cNvPr id="21"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34672">
            <a:off x="296151" y="6032447"/>
            <a:ext cx="930195" cy="718787"/>
          </a:xfrm>
          <a:prstGeom prst="rect">
            <a:avLst/>
          </a:prstGeom>
        </p:spPr>
      </p:pic>
      <p:pic>
        <p:nvPicPr>
          <p:cNvPr id="20"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512"/>
          <a:stretch>
            <a:fillRect/>
          </a:stretch>
        </p:blipFill>
        <p:spPr>
          <a:xfrm>
            <a:off x="11248542" y="5739779"/>
            <a:ext cx="1594933" cy="1304122"/>
          </a:xfrm>
          <a:prstGeom prst="rect">
            <a:avLst/>
          </a:prstGeom>
        </p:spPr>
      </p:pic>
      <p:sp>
        <p:nvSpPr>
          <p:cNvPr id="3" name="Rectangle 2"/>
          <p:cNvSpPr/>
          <p:nvPr/>
        </p:nvSpPr>
        <p:spPr>
          <a:xfrm>
            <a:off x="3235411" y="1517107"/>
            <a:ext cx="7929927" cy="5009833"/>
          </a:xfrm>
          <a:prstGeom prst="rect">
            <a:avLst/>
          </a:prstGeom>
        </p:spPr>
        <p:txBody>
          <a:bodyPr wrap="square">
            <a:spAutoFit/>
          </a:bodyPr>
          <a:lstStyle/>
          <a:p>
            <a:pPr algn="just" defTabSz="609630">
              <a:lnSpc>
                <a:spcPct val="150000"/>
              </a:lnSpc>
              <a:buClrTx/>
            </a:pPr>
            <a:r>
              <a:rPr lang="fr-FR" sz="2400" kern="1200" dirty="0" err="1">
                <a:solidFill>
                  <a:prstClr val="black"/>
                </a:solidFill>
                <a:latin typeface="UTM Avo" panose="02040603050506020204" pitchFamily="18" charset="0"/>
                <a:ea typeface="+mn-ea"/>
                <a:cs typeface="Arial" panose="020B0604020202020204" pitchFamily="34" charset="0"/>
              </a:rPr>
              <a:t>Quan</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sát</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tìm</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hiểu</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tranh</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ảnh</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trong</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sách</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báo</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tạp</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chí</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các</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mẫu</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sản</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phẩm</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và</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cho</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biết</a:t>
            </a:r>
            <a:r>
              <a:rPr lang="fr-FR" sz="2400" kern="1200" dirty="0">
                <a:solidFill>
                  <a:prstClr val="black"/>
                </a:solidFill>
                <a:latin typeface="UTM Avo" panose="02040603050506020204" pitchFamily="18" charset="0"/>
                <a:ea typeface="+mn-ea"/>
                <a:cs typeface="Arial" panose="020B0604020202020204" pitchFamily="34" charset="0"/>
              </a:rPr>
              <a:t>:</a:t>
            </a:r>
          </a:p>
          <a:p>
            <a:pPr marL="342917" indent="-342917" algn="just" defTabSz="609630">
              <a:lnSpc>
                <a:spcPct val="150000"/>
              </a:lnSpc>
              <a:buClrTx/>
              <a:buFont typeface="Wingdings" panose="05000000000000000000" pitchFamily="2" charset="2"/>
              <a:buChar char="§"/>
            </a:pPr>
            <a:r>
              <a:rPr lang="fr-FR" sz="2400" kern="1200" dirty="0" err="1">
                <a:solidFill>
                  <a:prstClr val="black"/>
                </a:solidFill>
                <a:latin typeface="UTM Avo" panose="02040603050506020204" pitchFamily="18" charset="0"/>
                <a:ea typeface="+mn-ea"/>
                <a:cs typeface="Arial" panose="020B0604020202020204" pitchFamily="34" charset="0"/>
              </a:rPr>
              <a:t>Đặc</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điểm</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hình</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dáng</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kích</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thước</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của</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nét</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chữ</a:t>
            </a:r>
            <a:r>
              <a:rPr lang="fr-FR" sz="2400" kern="1200" dirty="0">
                <a:solidFill>
                  <a:prstClr val="black"/>
                </a:solidFill>
                <a:latin typeface="UTM Avo" panose="02040603050506020204" pitchFamily="18" charset="0"/>
                <a:ea typeface="+mn-ea"/>
                <a:cs typeface="Arial" panose="020B0604020202020204" pitchFamily="34" charset="0"/>
              </a:rPr>
              <a:t>. </a:t>
            </a:r>
            <a:endParaRPr lang="en-US" sz="2400" kern="1200" dirty="0">
              <a:solidFill>
                <a:prstClr val="black"/>
              </a:solidFill>
              <a:latin typeface="UTM Avo" panose="02040603050506020204" pitchFamily="18" charset="0"/>
              <a:ea typeface="+mn-ea"/>
              <a:cs typeface="Arial" panose="020B0604020202020204" pitchFamily="34" charset="0"/>
            </a:endParaRPr>
          </a:p>
          <a:p>
            <a:pPr marL="342917" indent="-342917" algn="just" defTabSz="609630">
              <a:lnSpc>
                <a:spcPct val="150000"/>
              </a:lnSpc>
              <a:buClrTx/>
              <a:buFont typeface="Wingdings" panose="05000000000000000000" pitchFamily="2" charset="2"/>
              <a:buChar char="§"/>
            </a:pPr>
            <a:r>
              <a:rPr lang="fr-FR" sz="2400" kern="1200" dirty="0" err="1">
                <a:solidFill>
                  <a:prstClr val="black"/>
                </a:solidFill>
                <a:latin typeface="UTM Avo" panose="02040603050506020204" pitchFamily="18" charset="0"/>
                <a:ea typeface="+mn-ea"/>
                <a:cs typeface="Arial" panose="020B0604020202020204" pitchFamily="34" charset="0"/>
              </a:rPr>
              <a:t>Sự</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giống</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nhau</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và</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khác</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nhau</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về</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hình</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dáng</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kích</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thước</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các</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chữ</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cái</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trong</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một</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kiểu</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chữ</a:t>
            </a:r>
            <a:r>
              <a:rPr lang="fr-FR" sz="2400" kern="1200" dirty="0">
                <a:solidFill>
                  <a:prstClr val="black"/>
                </a:solidFill>
                <a:latin typeface="UTM Avo" panose="02040603050506020204" pitchFamily="18" charset="0"/>
                <a:ea typeface="+mn-ea"/>
                <a:cs typeface="Arial" panose="020B0604020202020204" pitchFamily="34" charset="0"/>
              </a:rPr>
              <a:t>.</a:t>
            </a:r>
            <a:endParaRPr lang="en-US" sz="2400" kern="1200" dirty="0">
              <a:solidFill>
                <a:prstClr val="black"/>
              </a:solidFill>
              <a:latin typeface="UTM Avo" panose="02040603050506020204" pitchFamily="18" charset="0"/>
              <a:ea typeface="+mn-ea"/>
              <a:cs typeface="Arial" panose="020B0604020202020204" pitchFamily="34" charset="0"/>
            </a:endParaRPr>
          </a:p>
          <a:p>
            <a:pPr marL="342917" indent="-342917" algn="just" defTabSz="609630">
              <a:lnSpc>
                <a:spcPct val="150000"/>
              </a:lnSpc>
              <a:buClrTx/>
              <a:buFont typeface="Wingdings" panose="05000000000000000000" pitchFamily="2" charset="2"/>
              <a:buChar char="§"/>
            </a:pPr>
            <a:r>
              <a:rPr lang="fr-FR" sz="2400" kern="1200" dirty="0" err="1">
                <a:solidFill>
                  <a:prstClr val="black"/>
                </a:solidFill>
                <a:latin typeface="UTM Avo" panose="02040603050506020204" pitchFamily="18" charset="0"/>
                <a:ea typeface="+mn-ea"/>
                <a:cs typeface="Arial" panose="020B0604020202020204" pitchFamily="34" charset="0"/>
              </a:rPr>
              <a:t>Cảm</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nhận</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về</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biểu</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trưng</a:t>
            </a:r>
            <a:r>
              <a:rPr lang="fr-FR" sz="2400" kern="1200" dirty="0">
                <a:solidFill>
                  <a:prstClr val="black"/>
                </a:solidFill>
                <a:latin typeface="UTM Avo" panose="02040603050506020204" pitchFamily="18" charset="0"/>
                <a:ea typeface="+mn-ea"/>
                <a:cs typeface="Arial" panose="020B0604020202020204" pitchFamily="34" charset="0"/>
              </a:rPr>
              <a:t>, logo </a:t>
            </a:r>
            <a:r>
              <a:rPr lang="fr-FR" sz="2400" kern="1200" dirty="0" err="1">
                <a:solidFill>
                  <a:prstClr val="black"/>
                </a:solidFill>
                <a:latin typeface="UTM Avo" panose="02040603050506020204" pitchFamily="18" charset="0"/>
                <a:ea typeface="+mn-ea"/>
                <a:cs typeface="Arial" panose="020B0604020202020204" pitchFamily="34" charset="0"/>
              </a:rPr>
              <a:t>trong</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các</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nội</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dung</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chữ</a:t>
            </a:r>
            <a:r>
              <a:rPr lang="fr-FR" sz="2400" kern="1200" dirty="0">
                <a:solidFill>
                  <a:prstClr val="black"/>
                </a:solidFill>
                <a:latin typeface="UTM Avo" panose="02040603050506020204" pitchFamily="18" charset="0"/>
                <a:ea typeface="+mn-ea"/>
                <a:cs typeface="Arial" panose="020B0604020202020204" pitchFamily="34" charset="0"/>
              </a:rPr>
              <a:t>.</a:t>
            </a:r>
            <a:endParaRPr lang="en-US" sz="2400" kern="1200" dirty="0">
              <a:solidFill>
                <a:prstClr val="black"/>
              </a:solidFill>
              <a:latin typeface="UTM Avo" panose="02040603050506020204" pitchFamily="18" charset="0"/>
              <a:ea typeface="+mn-ea"/>
              <a:cs typeface="Arial" panose="020B0604020202020204" pitchFamily="34" charset="0"/>
            </a:endParaRPr>
          </a:p>
          <a:p>
            <a:pPr marL="342917" indent="-342917" algn="just" defTabSz="609630">
              <a:lnSpc>
                <a:spcPct val="150000"/>
              </a:lnSpc>
              <a:buClrTx/>
              <a:buFont typeface="Wingdings" panose="05000000000000000000" pitchFamily="2" charset="2"/>
              <a:buChar char="§"/>
            </a:pPr>
            <a:r>
              <a:rPr lang="fr-FR" sz="2400" kern="1200" dirty="0" err="1">
                <a:solidFill>
                  <a:prstClr val="black"/>
                </a:solidFill>
                <a:latin typeface="UTM Avo" panose="02040603050506020204" pitchFamily="18" charset="0"/>
                <a:ea typeface="+mn-ea"/>
                <a:cs typeface="Arial" panose="020B0604020202020204" pitchFamily="34" charset="0"/>
              </a:rPr>
              <a:t>Giới</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thiệu</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một</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kiểu</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chữ</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được</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sử</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dụng</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trong</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máy</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tính</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mà</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em</a:t>
            </a:r>
            <a:r>
              <a:rPr lang="fr-FR" sz="2400" kern="1200" dirty="0">
                <a:solidFill>
                  <a:prstClr val="black"/>
                </a:solidFill>
                <a:latin typeface="UTM Avo" panose="02040603050506020204" pitchFamily="18" charset="0"/>
                <a:ea typeface="+mn-ea"/>
                <a:cs typeface="Arial" panose="020B0604020202020204" pitchFamily="34" charset="0"/>
              </a:rPr>
              <a:t> </a:t>
            </a:r>
            <a:r>
              <a:rPr lang="fr-FR" sz="2400" kern="1200" dirty="0" err="1">
                <a:solidFill>
                  <a:prstClr val="black"/>
                </a:solidFill>
                <a:latin typeface="UTM Avo" panose="02040603050506020204" pitchFamily="18" charset="0"/>
                <a:ea typeface="+mn-ea"/>
                <a:cs typeface="Arial" panose="020B0604020202020204" pitchFamily="34" charset="0"/>
              </a:rPr>
              <a:t>biết</a:t>
            </a:r>
            <a:r>
              <a:rPr lang="fr-FR" sz="2400" kern="1200" dirty="0">
                <a:solidFill>
                  <a:prstClr val="black"/>
                </a:solidFill>
                <a:latin typeface="UTM Avo" panose="02040603050506020204" pitchFamily="18" charset="0"/>
                <a:ea typeface="+mn-ea"/>
                <a:cs typeface="Arial" panose="020B0604020202020204" pitchFamily="34" charset="0"/>
              </a:rPr>
              <a:t>. </a:t>
            </a:r>
            <a:endParaRPr lang="en-US" sz="2400" kern="1200" dirty="0">
              <a:solidFill>
                <a:prstClr val="black"/>
              </a:solidFill>
              <a:latin typeface="UTM Avo" panose="02040603050506020204" pitchFamily="18" charset="0"/>
              <a:ea typeface="+mn-ea"/>
              <a:cs typeface="Arial" panose="020B0604020202020204" pitchFamily="34" charset="0"/>
            </a:endParaRPr>
          </a:p>
        </p:txBody>
      </p:sp>
      <p:pic>
        <p:nvPicPr>
          <p:cNvPr id="22" name="Picture 3"/>
          <p:cNvPicPr>
            <a:picLocks noChangeAspect="1"/>
          </p:cNvPicPr>
          <p:nvPr/>
        </p:nvPicPr>
        <p:blipFill>
          <a:blip r:embed="rId10"/>
          <a:srcRect/>
          <a:stretch>
            <a:fillRect/>
          </a:stretch>
        </p:blipFill>
        <p:spPr>
          <a:xfrm flipH="1">
            <a:off x="596551" y="1854411"/>
            <a:ext cx="2638860" cy="4335227"/>
          </a:xfrm>
          <a:prstGeom prst="rect">
            <a:avLst/>
          </a:prstGeom>
        </p:spPr>
      </p:pic>
    </p:spTree>
    <p:custDataLst>
      <p:tags r:id="rId1"/>
    </p:custDataLst>
    <p:extLst>
      <p:ext uri="{BB962C8B-B14F-4D97-AF65-F5344CB8AC3E}">
        <p14:creationId xmlns:p14="http://schemas.microsoft.com/office/powerpoint/2010/main" val="173502099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anim calcmode="lin" valueType="num">
                                      <p:cBhvr>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47471" y="4249749"/>
            <a:ext cx="398538" cy="57142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7569" y="2530364"/>
            <a:ext cx="398538" cy="571420"/>
          </a:xfrm>
          <a:prstGeom prst="rect">
            <a:avLst/>
          </a:prstGeom>
        </p:spPr>
      </p:pic>
      <p:pic>
        <p:nvPicPr>
          <p:cNvPr id="21"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34672">
            <a:off x="296151" y="6032447"/>
            <a:ext cx="930195" cy="718787"/>
          </a:xfrm>
          <a:prstGeom prst="rect">
            <a:avLst/>
          </a:prstGeom>
        </p:spPr>
      </p:pic>
      <p:pic>
        <p:nvPicPr>
          <p:cNvPr id="20"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512"/>
          <a:stretch>
            <a:fillRect/>
          </a:stretch>
        </p:blipFill>
        <p:spPr>
          <a:xfrm>
            <a:off x="10761586" y="5537577"/>
            <a:ext cx="1594933" cy="1304122"/>
          </a:xfrm>
          <a:prstGeom prst="rect">
            <a:avLst/>
          </a:prstGeom>
        </p:spPr>
      </p:pic>
      <p:pic>
        <p:nvPicPr>
          <p:cNvPr id="19" name="Picture 18"/>
          <p:cNvPicPr/>
          <p:nvPr/>
        </p:nvPicPr>
        <p:blipFill rotWithShape="1">
          <a:blip r:embed="rId10">
            <a:extLst>
              <a:ext uri="{28A0092B-C50C-407E-A947-70E740481C1C}">
                <a14:useLocalDpi xmlns:a14="http://schemas.microsoft.com/office/drawing/2010/main" val="0"/>
              </a:ext>
            </a:extLst>
          </a:blip>
          <a:srcRect l="4379"/>
          <a:stretch/>
        </p:blipFill>
        <p:spPr>
          <a:xfrm>
            <a:off x="325643" y="1935347"/>
            <a:ext cx="3065070" cy="3873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p:nvPr/>
        </p:nvPicPr>
        <p:blipFill>
          <a:blip r:embed="rId11">
            <a:extLst>
              <a:ext uri="{28A0092B-C50C-407E-A947-70E740481C1C}">
                <a14:useLocalDpi xmlns:a14="http://schemas.microsoft.com/office/drawing/2010/main" val="0"/>
              </a:ext>
            </a:extLst>
          </a:blip>
          <a:stretch>
            <a:fillRect/>
          </a:stretch>
        </p:blipFill>
        <p:spPr>
          <a:xfrm>
            <a:off x="3804225" y="2412336"/>
            <a:ext cx="3856375" cy="2919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p:cNvPicPr/>
          <p:nvPr/>
        </p:nvPicPr>
        <p:blipFill>
          <a:blip r:embed="rId12">
            <a:extLst>
              <a:ext uri="{28A0092B-C50C-407E-A947-70E740481C1C}">
                <a14:useLocalDpi xmlns:a14="http://schemas.microsoft.com/office/drawing/2010/main" val="0"/>
              </a:ext>
            </a:extLst>
          </a:blip>
          <a:stretch>
            <a:fillRect/>
          </a:stretch>
        </p:blipFill>
        <p:spPr>
          <a:xfrm>
            <a:off x="8074113" y="2347766"/>
            <a:ext cx="3772627" cy="3048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288486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33006"/>
          <a:stretch>
            <a:fillRect/>
          </a:stretch>
        </p:blipFill>
        <p:spPr>
          <a:xfrm>
            <a:off x="-177102" y="6103249"/>
            <a:ext cx="1229427" cy="754751"/>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29876" b="27632"/>
          <a:stretch>
            <a:fillRect/>
          </a:stretch>
        </p:blipFill>
        <p:spPr>
          <a:xfrm>
            <a:off x="11259090" y="6066235"/>
            <a:ext cx="968967" cy="839971"/>
          </a:xfrm>
          <a:prstGeom prst="rect">
            <a:avLst/>
          </a:prstGeom>
        </p:spPr>
      </p:pic>
      <p:pic>
        <p:nvPicPr>
          <p:cNvPr id="21" name="Picture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463" y="4552462"/>
            <a:ext cx="737585" cy="968191"/>
          </a:xfrm>
          <a:prstGeom prst="rect">
            <a:avLst/>
          </a:prstGeom>
        </p:spPr>
      </p:pic>
      <p:grpSp>
        <p:nvGrpSpPr>
          <p:cNvPr id="15" name="Group 2"/>
          <p:cNvGrpSpPr/>
          <p:nvPr/>
        </p:nvGrpSpPr>
        <p:grpSpPr>
          <a:xfrm>
            <a:off x="746470" y="1725930"/>
            <a:ext cx="10818476" cy="4869180"/>
            <a:chOff x="0" y="0"/>
            <a:chExt cx="4579120" cy="1777080"/>
          </a:xfrm>
          <a:solidFill>
            <a:schemeClr val="accent3">
              <a:lumMod val="20000"/>
              <a:lumOff val="80000"/>
            </a:schemeClr>
          </a:solidFill>
        </p:grpSpPr>
        <p:sp>
          <p:nvSpPr>
            <p:cNvPr id="16" name="Freeform 3"/>
            <p:cNvSpPr/>
            <p:nvPr/>
          </p:nvSpPr>
          <p:spPr>
            <a:xfrm>
              <a:off x="-1" y="0"/>
              <a:ext cx="4586779" cy="1777080"/>
            </a:xfrm>
            <a:custGeom>
              <a:avLst/>
              <a:gdLst/>
              <a:ahLst/>
              <a:cxnLst/>
              <a:rect l="l" t="t" r="r" b="b"/>
              <a:pathLst>
                <a:path w="4586779" h="1777080">
                  <a:moveTo>
                    <a:pt x="4080340" y="1760162"/>
                  </a:moveTo>
                  <a:cubicBezTo>
                    <a:pt x="4080340" y="1760162"/>
                    <a:pt x="3843344" y="1750192"/>
                    <a:pt x="3481205" y="1763636"/>
                  </a:cubicBezTo>
                  <a:cubicBezTo>
                    <a:pt x="3119067"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3792" y="0"/>
                    <a:pt x="4033792" y="0"/>
                  </a:cubicBezTo>
                  <a:cubicBezTo>
                    <a:pt x="4345692" y="0"/>
                    <a:pt x="4579121" y="101069"/>
                    <a:pt x="4571263" y="303616"/>
                  </a:cubicBezTo>
                  <a:cubicBezTo>
                    <a:pt x="4571263" y="303616"/>
                    <a:pt x="4569268" y="607854"/>
                    <a:pt x="4578024" y="820111"/>
                  </a:cubicBezTo>
                  <a:cubicBezTo>
                    <a:pt x="4586779" y="1113413"/>
                    <a:pt x="4540231" y="1446484"/>
                    <a:pt x="4540231" y="1446484"/>
                  </a:cubicBezTo>
                  <a:cubicBezTo>
                    <a:pt x="4537266" y="1626509"/>
                    <a:pt x="4325762" y="1760162"/>
                    <a:pt x="4080340" y="1760162"/>
                  </a:cubicBezTo>
                  <a:close/>
                </a:path>
              </a:pathLst>
            </a:custGeom>
            <a:grpFill/>
          </p:spPr>
        </p:sp>
      </p:grpSp>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15398">
            <a:off x="10584442" y="3302001"/>
            <a:ext cx="913573" cy="467663"/>
          </a:xfrm>
          <a:prstGeom prst="rect">
            <a:avLst/>
          </a:prstGeom>
        </p:spPr>
      </p:pic>
      <p:sp>
        <p:nvSpPr>
          <p:cNvPr id="3" name="Rectangle 2"/>
          <p:cNvSpPr/>
          <p:nvPr/>
        </p:nvSpPr>
        <p:spPr>
          <a:xfrm>
            <a:off x="894742" y="1886307"/>
            <a:ext cx="10402516" cy="4548425"/>
          </a:xfrm>
          <a:prstGeom prst="rect">
            <a:avLst/>
          </a:prstGeom>
          <a:noFill/>
          <a:ln>
            <a:noFill/>
          </a:ln>
        </p:spPr>
        <p:txBody>
          <a:bodyPr wrap="square">
            <a:spAutoFit/>
          </a:bodyPr>
          <a:lstStyle/>
          <a:p>
            <a:pPr marL="381019" indent="-381019" algn="just" defTabSz="609630">
              <a:lnSpc>
                <a:spcPct val="150000"/>
              </a:lnSpc>
              <a:spcBef>
                <a:spcPts val="67"/>
              </a:spcBef>
              <a:spcAft>
                <a:spcPts val="67"/>
              </a:spcAft>
              <a:buClrTx/>
              <a:buFont typeface="Wingdings" panose="05000000000000000000" pitchFamily="2" charset="2"/>
              <a:buChar char="v"/>
            </a:pPr>
            <a:r>
              <a:rPr lang="fr-FR" sz="2400" kern="1200" dirty="0" err="1">
                <a:solidFill>
                  <a:schemeClr val="tx1"/>
                </a:solidFill>
                <a:latin typeface="+mn-lt"/>
                <a:ea typeface="Calibri" panose="020F0502020204030204" pitchFamily="34" charset="0"/>
                <a:cs typeface="Arial" panose="020B0604020202020204" pitchFamily="34" charset="0"/>
              </a:rPr>
              <a:t>Chữ</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Baton</a:t>
            </a:r>
            <a:r>
              <a:rPr lang="fr-FR" sz="2400" kern="1200" dirty="0">
                <a:solidFill>
                  <a:schemeClr val="tx1"/>
                </a:solidFill>
                <a:latin typeface="+mn-lt"/>
                <a:ea typeface="Calibri" panose="020F0502020204030204" pitchFamily="34" charset="0"/>
                <a:cs typeface="Arial" panose="020B0604020202020204" pitchFamily="34" charset="0"/>
              </a:rPr>
              <a:t> (Ba-</a:t>
            </a:r>
            <a:r>
              <a:rPr lang="fr-FR" sz="2400" kern="1200" dirty="0" err="1">
                <a:solidFill>
                  <a:schemeClr val="tx1"/>
                </a:solidFill>
                <a:latin typeface="+mn-lt"/>
                <a:ea typeface="Calibri" panose="020F0502020204030204" pitchFamily="34" charset="0"/>
                <a:cs typeface="Arial" panose="020B0604020202020204" pitchFamily="34" charset="0"/>
              </a:rPr>
              <a:t>tông</a:t>
            </a:r>
            <a:r>
              <a:rPr lang="fr-FR" sz="2400" kern="1200" dirty="0">
                <a:solidFill>
                  <a:schemeClr val="tx1"/>
                </a:solidFill>
                <a:latin typeface="+mn-lt"/>
                <a:ea typeface="Calibri" panose="020F0502020204030204" pitchFamily="34" charset="0"/>
                <a:cs typeface="Arial" panose="020B0604020202020204" pitchFamily="34" charset="0"/>
              </a:rPr>
              <a:t>) là </a:t>
            </a:r>
            <a:r>
              <a:rPr lang="fr-FR" sz="2400" kern="1200" dirty="0" err="1">
                <a:solidFill>
                  <a:schemeClr val="tx1"/>
                </a:solidFill>
                <a:latin typeface="+mn-lt"/>
                <a:ea typeface="Calibri" panose="020F0502020204030204" pitchFamily="34" charset="0"/>
                <a:cs typeface="Arial" panose="020B0604020202020204" pitchFamily="34" charset="0"/>
              </a:rPr>
              <a:t>kiểu</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chữ</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có</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các</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nét</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đều</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bằng</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nhau</a:t>
            </a:r>
            <a:r>
              <a:rPr lang="fr-FR" sz="2400" kern="1200" dirty="0">
                <a:solidFill>
                  <a:schemeClr val="tx1"/>
                </a:solidFill>
                <a:latin typeface="+mn-lt"/>
                <a:ea typeface="Calibri" panose="020F0502020204030204" pitchFamily="34" charset="0"/>
                <a:cs typeface="Arial" panose="020B0604020202020204" pitchFamily="34" charset="0"/>
              </a:rPr>
              <a:t>.</a:t>
            </a:r>
          </a:p>
          <a:p>
            <a:pPr marL="381019" indent="-381019" algn="just" defTabSz="609630">
              <a:lnSpc>
                <a:spcPct val="150000"/>
              </a:lnSpc>
              <a:spcBef>
                <a:spcPts val="67"/>
              </a:spcBef>
              <a:spcAft>
                <a:spcPts val="67"/>
              </a:spcAft>
              <a:buClrTx/>
              <a:buFont typeface="Wingdings" panose="05000000000000000000" pitchFamily="2" charset="2"/>
              <a:buChar char="v"/>
            </a:pPr>
            <a:r>
              <a:rPr lang="fr-FR" sz="2400" kern="1200" dirty="0" err="1">
                <a:solidFill>
                  <a:schemeClr val="tx1"/>
                </a:solidFill>
                <a:latin typeface="+mn-lt"/>
                <a:ea typeface="Calibri" panose="020F0502020204030204" pitchFamily="34" charset="0"/>
                <a:cs typeface="Arial" panose="020B0604020202020204" pitchFamily="34" charset="0"/>
              </a:rPr>
              <a:t>Chữ</a:t>
            </a:r>
            <a:r>
              <a:rPr lang="fr-FR" sz="2400" kern="1200" dirty="0">
                <a:solidFill>
                  <a:schemeClr val="tx1"/>
                </a:solidFill>
                <a:latin typeface="+mn-lt"/>
                <a:ea typeface="Calibri" panose="020F0502020204030204" pitchFamily="34" charset="0"/>
                <a:cs typeface="Arial" panose="020B0604020202020204" pitchFamily="34" charset="0"/>
              </a:rPr>
              <a:t> Gothic (</a:t>
            </a:r>
            <a:r>
              <a:rPr lang="fr-FR" sz="2400" kern="1200" dirty="0" err="1">
                <a:solidFill>
                  <a:schemeClr val="tx1"/>
                </a:solidFill>
                <a:latin typeface="+mn-lt"/>
                <a:ea typeface="Calibri" panose="020F0502020204030204" pitchFamily="34" charset="0"/>
                <a:cs typeface="Arial" panose="020B0604020202020204" pitchFamily="34" charset="0"/>
              </a:rPr>
              <a:t>Gô-tích</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và</a:t>
            </a:r>
            <a:r>
              <a:rPr lang="fr-FR" sz="2400" kern="1200" dirty="0">
                <a:solidFill>
                  <a:schemeClr val="tx1"/>
                </a:solidFill>
                <a:latin typeface="+mn-lt"/>
                <a:ea typeface="Calibri" panose="020F0502020204030204" pitchFamily="34" charset="0"/>
                <a:cs typeface="Arial" panose="020B0604020202020204" pitchFamily="34" charset="0"/>
              </a:rPr>
              <a:t> Roman (</a:t>
            </a:r>
            <a:r>
              <a:rPr lang="fr-FR" sz="2400" kern="1200" dirty="0" err="1">
                <a:solidFill>
                  <a:schemeClr val="tx1"/>
                </a:solidFill>
                <a:latin typeface="+mn-lt"/>
                <a:ea typeface="Calibri" panose="020F0502020204030204" pitchFamily="34" charset="0"/>
                <a:cs typeface="Arial" panose="020B0604020202020204" pitchFamily="34" charset="0"/>
              </a:rPr>
              <a:t>Rô-măng</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bắt</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nguồn</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từ</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phong</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cách</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nghệ</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thuật</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kiến</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trúc</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thời</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kì</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trung</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cổ</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phương</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Tây</a:t>
            </a:r>
            <a:r>
              <a:rPr lang="fr-FR" sz="2400" kern="1200" dirty="0">
                <a:solidFill>
                  <a:schemeClr val="tx1"/>
                </a:solidFill>
                <a:latin typeface="+mn-lt"/>
                <a:ea typeface="Calibri" panose="020F0502020204030204" pitchFamily="34" charset="0"/>
                <a:cs typeface="Arial" panose="020B0604020202020204" pitchFamily="34" charset="0"/>
              </a:rPr>
              <a:t>. </a:t>
            </a:r>
          </a:p>
          <a:p>
            <a:pPr marL="381019" indent="-381019" algn="just" defTabSz="609630">
              <a:lnSpc>
                <a:spcPct val="150000"/>
              </a:lnSpc>
              <a:spcBef>
                <a:spcPts val="67"/>
              </a:spcBef>
              <a:spcAft>
                <a:spcPts val="67"/>
              </a:spcAft>
              <a:buClrTx/>
              <a:buFont typeface="Arial" panose="020B0604020202020204" pitchFamily="34" charset="0"/>
              <a:buChar char="•"/>
            </a:pPr>
            <a:r>
              <a:rPr lang="fr-FR" sz="2400" kern="1200" dirty="0" err="1">
                <a:solidFill>
                  <a:schemeClr val="tx1"/>
                </a:solidFill>
                <a:latin typeface="+mn-lt"/>
                <a:ea typeface="Calibri" panose="020F0502020204030204" pitchFamily="34" charset="0"/>
                <a:cs typeface="Arial" panose="020B0604020202020204" pitchFamily="34" charset="0"/>
              </a:rPr>
              <a:t>Chữ</a:t>
            </a:r>
            <a:r>
              <a:rPr lang="fr-FR" sz="2400" kern="1200" dirty="0">
                <a:solidFill>
                  <a:schemeClr val="tx1"/>
                </a:solidFill>
                <a:latin typeface="+mn-lt"/>
                <a:ea typeface="Calibri" panose="020F0502020204030204" pitchFamily="34" charset="0"/>
                <a:cs typeface="Arial" panose="020B0604020202020204" pitchFamily="34" charset="0"/>
              </a:rPr>
              <a:t> Roman </a:t>
            </a:r>
            <a:r>
              <a:rPr lang="fr-FR" sz="2400" kern="1200" dirty="0" err="1">
                <a:solidFill>
                  <a:schemeClr val="tx1"/>
                </a:solidFill>
                <a:latin typeface="+mn-lt"/>
                <a:ea typeface="Calibri" panose="020F0502020204030204" pitchFamily="34" charset="0"/>
                <a:cs typeface="Arial" panose="020B0604020202020204" pitchFamily="34" charset="0"/>
              </a:rPr>
              <a:t>có</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các</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nó</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không</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đều</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nhau</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và</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có</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chân</a:t>
            </a:r>
            <a:r>
              <a:rPr lang="fr-FR" sz="2400" kern="1200" dirty="0">
                <a:solidFill>
                  <a:schemeClr val="tx1"/>
                </a:solidFill>
                <a:latin typeface="+mn-lt"/>
                <a:ea typeface="Calibri" panose="020F0502020204030204" pitchFamily="34" charset="0"/>
                <a:cs typeface="Arial" panose="020B0604020202020204" pitchFamily="34" charset="0"/>
              </a:rPr>
              <a:t>. </a:t>
            </a:r>
          </a:p>
          <a:p>
            <a:pPr marL="381019" indent="-381019" algn="just" defTabSz="609630">
              <a:lnSpc>
                <a:spcPct val="150000"/>
              </a:lnSpc>
              <a:spcBef>
                <a:spcPts val="67"/>
              </a:spcBef>
              <a:spcAft>
                <a:spcPts val="67"/>
              </a:spcAft>
              <a:buClrTx/>
              <a:buFont typeface="Arial" panose="020B0604020202020204" pitchFamily="34" charset="0"/>
              <a:buChar char="•"/>
            </a:pPr>
            <a:r>
              <a:rPr lang="fr-FR" sz="2400" kern="1200" dirty="0" err="1">
                <a:solidFill>
                  <a:schemeClr val="tx1"/>
                </a:solidFill>
                <a:latin typeface="+mn-lt"/>
                <a:ea typeface="Calibri" panose="020F0502020204030204" pitchFamily="34" charset="0"/>
                <a:cs typeface="Arial" panose="020B0604020202020204" pitchFamily="34" charset="0"/>
              </a:rPr>
              <a:t>Nét</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thanh</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nét</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nhỏ</a:t>
            </a:r>
            <a:r>
              <a:rPr lang="fr-FR" sz="2400" kern="1200" dirty="0">
                <a:solidFill>
                  <a:schemeClr val="tx1"/>
                </a:solidFill>
                <a:latin typeface="+mn-lt"/>
                <a:ea typeface="Calibri" panose="020F0502020204030204" pitchFamily="34" charset="0"/>
                <a:cs typeface="Arial" panose="020B0604020202020204" pitchFamily="34" charset="0"/>
              </a:rPr>
              <a:t>) là </a:t>
            </a:r>
            <a:r>
              <a:rPr lang="fr-FR" sz="2400" kern="1200" dirty="0" err="1">
                <a:solidFill>
                  <a:schemeClr val="tx1"/>
                </a:solidFill>
                <a:latin typeface="+mn-lt"/>
                <a:ea typeface="Calibri" panose="020F0502020204030204" pitchFamily="34" charset="0"/>
                <a:cs typeface="Arial" panose="020B0604020202020204" pitchFamily="34" charset="0"/>
              </a:rPr>
              <a:t>các</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nét</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ngang</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và</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nét</a:t>
            </a:r>
            <a:r>
              <a:rPr lang="fr-FR" sz="2400" kern="1200" dirty="0">
                <a:solidFill>
                  <a:schemeClr val="tx1"/>
                </a:solidFill>
                <a:latin typeface="+mn-lt"/>
                <a:ea typeface="Calibri" panose="020F0502020204030204" pitchFamily="34" charset="0"/>
                <a:cs typeface="Arial" panose="020B0604020202020204" pitchFamily="34" charset="0"/>
              </a:rPr>
              <a:t> </a:t>
            </a:r>
            <a:r>
              <a:rPr lang="fr-FR" sz="2400" kern="1200" dirty="0" err="1">
                <a:solidFill>
                  <a:schemeClr val="tx1"/>
                </a:solidFill>
                <a:latin typeface="+mn-lt"/>
                <a:ea typeface="Calibri" panose="020F0502020204030204" pitchFamily="34" charset="0"/>
                <a:cs typeface="Arial" panose="020B0604020202020204" pitchFamily="34" charset="0"/>
              </a:rPr>
              <a:t>xiên</a:t>
            </a:r>
            <a:r>
              <a:rPr lang="vi-VN" sz="2400" kern="1200" dirty="0">
                <a:solidFill>
                  <a:schemeClr val="tx1"/>
                </a:solidFill>
                <a:latin typeface="+mn-lt"/>
                <a:ea typeface="Calibri" panose="020F0502020204030204" pitchFamily="34" charset="0"/>
                <a:cs typeface="Arial" panose="020B0604020202020204" pitchFamily="34" charset="0"/>
              </a:rPr>
              <a:t> theo chiều viết từ phải sang trái (theo chiều viết từ dưới lên). </a:t>
            </a:r>
            <a:endParaRPr lang="en-US" sz="2400" kern="1200" dirty="0">
              <a:solidFill>
                <a:schemeClr val="tx1"/>
              </a:solidFill>
              <a:latin typeface="+mn-lt"/>
              <a:ea typeface="Calibri" panose="020F0502020204030204" pitchFamily="34" charset="0"/>
              <a:cs typeface="Arial" panose="020B0604020202020204" pitchFamily="34" charset="0"/>
            </a:endParaRPr>
          </a:p>
          <a:p>
            <a:pPr marL="381019" indent="-381019" algn="just" defTabSz="609630">
              <a:lnSpc>
                <a:spcPct val="150000"/>
              </a:lnSpc>
              <a:spcBef>
                <a:spcPts val="67"/>
              </a:spcBef>
              <a:spcAft>
                <a:spcPts val="67"/>
              </a:spcAft>
              <a:buClrTx/>
              <a:buFont typeface="Arial" panose="020B0604020202020204" pitchFamily="34" charset="0"/>
              <a:buChar char="•"/>
            </a:pPr>
            <a:r>
              <a:rPr lang="vi-VN" sz="2400" kern="1200" dirty="0">
                <a:solidFill>
                  <a:schemeClr val="tx1"/>
                </a:solidFill>
                <a:latin typeface="+mn-lt"/>
                <a:ea typeface="Calibri" panose="020F0502020204030204" pitchFamily="34" charset="0"/>
                <a:cs typeface="Arial" panose="020B0604020202020204" pitchFamily="34" charset="0"/>
              </a:rPr>
              <a:t>Nét đậm là các nét sổ thẳng và nét xiên từ trái sang phải (theo chiều viết từ trên xuống).</a:t>
            </a:r>
            <a:endParaRPr lang="en-US" sz="2400" kern="1200" dirty="0">
              <a:solidFill>
                <a:schemeClr val="tx1"/>
              </a:solidFill>
              <a:latin typeface="+mn-lt"/>
              <a:ea typeface="Calibri" panose="020F0502020204030204" pitchFamily="34" charset="0"/>
              <a:cs typeface="Arial" panose="020B0604020202020204" pitchFamily="34" charset="0"/>
            </a:endParaRPr>
          </a:p>
        </p:txBody>
      </p:sp>
    </p:spTree>
    <p:custDataLst>
      <p:tags r:id="rId1"/>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anim calcmode="lin" valueType="num">
                                      <p:cBhvr>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463" y="4552462"/>
            <a:ext cx="737585" cy="968191"/>
          </a:xfrm>
          <a:prstGeom prst="rect">
            <a:avLst/>
          </a:prstGeom>
        </p:spPr>
      </p:pic>
      <p:grpSp>
        <p:nvGrpSpPr>
          <p:cNvPr id="15" name="Group 2"/>
          <p:cNvGrpSpPr/>
          <p:nvPr/>
        </p:nvGrpSpPr>
        <p:grpSpPr>
          <a:xfrm>
            <a:off x="912797" y="1760219"/>
            <a:ext cx="10836571" cy="4684696"/>
            <a:chOff x="-312197" y="-160412"/>
            <a:chExt cx="4586779" cy="1777080"/>
          </a:xfrm>
          <a:solidFill>
            <a:schemeClr val="accent3">
              <a:lumMod val="20000"/>
              <a:lumOff val="80000"/>
            </a:schemeClr>
          </a:solidFill>
        </p:grpSpPr>
        <p:sp>
          <p:nvSpPr>
            <p:cNvPr id="16" name="Freeform 3"/>
            <p:cNvSpPr/>
            <p:nvPr/>
          </p:nvSpPr>
          <p:spPr>
            <a:xfrm>
              <a:off x="-312197" y="-160412"/>
              <a:ext cx="4586779" cy="1777080"/>
            </a:xfrm>
            <a:custGeom>
              <a:avLst/>
              <a:gdLst/>
              <a:ahLst/>
              <a:cxnLst/>
              <a:rect l="l" t="t" r="r" b="b"/>
              <a:pathLst>
                <a:path w="4586779" h="1777080">
                  <a:moveTo>
                    <a:pt x="4080340" y="1760162"/>
                  </a:moveTo>
                  <a:cubicBezTo>
                    <a:pt x="4080340" y="1760162"/>
                    <a:pt x="3843344" y="1750192"/>
                    <a:pt x="3481205" y="1763636"/>
                  </a:cubicBezTo>
                  <a:cubicBezTo>
                    <a:pt x="3119067"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3792" y="0"/>
                    <a:pt x="4033792" y="0"/>
                  </a:cubicBezTo>
                  <a:cubicBezTo>
                    <a:pt x="4345692" y="0"/>
                    <a:pt x="4579121" y="101069"/>
                    <a:pt x="4571263" y="303616"/>
                  </a:cubicBezTo>
                  <a:cubicBezTo>
                    <a:pt x="4571263" y="303616"/>
                    <a:pt x="4569268" y="607854"/>
                    <a:pt x="4578024" y="820111"/>
                  </a:cubicBezTo>
                  <a:cubicBezTo>
                    <a:pt x="4586779" y="1113413"/>
                    <a:pt x="4540231" y="1446484"/>
                    <a:pt x="4540231" y="1446484"/>
                  </a:cubicBezTo>
                  <a:cubicBezTo>
                    <a:pt x="4537266" y="1626509"/>
                    <a:pt x="4325762" y="1760162"/>
                    <a:pt x="4080340" y="1760162"/>
                  </a:cubicBezTo>
                  <a:close/>
                </a:path>
              </a:pathLst>
            </a:custGeom>
            <a:grpFill/>
          </p:spPr>
          <p:txBody>
            <a:bodyPr/>
            <a:lstStyle/>
            <a:p>
              <a:endParaRPr lang="en-US" dirty="0"/>
            </a:p>
          </p:txBody>
        </p:sp>
      </p:grpSp>
      <p:sp>
        <p:nvSpPr>
          <p:cNvPr id="13" name="Rectangle 12"/>
          <p:cNvSpPr/>
          <p:nvPr/>
        </p:nvSpPr>
        <p:spPr>
          <a:xfrm>
            <a:off x="1074673" y="2011577"/>
            <a:ext cx="10042653" cy="4181979"/>
          </a:xfrm>
          <a:prstGeom prst="rect">
            <a:avLst/>
          </a:prstGeom>
        </p:spPr>
        <p:txBody>
          <a:bodyPr wrap="square">
            <a:spAutoFit/>
          </a:bodyPr>
          <a:lstStyle/>
          <a:p>
            <a:pPr marL="381019" indent="-381019" algn="just" defTabSz="609630">
              <a:lnSpc>
                <a:spcPct val="150000"/>
              </a:lnSpc>
              <a:buClrTx/>
              <a:buFont typeface="Wingdings" panose="05000000000000000000" pitchFamily="2" charset="2"/>
              <a:buChar char="v"/>
            </a:pPr>
            <a:r>
              <a:rPr lang="fr-FR" sz="2000" kern="1200" dirty="0" err="1">
                <a:solidFill>
                  <a:schemeClr val="tx1"/>
                </a:solidFill>
                <a:latin typeface="+mn-lt"/>
                <a:ea typeface="+mn-ea"/>
                <a:cs typeface="Arial" panose="020B0604020202020204" pitchFamily="34" charset="0"/>
              </a:rPr>
              <a:t>Với</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kiểu</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chữ</a:t>
            </a:r>
            <a:r>
              <a:rPr lang="fr-FR" sz="2000" kern="1200" dirty="0">
                <a:solidFill>
                  <a:schemeClr val="tx1"/>
                </a:solidFill>
                <a:latin typeface="+mn-lt"/>
                <a:ea typeface="+mn-ea"/>
                <a:cs typeface="Arial" panose="020B0604020202020204" pitchFamily="34" charset="0"/>
              </a:rPr>
              <a:t> in </a:t>
            </a:r>
            <a:r>
              <a:rPr lang="fr-FR" sz="2000" kern="1200" dirty="0" err="1">
                <a:solidFill>
                  <a:schemeClr val="tx1"/>
                </a:solidFill>
                <a:latin typeface="+mn-lt"/>
                <a:ea typeface="+mn-ea"/>
                <a:cs typeface="Arial" panose="020B0604020202020204" pitchFamily="34" charset="0"/>
              </a:rPr>
              <a:t>hoa</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để</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các</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ch</a:t>
            </a:r>
            <a:r>
              <a:rPr lang="vi-VN" sz="2000" kern="1200" dirty="0">
                <a:solidFill>
                  <a:schemeClr val="tx1"/>
                </a:solidFill>
                <a:latin typeface="+mn-lt"/>
                <a:ea typeface="+mn-ea"/>
                <a:cs typeface="Arial" panose="020B0604020202020204" pitchFamily="34" charset="0"/>
              </a:rPr>
              <a:t>ữ</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nhìn</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được</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cân</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đối</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thì</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khoảng</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cách</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giữa</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các</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chữ</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cái</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thông</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thường</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không</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đều</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nhau</a:t>
            </a:r>
            <a:r>
              <a:rPr lang="fr-FR" sz="2000" kern="1200" dirty="0">
                <a:solidFill>
                  <a:schemeClr val="tx1"/>
                </a:solidFill>
                <a:latin typeface="+mn-lt"/>
                <a:ea typeface="+mn-ea"/>
                <a:cs typeface="Arial" panose="020B0604020202020204" pitchFamily="34" charset="0"/>
              </a:rPr>
              <a:t>. </a:t>
            </a:r>
          </a:p>
          <a:p>
            <a:pPr marL="381019" indent="-381019" algn="just" defTabSz="609630">
              <a:lnSpc>
                <a:spcPct val="150000"/>
              </a:lnSpc>
              <a:buClrTx/>
              <a:buFont typeface="Arial" panose="020B0604020202020204" pitchFamily="34" charset="0"/>
              <a:buChar char="•"/>
            </a:pPr>
            <a:r>
              <a:rPr lang="fr-FR" sz="2000" kern="1200" dirty="0" err="1">
                <a:solidFill>
                  <a:schemeClr val="tx1"/>
                </a:solidFill>
                <a:latin typeface="+mn-lt"/>
                <a:ea typeface="+mn-ea"/>
                <a:cs typeface="Arial" panose="020B0604020202020204" pitchFamily="34" charset="0"/>
              </a:rPr>
              <a:t>Ví</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dụ</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Chiều</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rộng</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ngang</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của</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chữ</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Baton</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không</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đều</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nhau</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tuy</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theo</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cấu</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tạo</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của</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mỗi</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chữ</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cái</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Nếu</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chiều</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cao</a:t>
            </a:r>
            <a:r>
              <a:rPr lang="fr-FR" sz="2000" kern="1200" dirty="0">
                <a:solidFill>
                  <a:schemeClr val="tx1"/>
                </a:solidFill>
                <a:latin typeface="+mn-lt"/>
                <a:ea typeface="+mn-ea"/>
                <a:cs typeface="Arial" panose="020B0604020202020204" pitchFamily="34" charset="0"/>
              </a:rPr>
              <a:t> là 5 ô </a:t>
            </a:r>
            <a:r>
              <a:rPr lang="fr-FR" sz="2000" kern="1200" dirty="0" err="1">
                <a:solidFill>
                  <a:schemeClr val="tx1"/>
                </a:solidFill>
                <a:latin typeface="+mn-lt"/>
                <a:ea typeface="+mn-ea"/>
                <a:cs typeface="Arial" panose="020B0604020202020204" pitchFamily="34" charset="0"/>
              </a:rPr>
              <a:t>thì</a:t>
            </a:r>
            <a:r>
              <a:rPr lang="fr-FR" sz="2000" kern="1200" dirty="0">
                <a:solidFill>
                  <a:schemeClr val="tx1"/>
                </a:solidFill>
                <a:latin typeface="+mn-lt"/>
                <a:ea typeface="+mn-ea"/>
                <a:cs typeface="Arial" panose="020B0604020202020204" pitchFamily="34" charset="0"/>
              </a:rPr>
              <a:t>:</a:t>
            </a:r>
          </a:p>
          <a:p>
            <a:pPr marL="685834" lvl="1" indent="-381019" algn="just" defTabSz="609630">
              <a:lnSpc>
                <a:spcPct val="150000"/>
              </a:lnSpc>
              <a:buClrTx/>
              <a:buFont typeface="Wingdings" panose="05000000000000000000" pitchFamily="2" charset="2"/>
              <a:buChar char="ü"/>
            </a:pPr>
            <a:r>
              <a:rPr lang="fr-FR" sz="2000" kern="1200" dirty="0" err="1">
                <a:solidFill>
                  <a:schemeClr val="tx1"/>
                </a:solidFill>
                <a:latin typeface="+mn-lt"/>
                <a:ea typeface="+mn-ea"/>
                <a:cs typeface="Arial" panose="020B0604020202020204" pitchFamily="34" charset="0"/>
              </a:rPr>
              <a:t>chữ</a:t>
            </a:r>
            <a:r>
              <a:rPr lang="fr-FR" sz="2000" kern="1200" dirty="0">
                <a:solidFill>
                  <a:schemeClr val="tx1"/>
                </a:solidFill>
                <a:latin typeface="+mn-lt"/>
                <a:ea typeface="+mn-ea"/>
                <a:cs typeface="Arial" panose="020B0604020202020204" pitchFamily="34" charset="0"/>
              </a:rPr>
              <a:t> I </a:t>
            </a:r>
            <a:r>
              <a:rPr lang="fr-FR" sz="2000" kern="1200" dirty="0" err="1">
                <a:solidFill>
                  <a:schemeClr val="tx1"/>
                </a:solidFill>
                <a:latin typeface="+mn-lt"/>
                <a:ea typeface="+mn-ea"/>
                <a:cs typeface="Arial" panose="020B0604020202020204" pitchFamily="34" charset="0"/>
              </a:rPr>
              <a:t>chỉ</a:t>
            </a:r>
            <a:r>
              <a:rPr lang="fr-FR" sz="2000" kern="1200" dirty="0">
                <a:solidFill>
                  <a:schemeClr val="tx1"/>
                </a:solidFill>
                <a:latin typeface="+mn-lt"/>
                <a:ea typeface="+mn-ea"/>
                <a:cs typeface="Arial" panose="020B0604020202020204" pitchFamily="34" charset="0"/>
              </a:rPr>
              <a:t> </a:t>
            </a:r>
            <a:r>
              <a:rPr lang="fr-FR" sz="2000" kern="1200" dirty="0" err="1">
                <a:solidFill>
                  <a:schemeClr val="tx1"/>
                </a:solidFill>
                <a:latin typeface="+mn-lt"/>
                <a:ea typeface="+mn-ea"/>
                <a:cs typeface="Arial" panose="020B0604020202020204" pitchFamily="34" charset="0"/>
              </a:rPr>
              <a:t>bằng</a:t>
            </a:r>
            <a:r>
              <a:rPr lang="fr-FR" sz="2000" kern="1200" dirty="0">
                <a:solidFill>
                  <a:schemeClr val="tx1"/>
                </a:solidFill>
                <a:latin typeface="+mn-lt"/>
                <a:ea typeface="+mn-ea"/>
                <a:cs typeface="Arial" panose="020B0604020202020204" pitchFamily="34" charset="0"/>
              </a:rPr>
              <a:t> 1 </a:t>
            </a:r>
            <a:r>
              <a:rPr lang="vi-VN" sz="2000" kern="1200" dirty="0">
                <a:solidFill>
                  <a:schemeClr val="tx1"/>
                </a:solidFill>
                <a:latin typeface="+mn-lt"/>
                <a:ea typeface="+mn-ea"/>
                <a:cs typeface="Arial" panose="020B0604020202020204" pitchFamily="34" charset="0"/>
              </a:rPr>
              <a:t>ô</a:t>
            </a:r>
            <a:endParaRPr lang="fr-FR" sz="2000" kern="1200" dirty="0">
              <a:solidFill>
                <a:schemeClr val="tx1"/>
              </a:solidFill>
              <a:latin typeface="+mn-lt"/>
              <a:ea typeface="+mn-ea"/>
              <a:cs typeface="Arial" panose="020B0604020202020204" pitchFamily="34" charset="0"/>
            </a:endParaRPr>
          </a:p>
          <a:p>
            <a:pPr marL="685834" lvl="1" indent="-381019" algn="just" defTabSz="609630">
              <a:lnSpc>
                <a:spcPct val="150000"/>
              </a:lnSpc>
              <a:buClrTx/>
              <a:buFont typeface="Wingdings" panose="05000000000000000000" pitchFamily="2" charset="2"/>
              <a:buChar char="ü"/>
            </a:pPr>
            <a:r>
              <a:rPr lang="fr-FR" sz="2000" kern="1200" dirty="0" err="1">
                <a:solidFill>
                  <a:schemeClr val="tx1"/>
                </a:solidFill>
                <a:latin typeface="+mn-lt"/>
                <a:ea typeface="+mn-ea"/>
                <a:cs typeface="Arial" panose="020B0604020202020204" pitchFamily="34" charset="0"/>
              </a:rPr>
              <a:t>chữ</a:t>
            </a:r>
            <a:r>
              <a:rPr lang="fr-FR" sz="2000" kern="1200" dirty="0">
                <a:solidFill>
                  <a:schemeClr val="tx1"/>
                </a:solidFill>
                <a:latin typeface="+mn-lt"/>
                <a:ea typeface="+mn-ea"/>
                <a:cs typeface="Arial" panose="020B0604020202020204" pitchFamily="34" charset="0"/>
              </a:rPr>
              <a:t> L, T </a:t>
            </a:r>
            <a:r>
              <a:rPr lang="fr-FR" sz="2000" kern="1200" dirty="0" err="1">
                <a:solidFill>
                  <a:schemeClr val="tx1"/>
                </a:solidFill>
                <a:latin typeface="+mn-lt"/>
                <a:ea typeface="+mn-ea"/>
                <a:cs typeface="Arial" panose="020B0604020202020204" pitchFamily="34" charset="0"/>
              </a:rPr>
              <a:t>thường</a:t>
            </a:r>
            <a:r>
              <a:rPr lang="fr-FR" sz="2000" kern="1200" dirty="0">
                <a:solidFill>
                  <a:schemeClr val="tx1"/>
                </a:solidFill>
                <a:latin typeface="+mn-lt"/>
                <a:ea typeface="+mn-ea"/>
                <a:cs typeface="Arial" panose="020B0604020202020204" pitchFamily="34" charset="0"/>
              </a:rPr>
              <a:t> là 3 </a:t>
            </a:r>
            <a:r>
              <a:rPr lang="vi-VN" sz="2000" kern="1200" dirty="0">
                <a:solidFill>
                  <a:schemeClr val="tx1"/>
                </a:solidFill>
                <a:latin typeface="+mn-lt"/>
                <a:ea typeface="+mn-ea"/>
                <a:cs typeface="Arial" panose="020B0604020202020204" pitchFamily="34" charset="0"/>
              </a:rPr>
              <a:t>ô</a:t>
            </a:r>
            <a:endParaRPr lang="fr-FR" sz="2000" kern="1200" dirty="0">
              <a:solidFill>
                <a:schemeClr val="tx1"/>
              </a:solidFill>
              <a:latin typeface="+mn-lt"/>
              <a:ea typeface="+mn-ea"/>
              <a:cs typeface="Arial" panose="020B0604020202020204" pitchFamily="34" charset="0"/>
            </a:endParaRPr>
          </a:p>
          <a:p>
            <a:pPr marL="685834" lvl="1" indent="-381019" algn="just" defTabSz="609630">
              <a:lnSpc>
                <a:spcPct val="150000"/>
              </a:lnSpc>
              <a:buClrTx/>
              <a:buFont typeface="Wingdings" panose="05000000000000000000" pitchFamily="2" charset="2"/>
              <a:buChar char="ü"/>
            </a:pPr>
            <a:r>
              <a:rPr lang="fr-FR" sz="2000" kern="1200" dirty="0" err="1">
                <a:solidFill>
                  <a:schemeClr val="tx1"/>
                </a:solidFill>
                <a:latin typeface="+mn-lt"/>
                <a:ea typeface="+mn-ea"/>
                <a:cs typeface="Arial" panose="020B0604020202020204" pitchFamily="34" charset="0"/>
              </a:rPr>
              <a:t>chữ</a:t>
            </a:r>
            <a:r>
              <a:rPr lang="fr-FR" sz="2000" kern="1200" dirty="0">
                <a:solidFill>
                  <a:schemeClr val="tx1"/>
                </a:solidFill>
                <a:latin typeface="+mn-lt"/>
                <a:ea typeface="+mn-ea"/>
                <a:cs typeface="Arial" panose="020B0604020202020204" pitchFamily="34" charset="0"/>
              </a:rPr>
              <a:t> D, H, N, K..... là 4 </a:t>
            </a:r>
            <a:r>
              <a:rPr lang="vi-VN" sz="2000" kern="1200" dirty="0">
                <a:solidFill>
                  <a:schemeClr val="tx1"/>
                </a:solidFill>
                <a:latin typeface="+mn-lt"/>
                <a:ea typeface="+mn-ea"/>
                <a:cs typeface="Arial" panose="020B0604020202020204" pitchFamily="34" charset="0"/>
              </a:rPr>
              <a:t>ô</a:t>
            </a:r>
            <a:endParaRPr lang="fr-FR" sz="2000" kern="1200" dirty="0">
              <a:solidFill>
                <a:schemeClr val="tx1"/>
              </a:solidFill>
              <a:latin typeface="+mn-lt"/>
              <a:ea typeface="+mn-ea"/>
              <a:cs typeface="Arial" panose="020B0604020202020204" pitchFamily="34" charset="0"/>
            </a:endParaRPr>
          </a:p>
          <a:p>
            <a:pPr marL="685834" lvl="1" indent="-381019" algn="just" defTabSz="609630">
              <a:lnSpc>
                <a:spcPct val="150000"/>
              </a:lnSpc>
              <a:buClrTx/>
              <a:buFont typeface="Wingdings" panose="05000000000000000000" pitchFamily="2" charset="2"/>
              <a:buChar char="ü"/>
            </a:pPr>
            <a:r>
              <a:rPr lang="fr-FR" sz="2000" kern="1200" dirty="0" err="1">
                <a:solidFill>
                  <a:schemeClr val="tx1"/>
                </a:solidFill>
                <a:latin typeface="+mn-lt"/>
                <a:ea typeface="+mn-ea"/>
                <a:cs typeface="Arial" panose="020B0604020202020204" pitchFamily="34" charset="0"/>
              </a:rPr>
              <a:t>chữ</a:t>
            </a:r>
            <a:r>
              <a:rPr lang="fr-FR" sz="2000" kern="1200" dirty="0">
                <a:solidFill>
                  <a:schemeClr val="tx1"/>
                </a:solidFill>
                <a:latin typeface="+mn-lt"/>
                <a:ea typeface="+mn-ea"/>
                <a:cs typeface="Arial" panose="020B0604020202020204" pitchFamily="34" charset="0"/>
              </a:rPr>
              <a:t> V</a:t>
            </a:r>
            <a:r>
              <a:rPr lang="vi-VN" sz="2000" kern="1200" dirty="0">
                <a:solidFill>
                  <a:schemeClr val="tx1"/>
                </a:solidFill>
                <a:latin typeface="+mn-lt"/>
                <a:ea typeface="+mn-ea"/>
                <a:cs typeface="Arial" panose="020B0604020202020204" pitchFamily="34" charset="0"/>
              </a:rPr>
              <a:t>,</a:t>
            </a:r>
            <a:r>
              <a:rPr lang="fr-FR" sz="2000" kern="1200" dirty="0">
                <a:solidFill>
                  <a:schemeClr val="tx1"/>
                </a:solidFill>
                <a:latin typeface="+mn-lt"/>
                <a:ea typeface="+mn-ea"/>
                <a:cs typeface="Arial" panose="020B0604020202020204" pitchFamily="34" charset="0"/>
              </a:rPr>
              <a:t>X là 5 </a:t>
            </a:r>
            <a:r>
              <a:rPr lang="vi-VN" sz="2000" kern="1200" dirty="0">
                <a:solidFill>
                  <a:schemeClr val="tx1"/>
                </a:solidFill>
                <a:latin typeface="+mn-lt"/>
                <a:ea typeface="+mn-ea"/>
                <a:cs typeface="Arial" panose="020B0604020202020204" pitchFamily="34" charset="0"/>
              </a:rPr>
              <a:t>ô</a:t>
            </a:r>
            <a:endParaRPr lang="fr-FR" sz="2000" kern="1200" dirty="0">
              <a:solidFill>
                <a:schemeClr val="tx1"/>
              </a:solidFill>
              <a:latin typeface="+mn-lt"/>
              <a:ea typeface="+mn-ea"/>
              <a:cs typeface="Arial" panose="020B0604020202020204" pitchFamily="34" charset="0"/>
            </a:endParaRPr>
          </a:p>
          <a:p>
            <a:pPr marL="685834" lvl="1" indent="-381019" algn="just" defTabSz="609630">
              <a:lnSpc>
                <a:spcPct val="150000"/>
              </a:lnSpc>
              <a:buClrTx/>
              <a:buFont typeface="Wingdings" panose="05000000000000000000" pitchFamily="2" charset="2"/>
              <a:buChar char="ü"/>
            </a:pPr>
            <a:r>
              <a:rPr lang="fr-FR" sz="2000" kern="1200" dirty="0" err="1">
                <a:solidFill>
                  <a:schemeClr val="tx1"/>
                </a:solidFill>
                <a:latin typeface="+mn-lt"/>
                <a:ea typeface="+mn-ea"/>
                <a:cs typeface="Arial" panose="020B0604020202020204" pitchFamily="34" charset="0"/>
              </a:rPr>
              <a:t>chữ</a:t>
            </a:r>
            <a:r>
              <a:rPr lang="fr-FR" sz="2000" kern="1200" dirty="0">
                <a:solidFill>
                  <a:schemeClr val="tx1"/>
                </a:solidFill>
                <a:latin typeface="+mn-lt"/>
                <a:ea typeface="+mn-ea"/>
                <a:cs typeface="Arial" panose="020B0604020202020204" pitchFamily="34" charset="0"/>
              </a:rPr>
              <a:t> </a:t>
            </a:r>
            <a:r>
              <a:rPr lang="vi-VN" sz="2000" kern="1200" dirty="0">
                <a:solidFill>
                  <a:schemeClr val="tx1"/>
                </a:solidFill>
                <a:latin typeface="+mn-lt"/>
                <a:ea typeface="+mn-ea"/>
                <a:cs typeface="Arial" panose="020B0604020202020204" pitchFamily="34" charset="0"/>
              </a:rPr>
              <a:t>M, </a:t>
            </a:r>
            <a:r>
              <a:rPr lang="fr-FR" sz="2000" kern="1200" dirty="0">
                <a:solidFill>
                  <a:schemeClr val="tx1"/>
                </a:solidFill>
                <a:latin typeface="+mn-lt"/>
                <a:ea typeface="+mn-ea"/>
                <a:cs typeface="Arial" panose="020B0604020202020204" pitchFamily="34" charset="0"/>
              </a:rPr>
              <a:t>W là 6</a:t>
            </a:r>
            <a:r>
              <a:rPr lang="vi-VN" sz="2000" kern="1200" dirty="0">
                <a:solidFill>
                  <a:schemeClr val="tx1"/>
                </a:solidFill>
                <a:latin typeface="+mn-lt"/>
                <a:ea typeface="+mn-ea"/>
                <a:cs typeface="Arial" panose="020B0604020202020204" pitchFamily="34" charset="0"/>
              </a:rPr>
              <a:t> ô</a:t>
            </a:r>
            <a:endParaRPr lang="en-US" sz="2000" kern="1200" dirty="0">
              <a:solidFill>
                <a:schemeClr val="tx1"/>
              </a:solidFill>
              <a:latin typeface="+mn-lt"/>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758408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500"/>
                                        <p:tgtEl>
                                          <p:spTgt spid="1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down)">
                                      <p:cBhvr>
                                        <p:cTn id="19" dur="5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wipe(down)">
                                      <p:cBhvr>
                                        <p:cTn id="24" dur="500"/>
                                        <p:tgtEl>
                                          <p:spTgt spid="1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wipe(down)">
                                      <p:cBhvr>
                                        <p:cTn id="29" dur="500"/>
                                        <p:tgtEl>
                                          <p:spTgt spid="1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wipe(down)">
                                      <p:cBhvr>
                                        <p:cTn id="34" dur="500"/>
                                        <p:tgtEl>
                                          <p:spTgt spid="1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Effect transition="in" filter="wipe(down)">
                                      <p:cBhvr>
                                        <p:cTn id="3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566</Words>
  <Application>Microsoft Office PowerPoint</Application>
  <PresentationFormat>Widescreen</PresentationFormat>
  <Paragraphs>40</Paragraphs>
  <Slides>14</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UTM Avo</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Thuynt</cp:lastModifiedBy>
  <cp:revision>2</cp:revision>
  <dcterms:modified xsi:type="dcterms:W3CDTF">2023-12-11T09:10:30Z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CCC8C498-14C6-492A-9361-C8084231A9C9</vt:lpwstr>
  </property>
  <property fmtid="{D5CDD505-2E9C-101B-9397-08002B2CF9AE}" pid="3" name="ArticulatePath">
    <vt:lpwstr>Bài 4. Chữ cơ bản (Khám phá)_1</vt:lpwstr>
  </property>
</Properties>
</file>