
<file path=[Content_Types].xml><?xml version="1.0" encoding="utf-8"?>
<Types xmlns="http://schemas.openxmlformats.org/package/2006/content-types">
  <Default Extension="mp3" ContentType="audio/mpeg"/>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1.xml" ContentType="application/vnd.openxmlformats-officedocument.presentationml.notesSlide+xml"/>
  <Override PartName="/ppt/tags/tag9.xml" ContentType="application/vnd.openxmlformats-officedocument.presentationml.tags+xml"/>
  <Override PartName="/ppt/notesSlides/notesSlide2.xml" ContentType="application/vnd.openxmlformats-officedocument.presentationml.notesSlide+xml"/>
  <Override PartName="/ppt/tags/tag10.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1.xml" ContentType="application/vnd.openxmlformats-officedocument.presentationml.tags+xml"/>
  <Override PartName="/ppt/notesSlides/notesSlide6.xml" ContentType="application/vnd.openxmlformats-officedocument.presentationml.notesSlide+xml"/>
  <Override PartName="/ppt/tags/tag12.xml" ContentType="application/vnd.openxmlformats-officedocument.presentationml.tags+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3"/>
  </p:notesMasterIdLst>
  <p:sldIdLst>
    <p:sldId id="293" r:id="rId2"/>
    <p:sldId id="294" r:id="rId3"/>
    <p:sldId id="295" r:id="rId4"/>
    <p:sldId id="296" r:id="rId5"/>
    <p:sldId id="271" r:id="rId6"/>
    <p:sldId id="282" r:id="rId7"/>
    <p:sldId id="283" r:id="rId8"/>
    <p:sldId id="298" r:id="rId9"/>
    <p:sldId id="297" r:id="rId10"/>
    <p:sldId id="284" r:id="rId11"/>
    <p:sldId id="289" r:id="rId12"/>
    <p:sldId id="285" r:id="rId13"/>
    <p:sldId id="286" r:id="rId14"/>
    <p:sldId id="299" r:id="rId15"/>
    <p:sldId id="302" r:id="rId16"/>
    <p:sldId id="303" r:id="rId17"/>
    <p:sldId id="300" r:id="rId18"/>
    <p:sldId id="290" r:id="rId19"/>
    <p:sldId id="304" r:id="rId20"/>
    <p:sldId id="305" r:id="rId21"/>
    <p:sldId id="288"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6" d="100"/>
          <a:sy n="66" d="100"/>
        </p:scale>
        <p:origin x="84" y="78"/>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3E7E621-B8B7-4DD8-87D3-89E4B563AC6E}" type="datetimeFigureOut">
              <a:rPr lang="en-US" smtClean="0"/>
              <a:pPr/>
              <a:t>8/25/2022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3CDF20A-717F-4D4C-B1F0-69687205B5A1}" type="slidenum">
              <a:rPr lang="en-US" smtClean="0"/>
              <a:pPr/>
              <a:t>‹#›</a:t>
            </a:fld>
            <a:endParaRPr lang="en-US"/>
          </a:p>
        </p:txBody>
      </p:sp>
    </p:spTree>
    <p:extLst>
      <p:ext uri="{BB962C8B-B14F-4D97-AF65-F5344CB8AC3E}">
        <p14:creationId xmlns:p14="http://schemas.microsoft.com/office/powerpoint/2010/main" val="9209958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8881348-C329-4190-995C-758421D3B652}" type="slidenum">
              <a:rPr lang="zh-CN" altLang="en-US" smtClean="0"/>
              <a:t>1</a:t>
            </a:fld>
            <a:endParaRPr lang="zh-CN" altLang="en-US"/>
          </a:p>
        </p:txBody>
      </p:sp>
    </p:spTree>
    <p:extLst>
      <p:ext uri="{BB962C8B-B14F-4D97-AF65-F5344CB8AC3E}">
        <p14:creationId xmlns:p14="http://schemas.microsoft.com/office/powerpoint/2010/main" val="15402062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p:spPr>
        <p:txBody>
          <a:bodyPr/>
          <a:lstStyle>
            <a:lvl1pPr>
              <a:defRPr sz="3000">
                <a:solidFill>
                  <a:schemeClr val="tx1"/>
                </a:solidFill>
                <a:latin typeface="Arial" pitchFamily="34" charset="0"/>
                <a:ea typeface="宋体" pitchFamily="2" charset="-122"/>
              </a:defRPr>
            </a:lvl1pPr>
            <a:lvl2pPr marL="742950" indent="-285750">
              <a:defRPr sz="3000">
                <a:solidFill>
                  <a:schemeClr val="tx1"/>
                </a:solidFill>
                <a:latin typeface="Arial" pitchFamily="34" charset="0"/>
                <a:ea typeface="宋体" pitchFamily="2" charset="-122"/>
              </a:defRPr>
            </a:lvl2pPr>
            <a:lvl3pPr marL="1143000" indent="-228600">
              <a:defRPr sz="3000">
                <a:solidFill>
                  <a:schemeClr val="tx1"/>
                </a:solidFill>
                <a:latin typeface="Arial" pitchFamily="34" charset="0"/>
                <a:ea typeface="宋体" pitchFamily="2" charset="-122"/>
              </a:defRPr>
            </a:lvl3pPr>
            <a:lvl4pPr marL="1600200" indent="-228600">
              <a:defRPr sz="3000">
                <a:solidFill>
                  <a:schemeClr val="tx1"/>
                </a:solidFill>
                <a:latin typeface="Arial" pitchFamily="34" charset="0"/>
                <a:ea typeface="宋体" pitchFamily="2" charset="-122"/>
              </a:defRPr>
            </a:lvl4pPr>
            <a:lvl5pPr marL="2057400" indent="-228600">
              <a:defRPr sz="30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30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30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30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3000">
                <a:solidFill>
                  <a:schemeClr val="tx1"/>
                </a:solidFill>
                <a:latin typeface="Arial" pitchFamily="34" charset="0"/>
                <a:ea typeface="宋体" pitchFamily="2" charset="-122"/>
              </a:defRPr>
            </a:lvl9pPr>
          </a:lstStyle>
          <a:p>
            <a:fld id="{5B0167EA-8F92-40B0-856D-F240B0D88691}" type="slidenum">
              <a:rPr lang="en-US" altLang="zh-CN" sz="1200" smtClean="0"/>
              <a:pPr/>
              <a:t>2</a:t>
            </a:fld>
            <a:endParaRPr lang="en-US" altLang="zh-CN" sz="1200" smtClean="0"/>
          </a:p>
        </p:txBody>
      </p:sp>
      <p:sp>
        <p:nvSpPr>
          <p:cNvPr id="19459" name="Rectangle 2"/>
          <p:cNvSpPr>
            <a:spLocks noGrp="1" noRot="1" noChangeAspect="1" noChangeArrowheads="1" noTextEdit="1"/>
          </p:cNvSpPr>
          <p:nvPr>
            <p:ph type="sldImg"/>
          </p:nvPr>
        </p:nvSpPr>
        <p:spPr>
          <a:xfrm>
            <a:off x="381000" y="685800"/>
            <a:ext cx="6096000" cy="3429000"/>
          </a:xfrm>
          <a:ln/>
        </p:spPr>
      </p:sp>
      <p:sp>
        <p:nvSpPr>
          <p:cNvPr id="19460" name="Rectangle 3"/>
          <p:cNvSpPr>
            <a:spLocks noGrp="1" noChangeArrowheads="1"/>
          </p:cNvSpPr>
          <p:nvPr>
            <p:ph type="body" idx="1"/>
          </p:nvPr>
        </p:nvSpPr>
        <p:spPr>
          <a:noFill/>
        </p:spPr>
        <p:txBody>
          <a:bodyPr/>
          <a:lstStyle/>
          <a:p>
            <a:pPr eaLnBrk="1" hangingPunct="1"/>
            <a:endParaRPr lang="zh-CN" altLang="zh-CN" smtClean="0">
              <a:latin typeface="Arial" pitchFamily="34" charset="0"/>
            </a:endParaRPr>
          </a:p>
        </p:txBody>
      </p:sp>
    </p:spTree>
    <p:extLst>
      <p:ext uri="{BB962C8B-B14F-4D97-AF65-F5344CB8AC3E}">
        <p14:creationId xmlns:p14="http://schemas.microsoft.com/office/powerpoint/2010/main" val="42650429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C6DC000-DFE2-4EBA-AAA5-0F9F622713EF}" type="slidenum">
              <a:rPr lang="en-US" smtClean="0"/>
              <a:pPr/>
              <a:t>8</a:t>
            </a:fld>
            <a:endParaRPr lang="en-US"/>
          </a:p>
        </p:txBody>
      </p:sp>
    </p:spTree>
    <p:extLst>
      <p:ext uri="{BB962C8B-B14F-4D97-AF65-F5344CB8AC3E}">
        <p14:creationId xmlns:p14="http://schemas.microsoft.com/office/powerpoint/2010/main" val="15172995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8881348-C329-4190-995C-758421D3B652}" type="slidenum">
              <a:rPr lang="zh-CN" altLang="en-US" smtClean="0"/>
              <a:t>10</a:t>
            </a:fld>
            <a:endParaRPr lang="zh-CN" altLang="en-US"/>
          </a:p>
        </p:txBody>
      </p:sp>
    </p:spTree>
    <p:extLst>
      <p:ext uri="{BB962C8B-B14F-4D97-AF65-F5344CB8AC3E}">
        <p14:creationId xmlns:p14="http://schemas.microsoft.com/office/powerpoint/2010/main" val="37176744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8881348-C329-4190-995C-758421D3B652}" type="slidenum">
              <a:rPr lang="zh-CN" altLang="en-US" smtClean="0"/>
              <a:t>14</a:t>
            </a:fld>
            <a:endParaRPr lang="zh-CN" altLang="en-US"/>
          </a:p>
        </p:txBody>
      </p:sp>
    </p:spTree>
    <p:extLst>
      <p:ext uri="{BB962C8B-B14F-4D97-AF65-F5344CB8AC3E}">
        <p14:creationId xmlns:p14="http://schemas.microsoft.com/office/powerpoint/2010/main" val="38214055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C6DC000-DFE2-4EBA-AAA5-0F9F622713EF}" type="slidenum">
              <a:rPr lang="en-US" smtClean="0"/>
              <a:pPr/>
              <a:t>17</a:t>
            </a:fld>
            <a:endParaRPr lang="en-US"/>
          </a:p>
        </p:txBody>
      </p:sp>
    </p:spTree>
    <p:extLst>
      <p:ext uri="{BB962C8B-B14F-4D97-AF65-F5344CB8AC3E}">
        <p14:creationId xmlns:p14="http://schemas.microsoft.com/office/powerpoint/2010/main" val="37399236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C6DC000-DFE2-4EBA-AAA5-0F9F622713EF}" type="slidenum">
              <a:rPr lang="en-US" smtClean="0"/>
              <a:pPr/>
              <a:t>21</a:t>
            </a:fld>
            <a:endParaRPr lang="en-US"/>
          </a:p>
        </p:txBody>
      </p:sp>
    </p:spTree>
    <p:extLst>
      <p:ext uri="{BB962C8B-B14F-4D97-AF65-F5344CB8AC3E}">
        <p14:creationId xmlns:p14="http://schemas.microsoft.com/office/powerpoint/2010/main" val="17063382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BA98A9E-EC74-47B1-A973-94E1467BF156}" type="datetimeFigureOut">
              <a:rPr lang="en-US" smtClean="0"/>
              <a:pPr/>
              <a:t>8/25/2022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567287-E25F-4158-B19A-60C49107018E}"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BA98A9E-EC74-47B1-A973-94E1467BF156}" type="datetimeFigureOut">
              <a:rPr lang="en-US" smtClean="0"/>
              <a:pPr/>
              <a:t>8/25/2022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567287-E25F-4158-B19A-60C49107018E}"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BA98A9E-EC74-47B1-A973-94E1467BF156}" type="datetimeFigureOut">
              <a:rPr lang="en-US" smtClean="0"/>
              <a:pPr/>
              <a:t>8/25/2022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567287-E25F-4158-B19A-60C49107018E}"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835671063"/>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BA98A9E-EC74-47B1-A973-94E1467BF156}" type="datetimeFigureOut">
              <a:rPr lang="en-US" smtClean="0"/>
              <a:pPr/>
              <a:t>8/25/2022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567287-E25F-4158-B19A-60C49107018E}"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BA98A9E-EC74-47B1-A973-94E1467BF156}" type="datetimeFigureOut">
              <a:rPr lang="en-US" smtClean="0"/>
              <a:pPr/>
              <a:t>8/25/2022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567287-E25F-4158-B19A-60C49107018E}"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BA98A9E-EC74-47B1-A973-94E1467BF156}" type="datetimeFigureOut">
              <a:rPr lang="en-US" smtClean="0"/>
              <a:pPr/>
              <a:t>8/25/2022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567287-E25F-4158-B19A-60C49107018E}"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BA98A9E-EC74-47B1-A973-94E1467BF156}" type="datetimeFigureOut">
              <a:rPr lang="en-US" smtClean="0"/>
              <a:pPr/>
              <a:t>8/25/2022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3567287-E25F-4158-B19A-60C49107018E}"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BA98A9E-EC74-47B1-A973-94E1467BF156}" type="datetimeFigureOut">
              <a:rPr lang="en-US" smtClean="0"/>
              <a:pPr/>
              <a:t>8/25/2022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3567287-E25F-4158-B19A-60C49107018E}"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BA98A9E-EC74-47B1-A973-94E1467BF156}" type="datetimeFigureOut">
              <a:rPr lang="en-US" smtClean="0"/>
              <a:pPr/>
              <a:t>8/25/2022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3567287-E25F-4158-B19A-60C49107018E}"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BA98A9E-EC74-47B1-A973-94E1467BF156}" type="datetimeFigureOut">
              <a:rPr lang="en-US" smtClean="0"/>
              <a:pPr/>
              <a:t>8/25/2022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567287-E25F-4158-B19A-60C49107018E}"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BA98A9E-EC74-47B1-A973-94E1467BF156}" type="datetimeFigureOut">
              <a:rPr lang="en-US" smtClean="0"/>
              <a:pPr/>
              <a:t>8/25/2022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567287-E25F-4158-B19A-60C49107018E}"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A98A9E-EC74-47B1-A973-94E1467BF156}" type="datetimeFigureOut">
              <a:rPr lang="en-US" smtClean="0"/>
              <a:pPr/>
              <a:t>8/25/2022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567287-E25F-4158-B19A-60C49107018E}"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slideLayout" Target="../slideLayouts/slideLayout12.xml"/><Relationship Id="rId18" Type="http://schemas.openxmlformats.org/officeDocument/2006/relationships/image" Target="../media/image4.png"/><Relationship Id="rId3" Type="http://schemas.openxmlformats.org/officeDocument/2006/relationships/tags" Target="../tags/tag3.xml"/><Relationship Id="rId21" Type="http://schemas.openxmlformats.org/officeDocument/2006/relationships/image" Target="../media/image7.png"/><Relationship Id="rId7" Type="http://schemas.openxmlformats.org/officeDocument/2006/relationships/tags" Target="../tags/tag7.xml"/><Relationship Id="rId12" Type="http://schemas.openxmlformats.org/officeDocument/2006/relationships/audio" Target="../media/media2.mp3"/><Relationship Id="rId17" Type="http://schemas.openxmlformats.org/officeDocument/2006/relationships/image" Target="../media/image3.png"/><Relationship Id="rId2" Type="http://schemas.openxmlformats.org/officeDocument/2006/relationships/tags" Target="../tags/tag2.xml"/><Relationship Id="rId16" Type="http://schemas.openxmlformats.org/officeDocument/2006/relationships/image" Target="../media/image2.png"/><Relationship Id="rId20" Type="http://schemas.openxmlformats.org/officeDocument/2006/relationships/image" Target="../media/image6.png"/><Relationship Id="rId1" Type="http://schemas.openxmlformats.org/officeDocument/2006/relationships/tags" Target="../tags/tag1.xml"/><Relationship Id="rId6" Type="http://schemas.openxmlformats.org/officeDocument/2006/relationships/tags" Target="../tags/tag6.xml"/><Relationship Id="rId11" Type="http://schemas.microsoft.com/office/2007/relationships/media" Target="../media/media2.mp3"/><Relationship Id="rId5" Type="http://schemas.openxmlformats.org/officeDocument/2006/relationships/tags" Target="../tags/tag5.xml"/><Relationship Id="rId15" Type="http://schemas.openxmlformats.org/officeDocument/2006/relationships/image" Target="../media/image1.jpeg"/><Relationship Id="rId23" Type="http://schemas.openxmlformats.org/officeDocument/2006/relationships/image" Target="../media/image9.png"/><Relationship Id="rId10" Type="http://schemas.microsoft.com/office/2007/relationships/media" Target="../media/media1.mp3"/><Relationship Id="rId19" Type="http://schemas.openxmlformats.org/officeDocument/2006/relationships/image" Target="../media/image5.png"/><Relationship Id="rId4" Type="http://schemas.openxmlformats.org/officeDocument/2006/relationships/tags" Target="../tags/tag4.xml"/><Relationship Id="rId9" Type="http://schemas.openxmlformats.org/officeDocument/2006/relationships/audio" Target="NULL" TargetMode="External"/><Relationship Id="rId14" Type="http://schemas.openxmlformats.org/officeDocument/2006/relationships/notesSlide" Target="../notesSlides/notesSlide1.xml"/><Relationship Id="rId22"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11.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3" Type="http://schemas.openxmlformats.org/officeDocument/2006/relationships/image" Target="../media/image12.svg"/><Relationship Id="rId7" Type="http://schemas.openxmlformats.org/officeDocument/2006/relationships/image" Target="../media/image16.svg"/><Relationship Id="rId12" Type="http://schemas.openxmlformats.org/officeDocument/2006/relationships/image" Target="../media/image39.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38.png"/><Relationship Id="rId5" Type="http://schemas.openxmlformats.org/officeDocument/2006/relationships/image" Target="../media/image14.svg"/><Relationship Id="rId10" Type="http://schemas.openxmlformats.org/officeDocument/2006/relationships/image" Target="../media/image37.png"/><Relationship Id="rId4" Type="http://schemas.openxmlformats.org/officeDocument/2006/relationships/image" Target="../media/image33.png"/><Relationship Id="rId9" Type="http://schemas.openxmlformats.org/officeDocument/2006/relationships/image" Target="../media/image36.png"/></Relationships>
</file>

<file path=ppt/slides/_rels/slide1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3.png"/><Relationship Id="rId7" Type="http://schemas.microsoft.com/office/2007/relationships/hdphoto" Target="../media/hdphoto2.wdp"/><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45.png"/><Relationship Id="rId5" Type="http://schemas.microsoft.com/office/2007/relationships/hdphoto" Target="../media/hdphoto1.wdp"/><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notesSlide" Target="../notesSlides/notesSlide6.xml"/><Relationship Id="rId7" Type="http://schemas.openxmlformats.org/officeDocument/2006/relationships/image" Target="../media/image52.png"/><Relationship Id="rId2" Type="http://schemas.openxmlformats.org/officeDocument/2006/relationships/slideLayout" Target="../slideLayouts/slideLayout7.xml"/><Relationship Id="rId1" Type="http://schemas.openxmlformats.org/officeDocument/2006/relationships/tags" Target="../tags/tag11.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1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6.png"/><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9.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ags" Target="../tags/tag12.xml"/><Relationship Id="rId4" Type="http://schemas.openxmlformats.org/officeDocument/2006/relationships/image" Target="../media/image57.jpe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7.xml"/><Relationship Id="rId5" Type="http://schemas.openxmlformats.org/officeDocument/2006/relationships/image" Target="../media/image16.jpeg"/><Relationship Id="rId4" Type="http://schemas.openxmlformats.org/officeDocument/2006/relationships/image" Target="../media/image15.jpe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7.xml"/><Relationship Id="rId5" Type="http://schemas.openxmlformats.org/officeDocument/2006/relationships/image" Target="../media/image16.jpeg"/><Relationship Id="rId4" Type="http://schemas.openxmlformats.org/officeDocument/2006/relationships/image" Target="../media/image15.jpe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24.jpeg"/><Relationship Id="rId2" Type="http://schemas.openxmlformats.org/officeDocument/2006/relationships/slideLayout" Target="../slideLayouts/slideLayout1.xml"/><Relationship Id="rId1" Type="http://schemas.openxmlformats.org/officeDocument/2006/relationships/tags" Target="../tags/tag10.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A_bg "/>
          <p:cNvPicPr>
            <a:picLocks noChangeAspect="1"/>
          </p:cNvPicPr>
          <p:nvPr>
            <p:custDataLst>
              <p:tags r:id="rId1"/>
            </p:custDataLst>
          </p:nvPr>
        </p:nvPicPr>
        <p:blipFill>
          <a:blip r:embed="rId15">
            <a:extLst>
              <a:ext uri="{28A0092B-C50C-407E-A947-70E740481C1C}">
                <a14:useLocalDpi xmlns:a14="http://schemas.microsoft.com/office/drawing/2010/main" val="0"/>
              </a:ext>
            </a:extLst>
          </a:blip>
          <a:stretch>
            <a:fillRect/>
          </a:stretch>
        </p:blipFill>
        <p:spPr>
          <a:xfrm>
            <a:off x="0" y="0"/>
            <a:ext cx="12192000" cy="6705599"/>
          </a:xfrm>
          <a:prstGeom prst="rect">
            <a:avLst/>
          </a:prstGeom>
        </p:spPr>
      </p:pic>
      <p:pic>
        <p:nvPicPr>
          <p:cNvPr id="3" name="PA_1"/>
          <p:cNvPicPr>
            <a:picLocks noChangeAspect="1"/>
          </p:cNvPicPr>
          <p:nvPr>
            <p:custDataLst>
              <p:tags r:id="rId2"/>
            </p:custDataLst>
          </p:nvPr>
        </p:nvPicPr>
        <p:blipFill rotWithShape="1">
          <a:blip r:embed="rId16">
            <a:extLst>
              <a:ext uri="{28A0092B-C50C-407E-A947-70E740481C1C}">
                <a14:useLocalDpi xmlns:a14="http://schemas.microsoft.com/office/drawing/2010/main" val="0"/>
              </a:ext>
            </a:extLst>
          </a:blip>
          <a:srcRect l="8541" t="35741" r="76042" b="33519"/>
          <a:stretch>
            <a:fillRect/>
          </a:stretch>
        </p:blipFill>
        <p:spPr>
          <a:xfrm>
            <a:off x="1412225" y="2533650"/>
            <a:ext cx="1409700" cy="1581150"/>
          </a:xfrm>
          <a:prstGeom prst="rect">
            <a:avLst/>
          </a:prstGeom>
        </p:spPr>
      </p:pic>
      <p:pic>
        <p:nvPicPr>
          <p:cNvPr id="4" name="PA_2"/>
          <p:cNvPicPr>
            <a:picLocks noChangeAspect="1"/>
          </p:cNvPicPr>
          <p:nvPr>
            <p:custDataLst>
              <p:tags r:id="rId3"/>
            </p:custDataLst>
          </p:nvPr>
        </p:nvPicPr>
        <p:blipFill rotWithShape="1">
          <a:blip r:embed="rId17">
            <a:extLst>
              <a:ext uri="{28A0092B-C50C-407E-A947-70E740481C1C}">
                <a14:useLocalDpi xmlns:a14="http://schemas.microsoft.com/office/drawing/2010/main" val="0"/>
              </a:ext>
            </a:extLst>
          </a:blip>
          <a:srcRect l="19479" t="9259" r="56875" b="50556"/>
          <a:stretch>
            <a:fillRect/>
          </a:stretch>
        </p:blipFill>
        <p:spPr>
          <a:xfrm>
            <a:off x="3305176" y="1209675"/>
            <a:ext cx="2162175" cy="2066925"/>
          </a:xfrm>
          <a:prstGeom prst="rect">
            <a:avLst/>
          </a:prstGeom>
        </p:spPr>
      </p:pic>
      <p:pic>
        <p:nvPicPr>
          <p:cNvPr id="5" name="PA_3"/>
          <p:cNvPicPr>
            <a:picLocks noChangeAspect="1"/>
          </p:cNvPicPr>
          <p:nvPr>
            <p:custDataLst>
              <p:tags r:id="rId4"/>
            </p:custDataLst>
          </p:nvPr>
        </p:nvPicPr>
        <p:blipFill rotWithShape="1">
          <a:blip r:embed="rId18">
            <a:extLst>
              <a:ext uri="{28A0092B-C50C-407E-A947-70E740481C1C}">
                <a14:useLocalDpi xmlns:a14="http://schemas.microsoft.com/office/drawing/2010/main" val="0"/>
              </a:ext>
            </a:extLst>
          </a:blip>
          <a:srcRect l="37500" t="7407" r="44479" b="52037"/>
          <a:stretch>
            <a:fillRect/>
          </a:stretch>
        </p:blipFill>
        <p:spPr>
          <a:xfrm>
            <a:off x="4943476" y="1066800"/>
            <a:ext cx="1647825" cy="2085975"/>
          </a:xfrm>
          <a:prstGeom prst="rect">
            <a:avLst/>
          </a:prstGeom>
        </p:spPr>
      </p:pic>
      <p:pic>
        <p:nvPicPr>
          <p:cNvPr id="6" name="PA_4"/>
          <p:cNvPicPr>
            <a:picLocks noChangeAspect="1"/>
          </p:cNvPicPr>
          <p:nvPr>
            <p:custDataLst>
              <p:tags r:id="rId5"/>
            </p:custDataLst>
          </p:nvPr>
        </p:nvPicPr>
        <p:blipFill rotWithShape="1">
          <a:blip r:embed="rId19">
            <a:extLst>
              <a:ext uri="{28A0092B-C50C-407E-A947-70E740481C1C}">
                <a14:useLocalDpi xmlns:a14="http://schemas.microsoft.com/office/drawing/2010/main" val="0"/>
              </a:ext>
            </a:extLst>
          </a:blip>
          <a:srcRect l="52396" t="15926" r="33646" b="54630"/>
          <a:stretch>
            <a:fillRect/>
          </a:stretch>
        </p:blipFill>
        <p:spPr>
          <a:xfrm>
            <a:off x="6315075" y="1447800"/>
            <a:ext cx="1276350" cy="1514475"/>
          </a:xfrm>
          <a:prstGeom prst="rect">
            <a:avLst/>
          </a:prstGeom>
        </p:spPr>
      </p:pic>
      <p:pic>
        <p:nvPicPr>
          <p:cNvPr id="8" name="PA_6"/>
          <p:cNvPicPr>
            <a:picLocks noChangeAspect="1"/>
          </p:cNvPicPr>
          <p:nvPr>
            <p:custDataLst>
              <p:tags r:id="rId6"/>
            </p:custDataLst>
          </p:nvPr>
        </p:nvPicPr>
        <p:blipFill rotWithShape="1">
          <a:blip r:embed="rId20">
            <a:extLst>
              <a:ext uri="{28A0092B-C50C-407E-A947-70E740481C1C}">
                <a14:useLocalDpi xmlns:a14="http://schemas.microsoft.com/office/drawing/2010/main" val="0"/>
              </a:ext>
            </a:extLst>
          </a:blip>
          <a:srcRect l="78333" t="27408" r="7708" b="42222"/>
          <a:stretch>
            <a:fillRect/>
          </a:stretch>
        </p:blipFill>
        <p:spPr>
          <a:xfrm>
            <a:off x="8686800" y="1866900"/>
            <a:ext cx="1276350" cy="1562100"/>
          </a:xfrm>
          <a:prstGeom prst="rect">
            <a:avLst/>
          </a:prstGeom>
        </p:spPr>
      </p:pic>
      <p:pic>
        <p:nvPicPr>
          <p:cNvPr id="7" name="PA_5"/>
          <p:cNvPicPr>
            <a:picLocks noChangeAspect="1"/>
          </p:cNvPicPr>
          <p:nvPr>
            <p:custDataLst>
              <p:tags r:id="rId7"/>
            </p:custDataLst>
          </p:nvPr>
        </p:nvPicPr>
        <p:blipFill rotWithShape="1">
          <a:blip r:embed="rId21">
            <a:extLst>
              <a:ext uri="{28A0092B-C50C-407E-A947-70E740481C1C}">
                <a14:useLocalDpi xmlns:a14="http://schemas.microsoft.com/office/drawing/2010/main" val="0"/>
              </a:ext>
            </a:extLst>
          </a:blip>
          <a:srcRect l="63750" t="14444" r="19688" b="50000"/>
          <a:stretch>
            <a:fillRect/>
          </a:stretch>
        </p:blipFill>
        <p:spPr>
          <a:xfrm>
            <a:off x="7353301" y="1371600"/>
            <a:ext cx="1514475" cy="1828800"/>
          </a:xfrm>
          <a:prstGeom prst="rect">
            <a:avLst/>
          </a:prstGeom>
        </p:spPr>
      </p:pic>
      <p:pic>
        <p:nvPicPr>
          <p:cNvPr id="9" name="PA_kids_shadow" hidden="1"/>
          <p:cNvPicPr>
            <a:picLocks noChangeAspect="1"/>
          </p:cNvPicPr>
          <p:nvPr>
            <p:custDataLst>
              <p:tags r:id="rId8"/>
            </p:custDataLst>
          </p:nvPr>
        </p:nvPicPr>
        <p:blipFill>
          <a:blip r:embed="rId22">
            <a:extLst>
              <a:ext uri="{28A0092B-C50C-407E-A947-70E740481C1C}">
                <a14:useLocalDpi xmlns:a14="http://schemas.microsoft.com/office/drawing/2010/main" val="0"/>
              </a:ext>
            </a:extLst>
          </a:blip>
          <a:stretch>
            <a:fillRect/>
          </a:stretch>
        </p:blipFill>
        <p:spPr>
          <a:xfrm>
            <a:off x="1524000" y="857250"/>
            <a:ext cx="9144000" cy="5143500"/>
          </a:xfrm>
          <a:prstGeom prst="rect">
            <a:avLst/>
          </a:prstGeom>
        </p:spPr>
      </p:pic>
      <p:pic>
        <p:nvPicPr>
          <p:cNvPr id="24" name="PA_少儿歌曲 - 幼儿园里朋友多">
            <a:hlinkClick r:id="" action="ppaction://media"/>
          </p:cNvPr>
          <p:cNvPicPr>
            <a:picLocks noChangeAspect="1"/>
          </p:cNvPicPr>
          <p:nvPr>
            <a:audioFile r:link="rId9"/>
            <p:extLst>
              <p:ext uri="{DAA4B4D4-6D71-4841-9C94-3DE7FCFB9230}">
                <p14:media xmlns:p14="http://schemas.microsoft.com/office/powerpoint/2010/main" r:embed="rId10">
                  <p14:trim st="3205"/>
                </p14:media>
              </p:ext>
            </p:extLst>
          </p:nvPr>
        </p:nvPicPr>
        <p:blipFill>
          <a:blip r:embed="rId23"/>
          <a:stretch>
            <a:fillRect/>
          </a:stretch>
        </p:blipFill>
        <p:spPr>
          <a:xfrm>
            <a:off x="13335000" y="-1390650"/>
            <a:ext cx="457200" cy="457200"/>
          </a:xfrm>
          <a:prstGeom prst="rect">
            <a:avLst/>
          </a:prstGeom>
        </p:spPr>
      </p:pic>
      <p:sp>
        <p:nvSpPr>
          <p:cNvPr id="13" name="Rectangle 12"/>
          <p:cNvSpPr/>
          <p:nvPr/>
        </p:nvSpPr>
        <p:spPr>
          <a:xfrm>
            <a:off x="3641075" y="3317529"/>
            <a:ext cx="5348002" cy="692497"/>
          </a:xfrm>
          <a:prstGeom prst="rect">
            <a:avLst/>
          </a:prstGeom>
          <a:noFill/>
        </p:spPr>
        <p:txBody>
          <a:bodyPr wrap="none" lIns="68580" tIns="34290" rIns="68580" bIns="34290">
            <a:spAutoFit/>
          </a:bodyPr>
          <a:lstStyle/>
          <a:p>
            <a:pPr algn="ctr"/>
            <a:r>
              <a:rPr lang="en-US" sz="4050" dirty="0">
                <a:ln w="0"/>
                <a:solidFill>
                  <a:schemeClr val="accent1"/>
                </a:solidFill>
                <a:effectLst>
                  <a:outerShdw blurRad="38100" dist="25400" dir="5400000" algn="ctr" rotWithShape="0">
                    <a:srgbClr val="6E747A">
                      <a:alpha val="43000"/>
                    </a:srgbClr>
                  </a:outerShdw>
                </a:effectLst>
              </a:rPr>
              <a:t>XIN CHÀO CÁC BẠN NHỎ</a:t>
            </a:r>
          </a:p>
        </p:txBody>
      </p:sp>
      <p:sp>
        <p:nvSpPr>
          <p:cNvPr id="14" name="Rectangle 13"/>
          <p:cNvSpPr/>
          <p:nvPr/>
        </p:nvSpPr>
        <p:spPr>
          <a:xfrm>
            <a:off x="3793140" y="3996980"/>
            <a:ext cx="5043881" cy="623248"/>
          </a:xfrm>
          <a:prstGeom prst="rect">
            <a:avLst/>
          </a:prstGeom>
          <a:noFill/>
        </p:spPr>
        <p:txBody>
          <a:bodyPr wrap="none" lIns="68580" tIns="34290" rIns="68580" bIns="34290">
            <a:spAutoFit/>
          </a:bodyPr>
          <a:lstStyle/>
          <a:p>
            <a:pPr algn="ctr"/>
            <a:r>
              <a:rPr lang="en-US" sz="3600" b="1" dirty="0">
                <a:ln w="9525">
                  <a:solidFill>
                    <a:schemeClr val="bg1"/>
                  </a:solidFill>
                  <a:prstDash val="solid"/>
                </a:ln>
                <a:solidFill>
                  <a:srgbClr val="9717BC"/>
                </a:solidFill>
                <a:effectLst>
                  <a:outerShdw blurRad="12700" dist="38100" dir="2700000" algn="tl" rotWithShape="0">
                    <a:schemeClr val="accent5">
                      <a:lumMod val="60000"/>
                      <a:lumOff val="40000"/>
                    </a:schemeClr>
                  </a:outerShdw>
                </a:effectLst>
              </a:rPr>
              <a:t>ĐẾN VỚI TIẾT </a:t>
            </a:r>
            <a:r>
              <a:rPr lang="en-US" sz="3600" b="1" dirty="0">
                <a:ln w="9525">
                  <a:solidFill>
                    <a:schemeClr val="bg1"/>
                  </a:solidFill>
                  <a:prstDash val="solid"/>
                </a:ln>
                <a:solidFill>
                  <a:srgbClr val="9717BC"/>
                </a:solidFill>
                <a:effectLst>
                  <a:outerShdw blurRad="12700" dist="38100" dir="2700000" algn="tl" rotWithShape="0">
                    <a:schemeClr val="accent5">
                      <a:lumMod val="60000"/>
                      <a:lumOff val="40000"/>
                    </a:schemeClr>
                  </a:outerShdw>
                </a:effectLst>
              </a:rPr>
              <a:t>MĨ THUẬT 7</a:t>
            </a:r>
            <a:endParaRPr lang="en-US" sz="3600" b="1" dirty="0">
              <a:ln w="9525">
                <a:solidFill>
                  <a:schemeClr val="bg1"/>
                </a:solidFill>
                <a:prstDash val="solid"/>
              </a:ln>
              <a:solidFill>
                <a:srgbClr val="9717BC"/>
              </a:solidFill>
              <a:effectLst>
                <a:outerShdw blurRad="12700" dist="38100" dir="2700000" algn="tl" rotWithShape="0">
                  <a:schemeClr val="accent5">
                    <a:lumMod val="60000"/>
                    <a:lumOff val="40000"/>
                  </a:schemeClr>
                </a:outerShdw>
              </a:effectLst>
            </a:endParaRPr>
          </a:p>
        </p:txBody>
      </p:sp>
      <p:sp>
        <p:nvSpPr>
          <p:cNvPr id="18" name="Rectangle 17"/>
          <p:cNvSpPr/>
          <p:nvPr/>
        </p:nvSpPr>
        <p:spPr>
          <a:xfrm>
            <a:off x="2202074" y="312650"/>
            <a:ext cx="2184189" cy="438582"/>
          </a:xfrm>
          <a:prstGeom prst="rect">
            <a:avLst/>
          </a:prstGeom>
          <a:noFill/>
        </p:spPr>
        <p:txBody>
          <a:bodyPr wrap="none" lIns="68580" tIns="34290" rIns="68580" bIns="34290">
            <a:spAutoFit/>
          </a:bodyPr>
          <a:lstStyle/>
          <a:p>
            <a:pPr algn="ctr"/>
            <a:r>
              <a:rPr lang="en-US" sz="2400" b="1" dirty="0">
                <a:ln w="6600">
                  <a:solidFill>
                    <a:schemeClr val="accent2"/>
                  </a:solidFill>
                  <a:prstDash val="solid"/>
                </a:ln>
                <a:solidFill>
                  <a:schemeClr val="accent4">
                    <a:lumMod val="60000"/>
                    <a:lumOff val="40000"/>
                  </a:schemeClr>
                </a:solidFill>
                <a:effectLst>
                  <a:outerShdw dist="38100" dir="2700000" algn="tl" rotWithShape="0">
                    <a:schemeClr val="accent2"/>
                  </a:outerShdw>
                </a:effectLst>
              </a:rPr>
              <a:t>Trường THCS </a:t>
            </a:r>
            <a:r>
              <a:rPr lang="en-US" sz="2400" b="1" dirty="0">
                <a:ln w="6600">
                  <a:solidFill>
                    <a:schemeClr val="accent2"/>
                  </a:solidFill>
                  <a:prstDash val="solid"/>
                </a:ln>
                <a:solidFill>
                  <a:schemeClr val="accent4">
                    <a:lumMod val="60000"/>
                    <a:lumOff val="40000"/>
                  </a:schemeClr>
                </a:solidFill>
                <a:effectLst>
                  <a:outerShdw dist="38100" dir="2700000" algn="tl" rotWithShape="0">
                    <a:schemeClr val="accent2"/>
                  </a:outerShdw>
                </a:effectLst>
              </a:rPr>
              <a:t>….</a:t>
            </a:r>
            <a:endParaRPr lang="en-US" sz="2400" b="1" dirty="0">
              <a:ln w="6600">
                <a:solidFill>
                  <a:schemeClr val="accent2"/>
                </a:solidFill>
                <a:prstDash val="solid"/>
              </a:ln>
              <a:solidFill>
                <a:schemeClr val="accent4">
                  <a:lumMod val="60000"/>
                  <a:lumOff val="40000"/>
                </a:schemeClr>
              </a:solidFill>
              <a:effectLst>
                <a:outerShdw dist="38100" dir="2700000" algn="tl" rotWithShape="0">
                  <a:schemeClr val="accent2"/>
                </a:outerShdw>
              </a:effectLst>
            </a:endParaRPr>
          </a:p>
        </p:txBody>
      </p:sp>
      <p:pic>
        <p:nvPicPr>
          <p:cNvPr id="10" name="ChimVanhKhuyen-NguyetHang-XuanNghi_4eqms">
            <a:hlinkClick r:id="" action="ppaction://media"/>
          </p:cNvPr>
          <p:cNvPicPr>
            <a:picLocks noChangeAspect="1"/>
          </p:cNvPicPr>
          <p:nvPr>
            <a:audioFile r:link="rId12"/>
            <p:extLst>
              <p:ext uri="{DAA4B4D4-6D71-4841-9C94-3DE7FCFB9230}">
                <p14:media xmlns:p14="http://schemas.microsoft.com/office/powerpoint/2010/main" r:embed="rId11"/>
              </p:ext>
            </p:extLst>
          </p:nvPr>
        </p:nvPicPr>
        <p:blipFill>
          <a:blip r:embed="rId23"/>
          <a:stretch>
            <a:fillRect/>
          </a:stretch>
        </p:blipFill>
        <p:spPr>
          <a:xfrm>
            <a:off x="10052924" y="5420194"/>
            <a:ext cx="457200" cy="457200"/>
          </a:xfrm>
          <a:prstGeom prst="rect">
            <a:avLst/>
          </a:prstGeom>
        </p:spPr>
      </p:pic>
    </p:spTree>
    <p:extLst>
      <p:ext uri="{BB962C8B-B14F-4D97-AF65-F5344CB8AC3E}">
        <p14:creationId xmlns:p14="http://schemas.microsoft.com/office/powerpoint/2010/main" val="27582351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4471" fill="hold"/>
                                        <p:tgtEl>
                                          <p:spTgt spid="10"/>
                                        </p:tgtEl>
                                      </p:cBhvr>
                                    </p:cmd>
                                  </p:childTnLst>
                                </p:cTn>
                              </p:par>
                              <p:par>
                                <p:cTn id="7" presetID="2" presetClass="entr" presetSubtype="4" decel="100000"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 calcmode="lin" valueType="num">
                                      <p:cBhvr additive="base">
                                        <p:cTn id="9" dur="500" fill="hold"/>
                                        <p:tgtEl>
                                          <p:spTgt spid="5"/>
                                        </p:tgtEl>
                                        <p:attrNameLst>
                                          <p:attrName>ppt_x</p:attrName>
                                        </p:attrNameLst>
                                      </p:cBhvr>
                                      <p:tavLst>
                                        <p:tav tm="0">
                                          <p:val>
                                            <p:strVal val="#ppt_x"/>
                                          </p:val>
                                        </p:tav>
                                        <p:tav tm="100000">
                                          <p:val>
                                            <p:strVal val="#ppt_x"/>
                                          </p:val>
                                        </p:tav>
                                      </p:tavLst>
                                    </p:anim>
                                    <p:anim calcmode="lin" valueType="num">
                                      <p:cBhvr additive="base">
                                        <p:cTn id="10" dur="500" fill="hold"/>
                                        <p:tgtEl>
                                          <p:spTgt spid="5"/>
                                        </p:tgtEl>
                                        <p:attrNameLst>
                                          <p:attrName>ppt_y</p:attrName>
                                        </p:attrNameLst>
                                      </p:cBhvr>
                                      <p:tavLst>
                                        <p:tav tm="0">
                                          <p:val>
                                            <p:strVal val="1+#ppt_h/2"/>
                                          </p:val>
                                        </p:tav>
                                        <p:tav tm="100000">
                                          <p:val>
                                            <p:strVal val="#ppt_y"/>
                                          </p:val>
                                        </p:tav>
                                      </p:tavLst>
                                    </p:anim>
                                  </p:childTnLst>
                                </p:cTn>
                              </p:par>
                              <p:par>
                                <p:cTn id="11" presetID="2" presetClass="entr" presetSubtype="4" decel="100000" fill="hold" nodeType="withEffect">
                                  <p:stCondLst>
                                    <p:cond delay="25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par>
                                <p:cTn id="15" presetID="2" presetClass="entr" presetSubtype="4" decel="100000" fill="hold" nodeType="withEffect">
                                  <p:stCondLst>
                                    <p:cond delay="50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par>
                                <p:cTn id="19" presetID="2" presetClass="entr" presetSubtype="4" decel="100000" fill="hold" nodeType="withEffect">
                                  <p:stCondLst>
                                    <p:cond delay="75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par>
                                <p:cTn id="23" presetID="2" presetClass="entr" presetSubtype="6" decel="100000" fill="hold" nodeType="withEffect">
                                  <p:stCondLst>
                                    <p:cond delay="100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1+#ppt_w/2"/>
                                          </p:val>
                                        </p:tav>
                                        <p:tav tm="100000">
                                          <p:val>
                                            <p:strVal val="#ppt_x"/>
                                          </p:val>
                                        </p:tav>
                                      </p:tavLst>
                                    </p:anim>
                                    <p:anim calcmode="lin" valueType="num">
                                      <p:cBhvr additive="base">
                                        <p:cTn id="26" dur="500" fill="hold"/>
                                        <p:tgtEl>
                                          <p:spTgt spid="3"/>
                                        </p:tgtEl>
                                        <p:attrNameLst>
                                          <p:attrName>ppt_y</p:attrName>
                                        </p:attrNameLst>
                                      </p:cBhvr>
                                      <p:tavLst>
                                        <p:tav tm="0">
                                          <p:val>
                                            <p:strVal val="1+#ppt_h/2"/>
                                          </p:val>
                                        </p:tav>
                                        <p:tav tm="100000">
                                          <p:val>
                                            <p:strVal val="#ppt_y"/>
                                          </p:val>
                                        </p:tav>
                                      </p:tavLst>
                                    </p:anim>
                                  </p:childTnLst>
                                </p:cTn>
                              </p:par>
                              <p:par>
                                <p:cTn id="27" presetID="2" presetClass="entr" presetSubtype="12" decel="100000" fill="hold" nodeType="withEffect">
                                  <p:stCondLst>
                                    <p:cond delay="125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fill="hold"/>
                                        <p:tgtEl>
                                          <p:spTgt spid="8"/>
                                        </p:tgtEl>
                                        <p:attrNameLst>
                                          <p:attrName>ppt_x</p:attrName>
                                        </p:attrNameLst>
                                      </p:cBhvr>
                                      <p:tavLst>
                                        <p:tav tm="0">
                                          <p:val>
                                            <p:strVal val="0-#ppt_w/2"/>
                                          </p:val>
                                        </p:tav>
                                        <p:tav tm="100000">
                                          <p:val>
                                            <p:strVal val="#ppt_x"/>
                                          </p:val>
                                        </p:tav>
                                      </p:tavLst>
                                    </p:anim>
                                    <p:anim calcmode="lin" valueType="num">
                                      <p:cBhvr additive="base">
                                        <p:cTn id="30" dur="500" fill="hold"/>
                                        <p:tgtEl>
                                          <p:spTgt spid="8"/>
                                        </p:tgtEl>
                                        <p:attrNameLst>
                                          <p:attrName>ppt_y</p:attrName>
                                        </p:attrNameLst>
                                      </p:cBhvr>
                                      <p:tavLst>
                                        <p:tav tm="0">
                                          <p:val>
                                            <p:strVal val="1+#ppt_h/2"/>
                                          </p:val>
                                        </p:tav>
                                        <p:tav tm="100000">
                                          <p:val>
                                            <p:strVal val="#ppt_y"/>
                                          </p:val>
                                        </p:tav>
                                      </p:tavLst>
                                    </p:anim>
                                  </p:childTnLst>
                                </p:cTn>
                              </p:par>
                              <p:par>
                                <p:cTn id="31" presetID="2" presetClass="exit" presetSubtype="4" decel="100000" fill="hold" nodeType="withEffect">
                                  <p:stCondLst>
                                    <p:cond delay="1750"/>
                                  </p:stCondLst>
                                  <p:childTnLst>
                                    <p:anim calcmode="lin" valueType="num">
                                      <p:cBhvr additive="base">
                                        <p:cTn id="32" dur="500"/>
                                        <p:tgtEl>
                                          <p:spTgt spid="6"/>
                                        </p:tgtEl>
                                        <p:attrNameLst>
                                          <p:attrName>ppt_x</p:attrName>
                                        </p:attrNameLst>
                                      </p:cBhvr>
                                      <p:tavLst>
                                        <p:tav tm="0">
                                          <p:val>
                                            <p:strVal val="ppt_x"/>
                                          </p:val>
                                        </p:tav>
                                        <p:tav tm="100000">
                                          <p:val>
                                            <p:strVal val="ppt_x"/>
                                          </p:val>
                                        </p:tav>
                                      </p:tavLst>
                                    </p:anim>
                                    <p:anim calcmode="lin" valueType="num">
                                      <p:cBhvr additive="base">
                                        <p:cTn id="33" dur="500"/>
                                        <p:tgtEl>
                                          <p:spTgt spid="6"/>
                                        </p:tgtEl>
                                        <p:attrNameLst>
                                          <p:attrName>ppt_y</p:attrName>
                                        </p:attrNameLst>
                                      </p:cBhvr>
                                      <p:tavLst>
                                        <p:tav tm="0">
                                          <p:val>
                                            <p:strVal val="ppt_y"/>
                                          </p:val>
                                        </p:tav>
                                        <p:tav tm="100000">
                                          <p:val>
                                            <p:strVal val="1+ppt_h/2"/>
                                          </p:val>
                                        </p:tav>
                                      </p:tavLst>
                                    </p:anim>
                                    <p:set>
                                      <p:cBhvr>
                                        <p:cTn id="34" dur="1" fill="hold">
                                          <p:stCondLst>
                                            <p:cond delay="499"/>
                                          </p:stCondLst>
                                        </p:cTn>
                                        <p:tgtEl>
                                          <p:spTgt spid="6"/>
                                        </p:tgtEl>
                                        <p:attrNameLst>
                                          <p:attrName>style.visibility</p:attrName>
                                        </p:attrNameLst>
                                      </p:cBhvr>
                                      <p:to>
                                        <p:strVal val="hidden"/>
                                      </p:to>
                                    </p:set>
                                  </p:childTnLst>
                                </p:cTn>
                              </p:par>
                              <p:par>
                                <p:cTn id="35" presetID="2" presetClass="exit" presetSubtype="12" decel="100000" fill="hold" nodeType="withEffect">
                                  <p:stCondLst>
                                    <p:cond delay="2000"/>
                                  </p:stCondLst>
                                  <p:childTnLst>
                                    <p:anim calcmode="lin" valueType="num">
                                      <p:cBhvr additive="base">
                                        <p:cTn id="36" dur="500"/>
                                        <p:tgtEl>
                                          <p:spTgt spid="8"/>
                                        </p:tgtEl>
                                        <p:attrNameLst>
                                          <p:attrName>ppt_x</p:attrName>
                                        </p:attrNameLst>
                                      </p:cBhvr>
                                      <p:tavLst>
                                        <p:tav tm="0">
                                          <p:val>
                                            <p:strVal val="ppt_x"/>
                                          </p:val>
                                        </p:tav>
                                        <p:tav tm="100000">
                                          <p:val>
                                            <p:strVal val="0-ppt_w/2"/>
                                          </p:val>
                                        </p:tav>
                                      </p:tavLst>
                                    </p:anim>
                                    <p:anim calcmode="lin" valueType="num">
                                      <p:cBhvr additive="base">
                                        <p:cTn id="37" dur="500"/>
                                        <p:tgtEl>
                                          <p:spTgt spid="8"/>
                                        </p:tgtEl>
                                        <p:attrNameLst>
                                          <p:attrName>ppt_y</p:attrName>
                                        </p:attrNameLst>
                                      </p:cBhvr>
                                      <p:tavLst>
                                        <p:tav tm="0">
                                          <p:val>
                                            <p:strVal val="ppt_y"/>
                                          </p:val>
                                        </p:tav>
                                        <p:tav tm="100000">
                                          <p:val>
                                            <p:strVal val="1+ppt_h/2"/>
                                          </p:val>
                                        </p:tav>
                                      </p:tavLst>
                                    </p:anim>
                                    <p:set>
                                      <p:cBhvr>
                                        <p:cTn id="38" dur="1" fill="hold">
                                          <p:stCondLst>
                                            <p:cond delay="499"/>
                                          </p:stCondLst>
                                        </p:cTn>
                                        <p:tgtEl>
                                          <p:spTgt spid="8"/>
                                        </p:tgtEl>
                                        <p:attrNameLst>
                                          <p:attrName>style.visibility</p:attrName>
                                        </p:attrNameLst>
                                      </p:cBhvr>
                                      <p:to>
                                        <p:strVal val="hidden"/>
                                      </p:to>
                                    </p:set>
                                  </p:childTnLst>
                                </p:cTn>
                              </p:par>
                              <p:par>
                                <p:cTn id="39" presetID="2" presetClass="entr" presetSubtype="4" decel="100000" fill="hold" nodeType="withEffect">
                                  <p:stCondLst>
                                    <p:cond delay="2250"/>
                                  </p:stCondLst>
                                  <p:childTnLst>
                                    <p:set>
                                      <p:cBhvr>
                                        <p:cTn id="40" dur="1" fill="hold">
                                          <p:stCondLst>
                                            <p:cond delay="0"/>
                                          </p:stCondLst>
                                        </p:cTn>
                                        <p:tgtEl>
                                          <p:spTgt spid="6"/>
                                        </p:tgtEl>
                                        <p:attrNameLst>
                                          <p:attrName>style.visibility</p:attrName>
                                        </p:attrNameLst>
                                      </p:cBhvr>
                                      <p:to>
                                        <p:strVal val="visible"/>
                                      </p:to>
                                    </p:set>
                                    <p:anim calcmode="lin" valueType="num">
                                      <p:cBhvr additive="base">
                                        <p:cTn id="41" dur="500" fill="hold"/>
                                        <p:tgtEl>
                                          <p:spTgt spid="6"/>
                                        </p:tgtEl>
                                        <p:attrNameLst>
                                          <p:attrName>ppt_x</p:attrName>
                                        </p:attrNameLst>
                                      </p:cBhvr>
                                      <p:tavLst>
                                        <p:tav tm="0">
                                          <p:val>
                                            <p:strVal val="#ppt_x"/>
                                          </p:val>
                                        </p:tav>
                                        <p:tav tm="100000">
                                          <p:val>
                                            <p:strVal val="#ppt_x"/>
                                          </p:val>
                                        </p:tav>
                                      </p:tavLst>
                                    </p:anim>
                                    <p:anim calcmode="lin" valueType="num">
                                      <p:cBhvr additive="base">
                                        <p:cTn id="42" dur="500" fill="hold"/>
                                        <p:tgtEl>
                                          <p:spTgt spid="6"/>
                                        </p:tgtEl>
                                        <p:attrNameLst>
                                          <p:attrName>ppt_y</p:attrName>
                                        </p:attrNameLst>
                                      </p:cBhvr>
                                      <p:tavLst>
                                        <p:tav tm="0">
                                          <p:val>
                                            <p:strVal val="1+#ppt_h/2"/>
                                          </p:val>
                                        </p:tav>
                                        <p:tav tm="100000">
                                          <p:val>
                                            <p:strVal val="#ppt_y"/>
                                          </p:val>
                                        </p:tav>
                                      </p:tavLst>
                                    </p:anim>
                                  </p:childTnLst>
                                </p:cTn>
                              </p:par>
                              <p:par>
                                <p:cTn id="43" presetID="2" presetClass="entr" presetSubtype="12" decel="100000" fill="hold" nodeType="withEffect">
                                  <p:stCondLst>
                                    <p:cond delay="2500"/>
                                  </p:stCondLst>
                                  <p:childTnLst>
                                    <p:set>
                                      <p:cBhvr>
                                        <p:cTn id="44" dur="1" fill="hold">
                                          <p:stCondLst>
                                            <p:cond delay="0"/>
                                          </p:stCondLst>
                                        </p:cTn>
                                        <p:tgtEl>
                                          <p:spTgt spid="8"/>
                                        </p:tgtEl>
                                        <p:attrNameLst>
                                          <p:attrName>style.visibility</p:attrName>
                                        </p:attrNameLst>
                                      </p:cBhvr>
                                      <p:to>
                                        <p:strVal val="visible"/>
                                      </p:to>
                                    </p:set>
                                    <p:anim calcmode="lin" valueType="num">
                                      <p:cBhvr additive="base">
                                        <p:cTn id="45" dur="500" fill="hold"/>
                                        <p:tgtEl>
                                          <p:spTgt spid="8"/>
                                        </p:tgtEl>
                                        <p:attrNameLst>
                                          <p:attrName>ppt_x</p:attrName>
                                        </p:attrNameLst>
                                      </p:cBhvr>
                                      <p:tavLst>
                                        <p:tav tm="0">
                                          <p:val>
                                            <p:strVal val="0-#ppt_w/2"/>
                                          </p:val>
                                        </p:tav>
                                        <p:tav tm="100000">
                                          <p:val>
                                            <p:strVal val="#ppt_x"/>
                                          </p:val>
                                        </p:tav>
                                      </p:tavLst>
                                    </p:anim>
                                    <p:anim calcmode="lin" valueType="num">
                                      <p:cBhvr additive="base">
                                        <p:cTn id="4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6" presetClass="entr" presetSubtype="16"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circle(in)">
                                      <p:cBhvr>
                                        <p:cTn id="51" dur="2000"/>
                                        <p:tgtEl>
                                          <p:spTgt spid="13"/>
                                        </p:tgtEl>
                                      </p:cBhvr>
                                    </p:animEffect>
                                  </p:childTnLst>
                                </p:cTn>
                              </p:par>
                              <p:par>
                                <p:cTn id="52" presetID="6" presetClass="entr" presetSubtype="16" fill="hold" grpId="0" nodeType="withEffect">
                                  <p:stCondLst>
                                    <p:cond delay="0"/>
                                  </p:stCondLst>
                                  <p:childTnLst>
                                    <p:set>
                                      <p:cBhvr>
                                        <p:cTn id="53" dur="1" fill="hold">
                                          <p:stCondLst>
                                            <p:cond delay="0"/>
                                          </p:stCondLst>
                                        </p:cTn>
                                        <p:tgtEl>
                                          <p:spTgt spid="14"/>
                                        </p:tgtEl>
                                        <p:attrNameLst>
                                          <p:attrName>style.visibility</p:attrName>
                                        </p:attrNameLst>
                                      </p:cBhvr>
                                      <p:to>
                                        <p:strVal val="visible"/>
                                      </p:to>
                                    </p:set>
                                    <p:animEffect transition="in" filter="circle(in)">
                                      <p:cBhvr>
                                        <p:cTn id="54"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55" repeatCount="indefinite" fill="hold" display="0">
                  <p:stCondLst>
                    <p:cond delay="indefinite"/>
                  </p:stCondLst>
                  <p:endCondLst>
                    <p:cond evt="onStopAudio" delay="0">
                      <p:tgtEl>
                        <p:sldTgt/>
                      </p:tgtEl>
                    </p:cond>
                  </p:endCondLst>
                </p:cTn>
                <p:tgtEl>
                  <p:spTgt spid="24"/>
                </p:tgtEl>
              </p:cMediaNode>
            </p:audio>
            <p:audio>
              <p:cMediaNode vol="80000">
                <p:cTn id="56" fill="hold" display="0">
                  <p:stCondLst>
                    <p:cond delay="indefinite"/>
                  </p:stCondLst>
                  <p:endCondLst>
                    <p:cond evt="onStopAudio" delay="0">
                      <p:tgtEl>
                        <p:sldTgt/>
                      </p:tgtEl>
                    </p:cond>
                  </p:endCondLst>
                </p:cTn>
                <p:tgtEl>
                  <p:spTgt spid="10"/>
                </p:tgtEl>
              </p:cMediaNode>
            </p:audio>
          </p:childTnLst>
        </p:cTn>
      </p:par>
    </p:tnLst>
    <p:bldLst>
      <p:bldP spid="13" grpId="0"/>
      <p:bldP spid="1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Về chùa Tây Phương tĩnh tâm và tìm hiểu kiến trúc điêu khắc đỉnh cao |  VOV.V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381000"/>
            <a:ext cx="5791200" cy="57912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779997" y="6248400"/>
            <a:ext cx="5089207" cy="400110"/>
          </a:xfrm>
          <a:prstGeom prst="rect">
            <a:avLst/>
          </a:prstGeom>
          <a:noFill/>
        </p:spPr>
        <p:txBody>
          <a:bodyPr wrap="square" rtlCol="0">
            <a:spAutoFit/>
          </a:bodyPr>
          <a:lstStyle/>
          <a:p>
            <a:r>
              <a:rPr lang="en-US" sz="2000" b="1" dirty="0">
                <a:solidFill>
                  <a:srgbClr val="C00000"/>
                </a:solidFill>
              </a:rPr>
              <a:t>Tượng các vị La Hán – Chùa Tây Phương</a:t>
            </a:r>
            <a:endParaRPr lang="en-US" sz="2000" b="1" dirty="0">
              <a:solidFill>
                <a:srgbClr val="C00000"/>
              </a:solidFill>
            </a:endParaRPr>
          </a:p>
        </p:txBody>
      </p:sp>
      <p:pic>
        <p:nvPicPr>
          <p:cNvPr id="5126" name="Picture 6" descr="Đối họa bài &quot;Các vị La Hán chùa Tây Phương&quo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2600" y="381000"/>
            <a:ext cx="8686800" cy="5791200"/>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HÀ NỘI - Chùa Tây Phương. Bộ ảnh 18 vị La Hán ( Chụp không đèn). Ưu ba Cúc  đa | Mapio.ne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24600" y="228600"/>
            <a:ext cx="4191000" cy="6143281"/>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Tập tin:Thập Bát La Hán - Chùa tây Phương - La Hán Cười.jpg – Wikipedia  tiếng Việ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52600" y="191825"/>
            <a:ext cx="4572000" cy="6103856"/>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descr="Toàn cảnh 18 vị la hán chùa Tây Phươ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33188" y="152400"/>
            <a:ext cx="8782413" cy="61432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83580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5126"/>
                                        </p:tgtEl>
                                        <p:attrNameLst>
                                          <p:attrName>style.visibility</p:attrName>
                                        </p:attrNameLst>
                                      </p:cBhvr>
                                      <p:to>
                                        <p:strVal val="visible"/>
                                      </p:to>
                                    </p:set>
                                    <p:animEffect transition="in" filter="wedge">
                                      <p:cBhvr>
                                        <p:cTn id="7" dur="2000"/>
                                        <p:tgtEl>
                                          <p:spTgt spid="5126"/>
                                        </p:tgtEl>
                                      </p:cBhvr>
                                    </p:animEffect>
                                  </p:childTnLst>
                                </p:cTn>
                              </p:par>
                            </p:childTnLst>
                          </p:cTn>
                        </p:par>
                      </p:childTnLst>
                    </p:cTn>
                  </p:par>
                  <p:par>
                    <p:cTn id="8" fill="hold">
                      <p:stCondLst>
                        <p:cond delay="indefinite"/>
                      </p:stCondLst>
                      <p:childTnLst>
                        <p:par>
                          <p:cTn id="9" fill="hold">
                            <p:stCondLst>
                              <p:cond delay="0"/>
                            </p:stCondLst>
                            <p:childTnLst>
                              <p:par>
                                <p:cTn id="10" presetID="13" presetClass="entr" presetSubtype="16" fill="hold" nodeType="clickEffect">
                                  <p:stCondLst>
                                    <p:cond delay="0"/>
                                  </p:stCondLst>
                                  <p:childTnLst>
                                    <p:set>
                                      <p:cBhvr>
                                        <p:cTn id="11" dur="1" fill="hold">
                                          <p:stCondLst>
                                            <p:cond delay="0"/>
                                          </p:stCondLst>
                                        </p:cTn>
                                        <p:tgtEl>
                                          <p:spTgt spid="5130"/>
                                        </p:tgtEl>
                                        <p:attrNameLst>
                                          <p:attrName>style.visibility</p:attrName>
                                        </p:attrNameLst>
                                      </p:cBhvr>
                                      <p:to>
                                        <p:strVal val="visible"/>
                                      </p:to>
                                    </p:set>
                                    <p:animEffect transition="in" filter="plus(in)">
                                      <p:cBhvr>
                                        <p:cTn id="12" dur="2000"/>
                                        <p:tgtEl>
                                          <p:spTgt spid="5130"/>
                                        </p:tgtEl>
                                      </p:cBhvr>
                                    </p:animEffect>
                                  </p:childTnLst>
                                </p:cTn>
                              </p:par>
                              <p:par>
                                <p:cTn id="13" presetID="13" presetClass="entr" presetSubtype="16" fill="hold" nodeType="withEffect">
                                  <p:stCondLst>
                                    <p:cond delay="0"/>
                                  </p:stCondLst>
                                  <p:childTnLst>
                                    <p:set>
                                      <p:cBhvr>
                                        <p:cTn id="14" dur="1" fill="hold">
                                          <p:stCondLst>
                                            <p:cond delay="0"/>
                                          </p:stCondLst>
                                        </p:cTn>
                                        <p:tgtEl>
                                          <p:spTgt spid="5128"/>
                                        </p:tgtEl>
                                        <p:attrNameLst>
                                          <p:attrName>style.visibility</p:attrName>
                                        </p:attrNameLst>
                                      </p:cBhvr>
                                      <p:to>
                                        <p:strVal val="visible"/>
                                      </p:to>
                                    </p:set>
                                    <p:animEffect transition="in" filter="plus(in)">
                                      <p:cBhvr>
                                        <p:cTn id="15" dur="2000"/>
                                        <p:tgtEl>
                                          <p:spTgt spid="5128"/>
                                        </p:tgtEl>
                                      </p:cBhvr>
                                    </p:animEffect>
                                  </p:childTnLst>
                                </p:cTn>
                              </p:par>
                            </p:childTnLst>
                          </p:cTn>
                        </p:par>
                      </p:childTnLst>
                    </p:cTn>
                  </p:par>
                  <p:par>
                    <p:cTn id="16" fill="hold">
                      <p:stCondLst>
                        <p:cond delay="indefinite"/>
                      </p:stCondLst>
                      <p:childTnLst>
                        <p:par>
                          <p:cTn id="17" fill="hold">
                            <p:stCondLst>
                              <p:cond delay="0"/>
                            </p:stCondLst>
                            <p:childTnLst>
                              <p:par>
                                <p:cTn id="18" presetID="20" presetClass="entr" presetSubtype="0" fill="hold" nodeType="clickEffect">
                                  <p:stCondLst>
                                    <p:cond delay="0"/>
                                  </p:stCondLst>
                                  <p:childTnLst>
                                    <p:set>
                                      <p:cBhvr>
                                        <p:cTn id="19" dur="1" fill="hold">
                                          <p:stCondLst>
                                            <p:cond delay="0"/>
                                          </p:stCondLst>
                                        </p:cTn>
                                        <p:tgtEl>
                                          <p:spTgt spid="5132"/>
                                        </p:tgtEl>
                                        <p:attrNameLst>
                                          <p:attrName>style.visibility</p:attrName>
                                        </p:attrNameLst>
                                      </p:cBhvr>
                                      <p:to>
                                        <p:strVal val="visible"/>
                                      </p:to>
                                    </p:set>
                                    <p:animEffect transition="in" filter="wedge">
                                      <p:cBhvr>
                                        <p:cTn id="20" dur="2000"/>
                                        <p:tgtEl>
                                          <p:spTgt spid="51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2588878" y="685800"/>
            <a:ext cx="8079123" cy="4328536"/>
            <a:chOff x="514350" y="958621"/>
            <a:chExt cx="8079123" cy="4328536"/>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762000" y="958621"/>
              <a:ext cx="7560254" cy="4178759"/>
            </a:xfrm>
            <a:prstGeom prst="rect">
              <a:avLst/>
            </a:prstGeom>
          </p:spPr>
        </p:pic>
        <p:sp>
          <p:nvSpPr>
            <p:cNvPr id="3" name="TextBox 3"/>
            <p:cNvSpPr txBox="1"/>
            <p:nvPr/>
          </p:nvSpPr>
          <p:spPr>
            <a:xfrm>
              <a:off x="2874008" y="1600200"/>
              <a:ext cx="3979870" cy="1846659"/>
            </a:xfrm>
            <a:prstGeom prst="rect">
              <a:avLst/>
            </a:prstGeom>
          </p:spPr>
          <p:txBody>
            <a:bodyPr wrap="square" lIns="0" tIns="0" rIns="0" bIns="0" rtlCol="0" anchor="t">
              <a:spAutoFit/>
            </a:bodyPr>
            <a:lstStyle/>
            <a:p>
              <a:pPr algn="ctr">
                <a:lnSpc>
                  <a:spcPct val="150000"/>
                </a:lnSpc>
              </a:pPr>
              <a:r>
                <a:rPr lang="en-US" sz="8000" b="1" dirty="0">
                  <a:solidFill>
                    <a:srgbClr val="CD4343"/>
                  </a:solidFill>
                  <a:latin typeface="Arial" pitchFamily="34" charset="0"/>
                  <a:cs typeface="Arial" pitchFamily="34" charset="0"/>
                </a:rPr>
                <a:t>Đồ Gốm</a:t>
              </a:r>
              <a:endParaRPr lang="en-US" sz="8000" b="1" dirty="0">
                <a:solidFill>
                  <a:srgbClr val="CD4343"/>
                </a:solidFill>
                <a:latin typeface="Arial" pitchFamily="34" charset="0"/>
                <a:cs typeface="Arial" pitchFamily="34" charset="0"/>
              </a:endParaRPr>
            </a:p>
          </p:txBody>
        </p:sp>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514350" y="1371600"/>
              <a:ext cx="2155436" cy="1595023"/>
            </a:xfrm>
            <a:prstGeom prst="rect">
              <a:avLst/>
            </a:prstGeom>
          </p:spPr>
        </p:pic>
        <p:pic>
          <p:nvPicPr>
            <p:cNvPr id="5"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988409">
              <a:off x="6890056" y="4785423"/>
              <a:ext cx="1703417" cy="501734"/>
            </a:xfrm>
            <a:prstGeom prst="rect">
              <a:avLst/>
            </a:prstGeom>
          </p:spPr>
        </p:pic>
      </p:grpSp>
      <p:grpSp>
        <p:nvGrpSpPr>
          <p:cNvPr id="6" name="Group 5"/>
          <p:cNvGrpSpPr/>
          <p:nvPr/>
        </p:nvGrpSpPr>
        <p:grpSpPr>
          <a:xfrm>
            <a:off x="1978603" y="396987"/>
            <a:ext cx="7851197" cy="2839857"/>
            <a:chOff x="1978603" y="396987"/>
            <a:chExt cx="7851197" cy="2839857"/>
          </a:xfrm>
        </p:grpSpPr>
        <p:pic>
          <p:nvPicPr>
            <p:cNvPr id="10" name="Picture 9"/>
            <p:cNvPicPr>
              <a:picLocks noChangeAspect="1"/>
            </p:cNvPicPr>
            <p:nvPr/>
          </p:nvPicPr>
          <p:blipFill>
            <a:blip r:embed="rId8"/>
            <a:stretch>
              <a:fillRect/>
            </a:stretch>
          </p:blipFill>
          <p:spPr>
            <a:xfrm>
              <a:off x="1978603" y="494521"/>
              <a:ext cx="2419350" cy="1895475"/>
            </a:xfrm>
            <a:prstGeom prst="rect">
              <a:avLst/>
            </a:prstGeom>
          </p:spPr>
        </p:pic>
        <p:pic>
          <p:nvPicPr>
            <p:cNvPr id="12" name="Picture 11"/>
            <p:cNvPicPr>
              <a:picLocks noChangeAspect="1"/>
            </p:cNvPicPr>
            <p:nvPr/>
          </p:nvPicPr>
          <p:blipFill>
            <a:blip r:embed="rId9"/>
            <a:stretch>
              <a:fillRect/>
            </a:stretch>
          </p:blipFill>
          <p:spPr>
            <a:xfrm>
              <a:off x="4397954" y="574107"/>
              <a:ext cx="1603149" cy="1815889"/>
            </a:xfrm>
            <a:prstGeom prst="rect">
              <a:avLst/>
            </a:prstGeom>
          </p:spPr>
        </p:pic>
        <p:pic>
          <p:nvPicPr>
            <p:cNvPr id="6150" name="Picture 6" descr="Tự hào gốm Việt: Gốm men ngọc, tuyệt diêu Đại Việt"/>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152038" y="396987"/>
              <a:ext cx="2612895" cy="1959671"/>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3869076" y="2775179"/>
              <a:ext cx="5960724" cy="461665"/>
            </a:xfrm>
            <a:prstGeom prst="rect">
              <a:avLst/>
            </a:prstGeom>
            <a:noFill/>
          </p:spPr>
          <p:txBody>
            <a:bodyPr wrap="square" rtlCol="0">
              <a:spAutoFit/>
            </a:bodyPr>
            <a:lstStyle/>
            <a:p>
              <a:r>
                <a:rPr lang="en-US" sz="2400" dirty="0"/>
                <a:t>Gốm men ngọc Thời Lý</a:t>
              </a:r>
              <a:endParaRPr lang="en-US" sz="2400" dirty="0"/>
            </a:p>
          </p:txBody>
        </p:sp>
      </p:grpSp>
      <p:pic>
        <p:nvPicPr>
          <p:cNvPr id="15" name="Picture 14"/>
          <p:cNvPicPr>
            <a:picLocks noChangeAspect="1"/>
          </p:cNvPicPr>
          <p:nvPr/>
        </p:nvPicPr>
        <p:blipFill>
          <a:blip r:embed="rId11"/>
          <a:stretch>
            <a:fillRect/>
          </a:stretch>
        </p:blipFill>
        <p:spPr>
          <a:xfrm>
            <a:off x="2134463" y="4069636"/>
            <a:ext cx="2609850" cy="1752600"/>
          </a:xfrm>
          <a:prstGeom prst="rect">
            <a:avLst/>
          </a:prstGeom>
        </p:spPr>
      </p:pic>
      <p:pic>
        <p:nvPicPr>
          <p:cNvPr id="17" name="Picture 16"/>
          <p:cNvPicPr>
            <a:picLocks noChangeAspect="1"/>
          </p:cNvPicPr>
          <p:nvPr/>
        </p:nvPicPr>
        <p:blipFill>
          <a:blip r:embed="rId12"/>
          <a:stretch>
            <a:fillRect/>
          </a:stretch>
        </p:blipFill>
        <p:spPr>
          <a:xfrm>
            <a:off x="4890768" y="3682382"/>
            <a:ext cx="2114550" cy="2162175"/>
          </a:xfrm>
          <a:prstGeom prst="rect">
            <a:avLst/>
          </a:prstGeom>
        </p:spPr>
      </p:pic>
      <p:pic>
        <p:nvPicPr>
          <p:cNvPr id="19" name="Picture 18"/>
          <p:cNvPicPr>
            <a:picLocks noChangeAspect="1"/>
          </p:cNvPicPr>
          <p:nvPr/>
        </p:nvPicPr>
        <p:blipFill>
          <a:blip r:embed="rId13"/>
          <a:stretch>
            <a:fillRect/>
          </a:stretch>
        </p:blipFill>
        <p:spPr>
          <a:xfrm>
            <a:off x="7309006" y="3983497"/>
            <a:ext cx="2600325" cy="1762125"/>
          </a:xfrm>
          <a:prstGeom prst="rect">
            <a:avLst/>
          </a:prstGeom>
        </p:spPr>
      </p:pic>
      <p:sp>
        <p:nvSpPr>
          <p:cNvPr id="20" name="TextBox 19"/>
          <p:cNvSpPr txBox="1"/>
          <p:nvPr/>
        </p:nvSpPr>
        <p:spPr>
          <a:xfrm>
            <a:off x="4122440" y="6312359"/>
            <a:ext cx="4564360" cy="461665"/>
          </a:xfrm>
          <a:prstGeom prst="rect">
            <a:avLst/>
          </a:prstGeom>
          <a:noFill/>
        </p:spPr>
        <p:txBody>
          <a:bodyPr wrap="square" rtlCol="0">
            <a:spAutoFit/>
          </a:bodyPr>
          <a:lstStyle/>
          <a:p>
            <a:r>
              <a:rPr lang="en-US" sz="2400" dirty="0"/>
              <a:t>Gốm men nâu thời Trần</a:t>
            </a:r>
            <a:endParaRPr lang="en-US" sz="2400" dirty="0"/>
          </a:p>
        </p:txBody>
      </p:sp>
    </p:spTree>
    <p:extLst>
      <p:ext uri="{BB962C8B-B14F-4D97-AF65-F5344CB8AC3E}">
        <p14:creationId xmlns:p14="http://schemas.microsoft.com/office/powerpoint/2010/main" val="402117716"/>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xit" presetSubtype="0" fill="hold" nodeType="clickEffect">
                                  <p:stCondLst>
                                    <p:cond delay="0"/>
                                  </p:stCondLst>
                                  <p:childTnLst>
                                    <p:animEffect transition="out" filter="wedge">
                                      <p:cBhvr>
                                        <p:cTn id="11" dur="2000"/>
                                        <p:tgtEl>
                                          <p:spTgt spid="8"/>
                                        </p:tgtEl>
                                      </p:cBhvr>
                                    </p:animEffect>
                                    <p:set>
                                      <p:cBhvr>
                                        <p:cTn id="12" dur="1" fill="hold">
                                          <p:stCondLst>
                                            <p:cond delay="19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heel(1)">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0" presetClass="entr" presetSubtype="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edge">
                                      <p:cBhvr>
                                        <p:cTn id="22" dur="2000"/>
                                        <p:tgtEl>
                                          <p:spTgt spid="15"/>
                                        </p:tgtEl>
                                      </p:cBhvr>
                                    </p:animEffect>
                                  </p:childTnLst>
                                </p:cTn>
                              </p:par>
                              <p:par>
                                <p:cTn id="23" presetID="20" presetClass="entr" presetSubtype="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edge">
                                      <p:cBhvr>
                                        <p:cTn id="25" dur="2000"/>
                                        <p:tgtEl>
                                          <p:spTgt spid="17"/>
                                        </p:tgtEl>
                                      </p:cBhvr>
                                    </p:animEffect>
                                  </p:childTnLst>
                                </p:cTn>
                              </p:par>
                              <p:par>
                                <p:cTn id="26" presetID="20" presetClass="entr" presetSubtype="0" fill="hold"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wedge">
                                      <p:cBhvr>
                                        <p:cTn id="28" dur="2000"/>
                                        <p:tgtEl>
                                          <p:spTgt spid="19"/>
                                        </p:tgtEl>
                                      </p:cBhvr>
                                    </p:animEffect>
                                  </p:childTnLst>
                                </p:cTn>
                              </p:par>
                              <p:par>
                                <p:cTn id="29" presetID="20" presetClass="entr" presetSubtype="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wedge">
                                      <p:cBhvr>
                                        <p:cTn id="31"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2667001" y="5247382"/>
            <a:ext cx="5251759" cy="1077218"/>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endParaRPr lang="en-US" altLang="en-US" dirty="0"/>
          </a:p>
          <a:p>
            <a:pPr>
              <a:buFontTx/>
              <a:buChar char="•"/>
            </a:pPr>
            <a:r>
              <a:rPr lang="en-US" altLang="en-US" dirty="0">
                <a:solidFill>
                  <a:srgbClr val="333333"/>
                </a:solidFill>
                <a:latin typeface="Roboto" panose="02000000000000000000" pitchFamily="2" charset="0"/>
              </a:rPr>
              <a:t>Nội dung, hình ảnh, bố cục của tranh.</a:t>
            </a:r>
          </a:p>
          <a:p>
            <a:pPr>
              <a:buFontTx/>
              <a:buChar char="•"/>
            </a:pPr>
            <a:r>
              <a:rPr lang="en-US" altLang="en-US" dirty="0">
                <a:solidFill>
                  <a:srgbClr val="333333"/>
                </a:solidFill>
                <a:latin typeface="Roboto" panose="02000000000000000000" pitchFamily="2" charset="0"/>
              </a:rPr>
              <a:t>Màu sắc và đường nét được thể hiện trong tranh.</a:t>
            </a:r>
          </a:p>
          <a:p>
            <a:r>
              <a:rPr lang="en-US" altLang="en-US" sz="1300" dirty="0">
                <a:solidFill>
                  <a:srgbClr val="333333"/>
                </a:solidFill>
                <a:latin typeface="Roboto" panose="02000000000000000000" pitchFamily="2" charset="0"/>
              </a:rPr>
              <a:t>  </a:t>
            </a:r>
            <a:endParaRPr lang="en-US" altLang="en-US" sz="17900" dirty="0">
              <a:solidFill>
                <a:srgbClr val="333333"/>
              </a:solidFill>
              <a:latin typeface="Roboto" panose="02000000000000000000" pitchFamily="2" charset="0"/>
            </a:endParaRPr>
          </a:p>
        </p:txBody>
      </p:sp>
      <p:pic>
        <p:nvPicPr>
          <p:cNvPr id="7170" name="Picture 2" descr="Giải bài 7 Tìm hiểu nghệ thuật tạo hình trung đại Việt N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9401" y="1258888"/>
            <a:ext cx="6239327" cy="384651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429000" y="304801"/>
            <a:ext cx="5257800" cy="584775"/>
          </a:xfrm>
          <a:prstGeom prst="rect">
            <a:avLst/>
          </a:prstGeom>
          <a:noFill/>
        </p:spPr>
        <p:txBody>
          <a:bodyPr wrap="square" rtlCol="0">
            <a:spAutoFit/>
          </a:bodyPr>
          <a:lstStyle/>
          <a:p>
            <a:r>
              <a:rPr lang="en-US" sz="3200" dirty="0">
                <a:solidFill>
                  <a:srgbClr val="C00000"/>
                </a:solidFill>
              </a:rPr>
              <a:t>Tranh dân gian Việt Nam</a:t>
            </a:r>
            <a:endParaRPr lang="en-US" sz="3200" dirty="0">
              <a:solidFill>
                <a:srgbClr val="C00000"/>
              </a:solidFill>
            </a:endParaRPr>
          </a:p>
        </p:txBody>
      </p:sp>
    </p:spTree>
    <p:extLst>
      <p:ext uri="{BB962C8B-B14F-4D97-AF65-F5344CB8AC3E}">
        <p14:creationId xmlns:p14="http://schemas.microsoft.com/office/powerpoint/2010/main" val="250473937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6"/>
          <p:cNvGrpSpPr/>
          <p:nvPr/>
        </p:nvGrpSpPr>
        <p:grpSpPr>
          <a:xfrm>
            <a:off x="2895600" y="152401"/>
            <a:ext cx="5943600" cy="2338686"/>
            <a:chOff x="1371600" y="838200"/>
            <a:chExt cx="7276190" cy="4361905"/>
          </a:xfrm>
        </p:grpSpPr>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1600" y="838200"/>
              <a:ext cx="7276190" cy="4361905"/>
            </a:xfrm>
            <a:prstGeom prst="rect">
              <a:avLst/>
            </a:prstGeom>
          </p:spPr>
        </p:pic>
        <p:sp>
          <p:nvSpPr>
            <p:cNvPr id="4" name="文本框 5"/>
            <p:cNvSpPr txBox="1"/>
            <p:nvPr/>
          </p:nvSpPr>
          <p:spPr>
            <a:xfrm>
              <a:off x="1632746" y="3019152"/>
              <a:ext cx="5857874" cy="1435092"/>
            </a:xfrm>
            <a:prstGeom prst="rect">
              <a:avLst/>
            </a:prstGeom>
            <a:noFill/>
          </p:spPr>
          <p:txBody>
            <a:bodyPr wrap="square" rtlCol="0">
              <a:spAutoFit/>
            </a:bodyPr>
            <a:lstStyle/>
            <a:p>
              <a:pPr algn="ctr"/>
              <a:r>
                <a:rPr lang="en-US" altLang="zh-CN" sz="4400" b="1" spc="-150" dirty="0">
                  <a:solidFill>
                    <a:srgbClr val="C22B17"/>
                  </a:solidFill>
                  <a:latin typeface="Arial" panose="020B0604020202020204" pitchFamily="34" charset="0"/>
                  <a:ea typeface="方正卡通简体" panose="03000509000000000000" pitchFamily="65" charset="-122"/>
                  <a:cs typeface="Arial" panose="020B0604020202020204" pitchFamily="34" charset="0"/>
                </a:rPr>
                <a:t>SÁNG TẠO</a:t>
              </a:r>
              <a:endParaRPr lang="zh-CN" altLang="en-US" sz="4400" b="1" spc="-150" dirty="0">
                <a:solidFill>
                  <a:srgbClr val="C22B17"/>
                </a:solidFill>
                <a:latin typeface="Arial" panose="020B0604020202020204" pitchFamily="34" charset="0"/>
                <a:ea typeface="方正卡通简体" panose="03000509000000000000" pitchFamily="65" charset="-122"/>
                <a:cs typeface="Arial" panose="020B0604020202020204" pitchFamily="34" charset="0"/>
              </a:endParaRPr>
            </a:p>
          </p:txBody>
        </p:sp>
      </p:grpSp>
      <p:grpSp>
        <p:nvGrpSpPr>
          <p:cNvPr id="10" name="Group 9"/>
          <p:cNvGrpSpPr/>
          <p:nvPr/>
        </p:nvGrpSpPr>
        <p:grpSpPr>
          <a:xfrm>
            <a:off x="2833013" y="3088923"/>
            <a:ext cx="1982456" cy="2895822"/>
            <a:chOff x="1309013" y="3088923"/>
            <a:chExt cx="1982456" cy="2895822"/>
          </a:xfrm>
        </p:grpSpPr>
        <p:sp>
          <p:nvSpPr>
            <p:cNvPr id="5" name="AutoShape 4"/>
            <p:cNvSpPr>
              <a:spLocks noChangeArrowheads="1"/>
            </p:cNvSpPr>
            <p:nvPr/>
          </p:nvSpPr>
          <p:spPr bwMode="gray">
            <a:xfrm>
              <a:off x="1309013" y="3366682"/>
              <a:ext cx="1982456" cy="2618063"/>
            </a:xfrm>
            <a:prstGeom prst="roundRect">
              <a:avLst>
                <a:gd name="adj" fmla="val 17509"/>
              </a:avLst>
            </a:prstGeom>
            <a:gradFill rotWithShape="1">
              <a:gsLst>
                <a:gs pos="0">
                  <a:srgbClr val="4E91D4"/>
                </a:gs>
                <a:gs pos="100000">
                  <a:srgbClr val="3477A4"/>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 name="AutoShape 5"/>
            <p:cNvSpPr>
              <a:spLocks noChangeArrowheads="1"/>
            </p:cNvSpPr>
            <p:nvPr/>
          </p:nvSpPr>
          <p:spPr bwMode="gray">
            <a:xfrm>
              <a:off x="1339557" y="3373954"/>
              <a:ext cx="1922822" cy="2568611"/>
            </a:xfrm>
            <a:prstGeom prst="roundRect">
              <a:avLst>
                <a:gd name="adj" fmla="val 16667"/>
              </a:avLst>
            </a:prstGeom>
            <a:solidFill>
              <a:srgbClr val="3CA1E6"/>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 name="AutoShape 6"/>
            <p:cNvSpPr>
              <a:spLocks noChangeArrowheads="1"/>
            </p:cNvSpPr>
            <p:nvPr/>
          </p:nvSpPr>
          <p:spPr bwMode="gray">
            <a:xfrm>
              <a:off x="1355556" y="5264778"/>
              <a:ext cx="1896642" cy="650152"/>
            </a:xfrm>
            <a:prstGeom prst="roundRect">
              <a:avLst>
                <a:gd name="adj" fmla="val 50000"/>
              </a:avLst>
            </a:prstGeom>
            <a:gradFill rotWithShape="1">
              <a:gsLst>
                <a:gs pos="0">
                  <a:srgbClr val="3CA1E6">
                    <a:alpha val="0"/>
                  </a:srgbClr>
                </a:gs>
                <a:gs pos="100000">
                  <a:srgbClr val="3CA1E6">
                    <a:gamma/>
                    <a:tint val="51373"/>
                    <a:invGamma/>
                  </a:srgb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 name="AutoShape 7"/>
            <p:cNvSpPr>
              <a:spLocks noChangeArrowheads="1"/>
            </p:cNvSpPr>
            <p:nvPr/>
          </p:nvSpPr>
          <p:spPr bwMode="gray">
            <a:xfrm>
              <a:off x="1355556" y="3394317"/>
              <a:ext cx="1896642" cy="648698"/>
            </a:xfrm>
            <a:prstGeom prst="roundRect">
              <a:avLst>
                <a:gd name="adj" fmla="val 50000"/>
              </a:avLst>
            </a:prstGeom>
            <a:gradFill rotWithShape="1">
              <a:gsLst>
                <a:gs pos="0">
                  <a:srgbClr val="3CA1E6">
                    <a:gamma/>
                    <a:tint val="33333"/>
                    <a:invGamma/>
                  </a:srgbClr>
                </a:gs>
                <a:gs pos="100000">
                  <a:srgbClr val="3CA1E6">
                    <a:alpha val="0"/>
                  </a:srgb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1" name="Group 10"/>
            <p:cNvGrpSpPr>
              <a:grpSpLocks/>
            </p:cNvGrpSpPr>
            <p:nvPr/>
          </p:nvGrpSpPr>
          <p:grpSpPr bwMode="auto">
            <a:xfrm>
              <a:off x="1991164" y="3088923"/>
              <a:ext cx="589064" cy="570546"/>
              <a:chOff x="1289" y="587"/>
              <a:chExt cx="668" cy="647"/>
            </a:xfrm>
          </p:grpSpPr>
          <p:sp>
            <p:nvSpPr>
              <p:cNvPr id="12" name="Oval 11"/>
              <p:cNvSpPr>
                <a:spLocks noChangeArrowheads="1"/>
              </p:cNvSpPr>
              <p:nvPr/>
            </p:nvSpPr>
            <p:spPr bwMode="gray">
              <a:xfrm>
                <a:off x="1289" y="622"/>
                <a:ext cx="668" cy="589"/>
              </a:xfrm>
              <a:prstGeom prst="ellipse">
                <a:avLst/>
              </a:prstGeom>
              <a:solidFill>
                <a:srgbClr val="333333"/>
              </a:soli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en-US"/>
              </a:p>
            </p:txBody>
          </p:sp>
          <p:sp>
            <p:nvSpPr>
              <p:cNvPr id="13" name="Oval 12"/>
              <p:cNvSpPr>
                <a:spLocks noChangeArrowheads="1"/>
              </p:cNvSpPr>
              <p:nvPr/>
            </p:nvSpPr>
            <p:spPr bwMode="gray">
              <a:xfrm>
                <a:off x="1296" y="587"/>
                <a:ext cx="646" cy="647"/>
              </a:xfrm>
              <a:prstGeom prst="ellipse">
                <a:avLst/>
              </a:prstGeom>
              <a:gradFill rotWithShape="1">
                <a:gsLst>
                  <a:gs pos="0">
                    <a:srgbClr val="D6E1E2">
                      <a:gamma/>
                      <a:shade val="46275"/>
                      <a:invGamma/>
                    </a:srgbClr>
                  </a:gs>
                  <a:gs pos="100000">
                    <a:srgbClr val="D6E1E2"/>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US"/>
              </a:p>
            </p:txBody>
          </p:sp>
          <p:sp>
            <p:nvSpPr>
              <p:cNvPr id="14" name="Oval 13"/>
              <p:cNvSpPr>
                <a:spLocks noChangeArrowheads="1"/>
              </p:cNvSpPr>
              <p:nvPr/>
            </p:nvSpPr>
            <p:spPr bwMode="gray">
              <a:xfrm>
                <a:off x="1304" y="591"/>
                <a:ext cx="631" cy="631"/>
              </a:xfrm>
              <a:prstGeom prst="ellipse">
                <a:avLst/>
              </a:prstGeom>
              <a:gradFill rotWithShape="1">
                <a:gsLst>
                  <a:gs pos="0">
                    <a:srgbClr val="D6E1E2">
                      <a:alpha val="0"/>
                    </a:srgbClr>
                  </a:gs>
                  <a:gs pos="100000">
                    <a:srgbClr val="D6E1E2">
                      <a:gamma/>
                      <a:tint val="34902"/>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US"/>
              </a:p>
            </p:txBody>
          </p:sp>
          <p:sp>
            <p:nvSpPr>
              <p:cNvPr id="15" name="Oval 14"/>
              <p:cNvSpPr>
                <a:spLocks noChangeArrowheads="1"/>
              </p:cNvSpPr>
              <p:nvPr/>
            </p:nvSpPr>
            <p:spPr bwMode="gray">
              <a:xfrm>
                <a:off x="1311" y="597"/>
                <a:ext cx="600" cy="589"/>
              </a:xfrm>
              <a:prstGeom prst="ellipse">
                <a:avLst/>
              </a:prstGeom>
              <a:gradFill rotWithShape="1">
                <a:gsLst>
                  <a:gs pos="0">
                    <a:srgbClr val="D6E1E2">
                      <a:gamma/>
                      <a:shade val="79216"/>
                      <a:invGamma/>
                    </a:srgbClr>
                  </a:gs>
                  <a:gs pos="100000">
                    <a:srgbClr val="D6E1E2">
                      <a:alpha val="48000"/>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US"/>
              </a:p>
            </p:txBody>
          </p:sp>
          <p:sp>
            <p:nvSpPr>
              <p:cNvPr id="16" name="Oval 15"/>
              <p:cNvSpPr>
                <a:spLocks noChangeArrowheads="1"/>
              </p:cNvSpPr>
              <p:nvPr/>
            </p:nvSpPr>
            <p:spPr bwMode="gray">
              <a:xfrm>
                <a:off x="1346" y="613"/>
                <a:ext cx="533" cy="479"/>
              </a:xfrm>
              <a:prstGeom prst="ellipse">
                <a:avLst/>
              </a:prstGeom>
              <a:gradFill rotWithShape="1">
                <a:gsLst>
                  <a:gs pos="0">
                    <a:srgbClr val="D6E1E2">
                      <a:gamma/>
                      <a:tint val="0"/>
                      <a:invGamma/>
                    </a:srgbClr>
                  </a:gs>
                  <a:gs pos="100000">
                    <a:srgbClr val="D6E1E2">
                      <a:alpha val="38000"/>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US"/>
              </a:p>
            </p:txBody>
          </p:sp>
        </p:grpSp>
        <p:sp>
          <p:nvSpPr>
            <p:cNvPr id="17" name="Text Box 16"/>
            <p:cNvSpPr txBox="1">
              <a:spLocks noChangeArrowheads="1"/>
            </p:cNvSpPr>
            <p:nvPr/>
          </p:nvSpPr>
          <p:spPr bwMode="gray">
            <a:xfrm>
              <a:off x="2109800" y="3168873"/>
              <a:ext cx="34015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2400">
                  <a:solidFill>
                    <a:srgbClr val="000000"/>
                  </a:solidFill>
                </a:rPr>
                <a:t>1</a:t>
              </a:r>
              <a:endParaRPr lang="en-US"/>
            </a:p>
          </p:txBody>
        </p:sp>
        <p:sp>
          <p:nvSpPr>
            <p:cNvPr id="18" name="Text Box 17"/>
            <p:cNvSpPr txBox="1">
              <a:spLocks noChangeArrowheads="1"/>
            </p:cNvSpPr>
            <p:nvPr/>
          </p:nvSpPr>
          <p:spPr bwMode="gray">
            <a:xfrm>
              <a:off x="1378828" y="4035623"/>
              <a:ext cx="1885006"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i="1" dirty="0">
                  <a:solidFill>
                    <a:srgbClr val="000000"/>
                  </a:solidFill>
                  <a:latin typeface="Verdana" pitchFamily="34" charset="0"/>
                </a:rPr>
                <a:t>Xác định sản phẩm cần trang trí</a:t>
              </a:r>
              <a:endParaRPr lang="en-US" sz="2400" i="1" dirty="0"/>
            </a:p>
          </p:txBody>
        </p:sp>
      </p:grpSp>
      <p:grpSp>
        <p:nvGrpSpPr>
          <p:cNvPr id="44" name="Group 43"/>
          <p:cNvGrpSpPr/>
          <p:nvPr/>
        </p:nvGrpSpPr>
        <p:grpSpPr>
          <a:xfrm>
            <a:off x="4997278" y="3088877"/>
            <a:ext cx="1982456" cy="2895869"/>
            <a:chOff x="3473278" y="3088876"/>
            <a:chExt cx="1982456" cy="2895869"/>
          </a:xfrm>
        </p:grpSpPr>
        <p:sp>
          <p:nvSpPr>
            <p:cNvPr id="19" name="AutoShape 19"/>
            <p:cNvSpPr>
              <a:spLocks noChangeArrowheads="1"/>
            </p:cNvSpPr>
            <p:nvPr/>
          </p:nvSpPr>
          <p:spPr bwMode="gray">
            <a:xfrm>
              <a:off x="3473278" y="3366682"/>
              <a:ext cx="1982456" cy="2618063"/>
            </a:xfrm>
            <a:prstGeom prst="roundRect">
              <a:avLst>
                <a:gd name="adj" fmla="val 17509"/>
              </a:avLst>
            </a:prstGeom>
            <a:gradFill rotWithShape="1">
              <a:gsLst>
                <a:gs pos="0">
                  <a:srgbClr val="34B034"/>
                </a:gs>
                <a:gs pos="100000">
                  <a:srgbClr val="3F8B4A"/>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 name="AutoShape 20"/>
            <p:cNvSpPr>
              <a:spLocks noChangeArrowheads="1"/>
            </p:cNvSpPr>
            <p:nvPr/>
          </p:nvSpPr>
          <p:spPr bwMode="gray">
            <a:xfrm>
              <a:off x="3503822" y="3373954"/>
              <a:ext cx="1922822" cy="2568611"/>
            </a:xfrm>
            <a:prstGeom prst="roundRect">
              <a:avLst>
                <a:gd name="adj" fmla="val 16667"/>
              </a:avLst>
            </a:prstGeom>
            <a:solidFill>
              <a:srgbClr val="73E77E"/>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 name="AutoShape 21"/>
            <p:cNvSpPr>
              <a:spLocks noChangeArrowheads="1"/>
            </p:cNvSpPr>
            <p:nvPr/>
          </p:nvSpPr>
          <p:spPr bwMode="gray">
            <a:xfrm>
              <a:off x="3519821" y="5264778"/>
              <a:ext cx="1896642" cy="650152"/>
            </a:xfrm>
            <a:prstGeom prst="roundRect">
              <a:avLst>
                <a:gd name="adj" fmla="val 50000"/>
              </a:avLst>
            </a:prstGeom>
            <a:gradFill rotWithShape="1">
              <a:gsLst>
                <a:gs pos="0">
                  <a:srgbClr val="73E77E"/>
                </a:gs>
                <a:gs pos="100000">
                  <a:srgbClr val="73E77E">
                    <a:gamma/>
                    <a:tint val="54510"/>
                    <a:invGamma/>
                  </a:srgb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 name="AutoShape 22"/>
            <p:cNvSpPr>
              <a:spLocks noChangeArrowheads="1"/>
            </p:cNvSpPr>
            <p:nvPr/>
          </p:nvSpPr>
          <p:spPr bwMode="gray">
            <a:xfrm>
              <a:off x="3519821" y="3394317"/>
              <a:ext cx="1896642" cy="648698"/>
            </a:xfrm>
            <a:prstGeom prst="roundRect">
              <a:avLst>
                <a:gd name="adj" fmla="val 50000"/>
              </a:avLst>
            </a:prstGeom>
            <a:gradFill rotWithShape="1">
              <a:gsLst>
                <a:gs pos="0">
                  <a:srgbClr val="73E77E">
                    <a:gamma/>
                    <a:tint val="33333"/>
                    <a:invGamma/>
                  </a:srgbClr>
                </a:gs>
                <a:gs pos="100000">
                  <a:srgbClr val="73E77E"/>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 name="Oval 23"/>
            <p:cNvSpPr>
              <a:spLocks noChangeArrowheads="1"/>
            </p:cNvSpPr>
            <p:nvPr/>
          </p:nvSpPr>
          <p:spPr bwMode="gray">
            <a:xfrm>
              <a:off x="4155429" y="3119369"/>
              <a:ext cx="589064" cy="519351"/>
            </a:xfrm>
            <a:prstGeom prst="ellipse">
              <a:avLst/>
            </a:prstGeom>
            <a:solidFill>
              <a:srgbClr val="333333"/>
            </a:soli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en-US"/>
            </a:p>
          </p:txBody>
        </p:sp>
        <p:sp>
          <p:nvSpPr>
            <p:cNvPr id="24" name="Oval 24"/>
            <p:cNvSpPr>
              <a:spLocks noChangeArrowheads="1"/>
            </p:cNvSpPr>
            <p:nvPr/>
          </p:nvSpPr>
          <p:spPr bwMode="gray">
            <a:xfrm>
              <a:off x="4161247" y="3088876"/>
              <a:ext cx="570156" cy="570156"/>
            </a:xfrm>
            <a:prstGeom prst="ellipse">
              <a:avLst/>
            </a:prstGeom>
            <a:gradFill rotWithShape="1">
              <a:gsLst>
                <a:gs pos="0">
                  <a:srgbClr val="D6E1E2">
                    <a:gamma/>
                    <a:shade val="46275"/>
                    <a:invGamma/>
                  </a:srgbClr>
                </a:gs>
                <a:gs pos="100000">
                  <a:srgbClr val="D6E1E2"/>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US"/>
            </a:p>
          </p:txBody>
        </p:sp>
        <p:sp>
          <p:nvSpPr>
            <p:cNvPr id="25" name="Oval 25"/>
            <p:cNvSpPr>
              <a:spLocks noChangeArrowheads="1"/>
            </p:cNvSpPr>
            <p:nvPr/>
          </p:nvSpPr>
          <p:spPr bwMode="gray">
            <a:xfrm>
              <a:off x="4168519" y="3091785"/>
              <a:ext cx="557066" cy="557066"/>
            </a:xfrm>
            <a:prstGeom prst="ellipse">
              <a:avLst/>
            </a:prstGeom>
            <a:gradFill rotWithShape="1">
              <a:gsLst>
                <a:gs pos="0">
                  <a:srgbClr val="D6E1E2">
                    <a:alpha val="0"/>
                  </a:srgbClr>
                </a:gs>
                <a:gs pos="100000">
                  <a:srgbClr val="D6E1E2">
                    <a:gamma/>
                    <a:tint val="34902"/>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US"/>
            </a:p>
          </p:txBody>
        </p:sp>
        <p:sp>
          <p:nvSpPr>
            <p:cNvPr id="26" name="Oval 26"/>
            <p:cNvSpPr>
              <a:spLocks noChangeArrowheads="1"/>
            </p:cNvSpPr>
            <p:nvPr/>
          </p:nvSpPr>
          <p:spPr bwMode="gray">
            <a:xfrm>
              <a:off x="4174337" y="3097603"/>
              <a:ext cx="529431" cy="519249"/>
            </a:xfrm>
            <a:prstGeom prst="ellipse">
              <a:avLst/>
            </a:prstGeom>
            <a:gradFill rotWithShape="1">
              <a:gsLst>
                <a:gs pos="0">
                  <a:srgbClr val="D6E1E2">
                    <a:gamma/>
                    <a:shade val="79216"/>
                    <a:invGamma/>
                  </a:srgbClr>
                </a:gs>
                <a:gs pos="100000">
                  <a:srgbClr val="D6E1E2">
                    <a:alpha val="48000"/>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US"/>
            </a:p>
          </p:txBody>
        </p:sp>
        <p:sp>
          <p:nvSpPr>
            <p:cNvPr id="27" name="Oval 27"/>
            <p:cNvSpPr>
              <a:spLocks noChangeArrowheads="1"/>
            </p:cNvSpPr>
            <p:nvPr/>
          </p:nvSpPr>
          <p:spPr bwMode="gray">
            <a:xfrm>
              <a:off x="4206336" y="3112148"/>
              <a:ext cx="469797" cy="421799"/>
            </a:xfrm>
            <a:prstGeom prst="ellipse">
              <a:avLst/>
            </a:prstGeom>
            <a:gradFill rotWithShape="1">
              <a:gsLst>
                <a:gs pos="0">
                  <a:srgbClr val="D6E1E2">
                    <a:gamma/>
                    <a:tint val="0"/>
                    <a:invGamma/>
                  </a:srgbClr>
                </a:gs>
                <a:gs pos="100000">
                  <a:srgbClr val="D6E1E2">
                    <a:alpha val="38000"/>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US"/>
            </a:p>
          </p:txBody>
        </p:sp>
        <p:sp>
          <p:nvSpPr>
            <p:cNvPr id="28" name="Text Box 28"/>
            <p:cNvSpPr txBox="1">
              <a:spLocks noChangeArrowheads="1"/>
            </p:cNvSpPr>
            <p:nvPr/>
          </p:nvSpPr>
          <p:spPr bwMode="gray">
            <a:xfrm>
              <a:off x="4274065" y="3168873"/>
              <a:ext cx="34015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2400">
                  <a:solidFill>
                    <a:srgbClr val="000000"/>
                  </a:solidFill>
                </a:rPr>
                <a:t>2</a:t>
              </a:r>
              <a:endParaRPr lang="en-US"/>
            </a:p>
          </p:txBody>
        </p:sp>
        <p:sp>
          <p:nvSpPr>
            <p:cNvPr id="46" name="Text Box 17"/>
            <p:cNvSpPr txBox="1">
              <a:spLocks noChangeArrowheads="1"/>
            </p:cNvSpPr>
            <p:nvPr/>
          </p:nvSpPr>
          <p:spPr bwMode="gray">
            <a:xfrm>
              <a:off x="3498731" y="4035623"/>
              <a:ext cx="188500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i="1" dirty="0">
                  <a:solidFill>
                    <a:srgbClr val="000000"/>
                  </a:solidFill>
                  <a:latin typeface="Verdana" pitchFamily="34" charset="0"/>
                </a:rPr>
                <a:t>Chọn cách tạo hình</a:t>
              </a:r>
              <a:endParaRPr lang="en-US" sz="2400" i="1" dirty="0"/>
            </a:p>
          </p:txBody>
        </p:sp>
      </p:grpSp>
      <p:grpSp>
        <p:nvGrpSpPr>
          <p:cNvPr id="45" name="Group 44"/>
          <p:cNvGrpSpPr/>
          <p:nvPr/>
        </p:nvGrpSpPr>
        <p:grpSpPr>
          <a:xfrm>
            <a:off x="7161544" y="3088923"/>
            <a:ext cx="1982456" cy="2895822"/>
            <a:chOff x="5637544" y="3088923"/>
            <a:chExt cx="1982456" cy="2895822"/>
          </a:xfrm>
        </p:grpSpPr>
        <p:sp>
          <p:nvSpPr>
            <p:cNvPr id="31" name="AutoShape 33"/>
            <p:cNvSpPr>
              <a:spLocks noChangeArrowheads="1"/>
            </p:cNvSpPr>
            <p:nvPr/>
          </p:nvSpPr>
          <p:spPr bwMode="gray">
            <a:xfrm>
              <a:off x="5637544" y="3366682"/>
              <a:ext cx="1982456" cy="2618063"/>
            </a:xfrm>
            <a:prstGeom prst="roundRect">
              <a:avLst>
                <a:gd name="adj" fmla="val 17509"/>
              </a:avLst>
            </a:prstGeom>
            <a:gradFill rotWithShape="1">
              <a:gsLst>
                <a:gs pos="0">
                  <a:srgbClr val="B59F43"/>
                </a:gs>
                <a:gs pos="100000">
                  <a:srgbClr val="8F8849"/>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 name="AutoShape 34"/>
            <p:cNvSpPr>
              <a:spLocks noChangeArrowheads="1"/>
            </p:cNvSpPr>
            <p:nvPr/>
          </p:nvSpPr>
          <p:spPr bwMode="gray">
            <a:xfrm>
              <a:off x="5668088" y="3373954"/>
              <a:ext cx="1922822" cy="2568611"/>
            </a:xfrm>
            <a:prstGeom prst="roundRect">
              <a:avLst>
                <a:gd name="adj" fmla="val 16667"/>
              </a:avLst>
            </a:prstGeom>
            <a:solidFill>
              <a:srgbClr val="E9E065"/>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 name="AutoShape 35"/>
            <p:cNvSpPr>
              <a:spLocks noChangeArrowheads="1"/>
            </p:cNvSpPr>
            <p:nvPr/>
          </p:nvSpPr>
          <p:spPr bwMode="gray">
            <a:xfrm>
              <a:off x="5684087" y="5264778"/>
              <a:ext cx="1896642" cy="650152"/>
            </a:xfrm>
            <a:prstGeom prst="roundRect">
              <a:avLst>
                <a:gd name="adj" fmla="val 50000"/>
              </a:avLst>
            </a:prstGeom>
            <a:gradFill rotWithShape="1">
              <a:gsLst>
                <a:gs pos="0">
                  <a:srgbClr val="E9E065"/>
                </a:gs>
                <a:gs pos="100000">
                  <a:srgbClr val="E9E065">
                    <a:gamma/>
                    <a:tint val="57647"/>
                    <a:invGamma/>
                  </a:srgb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 name="AutoShape 36"/>
            <p:cNvSpPr>
              <a:spLocks noChangeArrowheads="1"/>
            </p:cNvSpPr>
            <p:nvPr/>
          </p:nvSpPr>
          <p:spPr bwMode="gray">
            <a:xfrm>
              <a:off x="5684087" y="3394317"/>
              <a:ext cx="1896642" cy="648698"/>
            </a:xfrm>
            <a:prstGeom prst="roundRect">
              <a:avLst>
                <a:gd name="adj" fmla="val 50000"/>
              </a:avLst>
            </a:prstGeom>
            <a:gradFill rotWithShape="1">
              <a:gsLst>
                <a:gs pos="0">
                  <a:srgbClr val="E9E065">
                    <a:gamma/>
                    <a:tint val="33333"/>
                    <a:invGamma/>
                  </a:srgbClr>
                </a:gs>
                <a:gs pos="100000">
                  <a:srgbClr val="E9E065"/>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35" name="Group 37"/>
            <p:cNvGrpSpPr>
              <a:grpSpLocks/>
            </p:cNvGrpSpPr>
            <p:nvPr/>
          </p:nvGrpSpPr>
          <p:grpSpPr bwMode="auto">
            <a:xfrm>
              <a:off x="6319695" y="3088923"/>
              <a:ext cx="589064" cy="570546"/>
              <a:chOff x="1289" y="587"/>
              <a:chExt cx="668" cy="647"/>
            </a:xfrm>
          </p:grpSpPr>
          <p:sp>
            <p:nvSpPr>
              <p:cNvPr id="36" name="Oval 38"/>
              <p:cNvSpPr>
                <a:spLocks noChangeArrowheads="1"/>
              </p:cNvSpPr>
              <p:nvPr/>
            </p:nvSpPr>
            <p:spPr bwMode="gray">
              <a:xfrm>
                <a:off x="1289" y="622"/>
                <a:ext cx="668" cy="589"/>
              </a:xfrm>
              <a:prstGeom prst="ellipse">
                <a:avLst/>
              </a:prstGeom>
              <a:solidFill>
                <a:srgbClr val="333333"/>
              </a:soli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en-US"/>
              </a:p>
            </p:txBody>
          </p:sp>
          <p:sp>
            <p:nvSpPr>
              <p:cNvPr id="37" name="Oval 39"/>
              <p:cNvSpPr>
                <a:spLocks noChangeArrowheads="1"/>
              </p:cNvSpPr>
              <p:nvPr/>
            </p:nvSpPr>
            <p:spPr bwMode="gray">
              <a:xfrm>
                <a:off x="1296" y="587"/>
                <a:ext cx="646" cy="647"/>
              </a:xfrm>
              <a:prstGeom prst="ellipse">
                <a:avLst/>
              </a:prstGeom>
              <a:gradFill rotWithShape="1">
                <a:gsLst>
                  <a:gs pos="0">
                    <a:srgbClr val="D6E1E2">
                      <a:gamma/>
                      <a:shade val="46275"/>
                      <a:invGamma/>
                    </a:srgbClr>
                  </a:gs>
                  <a:gs pos="100000">
                    <a:srgbClr val="D6E1E2"/>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US"/>
              </a:p>
            </p:txBody>
          </p:sp>
          <p:sp>
            <p:nvSpPr>
              <p:cNvPr id="38" name="Oval 40"/>
              <p:cNvSpPr>
                <a:spLocks noChangeArrowheads="1"/>
              </p:cNvSpPr>
              <p:nvPr/>
            </p:nvSpPr>
            <p:spPr bwMode="gray">
              <a:xfrm>
                <a:off x="1304" y="591"/>
                <a:ext cx="631" cy="631"/>
              </a:xfrm>
              <a:prstGeom prst="ellipse">
                <a:avLst/>
              </a:prstGeom>
              <a:gradFill rotWithShape="1">
                <a:gsLst>
                  <a:gs pos="0">
                    <a:srgbClr val="D6E1E2">
                      <a:alpha val="0"/>
                    </a:srgbClr>
                  </a:gs>
                  <a:gs pos="100000">
                    <a:srgbClr val="D6E1E2">
                      <a:gamma/>
                      <a:tint val="34902"/>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US"/>
              </a:p>
            </p:txBody>
          </p:sp>
          <p:sp>
            <p:nvSpPr>
              <p:cNvPr id="39" name="Oval 41"/>
              <p:cNvSpPr>
                <a:spLocks noChangeArrowheads="1"/>
              </p:cNvSpPr>
              <p:nvPr/>
            </p:nvSpPr>
            <p:spPr bwMode="gray">
              <a:xfrm>
                <a:off x="1311" y="597"/>
                <a:ext cx="600" cy="589"/>
              </a:xfrm>
              <a:prstGeom prst="ellipse">
                <a:avLst/>
              </a:prstGeom>
              <a:gradFill rotWithShape="1">
                <a:gsLst>
                  <a:gs pos="0">
                    <a:srgbClr val="D6E1E2">
                      <a:gamma/>
                      <a:shade val="79216"/>
                      <a:invGamma/>
                    </a:srgbClr>
                  </a:gs>
                  <a:gs pos="100000">
                    <a:srgbClr val="D6E1E2">
                      <a:alpha val="48000"/>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US"/>
              </a:p>
            </p:txBody>
          </p:sp>
          <p:sp>
            <p:nvSpPr>
              <p:cNvPr id="40" name="Oval 42"/>
              <p:cNvSpPr>
                <a:spLocks noChangeArrowheads="1"/>
              </p:cNvSpPr>
              <p:nvPr/>
            </p:nvSpPr>
            <p:spPr bwMode="gray">
              <a:xfrm>
                <a:off x="1346" y="613"/>
                <a:ext cx="533" cy="479"/>
              </a:xfrm>
              <a:prstGeom prst="ellipse">
                <a:avLst/>
              </a:prstGeom>
              <a:gradFill rotWithShape="1">
                <a:gsLst>
                  <a:gs pos="0">
                    <a:srgbClr val="D6E1E2">
                      <a:gamma/>
                      <a:tint val="0"/>
                      <a:invGamma/>
                    </a:srgbClr>
                  </a:gs>
                  <a:gs pos="100000">
                    <a:srgbClr val="D6E1E2">
                      <a:alpha val="38000"/>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US"/>
              </a:p>
            </p:txBody>
          </p:sp>
        </p:grpSp>
        <p:sp>
          <p:nvSpPr>
            <p:cNvPr id="41" name="Text Box 43"/>
            <p:cNvSpPr txBox="1">
              <a:spLocks noChangeArrowheads="1"/>
            </p:cNvSpPr>
            <p:nvPr/>
          </p:nvSpPr>
          <p:spPr bwMode="gray">
            <a:xfrm>
              <a:off x="6438331" y="3168873"/>
              <a:ext cx="34015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2400">
                  <a:solidFill>
                    <a:srgbClr val="000000"/>
                  </a:solidFill>
                </a:rPr>
                <a:t>3</a:t>
              </a:r>
              <a:endParaRPr lang="en-US"/>
            </a:p>
          </p:txBody>
        </p:sp>
        <p:sp>
          <p:nvSpPr>
            <p:cNvPr id="49" name="Text Box 17"/>
            <p:cNvSpPr txBox="1">
              <a:spLocks noChangeArrowheads="1"/>
            </p:cNvSpPr>
            <p:nvPr/>
          </p:nvSpPr>
          <p:spPr bwMode="gray">
            <a:xfrm>
              <a:off x="5695723" y="4035623"/>
              <a:ext cx="1885006"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i="1" dirty="0">
                  <a:solidFill>
                    <a:schemeClr val="accent2">
                      <a:lumMod val="75000"/>
                    </a:schemeClr>
                  </a:solidFill>
                  <a:latin typeface="Verdana" pitchFamily="34" charset="0"/>
                </a:rPr>
                <a:t>Xác định phương pháp thực hành</a:t>
              </a:r>
              <a:endParaRPr lang="en-US" sz="2400" i="1" dirty="0">
                <a:solidFill>
                  <a:schemeClr val="accent2">
                    <a:lumMod val="75000"/>
                  </a:schemeClr>
                </a:solidFill>
              </a:endParaRPr>
            </a:p>
          </p:txBody>
        </p:sp>
      </p:grpSp>
    </p:spTree>
    <p:extLst>
      <p:ext uri="{BB962C8B-B14F-4D97-AF65-F5344CB8AC3E}">
        <p14:creationId xmlns:p14="http://schemas.microsoft.com/office/powerpoint/2010/main" val="3339261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500"/>
                                        <p:tgtEl>
                                          <p:spTgt spid="2"/>
                                        </p:tgtEl>
                                      </p:cBhvr>
                                    </p:animEffect>
                                    <p:anim calcmode="lin" valueType="num">
                                      <p:cBhvr>
                                        <p:cTn id="8" dur="1500" fill="hold"/>
                                        <p:tgtEl>
                                          <p:spTgt spid="2"/>
                                        </p:tgtEl>
                                        <p:attrNameLst>
                                          <p:attrName>ppt_x</p:attrName>
                                        </p:attrNameLst>
                                      </p:cBhvr>
                                      <p:tavLst>
                                        <p:tav tm="0">
                                          <p:val>
                                            <p:strVal val="#ppt_x"/>
                                          </p:val>
                                        </p:tav>
                                        <p:tav tm="100000">
                                          <p:val>
                                            <p:strVal val="#ppt_x"/>
                                          </p:val>
                                        </p:tav>
                                      </p:tavLst>
                                    </p:anim>
                                    <p:anim calcmode="lin" valueType="num">
                                      <p:cBhvr>
                                        <p:cTn id="9" dur="1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 presetClass="entr" presetSubtype="1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checkerboard(across)">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5" presetClass="entr" presetSubtype="10" fill="hold" nodeType="click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checkerboard(across)">
                                      <p:cBhvr>
                                        <p:cTn id="19" dur="500"/>
                                        <p:tgtEl>
                                          <p:spTgt spid="44"/>
                                        </p:tgtEl>
                                      </p:cBhvr>
                                    </p:animEffect>
                                  </p:childTnLst>
                                </p:cTn>
                              </p:par>
                            </p:childTnLst>
                          </p:cTn>
                        </p:par>
                      </p:childTnLst>
                    </p:cTn>
                  </p:par>
                  <p:par>
                    <p:cTn id="20" fill="hold">
                      <p:stCondLst>
                        <p:cond delay="indefinite"/>
                      </p:stCondLst>
                      <p:childTnLst>
                        <p:par>
                          <p:cTn id="21" fill="hold">
                            <p:stCondLst>
                              <p:cond delay="0"/>
                            </p:stCondLst>
                            <p:childTnLst>
                              <p:par>
                                <p:cTn id="22" presetID="5" presetClass="entr" presetSubtype="10" fill="hold" nodeType="clickEffect">
                                  <p:stCondLst>
                                    <p:cond delay="0"/>
                                  </p:stCondLst>
                                  <p:childTnLst>
                                    <p:set>
                                      <p:cBhvr>
                                        <p:cTn id="23" dur="1" fill="hold">
                                          <p:stCondLst>
                                            <p:cond delay="0"/>
                                          </p:stCondLst>
                                        </p:cTn>
                                        <p:tgtEl>
                                          <p:spTgt spid="45"/>
                                        </p:tgtEl>
                                        <p:attrNameLst>
                                          <p:attrName>style.visibility</p:attrName>
                                        </p:attrNameLst>
                                      </p:cBhvr>
                                      <p:to>
                                        <p:strVal val="visible"/>
                                      </p:to>
                                    </p:set>
                                    <p:animEffect transition="in" filter="checkerboard(across)">
                                      <p:cBhvr>
                                        <p:cTn id="24"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75362" y="693762"/>
            <a:ext cx="5700115" cy="5143026"/>
          </a:xfrm>
          <a:prstGeom prst="rect">
            <a:avLst/>
          </a:prstGeom>
        </p:spPr>
      </p:pic>
      <p:pic>
        <p:nvPicPr>
          <p:cNvPr id="4" name="图片 3"/>
          <p:cNvPicPr>
            <a:picLocks noChangeAspect="1"/>
          </p:cNvPicPr>
          <p:nvPr/>
        </p:nvPicPr>
        <p:blipFill>
          <a:blip r:embed="rId4" cstate="print">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val="0"/>
              </a:ext>
            </a:extLst>
          </a:blip>
          <a:stretch>
            <a:fillRect/>
          </a:stretch>
        </p:blipFill>
        <p:spPr>
          <a:xfrm>
            <a:off x="3667383" y="4370486"/>
            <a:ext cx="282527" cy="378438"/>
          </a:xfrm>
          <a:prstGeom prst="rect">
            <a:avLst/>
          </a:prstGeom>
        </p:spPr>
      </p:pic>
      <p:pic>
        <p:nvPicPr>
          <p:cNvPr id="3" name="图片 2"/>
          <p:cNvPicPr>
            <a:picLocks noChangeAspect="1"/>
          </p:cNvPicPr>
          <p:nvPr/>
        </p:nvPicPr>
        <p:blipFill>
          <a:blip r:embed="rId6" cstate="print">
            <a:extLst>
              <a:ext uri="{BEBA8EAE-BF5A-486C-A8C5-ECC9F3942E4B}">
                <a14:imgProps xmlns:a14="http://schemas.microsoft.com/office/drawing/2010/main">
                  <a14:imgLayer r:embed="rId7">
                    <a14:imgEffect>
                      <a14:saturation sat="66000"/>
                    </a14:imgEffect>
                  </a14:imgLayer>
                </a14:imgProps>
              </a:ext>
              <a:ext uri="{28A0092B-C50C-407E-A947-70E740481C1C}">
                <a14:useLocalDpi xmlns:a14="http://schemas.microsoft.com/office/drawing/2010/main" val="0"/>
              </a:ext>
            </a:extLst>
          </a:blip>
          <a:stretch>
            <a:fillRect/>
          </a:stretch>
        </p:blipFill>
        <p:spPr>
          <a:xfrm>
            <a:off x="2936443" y="3174679"/>
            <a:ext cx="487122" cy="652487"/>
          </a:xfrm>
          <a:prstGeom prst="rect">
            <a:avLst/>
          </a:prstGeom>
        </p:spPr>
      </p:pic>
      <p:pic>
        <p:nvPicPr>
          <p:cNvPr id="2" name="图片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69029" y="1004961"/>
            <a:ext cx="1472900" cy="1972911"/>
          </a:xfrm>
          <a:prstGeom prst="rect">
            <a:avLst/>
          </a:prstGeom>
        </p:spPr>
      </p:pic>
      <p:sp>
        <p:nvSpPr>
          <p:cNvPr id="10" name="TextBox 9"/>
          <p:cNvSpPr txBox="1"/>
          <p:nvPr/>
        </p:nvSpPr>
        <p:spPr>
          <a:xfrm>
            <a:off x="4275361" y="3175338"/>
            <a:ext cx="4579034" cy="1015663"/>
          </a:xfrm>
          <a:prstGeom prst="rect">
            <a:avLst/>
          </a:prstGeom>
          <a:noFill/>
        </p:spPr>
        <p:txBody>
          <a:bodyPr wrap="square" rtlCol="0">
            <a:spAutoFit/>
          </a:bodyPr>
          <a:lstStyle/>
          <a:p>
            <a:pPr algn="ctr"/>
            <a:r>
              <a:rPr lang="en-US" sz="6000" b="1" dirty="0">
                <a:solidFill>
                  <a:srgbClr val="FF0000"/>
                </a:solidFill>
              </a:rPr>
              <a:t>Thực hành</a:t>
            </a:r>
            <a:endParaRPr lang="en-US" sz="6000" b="1" dirty="0">
              <a:solidFill>
                <a:srgbClr val="FF0000"/>
              </a:solidFill>
            </a:endParaRPr>
          </a:p>
        </p:txBody>
      </p:sp>
    </p:spTree>
    <p:extLst>
      <p:ext uri="{BB962C8B-B14F-4D97-AF65-F5344CB8AC3E}">
        <p14:creationId xmlns:p14="http://schemas.microsoft.com/office/powerpoint/2010/main" val="36743112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6000" fill="hold"/>
                                        <p:tgtEl>
                                          <p:spTgt spid="2"/>
                                        </p:tgtEl>
                                        <p:attrNameLst>
                                          <p:attrName>ppt_x</p:attrName>
                                        </p:attrNameLst>
                                      </p:cBhvr>
                                      <p:tavLst>
                                        <p:tav tm="0">
                                          <p:val>
                                            <p:strVal val="0-#ppt_w/2"/>
                                          </p:val>
                                        </p:tav>
                                        <p:tav tm="100000">
                                          <p:val>
                                            <p:strVal val="#ppt_x"/>
                                          </p:val>
                                        </p:tav>
                                      </p:tavLst>
                                    </p:anim>
                                    <p:anim calcmode="lin" valueType="num">
                                      <p:cBhvr additive="base">
                                        <p:cTn id="8" dur="60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6000" fill="hold"/>
                                        <p:tgtEl>
                                          <p:spTgt spid="3"/>
                                        </p:tgtEl>
                                        <p:attrNameLst>
                                          <p:attrName>ppt_x</p:attrName>
                                        </p:attrNameLst>
                                      </p:cBhvr>
                                      <p:tavLst>
                                        <p:tav tm="0">
                                          <p:val>
                                            <p:strVal val="0-#ppt_w/2"/>
                                          </p:val>
                                        </p:tav>
                                        <p:tav tm="100000">
                                          <p:val>
                                            <p:strVal val="#ppt_x"/>
                                          </p:val>
                                        </p:tav>
                                      </p:tavLst>
                                    </p:anim>
                                    <p:anim calcmode="lin" valueType="num">
                                      <p:cBhvr additive="base">
                                        <p:cTn id="12" dur="60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12"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6000" fill="hold"/>
                                        <p:tgtEl>
                                          <p:spTgt spid="4"/>
                                        </p:tgtEl>
                                        <p:attrNameLst>
                                          <p:attrName>ppt_x</p:attrName>
                                        </p:attrNameLst>
                                      </p:cBhvr>
                                      <p:tavLst>
                                        <p:tav tm="0">
                                          <p:val>
                                            <p:strVal val="0-#ppt_w/2"/>
                                          </p:val>
                                        </p:tav>
                                        <p:tav tm="100000">
                                          <p:val>
                                            <p:strVal val="#ppt_x"/>
                                          </p:val>
                                        </p:tav>
                                      </p:tavLst>
                                    </p:anim>
                                    <p:anim calcmode="lin" valueType="num">
                                      <p:cBhvr additive="base">
                                        <p:cTn id="16" dur="6000" fill="hold"/>
                                        <p:tgtEl>
                                          <p:spTgt spid="4"/>
                                        </p:tgtEl>
                                        <p:attrNameLst>
                                          <p:attrName>ppt_y</p:attrName>
                                        </p:attrNameLst>
                                      </p:cBhvr>
                                      <p:tavLst>
                                        <p:tav tm="0">
                                          <p:val>
                                            <p:strVal val="1+#ppt_h/2"/>
                                          </p:val>
                                        </p:tav>
                                        <p:tav tm="100000">
                                          <p:val>
                                            <p:strVal val="#ppt_y"/>
                                          </p:val>
                                        </p:tav>
                                      </p:tavLst>
                                    </p:anim>
                                  </p:childTnLst>
                                </p:cTn>
                              </p:par>
                              <p:par>
                                <p:cTn id="17" presetID="32" presetClass="emph" presetSubtype="0" fill="hold" nodeType="withEffect">
                                  <p:stCondLst>
                                    <p:cond delay="0"/>
                                  </p:stCondLst>
                                  <p:childTnLst>
                                    <p:animRot by="120000">
                                      <p:cBhvr>
                                        <p:cTn id="18" dur="600" fill="hold">
                                          <p:stCondLst>
                                            <p:cond delay="0"/>
                                          </p:stCondLst>
                                        </p:cTn>
                                        <p:tgtEl>
                                          <p:spTgt spid="2"/>
                                        </p:tgtEl>
                                        <p:attrNameLst>
                                          <p:attrName>r</p:attrName>
                                        </p:attrNameLst>
                                      </p:cBhvr>
                                    </p:animRot>
                                    <p:animRot by="-240000">
                                      <p:cBhvr>
                                        <p:cTn id="19" dur="1200" fill="hold">
                                          <p:stCondLst>
                                            <p:cond delay="1200"/>
                                          </p:stCondLst>
                                        </p:cTn>
                                        <p:tgtEl>
                                          <p:spTgt spid="2"/>
                                        </p:tgtEl>
                                        <p:attrNameLst>
                                          <p:attrName>r</p:attrName>
                                        </p:attrNameLst>
                                      </p:cBhvr>
                                    </p:animRot>
                                    <p:animRot by="240000">
                                      <p:cBhvr>
                                        <p:cTn id="20" dur="1200" fill="hold">
                                          <p:stCondLst>
                                            <p:cond delay="2400"/>
                                          </p:stCondLst>
                                        </p:cTn>
                                        <p:tgtEl>
                                          <p:spTgt spid="2"/>
                                        </p:tgtEl>
                                        <p:attrNameLst>
                                          <p:attrName>r</p:attrName>
                                        </p:attrNameLst>
                                      </p:cBhvr>
                                    </p:animRot>
                                    <p:animRot by="-240000">
                                      <p:cBhvr>
                                        <p:cTn id="21" dur="1200" fill="hold">
                                          <p:stCondLst>
                                            <p:cond delay="3600"/>
                                          </p:stCondLst>
                                        </p:cTn>
                                        <p:tgtEl>
                                          <p:spTgt spid="2"/>
                                        </p:tgtEl>
                                        <p:attrNameLst>
                                          <p:attrName>r</p:attrName>
                                        </p:attrNameLst>
                                      </p:cBhvr>
                                    </p:animRot>
                                    <p:animRot by="120000">
                                      <p:cBhvr>
                                        <p:cTn id="22" dur="1200" fill="hold">
                                          <p:stCondLst>
                                            <p:cond delay="4800"/>
                                          </p:stCondLst>
                                        </p:cTn>
                                        <p:tgtEl>
                                          <p:spTgt spid="2"/>
                                        </p:tgtEl>
                                        <p:attrNameLst>
                                          <p:attrName>r</p:attrName>
                                        </p:attrNameLst>
                                      </p:cBhvr>
                                    </p:animRot>
                                  </p:childTnLst>
                                </p:cTn>
                              </p:par>
                              <p:par>
                                <p:cTn id="23" presetID="32" presetClass="emph" presetSubtype="0" fill="hold" nodeType="withEffect">
                                  <p:stCondLst>
                                    <p:cond delay="0"/>
                                  </p:stCondLst>
                                  <p:childTnLst>
                                    <p:animRot by="120000">
                                      <p:cBhvr>
                                        <p:cTn id="24" dur="600" fill="hold">
                                          <p:stCondLst>
                                            <p:cond delay="0"/>
                                          </p:stCondLst>
                                        </p:cTn>
                                        <p:tgtEl>
                                          <p:spTgt spid="3"/>
                                        </p:tgtEl>
                                        <p:attrNameLst>
                                          <p:attrName>r</p:attrName>
                                        </p:attrNameLst>
                                      </p:cBhvr>
                                    </p:animRot>
                                    <p:animRot by="-240000">
                                      <p:cBhvr>
                                        <p:cTn id="25" dur="1200" fill="hold">
                                          <p:stCondLst>
                                            <p:cond delay="1200"/>
                                          </p:stCondLst>
                                        </p:cTn>
                                        <p:tgtEl>
                                          <p:spTgt spid="3"/>
                                        </p:tgtEl>
                                        <p:attrNameLst>
                                          <p:attrName>r</p:attrName>
                                        </p:attrNameLst>
                                      </p:cBhvr>
                                    </p:animRot>
                                    <p:animRot by="240000">
                                      <p:cBhvr>
                                        <p:cTn id="26" dur="1200" fill="hold">
                                          <p:stCondLst>
                                            <p:cond delay="2400"/>
                                          </p:stCondLst>
                                        </p:cTn>
                                        <p:tgtEl>
                                          <p:spTgt spid="3"/>
                                        </p:tgtEl>
                                        <p:attrNameLst>
                                          <p:attrName>r</p:attrName>
                                        </p:attrNameLst>
                                      </p:cBhvr>
                                    </p:animRot>
                                    <p:animRot by="-240000">
                                      <p:cBhvr>
                                        <p:cTn id="27" dur="1200" fill="hold">
                                          <p:stCondLst>
                                            <p:cond delay="3600"/>
                                          </p:stCondLst>
                                        </p:cTn>
                                        <p:tgtEl>
                                          <p:spTgt spid="3"/>
                                        </p:tgtEl>
                                        <p:attrNameLst>
                                          <p:attrName>r</p:attrName>
                                        </p:attrNameLst>
                                      </p:cBhvr>
                                    </p:animRot>
                                    <p:animRot by="120000">
                                      <p:cBhvr>
                                        <p:cTn id="28" dur="1200" fill="hold">
                                          <p:stCondLst>
                                            <p:cond delay="4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3308" r="1961" b="4071"/>
          <a:stretch/>
        </p:blipFill>
        <p:spPr>
          <a:xfrm>
            <a:off x="1905000" y="60960"/>
            <a:ext cx="8001000" cy="6720840"/>
          </a:xfrm>
          <a:prstGeom prst="rect">
            <a:avLst/>
          </a:prstGeom>
        </p:spPr>
      </p:pic>
    </p:spTree>
    <p:extLst>
      <p:ext uri="{BB962C8B-B14F-4D97-AF65-F5344CB8AC3E}">
        <p14:creationId xmlns:p14="http://schemas.microsoft.com/office/powerpoint/2010/main" val="4281138492"/>
      </p:ext>
    </p:extLst>
  </p:cSld>
  <p:clrMapOvr>
    <a:masterClrMapping/>
  </p:clrMapOvr>
  <mc:AlternateContent xmlns:mc="http://schemas.openxmlformats.org/markup-compatibility/2006">
    <mc:Choice xmlns:p14="http://schemas.microsoft.com/office/powerpoint/2010/main" Requires="p14">
      <p:transition spd="slow" p14:dur="1600">
        <p14:prism isContent="1" isInverted="1"/>
      </p:transition>
    </mc:Choice>
    <mc:Fallback>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134589"/>
            <a:ext cx="9144000" cy="6588822"/>
          </a:xfrm>
          <a:prstGeom prst="rect">
            <a:avLst/>
          </a:prstGeom>
        </p:spPr>
      </p:pic>
    </p:spTree>
    <p:extLst>
      <p:ext uri="{BB962C8B-B14F-4D97-AF65-F5344CB8AC3E}">
        <p14:creationId xmlns:p14="http://schemas.microsoft.com/office/powerpoint/2010/main" val="2051148327"/>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1-2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1245005">
            <a:off x="7240836" y="4353467"/>
            <a:ext cx="3294267" cy="2748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4" descr="1-1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24001" y="57150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5" descr="1-4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852192" y="5218414"/>
            <a:ext cx="1815808" cy="1639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2057400" y="3048000"/>
            <a:ext cx="8305800" cy="20242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0" name="Rectangle 9"/>
          <p:cNvSpPr/>
          <p:nvPr/>
        </p:nvSpPr>
        <p:spPr>
          <a:xfrm>
            <a:off x="1676400" y="76200"/>
            <a:ext cx="8839200" cy="8382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C00000"/>
                </a:solidFill>
              </a:rPr>
              <a:t>LUYỆN TẬP</a:t>
            </a:r>
            <a:endParaRPr lang="en-US" sz="2800" b="1" dirty="0">
              <a:solidFill>
                <a:srgbClr val="C00000"/>
              </a:solidFill>
            </a:endParaRPr>
          </a:p>
        </p:txBody>
      </p:sp>
      <p:pic>
        <p:nvPicPr>
          <p:cNvPr id="8" name="Picture 2" descr="Giải bài 7 Tìm hiểu nghệ thuật tạo hình trung đại Việt Nam"/>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07633" y="1853586"/>
            <a:ext cx="5218236" cy="210881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Giải bài 7 Tìm hiểu nghệ thuật tạo hình trung đại Việt Nam"/>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13942" y="1860477"/>
            <a:ext cx="2819400" cy="173233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057398" y="4310286"/>
            <a:ext cx="7543802" cy="707886"/>
          </a:xfrm>
          <a:prstGeom prst="rect">
            <a:avLst/>
          </a:prstGeom>
          <a:noFill/>
        </p:spPr>
        <p:txBody>
          <a:bodyPr wrap="square" rtlCol="0">
            <a:spAutoFit/>
          </a:bodyPr>
          <a:lstStyle/>
          <a:p>
            <a:r>
              <a:rPr lang="en-US" sz="2000" b="1" dirty="0">
                <a:solidFill>
                  <a:schemeClr val="accent5">
                    <a:lumMod val="50000"/>
                  </a:schemeClr>
                </a:solidFill>
              </a:rPr>
              <a:t>Em hãy vẽ hoặc in họa tiết lên sản phẩm dựa theo hình ảnh trang trí của một phong cách nghệ thuật trung đại Việt Nam.</a:t>
            </a:r>
            <a:endParaRPr lang="en-US" sz="2000" b="1" dirty="0">
              <a:solidFill>
                <a:schemeClr val="accent5">
                  <a:lumMod val="50000"/>
                </a:schemeClr>
              </a:solidFill>
            </a:endParaRPr>
          </a:p>
        </p:txBody>
      </p:sp>
      <p:sp>
        <p:nvSpPr>
          <p:cNvPr id="11" name="TextBox 10"/>
          <p:cNvSpPr txBox="1"/>
          <p:nvPr/>
        </p:nvSpPr>
        <p:spPr>
          <a:xfrm>
            <a:off x="2057400" y="1295400"/>
            <a:ext cx="5791200" cy="400110"/>
          </a:xfrm>
          <a:prstGeom prst="rect">
            <a:avLst/>
          </a:prstGeom>
          <a:noFill/>
        </p:spPr>
        <p:txBody>
          <a:bodyPr wrap="square" rtlCol="0">
            <a:spAutoFit/>
          </a:bodyPr>
          <a:lstStyle/>
          <a:p>
            <a:r>
              <a:rPr lang="en-US" sz="2000" dirty="0"/>
              <a:t>Tham khảo một số hình ảnh minh họa cách thể hiện:</a:t>
            </a:r>
            <a:endParaRPr lang="en-US" sz="2000" dirty="0"/>
          </a:p>
        </p:txBody>
      </p:sp>
    </p:spTree>
    <p:custDataLst>
      <p:tags r:id="rId1"/>
    </p:custDataLst>
    <p:extLst>
      <p:ext uri="{BB962C8B-B14F-4D97-AF65-F5344CB8AC3E}">
        <p14:creationId xmlns:p14="http://schemas.microsoft.com/office/powerpoint/2010/main" val="397115764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16" presetClass="entr" presetSubtype="37"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outVertical)">
                                      <p:cBhvr>
                                        <p:cTn id="12" dur="500"/>
                                        <p:tgtEl>
                                          <p:spTgt spid="3"/>
                                        </p:tgtEl>
                                      </p:cBhvr>
                                    </p:animEffect>
                                  </p:childTnLst>
                                </p:cTn>
                              </p:par>
                              <p:par>
                                <p:cTn id="13" presetID="47"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47800" y="767838"/>
            <a:ext cx="9220200" cy="3221551"/>
          </a:xfrm>
          <a:prstGeom prst="rect">
            <a:avLst/>
          </a:prstGeom>
        </p:spPr>
      </p:pic>
      <p:pic>
        <p:nvPicPr>
          <p:cNvPr id="15372" name="Picture 13"/>
          <p:cNvPicPr>
            <a:picLocks noChangeAspect="1" noChangeArrowheads="1"/>
          </p:cNvPicPr>
          <p:nvPr/>
        </p:nvPicPr>
        <p:blipFill>
          <a:blip r:embed="rId3"/>
          <a:srcRect/>
          <a:stretch>
            <a:fillRect/>
          </a:stretch>
        </p:blipFill>
        <p:spPr bwMode="auto">
          <a:xfrm>
            <a:off x="9031287" y="4648200"/>
            <a:ext cx="1550988" cy="1550988"/>
          </a:xfrm>
          <a:prstGeom prst="rect">
            <a:avLst/>
          </a:prstGeom>
          <a:noFill/>
          <a:ln w="9525">
            <a:noFill/>
            <a:miter lim="800000"/>
            <a:headEnd/>
            <a:tailEnd/>
          </a:ln>
          <a:effectLst/>
        </p:spPr>
      </p:pic>
      <p:pic>
        <p:nvPicPr>
          <p:cNvPr id="17" name="Picture 4" descr="1-1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0" y="57150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01708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237774" y="838201"/>
            <a:ext cx="9354026" cy="2834553"/>
          </a:xfrm>
        </p:spPr>
      </p:pic>
      <p:pic>
        <p:nvPicPr>
          <p:cNvPr id="5" name="Picture 7" descr="1-2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1245005">
            <a:off x="7240836" y="4353467"/>
            <a:ext cx="3294267" cy="2748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1-1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1" y="57150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descr="1-4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852192" y="5218414"/>
            <a:ext cx="1815808" cy="1639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66463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16" presetClass="entr" presetSubtype="37"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outVertical)">
                                      <p:cBhvr>
                                        <p:cTn id="12" dur="500"/>
                                        <p:tgtEl>
                                          <p:spTgt spid="5"/>
                                        </p:tgtEl>
                                      </p:cBhvr>
                                    </p:animEffect>
                                  </p:childTnLst>
                                </p:cTn>
                              </p:par>
                              <p:par>
                                <p:cTn id="13" presetID="47"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0" name="Picture 4" descr="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5767606"/>
            <a:ext cx="12268200" cy="1075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Picture 6" descr="3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36964" y="567427"/>
            <a:ext cx="6436012" cy="6319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icture 5" descr="2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 y="3972311"/>
            <a:ext cx="2550526" cy="2652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p:cNvSpPr>
            <a:spLocks noGrp="1"/>
          </p:cNvSpPr>
          <p:nvPr>
            <p:ph type="title"/>
          </p:nvPr>
        </p:nvSpPr>
        <p:spPr>
          <a:xfrm>
            <a:off x="5157913" y="1553316"/>
            <a:ext cx="3581400" cy="546894"/>
          </a:xfrm>
        </p:spPr>
        <p:txBody>
          <a:bodyPr rtlCol="0">
            <a:noAutofit/>
          </a:bodyPr>
          <a:lstStyle/>
          <a:p>
            <a:pPr>
              <a:defRPr/>
            </a:pPr>
            <a:r>
              <a:rPr lang="en-US" b="1" dirty="0" smtClean="0">
                <a:solidFill>
                  <a:schemeClr val="accent5">
                    <a:lumMod val="75000"/>
                  </a:schemeClr>
                </a:solidFill>
                <a:latin typeface="Times New Roman" pitchFamily="18" charset="0"/>
                <a:cs typeface="Times New Roman" pitchFamily="18" charset="0"/>
              </a:rPr>
              <a:t>KHỞI ĐỘNG</a:t>
            </a:r>
            <a:endParaRPr lang="en-US" b="1" dirty="0">
              <a:solidFill>
                <a:schemeClr val="accent5">
                  <a:lumMod val="75000"/>
                </a:schemeClr>
              </a:solidFill>
              <a:latin typeface="Times New Roman" pitchFamily="18" charset="0"/>
              <a:cs typeface="Times New Roman" pitchFamily="18" charset="0"/>
            </a:endParaRPr>
          </a:p>
        </p:txBody>
      </p:sp>
      <p:sp>
        <p:nvSpPr>
          <p:cNvPr id="10" name="TextBox 9"/>
          <p:cNvSpPr txBox="1">
            <a:spLocks noChangeArrowheads="1"/>
          </p:cNvSpPr>
          <p:nvPr/>
        </p:nvSpPr>
        <p:spPr bwMode="auto">
          <a:xfrm>
            <a:off x="4648200" y="3518933"/>
            <a:ext cx="5029200" cy="177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55733" tIns="27866" rIns="55733" bIns="27866">
            <a:spAutoFit/>
          </a:bodyPr>
          <a:lstStyle>
            <a:lvl1pPr>
              <a:defRPr sz="3000">
                <a:solidFill>
                  <a:schemeClr val="tx1"/>
                </a:solidFill>
                <a:latin typeface="Arial" pitchFamily="34" charset="0"/>
                <a:ea typeface="宋体" pitchFamily="2" charset="-122"/>
              </a:defRPr>
            </a:lvl1pPr>
            <a:lvl2pPr marL="742950" indent="-285750">
              <a:defRPr sz="3000">
                <a:solidFill>
                  <a:schemeClr val="tx1"/>
                </a:solidFill>
                <a:latin typeface="Arial" pitchFamily="34" charset="0"/>
                <a:ea typeface="宋体" pitchFamily="2" charset="-122"/>
              </a:defRPr>
            </a:lvl2pPr>
            <a:lvl3pPr marL="1143000" indent="-228600">
              <a:defRPr sz="3000">
                <a:solidFill>
                  <a:schemeClr val="tx1"/>
                </a:solidFill>
                <a:latin typeface="Arial" pitchFamily="34" charset="0"/>
                <a:ea typeface="宋体" pitchFamily="2" charset="-122"/>
              </a:defRPr>
            </a:lvl3pPr>
            <a:lvl4pPr marL="1600200" indent="-228600">
              <a:defRPr sz="3000">
                <a:solidFill>
                  <a:schemeClr val="tx1"/>
                </a:solidFill>
                <a:latin typeface="Arial" pitchFamily="34" charset="0"/>
                <a:ea typeface="宋体" pitchFamily="2" charset="-122"/>
              </a:defRPr>
            </a:lvl4pPr>
            <a:lvl5pPr marL="2057400" indent="-228600">
              <a:defRPr sz="30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30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30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30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3000">
                <a:solidFill>
                  <a:schemeClr val="tx1"/>
                </a:solidFill>
                <a:latin typeface="Arial" pitchFamily="34" charset="0"/>
                <a:ea typeface="宋体" pitchFamily="2" charset="-122"/>
              </a:defRPr>
            </a:lvl9pPr>
          </a:lstStyle>
          <a:p>
            <a:pPr algn="ctr"/>
            <a:r>
              <a:rPr lang="en-US" sz="2800" b="1" dirty="0">
                <a:solidFill>
                  <a:schemeClr val="accent3">
                    <a:lumMod val="75000"/>
                  </a:schemeClr>
                </a:solidFill>
                <a:latin typeface="+mn-lt"/>
                <a:cs typeface="Times New Roman" pitchFamily="18" charset="0"/>
              </a:rPr>
              <a:t>Hãy </a:t>
            </a:r>
            <a:r>
              <a:rPr lang="en-US" sz="2800" b="1" dirty="0">
                <a:solidFill>
                  <a:schemeClr val="accent3">
                    <a:lumMod val="75000"/>
                  </a:schemeClr>
                </a:solidFill>
                <a:latin typeface="+mn-lt"/>
                <a:cs typeface="Times New Roman" pitchFamily="18" charset="0"/>
              </a:rPr>
              <a:t>cho biết những bức tranh sau có tên là gì? thuộc dòng tranh nào?</a:t>
            </a:r>
            <a:endParaRPr lang="en-US" sz="2800" b="1" dirty="0">
              <a:solidFill>
                <a:schemeClr val="accent3">
                  <a:lumMod val="75000"/>
                </a:schemeClr>
              </a:solidFill>
              <a:latin typeface="+mn-lt"/>
              <a:cs typeface="Times New Roman" pitchFamily="18" charset="0"/>
            </a:endParaRPr>
          </a:p>
          <a:p>
            <a:pPr algn="ctr"/>
            <a:r>
              <a:rPr lang="en-US" sz="2800" b="1" dirty="0">
                <a:solidFill>
                  <a:schemeClr val="accent3">
                    <a:lumMod val="75000"/>
                  </a:schemeClr>
                </a:solidFill>
                <a:latin typeface="+mn-lt"/>
                <a:cs typeface="Times New Roman" pitchFamily="18" charset="0"/>
              </a:rPr>
              <a:t> </a:t>
            </a:r>
            <a:endParaRPr lang="en-US" sz="2800" b="1" dirty="0">
              <a:solidFill>
                <a:schemeClr val="accent3">
                  <a:lumMod val="75000"/>
                </a:schemeClr>
              </a:solidFill>
              <a:latin typeface="+mn-lt"/>
              <a:cs typeface="Times New Roman" pitchFamily="18" charset="0"/>
            </a:endParaRPr>
          </a:p>
        </p:txBody>
      </p:sp>
      <p:sp>
        <p:nvSpPr>
          <p:cNvPr id="2" name="TextBox 1"/>
          <p:cNvSpPr txBox="1"/>
          <p:nvPr/>
        </p:nvSpPr>
        <p:spPr>
          <a:xfrm>
            <a:off x="4876800" y="2590801"/>
            <a:ext cx="4800600" cy="584775"/>
          </a:xfrm>
          <a:prstGeom prst="rect">
            <a:avLst/>
          </a:prstGeom>
          <a:noFill/>
        </p:spPr>
        <p:txBody>
          <a:bodyPr wrap="square" rtlCol="0">
            <a:spAutoFit/>
          </a:bodyPr>
          <a:lstStyle/>
          <a:p>
            <a:r>
              <a:rPr lang="en-US" sz="3200" b="1" dirty="0">
                <a:solidFill>
                  <a:srgbClr val="FF0000"/>
                </a:solidFill>
              </a:rPr>
              <a:t>Trò chơi: “ Ai nhanh hơn”</a:t>
            </a:r>
          </a:p>
        </p:txBody>
      </p:sp>
    </p:spTree>
    <p:custDataLst>
      <p:tags r:id="rId1"/>
    </p:custDataLst>
    <p:extLst>
      <p:ext uri="{BB962C8B-B14F-4D97-AF65-F5344CB8AC3E}">
        <p14:creationId xmlns:p14="http://schemas.microsoft.com/office/powerpoint/2010/main" val="3203480022"/>
      </p:ext>
    </p:extLst>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14340"/>
                                        </p:tgtEl>
                                        <p:attrNameLst>
                                          <p:attrName>style.visibility</p:attrName>
                                        </p:attrNameLst>
                                      </p:cBhvr>
                                      <p:to>
                                        <p:strVal val="visible"/>
                                      </p:to>
                                    </p:set>
                                    <p:anim calcmode="lin" valueType="num">
                                      <p:cBhvr additive="base">
                                        <p:cTn id="7" dur="500" fill="hold"/>
                                        <p:tgtEl>
                                          <p:spTgt spid="14340"/>
                                        </p:tgtEl>
                                        <p:attrNameLst>
                                          <p:attrName>ppt_x</p:attrName>
                                        </p:attrNameLst>
                                      </p:cBhvr>
                                      <p:tavLst>
                                        <p:tav tm="0">
                                          <p:val>
                                            <p:strVal val="#ppt_x"/>
                                          </p:val>
                                        </p:tav>
                                        <p:tav tm="100000">
                                          <p:val>
                                            <p:strVal val="#ppt_x"/>
                                          </p:val>
                                        </p:tav>
                                      </p:tavLst>
                                    </p:anim>
                                    <p:anim calcmode="lin" valueType="num">
                                      <p:cBhvr additive="base">
                                        <p:cTn id="8" dur="500" fill="hold"/>
                                        <p:tgtEl>
                                          <p:spTgt spid="14340"/>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 presetClass="entr" presetSubtype="2" fill="hold" nodeType="afterEffect">
                                  <p:stCondLst>
                                    <p:cond delay="0"/>
                                  </p:stCondLst>
                                  <p:childTnLst>
                                    <p:set>
                                      <p:cBhvr>
                                        <p:cTn id="11" dur="1" fill="hold">
                                          <p:stCondLst>
                                            <p:cond delay="0"/>
                                          </p:stCondLst>
                                        </p:cTn>
                                        <p:tgtEl>
                                          <p:spTgt spid="14341"/>
                                        </p:tgtEl>
                                        <p:attrNameLst>
                                          <p:attrName>style.visibility</p:attrName>
                                        </p:attrNameLst>
                                      </p:cBhvr>
                                      <p:to>
                                        <p:strVal val="visible"/>
                                      </p:to>
                                    </p:set>
                                    <p:anim calcmode="lin" valueType="num">
                                      <p:cBhvr additive="base">
                                        <p:cTn id="12" dur="1000" fill="hold"/>
                                        <p:tgtEl>
                                          <p:spTgt spid="14341"/>
                                        </p:tgtEl>
                                        <p:attrNameLst>
                                          <p:attrName>ppt_x</p:attrName>
                                        </p:attrNameLst>
                                      </p:cBhvr>
                                      <p:tavLst>
                                        <p:tav tm="0">
                                          <p:val>
                                            <p:strVal val="1+#ppt_w/2"/>
                                          </p:val>
                                        </p:tav>
                                        <p:tav tm="100000">
                                          <p:val>
                                            <p:strVal val="#ppt_x"/>
                                          </p:val>
                                        </p:tav>
                                      </p:tavLst>
                                    </p:anim>
                                    <p:anim calcmode="lin" valueType="num">
                                      <p:cBhvr additive="base">
                                        <p:cTn id="13" dur="1000" fill="hold"/>
                                        <p:tgtEl>
                                          <p:spTgt spid="14341"/>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500"/>
                            </p:stCondLst>
                            <p:childTnLst>
                              <p:par>
                                <p:cTn id="15" presetID="29" presetClass="entr" presetSubtype="0" fill="hold" nodeType="afterEffect">
                                  <p:stCondLst>
                                    <p:cond delay="0"/>
                                  </p:stCondLst>
                                  <p:childTnLst>
                                    <p:set>
                                      <p:cBhvr>
                                        <p:cTn id="16" dur="1" fill="hold">
                                          <p:stCondLst>
                                            <p:cond delay="0"/>
                                          </p:stCondLst>
                                        </p:cTn>
                                        <p:tgtEl>
                                          <p:spTgt spid="14342"/>
                                        </p:tgtEl>
                                        <p:attrNameLst>
                                          <p:attrName>style.visibility</p:attrName>
                                        </p:attrNameLst>
                                      </p:cBhvr>
                                      <p:to>
                                        <p:strVal val="visible"/>
                                      </p:to>
                                    </p:set>
                                    <p:anim calcmode="lin" valueType="num">
                                      <p:cBhvr>
                                        <p:cTn id="17" dur="1000" fill="hold"/>
                                        <p:tgtEl>
                                          <p:spTgt spid="14342"/>
                                        </p:tgtEl>
                                        <p:attrNameLst>
                                          <p:attrName>ppt_x</p:attrName>
                                        </p:attrNameLst>
                                      </p:cBhvr>
                                      <p:tavLst>
                                        <p:tav tm="0">
                                          <p:val>
                                            <p:strVal val="#ppt_x-.2"/>
                                          </p:val>
                                        </p:tav>
                                        <p:tav tm="100000">
                                          <p:val>
                                            <p:strVal val="#ppt_x"/>
                                          </p:val>
                                        </p:tav>
                                      </p:tavLst>
                                    </p:anim>
                                    <p:anim calcmode="lin" valueType="num">
                                      <p:cBhvr>
                                        <p:cTn id="18" dur="1000" fill="hold"/>
                                        <p:tgtEl>
                                          <p:spTgt spid="14342"/>
                                        </p:tgtEl>
                                        <p:attrNameLst>
                                          <p:attrName>ppt_y</p:attrName>
                                        </p:attrNameLst>
                                      </p:cBhvr>
                                      <p:tavLst>
                                        <p:tav tm="0">
                                          <p:val>
                                            <p:strVal val="#ppt_y"/>
                                          </p:val>
                                        </p:tav>
                                        <p:tav tm="100000">
                                          <p:val>
                                            <p:strVal val="#ppt_y"/>
                                          </p:val>
                                        </p:tav>
                                      </p:tavLst>
                                    </p:anim>
                                    <p:animEffect transition="in" filter="wipe(right)" prLst="gradientSize: 0.1">
                                      <p:cBhvr>
                                        <p:cTn id="19" dur="1000"/>
                                        <p:tgtEl>
                                          <p:spTgt spid="14342"/>
                                        </p:tgtEl>
                                      </p:cBhvr>
                                    </p:animEffect>
                                  </p:childTnLst>
                                </p:cTn>
                              </p:par>
                            </p:childTnLst>
                          </p:cTn>
                        </p:par>
                        <p:par>
                          <p:cTn id="20" fill="hold">
                            <p:stCondLst>
                              <p:cond delay="2500"/>
                            </p:stCondLst>
                            <p:childTnLst>
                              <p:par>
                                <p:cTn id="21" presetID="16" presetClass="entr" presetSubtype="21"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4" presetClass="entr" presetSubtype="16"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box(in)">
                                      <p:cBhvr>
                                        <p:cTn id="28" dur="2000"/>
                                        <p:tgtEl>
                                          <p:spTgt spid="2"/>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dissolve">
                                      <p:cBhvr>
                                        <p:cTn id="3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1-2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1245005">
            <a:off x="7240836" y="4353467"/>
            <a:ext cx="3294267" cy="2748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1-1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1" y="57150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1-4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52192" y="5218414"/>
            <a:ext cx="1815808" cy="1639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057400" y="935773"/>
            <a:ext cx="8229600" cy="3477875"/>
          </a:xfrm>
          <a:prstGeom prst="rect">
            <a:avLst/>
          </a:prstGeom>
          <a:noFill/>
        </p:spPr>
        <p:txBody>
          <a:bodyPr wrap="square" rtlCol="0">
            <a:spAutoFit/>
          </a:bodyPr>
          <a:lstStyle/>
          <a:p>
            <a:pPr marL="285750" indent="-285750">
              <a:buFontTx/>
              <a:buChar char="-"/>
            </a:pPr>
            <a:r>
              <a:rPr lang="en-US" sz="2000" dirty="0"/>
              <a:t>Nghệ thuật trung đại Việt Nam nổi bật với nghệ thuật kiến trúc và điêu khắc đình, chùa,… Các dòng tranh dân gian và nghệ thuật trang trí, thủ công mĩ nghệ cũng rất phát triển.</a:t>
            </a:r>
          </a:p>
          <a:p>
            <a:pPr marL="285750" indent="-285750">
              <a:buFontTx/>
              <a:buChar char="-"/>
            </a:pPr>
            <a:endParaRPr lang="en-US" sz="2000" dirty="0"/>
          </a:p>
          <a:p>
            <a:pPr marL="285750" indent="-285750">
              <a:buFontTx/>
              <a:buChar char="-"/>
            </a:pPr>
            <a:r>
              <a:rPr lang="en-US" sz="2000" dirty="0"/>
              <a:t>Nhiều công trình nghệ thuật thời kì trung đại ở Việt Nam vẫn còn được lưu giữ đến ngày nay. Một số ngôi chùa cổ có kiến trúc và phong cách điêu khắc gỗ độc đáo, thể hiện qua các bức chạm khắc rất đẹp và tinh xảo.</a:t>
            </a:r>
          </a:p>
          <a:p>
            <a:pPr marL="285750" indent="-285750">
              <a:buFontTx/>
              <a:buChar char="-"/>
            </a:pPr>
            <a:endParaRPr lang="en-US" sz="2000" dirty="0"/>
          </a:p>
          <a:p>
            <a:pPr marL="285750" indent="-285750">
              <a:buFontTx/>
              <a:buChar char="-"/>
            </a:pPr>
            <a:r>
              <a:rPr lang="en-US" sz="2000" dirty="0"/>
              <a:t> Sản phẩm trang trí có nhiều chất liệu, hình dáng, màu sắc, họa tiết đa dạng và được thiết kế phù hợp với mục đích, sở thích, hoàn cảnh sử dụng, ngoài ra chúng còn thể hiện nét đặc trung văn hóa của một số dân tộc.</a:t>
            </a:r>
          </a:p>
        </p:txBody>
      </p:sp>
      <p:sp>
        <p:nvSpPr>
          <p:cNvPr id="3" name="TextBox 2"/>
          <p:cNvSpPr txBox="1"/>
          <p:nvPr/>
        </p:nvSpPr>
        <p:spPr>
          <a:xfrm>
            <a:off x="5181600" y="304801"/>
            <a:ext cx="2819400" cy="461665"/>
          </a:xfrm>
          <a:prstGeom prst="rect">
            <a:avLst/>
          </a:prstGeom>
          <a:noFill/>
        </p:spPr>
        <p:txBody>
          <a:bodyPr wrap="square" rtlCol="0">
            <a:spAutoFit/>
          </a:bodyPr>
          <a:lstStyle/>
          <a:p>
            <a:r>
              <a:rPr lang="en-US" sz="2400" b="1" dirty="0">
                <a:solidFill>
                  <a:srgbClr val="FF0000"/>
                </a:solidFill>
              </a:rPr>
              <a:t>TỔNG KẾT</a:t>
            </a:r>
          </a:p>
        </p:txBody>
      </p:sp>
    </p:spTree>
    <p:extLst>
      <p:ext uri="{BB962C8B-B14F-4D97-AF65-F5344CB8AC3E}">
        <p14:creationId xmlns:p14="http://schemas.microsoft.com/office/powerpoint/2010/main" val="3399909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16" presetClass="entr" presetSubtype="37"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outVertical)">
                                      <p:cBhvr>
                                        <p:cTn id="12" dur="500"/>
                                        <p:tgtEl>
                                          <p:spTgt spid="4"/>
                                        </p:tgtEl>
                                      </p:cBhvr>
                                    </p:animEffect>
                                  </p:childTnLst>
                                </p:cTn>
                              </p:par>
                              <p:par>
                                <p:cTn id="13" presetID="47"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circle(in)">
                                      <p:cBhvr>
                                        <p:cTn id="22" dur="20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2">
                                            <p:txEl>
                                              <p:pRg st="0" end="0"/>
                                            </p:txEl>
                                          </p:spTgt>
                                        </p:tgtEl>
                                        <p:attrNameLst>
                                          <p:attrName>style.visibility</p:attrName>
                                        </p:attrNameLst>
                                      </p:cBhvr>
                                      <p:to>
                                        <p:strVal val="visible"/>
                                      </p:to>
                                    </p:set>
                                    <p:animEffect transition="in" filter="blinds(horizontal)">
                                      <p:cBhvr>
                                        <p:cTn id="27" dur="500"/>
                                        <p:tgtEl>
                                          <p:spTgt spid="2">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2">
                                            <p:txEl>
                                              <p:pRg st="2" end="2"/>
                                            </p:txEl>
                                          </p:spTgt>
                                        </p:tgtEl>
                                        <p:attrNameLst>
                                          <p:attrName>style.visibility</p:attrName>
                                        </p:attrNameLst>
                                      </p:cBhvr>
                                      <p:to>
                                        <p:strVal val="visible"/>
                                      </p:to>
                                    </p:set>
                                    <p:animEffect transition="in" filter="circle(in)">
                                      <p:cBhvr>
                                        <p:cTn id="32" dur="2000"/>
                                        <p:tgtEl>
                                          <p:spTgt spid="2">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5" presetClass="entr" presetSubtype="0" fill="hold" nodeType="clickEffect">
                                  <p:stCondLst>
                                    <p:cond delay="0"/>
                                  </p:stCondLst>
                                  <p:childTnLst>
                                    <p:set>
                                      <p:cBhvr>
                                        <p:cTn id="36" dur="1" fill="hold">
                                          <p:stCondLst>
                                            <p:cond delay="0"/>
                                          </p:stCondLst>
                                        </p:cTn>
                                        <p:tgtEl>
                                          <p:spTgt spid="2">
                                            <p:txEl>
                                              <p:pRg st="4" end="4"/>
                                            </p:txEl>
                                          </p:spTgt>
                                        </p:tgtEl>
                                        <p:attrNameLst>
                                          <p:attrName>style.visibility</p:attrName>
                                        </p:attrNameLst>
                                      </p:cBhvr>
                                      <p:to>
                                        <p:strVal val="visible"/>
                                      </p:to>
                                    </p:set>
                                    <p:anim calcmode="lin" valueType="num">
                                      <p:cBhvr>
                                        <p:cTn id="37" dur="1000" fill="hold"/>
                                        <p:tgtEl>
                                          <p:spTgt spid="2">
                                            <p:txEl>
                                              <p:pRg st="4" end="4"/>
                                            </p:txEl>
                                          </p:spTgt>
                                        </p:tgtEl>
                                        <p:attrNameLst>
                                          <p:attrName>ppt_w</p:attrName>
                                        </p:attrNameLst>
                                      </p:cBhvr>
                                      <p:tavLst>
                                        <p:tav tm="0">
                                          <p:val>
                                            <p:strVal val="#ppt_w*0.70"/>
                                          </p:val>
                                        </p:tav>
                                        <p:tav tm="100000">
                                          <p:val>
                                            <p:strVal val="#ppt_w"/>
                                          </p:val>
                                        </p:tav>
                                      </p:tavLst>
                                    </p:anim>
                                    <p:anim calcmode="lin" valueType="num">
                                      <p:cBhvr>
                                        <p:cTn id="38" dur="1000" fill="hold"/>
                                        <p:tgtEl>
                                          <p:spTgt spid="2">
                                            <p:txEl>
                                              <p:pRg st="4" end="4"/>
                                            </p:txEl>
                                          </p:spTgt>
                                        </p:tgtEl>
                                        <p:attrNameLst>
                                          <p:attrName>ppt_h</p:attrName>
                                        </p:attrNameLst>
                                      </p:cBhvr>
                                      <p:tavLst>
                                        <p:tav tm="0">
                                          <p:val>
                                            <p:strVal val="#ppt_h"/>
                                          </p:val>
                                        </p:tav>
                                        <p:tav tm="100000">
                                          <p:val>
                                            <p:strVal val="#ppt_h"/>
                                          </p:val>
                                        </p:tav>
                                      </p:tavLst>
                                    </p:anim>
                                    <p:animEffect transition="in" filter="fade">
                                      <p:cBhvr>
                                        <p:cTn id="39" dur="10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0" y="0"/>
            <a:ext cx="9144000" cy="6858000"/>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D:\giáo án\giáo án mt 6\mĩ thuật 6\tong-hop-hinh-nen-powerpoint-cam-on-dep-nhat-2.jpg"/>
          <p:cNvPicPr>
            <a:picLocks noChangeAspect="1" noChangeArrowheads="1"/>
          </p:cNvPicPr>
          <p:nvPr/>
        </p:nvPicPr>
        <p:blipFill>
          <a:blip r:embed="rId4"/>
          <a:srcRect/>
          <a:stretch>
            <a:fillRect/>
          </a:stretch>
        </p:blipFill>
        <p:spPr bwMode="auto">
          <a:xfrm>
            <a:off x="1943468" y="503238"/>
            <a:ext cx="8267332" cy="5973763"/>
          </a:xfrm>
          <a:prstGeom prst="rect">
            <a:avLst/>
          </a:prstGeom>
          <a:noFill/>
        </p:spPr>
      </p:pic>
    </p:spTree>
    <p:custDataLst>
      <p:tags r:id="rId1"/>
    </p:custDataLst>
    <p:extLst>
      <p:ext uri="{BB962C8B-B14F-4D97-AF65-F5344CB8AC3E}">
        <p14:creationId xmlns:p14="http://schemas.microsoft.com/office/powerpoint/2010/main" val="4166816806"/>
      </p:ext>
    </p:extLst>
  </p:cSld>
  <p:clrMapOvr>
    <a:masterClrMapping/>
  </p:clrMapOvr>
  <p:transition>
    <p:checker dir="ver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ranh dân gian Đông Hồ - ước vọng hồi sinh | Tạp chí Tuyên giá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685800"/>
            <a:ext cx="7291292" cy="46482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3"/>
          <a:stretch>
            <a:fillRect/>
          </a:stretch>
        </p:blipFill>
        <p:spPr>
          <a:xfrm>
            <a:off x="2228498" y="676275"/>
            <a:ext cx="7577394" cy="5181600"/>
          </a:xfrm>
          <a:prstGeom prst="rect">
            <a:avLst/>
          </a:prstGeom>
        </p:spPr>
      </p:pic>
      <p:pic>
        <p:nvPicPr>
          <p:cNvPr id="1030" name="Picture 6" descr="Thơ Đường Luật Vũng Tàu : Thơ đề tranh Đông Hồ: HỨNG DỪ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05000" y="638175"/>
            <a:ext cx="4107037" cy="52197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Quan ngũ Hổ là ai? Ý nghĩa thờ ngũ Hổ trong đạo Mẫu"/>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26848" y="638175"/>
            <a:ext cx="3914776" cy="52197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154526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circle(in)">
                                      <p:cBhvr>
                                        <p:cTn id="7" dur="20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0" presetClass="entr" presetSubtype="0" fill="hold" nodeType="clickEffect">
                                  <p:stCondLst>
                                    <p:cond delay="0"/>
                                  </p:stCondLst>
                                  <p:childTnLst>
                                    <p:set>
                                      <p:cBhvr>
                                        <p:cTn id="16" dur="1" fill="hold">
                                          <p:stCondLst>
                                            <p:cond delay="0"/>
                                          </p:stCondLst>
                                        </p:cTn>
                                        <p:tgtEl>
                                          <p:spTgt spid="1030"/>
                                        </p:tgtEl>
                                        <p:attrNameLst>
                                          <p:attrName>style.visibility</p:attrName>
                                        </p:attrNameLst>
                                      </p:cBhvr>
                                      <p:to>
                                        <p:strVal val="visible"/>
                                      </p:to>
                                    </p:set>
                                    <p:animEffect transition="in" filter="wedge">
                                      <p:cBhvr>
                                        <p:cTn id="17" dur="2000"/>
                                        <p:tgtEl>
                                          <p:spTgt spid="1030"/>
                                        </p:tgtEl>
                                      </p:cBhvr>
                                    </p:animEffect>
                                  </p:childTnLst>
                                </p:cTn>
                              </p:par>
                              <p:par>
                                <p:cTn id="18" presetID="20" presetClass="entr" presetSubtype="0" fill="hold" nodeType="withEffect">
                                  <p:stCondLst>
                                    <p:cond delay="0"/>
                                  </p:stCondLst>
                                  <p:childTnLst>
                                    <p:set>
                                      <p:cBhvr>
                                        <p:cTn id="19" dur="1" fill="hold">
                                          <p:stCondLst>
                                            <p:cond delay="0"/>
                                          </p:stCondLst>
                                        </p:cTn>
                                        <p:tgtEl>
                                          <p:spTgt spid="1032"/>
                                        </p:tgtEl>
                                        <p:attrNameLst>
                                          <p:attrName>style.visibility</p:attrName>
                                        </p:attrNameLst>
                                      </p:cBhvr>
                                      <p:to>
                                        <p:strVal val="visible"/>
                                      </p:to>
                                    </p:set>
                                    <p:animEffect transition="in" filter="wedge">
                                      <p:cBhvr>
                                        <p:cTn id="20" dur="2000"/>
                                        <p:tgtEl>
                                          <p:spTgt spid="1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ranh dân gian Đông Hồ - ước vọng hồi sinh | Tạp chí Tuyên giá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4657" y="200025"/>
            <a:ext cx="4183530" cy="266700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3"/>
          <a:stretch>
            <a:fillRect/>
          </a:stretch>
        </p:blipFill>
        <p:spPr>
          <a:xfrm>
            <a:off x="2133600" y="3410510"/>
            <a:ext cx="4038600" cy="2761690"/>
          </a:xfrm>
          <a:prstGeom prst="rect">
            <a:avLst/>
          </a:prstGeom>
        </p:spPr>
      </p:pic>
      <p:pic>
        <p:nvPicPr>
          <p:cNvPr id="4" name="Picture 6" descr="Thơ Đường Luật Vũng Tàu : Thơ đề tranh Đông Hồ: HỨNG DỪ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44598" y="242889"/>
            <a:ext cx="2137603" cy="271671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Quan ngũ Hổ là ai? Ý nghĩa thờ ngũ Hổ trong đạo Mẫu"/>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48600" y="3429000"/>
            <a:ext cx="2133600" cy="28448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514600" y="2895600"/>
            <a:ext cx="3276600" cy="381000"/>
          </a:xfrm>
          <a:prstGeom prst="rect">
            <a:avLst/>
          </a:prstGeom>
          <a:noFill/>
        </p:spPr>
        <p:txBody>
          <a:bodyPr wrap="square" rtlCol="0">
            <a:spAutoFit/>
          </a:bodyPr>
          <a:lstStyle/>
          <a:p>
            <a:pPr algn="ctr"/>
            <a:r>
              <a:rPr lang="en-US" b="1" i="1" dirty="0">
                <a:solidFill>
                  <a:schemeClr val="accent2">
                    <a:lumMod val="75000"/>
                  </a:schemeClr>
                </a:solidFill>
              </a:rPr>
              <a:t>Đám cưới chuột – Đông Hồ</a:t>
            </a:r>
            <a:endParaRPr lang="en-US" b="1" i="1" dirty="0">
              <a:solidFill>
                <a:schemeClr val="accent2">
                  <a:lumMod val="75000"/>
                </a:schemeClr>
              </a:solidFill>
            </a:endParaRPr>
          </a:p>
        </p:txBody>
      </p:sp>
      <p:sp>
        <p:nvSpPr>
          <p:cNvPr id="7" name="TextBox 6"/>
          <p:cNvSpPr txBox="1"/>
          <p:nvPr/>
        </p:nvSpPr>
        <p:spPr>
          <a:xfrm>
            <a:off x="7239000" y="3048000"/>
            <a:ext cx="3276600" cy="381000"/>
          </a:xfrm>
          <a:prstGeom prst="rect">
            <a:avLst/>
          </a:prstGeom>
          <a:noFill/>
        </p:spPr>
        <p:txBody>
          <a:bodyPr wrap="square" rtlCol="0">
            <a:spAutoFit/>
          </a:bodyPr>
          <a:lstStyle/>
          <a:p>
            <a:pPr algn="ctr"/>
            <a:r>
              <a:rPr lang="en-US" b="1" i="1" dirty="0">
                <a:solidFill>
                  <a:schemeClr val="accent2">
                    <a:lumMod val="75000"/>
                  </a:schemeClr>
                </a:solidFill>
              </a:rPr>
              <a:t>Hứng dừa – Đông Hồ</a:t>
            </a:r>
            <a:endParaRPr lang="en-US" b="1" i="1" dirty="0">
              <a:solidFill>
                <a:schemeClr val="accent2">
                  <a:lumMod val="75000"/>
                </a:schemeClr>
              </a:solidFill>
            </a:endParaRPr>
          </a:p>
        </p:txBody>
      </p:sp>
      <p:sp>
        <p:nvSpPr>
          <p:cNvPr id="8" name="TextBox 7"/>
          <p:cNvSpPr txBox="1"/>
          <p:nvPr/>
        </p:nvSpPr>
        <p:spPr>
          <a:xfrm>
            <a:off x="2667000" y="6172200"/>
            <a:ext cx="3276600" cy="381000"/>
          </a:xfrm>
          <a:prstGeom prst="rect">
            <a:avLst/>
          </a:prstGeom>
          <a:noFill/>
        </p:spPr>
        <p:txBody>
          <a:bodyPr wrap="square" rtlCol="0">
            <a:spAutoFit/>
          </a:bodyPr>
          <a:lstStyle/>
          <a:p>
            <a:pPr algn="ctr"/>
            <a:r>
              <a:rPr lang="en-US" b="1" i="1" dirty="0">
                <a:solidFill>
                  <a:schemeClr val="accent2">
                    <a:lumMod val="75000"/>
                  </a:schemeClr>
                </a:solidFill>
              </a:rPr>
              <a:t>Lợn đàn – Đông Hồ</a:t>
            </a:r>
            <a:endParaRPr lang="en-US" b="1" i="1" dirty="0">
              <a:solidFill>
                <a:schemeClr val="accent2">
                  <a:lumMod val="75000"/>
                </a:schemeClr>
              </a:solidFill>
            </a:endParaRPr>
          </a:p>
        </p:txBody>
      </p:sp>
      <p:sp>
        <p:nvSpPr>
          <p:cNvPr id="9" name="TextBox 8"/>
          <p:cNvSpPr txBox="1"/>
          <p:nvPr/>
        </p:nvSpPr>
        <p:spPr>
          <a:xfrm>
            <a:off x="7391400" y="6248400"/>
            <a:ext cx="3276600" cy="381000"/>
          </a:xfrm>
          <a:prstGeom prst="rect">
            <a:avLst/>
          </a:prstGeom>
          <a:noFill/>
        </p:spPr>
        <p:txBody>
          <a:bodyPr wrap="square" rtlCol="0">
            <a:spAutoFit/>
          </a:bodyPr>
          <a:lstStyle/>
          <a:p>
            <a:pPr algn="ctr"/>
            <a:r>
              <a:rPr lang="en-US" b="1" i="1" dirty="0">
                <a:solidFill>
                  <a:schemeClr val="accent2">
                    <a:lumMod val="75000"/>
                  </a:schemeClr>
                </a:solidFill>
              </a:rPr>
              <a:t>Ngũ hổ - Hàng Trống</a:t>
            </a:r>
            <a:endParaRPr lang="en-US" b="1" i="1" dirty="0">
              <a:solidFill>
                <a:schemeClr val="accent2">
                  <a:lumMod val="75000"/>
                </a:schemeClr>
              </a:solidFill>
            </a:endParaRPr>
          </a:p>
        </p:txBody>
      </p:sp>
    </p:spTree>
    <p:extLst>
      <p:ext uri="{BB962C8B-B14F-4D97-AF65-F5344CB8AC3E}">
        <p14:creationId xmlns:p14="http://schemas.microsoft.com/office/powerpoint/2010/main" val="14840614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circle(in)">
                                      <p:cBhvr>
                                        <p:cTn id="13" dur="2000"/>
                                        <p:tgtEl>
                                          <p:spTgt spid="8"/>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circle(in)">
                                      <p:cBhvr>
                                        <p:cTn id="16"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Users\Admin\Downloads\Untitled-1.jpg"/>
          <p:cNvPicPr>
            <a:picLocks noChangeAspect="1" noChangeArrowheads="1"/>
          </p:cNvPicPr>
          <p:nvPr/>
        </p:nvPicPr>
        <p:blipFill>
          <a:blip r:embed="rId2"/>
          <a:srcRect/>
          <a:stretch>
            <a:fillRect/>
          </a:stretch>
        </p:blipFill>
        <p:spPr bwMode="auto">
          <a:xfrm>
            <a:off x="0" y="0"/>
            <a:ext cx="8839200" cy="6858000"/>
          </a:xfrm>
          <a:prstGeom prst="rect">
            <a:avLst/>
          </a:prstGeom>
          <a:noFill/>
        </p:spPr>
      </p:pic>
      <p:sp>
        <p:nvSpPr>
          <p:cNvPr id="3" name="Title 1"/>
          <p:cNvSpPr txBox="1">
            <a:spLocks/>
          </p:cNvSpPr>
          <p:nvPr/>
        </p:nvSpPr>
        <p:spPr>
          <a:xfrm>
            <a:off x="545198" y="35868"/>
            <a:ext cx="1676400" cy="838200"/>
          </a:xfrm>
          <a:prstGeom prst="rect">
            <a:avLst/>
          </a:prstGeom>
        </p:spPr>
        <p:txBody>
          <a:bodyPr>
            <a:normAutofit/>
          </a:bodyPr>
          <a:lstStyle/>
          <a:p>
            <a:pPr algn="ctr">
              <a:spcBef>
                <a:spcPct val="0"/>
              </a:spcBef>
              <a:defRPr/>
            </a:pPr>
            <a:r>
              <a:rPr lang="en-US" sz="3600" b="1" dirty="0" err="1">
                <a:solidFill>
                  <a:schemeClr val="accent2">
                    <a:lumMod val="75000"/>
                  </a:schemeClr>
                </a:solidFill>
                <a:latin typeface="+mj-lt"/>
                <a:ea typeface="+mj-ea"/>
                <a:cs typeface="+mj-cs"/>
              </a:rPr>
              <a:t>Chủ</a:t>
            </a:r>
            <a:r>
              <a:rPr lang="en-US" sz="3600" b="1" dirty="0">
                <a:solidFill>
                  <a:schemeClr val="accent2">
                    <a:lumMod val="75000"/>
                  </a:schemeClr>
                </a:solidFill>
                <a:latin typeface="+mj-lt"/>
                <a:ea typeface="+mj-ea"/>
                <a:cs typeface="+mj-cs"/>
              </a:rPr>
              <a:t> </a:t>
            </a:r>
            <a:r>
              <a:rPr lang="en-US" sz="3600" b="1" dirty="0" err="1">
                <a:solidFill>
                  <a:schemeClr val="accent2">
                    <a:lumMod val="75000"/>
                  </a:schemeClr>
                </a:solidFill>
                <a:latin typeface="+mj-lt"/>
                <a:ea typeface="+mj-ea"/>
                <a:cs typeface="+mj-cs"/>
              </a:rPr>
              <a:t>đề</a:t>
            </a:r>
            <a:endParaRPr lang="en-US" sz="3600" b="1" dirty="0">
              <a:solidFill>
                <a:schemeClr val="accent2">
                  <a:lumMod val="75000"/>
                </a:schemeClr>
              </a:solidFill>
              <a:latin typeface="+mj-lt"/>
              <a:ea typeface="+mj-ea"/>
              <a:cs typeface="+mj-cs"/>
            </a:endParaRPr>
          </a:p>
        </p:txBody>
      </p:sp>
      <p:sp>
        <p:nvSpPr>
          <p:cNvPr id="4" name="Rectangle 3"/>
          <p:cNvSpPr/>
          <p:nvPr/>
        </p:nvSpPr>
        <p:spPr>
          <a:xfrm>
            <a:off x="4443195" y="189639"/>
            <a:ext cx="3147015" cy="584775"/>
          </a:xfrm>
          <a:prstGeom prst="rect">
            <a:avLst/>
          </a:prstGeom>
          <a:noFill/>
          <a:effectLst>
            <a:outerShdw blurRad="50800" dist="38100" algn="l" rotWithShape="0">
              <a:prstClr val="black">
                <a:alpha val="40000"/>
              </a:prstClr>
            </a:outerShdw>
          </a:effectLst>
        </p:spPr>
        <p:txBody>
          <a:bodyPr wrap="none" lIns="91440" tIns="45720" rIns="91440" bIns="45720">
            <a:spAutoFit/>
          </a:bodyPr>
          <a:lstStyle/>
          <a:p>
            <a:pPr algn="ctr"/>
            <a:r>
              <a:rPr lang="en-US" sz="32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DI SẢN MĨ THUẬT</a:t>
            </a:r>
            <a:endParaRPr lang="en-US" sz="32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p:txBody>
      </p:sp>
      <p:sp>
        <p:nvSpPr>
          <p:cNvPr id="5" name="Rectangle 4"/>
          <p:cNvSpPr/>
          <p:nvPr/>
        </p:nvSpPr>
        <p:spPr>
          <a:xfrm>
            <a:off x="1241556" y="1153180"/>
            <a:ext cx="10031464" cy="584775"/>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200" b="1" spc="50" dirty="0">
                <a:ln w="11430"/>
                <a:gradFill>
                  <a:gsLst>
                    <a:gs pos="25000">
                      <a:schemeClr val="accent2">
                        <a:satMod val="155000"/>
                      </a:schemeClr>
                    </a:gs>
                    <a:gs pos="100000">
                      <a:schemeClr val="accent2">
                        <a:shade val="45000"/>
                        <a:satMod val="165000"/>
                      </a:schemeClr>
                    </a:gs>
                  </a:gsLst>
                  <a:lin ang="5400000"/>
                </a:gradFill>
              </a:rPr>
              <a:t>Bài 7 – Tìm hiểu nghệ thuật tạo hình trung đại Việt Nam</a:t>
            </a:r>
            <a:endParaRPr lang="en-US" sz="3200" b="1" spc="50" dirty="0">
              <a:ln w="11430"/>
              <a:gradFill>
                <a:gsLst>
                  <a:gs pos="25000">
                    <a:schemeClr val="accent2">
                      <a:satMod val="155000"/>
                    </a:schemeClr>
                  </a:gs>
                  <a:gs pos="100000">
                    <a:schemeClr val="accent2">
                      <a:shade val="45000"/>
                      <a:satMod val="165000"/>
                    </a:schemeClr>
                  </a:gs>
                </a:gsLst>
                <a:lin ang="5400000"/>
              </a:gradFill>
            </a:endParaRPr>
          </a:p>
        </p:txBody>
      </p:sp>
      <p:grpSp>
        <p:nvGrpSpPr>
          <p:cNvPr id="6" name="Group 5"/>
          <p:cNvGrpSpPr/>
          <p:nvPr/>
        </p:nvGrpSpPr>
        <p:grpSpPr>
          <a:xfrm>
            <a:off x="533400" y="1824335"/>
            <a:ext cx="5638800" cy="461665"/>
            <a:chOff x="304800" y="1600200"/>
            <a:chExt cx="5638800" cy="461665"/>
          </a:xfrm>
        </p:grpSpPr>
        <p:sp>
          <p:nvSpPr>
            <p:cNvPr id="7" name="Oval 6"/>
            <p:cNvSpPr/>
            <p:nvPr/>
          </p:nvSpPr>
          <p:spPr>
            <a:xfrm>
              <a:off x="304800" y="1600200"/>
              <a:ext cx="381000" cy="381000"/>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1</a:t>
              </a:r>
            </a:p>
          </p:txBody>
        </p:sp>
        <p:sp>
          <p:nvSpPr>
            <p:cNvPr id="8" name="TextBox 7"/>
            <p:cNvSpPr txBox="1"/>
            <p:nvPr/>
          </p:nvSpPr>
          <p:spPr>
            <a:xfrm>
              <a:off x="762000" y="1600200"/>
              <a:ext cx="5181600" cy="461665"/>
            </a:xfrm>
            <a:prstGeom prst="rect">
              <a:avLst/>
            </a:prstGeom>
            <a:noFill/>
          </p:spPr>
          <p:txBody>
            <a:bodyPr wrap="square" rtlCol="0">
              <a:spAutoFit/>
            </a:bodyPr>
            <a:lstStyle/>
            <a:p>
              <a:r>
                <a:rPr lang="en-US" sz="2400" b="1" dirty="0">
                  <a:solidFill>
                    <a:schemeClr val="bg2">
                      <a:lumMod val="50000"/>
                    </a:schemeClr>
                  </a:solidFill>
                </a:rPr>
                <a:t>Khám phá</a:t>
              </a:r>
              <a:endParaRPr lang="en-US" sz="2400" b="1" dirty="0">
                <a:solidFill>
                  <a:schemeClr val="bg2">
                    <a:lumMod val="50000"/>
                  </a:schemeClr>
                </a:solidFill>
              </a:endParaRPr>
            </a:p>
          </p:txBody>
        </p:sp>
      </p:grpSp>
      <p:sp>
        <p:nvSpPr>
          <p:cNvPr id="10" name="Rectangle 9"/>
          <p:cNvSpPr/>
          <p:nvPr/>
        </p:nvSpPr>
        <p:spPr>
          <a:xfrm>
            <a:off x="990600" y="2489537"/>
            <a:ext cx="3352800" cy="1015663"/>
          </a:xfrm>
          <a:prstGeom prst="rect">
            <a:avLst/>
          </a:prstGeom>
        </p:spPr>
        <p:txBody>
          <a:bodyPr wrap="square">
            <a:spAutoFit/>
          </a:bodyPr>
          <a:lstStyle/>
          <a:p>
            <a:r>
              <a:rPr lang="en-US" sz="2000" dirty="0">
                <a:cs typeface="Calibri" pitchFamily="34" charset="0"/>
              </a:rPr>
              <a:t>Quan sát hình ảnh và thảo luận về nghệ thuật thời kì Trung đại Việt Nam về:</a:t>
            </a:r>
            <a:endParaRPr lang="vi-VN" sz="2000" dirty="0">
              <a:cs typeface="Calibri" pitchFamily="34" charset="0"/>
            </a:endParaRPr>
          </a:p>
        </p:txBody>
      </p:sp>
      <p:pic>
        <p:nvPicPr>
          <p:cNvPr id="11" name="Picture 2" descr="Giải bài 7 Tìm hiểu nghệ thuật tạo hình trung đại Việt N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1330" y="1752600"/>
            <a:ext cx="4496670" cy="487680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685800" y="4004608"/>
            <a:ext cx="3886200" cy="1938992"/>
          </a:xfrm>
          <a:prstGeom prst="rect">
            <a:avLst/>
          </a:prstGeom>
          <a:noFill/>
        </p:spPr>
        <p:txBody>
          <a:bodyPr wrap="square" rtlCol="0">
            <a:spAutoFit/>
          </a:bodyPr>
          <a:lstStyle/>
          <a:p>
            <a:pPr marL="285750" indent="-285750">
              <a:buFont typeface="Arial" panose="020B0604020202020204" pitchFamily="34" charset="0"/>
              <a:buChar char="•"/>
            </a:pPr>
            <a:r>
              <a:rPr lang="en-US" sz="2000" dirty="0">
                <a:solidFill>
                  <a:srgbClr val="0070C0"/>
                </a:solidFill>
              </a:rPr>
              <a:t>Hình ảnh đầu đao cong trong bức ảnh chùa Một Cột</a:t>
            </a:r>
          </a:p>
          <a:p>
            <a:pPr marL="285750" indent="-285750">
              <a:buFont typeface="Arial" panose="020B0604020202020204" pitchFamily="34" charset="0"/>
              <a:buChar char="•"/>
            </a:pPr>
            <a:r>
              <a:rPr lang="en-US" sz="2000" dirty="0">
                <a:solidFill>
                  <a:schemeClr val="accent6">
                    <a:lumMod val="75000"/>
                  </a:schemeClr>
                </a:solidFill>
              </a:rPr>
              <a:t>Hình dáng, họa tiết, màu sắc trang trí trên sản phẩm.</a:t>
            </a:r>
          </a:p>
          <a:p>
            <a:pPr marL="285750" indent="-285750">
              <a:buFont typeface="Arial" panose="020B0604020202020204" pitchFamily="34" charset="0"/>
              <a:buChar char="•"/>
            </a:pPr>
            <a:r>
              <a:rPr lang="en-US" sz="2000" dirty="0">
                <a:solidFill>
                  <a:srgbClr val="7030A0"/>
                </a:solidFill>
              </a:rPr>
              <a:t>Cách tạo hình của nghệ thuật điêu khắc thời kì trung đại.</a:t>
            </a:r>
            <a:endParaRPr lang="en-US" sz="2000" dirty="0">
              <a:solidFill>
                <a:srgbClr val="7030A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000"/>
                                        <p:tgtEl>
                                          <p:spTgt spid="4"/>
                                        </p:tgtEl>
                                      </p:cBhvr>
                                    </p:animEffect>
                                  </p:childTnLst>
                                </p:cTn>
                              </p:par>
                            </p:childTnLst>
                          </p:cTn>
                        </p:par>
                        <p:par>
                          <p:cTn id="12" fill="hold">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375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20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20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circle(in)">
                                      <p:cBhvr>
                                        <p:cTn id="30" dur="20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5" presetClass="entr" presetSubtype="1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checkerboard(across)">
                                      <p:cBhvr>
                                        <p:cTn id="3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10"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09800" y="742890"/>
            <a:ext cx="7768651" cy="400110"/>
          </a:xfrm>
          <a:prstGeom prst="rect">
            <a:avLst/>
          </a:prstGeom>
        </p:spPr>
        <p:txBody>
          <a:bodyPr wrap="square">
            <a:spAutoFit/>
          </a:bodyPr>
          <a:lstStyle/>
          <a:p>
            <a:pPr>
              <a:buFont typeface="Arial" panose="020B0604020202020204" pitchFamily="34" charset="0"/>
              <a:buChar char="•"/>
            </a:pPr>
            <a:r>
              <a:rPr lang="en-US" sz="2000" dirty="0">
                <a:solidFill>
                  <a:srgbClr val="333333"/>
                </a:solidFill>
                <a:latin typeface="Roboto" panose="02000000000000000000" pitchFamily="2" charset="0"/>
              </a:rPr>
              <a:t> </a:t>
            </a:r>
            <a:r>
              <a:rPr lang="vi-VN" sz="2000" dirty="0">
                <a:solidFill>
                  <a:srgbClr val="333333"/>
                </a:solidFill>
                <a:latin typeface="Roboto" panose="02000000000000000000" pitchFamily="2" charset="0"/>
              </a:rPr>
              <a:t>Bốn </a:t>
            </a:r>
            <a:r>
              <a:rPr lang="vi-VN" sz="2000" dirty="0">
                <a:solidFill>
                  <a:srgbClr val="333333"/>
                </a:solidFill>
                <a:latin typeface="Roboto" panose="02000000000000000000" pitchFamily="2" charset="0"/>
              </a:rPr>
              <a:t>đầu đao cong của chùa Một Cột được đắp hình đầu rồng</a:t>
            </a:r>
            <a:r>
              <a:rPr lang="vi-VN" sz="2000" dirty="0">
                <a:solidFill>
                  <a:srgbClr val="333333"/>
                </a:solidFill>
                <a:latin typeface="Roboto" panose="02000000000000000000" pitchFamily="2" charset="0"/>
              </a:rPr>
              <a:t>.</a:t>
            </a:r>
            <a:endParaRPr lang="vi-VN" sz="2000" dirty="0">
              <a:solidFill>
                <a:srgbClr val="333333"/>
              </a:solidFill>
              <a:latin typeface="Roboto" panose="02000000000000000000" pitchFamily="2" charset="0"/>
            </a:endParaRPr>
          </a:p>
        </p:txBody>
      </p:sp>
      <p:pic>
        <p:nvPicPr>
          <p:cNvPr id="6146" name="Picture 2" descr="Độc đáo ngôi chùa Một Cột ở Sài Gòn - Trần Quí Thanh"/>
          <p:cNvPicPr>
            <a:picLocks noChangeAspect="1" noChangeArrowheads="1"/>
          </p:cNvPicPr>
          <p:nvPr/>
        </p:nvPicPr>
        <p:blipFill rotWithShape="1">
          <a:blip r:embed="rId2">
            <a:extLst>
              <a:ext uri="{28A0092B-C50C-407E-A947-70E740481C1C}">
                <a14:useLocalDpi xmlns:a14="http://schemas.microsoft.com/office/drawing/2010/main" val="0"/>
              </a:ext>
            </a:extLst>
          </a:blip>
          <a:srcRect l="11000" t="4597" b="5347"/>
          <a:stretch/>
        </p:blipFill>
        <p:spPr bwMode="auto">
          <a:xfrm>
            <a:off x="2895599" y="1676400"/>
            <a:ext cx="6781801" cy="4572000"/>
          </a:xfrm>
          <a:prstGeom prst="rect">
            <a:avLst/>
          </a:prstGeom>
          <a:noFill/>
          <a:extLst>
            <a:ext uri="{909E8E84-426E-40DD-AFC4-6F175D3DCCD1}">
              <a14:hiddenFill xmlns:a14="http://schemas.microsoft.com/office/drawing/2010/main">
                <a:solidFill>
                  <a:srgbClr val="FFFFFF"/>
                </a:solidFill>
              </a14:hiddenFill>
            </a:ext>
          </a:extLst>
        </p:spPr>
      </p:pic>
      <p:pic>
        <p:nvPicPr>
          <p:cNvPr id="5"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54128" y="5888804"/>
            <a:ext cx="1284515" cy="1145769"/>
          </a:xfrm>
          <a:prstGeom prst="rect">
            <a:avLst/>
          </a:prstGeom>
        </p:spPr>
      </p:pic>
    </p:spTree>
    <p:extLst>
      <p:ext uri="{BB962C8B-B14F-4D97-AF65-F5344CB8AC3E}">
        <p14:creationId xmlns:p14="http://schemas.microsoft.com/office/powerpoint/2010/main" val="229567923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1+#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par>
                                <p:cTn id="9" presetID="63" presetClass="path" presetSubtype="0" fill="hold" nodeType="withEffect">
                                  <p:stCondLst>
                                    <p:cond delay="1000"/>
                                  </p:stCondLst>
                                  <p:childTnLst>
                                    <p:animMotion origin="layout" path="M 1.45833E-6 -0.03333 L -0.06784 0.00231 " pathEditMode="relative" rAng="0" ptsTypes="AA">
                                      <p:cBhvr>
                                        <p:cTn id="10" dur="5000" fill="hold"/>
                                        <p:tgtEl>
                                          <p:spTgt spid="5"/>
                                        </p:tgtEl>
                                        <p:attrNameLst>
                                          <p:attrName>ppt_x</p:attrName>
                                          <p:attrName>ppt_y</p:attrName>
                                        </p:attrNameLst>
                                      </p:cBhvr>
                                      <p:rCtr x="-3398" y="178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2400" y="703973"/>
            <a:ext cx="5791200" cy="5324535"/>
          </a:xfrm>
          <a:prstGeom prst="rect">
            <a:avLst/>
          </a:prstGeom>
        </p:spPr>
        <p:txBody>
          <a:bodyPr wrap="square">
            <a:spAutoFit/>
          </a:bodyPr>
          <a:lstStyle/>
          <a:p>
            <a:pPr marL="60325">
              <a:buFont typeface="Arial" panose="020B0604020202020204" pitchFamily="34" charset="0"/>
              <a:buChar char="•"/>
            </a:pPr>
            <a:r>
              <a:rPr lang="vi-VN" sz="2000" dirty="0">
                <a:solidFill>
                  <a:srgbClr val="333333"/>
                </a:solidFill>
                <a:latin typeface="Roboto" panose="02000000000000000000" pitchFamily="2" charset="0"/>
              </a:rPr>
              <a:t>Hình dáng, họa tiết, màu sắc trang trí trên sản </a:t>
            </a:r>
            <a:r>
              <a:rPr lang="vi-VN" sz="2000" dirty="0" smtClean="0">
                <a:solidFill>
                  <a:srgbClr val="333333"/>
                </a:solidFill>
                <a:latin typeface="Roboto" panose="02000000000000000000" pitchFamily="2" charset="0"/>
              </a:rPr>
              <a:t>phẩm</a:t>
            </a:r>
            <a:r>
              <a:rPr lang="en-US" sz="2000" dirty="0" smtClean="0">
                <a:solidFill>
                  <a:srgbClr val="333333"/>
                </a:solidFill>
                <a:latin typeface="Roboto" panose="02000000000000000000" pitchFamily="2" charset="0"/>
              </a:rPr>
              <a:t>.</a:t>
            </a:r>
          </a:p>
          <a:p>
            <a:pPr marL="60325">
              <a:buFont typeface="Arial" panose="020B0604020202020204" pitchFamily="34" charset="0"/>
              <a:buChar char="•"/>
            </a:pPr>
            <a:endParaRPr lang="vi-VN" sz="2000" dirty="0">
              <a:solidFill>
                <a:srgbClr val="333333"/>
              </a:solidFill>
              <a:latin typeface="Roboto" panose="02000000000000000000" pitchFamily="2" charset="0"/>
            </a:endParaRPr>
          </a:p>
          <a:p>
            <a:pPr marL="60325" lvl="1">
              <a:buFont typeface="Arial" panose="020B0604020202020204" pitchFamily="34" charset="0"/>
              <a:buChar char="•"/>
            </a:pPr>
            <a:r>
              <a:rPr lang="vi-VN" sz="2000" dirty="0">
                <a:solidFill>
                  <a:srgbClr val="333333"/>
                </a:solidFill>
                <a:latin typeface="Roboto" panose="02000000000000000000" pitchFamily="2" charset="0"/>
              </a:rPr>
              <a:t>Phù điều Shiva múa và một mảng chạm khắc gỗ ở đình Đông Viên: là những bức chạm khắc tinh xảo, hình ảnh con người là trung tâm</a:t>
            </a:r>
            <a:r>
              <a:rPr lang="vi-VN" sz="2000" dirty="0" smtClean="0">
                <a:solidFill>
                  <a:srgbClr val="333333"/>
                </a:solidFill>
                <a:latin typeface="Roboto" panose="02000000000000000000" pitchFamily="2" charset="0"/>
              </a:rPr>
              <a:t>.</a:t>
            </a:r>
            <a:endParaRPr lang="en-US" sz="2000" dirty="0" smtClean="0">
              <a:solidFill>
                <a:srgbClr val="333333"/>
              </a:solidFill>
              <a:latin typeface="Roboto" panose="02000000000000000000" pitchFamily="2" charset="0"/>
            </a:endParaRPr>
          </a:p>
          <a:p>
            <a:pPr marL="60325" lvl="1">
              <a:buFont typeface="Arial" panose="020B0604020202020204" pitchFamily="34" charset="0"/>
              <a:buChar char="•"/>
            </a:pPr>
            <a:endParaRPr lang="vi-VN" sz="2000" dirty="0">
              <a:solidFill>
                <a:srgbClr val="333333"/>
              </a:solidFill>
              <a:latin typeface="Roboto" panose="02000000000000000000" pitchFamily="2" charset="0"/>
            </a:endParaRPr>
          </a:p>
          <a:p>
            <a:pPr marL="60325" lvl="1">
              <a:buFont typeface="Arial" panose="020B0604020202020204" pitchFamily="34" charset="0"/>
              <a:buChar char="•"/>
            </a:pPr>
            <a:r>
              <a:rPr lang="vi-VN" sz="2000" dirty="0">
                <a:solidFill>
                  <a:srgbClr val="333333"/>
                </a:solidFill>
                <a:latin typeface="Roboto" panose="02000000000000000000" pitchFamily="2" charset="0"/>
              </a:rPr>
              <a:t>Chùa Một Cột: là kiến trúc đình chùa có phong cách điêu khắc gỗ độc đáo. Chùa hình vuông làm bằng gỗ, lợp ngói ta. Nóc chùa có mặt nguyệt bốc lửa, đầu rồng chầu mặt nguyệt. </a:t>
            </a:r>
            <a:r>
              <a:rPr lang="vi-VN" sz="2000" dirty="0">
                <a:solidFill>
                  <a:srgbClr val="333333"/>
                </a:solidFill>
                <a:latin typeface="Roboto" panose="02000000000000000000" pitchFamily="2" charset="0"/>
              </a:rPr>
              <a:t>Chùa được xây giữa hồ nước, kiến trúc có hình tượng bông sen</a:t>
            </a:r>
            <a:r>
              <a:rPr lang="vi-VN" sz="2000" dirty="0" smtClean="0">
                <a:solidFill>
                  <a:srgbClr val="333333"/>
                </a:solidFill>
                <a:latin typeface="Roboto" panose="02000000000000000000" pitchFamily="2" charset="0"/>
              </a:rPr>
              <a:t>.</a:t>
            </a:r>
            <a:endParaRPr lang="en-US" sz="2000" dirty="0" smtClean="0">
              <a:solidFill>
                <a:srgbClr val="333333"/>
              </a:solidFill>
              <a:latin typeface="Roboto" panose="02000000000000000000" pitchFamily="2" charset="0"/>
            </a:endParaRPr>
          </a:p>
          <a:p>
            <a:pPr marL="60325" lvl="1">
              <a:buFont typeface="Arial" panose="020B0604020202020204" pitchFamily="34" charset="0"/>
              <a:buChar char="•"/>
            </a:pPr>
            <a:endParaRPr lang="vi-VN" sz="2000" dirty="0">
              <a:solidFill>
                <a:srgbClr val="333333"/>
              </a:solidFill>
              <a:latin typeface="Roboto" panose="02000000000000000000" pitchFamily="2" charset="0"/>
            </a:endParaRPr>
          </a:p>
          <a:p>
            <a:pPr marL="60325" lvl="1">
              <a:buFont typeface="Arial" panose="020B0604020202020204" pitchFamily="34" charset="0"/>
              <a:buChar char="•"/>
            </a:pPr>
            <a:r>
              <a:rPr lang="vi-VN" sz="2000" dirty="0">
                <a:solidFill>
                  <a:srgbClr val="333333"/>
                </a:solidFill>
                <a:latin typeface="Roboto" panose="02000000000000000000" pitchFamily="2" charset="0"/>
              </a:rPr>
              <a:t>Khăn thổ cẩm: màu sắc sặc sỡ, họa tiết kỉ hà</a:t>
            </a:r>
            <a:r>
              <a:rPr lang="vi-VN" sz="2000" dirty="0" smtClean="0">
                <a:solidFill>
                  <a:srgbClr val="333333"/>
                </a:solidFill>
                <a:latin typeface="Roboto" panose="02000000000000000000" pitchFamily="2" charset="0"/>
              </a:rPr>
              <a:t>.</a:t>
            </a:r>
            <a:endParaRPr lang="en-US" sz="2000" dirty="0" smtClean="0">
              <a:solidFill>
                <a:srgbClr val="333333"/>
              </a:solidFill>
              <a:latin typeface="Roboto" panose="02000000000000000000" pitchFamily="2" charset="0"/>
            </a:endParaRPr>
          </a:p>
          <a:p>
            <a:pPr marL="60325" lvl="1">
              <a:buFont typeface="Arial" panose="020B0604020202020204" pitchFamily="34" charset="0"/>
              <a:buChar char="•"/>
            </a:pPr>
            <a:r>
              <a:rPr lang="vi-VN" sz="2000" dirty="0" smtClean="0">
                <a:solidFill>
                  <a:srgbClr val="333333"/>
                </a:solidFill>
                <a:latin typeface="Roboto" panose="02000000000000000000" pitchFamily="2" charset="0"/>
              </a:rPr>
              <a:t>Chân </a:t>
            </a:r>
            <a:r>
              <a:rPr lang="vi-VN" sz="2000" dirty="0">
                <a:solidFill>
                  <a:srgbClr val="333333"/>
                </a:solidFill>
                <a:latin typeface="Roboto" panose="02000000000000000000" pitchFamily="2" charset="0"/>
              </a:rPr>
              <a:t>đèn gốm hoa lam: sử dụng họa tiết rồng - biểu tượng của sức mạnh và quyền uy.</a:t>
            </a:r>
          </a:p>
        </p:txBody>
      </p:sp>
      <p:pic>
        <p:nvPicPr>
          <p:cNvPr id="4" name="Picture 2" descr="Giải bài 7 Tìm hiểu nghệ thuật tạo hình trung đại Việt N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4601" y="457200"/>
            <a:ext cx="5638800" cy="61154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89864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p:cNvSpPr/>
          <p:nvPr/>
        </p:nvSpPr>
        <p:spPr>
          <a:xfrm>
            <a:off x="-26534" y="675620"/>
            <a:ext cx="12218534" cy="7003267"/>
          </a:xfrm>
          <a:prstGeom prst="roundRect">
            <a:avLst>
              <a:gd name="adj" fmla="val 3453"/>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0" y="-58057"/>
            <a:ext cx="12192000" cy="684897"/>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2" descr="D:\HĐTNHN\tập huấn\images (8).jpg"/>
          <p:cNvPicPr>
            <a:picLocks noChangeAspect="1" noChangeArrowheads="1"/>
          </p:cNvPicPr>
          <p:nvPr/>
        </p:nvPicPr>
        <p:blipFill>
          <a:blip r:embed="rId4"/>
          <a:srcRect l="8333"/>
          <a:stretch>
            <a:fillRect/>
          </a:stretch>
        </p:blipFill>
        <p:spPr bwMode="auto">
          <a:xfrm>
            <a:off x="-76200" y="5658993"/>
            <a:ext cx="2667000" cy="1813287"/>
          </a:xfrm>
          <a:prstGeom prst="rect">
            <a:avLst/>
          </a:prstGeom>
          <a:noFill/>
        </p:spPr>
      </p:pic>
      <p:sp>
        <p:nvSpPr>
          <p:cNvPr id="16" name="TextBox 15"/>
          <p:cNvSpPr txBox="1"/>
          <p:nvPr/>
        </p:nvSpPr>
        <p:spPr>
          <a:xfrm>
            <a:off x="2743200" y="152400"/>
            <a:ext cx="7315200" cy="523220"/>
          </a:xfrm>
          <a:prstGeom prst="rect">
            <a:avLst/>
          </a:prstGeom>
          <a:noFill/>
        </p:spPr>
        <p:txBody>
          <a:bodyPr wrap="square" rtlCol="0">
            <a:spAutoFit/>
          </a:bodyPr>
          <a:lstStyle/>
          <a:p>
            <a:r>
              <a:rPr lang="en-US" sz="2800" b="1" dirty="0">
                <a:solidFill>
                  <a:srgbClr val="C00000"/>
                </a:solidFill>
              </a:rPr>
              <a:t>Khái quát nghệ thuật tạo hình thời Trung Đại</a:t>
            </a:r>
            <a:endParaRPr lang="en-US" sz="2800" b="1" dirty="0">
              <a:solidFill>
                <a:srgbClr val="C00000"/>
              </a:solidFill>
            </a:endParaRPr>
          </a:p>
        </p:txBody>
      </p:sp>
      <p:sp>
        <p:nvSpPr>
          <p:cNvPr id="4" name="TextBox 3"/>
          <p:cNvSpPr txBox="1"/>
          <p:nvPr/>
        </p:nvSpPr>
        <p:spPr>
          <a:xfrm>
            <a:off x="3276600" y="1360518"/>
            <a:ext cx="6248400" cy="830997"/>
          </a:xfrm>
          <a:prstGeom prst="rect">
            <a:avLst/>
          </a:prstGeom>
          <a:noFill/>
        </p:spPr>
        <p:txBody>
          <a:bodyPr wrap="square" rtlCol="0">
            <a:spAutoFit/>
          </a:bodyPr>
          <a:lstStyle/>
          <a:p>
            <a:r>
              <a:rPr lang="en-US" sz="4800" b="1" dirty="0">
                <a:solidFill>
                  <a:srgbClr val="FF0000"/>
                </a:solidFill>
              </a:rPr>
              <a:t>Nghệ thuật kiến trúc:</a:t>
            </a:r>
            <a:endParaRPr lang="en-US" sz="4800" b="1" dirty="0">
              <a:solidFill>
                <a:srgbClr val="FF0000"/>
              </a:solidFill>
            </a:endParaRPr>
          </a:p>
        </p:txBody>
      </p:sp>
      <p:pic>
        <p:nvPicPr>
          <p:cNvPr id="2050" name="Picture 2" descr="Du lịch chùa Bút Tháp địa danh nổi tiếng Bắc Nin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57400" y="1217781"/>
            <a:ext cx="7620000" cy="428625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733801" y="5696949"/>
            <a:ext cx="3807619" cy="400110"/>
          </a:xfrm>
          <a:prstGeom prst="rect">
            <a:avLst/>
          </a:prstGeom>
          <a:noFill/>
        </p:spPr>
        <p:txBody>
          <a:bodyPr wrap="square" rtlCol="0">
            <a:spAutoFit/>
          </a:bodyPr>
          <a:lstStyle/>
          <a:p>
            <a:r>
              <a:rPr lang="en-US" sz="2000" b="1" i="1" dirty="0">
                <a:solidFill>
                  <a:schemeClr val="tx2"/>
                </a:solidFill>
              </a:rPr>
              <a:t>Chùa Bút Tháp – Bắc Ninh</a:t>
            </a:r>
            <a:endParaRPr lang="en-US" sz="2000" b="1" i="1" dirty="0">
              <a:solidFill>
                <a:schemeClr val="tx2"/>
              </a:solidFill>
            </a:endParaRPr>
          </a:p>
        </p:txBody>
      </p:sp>
      <p:pic>
        <p:nvPicPr>
          <p:cNvPr id="2052" name="Picture 4" descr="Thuyết minh về chùa Tây Phương (4 mẫu) - Những bài văn mẫu lớp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57400" y="1217781"/>
            <a:ext cx="8175408" cy="428625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819400" y="5715000"/>
            <a:ext cx="4572000" cy="400110"/>
          </a:xfrm>
          <a:prstGeom prst="rect">
            <a:avLst/>
          </a:prstGeom>
          <a:noFill/>
        </p:spPr>
        <p:txBody>
          <a:bodyPr wrap="square" rtlCol="0">
            <a:spAutoFit/>
          </a:bodyPr>
          <a:lstStyle/>
          <a:p>
            <a:r>
              <a:rPr lang="en-US" sz="2000" b="1" dirty="0">
                <a:solidFill>
                  <a:schemeClr val="tx2"/>
                </a:solidFill>
              </a:rPr>
              <a:t>Chùa Tây Phương – Thạch Thất, Hà Nội</a:t>
            </a:r>
            <a:endParaRPr lang="en-US" sz="2000" b="1" dirty="0">
              <a:solidFill>
                <a:schemeClr val="tx2"/>
              </a:solidFill>
            </a:endParaRPr>
          </a:p>
        </p:txBody>
      </p:sp>
      <p:pic>
        <p:nvPicPr>
          <p:cNvPr id="2054" name="Picture 6" descr="Đình làng Tây Đằng - Một tác phẩm kiến trúc nghệ thuật gỗ độc đáo"/>
          <p:cNvPicPr>
            <a:picLocks noChangeAspect="1" noChangeArrowheads="1"/>
          </p:cNvPicPr>
          <p:nvPr/>
        </p:nvPicPr>
        <p:blipFill rotWithShape="1">
          <a:blip r:embed="rId7">
            <a:extLst>
              <a:ext uri="{28A0092B-C50C-407E-A947-70E740481C1C}">
                <a14:useLocalDpi xmlns:a14="http://schemas.microsoft.com/office/drawing/2010/main" val="0"/>
              </a:ext>
            </a:extLst>
          </a:blip>
          <a:srcRect t="24441" b="-11720"/>
          <a:stretch/>
        </p:blipFill>
        <p:spPr bwMode="auto">
          <a:xfrm>
            <a:off x="2057401" y="1237692"/>
            <a:ext cx="8207133" cy="478493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3467103" y="6047439"/>
            <a:ext cx="4648200" cy="400110"/>
          </a:xfrm>
          <a:prstGeom prst="rect">
            <a:avLst/>
          </a:prstGeom>
          <a:noFill/>
        </p:spPr>
        <p:txBody>
          <a:bodyPr wrap="square" rtlCol="0">
            <a:spAutoFit/>
          </a:bodyPr>
          <a:lstStyle/>
          <a:p>
            <a:r>
              <a:rPr lang="en-US" sz="2000" b="1" i="1" dirty="0">
                <a:solidFill>
                  <a:schemeClr val="tx2"/>
                </a:solidFill>
              </a:rPr>
              <a:t>Đình Tây Đằng – Ba Vì, Hà Nội</a:t>
            </a:r>
            <a:endParaRPr lang="en-US" sz="2000" b="1" i="1" dirty="0">
              <a:solidFill>
                <a:schemeClr val="tx2"/>
              </a:solidFill>
            </a:endParaRPr>
          </a:p>
        </p:txBody>
      </p:sp>
    </p:spTree>
    <p:custDataLst>
      <p:tags r:id="rId1"/>
    </p:custDataLst>
    <p:extLst>
      <p:ext uri="{BB962C8B-B14F-4D97-AF65-F5344CB8AC3E}">
        <p14:creationId xmlns:p14="http://schemas.microsoft.com/office/powerpoint/2010/main" val="572579200"/>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1" nodeType="clickEffect">
                                  <p:stCondLst>
                                    <p:cond delay="0"/>
                                  </p:stCondLst>
                                  <p:childTnLst>
                                    <p:animEffect transition="out" filter="dissolv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par>
                                <p:cTn id="18" presetID="6" presetClass="entr" presetSubtype="16" fill="hold" nodeType="withEffect">
                                  <p:stCondLst>
                                    <p:cond delay="0"/>
                                  </p:stCondLst>
                                  <p:childTnLst>
                                    <p:set>
                                      <p:cBhvr>
                                        <p:cTn id="19" dur="1" fill="hold">
                                          <p:stCondLst>
                                            <p:cond delay="0"/>
                                          </p:stCondLst>
                                        </p:cTn>
                                        <p:tgtEl>
                                          <p:spTgt spid="2050"/>
                                        </p:tgtEl>
                                        <p:attrNameLst>
                                          <p:attrName>style.visibility</p:attrName>
                                        </p:attrNameLst>
                                      </p:cBhvr>
                                      <p:to>
                                        <p:strVal val="visible"/>
                                      </p:to>
                                    </p:set>
                                    <p:animEffect transition="in" filter="circle(in)">
                                      <p:cBhvr>
                                        <p:cTn id="20" dur="2000"/>
                                        <p:tgtEl>
                                          <p:spTgt spid="205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1" nodeType="clickEffect">
                                  <p:stCondLst>
                                    <p:cond delay="0"/>
                                  </p:stCondLst>
                                  <p:childTnLst>
                                    <p:animEffect transition="out" filter="fade">
                                      <p:cBhvr>
                                        <p:cTn id="24" dur="500"/>
                                        <p:tgtEl>
                                          <p:spTgt spid="5"/>
                                        </p:tgtEl>
                                      </p:cBhvr>
                                    </p:animEffect>
                                    <p:set>
                                      <p:cBhvr>
                                        <p:cTn id="25" dur="1" fill="hold">
                                          <p:stCondLst>
                                            <p:cond delay="499"/>
                                          </p:stCondLst>
                                        </p:cTn>
                                        <p:tgtEl>
                                          <p:spTgt spid="5"/>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2050"/>
                                        </p:tgtEl>
                                      </p:cBhvr>
                                    </p:animEffect>
                                    <p:set>
                                      <p:cBhvr>
                                        <p:cTn id="28" dur="1" fill="hold">
                                          <p:stCondLst>
                                            <p:cond delay="499"/>
                                          </p:stCondLst>
                                        </p:cTn>
                                        <p:tgtEl>
                                          <p:spTgt spid="2050"/>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8" presetClass="entr" presetSubtype="16"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diamond(in)">
                                      <p:cBhvr>
                                        <p:cTn id="33" dur="2000"/>
                                        <p:tgtEl>
                                          <p:spTgt spid="6"/>
                                        </p:tgtEl>
                                      </p:cBhvr>
                                    </p:animEffect>
                                  </p:childTnLst>
                                </p:cTn>
                              </p:par>
                              <p:par>
                                <p:cTn id="34" presetID="8" presetClass="entr" presetSubtype="16" fill="hold" nodeType="withEffect">
                                  <p:stCondLst>
                                    <p:cond delay="0"/>
                                  </p:stCondLst>
                                  <p:childTnLst>
                                    <p:set>
                                      <p:cBhvr>
                                        <p:cTn id="35" dur="1" fill="hold">
                                          <p:stCondLst>
                                            <p:cond delay="0"/>
                                          </p:stCondLst>
                                        </p:cTn>
                                        <p:tgtEl>
                                          <p:spTgt spid="2052"/>
                                        </p:tgtEl>
                                        <p:attrNameLst>
                                          <p:attrName>style.visibility</p:attrName>
                                        </p:attrNameLst>
                                      </p:cBhvr>
                                      <p:to>
                                        <p:strVal val="visible"/>
                                      </p:to>
                                    </p:set>
                                    <p:animEffect transition="in" filter="diamond(in)">
                                      <p:cBhvr>
                                        <p:cTn id="36" dur="2000"/>
                                        <p:tgtEl>
                                          <p:spTgt spid="2052"/>
                                        </p:tgtEl>
                                      </p:cBhvr>
                                    </p:animEffect>
                                  </p:childTnLst>
                                </p:cTn>
                              </p:par>
                            </p:childTnLst>
                          </p:cTn>
                        </p:par>
                      </p:childTnLst>
                    </p:cTn>
                  </p:par>
                  <p:par>
                    <p:cTn id="37" fill="hold">
                      <p:stCondLst>
                        <p:cond delay="indefinite"/>
                      </p:stCondLst>
                      <p:childTnLst>
                        <p:par>
                          <p:cTn id="38" fill="hold">
                            <p:stCondLst>
                              <p:cond delay="0"/>
                            </p:stCondLst>
                            <p:childTnLst>
                              <p:par>
                                <p:cTn id="39" presetID="21" presetClass="exit" presetSubtype="1" fill="hold" grpId="1" nodeType="clickEffect">
                                  <p:stCondLst>
                                    <p:cond delay="0"/>
                                  </p:stCondLst>
                                  <p:childTnLst>
                                    <p:animEffect transition="out" filter="wheel(1)">
                                      <p:cBhvr>
                                        <p:cTn id="40" dur="2000"/>
                                        <p:tgtEl>
                                          <p:spTgt spid="6"/>
                                        </p:tgtEl>
                                      </p:cBhvr>
                                    </p:animEffect>
                                    <p:set>
                                      <p:cBhvr>
                                        <p:cTn id="41" dur="1" fill="hold">
                                          <p:stCondLst>
                                            <p:cond delay="1999"/>
                                          </p:stCondLst>
                                        </p:cTn>
                                        <p:tgtEl>
                                          <p:spTgt spid="6"/>
                                        </p:tgtEl>
                                        <p:attrNameLst>
                                          <p:attrName>style.visibility</p:attrName>
                                        </p:attrNameLst>
                                      </p:cBhvr>
                                      <p:to>
                                        <p:strVal val="hidden"/>
                                      </p:to>
                                    </p:set>
                                  </p:childTnLst>
                                </p:cTn>
                              </p:par>
                              <p:par>
                                <p:cTn id="42" presetID="21" presetClass="exit" presetSubtype="1" fill="hold" nodeType="withEffect">
                                  <p:stCondLst>
                                    <p:cond delay="0"/>
                                  </p:stCondLst>
                                  <p:childTnLst>
                                    <p:animEffect transition="out" filter="wheel(1)">
                                      <p:cBhvr>
                                        <p:cTn id="43" dur="2000"/>
                                        <p:tgtEl>
                                          <p:spTgt spid="2052"/>
                                        </p:tgtEl>
                                      </p:cBhvr>
                                    </p:animEffect>
                                    <p:set>
                                      <p:cBhvr>
                                        <p:cTn id="44" dur="1" fill="hold">
                                          <p:stCondLst>
                                            <p:cond delay="1999"/>
                                          </p:stCondLst>
                                        </p:cTn>
                                        <p:tgtEl>
                                          <p:spTgt spid="2052"/>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4" presetClass="entr" presetSubtype="16" fill="hold" grpId="0" nodeType="click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box(in)">
                                      <p:cBhvr>
                                        <p:cTn id="49" dur="2000"/>
                                        <p:tgtEl>
                                          <p:spTgt spid="7"/>
                                        </p:tgtEl>
                                      </p:cBhvr>
                                    </p:animEffect>
                                  </p:childTnLst>
                                </p:cTn>
                              </p:par>
                              <p:par>
                                <p:cTn id="50" presetID="4" presetClass="entr" presetSubtype="16" fill="hold" nodeType="withEffect">
                                  <p:stCondLst>
                                    <p:cond delay="0"/>
                                  </p:stCondLst>
                                  <p:childTnLst>
                                    <p:set>
                                      <p:cBhvr>
                                        <p:cTn id="51" dur="1" fill="hold">
                                          <p:stCondLst>
                                            <p:cond delay="0"/>
                                          </p:stCondLst>
                                        </p:cTn>
                                        <p:tgtEl>
                                          <p:spTgt spid="2054"/>
                                        </p:tgtEl>
                                        <p:attrNameLst>
                                          <p:attrName>style.visibility</p:attrName>
                                        </p:attrNameLst>
                                      </p:cBhvr>
                                      <p:to>
                                        <p:strVal val="visible"/>
                                      </p:to>
                                    </p:set>
                                    <p:animEffect transition="in" filter="box(in)">
                                      <p:cBhvr>
                                        <p:cTn id="52" dur="2000"/>
                                        <p:tgtEl>
                                          <p:spTgt spid="2054"/>
                                        </p:tgtEl>
                                      </p:cBhvr>
                                    </p:animEffect>
                                  </p:childTnLst>
                                </p:cTn>
                              </p:par>
                            </p:childTnLst>
                          </p:cTn>
                        </p:par>
                      </p:childTnLst>
                    </p:cTn>
                  </p:par>
                  <p:par>
                    <p:cTn id="53" fill="hold">
                      <p:stCondLst>
                        <p:cond delay="indefinite"/>
                      </p:stCondLst>
                      <p:childTnLst>
                        <p:par>
                          <p:cTn id="54" fill="hold">
                            <p:stCondLst>
                              <p:cond delay="0"/>
                            </p:stCondLst>
                            <p:childTnLst>
                              <p:par>
                                <p:cTn id="55" presetID="21" presetClass="exit" presetSubtype="1" fill="hold" grpId="1" nodeType="clickEffect">
                                  <p:stCondLst>
                                    <p:cond delay="0"/>
                                  </p:stCondLst>
                                  <p:childTnLst>
                                    <p:animEffect transition="out" filter="wheel(1)">
                                      <p:cBhvr>
                                        <p:cTn id="56" dur="2000"/>
                                        <p:tgtEl>
                                          <p:spTgt spid="7"/>
                                        </p:tgtEl>
                                      </p:cBhvr>
                                    </p:animEffect>
                                    <p:set>
                                      <p:cBhvr>
                                        <p:cTn id="57" dur="1" fill="hold">
                                          <p:stCondLst>
                                            <p:cond delay="1999"/>
                                          </p:stCondLst>
                                        </p:cTn>
                                        <p:tgtEl>
                                          <p:spTgt spid="7"/>
                                        </p:tgtEl>
                                        <p:attrNameLst>
                                          <p:attrName>style.visibility</p:attrName>
                                        </p:attrNameLst>
                                      </p:cBhvr>
                                      <p:to>
                                        <p:strVal val="hidden"/>
                                      </p:to>
                                    </p:set>
                                  </p:childTnLst>
                                </p:cTn>
                              </p:par>
                              <p:par>
                                <p:cTn id="58" presetID="21" presetClass="exit" presetSubtype="1" fill="hold" nodeType="withEffect">
                                  <p:stCondLst>
                                    <p:cond delay="0"/>
                                  </p:stCondLst>
                                  <p:childTnLst>
                                    <p:animEffect transition="out" filter="wheel(1)">
                                      <p:cBhvr>
                                        <p:cTn id="59" dur="2000"/>
                                        <p:tgtEl>
                                          <p:spTgt spid="2054"/>
                                        </p:tgtEl>
                                      </p:cBhvr>
                                    </p:animEffect>
                                    <p:set>
                                      <p:cBhvr>
                                        <p:cTn id="60" dur="1" fill="hold">
                                          <p:stCondLst>
                                            <p:cond delay="1999"/>
                                          </p:stCondLst>
                                        </p:cTn>
                                        <p:tgtEl>
                                          <p:spTgt spid="205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5" grpId="1"/>
      <p:bldP spid="6" grpId="0"/>
      <p:bldP spid="6" grpId="1"/>
      <p:bldP spid="7" grpId="0"/>
      <p:bldP spid="7"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43541"/>
            <a:ext cx="12192000" cy="684897"/>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p:cNvSpPr/>
          <p:nvPr/>
        </p:nvSpPr>
        <p:spPr>
          <a:xfrm>
            <a:off x="0" y="757015"/>
            <a:ext cx="12192000" cy="6173103"/>
          </a:xfrm>
          <a:prstGeom prst="roundRect">
            <a:avLst>
              <a:gd name="adj" fmla="val 3453"/>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2743200" y="152400"/>
            <a:ext cx="7315200" cy="523220"/>
          </a:xfrm>
          <a:prstGeom prst="rect">
            <a:avLst/>
          </a:prstGeom>
          <a:noFill/>
        </p:spPr>
        <p:txBody>
          <a:bodyPr wrap="square" rtlCol="0">
            <a:spAutoFit/>
          </a:bodyPr>
          <a:lstStyle/>
          <a:p>
            <a:r>
              <a:rPr lang="en-US" sz="2800" b="1" dirty="0">
                <a:solidFill>
                  <a:srgbClr val="C00000"/>
                </a:solidFill>
              </a:rPr>
              <a:t>Khái quát nghệ thuật tạo hình thời Trung Đại</a:t>
            </a:r>
            <a:endParaRPr lang="en-US" sz="2800" b="1" dirty="0">
              <a:solidFill>
                <a:srgbClr val="C00000"/>
              </a:solidFill>
            </a:endParaRPr>
          </a:p>
        </p:txBody>
      </p:sp>
      <p:sp>
        <p:nvSpPr>
          <p:cNvPr id="7" name="TextBox 6"/>
          <p:cNvSpPr txBox="1"/>
          <p:nvPr/>
        </p:nvSpPr>
        <p:spPr>
          <a:xfrm>
            <a:off x="2895600" y="1143001"/>
            <a:ext cx="6629400" cy="584775"/>
          </a:xfrm>
          <a:prstGeom prst="rect">
            <a:avLst/>
          </a:prstGeom>
          <a:noFill/>
        </p:spPr>
        <p:txBody>
          <a:bodyPr wrap="square" rtlCol="0">
            <a:spAutoFit/>
          </a:bodyPr>
          <a:lstStyle/>
          <a:p>
            <a:r>
              <a:rPr lang="en-US" sz="3200" b="1" dirty="0">
                <a:solidFill>
                  <a:srgbClr val="FF0000"/>
                </a:solidFill>
              </a:rPr>
              <a:t>Nghệ thuật điêu khắc -  trang trí</a:t>
            </a:r>
            <a:endParaRPr lang="en-US" sz="3200" b="1" dirty="0">
              <a:solidFill>
                <a:srgbClr val="FF0000"/>
              </a:solidFill>
            </a:endParaRPr>
          </a:p>
        </p:txBody>
      </p:sp>
      <p:pic>
        <p:nvPicPr>
          <p:cNvPr id="4098" name="Picture 2" descr="Ai là tác giả bức tượng “Phật bà nghìn mắt nghìn tay” ở chùa Bút Thá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37091" y="837297"/>
            <a:ext cx="3994874" cy="569086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2057400" y="4495801"/>
            <a:ext cx="3545034" cy="1200329"/>
          </a:xfrm>
          <a:prstGeom prst="rect">
            <a:avLst/>
          </a:prstGeom>
          <a:noFill/>
        </p:spPr>
        <p:txBody>
          <a:bodyPr wrap="square" rtlCol="0">
            <a:spAutoFit/>
          </a:bodyPr>
          <a:lstStyle/>
          <a:p>
            <a:pPr algn="ctr"/>
            <a:r>
              <a:rPr lang="en-US" sz="2400" dirty="0">
                <a:solidFill>
                  <a:schemeClr val="tx2">
                    <a:lumMod val="50000"/>
                  </a:schemeClr>
                </a:solidFill>
              </a:rPr>
              <a:t>Tượng quan âm nghìn mắt nghìn tay – Chùa Bút Tháp, Bắc Ninh</a:t>
            </a:r>
            <a:endParaRPr lang="en-US" sz="2400" dirty="0">
              <a:solidFill>
                <a:schemeClr val="tx2">
                  <a:lumMod val="50000"/>
                </a:schemeClr>
              </a:solidFill>
            </a:endParaRPr>
          </a:p>
        </p:txBody>
      </p:sp>
      <p:pic>
        <p:nvPicPr>
          <p:cNvPr id="4100" name="Picture 4" descr="Vị vua đầu tiên lấy vợ Tây trong lịch sử Việt » Báo Phụ Nữ Việt N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75597" y="837297"/>
            <a:ext cx="4161131" cy="596602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2411129" y="4507110"/>
            <a:ext cx="3352800" cy="1200329"/>
          </a:xfrm>
          <a:prstGeom prst="rect">
            <a:avLst/>
          </a:prstGeom>
          <a:noFill/>
        </p:spPr>
        <p:txBody>
          <a:bodyPr wrap="square" rtlCol="0">
            <a:spAutoFit/>
          </a:bodyPr>
          <a:lstStyle/>
          <a:p>
            <a:r>
              <a:rPr lang="en-US" sz="2400" dirty="0">
                <a:solidFill>
                  <a:srgbClr val="C00000"/>
                </a:solidFill>
              </a:rPr>
              <a:t>Tượng Hoàng Thái hậu Trịnh Thị Ngọc Trúc – Chùa Mật</a:t>
            </a:r>
            <a:endParaRPr lang="en-US" sz="2400" dirty="0">
              <a:solidFill>
                <a:srgbClr val="C00000"/>
              </a:solidFill>
            </a:endParaRPr>
          </a:p>
        </p:txBody>
      </p:sp>
    </p:spTree>
    <p:extLst>
      <p:ext uri="{BB962C8B-B14F-4D97-AF65-F5344CB8AC3E}">
        <p14:creationId xmlns:p14="http://schemas.microsoft.com/office/powerpoint/2010/main" val="4130140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edge">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3" presetClass="exit" presetSubtype="32" fill="hold" grpId="1" nodeType="clickEffect">
                                  <p:stCondLst>
                                    <p:cond delay="0"/>
                                  </p:stCondLst>
                                  <p:childTnLst>
                                    <p:animEffect transition="out" filter="plus(out)">
                                      <p:cBhvr>
                                        <p:cTn id="11" dur="2000"/>
                                        <p:tgtEl>
                                          <p:spTgt spid="7"/>
                                        </p:tgtEl>
                                      </p:cBhvr>
                                    </p:animEffect>
                                    <p:set>
                                      <p:cBhvr>
                                        <p:cTn id="12" dur="1" fill="hold">
                                          <p:stCondLst>
                                            <p:cond delay="1999"/>
                                          </p:stCondLst>
                                        </p:cTn>
                                        <p:tgtEl>
                                          <p:spTgt spid="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ircle(in)">
                                      <p:cBhvr>
                                        <p:cTn id="17" dur="2000"/>
                                        <p:tgtEl>
                                          <p:spTgt spid="8"/>
                                        </p:tgtEl>
                                      </p:cBhvr>
                                    </p:animEffect>
                                  </p:childTnLst>
                                </p:cTn>
                              </p:par>
                              <p:par>
                                <p:cTn id="18" presetID="6" presetClass="entr" presetSubtype="16" fill="hold" nodeType="withEffect">
                                  <p:stCondLst>
                                    <p:cond delay="0"/>
                                  </p:stCondLst>
                                  <p:childTnLst>
                                    <p:set>
                                      <p:cBhvr>
                                        <p:cTn id="19" dur="1" fill="hold">
                                          <p:stCondLst>
                                            <p:cond delay="0"/>
                                          </p:stCondLst>
                                        </p:cTn>
                                        <p:tgtEl>
                                          <p:spTgt spid="4098"/>
                                        </p:tgtEl>
                                        <p:attrNameLst>
                                          <p:attrName>style.visibility</p:attrName>
                                        </p:attrNameLst>
                                      </p:cBhvr>
                                      <p:to>
                                        <p:strVal val="visible"/>
                                      </p:to>
                                    </p:set>
                                    <p:animEffect transition="in" filter="circle(in)">
                                      <p:cBhvr>
                                        <p:cTn id="20" dur="2000"/>
                                        <p:tgtEl>
                                          <p:spTgt spid="4098"/>
                                        </p:tgtEl>
                                      </p:cBhvr>
                                    </p:animEffect>
                                  </p:childTnLst>
                                </p:cTn>
                              </p:par>
                            </p:childTnLst>
                          </p:cTn>
                        </p:par>
                      </p:childTnLst>
                    </p:cTn>
                  </p:par>
                  <p:par>
                    <p:cTn id="21" fill="hold">
                      <p:stCondLst>
                        <p:cond delay="indefinite"/>
                      </p:stCondLst>
                      <p:childTnLst>
                        <p:par>
                          <p:cTn id="22" fill="hold">
                            <p:stCondLst>
                              <p:cond delay="0"/>
                            </p:stCondLst>
                            <p:childTnLst>
                              <p:par>
                                <p:cTn id="23" presetID="21" presetClass="exit" presetSubtype="1" fill="hold" grpId="1" nodeType="clickEffect">
                                  <p:stCondLst>
                                    <p:cond delay="0"/>
                                  </p:stCondLst>
                                  <p:childTnLst>
                                    <p:animEffect transition="out" filter="wheel(1)">
                                      <p:cBhvr>
                                        <p:cTn id="24" dur="2000"/>
                                        <p:tgtEl>
                                          <p:spTgt spid="8"/>
                                        </p:tgtEl>
                                      </p:cBhvr>
                                    </p:animEffect>
                                    <p:set>
                                      <p:cBhvr>
                                        <p:cTn id="25" dur="1" fill="hold">
                                          <p:stCondLst>
                                            <p:cond delay="1999"/>
                                          </p:stCondLst>
                                        </p:cTn>
                                        <p:tgtEl>
                                          <p:spTgt spid="8"/>
                                        </p:tgtEl>
                                        <p:attrNameLst>
                                          <p:attrName>style.visibility</p:attrName>
                                        </p:attrNameLst>
                                      </p:cBhvr>
                                      <p:to>
                                        <p:strVal val="hidden"/>
                                      </p:to>
                                    </p:set>
                                  </p:childTnLst>
                                </p:cTn>
                              </p:par>
                              <p:par>
                                <p:cTn id="26" presetID="21" presetClass="exit" presetSubtype="1" fill="hold" nodeType="withEffect">
                                  <p:stCondLst>
                                    <p:cond delay="0"/>
                                  </p:stCondLst>
                                  <p:childTnLst>
                                    <p:animEffect transition="out" filter="wheel(1)">
                                      <p:cBhvr>
                                        <p:cTn id="27" dur="2000"/>
                                        <p:tgtEl>
                                          <p:spTgt spid="4098"/>
                                        </p:tgtEl>
                                      </p:cBhvr>
                                    </p:animEffect>
                                    <p:set>
                                      <p:cBhvr>
                                        <p:cTn id="28" dur="1" fill="hold">
                                          <p:stCondLst>
                                            <p:cond delay="1999"/>
                                          </p:stCondLst>
                                        </p:cTn>
                                        <p:tgtEl>
                                          <p:spTgt spid="4098"/>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3" presetClass="entr" presetSubtype="16"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plus(in)">
                                      <p:cBhvr>
                                        <p:cTn id="33" dur="2000"/>
                                        <p:tgtEl>
                                          <p:spTgt spid="9"/>
                                        </p:tgtEl>
                                      </p:cBhvr>
                                    </p:animEffect>
                                  </p:childTnLst>
                                </p:cTn>
                              </p:par>
                              <p:par>
                                <p:cTn id="34" presetID="13" presetClass="entr" presetSubtype="16" fill="hold" nodeType="withEffect">
                                  <p:stCondLst>
                                    <p:cond delay="0"/>
                                  </p:stCondLst>
                                  <p:childTnLst>
                                    <p:set>
                                      <p:cBhvr>
                                        <p:cTn id="35" dur="1" fill="hold">
                                          <p:stCondLst>
                                            <p:cond delay="0"/>
                                          </p:stCondLst>
                                        </p:cTn>
                                        <p:tgtEl>
                                          <p:spTgt spid="4100"/>
                                        </p:tgtEl>
                                        <p:attrNameLst>
                                          <p:attrName>style.visibility</p:attrName>
                                        </p:attrNameLst>
                                      </p:cBhvr>
                                      <p:to>
                                        <p:strVal val="visible"/>
                                      </p:to>
                                    </p:set>
                                    <p:animEffect transition="in" filter="plus(in)">
                                      <p:cBhvr>
                                        <p:cTn id="36" dur="2000"/>
                                        <p:tgtEl>
                                          <p:spTgt spid="4100"/>
                                        </p:tgtEl>
                                      </p:cBhvr>
                                    </p:animEffect>
                                  </p:childTnLst>
                                </p:cTn>
                              </p:par>
                            </p:childTnLst>
                          </p:cTn>
                        </p:par>
                      </p:childTnLst>
                    </p:cTn>
                  </p:par>
                  <p:par>
                    <p:cTn id="37" fill="hold">
                      <p:stCondLst>
                        <p:cond delay="indefinite"/>
                      </p:stCondLst>
                      <p:childTnLst>
                        <p:par>
                          <p:cTn id="38" fill="hold">
                            <p:stCondLst>
                              <p:cond delay="0"/>
                            </p:stCondLst>
                            <p:childTnLst>
                              <p:par>
                                <p:cTn id="39" presetID="8" presetClass="exit" presetSubtype="32" fill="hold" grpId="1" nodeType="clickEffect">
                                  <p:stCondLst>
                                    <p:cond delay="0"/>
                                  </p:stCondLst>
                                  <p:childTnLst>
                                    <p:animEffect transition="out" filter="diamond(out)">
                                      <p:cBhvr>
                                        <p:cTn id="40" dur="2000"/>
                                        <p:tgtEl>
                                          <p:spTgt spid="9"/>
                                        </p:tgtEl>
                                      </p:cBhvr>
                                    </p:animEffect>
                                    <p:set>
                                      <p:cBhvr>
                                        <p:cTn id="41" dur="1" fill="hold">
                                          <p:stCondLst>
                                            <p:cond delay="1999"/>
                                          </p:stCondLst>
                                        </p:cTn>
                                        <p:tgtEl>
                                          <p:spTgt spid="9"/>
                                        </p:tgtEl>
                                        <p:attrNameLst>
                                          <p:attrName>style.visibility</p:attrName>
                                        </p:attrNameLst>
                                      </p:cBhvr>
                                      <p:to>
                                        <p:strVal val="hidden"/>
                                      </p:to>
                                    </p:set>
                                  </p:childTnLst>
                                </p:cTn>
                              </p:par>
                              <p:par>
                                <p:cTn id="42" presetID="8" presetClass="exit" presetSubtype="32" fill="hold" nodeType="withEffect">
                                  <p:stCondLst>
                                    <p:cond delay="0"/>
                                  </p:stCondLst>
                                  <p:childTnLst>
                                    <p:animEffect transition="out" filter="diamond(out)">
                                      <p:cBhvr>
                                        <p:cTn id="43" dur="2000"/>
                                        <p:tgtEl>
                                          <p:spTgt spid="4100"/>
                                        </p:tgtEl>
                                      </p:cBhvr>
                                    </p:animEffect>
                                    <p:set>
                                      <p:cBhvr>
                                        <p:cTn id="44" dur="1" fill="hold">
                                          <p:stCondLst>
                                            <p:cond delay="1999"/>
                                          </p:stCondLst>
                                        </p:cTn>
                                        <p:tgtEl>
                                          <p:spTgt spid="410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8" grpId="0"/>
      <p:bldP spid="8" grpId="1"/>
      <p:bldP spid="9" grpId="0"/>
      <p:bldP spid="9" grpId="1"/>
    </p:bldLst>
  </p:timing>
</p:sld>
</file>

<file path=ppt/tags/tag1.xml><?xml version="1.0" encoding="utf-8"?>
<p:tagLst xmlns:a="http://schemas.openxmlformats.org/drawingml/2006/main" xmlns:r="http://schemas.openxmlformats.org/officeDocument/2006/relationships" xmlns:p="http://schemas.openxmlformats.org/presentationml/2006/main">
  <p:tag name="PA" val="v3.0.0"/>
</p:tagLst>
</file>

<file path=ppt/tags/tag10.xml><?xml version="1.0" encoding="utf-8"?>
<p:tagLst xmlns:a="http://schemas.openxmlformats.org/drawingml/2006/main" xmlns:r="http://schemas.openxmlformats.org/officeDocument/2006/relationships" xmlns:p="http://schemas.openxmlformats.org/presentationml/2006/main">
  <p:tag name="ISPRING_SLIDE_ID_2" val="{7A315F12-0C7C-40DE-BD5C-2D9F34F1F846}"/>
  <p:tag name="GENSWF_ADVANCE_TIME" val="5"/>
  <p:tag name="TIMING" val="|0.001"/>
  <p:tag name="ISPRING_CUSTOM_TIMING_USED" val="1"/>
</p:tagLst>
</file>

<file path=ppt/tags/tag11.xml><?xml version="1.0" encoding="utf-8"?>
<p:tagLst xmlns:a="http://schemas.openxmlformats.org/drawingml/2006/main" xmlns:r="http://schemas.openxmlformats.org/officeDocument/2006/relationships" xmlns:p="http://schemas.openxmlformats.org/presentationml/2006/main">
  <p:tag name="ISPRING_SLIDE_ID_2" val="{CD501E06-C37F-4F50-9D47-46CD6B852477}"/>
  <p:tag name="GENSWF_ADVANCE_TIME" val="5"/>
  <p:tag name="TIMING" val="|1|2"/>
  <p:tag name="ISPRING_CUSTOM_TIMING_USED" val="1"/>
</p:tagLst>
</file>

<file path=ppt/tags/tag12.xml><?xml version="1.0" encoding="utf-8"?>
<p:tagLst xmlns:a="http://schemas.openxmlformats.org/drawingml/2006/main" xmlns:r="http://schemas.openxmlformats.org/officeDocument/2006/relationships" xmlns:p="http://schemas.openxmlformats.org/presentationml/2006/main">
  <p:tag name="ISPRING_SLIDE_ID_2" val="{B34FBA0F-F2FB-43A8-B6FE-387D65D6FC48}"/>
  <p:tag name="GENSWF_ADVANCE_TIME" val="5"/>
  <p:tag name="ISPRING_CUSTOM_TIMING_USED" val="1"/>
</p:tagLst>
</file>

<file path=ppt/tags/tag2.xml><?xml version="1.0" encoding="utf-8"?>
<p:tagLst xmlns:a="http://schemas.openxmlformats.org/drawingml/2006/main" xmlns:r="http://schemas.openxmlformats.org/officeDocument/2006/relationships" xmlns:p="http://schemas.openxmlformats.org/presentationml/2006/main">
  <p:tag name="PA" val="v3.0.0"/>
</p:tagLst>
</file>

<file path=ppt/tags/tag3.xml><?xml version="1.0" encoding="utf-8"?>
<p:tagLst xmlns:a="http://schemas.openxmlformats.org/drawingml/2006/main" xmlns:r="http://schemas.openxmlformats.org/officeDocument/2006/relationships" xmlns:p="http://schemas.openxmlformats.org/presentationml/2006/main">
  <p:tag name="PA" val="v3.0.0"/>
</p:tagLst>
</file>

<file path=ppt/tags/tag4.xml><?xml version="1.0" encoding="utf-8"?>
<p:tagLst xmlns:a="http://schemas.openxmlformats.org/drawingml/2006/main" xmlns:r="http://schemas.openxmlformats.org/officeDocument/2006/relationships" xmlns:p="http://schemas.openxmlformats.org/presentationml/2006/main">
  <p:tag name="PA" val="v3.0.0"/>
</p:tagLst>
</file>

<file path=ppt/tags/tag5.xml><?xml version="1.0" encoding="utf-8"?>
<p:tagLst xmlns:a="http://schemas.openxmlformats.org/drawingml/2006/main" xmlns:r="http://schemas.openxmlformats.org/officeDocument/2006/relationships" xmlns:p="http://schemas.openxmlformats.org/presentationml/2006/main">
  <p:tag name="PA" val="v3.0.0"/>
</p:tagLst>
</file>

<file path=ppt/tags/tag6.xml><?xml version="1.0" encoding="utf-8"?>
<p:tagLst xmlns:a="http://schemas.openxmlformats.org/drawingml/2006/main" xmlns:r="http://schemas.openxmlformats.org/officeDocument/2006/relationships" xmlns:p="http://schemas.openxmlformats.org/presentationml/2006/main">
  <p:tag name="PA" val="v3.0.0"/>
</p:tagLst>
</file>

<file path=ppt/tags/tag7.xml><?xml version="1.0" encoding="utf-8"?>
<p:tagLst xmlns:a="http://schemas.openxmlformats.org/drawingml/2006/main" xmlns:r="http://schemas.openxmlformats.org/officeDocument/2006/relationships" xmlns:p="http://schemas.openxmlformats.org/presentationml/2006/main">
  <p:tag name="PA" val="v3.0.0"/>
</p:tagLst>
</file>

<file path=ppt/tags/tag8.xml><?xml version="1.0" encoding="utf-8"?>
<p:tagLst xmlns:a="http://schemas.openxmlformats.org/drawingml/2006/main" xmlns:r="http://schemas.openxmlformats.org/officeDocument/2006/relationships" xmlns:p="http://schemas.openxmlformats.org/presentationml/2006/main">
  <p:tag name="PA" val="v3.0.0"/>
</p:tagLst>
</file>

<file path=ppt/tags/tag9.xml><?xml version="1.0" encoding="utf-8"?>
<p:tagLst xmlns:a="http://schemas.openxmlformats.org/drawingml/2006/main" xmlns:r="http://schemas.openxmlformats.org/officeDocument/2006/relationships" xmlns:p="http://schemas.openxmlformats.org/presentationml/2006/main">
  <p:tag name="ISPRING_SLIDE_ID_2" val="{8E14A17B-4FAF-47D6-BBC7-A8F629A64EF0}"/>
  <p:tag name="GENSWF_ADVANCE_TIME" val="5"/>
  <p:tag name="ISPRING_CUSTOM_TIMING_USED"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Concourse</Template>
  <TotalTime>1280</TotalTime>
  <Words>642</Words>
  <Application>Microsoft Office PowerPoint</Application>
  <PresentationFormat>Widescreen</PresentationFormat>
  <Paragraphs>71</Paragraphs>
  <Slides>21</Slides>
  <Notes>7</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21</vt:i4>
      </vt:variant>
    </vt:vector>
  </HeadingPairs>
  <TitlesOfParts>
    <vt:vector size="29" baseType="lpstr">
      <vt:lpstr>宋体</vt:lpstr>
      <vt:lpstr>Arial</vt:lpstr>
      <vt:lpstr>Calibri</vt:lpstr>
      <vt:lpstr>Roboto</vt:lpstr>
      <vt:lpstr>Times New Roman</vt:lpstr>
      <vt:lpstr>Verdana</vt:lpstr>
      <vt:lpstr>方正卡通简体</vt:lpstr>
      <vt:lpstr>Office Theme</vt:lpstr>
      <vt:lpstr>PowerPoint Presentation</vt:lpstr>
      <vt:lpstr>KHỞI ĐỘNG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Chủ đề</dc:title>
  <dc:creator>Admin</dc:creator>
  <cp:lastModifiedBy>Admin</cp:lastModifiedBy>
  <cp:revision>77</cp:revision>
  <dcterms:created xsi:type="dcterms:W3CDTF">2021-08-24T14:56:17Z</dcterms:created>
  <dcterms:modified xsi:type="dcterms:W3CDTF">2022-08-25T14:18:06Z</dcterms:modified>
</cp:coreProperties>
</file>