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6" r:id="rId3"/>
    <p:sldId id="268" r:id="rId4"/>
    <p:sldId id="270" r:id="rId5"/>
    <p:sldId id="271" r:id="rId6"/>
    <p:sldId id="297" r:id="rId7"/>
    <p:sldId id="272" r:id="rId8"/>
    <p:sldId id="274" r:id="rId9"/>
    <p:sldId id="275" r:id="rId10"/>
    <p:sldId id="276" r:id="rId11"/>
    <p:sldId id="277" r:id="rId12"/>
    <p:sldId id="278" r:id="rId13"/>
    <p:sldId id="280" r:id="rId14"/>
    <p:sldId id="279" r:id="rId15"/>
    <p:sldId id="281" r:id="rId16"/>
    <p:sldId id="282" r:id="rId17"/>
    <p:sldId id="283" r:id="rId18"/>
    <p:sldId id="284" r:id="rId19"/>
    <p:sldId id="286" r:id="rId20"/>
    <p:sldId id="287" r:id="rId21"/>
    <p:sldId id="288" r:id="rId22"/>
    <p:sldId id="289" r:id="rId23"/>
    <p:sldId id="290" r:id="rId24"/>
    <p:sldId id="296" r:id="rId25"/>
    <p:sldId id="292" r:id="rId26"/>
    <p:sldId id="293" r:id="rId27"/>
    <p:sldId id="294" r:id="rId28"/>
    <p:sldId id="2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FF33CC"/>
    <a:srgbClr val="F7F7F7"/>
    <a:srgbClr val="E6E6E6"/>
    <a:srgbClr val="FCC408"/>
    <a:srgbClr val="D39200"/>
    <a:srgbClr val="F9E8A3"/>
    <a:srgbClr val="F7F6F2"/>
    <a:srgbClr val="7BD3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927" autoAdjust="0"/>
  </p:normalViewPr>
  <p:slideViewPr>
    <p:cSldViewPr showGuides="1">
      <p:cViewPr varScale="1">
        <p:scale>
          <a:sx n="38" d="100"/>
          <a:sy n="38" d="100"/>
        </p:scale>
        <p:origin x="414" y="-121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pPr/>
              <a:t>12/10/2024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pPr/>
              <a:t>12/10/2024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pPr/>
              <a:t>12/10/2024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pPr/>
              <a:t>12/10/2024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pPr/>
              <a:t>12/10/2024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p:txBody>
          <a:bodyPr/>
          <a:lstStyle/>
          <a:p>
            <a:fld id="{E69B9EE9-F3BF-4B40-83E7-C9BC68FDDB0E}" type="datetimeFigureOut">
              <a:rPr lang="en-US" smtClean="0"/>
              <a:pPr/>
              <a:t>12/10/2024</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386623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9Slide.vn - 2019">
            <a:extLst>
              <a:ext uri="{FF2B5EF4-FFF2-40B4-BE49-F238E27FC236}">
                <a16:creationId xmlns:a16="http://schemas.microsoft.com/office/drawing/2014/main" id="{8D02EA37-A3CD-4CCD-A8EC-E13350CE66A1}"/>
              </a:ext>
            </a:extLst>
          </p:cNvPr>
          <p:cNvSpPr txBox="1"/>
          <p:nvPr userDrawn="1"/>
        </p:nvSpPr>
        <p:spPr>
          <a:xfrm>
            <a:off x="0" y="-712232"/>
            <a:ext cx="12192000" cy="369332"/>
          </a:xfrm>
          <a:prstGeom prst="rect">
            <a:avLst/>
          </a:prstGeom>
          <a:noFill/>
        </p:spPr>
        <p:txBody>
          <a:bodyPr vert="horz" wrap="none" lIns="0" tIns="0" rIns="0" bIns="0" rtlCol="0">
            <a:spAutoFit/>
          </a:bodyPr>
          <a:lstStyle/>
          <a:p>
            <a:pPr algn="ctr"/>
            <a:r>
              <a:rPr lang="en-US" sz="2400">
                <a:solidFill>
                  <a:srgbClr val="D7D7D7"/>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pPr/>
              <a:t>12/10/2024</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pPr/>
              <a:t>‹#›</a:t>
            </a:fld>
            <a:endParaRPr lang="en-US"/>
          </a:p>
        </p:txBody>
      </p:sp>
      <p:sp>
        <p:nvSpPr>
          <p:cNvPr id="7" name="Oval 6">
            <a:extLst>
              <a:ext uri="{FF2B5EF4-FFF2-40B4-BE49-F238E27FC236}">
                <a16:creationId xmlns:a16="http://schemas.microsoft.com/office/drawing/2014/main" id="{38D51644-545E-44E3-BC6E-2AD8AC8B2625}"/>
              </a:ext>
            </a:extLst>
          </p:cNvPr>
          <p:cNvSpPr/>
          <p:nvPr userDrawn="1"/>
        </p:nvSpPr>
        <p:spPr>
          <a:xfrm>
            <a:off x="-2316480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1B1CA3B-4E43-438A-9AA3-C4D817313CF4}"/>
              </a:ext>
            </a:extLst>
          </p:cNvPr>
          <p:cNvSpPr/>
          <p:nvPr userDrawn="1"/>
        </p:nvSpPr>
        <p:spPr>
          <a:xfrm>
            <a:off x="34961779"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3004496-AE44-4F53-BEA8-30179F68F210}"/>
              </a:ext>
            </a:extLst>
          </p:cNvPr>
          <p:cNvSpPr/>
          <p:nvPr userDrawn="1"/>
        </p:nvSpPr>
        <p:spPr>
          <a:xfrm>
            <a:off x="34961779"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4C10C7B-BAE9-4433-8761-500EAC3C28A0}"/>
              </a:ext>
            </a:extLst>
          </p:cNvPr>
          <p:cNvSpPr/>
          <p:nvPr userDrawn="1"/>
        </p:nvSpPr>
        <p:spPr>
          <a:xfrm>
            <a:off x="-23164800"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 id="214748365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9" y="4413719"/>
            <a:ext cx="2842505" cy="646329"/>
          </a:xfrm>
          <a:prstGeom prst="rect">
            <a:avLst/>
          </a:prstGeom>
          <a:noFill/>
          <a:ln w="9525">
            <a:noFill/>
            <a:miter lim="800000"/>
            <a:headEnd/>
            <a:tailEnd/>
          </a:ln>
        </p:spPr>
        <p:txBody>
          <a:bodyPr wrap="none" lIns="91438" tIns="45719" rIns="91438" bIns="45719">
            <a:spAutoFit/>
          </a:bodyPr>
          <a:lstStyle/>
          <a:p>
            <a:r>
              <a:rPr lang="en-US" b="1" dirty="0">
                <a:solidFill>
                  <a:srgbClr val="FF00FF"/>
                </a:solidFill>
                <a:cs typeface="Times New Roman" pitchFamily="18" charset="0"/>
              </a:rPr>
              <a:t>GIÁO VIÊN: </a:t>
            </a:r>
            <a:r>
              <a:rPr lang="en-US" b="1" dirty="0" err="1">
                <a:solidFill>
                  <a:srgbClr val="FF00FF"/>
                </a:solidFill>
                <a:cs typeface="Times New Roman" pitchFamily="18" charset="0"/>
              </a:rPr>
              <a:t>Huỳnh</a:t>
            </a:r>
            <a:r>
              <a:rPr lang="en-US" b="1" dirty="0">
                <a:solidFill>
                  <a:srgbClr val="FF00FF"/>
                </a:solidFill>
                <a:cs typeface="Times New Roman" pitchFamily="18" charset="0"/>
              </a:rPr>
              <a:t> </a:t>
            </a:r>
            <a:r>
              <a:rPr lang="en-US" b="1" dirty="0" err="1">
                <a:solidFill>
                  <a:srgbClr val="FF00FF"/>
                </a:solidFill>
                <a:cs typeface="Times New Roman" pitchFamily="18" charset="0"/>
              </a:rPr>
              <a:t>Thị</a:t>
            </a:r>
            <a:r>
              <a:rPr lang="en-US" b="1" dirty="0">
                <a:solidFill>
                  <a:srgbClr val="FF00FF"/>
                </a:solidFill>
                <a:cs typeface="Times New Roman" pitchFamily="18" charset="0"/>
              </a:rPr>
              <a:t> </a:t>
            </a:r>
            <a:r>
              <a:rPr lang="en-US" b="1" dirty="0" err="1">
                <a:solidFill>
                  <a:srgbClr val="FF00FF"/>
                </a:solidFill>
                <a:cs typeface="Times New Roman" pitchFamily="18" charset="0"/>
              </a:rPr>
              <a:t>Hồng</a:t>
            </a:r>
            <a:endParaRPr lang="en-US" b="1" dirty="0">
              <a:solidFill>
                <a:srgbClr val="FF00FF"/>
              </a:solidFill>
              <a:cs typeface="Times New Roman" pitchFamily="18" charset="0"/>
            </a:endParaRPr>
          </a:p>
          <a:p>
            <a:r>
              <a:rPr lang="en-US" b="1" dirty="0" err="1">
                <a:solidFill>
                  <a:srgbClr val="FF00FF"/>
                </a:solidFill>
                <a:cs typeface="Times New Roman" pitchFamily="18" charset="0"/>
              </a:rPr>
              <a:t>Năm</a:t>
            </a:r>
            <a:r>
              <a:rPr lang="en-US" b="1" dirty="0">
                <a:solidFill>
                  <a:srgbClr val="FF00FF"/>
                </a:solidFill>
                <a:cs typeface="Times New Roman" pitchFamily="18" charset="0"/>
              </a:rPr>
              <a:t> </a:t>
            </a:r>
            <a:r>
              <a:rPr lang="en-US" b="1" dirty="0" err="1">
                <a:solidFill>
                  <a:srgbClr val="FF00FF"/>
                </a:solidFill>
                <a:cs typeface="Times New Roman" pitchFamily="18" charset="0"/>
              </a:rPr>
              <a:t>học</a:t>
            </a:r>
            <a:r>
              <a:rPr lang="en-US" b="1" dirty="0">
                <a:solidFill>
                  <a:srgbClr val="FF00FF"/>
                </a:solidFill>
                <a:cs typeface="Times New Roman" pitchFamily="18" charset="0"/>
              </a:rPr>
              <a:t> 2024-2025</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9"/>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5"/>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4"/>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1"/>
          </a:xfrm>
          <a:prstGeom prst="rect">
            <a:avLst/>
          </a:prstGeom>
        </p:spPr>
        <p:txBody>
          <a:bodyPr wrap="none" lIns="91438" tIns="45719" rIns="91438" bIns="45719"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BÀI GIẢNG ĐIỆN TỬ</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8"/>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lIns="91438" tIns="45719" rIns="91438" bIns="45719"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NHIÊN 6</a:t>
            </a:r>
          </a:p>
        </p:txBody>
      </p:sp>
      <p:sp>
        <p:nvSpPr>
          <p:cNvPr id="13" name="Title 1"/>
          <p:cNvSpPr txBox="1">
            <a:spLocks/>
          </p:cNvSpPr>
          <p:nvPr/>
        </p:nvSpPr>
        <p:spPr>
          <a:xfrm>
            <a:off x="406400" y="3591485"/>
            <a:ext cx="10363200" cy="537883"/>
          </a:xfrm>
          <a:prstGeom prst="rect">
            <a:avLst/>
          </a:prstGeom>
        </p:spPr>
        <p:txBody>
          <a:bodyPr lIns="91438" tIns="45719" rIns="91438" bIns="45719">
            <a:normAutofit fontScale="75000" lnSpcReduction="20000"/>
          </a:bodyPr>
          <a:lstStyle/>
          <a:p>
            <a:pPr algn="ctr" eaLnBrk="0" hangingPunct="0">
              <a:defRPr/>
            </a:pPr>
            <a:endParaRPr lang="en-US" sz="4400" dirty="0">
              <a:solidFill>
                <a:srgbClr val="0000FF"/>
              </a:solidFill>
              <a:ea typeface="+mj-ea"/>
              <a:cs typeface="Times New Roman" pitchFamily="18"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2154436"/>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Phân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loại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thế</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giới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nhất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định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dựa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điểm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cơ</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thể</a:t>
            </a:r>
            <a:r>
              <a:rPr lang="en-US" sz="2800" dirty="0">
                <a:solidFill>
                  <a:srgbClr val="0000FF"/>
                </a:solidFill>
                <a:latin typeface="Times New Roman" pitchFamily="18" charset="0"/>
                <a:ea typeface="Calibri"/>
                <a:cs typeface="Times New Roman" pitchFamily="18" charset="0"/>
              </a:rPr>
              <a:t>.</a:t>
            </a:r>
          </a:p>
          <a:p>
            <a:pPr>
              <a:defRPr/>
            </a:pP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Nhiệm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vụ</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của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phát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hiện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mô</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tả</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a:t>
            </a:r>
            <a:endParaRPr lang="en-US" altLang="en-US" sz="2800" b="1" dirty="0">
              <a:solidFill>
                <a:srgbClr val="0000FF"/>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3027164"/>
            <a:ext cx="12192000" cy="1723549"/>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Trong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tắc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bậc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từ</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nhỏ</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lớn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Loài</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a:solidFill>
                  <a:srgbClr val="0000FF"/>
                </a:solidFill>
                <a:latin typeface="Times New Roman" pitchFamily="18" charset="0"/>
                <a:ea typeface="Calibri"/>
                <a:cs typeface="Times New Roman" pitchFamily="18" charset="0"/>
              </a:rPr>
              <a:t>chi/</a:t>
            </a:r>
            <a:r>
              <a:rPr lang="en-US" sz="2800" b="1" dirty="0" err="1">
                <a:solidFill>
                  <a:srgbClr val="0000FF"/>
                </a:solidFill>
                <a:latin typeface="Times New Roman" pitchFamily="18" charset="0"/>
                <a:ea typeface="Calibri"/>
                <a:cs typeface="Times New Roman" pitchFamily="18" charset="0"/>
              </a:rPr>
              <a:t>giống</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họ</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bộ</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lớp</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ngành</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ít</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7600" y="2286000"/>
            <a:ext cx="4495800" cy="1384995"/>
          </a:xfrm>
          <a:prstGeom prst="rect">
            <a:avLst/>
          </a:prstGeom>
          <a:solidFill>
            <a:schemeClr val="accent4">
              <a:lumMod val="20000"/>
              <a:lumOff val="80000"/>
            </a:schemeClr>
          </a:solidFill>
        </p:spPr>
        <p:txBody>
          <a:bodyPr wrap="square">
            <a:spAutoFit/>
          </a:bodyPr>
          <a:lstStyle/>
          <a:p>
            <a:pPr marL="457200" indent="304800" algn="just">
              <a:defRPr/>
            </a:pPr>
            <a:r>
              <a:rPr lang="vi-VN" sz="2800" dirty="0">
                <a:solidFill>
                  <a:srgbClr val="FF0000"/>
                </a:solidFill>
                <a:latin typeface="Times New Roman" pitchFamily="18" charset="0"/>
                <a:cs typeface="Times New Roman" pitchFamily="18" charset="0"/>
              </a:rPr>
              <a:t>Quan sát hình 22.4, em hãy cho biết sinh vật có những cách gọi tên nào?</a:t>
            </a:r>
            <a:endParaRPr lang="en-US" sz="2800"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0" y="0"/>
            <a:ext cx="7010400" cy="4862320"/>
          </a:xfrm>
          <a:prstGeom prst="rect">
            <a:avLst/>
          </a:prstGeom>
          <a:noFill/>
          <a:ln w="9525">
            <a:noFill/>
            <a:miter lim="800000"/>
            <a:headEnd/>
            <a:tailEnd/>
          </a:ln>
          <a:effectLst/>
        </p:spPr>
      </p:pic>
      <p:sp>
        <p:nvSpPr>
          <p:cNvPr id="7" name="Rectangle 3"/>
          <p:cNvSpPr>
            <a:spLocks noChangeArrowheads="1"/>
          </p:cNvSpPr>
          <p:nvPr/>
        </p:nvSpPr>
        <p:spPr bwMode="auto">
          <a:xfrm>
            <a:off x="0" y="4648200"/>
            <a:ext cx="12192000" cy="2246769"/>
          </a:xfrm>
          <a:prstGeom prst="rect">
            <a:avLst/>
          </a:prstGeom>
          <a:noFill/>
          <a:ln w="9525">
            <a:noFill/>
            <a:miter lim="800000"/>
            <a:headEnd/>
            <a:tailEnd/>
          </a:ln>
        </p:spPr>
        <p:txBody>
          <a:bodyPr wrap="square">
            <a:spAutoFit/>
          </a:bodyPr>
          <a:lstStyle/>
          <a:p>
            <a:pPr indent="304800" algn="just"/>
            <a:r>
              <a:rPr lang="vi-VN" sz="2800" dirty="0">
                <a:solidFill>
                  <a:srgbClr val="FF33CC"/>
                </a:solidFill>
                <a:latin typeface="Times New Roman" pitchFamily="18" charset="0"/>
                <a:cs typeface="Times New Roman" pitchFamily="18" charset="0"/>
              </a:rPr>
              <a:t>Có ba cách gọi tên sinh vật:</a:t>
            </a:r>
            <a:endParaRPr lang="en-US" sz="2800" dirty="0">
              <a:solidFill>
                <a:srgbClr val="FF33CC"/>
              </a:solidFill>
              <a:latin typeface="Times New Roman" pitchFamily="18" charset="0"/>
              <a:cs typeface="Times New Roman" pitchFamily="18" charset="0"/>
            </a:endParaRPr>
          </a:p>
          <a:p>
            <a:pPr indent="304800" algn="just"/>
            <a:r>
              <a:rPr lang="en-US" sz="2800" b="1" dirty="0">
                <a:solidFill>
                  <a:srgbClr val="FF33CC"/>
                </a:solidFill>
                <a:latin typeface="Times New Roman" pitchFamily="18" charset="0"/>
                <a:cs typeface="Times New Roman" pitchFamily="18" charset="0"/>
              </a:rPr>
              <a:t>- </a:t>
            </a:r>
            <a:r>
              <a:rPr lang="vi-VN" sz="2800" b="1" dirty="0">
                <a:solidFill>
                  <a:srgbClr val="FF33CC"/>
                </a:solidFill>
                <a:latin typeface="Times New Roman" pitchFamily="18" charset="0"/>
                <a:cs typeface="Times New Roman" pitchFamily="18" charset="0"/>
              </a:rPr>
              <a:t>Tên phổ thông</a:t>
            </a:r>
            <a:r>
              <a:rPr lang="vi-VN" sz="2800" dirty="0">
                <a:solidFill>
                  <a:srgbClr val="FF33CC"/>
                </a:solidFill>
                <a:latin typeface="Times New Roman" pitchFamily="18" charset="0"/>
                <a:cs typeface="Times New Roman" pitchFamily="18" charset="0"/>
              </a:rPr>
              <a:t> là cách gọi phổ biến của loài có trong danh mục tra cứu;</a:t>
            </a:r>
            <a:endParaRPr lang="en-US" sz="2800" dirty="0">
              <a:solidFill>
                <a:srgbClr val="FF33CC"/>
              </a:solidFill>
              <a:latin typeface="Times New Roman" pitchFamily="18" charset="0"/>
              <a:cs typeface="Times New Roman" pitchFamily="18" charset="0"/>
            </a:endParaRPr>
          </a:p>
          <a:p>
            <a:pPr indent="304800" algn="just"/>
            <a:r>
              <a:rPr lang="vi-VN" sz="2800" b="1" dirty="0">
                <a:solidFill>
                  <a:srgbClr val="FF33CC"/>
                </a:solidFill>
                <a:latin typeface="Times New Roman" pitchFamily="18" charset="0"/>
                <a:cs typeface="Times New Roman" pitchFamily="18" charset="0"/>
              </a:rPr>
              <a:t>- Tên khoa học </a:t>
            </a:r>
            <a:r>
              <a:rPr lang="vi-VN" sz="2800" dirty="0">
                <a:solidFill>
                  <a:srgbClr val="FF33CC"/>
                </a:solidFill>
                <a:latin typeface="Times New Roman" pitchFamily="18" charset="0"/>
                <a:cs typeface="Times New Roman" pitchFamily="18" charset="0"/>
              </a:rPr>
              <a:t>= Tên giống + Tên loài + (Tên tác giả, năm công bố);</a:t>
            </a:r>
            <a:endParaRPr lang="en-US" sz="2800" dirty="0">
              <a:solidFill>
                <a:srgbClr val="FF33CC"/>
              </a:solidFill>
              <a:latin typeface="Times New Roman" pitchFamily="18" charset="0"/>
              <a:cs typeface="Times New Roman" pitchFamily="18" charset="0"/>
            </a:endParaRPr>
          </a:p>
          <a:p>
            <a:pPr indent="304800"/>
            <a:r>
              <a:rPr lang="vi-VN" sz="2800" b="1" dirty="0">
                <a:solidFill>
                  <a:srgbClr val="FF33CC"/>
                </a:solidFill>
                <a:latin typeface="Times New Roman" pitchFamily="18" charset="0"/>
                <a:cs typeface="Times New Roman" pitchFamily="18" charset="0"/>
              </a:rPr>
              <a:t>- Tên địa phương </a:t>
            </a:r>
            <a:r>
              <a:rPr lang="vi-VN" sz="2800" dirty="0">
                <a:solidFill>
                  <a:srgbClr val="FF33CC"/>
                </a:solidFill>
                <a:latin typeface="Times New Roman" pitchFamily="18" charset="0"/>
                <a:cs typeface="Times New Roman" pitchFamily="18" charset="0"/>
              </a:rPr>
              <a:t>là cách gọi truyền thống của người dân bản địa theo vùng miền, quốc gia</a:t>
            </a:r>
            <a:endParaRPr lang="en-US" sz="2800" dirty="0">
              <a:solidFill>
                <a:srgbClr val="FF33CC"/>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ppt_x"/>
                                          </p:val>
                                        </p:tav>
                                        <p:tav tm="100000">
                                          <p:val>
                                            <p:strVal val="#ppt_x"/>
                                          </p:val>
                                        </p:tav>
                                      </p:tavLst>
                                    </p:anim>
                                    <p:anim calcmode="lin" valueType="num">
                                      <p:cBhvr additive="base">
                                        <p:cTn id="8" dur="10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2154436"/>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Phân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loại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thế</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giới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nhất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định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dựa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điểm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cơ</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thể</a:t>
            </a:r>
            <a:r>
              <a:rPr lang="en-US" sz="2800" dirty="0">
                <a:solidFill>
                  <a:srgbClr val="0000FF"/>
                </a:solidFill>
                <a:latin typeface="Times New Roman" pitchFamily="18" charset="0"/>
                <a:ea typeface="Calibri"/>
                <a:cs typeface="Times New Roman" pitchFamily="18" charset="0"/>
              </a:rPr>
              <a:t>.</a:t>
            </a:r>
          </a:p>
          <a:p>
            <a:pPr>
              <a:defRPr/>
            </a:pP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Nhiệm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vụ</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của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phát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hiện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mô</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tả</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a:t>
            </a:r>
            <a:endParaRPr lang="en-US" altLang="en-US" sz="2800" b="1" dirty="0">
              <a:solidFill>
                <a:srgbClr val="0000FF"/>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3027164"/>
            <a:ext cx="12192000" cy="1723549"/>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Trong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tắc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bậc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từ</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nhỏ</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lớn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Loài</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a:solidFill>
                  <a:srgbClr val="0000FF"/>
                </a:solidFill>
                <a:latin typeface="Times New Roman" pitchFamily="18" charset="0"/>
                <a:ea typeface="Calibri"/>
                <a:cs typeface="Times New Roman" pitchFamily="18" charset="0"/>
              </a:rPr>
              <a:t>chi/</a:t>
            </a:r>
            <a:r>
              <a:rPr lang="en-US" sz="2800" b="1" dirty="0" err="1">
                <a:solidFill>
                  <a:srgbClr val="0000FF"/>
                </a:solidFill>
                <a:latin typeface="Times New Roman" pitchFamily="18" charset="0"/>
                <a:ea typeface="Calibri"/>
                <a:cs typeface="Times New Roman" pitchFamily="18" charset="0"/>
              </a:rPr>
              <a:t>giống</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họ</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bộ</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lớp</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ngành</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ít</a:t>
            </a:r>
            <a:r>
              <a:rPr lang="en-US" sz="2800" dirty="0">
                <a:solidFill>
                  <a:srgbClr val="0000FF"/>
                </a:solidFill>
                <a:latin typeface="Times New Roman" pitchFamily="18" charset="0"/>
                <a:cs typeface="Times New Roman" pitchFamily="18" charset="0"/>
              </a:rPr>
              <a:t>.</a:t>
            </a:r>
          </a:p>
        </p:txBody>
      </p:sp>
      <p:sp>
        <p:nvSpPr>
          <p:cNvPr id="7" name="TextBox 6"/>
          <p:cNvSpPr txBox="1"/>
          <p:nvPr/>
        </p:nvSpPr>
        <p:spPr>
          <a:xfrm>
            <a:off x="0" y="4648200"/>
            <a:ext cx="12192000" cy="2154436"/>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gọi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chi/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par>
                          <p:cTn id="12" fill="hold">
                            <p:stCondLst>
                              <p:cond delay="14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xEl>
                                              <p:pRg st="1" end="1"/>
                                            </p:txEl>
                                          </p:spTgt>
                                        </p:tgtEl>
                                      </p:cBhvr>
                                    </p:animEffect>
                                  </p:childTnLst>
                                </p:cTn>
                              </p:par>
                            </p:childTnLst>
                          </p:cTn>
                        </p:par>
                        <p:par>
                          <p:cTn id="20" fill="hold">
                            <p:stCondLst>
                              <p:cond delay="47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xEl>
                                              <p:pRg st="2" end="2"/>
                                            </p:txEl>
                                          </p:spTgt>
                                        </p:tgtEl>
                                      </p:cBhvr>
                                    </p:animEffect>
                                  </p:childTnLst>
                                </p:cTn>
                              </p:par>
                            </p:childTnLst>
                          </p:cTn>
                        </p:par>
                        <p:par>
                          <p:cTn id="28" fill="hold">
                            <p:stCondLst>
                              <p:cond delay="835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500" fill="hold"/>
                                        <p:tgtEl>
                                          <p:spTgt spid="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267" y="381000"/>
            <a:ext cx="11379200" cy="954107"/>
          </a:xfrm>
          <a:prstGeom prst="rect">
            <a:avLst/>
          </a:prstGeom>
          <a:solidFill>
            <a:schemeClr val="accent3">
              <a:lumMod val="20000"/>
              <a:lumOff val="80000"/>
            </a:schemeClr>
          </a:solidFill>
        </p:spPr>
        <p:txBody>
          <a:bodyPr>
            <a:spAutoFit/>
          </a:bodyPr>
          <a:lstStyle/>
          <a:p>
            <a:pPr indent="304800" algn="just">
              <a:defRPr/>
            </a:pPr>
            <a:r>
              <a:rPr lang="vi-VN" sz="2800" b="1" dirty="0">
                <a:solidFill>
                  <a:srgbClr val="0000FF"/>
                </a:solidFill>
                <a:cs typeface="Times New Roman" pitchFamily="18" charset="0"/>
              </a:rPr>
              <a:t> </a:t>
            </a: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indent="304800" algn="just">
              <a:defRPr/>
            </a:pPr>
            <a:r>
              <a:rPr lang="vi-VN" sz="2800" dirty="0">
                <a:solidFill>
                  <a:srgbClr val="FF0000"/>
                </a:solidFill>
                <a:latin typeface="Times New Roman" pitchFamily="18" charset="0"/>
                <a:cs typeface="Times New Roman" pitchFamily="18" charset="0"/>
              </a:rPr>
              <a:t>    * Nêu cách gọi tên khoa học của một số loài sau đây, biết:</a:t>
            </a:r>
            <a:endParaRPr lang="en-US" sz="2800" dirty="0">
              <a:solidFill>
                <a:srgbClr val="FF000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1219200" y="1981201"/>
            <a:ext cx="9042400" cy="3503613"/>
          </a:xfrm>
          <a:prstGeom prst="rect">
            <a:avLst/>
          </a:prstGeom>
          <a:noFill/>
          <a:ln w="9525">
            <a:noFill/>
            <a:miter lim="800000"/>
            <a:headEnd/>
            <a:tailEnd/>
          </a:ln>
        </p:spPr>
      </p:pic>
      <p:graphicFrame>
        <p:nvGraphicFramePr>
          <p:cNvPr id="7" name="Table 6"/>
          <p:cNvGraphicFramePr>
            <a:graphicFrameLocks noGrp="1"/>
          </p:cNvGraphicFramePr>
          <p:nvPr/>
        </p:nvGraphicFramePr>
        <p:xfrm>
          <a:off x="1473200" y="1981200"/>
          <a:ext cx="8534400" cy="3500440"/>
        </p:xfrm>
        <a:graphic>
          <a:graphicData uri="http://schemas.openxmlformats.org/drawingml/2006/table">
            <a:tbl>
              <a:tblPr/>
              <a:tblGrid>
                <a:gridCol w="4480984">
                  <a:extLst>
                    <a:ext uri="{9D8B030D-6E8A-4147-A177-3AD203B41FA5}">
                      <a16:colId xmlns:a16="http://schemas.microsoft.com/office/drawing/2014/main" val="20000"/>
                    </a:ext>
                  </a:extLst>
                </a:gridCol>
                <a:gridCol w="4053416">
                  <a:extLst>
                    <a:ext uri="{9D8B030D-6E8A-4147-A177-3AD203B41FA5}">
                      <a16:colId xmlns:a16="http://schemas.microsoft.com/office/drawing/2014/main" val="20001"/>
                    </a:ext>
                  </a:extLst>
                </a:gridCol>
              </a:tblGrid>
              <a:tr h="700088">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itchFamily="18" charset="0"/>
                          <a:cs typeface="Times New Roman" pitchFamily="18" charset="0"/>
                        </a:rPr>
                        <a:t>Tên phổ thông</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Tên khoa học</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Con người</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Homo sapiens</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Chim b</a:t>
                      </a:r>
                      <a:r>
                        <a:rPr kumimoji="0" lang="en-US" sz="2800" b="0" i="0" u="none" strike="noStrike" cap="none" normalizeH="0" baseline="0" dirty="0">
                          <a:ln>
                            <a:noFill/>
                          </a:ln>
                          <a:solidFill>
                            <a:srgbClr val="FF33CC"/>
                          </a:solidFill>
                          <a:effectLst/>
                          <a:latin typeface="Times New Roman" pitchFamily="18" charset="0"/>
                          <a:cs typeface="Times New Roman" pitchFamily="18" charset="0"/>
                        </a:rPr>
                        <a:t>ồ</a:t>
                      </a: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 câu</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Columba livia</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Cây ngọc lan trắng</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Magnolia alba</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Cây ngô</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Zea mays</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685800" y="5638800"/>
            <a:ext cx="11084983" cy="451723"/>
          </a:xfrm>
          <a:prstGeom prst="round2SameRect">
            <a:avLst/>
          </a:prstGeom>
          <a:solidFill>
            <a:schemeClr val="accent1">
              <a:lumMod val="20000"/>
              <a:lumOff val="80000"/>
            </a:schemeClr>
          </a:solidFill>
          <a:ln w="38100">
            <a:solidFill>
              <a:srgbClr val="3FAB9B"/>
            </a:solidFill>
          </a:ln>
        </p:spPr>
        <p:txBody>
          <a:bodyPr lIns="0" tIns="0" rIns="0" bIns="0">
            <a:spAutoFit/>
          </a:bodyPr>
          <a:lstStyle/>
          <a:p>
            <a:pPr>
              <a:defRPr/>
            </a:pPr>
            <a:r>
              <a:rPr lang="en-US" sz="2800" b="1" dirty="0" err="1">
                <a:solidFill>
                  <a:srgbClr val="B84F0B"/>
                </a:solidFill>
                <a:latin typeface="Times New Roman" pitchFamily="18" charset="0"/>
                <a:cs typeface="Times New Roman" pitchFamily="18" charset="0"/>
              </a:rPr>
              <a:t>Tên</a:t>
            </a:r>
            <a:r>
              <a:rPr lang="en-US" sz="2800" b="1" dirty="0">
                <a:solidFill>
                  <a:srgbClr val="B84F0B"/>
                </a:solidFill>
                <a:latin typeface="Times New Roman" pitchFamily="18" charset="0"/>
                <a:cs typeface="Times New Roman" pitchFamily="18" charset="0"/>
              </a:rPr>
              <a:t> </a:t>
            </a:r>
            <a:r>
              <a:rPr lang="en-US" sz="2800" b="1" dirty="0" err="1">
                <a:solidFill>
                  <a:srgbClr val="B84F0B"/>
                </a:solidFill>
                <a:latin typeface="Times New Roman" pitchFamily="18" charset="0"/>
                <a:cs typeface="Times New Roman" pitchFamily="18" charset="0"/>
              </a:rPr>
              <a:t>khoa</a:t>
            </a:r>
            <a:r>
              <a:rPr lang="en-US" sz="2800" b="1" dirty="0">
                <a:solidFill>
                  <a:srgbClr val="B84F0B"/>
                </a:solidFill>
                <a:latin typeface="Times New Roman" pitchFamily="18" charset="0"/>
                <a:cs typeface="Times New Roman" pitchFamily="18" charset="0"/>
              </a:rPr>
              <a:t> </a:t>
            </a:r>
            <a:r>
              <a:rPr lang="en-US" sz="2800" b="1" dirty="0" err="1">
                <a:solidFill>
                  <a:srgbClr val="B84F0B"/>
                </a:solidFill>
                <a:latin typeface="Times New Roman" pitchFamily="18" charset="0"/>
                <a:cs typeface="Times New Roman" pitchFamily="18" charset="0"/>
              </a:rPr>
              <a:t>học</a:t>
            </a:r>
            <a:r>
              <a:rPr lang="en-US" sz="2800" b="1" dirty="0">
                <a:solidFill>
                  <a:srgbClr val="B84F0B"/>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giống</a:t>
            </a:r>
            <a:r>
              <a:rPr lang="en-US" sz="2800" dirty="0">
                <a:solidFill>
                  <a:srgbClr val="002060"/>
                </a:solidFill>
                <a:latin typeface="Times New Roman" pitchFamily="18" charset="0"/>
                <a:cs typeface="Times New Roman" pitchFamily="18" charset="0"/>
              </a:rPr>
              <a:t> + </a:t>
            </a:r>
            <a:r>
              <a:rPr lang="en-US" sz="2800" dirty="0" err="1">
                <a:solidFill>
                  <a:srgbClr val="002060"/>
                </a:solidFill>
                <a:latin typeface="Times New Roman" pitchFamily="18" charset="0"/>
                <a:cs typeface="Times New Roman" pitchFamily="18" charset="0"/>
              </a:rPr>
              <a:t>Tên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loài</a:t>
            </a:r>
            <a:r>
              <a:rPr lang="en-US" sz="2800" dirty="0">
                <a:solidFill>
                  <a:srgbClr val="002060"/>
                </a:solidFill>
                <a:latin typeface="Times New Roman" pitchFamily="18" charset="0"/>
                <a:cs typeface="Times New Roman" pitchFamily="18" charset="0"/>
              </a:rPr>
              <a:t> + (</a:t>
            </a:r>
            <a:r>
              <a:rPr lang="en-US" sz="2800" dirty="0" err="1">
                <a:solidFill>
                  <a:srgbClr val="002060"/>
                </a:solidFill>
                <a:latin typeface="Times New Roman" pitchFamily="18" charset="0"/>
                <a:cs typeface="Times New Roman" pitchFamily="18" charset="0"/>
              </a:rPr>
              <a:t>Tên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năm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bố</a:t>
            </a:r>
            <a:r>
              <a:rPr lang="en-US" sz="2800" dirty="0">
                <a:solidFill>
                  <a:srgbClr val="002060"/>
                </a:solidFill>
                <a:latin typeface="Times New Roman" pitchFamily="18" charset="0"/>
                <a:cs typeface="Times New Roman"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16140" y="381000"/>
            <a:ext cx="11923460" cy="6019799"/>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1000" fill="hold"/>
                                        <p:tgtEl>
                                          <p:spTgt spid="5122"/>
                                        </p:tgtEl>
                                        <p:attrNameLst>
                                          <p:attrName>ppt_x</p:attrName>
                                        </p:attrNameLst>
                                      </p:cBhvr>
                                      <p:tavLst>
                                        <p:tav tm="0">
                                          <p:val>
                                            <p:strVal val="#ppt_x"/>
                                          </p:val>
                                        </p:tav>
                                        <p:tav tm="100000">
                                          <p:val>
                                            <p:strVal val="#ppt_x"/>
                                          </p:val>
                                        </p:tav>
                                      </p:tavLst>
                                    </p:anim>
                                    <p:anim calcmode="lin" valueType="num">
                                      <p:cBhvr additive="base">
                                        <p:cTn id="8" dur="10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1371600"/>
            <a:ext cx="12192000" cy="1723549"/>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Trong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tắc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bậc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từ</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nhỏ</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lớn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Loài</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a:solidFill>
                  <a:srgbClr val="0000FF"/>
                </a:solidFill>
                <a:latin typeface="Times New Roman" pitchFamily="18" charset="0"/>
                <a:ea typeface="Calibri"/>
                <a:cs typeface="Times New Roman" pitchFamily="18" charset="0"/>
              </a:rPr>
              <a:t>chi/</a:t>
            </a:r>
            <a:r>
              <a:rPr lang="en-US" sz="2800" b="1" dirty="0" err="1">
                <a:solidFill>
                  <a:srgbClr val="0000FF"/>
                </a:solidFill>
                <a:latin typeface="Times New Roman" pitchFamily="18" charset="0"/>
                <a:ea typeface="Calibri"/>
                <a:cs typeface="Times New Roman" pitchFamily="18" charset="0"/>
              </a:rPr>
              <a:t>giống</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họ</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bộ</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lớp</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ngành</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ít</a:t>
            </a:r>
            <a:r>
              <a:rPr lang="en-US" sz="2800" dirty="0">
                <a:solidFill>
                  <a:srgbClr val="0000FF"/>
                </a:solidFill>
                <a:latin typeface="Times New Roman" pitchFamily="18" charset="0"/>
                <a:cs typeface="Times New Roman" pitchFamily="18" charset="0"/>
              </a:rPr>
              <a:t>.</a:t>
            </a:r>
          </a:p>
        </p:txBody>
      </p:sp>
      <p:sp>
        <p:nvSpPr>
          <p:cNvPr id="7" name="TextBox 6"/>
          <p:cNvSpPr txBox="1"/>
          <p:nvPr/>
        </p:nvSpPr>
        <p:spPr>
          <a:xfrm>
            <a:off x="0" y="3124200"/>
            <a:ext cx="12192000" cy="2154436"/>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gọi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chi/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53340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3. </a:t>
            </a:r>
            <a:r>
              <a:rPr lang="vi-VN" sz="2800" b="1" dirty="0">
                <a:solidFill>
                  <a:srgbClr val="0000FF"/>
                </a:solidFill>
                <a:latin typeface="Times New Roman" pitchFamily="18" charset="0"/>
                <a:cs typeface="Times New Roman" pitchFamily="18" charset="0"/>
              </a:rPr>
              <a:t>CÁC </a:t>
            </a:r>
            <a:r>
              <a:rPr lang="en-US" sz="2800" b="1" dirty="0">
                <a:solidFill>
                  <a:srgbClr val="0000FF"/>
                </a:solidFill>
                <a:latin typeface="Times New Roman" pitchFamily="18" charset="0"/>
                <a:cs typeface="Times New Roman" pitchFamily="18" charset="0"/>
              </a:rPr>
              <a:t>GIỚI </a:t>
            </a:r>
            <a:r>
              <a:rPr lang="vi-VN" sz="2800" b="1" dirty="0">
                <a:solidFill>
                  <a:srgbClr val="0000FF"/>
                </a:solidFill>
                <a:latin typeface="Times New Roman" pitchFamily="18" charset="0"/>
                <a:cs typeface="Times New Roman" pitchFamily="18" charset="0"/>
              </a:rPr>
              <a:t>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6331449" cy="6858000"/>
          </a:xfrm>
          <a:prstGeom prst="rect">
            <a:avLst/>
          </a:prstGeom>
          <a:noFill/>
          <a:ln w="9525">
            <a:noFill/>
            <a:miter lim="800000"/>
            <a:headEnd/>
            <a:tailEnd/>
          </a:ln>
          <a:effectLst/>
        </p:spPr>
      </p:pic>
      <p:sp>
        <p:nvSpPr>
          <p:cNvPr id="6" name="Rectangle 3"/>
          <p:cNvSpPr>
            <a:spLocks noChangeArrowheads="1"/>
          </p:cNvSpPr>
          <p:nvPr/>
        </p:nvSpPr>
        <p:spPr bwMode="auto">
          <a:xfrm>
            <a:off x="6477000" y="4038600"/>
            <a:ext cx="5715000" cy="892552"/>
          </a:xfrm>
          <a:prstGeom prst="rect">
            <a:avLst/>
          </a:prstGeom>
          <a:solidFill>
            <a:schemeClr val="bg2"/>
          </a:solidFill>
          <a:ln w="9525">
            <a:noFill/>
            <a:miter lim="800000"/>
            <a:headEnd/>
            <a:tailEnd/>
          </a:ln>
        </p:spPr>
        <p:txBody>
          <a:bodyPr wrap="square">
            <a:spAutoFit/>
          </a:bodyPr>
          <a:lstStyle/>
          <a:p>
            <a:pPr indent="304800" algn="just"/>
            <a:r>
              <a:rPr lang="vi-VN" sz="2600" dirty="0">
                <a:solidFill>
                  <a:srgbClr val="FF0000"/>
                </a:solidFill>
                <a:latin typeface="Times New Roman" pitchFamily="18" charset="0"/>
                <a:cs typeface="Times New Roman" pitchFamily="18" charset="0"/>
              </a:rPr>
              <a:t>Em có thể phân biệt năm giới sinh vật dựa vào những tiêu chí nào?</a:t>
            </a:r>
            <a:endParaRPr lang="en-US" sz="2600" dirty="0">
              <a:solidFill>
                <a:srgbClr val="FF0000"/>
              </a:solidFill>
              <a:latin typeface="Times New Roman" pitchFamily="18" charset="0"/>
              <a:cs typeface="Times New Roman" pitchFamily="18" charset="0"/>
            </a:endParaRPr>
          </a:p>
        </p:txBody>
      </p:sp>
      <p:sp>
        <p:nvSpPr>
          <p:cNvPr id="8" name="Rectangle 4"/>
          <p:cNvSpPr>
            <a:spLocks noChangeArrowheads="1"/>
          </p:cNvSpPr>
          <p:nvPr/>
        </p:nvSpPr>
        <p:spPr bwMode="auto">
          <a:xfrm>
            <a:off x="6477000" y="0"/>
            <a:ext cx="5715000" cy="1292662"/>
          </a:xfrm>
          <a:prstGeom prst="rect">
            <a:avLst/>
          </a:prstGeom>
          <a:solidFill>
            <a:schemeClr val="bg2"/>
          </a:solidFill>
          <a:ln w="9525">
            <a:noFill/>
            <a:miter lim="800000"/>
            <a:headEnd/>
            <a:tailEnd/>
          </a:ln>
        </p:spPr>
        <p:txBody>
          <a:bodyPr wrap="square">
            <a:spAutoFit/>
          </a:bodyPr>
          <a:lstStyle/>
          <a:p>
            <a:pPr indent="304800" algn="just"/>
            <a:r>
              <a:rPr lang="vi-VN" sz="2600" dirty="0">
                <a:solidFill>
                  <a:srgbClr val="FF0000"/>
                </a:solidFill>
                <a:latin typeface="Times New Roman" pitchFamily="18" charset="0"/>
                <a:cs typeface="Times New Roman" pitchFamily="18" charset="0"/>
              </a:rPr>
              <a:t>Quan sát hình 22.5, hãy cho biết sinh vật được chia thành mấy giới? Kể tên một số đại diện sinh vật thuộc mỗi</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giới</a:t>
            </a:r>
            <a:r>
              <a:rPr lang="en-US" sz="2600" dirty="0">
                <a:solidFill>
                  <a:srgbClr val="FF0000"/>
                </a:solidFill>
                <a:latin typeface="Times New Roman" pitchFamily="18" charset="0"/>
                <a:cs typeface="Times New Roman" pitchFamily="18" charset="0"/>
              </a:rPr>
              <a:t>?</a:t>
            </a:r>
            <a:endParaRPr lang="en-US" sz="2600" dirty="0">
              <a:solidFill>
                <a:srgbClr val="000000"/>
              </a:solidFill>
              <a:cs typeface="Times New Roman" pitchFamily="18" charset="0"/>
            </a:endParaRPr>
          </a:p>
        </p:txBody>
      </p:sp>
      <p:sp>
        <p:nvSpPr>
          <p:cNvPr id="9" name="Rectangle 8"/>
          <p:cNvSpPr/>
          <p:nvPr/>
        </p:nvSpPr>
        <p:spPr>
          <a:xfrm>
            <a:off x="6477000" y="1371600"/>
            <a:ext cx="5715000" cy="2492990"/>
          </a:xfrm>
          <a:prstGeom prst="rect">
            <a:avLst/>
          </a:prstGeom>
          <a:solidFill>
            <a:schemeClr val="accent1">
              <a:lumMod val="20000"/>
              <a:lumOff val="80000"/>
            </a:schemeClr>
          </a:solidFill>
        </p:spPr>
        <p:txBody>
          <a:bodyPr wrap="square">
            <a:spAutoFit/>
          </a:bodyPr>
          <a:lstStyle/>
          <a:p>
            <a:pPr indent="304800" algn="just">
              <a:defRPr/>
            </a:pPr>
            <a:r>
              <a:rPr lang="vi-VN" sz="2600" dirty="0">
                <a:solidFill>
                  <a:srgbClr val="FF33CC"/>
                </a:solidFill>
                <a:latin typeface="Times New Roman" pitchFamily="18" charset="0"/>
                <a:cs typeface="Times New Roman" pitchFamily="18" charset="0"/>
              </a:rPr>
              <a:t>Sinh vật được chia thành năm giới, đại diện mỗi giới là: vi khuẩn thuộc giới Khởi sinh; trùng giày thuộc giới Nguyên sinh; nấm rơm thuộc giới Nấm; cây cam thuộc giới Thực vật; gấu thuộc giới Động vật.</a:t>
            </a:r>
            <a:endParaRPr lang="en-US" sz="2600" dirty="0">
              <a:solidFill>
                <a:srgbClr val="FF33CC"/>
              </a:solidFill>
              <a:latin typeface="Times New Roman" pitchFamily="18" charset="0"/>
              <a:cs typeface="Times New Roman" pitchFamily="18" charset="0"/>
            </a:endParaRPr>
          </a:p>
        </p:txBody>
      </p:sp>
      <p:sp>
        <p:nvSpPr>
          <p:cNvPr id="10" name="Rectangle 9"/>
          <p:cNvSpPr/>
          <p:nvPr/>
        </p:nvSpPr>
        <p:spPr>
          <a:xfrm>
            <a:off x="6477000" y="5029200"/>
            <a:ext cx="5715000" cy="1292662"/>
          </a:xfrm>
          <a:prstGeom prst="rect">
            <a:avLst/>
          </a:prstGeom>
          <a:solidFill>
            <a:schemeClr val="tx2">
              <a:lumMod val="20000"/>
              <a:lumOff val="80000"/>
            </a:schemeClr>
          </a:solidFill>
        </p:spPr>
        <p:txBody>
          <a:bodyPr wrap="square">
            <a:spAutoFit/>
          </a:bodyPr>
          <a:lstStyle/>
          <a:p>
            <a:pPr indent="304800" algn="just">
              <a:defRPr/>
            </a:pPr>
            <a:r>
              <a:rPr lang="vi-VN" sz="2600" dirty="0">
                <a:solidFill>
                  <a:srgbClr val="FF33CC"/>
                </a:solidFill>
                <a:latin typeface="Times New Roman" pitchFamily="18" charset="0"/>
                <a:cs typeface="Times New Roman" pitchFamily="18" charset="0"/>
              </a:rPr>
              <a:t>Dựa vào đặc điểm tế bào, tổ chức cơ thể, kiểu dinh dưỡng,</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khả</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năng</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di</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chuyển</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môi</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trường</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sống</a:t>
            </a:r>
            <a:r>
              <a:rPr lang="vi-VN" sz="2600" dirty="0">
                <a:solidFill>
                  <a:srgbClr val="FF33CC"/>
                </a:solidFill>
                <a:latin typeface="Times New Roman" pitchFamily="18" charset="0"/>
                <a:cs typeface="Times New Roman" pitchFamily="18" charset="0"/>
              </a:rPr>
              <a:t>...</a:t>
            </a:r>
            <a:endParaRPr lang="en-US" sz="2600" dirty="0">
              <a:solidFill>
                <a:srgbClr val="FF33CC"/>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plus(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0"/>
            <a:ext cx="12152923" cy="68580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3"/>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1371600"/>
            <a:ext cx="12192000" cy="1723549"/>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Trong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tắc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bậc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từ</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nhỏ</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lớn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Loài</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a:solidFill>
                  <a:srgbClr val="0000FF"/>
                </a:solidFill>
                <a:latin typeface="Times New Roman" pitchFamily="18" charset="0"/>
                <a:ea typeface="Calibri"/>
                <a:cs typeface="Times New Roman" pitchFamily="18" charset="0"/>
              </a:rPr>
              <a:t>chi/</a:t>
            </a:r>
            <a:r>
              <a:rPr lang="en-US" sz="2800" b="1" dirty="0" err="1">
                <a:solidFill>
                  <a:srgbClr val="0000FF"/>
                </a:solidFill>
                <a:latin typeface="Times New Roman" pitchFamily="18" charset="0"/>
                <a:ea typeface="Calibri"/>
                <a:cs typeface="Times New Roman" pitchFamily="18" charset="0"/>
              </a:rPr>
              <a:t>giống</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họ</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bộ</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lớp</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ngành</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ít</a:t>
            </a:r>
            <a:r>
              <a:rPr lang="en-US" sz="2800" dirty="0">
                <a:solidFill>
                  <a:srgbClr val="0000FF"/>
                </a:solidFill>
                <a:latin typeface="Times New Roman" pitchFamily="18" charset="0"/>
                <a:cs typeface="Times New Roman" pitchFamily="18" charset="0"/>
              </a:rPr>
              <a:t>.</a:t>
            </a:r>
          </a:p>
        </p:txBody>
      </p:sp>
      <p:sp>
        <p:nvSpPr>
          <p:cNvPr id="7" name="TextBox 6"/>
          <p:cNvSpPr txBox="1"/>
          <p:nvPr/>
        </p:nvSpPr>
        <p:spPr>
          <a:xfrm>
            <a:off x="0" y="3124200"/>
            <a:ext cx="12192000" cy="2154436"/>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gọi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chi/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53340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3. </a:t>
            </a:r>
            <a:r>
              <a:rPr lang="vi-VN" sz="2800" b="1" dirty="0">
                <a:solidFill>
                  <a:srgbClr val="0000FF"/>
                </a:solidFill>
                <a:latin typeface="Times New Roman" pitchFamily="18" charset="0"/>
                <a:cs typeface="Times New Roman" pitchFamily="18" charset="0"/>
              </a:rPr>
              <a:t>CÁC </a:t>
            </a:r>
            <a:r>
              <a:rPr lang="en-US" sz="2800" b="1" dirty="0">
                <a:solidFill>
                  <a:srgbClr val="0000FF"/>
                </a:solidFill>
                <a:latin typeface="Times New Roman" pitchFamily="18" charset="0"/>
                <a:cs typeface="Times New Roman" pitchFamily="18" charset="0"/>
              </a:rPr>
              <a:t>GIỚI </a:t>
            </a:r>
            <a:r>
              <a:rPr lang="vi-VN" sz="2800" b="1" dirty="0">
                <a:solidFill>
                  <a:srgbClr val="0000FF"/>
                </a:solidFill>
                <a:latin typeface="Times New Roman" pitchFamily="18" charset="0"/>
                <a:cs typeface="Times New Roman" pitchFamily="18" charset="0"/>
              </a:rPr>
              <a:t>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5780782"/>
            <a:ext cx="12192000" cy="861774"/>
          </a:xfrm>
          <a:prstGeom prst="rect">
            <a:avLst/>
          </a:prstGeom>
          <a:noFill/>
        </p:spPr>
        <p:txBody>
          <a:bodyPr wrap="square" lIns="0" tIns="0" rIns="0" bIns="0" rtlCol="0">
            <a:spAutoFit/>
          </a:bodyPr>
          <a:lstStyle/>
          <a:p>
            <a:pPr algn="just">
              <a:spcAft>
                <a:spcPts val="0"/>
              </a:spcAft>
              <a:defRPr/>
            </a:pPr>
            <a:r>
              <a:rPr lang="en-US" sz="2800" dirty="0">
                <a:solidFill>
                  <a:srgbClr val="0000FF"/>
                </a:solidFill>
                <a:latin typeface="Times New Roman" pitchFamily="18" charset="0"/>
                <a:ea typeface="Calibri"/>
                <a:cs typeface="Times New Roman" pitchFamily="18" charset="0"/>
              </a:rPr>
              <a:t>	Theo Whitaker, 1969,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chia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thành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Khởi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Nấm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Thực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Động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94784" y="1968501"/>
          <a:ext cx="11176001" cy="4532311"/>
        </p:xfrm>
        <a:graphic>
          <a:graphicData uri="http://schemas.openxmlformats.org/drawingml/2006/table">
            <a:tbl>
              <a:tblPr/>
              <a:tblGrid>
                <a:gridCol w="3062816">
                  <a:extLst>
                    <a:ext uri="{9D8B030D-6E8A-4147-A177-3AD203B41FA5}">
                      <a16:colId xmlns:a16="http://schemas.microsoft.com/office/drawing/2014/main" val="20000"/>
                    </a:ext>
                  </a:extLst>
                </a:gridCol>
                <a:gridCol w="2599267">
                  <a:extLst>
                    <a:ext uri="{9D8B030D-6E8A-4147-A177-3AD203B41FA5}">
                      <a16:colId xmlns:a16="http://schemas.microsoft.com/office/drawing/2014/main" val="20001"/>
                    </a:ext>
                  </a:extLst>
                </a:gridCol>
                <a:gridCol w="1816100">
                  <a:extLst>
                    <a:ext uri="{9D8B030D-6E8A-4147-A177-3AD203B41FA5}">
                      <a16:colId xmlns:a16="http://schemas.microsoft.com/office/drawing/2014/main" val="20002"/>
                    </a:ext>
                  </a:extLst>
                </a:gridCol>
                <a:gridCol w="1847851">
                  <a:extLst>
                    <a:ext uri="{9D8B030D-6E8A-4147-A177-3AD203B41FA5}">
                      <a16:colId xmlns:a16="http://schemas.microsoft.com/office/drawing/2014/main" val="20003"/>
                    </a:ext>
                  </a:extLst>
                </a:gridCol>
                <a:gridCol w="1849967">
                  <a:extLst>
                    <a:ext uri="{9D8B030D-6E8A-4147-A177-3AD203B41FA5}">
                      <a16:colId xmlns:a16="http://schemas.microsoft.com/office/drawing/2014/main" val="20004"/>
                    </a:ext>
                  </a:extLst>
                </a:gridCol>
              </a:tblGrid>
              <a:tr h="434933">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cs typeface="Times New Roman" pitchFamily="18" charset="0"/>
                        </a:rPr>
                        <a:t>Giới</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cs typeface="Times New Roman" pitchFamily="18" charset="0"/>
                        </a:rPr>
                        <a:t>Đại diện</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chemeClr val="tx1"/>
                          </a:solidFill>
                          <a:effectLst/>
                          <a:latin typeface="Times New Roman" pitchFamily="18" charset="0"/>
                          <a:cs typeface="Times New Roman" pitchFamily="18" charset="0"/>
                        </a:rPr>
                        <a:t>Môi trường sống</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3417">
                <a:tc vMerge="1">
                  <a:txBody>
                    <a:bodyPr/>
                    <a:lstStyle/>
                    <a:p>
                      <a:endParaRPr lang="en-US"/>
                    </a:p>
                  </a:txBody>
                  <a:tcPr/>
                </a:tc>
                <a:tc vMerge="1">
                  <a:txBody>
                    <a:bodyPr/>
                    <a:lstStyle/>
                    <a:p>
                      <a:endParaRPr lang="en-US"/>
                    </a:p>
                  </a:txBody>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cs typeface="Times New Roman" pitchFamily="18" charset="0"/>
                        </a:rPr>
                        <a:t>Nước</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cs typeface="Times New Roman" pitchFamily="18" charset="0"/>
                        </a:rPr>
                        <a:t>Cạn</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chemeClr val="tx1"/>
                          </a:solidFill>
                          <a:effectLst/>
                          <a:latin typeface="Times New Roman" pitchFamily="18" charset="0"/>
                          <a:cs typeface="Times New Roman" pitchFamily="18" charset="0"/>
                        </a:rPr>
                        <a:t>Sinh vật</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853417">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chemeClr val="tx1"/>
                          </a:solidFill>
                          <a:effectLst/>
                          <a:latin typeface="Times New Roman" pitchFamily="18" charset="0"/>
                          <a:cs typeface="Times New Roman" pitchFamily="18" charset="0"/>
                        </a:rPr>
                        <a:t>Khởi sinh</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Vi khuẩn E.</a:t>
                      </a:r>
                      <a:r>
                        <a:rPr kumimoji="0" lang="vi-VN" sz="2800" b="0" i="1" u="none" strike="noStrike" cap="none" normalizeH="0" baseline="0">
                          <a:ln>
                            <a:noFill/>
                          </a:ln>
                          <a:solidFill>
                            <a:schemeClr val="tx1"/>
                          </a:solidFill>
                          <a:effectLst/>
                          <a:latin typeface="Times New Roman" pitchFamily="18" charset="0"/>
                          <a:cs typeface="Times New Roman" pitchFamily="18" charset="0"/>
                        </a:rPr>
                        <a:t>coli</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49228">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Nguyên sinh</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34933">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Nấm</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765101">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Thực vật</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41282">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Động vật</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
        <p:nvSpPr>
          <p:cNvPr id="34864" name="Rectangle 5"/>
          <p:cNvSpPr>
            <a:spLocks noChangeArrowheads="1"/>
          </p:cNvSpPr>
          <p:nvPr/>
        </p:nvSpPr>
        <p:spPr bwMode="auto">
          <a:xfrm>
            <a:off x="797984" y="152400"/>
            <a:ext cx="10769600" cy="1384995"/>
          </a:xfrm>
          <a:prstGeom prst="rect">
            <a:avLst/>
          </a:prstGeom>
          <a:noFill/>
          <a:ln w="9525">
            <a:noFill/>
            <a:miter lim="800000"/>
            <a:headEnd/>
            <a:tailEnd/>
          </a:ln>
        </p:spPr>
        <p:txBody>
          <a:bodyPr>
            <a:spAutoFit/>
          </a:bodyPr>
          <a:lstStyle/>
          <a:p>
            <a:pPr indent="306388" eaLnBrk="0" hangingPunct="0"/>
            <a:r>
              <a:rPr lang="vi-VN" sz="2800"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indent="306388" eaLnBrk="0" hangingPunct="0"/>
            <a:r>
              <a:rPr lang="vi-VN" sz="2800" dirty="0">
                <a:solidFill>
                  <a:srgbClr val="FF0000"/>
                </a:solidFill>
                <a:latin typeface="Times New Roman" pitchFamily="18" charset="0"/>
                <a:cs typeface="Times New Roman" pitchFamily="18" charset="0"/>
              </a:rPr>
              <a:t>    * Hãy xác định môi trường sống của đại diện các sinh vật thuộc năm giới bằng cách hoàn thành bảng theo mẫu sau:</a:t>
            </a:r>
            <a:endParaRPr lang="en-US" sz="2800" dirty="0">
              <a:solidFill>
                <a:srgbClr val="FF0000"/>
              </a:solidFill>
              <a:latin typeface="Times New Roman" pitchFamily="18" charset="0"/>
              <a:cs typeface="Times New Roman" pitchFamily="18"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ABF0E3-D371-4AF4-B352-E4BF8E3476FA}"/>
              </a:ext>
            </a:extLst>
          </p:cNvPr>
          <p:cNvPicPr>
            <a:picLocks noChangeAspect="1"/>
          </p:cNvPicPr>
          <p:nvPr/>
        </p:nvPicPr>
        <p:blipFill>
          <a:blip r:embed="rId2"/>
          <a:stretch>
            <a:fillRect/>
          </a:stretch>
        </p:blipFill>
        <p:spPr>
          <a:xfrm>
            <a:off x="-7961" y="0"/>
            <a:ext cx="12166600" cy="7417832"/>
          </a:xfrm>
          <a:prstGeom prst="rect">
            <a:avLst/>
          </a:prstGeom>
        </p:spPr>
      </p:pic>
      <p:sp>
        <p:nvSpPr>
          <p:cNvPr id="3" name="TextBox 2">
            <a:extLst>
              <a:ext uri="{FF2B5EF4-FFF2-40B4-BE49-F238E27FC236}">
                <a16:creationId xmlns:a16="http://schemas.microsoft.com/office/drawing/2014/main" id="{BFFFD661-78F4-42D9-A53E-2AC86EEBBB40}"/>
              </a:ext>
            </a:extLst>
          </p:cNvPr>
          <p:cNvSpPr txBox="1"/>
          <p:nvPr/>
        </p:nvSpPr>
        <p:spPr>
          <a:xfrm>
            <a:off x="698500" y="530892"/>
            <a:ext cx="10795000" cy="2077403"/>
          </a:xfrm>
          <a:prstGeom prst="roundRect">
            <a:avLst>
              <a:gd name="adj" fmla="val 50000"/>
            </a:avLst>
          </a:prstGeom>
          <a:solidFill>
            <a:schemeClr val="bg1">
              <a:alpha val="81000"/>
            </a:schemeClr>
          </a:solidFill>
        </p:spPr>
        <p:txBody>
          <a:bodyPr wrap="square" lIns="0" tIns="0" rIns="0" bIns="0" rtlCol="0">
            <a:spAutoFit/>
          </a:bodyPr>
          <a:lstStyle/>
          <a:p>
            <a:pPr algn="ctr"/>
            <a:r>
              <a:rPr lang="en-SG" sz="4800" b="1" dirty="0">
                <a:solidFill>
                  <a:srgbClr val="0000FF"/>
                </a:solidFill>
                <a:latin typeface="Times New Roman" pitchFamily="18" charset="0"/>
                <a:cs typeface="Times New Roman" pitchFamily="18" charset="0"/>
              </a:rPr>
              <a:t>CHỦ ĐỀ 8: </a:t>
            </a:r>
          </a:p>
          <a:p>
            <a:pPr algn="ctr"/>
            <a:r>
              <a:rPr lang="en-SG" sz="4800" b="1" dirty="0">
                <a:solidFill>
                  <a:srgbClr val="0000FF"/>
                </a:solidFill>
                <a:latin typeface="Times New Roman" pitchFamily="18" charset="0"/>
                <a:cs typeface="Times New Roman" pitchFamily="18" charset="0"/>
              </a:rPr>
              <a:t>ĐA DẠNG THẾ GIỚI SỐNG</a:t>
            </a:r>
          </a:p>
        </p:txBody>
      </p:sp>
      <p:sp>
        <p:nvSpPr>
          <p:cNvPr id="4" name="Rectangle: Rounded Corners 3">
            <a:extLst>
              <a:ext uri="{FF2B5EF4-FFF2-40B4-BE49-F238E27FC236}">
                <a16:creationId xmlns:a16="http://schemas.microsoft.com/office/drawing/2014/main" id="{03B1E336-DF9F-4FB6-8D09-E8E40A7D8693}"/>
              </a:ext>
            </a:extLst>
          </p:cNvPr>
          <p:cNvSpPr/>
          <p:nvPr/>
        </p:nvSpPr>
        <p:spPr>
          <a:xfrm>
            <a:off x="703050" y="3352801"/>
            <a:ext cx="10785901" cy="1752599"/>
          </a:xfrm>
          <a:prstGeom prst="roundRect">
            <a:avLst>
              <a:gd name="adj" fmla="val 9289"/>
            </a:avLst>
          </a:prstGeom>
          <a:solidFill>
            <a:schemeClr val="accent6">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00FF"/>
                </a:solidFill>
                <a:effectLst/>
                <a:latin typeface="Times New Roman" panose="02020603050405020304" pitchFamily="18" charset="0"/>
                <a:ea typeface="Calibri" panose="020F0502020204030204" pitchFamily="34" charset="0"/>
              </a:rPr>
              <a:t>Bài</a:t>
            </a:r>
            <a:r>
              <a:rPr lang="en-US" sz="4400" b="1" dirty="0">
                <a:solidFill>
                  <a:srgbClr val="0000FF"/>
                </a:solidFill>
                <a:effectLst/>
                <a:latin typeface="Times New Roman" panose="02020603050405020304" pitchFamily="18" charset="0"/>
                <a:ea typeface="Calibri" panose="020F0502020204030204" pitchFamily="34" charset="0"/>
              </a:rPr>
              <a:t> 22: PHÂN LOẠI THẾ GIỚI SỐNG</a:t>
            </a:r>
            <a:endParaRPr lang="en-US" sz="4400" dirty="0">
              <a:solidFill>
                <a:srgbClr val="0000FF"/>
              </a:solidFill>
            </a:endParaRPr>
          </a:p>
        </p:txBody>
      </p:sp>
    </p:spTree>
    <p:extLst>
      <p:ext uri="{BB962C8B-B14F-4D97-AF65-F5344CB8AC3E}">
        <p14:creationId xmlns:p14="http://schemas.microsoft.com/office/powerpoint/2010/main" val="2817079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94784" y="1968500"/>
          <a:ext cx="11176001" cy="4621214"/>
        </p:xfrm>
        <a:graphic>
          <a:graphicData uri="http://schemas.openxmlformats.org/drawingml/2006/table">
            <a:tbl>
              <a:tblPr/>
              <a:tblGrid>
                <a:gridCol w="2859616">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1816100">
                  <a:extLst>
                    <a:ext uri="{9D8B030D-6E8A-4147-A177-3AD203B41FA5}">
                      <a16:colId xmlns:a16="http://schemas.microsoft.com/office/drawing/2014/main" val="20002"/>
                    </a:ext>
                  </a:extLst>
                </a:gridCol>
                <a:gridCol w="1847851">
                  <a:extLst>
                    <a:ext uri="{9D8B030D-6E8A-4147-A177-3AD203B41FA5}">
                      <a16:colId xmlns:a16="http://schemas.microsoft.com/office/drawing/2014/main" val="20003"/>
                    </a:ext>
                  </a:extLst>
                </a:gridCol>
                <a:gridCol w="1849967">
                  <a:extLst>
                    <a:ext uri="{9D8B030D-6E8A-4147-A177-3AD203B41FA5}">
                      <a16:colId xmlns:a16="http://schemas.microsoft.com/office/drawing/2014/main" val="20004"/>
                    </a:ext>
                  </a:extLst>
                </a:gridCol>
              </a:tblGrid>
              <a:tr h="435005">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itchFamily="18" charset="0"/>
                          <a:cs typeface="Times New Roman" pitchFamily="18" charset="0"/>
                        </a:rPr>
                        <a:t>Giới</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itchFamily="18" charset="0"/>
                          <a:cs typeface="Times New Roman" pitchFamily="18" charset="0"/>
                        </a:rPr>
                        <a:t>Đại diện</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Môi trường sống</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3499">
                <a:tc vMerge="1">
                  <a:txBody>
                    <a:bodyPr/>
                    <a:lstStyle/>
                    <a:p>
                      <a:endParaRPr lang="en-US"/>
                    </a:p>
                  </a:txBody>
                  <a:tcPr/>
                </a:tc>
                <a:tc vMerge="1">
                  <a:txBody>
                    <a:bodyPr/>
                    <a:lstStyle/>
                    <a:p>
                      <a:endParaRPr lang="en-US"/>
                    </a:p>
                  </a:txBody>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Nước</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Cạn</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Sinh vật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853499">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Khởi sinh</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Vi khuẩn E.</a:t>
                      </a: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coli</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49352">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Nguyên sinh</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Trùng roi</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35005">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Nấm</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Nấm rơm</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853499">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Thực vật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Cây rau muống</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41355">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Động vật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Cá chép</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
        <p:nvSpPr>
          <p:cNvPr id="35888" name="Rectangle 5"/>
          <p:cNvSpPr>
            <a:spLocks noChangeArrowheads="1"/>
          </p:cNvSpPr>
          <p:nvPr/>
        </p:nvSpPr>
        <p:spPr bwMode="auto">
          <a:xfrm>
            <a:off x="797984" y="152400"/>
            <a:ext cx="10769600" cy="1384995"/>
          </a:xfrm>
          <a:prstGeom prst="rect">
            <a:avLst/>
          </a:prstGeom>
          <a:noFill/>
          <a:ln w="9525">
            <a:noFill/>
            <a:miter lim="800000"/>
            <a:headEnd/>
            <a:tailEnd/>
          </a:ln>
        </p:spPr>
        <p:txBody>
          <a:bodyPr>
            <a:spAutoFit/>
          </a:bodyPr>
          <a:lstStyle/>
          <a:p>
            <a:pPr indent="306388" eaLnBrk="0" hangingPunct="0"/>
            <a:r>
              <a:rPr lang="vi-VN" sz="2800" dirty="0">
                <a:solidFill>
                  <a:srgbClr val="0000FF"/>
                </a:solidFill>
                <a:cs typeface="Times New Roman" pitchFamily="18" charset="0"/>
              </a:rPr>
              <a:t> </a:t>
            </a: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indent="306388" eaLnBrk="0" hangingPunct="0"/>
            <a:r>
              <a:rPr lang="vi-VN" sz="2800" dirty="0">
                <a:solidFill>
                  <a:srgbClr val="FF0000"/>
                </a:solidFill>
                <a:latin typeface="Times New Roman" pitchFamily="18" charset="0"/>
                <a:cs typeface="Times New Roman" pitchFamily="18" charset="0"/>
              </a:rPr>
              <a:t>    * Hãy xác định môi trường sống của đại diện các sinh vật thuộc năm giới bằng cách hoàn thành bảng theo mẫu sau:</a:t>
            </a:r>
            <a:endParaRPr lang="en-US" sz="2800" dirty="0">
              <a:solidFill>
                <a:srgbClr val="FF0000"/>
              </a:solidFill>
              <a:latin typeface="Times New Roman" pitchFamily="18" charset="0"/>
              <a:cs typeface="Times New Roman" pitchFamily="18"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0" y="12954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3. </a:t>
            </a:r>
            <a:r>
              <a:rPr lang="vi-VN" sz="2800" b="1" dirty="0">
                <a:solidFill>
                  <a:srgbClr val="0000FF"/>
                </a:solidFill>
                <a:latin typeface="Times New Roman" pitchFamily="18" charset="0"/>
                <a:cs typeface="Times New Roman" pitchFamily="18" charset="0"/>
              </a:rPr>
              <a:t>CÁC </a:t>
            </a:r>
            <a:r>
              <a:rPr lang="en-US" sz="2800" b="1" dirty="0">
                <a:solidFill>
                  <a:srgbClr val="0000FF"/>
                </a:solidFill>
                <a:latin typeface="Times New Roman" pitchFamily="18" charset="0"/>
                <a:cs typeface="Times New Roman" pitchFamily="18" charset="0"/>
              </a:rPr>
              <a:t>GIỚI </a:t>
            </a:r>
            <a:r>
              <a:rPr lang="vi-VN" sz="2800" b="1" dirty="0">
                <a:solidFill>
                  <a:srgbClr val="0000FF"/>
                </a:solidFill>
                <a:latin typeface="Times New Roman" pitchFamily="18" charset="0"/>
                <a:cs typeface="Times New Roman" pitchFamily="18" charset="0"/>
              </a:rPr>
              <a:t>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1742182"/>
            <a:ext cx="12192000" cy="861774"/>
          </a:xfrm>
          <a:prstGeom prst="rect">
            <a:avLst/>
          </a:prstGeom>
          <a:noFill/>
        </p:spPr>
        <p:txBody>
          <a:bodyPr wrap="square" lIns="0" tIns="0" rIns="0" bIns="0" rtlCol="0">
            <a:spAutoFit/>
          </a:bodyPr>
          <a:lstStyle/>
          <a:p>
            <a:pPr algn="just">
              <a:spcAft>
                <a:spcPts val="0"/>
              </a:spcAft>
              <a:defRPr/>
            </a:pPr>
            <a:r>
              <a:rPr lang="en-US" sz="2800" dirty="0">
                <a:solidFill>
                  <a:srgbClr val="0000FF"/>
                </a:solidFill>
                <a:latin typeface="Times New Roman" pitchFamily="18" charset="0"/>
                <a:ea typeface="Calibri"/>
                <a:cs typeface="Times New Roman" pitchFamily="18" charset="0"/>
              </a:rPr>
              <a:t>	Theo Whitaker, 1969,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chia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thành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Khởi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Nấm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Thực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Động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0" y="2617113"/>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4. KHÓA LƯỠNG PHÂN:</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9"/>
          <p:cNvSpPr>
            <a:spLocks noChangeArrowheads="1"/>
          </p:cNvSpPr>
          <p:nvPr/>
        </p:nvSpPr>
        <p:spPr bwMode="auto">
          <a:xfrm>
            <a:off x="5715000" y="0"/>
            <a:ext cx="6172200" cy="1384995"/>
          </a:xfrm>
          <a:prstGeom prst="rect">
            <a:avLst/>
          </a:prstGeom>
          <a:solidFill>
            <a:schemeClr val="bg2"/>
          </a:solidFill>
          <a:ln w="9525">
            <a:noFill/>
            <a:miter lim="800000"/>
            <a:headEnd/>
            <a:tailEnd/>
          </a:ln>
        </p:spPr>
        <p:txBody>
          <a:bodyPr wrap="square">
            <a:spAutoFit/>
          </a:bodyPr>
          <a:lstStyle/>
          <a:p>
            <a:pPr indent="168275" algn="just" eaLnBrk="0" hangingPunct="0"/>
            <a:r>
              <a:rPr lang="vi-VN" sz="2800" dirty="0">
                <a:solidFill>
                  <a:srgbClr val="FF0000"/>
                </a:solidFill>
                <a:latin typeface="Times New Roman" pitchFamily="18" charset="0"/>
                <a:cs typeface="Times New Roman" pitchFamily="18" charset="0"/>
              </a:rPr>
              <a:t>Quan sát hình 22.6, em hãy nêu các đặc điểm được sử dụng để phân biệt các</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sinh vật trong hình.</a:t>
            </a:r>
            <a:endParaRPr lang="en-US" sz="2800" dirty="0">
              <a:solidFill>
                <a:srgbClr val="FF0000"/>
              </a:solidFill>
              <a:latin typeface="Times New Roman" pitchFamily="18" charset="0"/>
              <a:cs typeface="Times New Roman" pitchFamily="18" charset="0"/>
            </a:endParaRPr>
          </a:p>
        </p:txBody>
      </p:sp>
      <p:sp>
        <p:nvSpPr>
          <p:cNvPr id="11" name="Rectangle 1"/>
          <p:cNvSpPr>
            <a:spLocks noChangeArrowheads="1"/>
          </p:cNvSpPr>
          <p:nvPr/>
        </p:nvSpPr>
        <p:spPr bwMode="auto">
          <a:xfrm>
            <a:off x="5721350" y="1487031"/>
            <a:ext cx="6165850" cy="2246769"/>
          </a:xfrm>
          <a:prstGeom prst="rect">
            <a:avLst/>
          </a:prstGeom>
          <a:solidFill>
            <a:schemeClr val="accent1">
              <a:lumMod val="20000"/>
              <a:lumOff val="80000"/>
            </a:schemeClr>
          </a:solidFill>
          <a:ln>
            <a:noFill/>
          </a:ln>
          <a:effectLst>
            <a:prstShdw prst="shdw17" dist="17961" dir="2700000">
              <a:schemeClr val="accent1">
                <a:gamma/>
                <a:shade val="60000"/>
                <a:invGamma/>
              </a:schemeClr>
            </a:prstShdw>
          </a:effectLst>
        </p:spPr>
        <p:txBody>
          <a:bodyPr wrap="square" anchor="ctr">
            <a:spAutoFit/>
          </a:bodyPr>
          <a:lstStyle/>
          <a:p>
            <a:pPr indent="168275" algn="just" eaLnBrk="0" hangingPunct="0">
              <a:defRPr/>
            </a:pPr>
            <a:r>
              <a:rPr lang="vi-VN" sz="2800" dirty="0">
                <a:solidFill>
                  <a:srgbClr val="FF33CC"/>
                </a:solidFill>
                <a:latin typeface="Times New Roman" pitchFamily="18" charset="0"/>
                <a:cs typeface="Times New Roman" pitchFamily="18" charset="0"/>
              </a:rPr>
              <a:t>Các tiêu chí được sử dụng để phân biệt các sinh vật trong hình:</a:t>
            </a:r>
            <a:endParaRPr lang="en-US" sz="2800" dirty="0">
              <a:solidFill>
                <a:srgbClr val="FF33CC"/>
              </a:solidFill>
              <a:latin typeface="Times New Roman" pitchFamily="18" charset="0"/>
              <a:cs typeface="Times New Roman" pitchFamily="18" charset="0"/>
            </a:endParaRPr>
          </a:p>
          <a:p>
            <a:pPr indent="168275" algn="just" eaLnBrk="0" hangingPunct="0">
              <a:defRPr/>
            </a:pPr>
            <a:r>
              <a:rPr lang="vi-VN" sz="2800" dirty="0">
                <a:solidFill>
                  <a:srgbClr val="FF33CC"/>
                </a:solidFill>
                <a:latin typeface="Times New Roman" pitchFamily="18" charset="0"/>
                <a:cs typeface="Times New Roman" pitchFamily="18" charset="0"/>
              </a:rPr>
              <a:t>- Khả năng di chuyển;</a:t>
            </a:r>
            <a:endParaRPr lang="en-US" sz="2800" dirty="0">
              <a:solidFill>
                <a:srgbClr val="FF33CC"/>
              </a:solidFill>
              <a:latin typeface="Times New Roman" pitchFamily="18" charset="0"/>
              <a:cs typeface="Times New Roman" pitchFamily="18" charset="0"/>
            </a:endParaRPr>
          </a:p>
          <a:p>
            <a:pPr indent="168275" algn="just" eaLnBrk="0" hangingPunct="0">
              <a:defRPr/>
            </a:pPr>
            <a:r>
              <a:rPr lang="vi-VN" sz="2800" dirty="0">
                <a:solidFill>
                  <a:srgbClr val="FF33CC"/>
                </a:solidFill>
                <a:latin typeface="Times New Roman" pitchFamily="18" charset="0"/>
                <a:cs typeface="Times New Roman" pitchFamily="18" charset="0"/>
              </a:rPr>
              <a:t>- Khả năng bay;</a:t>
            </a:r>
            <a:endParaRPr lang="en-US" sz="2800" dirty="0">
              <a:solidFill>
                <a:srgbClr val="FF33CC"/>
              </a:solidFill>
              <a:latin typeface="Times New Roman" pitchFamily="18" charset="0"/>
              <a:cs typeface="Times New Roman" pitchFamily="18" charset="0"/>
            </a:endParaRPr>
          </a:p>
          <a:p>
            <a:pPr indent="168275" algn="just" eaLnBrk="0" hangingPunct="0">
              <a:defRPr/>
            </a:pPr>
            <a:r>
              <a:rPr lang="vi-VN" sz="2800" dirty="0">
                <a:solidFill>
                  <a:srgbClr val="FF33CC"/>
                </a:solidFill>
                <a:latin typeface="Times New Roman" pitchFamily="18" charset="0"/>
                <a:cs typeface="Times New Roman" pitchFamily="18" charset="0"/>
              </a:rPr>
              <a:t>- Có chân hoặc không.</a:t>
            </a:r>
            <a:endParaRPr lang="en-US" sz="2800" dirty="0">
              <a:solidFill>
                <a:srgbClr val="FF33CC"/>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508000" y="4202112"/>
          <a:ext cx="11277600" cy="2427288"/>
        </p:xfrm>
        <a:graphic>
          <a:graphicData uri="http://schemas.openxmlformats.org/drawingml/2006/table">
            <a:tbl>
              <a:tblPr/>
              <a:tblGrid>
                <a:gridCol w="3232151">
                  <a:extLst>
                    <a:ext uri="{9D8B030D-6E8A-4147-A177-3AD203B41FA5}">
                      <a16:colId xmlns:a16="http://schemas.microsoft.com/office/drawing/2014/main" val="20000"/>
                    </a:ext>
                  </a:extLst>
                </a:gridCol>
                <a:gridCol w="8045449">
                  <a:extLst>
                    <a:ext uri="{9D8B030D-6E8A-4147-A177-3AD203B41FA5}">
                      <a16:colId xmlns:a16="http://schemas.microsoft.com/office/drawing/2014/main" val="20001"/>
                    </a:ext>
                  </a:extLst>
                </a:gridCol>
              </a:tblGrid>
              <a:tr h="376287">
                <a:tc>
                  <a:txBody>
                    <a:bodyPr/>
                    <a:lstStyle/>
                    <a:p>
                      <a:pPr marL="0" marR="0" lvl="0" indent="112713"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itchFamily="18" charset="0"/>
                          <a:cs typeface="Times New Roman" pitchFamily="18" charset="0"/>
                        </a:rPr>
                        <a:t>Tên sinh vật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chemeClr val="tx1"/>
                          </a:solidFill>
                          <a:effectLst/>
                          <a:latin typeface="Times New Roman" pitchFamily="18" charset="0"/>
                          <a:cs typeface="Times New Roman" pitchFamily="18" charset="0"/>
                        </a:rPr>
                        <a:t>Đặc điểm</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31616">
                <a:tc>
                  <a:txBody>
                    <a:bodyPr/>
                    <a:lstStyle/>
                    <a:p>
                      <a:pPr marL="0" marR="0" lvl="0" indent="112713"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Con thỏ</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1271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Có khả năng di chuyển, có chân, không biết bay.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68348">
                <a:tc>
                  <a:txBody>
                    <a:bodyPr/>
                    <a:lstStyle/>
                    <a:p>
                      <a:pPr marL="0" marR="0" lvl="0" indent="55563"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Cây hoa sen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5556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Không có khả năng di chuyển.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683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Con cá rô phi</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5556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Có khả năng di chuyển, không có chân.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82689">
                <a:tc>
                  <a:txBody>
                    <a:bodyPr/>
                    <a:lstStyle/>
                    <a:p>
                      <a:pPr marL="0" marR="0" lvl="0" indent="55563"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Con chim bồ câu</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5556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Có khả năng di chuyển, có chân, biết bay.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pic>
        <p:nvPicPr>
          <p:cNvPr id="8194" name="Picture 2"/>
          <p:cNvPicPr>
            <a:picLocks noChangeAspect="1" noChangeArrowheads="1"/>
          </p:cNvPicPr>
          <p:nvPr/>
        </p:nvPicPr>
        <p:blipFill>
          <a:blip r:embed="rId2"/>
          <a:srcRect/>
          <a:stretch>
            <a:fillRect/>
          </a:stretch>
        </p:blipFill>
        <p:spPr bwMode="auto">
          <a:xfrm>
            <a:off x="422325" y="76200"/>
            <a:ext cx="5064075" cy="40386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plus(in)">
                                      <p:cBhvr>
                                        <p:cTn id="12" dur="2000"/>
                                        <p:tgtEl>
                                          <p:spTgt spid="378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981200" y="530785"/>
            <a:ext cx="7696200" cy="3584015"/>
          </a:xfrm>
          <a:prstGeom prst="rect">
            <a:avLst/>
          </a:prstGeom>
          <a:noFill/>
          <a:ln w="9525">
            <a:noFill/>
            <a:miter lim="800000"/>
            <a:headEnd/>
            <a:tailEnd/>
          </a:ln>
          <a:effectLst/>
        </p:spPr>
      </p:pic>
      <p:sp>
        <p:nvSpPr>
          <p:cNvPr id="38914" name="Rectangle 3"/>
          <p:cNvSpPr>
            <a:spLocks noChangeArrowheads="1"/>
          </p:cNvSpPr>
          <p:nvPr/>
        </p:nvSpPr>
        <p:spPr bwMode="auto">
          <a:xfrm>
            <a:off x="304800" y="3657600"/>
            <a:ext cx="11633200" cy="2676525"/>
          </a:xfrm>
          <a:prstGeom prst="rect">
            <a:avLst/>
          </a:prstGeom>
          <a:noFill/>
          <a:ln w="9525">
            <a:noFill/>
            <a:miter lim="800000"/>
            <a:headEnd/>
            <a:tailEnd/>
          </a:ln>
        </p:spPr>
        <p:txBody>
          <a:bodyPr>
            <a:spAutoFit/>
          </a:bodyPr>
          <a:lstStyle/>
          <a:p>
            <a:pPr indent="306388" algn="just" eaLnBrk="0" hangingPunct="0"/>
            <a:r>
              <a:rPr lang="vi-VN" sz="2800" b="1" dirty="0">
                <a:solidFill>
                  <a:srgbClr val="FF33CC"/>
                </a:solidFill>
                <a:latin typeface="Times New Roman" pitchFamily="18" charset="0"/>
                <a:cs typeface="Times New Roman" pitchFamily="18" charset="0"/>
              </a:rPr>
              <a:t>Bước 1.</a:t>
            </a:r>
            <a:r>
              <a:rPr lang="vi-VN" sz="2800" dirty="0">
                <a:solidFill>
                  <a:srgbClr val="FF33CC"/>
                </a:solidFill>
                <a:latin typeface="Times New Roman" pitchFamily="18" charset="0"/>
                <a:cs typeface="Times New Roman" pitchFamily="18" charset="0"/>
              </a:rPr>
              <a:t> Xác định đặc điểm đặc trưng của mỗi sinh vật.</a:t>
            </a:r>
            <a:endParaRPr lang="en-US" sz="2800" dirty="0">
              <a:solidFill>
                <a:srgbClr val="FF33CC"/>
              </a:solidFill>
              <a:latin typeface="Times New Roman" pitchFamily="18" charset="0"/>
              <a:cs typeface="Times New Roman" pitchFamily="18" charset="0"/>
            </a:endParaRPr>
          </a:p>
          <a:p>
            <a:pPr indent="306388" algn="just" eaLnBrk="0" hangingPunct="0"/>
            <a:r>
              <a:rPr lang="vi-VN" sz="2800" b="1" dirty="0">
                <a:solidFill>
                  <a:srgbClr val="FF33CC"/>
                </a:solidFill>
                <a:latin typeface="Times New Roman" pitchFamily="18" charset="0"/>
                <a:cs typeface="Times New Roman" pitchFamily="18" charset="0"/>
              </a:rPr>
              <a:t>Bước 2.</a:t>
            </a:r>
            <a:r>
              <a:rPr lang="vi-VN" sz="2800" dirty="0">
                <a:solidFill>
                  <a:srgbClr val="FF33CC"/>
                </a:solidFill>
                <a:latin typeface="Times New Roman" pitchFamily="18" charset="0"/>
                <a:cs typeface="Times New Roman" pitchFamily="18" charset="0"/>
              </a:rPr>
              <a:t> Dựa vào một đặc điểm đặc trưng nhất để phân chia sinh vật thành hai nhóm.</a:t>
            </a:r>
            <a:endParaRPr lang="en-US" sz="2800" dirty="0">
              <a:solidFill>
                <a:srgbClr val="FF33CC"/>
              </a:solidFill>
              <a:latin typeface="Times New Roman" pitchFamily="18" charset="0"/>
              <a:cs typeface="Times New Roman" pitchFamily="18" charset="0"/>
            </a:endParaRPr>
          </a:p>
          <a:p>
            <a:pPr indent="306388" algn="just" eaLnBrk="0" hangingPunct="0"/>
            <a:r>
              <a:rPr lang="vi-VN" sz="2800" b="1" dirty="0">
                <a:solidFill>
                  <a:srgbClr val="FF33CC"/>
                </a:solidFill>
                <a:latin typeface="Times New Roman" pitchFamily="18" charset="0"/>
                <a:cs typeface="Times New Roman" pitchFamily="18" charset="0"/>
              </a:rPr>
              <a:t>Bước 3</a:t>
            </a:r>
            <a:r>
              <a:rPr lang="vi-VN" sz="2800" dirty="0">
                <a:solidFill>
                  <a:srgbClr val="FF33CC"/>
                </a:solidFill>
                <a:latin typeface="Times New Roman" pitchFamily="18" charset="0"/>
                <a:cs typeface="Times New Roman" pitchFamily="18" charset="0"/>
              </a:rPr>
              <a:t>. Tiếp tục phân chia các nhóm trên thành hai nhóm nhỏ h</a:t>
            </a:r>
            <a:r>
              <a:rPr lang="en-US" sz="2800" dirty="0">
                <a:solidFill>
                  <a:srgbClr val="FF33CC"/>
                </a:solidFill>
                <a:latin typeface="Times New Roman" pitchFamily="18" charset="0"/>
                <a:cs typeface="Times New Roman" pitchFamily="18" charset="0"/>
              </a:rPr>
              <a:t>ơ</a:t>
            </a:r>
            <a:r>
              <a:rPr lang="vi-VN" sz="2800" dirty="0">
                <a:solidFill>
                  <a:srgbClr val="FF33CC"/>
                </a:solidFill>
                <a:latin typeface="Times New Roman" pitchFamily="18" charset="0"/>
                <a:cs typeface="Times New Roman" pitchFamily="18" charset="0"/>
              </a:rPr>
              <a:t>n cho đến khi mỗi nhóm chỉ còn một sinh vật.</a:t>
            </a:r>
            <a:endParaRPr lang="en-US" sz="2800" dirty="0">
              <a:solidFill>
                <a:srgbClr val="FF33CC"/>
              </a:solidFill>
              <a:latin typeface="Times New Roman" pitchFamily="18" charset="0"/>
              <a:cs typeface="Times New Roman" pitchFamily="18" charset="0"/>
            </a:endParaRPr>
          </a:p>
          <a:p>
            <a:pPr indent="306388" algn="just" eaLnBrk="0" hangingPunct="0"/>
            <a:r>
              <a:rPr lang="vi-VN" sz="2800" b="1" dirty="0">
                <a:solidFill>
                  <a:srgbClr val="FF33CC"/>
                </a:solidFill>
                <a:latin typeface="Times New Roman" pitchFamily="18" charset="0"/>
                <a:cs typeface="Times New Roman" pitchFamily="18" charset="0"/>
              </a:rPr>
              <a:t>Bước 4.</a:t>
            </a:r>
            <a:r>
              <a:rPr lang="vi-VN" sz="2800" dirty="0">
                <a:solidFill>
                  <a:srgbClr val="FF33CC"/>
                </a:solidFill>
                <a:latin typeface="Times New Roman" pitchFamily="18" charset="0"/>
                <a:cs typeface="Times New Roman" pitchFamily="18" charset="0"/>
              </a:rPr>
              <a:t> Xây dựng khoá lưỡng phân hoàn chỉnh.</a:t>
            </a:r>
          </a:p>
        </p:txBody>
      </p:sp>
      <p:sp>
        <p:nvSpPr>
          <p:cNvPr id="38915" name="Rectangle 4"/>
          <p:cNvSpPr>
            <a:spLocks noChangeArrowheads="1"/>
          </p:cNvSpPr>
          <p:nvPr/>
        </p:nvSpPr>
        <p:spPr bwMode="auto">
          <a:xfrm>
            <a:off x="1371600" y="0"/>
            <a:ext cx="10287000" cy="523220"/>
          </a:xfrm>
          <a:prstGeom prst="rect">
            <a:avLst/>
          </a:prstGeom>
          <a:noFill/>
          <a:ln w="9525">
            <a:noFill/>
            <a:miter lim="800000"/>
            <a:headEnd/>
            <a:tailEnd/>
          </a:ln>
        </p:spPr>
        <p:txBody>
          <a:bodyPr wrap="square">
            <a:spAutoFit/>
          </a:bodyPr>
          <a:lstStyle/>
          <a:p>
            <a:pPr indent="112713" algn="just" eaLnBrk="0" hangingPunct="0"/>
            <a:r>
              <a:rPr lang="vi-VN" sz="2800" dirty="0">
                <a:solidFill>
                  <a:srgbClr val="FF0000"/>
                </a:solidFill>
                <a:latin typeface="Times New Roman" pitchFamily="18" charset="0"/>
                <a:cs typeface="Times New Roman" pitchFamily="18" charset="0"/>
              </a:rPr>
              <a:t>Em hãy cho biết cách xây dựng khoá lưỡng phân trong hình 22.7.</a:t>
            </a:r>
            <a:endParaRPr lang="en-US" sz="2800" dirty="0">
              <a:solidFill>
                <a:srgbClr val="FF0000"/>
              </a:solidFill>
              <a:latin typeface="Times New Roman" pitchFamily="18" charset="0"/>
              <a:cs typeface="Times New Roman" pitchFamily="18" charset="0"/>
            </a:endParaRPr>
          </a:p>
        </p:txBody>
      </p:sp>
      <p:pic>
        <p:nvPicPr>
          <p:cNvPr id="38916" name="Picture 5" descr="mhjh"/>
          <p:cNvPicPr>
            <a:picLocks noChangeAspect="1" noChangeArrowheads="1" noCrop="1"/>
          </p:cNvPicPr>
          <p:nvPr/>
        </p:nvPicPr>
        <p:blipFill>
          <a:blip r:embed="rId3"/>
          <a:srcRect/>
          <a:stretch>
            <a:fillRect/>
          </a:stretch>
        </p:blipFill>
        <p:spPr bwMode="auto">
          <a:xfrm>
            <a:off x="357717" y="152400"/>
            <a:ext cx="711200" cy="533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1000"/>
                                        <p:tgtEl>
                                          <p:spTgt spid="38915"/>
                                        </p:tgtEl>
                                      </p:cBhvr>
                                    </p:animEffect>
                                    <p:anim calcmode="lin" valueType="num">
                                      <p:cBhvr>
                                        <p:cTn id="8" dur="1000" fill="hold"/>
                                        <p:tgtEl>
                                          <p:spTgt spid="38915"/>
                                        </p:tgtEl>
                                        <p:attrNameLst>
                                          <p:attrName>ppt_x</p:attrName>
                                        </p:attrNameLst>
                                      </p:cBhvr>
                                      <p:tavLst>
                                        <p:tav tm="0">
                                          <p:val>
                                            <p:strVal val="#ppt_x"/>
                                          </p:val>
                                        </p:tav>
                                        <p:tav tm="100000">
                                          <p:val>
                                            <p:strVal val="#ppt_x"/>
                                          </p:val>
                                        </p:tav>
                                      </p:tavLst>
                                    </p:anim>
                                    <p:anim calcmode="lin" valueType="num">
                                      <p:cBhvr>
                                        <p:cTn id="9" dur="900" decel="100000" fill="hold"/>
                                        <p:tgtEl>
                                          <p:spTgt spid="389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91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3" presetClass="entr" presetSubtype="16" fill="hold" nodeType="after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plus(in)">
                                      <p:cBhvr>
                                        <p:cTn id="14" dur="20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8914"/>
                                        </p:tgtEl>
                                        <p:attrNameLst>
                                          <p:attrName>style.visibility</p:attrName>
                                        </p:attrNameLst>
                                      </p:cBhvr>
                                      <p:to>
                                        <p:strVal val="visible"/>
                                      </p:to>
                                    </p:set>
                                    <p:animEffect transition="in" filter="fade">
                                      <p:cBhvr>
                                        <p:cTn id="19"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0" y="12954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3. </a:t>
            </a:r>
            <a:r>
              <a:rPr lang="vi-VN" sz="2800" b="1" dirty="0">
                <a:solidFill>
                  <a:srgbClr val="0000FF"/>
                </a:solidFill>
                <a:latin typeface="Times New Roman" pitchFamily="18" charset="0"/>
                <a:cs typeface="Times New Roman" pitchFamily="18" charset="0"/>
              </a:rPr>
              <a:t>CÁC </a:t>
            </a:r>
            <a:r>
              <a:rPr lang="en-US" sz="2800" b="1" dirty="0">
                <a:solidFill>
                  <a:srgbClr val="0000FF"/>
                </a:solidFill>
                <a:latin typeface="Times New Roman" pitchFamily="18" charset="0"/>
                <a:cs typeface="Times New Roman" pitchFamily="18" charset="0"/>
              </a:rPr>
              <a:t>GIỚI </a:t>
            </a:r>
            <a:r>
              <a:rPr lang="vi-VN" sz="2800" b="1" dirty="0">
                <a:solidFill>
                  <a:srgbClr val="0000FF"/>
                </a:solidFill>
                <a:latin typeface="Times New Roman" pitchFamily="18" charset="0"/>
                <a:cs typeface="Times New Roman" pitchFamily="18" charset="0"/>
              </a:rPr>
              <a:t>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1742182"/>
            <a:ext cx="12192000" cy="861774"/>
          </a:xfrm>
          <a:prstGeom prst="rect">
            <a:avLst/>
          </a:prstGeom>
          <a:noFill/>
        </p:spPr>
        <p:txBody>
          <a:bodyPr wrap="square" lIns="0" tIns="0" rIns="0" bIns="0" rtlCol="0">
            <a:spAutoFit/>
          </a:bodyPr>
          <a:lstStyle/>
          <a:p>
            <a:pPr algn="just">
              <a:spcAft>
                <a:spcPts val="0"/>
              </a:spcAft>
              <a:defRPr/>
            </a:pPr>
            <a:r>
              <a:rPr lang="en-US" sz="2800" dirty="0">
                <a:solidFill>
                  <a:srgbClr val="0000FF"/>
                </a:solidFill>
                <a:latin typeface="Times New Roman" pitchFamily="18" charset="0"/>
                <a:ea typeface="Calibri"/>
                <a:cs typeface="Times New Roman" pitchFamily="18" charset="0"/>
              </a:rPr>
              <a:t>	Theo Whitaker, 1969,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chia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thành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Khởi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Nấm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Thực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Động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0" y="2617113"/>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4. KHÓA LƯỠNG PHÂN:</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3024426"/>
            <a:ext cx="11963400" cy="2154436"/>
          </a:xfrm>
          <a:prstGeom prst="rect">
            <a:avLst/>
          </a:prstGeom>
          <a:noFill/>
        </p:spPr>
        <p:txBody>
          <a:bodyPr wrap="square" lIns="0" tIns="0" rIns="0" bIns="0" rtlCol="0">
            <a:spAutoFit/>
          </a:bodyPr>
          <a:lstStyle/>
          <a:p>
            <a:pPr marL="457200" indent="-457200" algn="just">
              <a:defRP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a:t>
            </a:r>
          </a:p>
          <a:p>
            <a:pPr marL="457200" indent="-457200" algn="just">
              <a:defRP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xEl>
                                              <p:pRg st="0" end="0"/>
                                            </p:txEl>
                                          </p:spTgt>
                                        </p:tgtEl>
                                      </p:cBhvr>
                                    </p:animEffect>
                                  </p:childTnLst>
                                </p:cTn>
                              </p:par>
                            </p:childTnLst>
                          </p:cTn>
                        </p:par>
                        <p:par>
                          <p:cTn id="12" fill="hold">
                            <p:stCondLst>
                              <p:cond delay="49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p:cTn id="15" dur="500" fill="hold"/>
                                        <p:tgtEl>
                                          <p:spTgt spid="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717" y="1676400"/>
            <a:ext cx="11684000" cy="2246769"/>
          </a:xfrm>
          <a:prstGeom prst="rect">
            <a:avLst/>
          </a:prstGeom>
          <a:solidFill>
            <a:schemeClr val="accent3">
              <a:lumMod val="40000"/>
              <a:lumOff val="60000"/>
            </a:schemeClr>
          </a:solidFill>
        </p:spPr>
        <p:txBody>
          <a:bodyPr>
            <a:spAutoFit/>
          </a:bodyPr>
          <a:lstStyle/>
          <a:p>
            <a:pPr indent="304800" algn="just">
              <a:defRPr/>
            </a:pPr>
            <a:r>
              <a:rPr lang="vi-VN" sz="2800" dirty="0">
                <a:solidFill>
                  <a:srgbClr val="FF33CC"/>
                </a:solidFill>
                <a:latin typeface="Times New Roman" pitchFamily="18" charset="0"/>
                <a:cs typeface="Times New Roman" pitchFamily="18" charset="0"/>
              </a:rPr>
              <a:t>Em gặp khó khăn gì khi cần chọn một cuốn sách trên giá chứa rất nhiều sách nhưng lại không được sắp xếp theo một tiêu chí nào. Từ đó, liên hệ trong tự nhiên, số loại sinh vật rất đa dạng, việc sắp xếp các sinh vật vào các nhóm phân loại có ý nghĩa giúp chúng ta dễ dàng nghiên cứu về sinh vật và nhận ra sự đa dạng của sinh giới.</a:t>
            </a:r>
            <a:endParaRPr lang="en-US" sz="2800" dirty="0">
              <a:solidFill>
                <a:srgbClr val="FF33CC"/>
              </a:solidFill>
              <a:latin typeface="Times New Roman" pitchFamily="18" charset="0"/>
              <a:cs typeface="Times New Roman" pitchFamily="18" charset="0"/>
            </a:endParaRPr>
          </a:p>
        </p:txBody>
      </p:sp>
      <p:sp>
        <p:nvSpPr>
          <p:cNvPr id="40963" name="Rectangle 4"/>
          <p:cNvSpPr>
            <a:spLocks noChangeArrowheads="1"/>
          </p:cNvSpPr>
          <p:nvPr/>
        </p:nvSpPr>
        <p:spPr bwMode="auto">
          <a:xfrm>
            <a:off x="812800" y="450850"/>
            <a:ext cx="11101917" cy="954107"/>
          </a:xfrm>
          <a:prstGeom prst="rect">
            <a:avLst/>
          </a:prstGeom>
          <a:noFill/>
          <a:ln w="9525">
            <a:noFill/>
            <a:miter lim="800000"/>
            <a:headEnd/>
            <a:tailEnd/>
          </a:ln>
        </p:spPr>
        <p:txBody>
          <a:bodyPr>
            <a:spAutoFit/>
          </a:bodyPr>
          <a:lstStyle/>
          <a:p>
            <a:pPr indent="304800" algn="just"/>
            <a:r>
              <a:rPr lang="vi-VN" sz="2800" dirty="0">
                <a:solidFill>
                  <a:srgbClr val="FF0000"/>
                </a:solidFill>
                <a:latin typeface="Times New Roman" pitchFamily="18" charset="0"/>
                <a:cs typeface="Times New Roman" pitchFamily="18" charset="0"/>
              </a:rPr>
              <a:t>* Liên hệ việc sắp xếp các loại sách vào giá sách với việc sắp xếp các sinh vật của thế giới tự nhiên vào các nhóm phân loại có ý nghĩa gì?</a:t>
            </a:r>
            <a:endParaRPr lang="en-US" sz="2800" dirty="0">
              <a:solidFill>
                <a:srgbClr val="FF0000"/>
              </a:solidFill>
              <a:latin typeface="Times New Roman" pitchFamily="18" charset="0"/>
              <a:cs typeface="Times New Roman" pitchFamily="18" charset="0"/>
            </a:endParaRPr>
          </a:p>
        </p:txBody>
      </p:sp>
      <p:pic>
        <p:nvPicPr>
          <p:cNvPr id="40964" name="Picture 4" descr="mhjh"/>
          <p:cNvPicPr>
            <a:picLocks noChangeAspect="1" noChangeArrowheads="1" noCrop="1"/>
          </p:cNvPicPr>
          <p:nvPr/>
        </p:nvPicPr>
        <p:blipFill>
          <a:blip r:embed="rId2"/>
          <a:srcRect/>
          <a:stretch>
            <a:fillRect/>
          </a:stretch>
        </p:blipFill>
        <p:spPr bwMode="auto">
          <a:xfrm>
            <a:off x="0" y="609600"/>
            <a:ext cx="711200" cy="533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
                                          </p:val>
                                        </p:tav>
                                        <p:tav tm="100000">
                                          <p:val>
                                            <p:strVal val="#ppt_w"/>
                                          </p:val>
                                        </p:tav>
                                      </p:tavLst>
                                    </p:anim>
                                    <p:anim calcmode="lin" valueType="num">
                                      <p:cBhvr>
                                        <p:cTn id="8" dur="500" fill="hold"/>
                                        <p:tgtEl>
                                          <p:spTgt spid="40963"/>
                                        </p:tgtEl>
                                        <p:attrNameLst>
                                          <p:attrName>ppt_h</p:attrName>
                                        </p:attrNameLst>
                                      </p:cBhvr>
                                      <p:tavLst>
                                        <p:tav tm="0">
                                          <p:val>
                                            <p:fltVal val="0"/>
                                          </p:val>
                                        </p:tav>
                                        <p:tav tm="100000">
                                          <p:val>
                                            <p:strVal val="#ppt_h"/>
                                          </p:val>
                                        </p:tav>
                                      </p:tavLst>
                                    </p:anim>
                                    <p:animEffect transition="in" filter="fade">
                                      <p:cBhvr>
                                        <p:cTn id="9" dur="500"/>
                                        <p:tgtEl>
                                          <p:spTgt spid="4096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9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3"/>
          <p:cNvSpPr txBox="1">
            <a:spLocks noChangeArrowheads="1"/>
          </p:cNvSpPr>
          <p:nvPr/>
        </p:nvSpPr>
        <p:spPr bwMode="auto">
          <a:xfrm>
            <a:off x="440267" y="914400"/>
            <a:ext cx="11235267" cy="1087221"/>
          </a:xfrm>
          <a:prstGeom prst="rect">
            <a:avLst/>
          </a:prstGeom>
          <a:noFill/>
          <a:ln w="9525">
            <a:noFill/>
            <a:miter lim="800000"/>
            <a:headEnd/>
            <a:tailEnd/>
          </a:ln>
        </p:spPr>
        <p:txBody>
          <a:bodyPr lIns="0" tIns="0" rIns="0" bIns="0">
            <a:spAutoFit/>
          </a:bodyPr>
          <a:lstStyle/>
          <a:p>
            <a:pPr algn="just">
              <a:lnSpc>
                <a:spcPct val="115000"/>
              </a:lnSpc>
              <a:spcBef>
                <a:spcPts val="600"/>
              </a:spcBef>
              <a:spcAft>
                <a:spcPts val="600"/>
              </a:spcAft>
            </a:pPr>
            <a:r>
              <a:rPr lang="en-US" sz="3200" b="1" dirty="0" err="1">
                <a:solidFill>
                  <a:srgbClr val="DA172C"/>
                </a:solidFill>
                <a:latin typeface="Times New Roman" pitchFamily="18" charset="0"/>
                <a:cs typeface="Times New Roman" pitchFamily="18" charset="0"/>
              </a:rPr>
              <a:t>Câu</a:t>
            </a:r>
            <a:r>
              <a:rPr lang="en-US" sz="3200" b="1" dirty="0">
                <a:solidFill>
                  <a:srgbClr val="DA172C"/>
                </a:solidFill>
                <a:latin typeface="Times New Roman" pitchFamily="18" charset="0"/>
                <a:cs typeface="Times New Roman" pitchFamily="18" charset="0"/>
              </a:rPr>
              <a:t> 1.</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Thế</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giới</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sinh</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vật</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được</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phân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loại</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thành</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các</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bậc</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phân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loại</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từ</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nhỏ</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đến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lớn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theo</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trật</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tự</a:t>
            </a:r>
            <a:r>
              <a:rPr lang="en-US" sz="3200" dirty="0">
                <a:solidFill>
                  <a:srgbClr val="DA172C"/>
                </a:solidFill>
                <a:latin typeface="Times New Roman" pitchFamily="18" charset="0"/>
                <a:cs typeface="Times New Roman" pitchFamily="18" charset="0"/>
              </a:rPr>
              <a:t>:</a:t>
            </a:r>
          </a:p>
        </p:txBody>
      </p:sp>
      <p:sp>
        <p:nvSpPr>
          <p:cNvPr id="5" name="Rectangle: Rounded Corners 4"/>
          <p:cNvSpPr/>
          <p:nvPr/>
        </p:nvSpPr>
        <p:spPr>
          <a:xfrm>
            <a:off x="1295401" y="2282825"/>
            <a:ext cx="6728884" cy="882650"/>
          </a:xfrm>
          <a:prstGeom prst="roundRect">
            <a:avLst/>
          </a:prstGeom>
          <a:solidFill>
            <a:srgbClr val="0257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FFFFFF"/>
                </a:solidFill>
                <a:latin typeface="Times New Roman" pitchFamily="18" charset="0"/>
                <a:cs typeface="Calibri" pitchFamily="34" charset="0"/>
              </a:rPr>
              <a:t>loài</a:t>
            </a:r>
            <a:r>
              <a:rPr lang="en-US" sz="2800" dirty="0">
                <a:solidFill>
                  <a:srgbClr val="FFFFFF"/>
                </a:solidFill>
                <a:latin typeface="Times New Roman" pitchFamily="18" charset="0"/>
                <a:cs typeface="Calibri" pitchFamily="34" charset="0"/>
              </a:rPr>
              <a:t> – chi – </a:t>
            </a:r>
            <a:r>
              <a:rPr lang="en-US" sz="2800" dirty="0" err="1">
                <a:solidFill>
                  <a:srgbClr val="FFFFFF"/>
                </a:solidFill>
                <a:latin typeface="Times New Roman" pitchFamily="18" charset="0"/>
                <a:cs typeface="Calibri" pitchFamily="34" charset="0"/>
              </a:rPr>
              <a:t>họ</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bộ</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lớp</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ngành</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giới</a:t>
            </a:r>
            <a:r>
              <a:rPr lang="en-US" sz="2800" dirty="0">
                <a:solidFill>
                  <a:srgbClr val="FFFFFF"/>
                </a:solidFill>
                <a:latin typeface="Times New Roman" pitchFamily="18" charset="0"/>
                <a:cs typeface="Calibri" pitchFamily="34" charset="0"/>
              </a:rPr>
              <a:t>.</a:t>
            </a:r>
            <a:endParaRPr lang="en-US" sz="2800" dirty="0">
              <a:solidFill>
                <a:srgbClr val="FFFFFF"/>
              </a:solidFill>
            </a:endParaRPr>
          </a:p>
        </p:txBody>
      </p:sp>
      <p:pic>
        <p:nvPicPr>
          <p:cNvPr id="41989" name="Picture 5"/>
          <p:cNvPicPr>
            <a:picLocks noChangeAspect="1"/>
          </p:cNvPicPr>
          <p:nvPr/>
        </p:nvPicPr>
        <p:blipFill>
          <a:blip r:embed="rId2"/>
          <a:srcRect/>
          <a:stretch>
            <a:fillRect/>
          </a:stretch>
        </p:blipFill>
        <p:spPr bwMode="auto">
          <a:xfrm>
            <a:off x="-4191000" y="914400"/>
            <a:ext cx="3810000" cy="3810000"/>
          </a:xfrm>
          <a:prstGeom prst="rect">
            <a:avLst/>
          </a:prstGeom>
          <a:noFill/>
          <a:ln w="9525">
            <a:noFill/>
            <a:miter lim="800000"/>
            <a:headEnd/>
            <a:tailEnd/>
          </a:ln>
        </p:spPr>
      </p:pic>
      <p:sp>
        <p:nvSpPr>
          <p:cNvPr id="7" name="Rectangle: Rounded Corners 6"/>
          <p:cNvSpPr/>
          <p:nvPr/>
        </p:nvSpPr>
        <p:spPr>
          <a:xfrm>
            <a:off x="1308100" y="3438525"/>
            <a:ext cx="6731000" cy="882650"/>
          </a:xfrm>
          <a:prstGeom prst="roundRect">
            <a:avLst/>
          </a:prstGeom>
          <a:solidFill>
            <a:srgbClr val="7BD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2800" dirty="0" err="1">
                <a:solidFill>
                  <a:srgbClr val="051636"/>
                </a:solidFill>
                <a:latin typeface="Times New Roman" pitchFamily="18" charset="0"/>
                <a:cs typeface="Calibri" pitchFamily="34" charset="0"/>
              </a:rPr>
              <a:t>loài</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họ</a:t>
            </a:r>
            <a:r>
              <a:rPr lang="en-US" sz="2800" dirty="0">
                <a:solidFill>
                  <a:srgbClr val="051636"/>
                </a:solidFill>
                <a:latin typeface="Times New Roman" pitchFamily="18" charset="0"/>
                <a:cs typeface="Calibri" pitchFamily="34" charset="0"/>
              </a:rPr>
              <a:t> – chi– </a:t>
            </a:r>
            <a:r>
              <a:rPr lang="en-US" sz="2800" dirty="0" err="1">
                <a:solidFill>
                  <a:srgbClr val="051636"/>
                </a:solidFill>
                <a:latin typeface="Times New Roman" pitchFamily="18" charset="0"/>
                <a:cs typeface="Calibri" pitchFamily="34" charset="0"/>
              </a:rPr>
              <a:t>bộ</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lớp</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ngành</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giới</a:t>
            </a:r>
            <a:r>
              <a:rPr lang="en-US" sz="2800" dirty="0">
                <a:solidFill>
                  <a:srgbClr val="051636"/>
                </a:solidFill>
                <a:latin typeface="Times New Roman" pitchFamily="18" charset="0"/>
                <a:cs typeface="Calibri" pitchFamily="34" charset="0"/>
              </a:rPr>
              <a:t>.</a:t>
            </a:r>
          </a:p>
        </p:txBody>
      </p:sp>
      <p:sp>
        <p:nvSpPr>
          <p:cNvPr id="8" name="Rectangle: Rounded Corners 7"/>
          <p:cNvSpPr/>
          <p:nvPr/>
        </p:nvSpPr>
        <p:spPr>
          <a:xfrm>
            <a:off x="1308100" y="4605338"/>
            <a:ext cx="6731000" cy="882650"/>
          </a:xfrm>
          <a:prstGeom prst="roundRect">
            <a:avLst/>
          </a:prstGeom>
          <a:solidFill>
            <a:srgbClr val="F9E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000000"/>
                </a:solidFill>
                <a:latin typeface="Times New Roman" pitchFamily="18" charset="0"/>
                <a:cs typeface="Calibri" pitchFamily="34" charset="0"/>
              </a:rPr>
              <a:t>giới – ngành – bộ – lớp – họ – chi – loài.</a:t>
            </a:r>
            <a:endParaRPr lang="en-US" sz="2800">
              <a:solidFill>
                <a:srgbClr val="000000"/>
              </a:solidFill>
            </a:endParaRPr>
          </a:p>
        </p:txBody>
      </p:sp>
      <p:sp>
        <p:nvSpPr>
          <p:cNvPr id="9" name="Rectangle: Rounded Corners 8"/>
          <p:cNvSpPr/>
          <p:nvPr/>
        </p:nvSpPr>
        <p:spPr>
          <a:xfrm>
            <a:off x="1322917" y="5761038"/>
            <a:ext cx="6728883" cy="882650"/>
          </a:xfrm>
          <a:prstGeom prst="roundRect">
            <a:avLst/>
          </a:prstGeom>
          <a:solidFill>
            <a:srgbClr val="D39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600"/>
              </a:spcAft>
              <a:defRPr/>
            </a:pPr>
            <a:r>
              <a:rPr lang="en-US" sz="2800">
                <a:solidFill>
                  <a:srgbClr val="051636"/>
                </a:solidFill>
                <a:latin typeface="Times New Roman" pitchFamily="18" charset="0"/>
                <a:cs typeface="Calibri" pitchFamily="34" charset="0"/>
              </a:rPr>
              <a:t>giới – họ – lớp  –  ngành  – bộ  – chi – loài.</a:t>
            </a:r>
          </a:p>
        </p:txBody>
      </p:sp>
      <p:sp>
        <p:nvSpPr>
          <p:cNvPr id="10" name="Oval 9"/>
          <p:cNvSpPr/>
          <p:nvPr/>
        </p:nvSpPr>
        <p:spPr>
          <a:xfrm>
            <a:off x="218017" y="2306638"/>
            <a:ext cx="838200" cy="882650"/>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4400">
                <a:solidFill>
                  <a:prstClr val="black"/>
                </a:solidFill>
              </a:rPr>
              <a:t>A</a:t>
            </a:r>
            <a:endParaRPr lang="en-US" sz="4400">
              <a:solidFill>
                <a:prstClr val="black"/>
              </a:solidFill>
            </a:endParaRPr>
          </a:p>
        </p:txBody>
      </p:sp>
      <p:sp>
        <p:nvSpPr>
          <p:cNvPr id="11" name="Oval 10"/>
          <p:cNvSpPr/>
          <p:nvPr/>
        </p:nvSpPr>
        <p:spPr>
          <a:xfrm>
            <a:off x="165100" y="3429000"/>
            <a:ext cx="838200" cy="882650"/>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4400">
                <a:solidFill>
                  <a:prstClr val="black"/>
                </a:solidFill>
              </a:rPr>
              <a:t>B</a:t>
            </a:r>
            <a:endParaRPr lang="en-US" sz="4400">
              <a:solidFill>
                <a:prstClr val="black"/>
              </a:solidFill>
            </a:endParaRPr>
          </a:p>
        </p:txBody>
      </p:sp>
      <p:sp>
        <p:nvSpPr>
          <p:cNvPr id="12" name="Oval 11"/>
          <p:cNvSpPr/>
          <p:nvPr/>
        </p:nvSpPr>
        <p:spPr>
          <a:xfrm>
            <a:off x="165100" y="4572000"/>
            <a:ext cx="838200" cy="882650"/>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4400">
                <a:solidFill>
                  <a:prstClr val="black"/>
                </a:solidFill>
              </a:rPr>
              <a:t>C</a:t>
            </a:r>
            <a:endParaRPr lang="en-US" sz="4400">
              <a:solidFill>
                <a:prstClr val="black"/>
              </a:solidFill>
            </a:endParaRPr>
          </a:p>
        </p:txBody>
      </p:sp>
      <p:sp>
        <p:nvSpPr>
          <p:cNvPr id="13" name="Oval 12"/>
          <p:cNvSpPr/>
          <p:nvPr/>
        </p:nvSpPr>
        <p:spPr>
          <a:xfrm>
            <a:off x="165100" y="5761038"/>
            <a:ext cx="838200" cy="882650"/>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4400">
                <a:solidFill>
                  <a:prstClr val="black"/>
                </a:solidFill>
              </a:rPr>
              <a:t>D</a:t>
            </a:r>
            <a:endParaRPr lang="en-US" sz="4400">
              <a:solidFill>
                <a:prstClr val="black"/>
              </a:solidFill>
            </a:endParaRPr>
          </a:p>
        </p:txBody>
      </p:sp>
      <p:sp>
        <p:nvSpPr>
          <p:cNvPr id="41997" name="TextBox 1"/>
          <p:cNvSpPr txBox="1">
            <a:spLocks noChangeArrowheads="1"/>
          </p:cNvSpPr>
          <p:nvPr/>
        </p:nvSpPr>
        <p:spPr bwMode="auto">
          <a:xfrm>
            <a:off x="4273551" y="457200"/>
            <a:ext cx="3680883" cy="554038"/>
          </a:xfrm>
          <a:prstGeom prst="rect">
            <a:avLst/>
          </a:prstGeom>
          <a:noFill/>
          <a:ln w="9525">
            <a:noFill/>
            <a:miter lim="800000"/>
            <a:headEnd/>
            <a:tailEnd/>
          </a:ln>
        </p:spPr>
        <p:txBody>
          <a:bodyPr lIns="0" tIns="0" rIns="0" bIns="0">
            <a:spAutoFit/>
          </a:bodyPr>
          <a:lstStyle/>
          <a:p>
            <a:r>
              <a:rPr lang="en-US" sz="3600" b="1" dirty="0">
                <a:solidFill>
                  <a:srgbClr val="FF0000"/>
                </a:solidFill>
                <a:latin typeface="Times New Roman" pitchFamily="18" charset="0"/>
                <a:cs typeface="Times New Roman" pitchFamily="18" charset="0"/>
              </a:rPr>
              <a:t>BÀI TẬP</a:t>
            </a:r>
          </a:p>
        </p:txBody>
      </p:sp>
      <p:sp>
        <p:nvSpPr>
          <p:cNvPr id="14" name="Oval 13"/>
          <p:cNvSpPr/>
          <p:nvPr/>
        </p:nvSpPr>
        <p:spPr>
          <a:xfrm>
            <a:off x="304800" y="2362200"/>
            <a:ext cx="685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5433" y="531813"/>
            <a:ext cx="11049000" cy="2219069"/>
          </a:xfrm>
          <a:prstGeom prst="rect">
            <a:avLst/>
          </a:prstGeom>
          <a:solidFill>
            <a:schemeClr val="accent5">
              <a:lumMod val="40000"/>
              <a:lumOff val="60000"/>
              <a:alpha val="62000"/>
            </a:schemeClr>
          </a:solidFill>
        </p:spPr>
        <p:txBody>
          <a:bodyPr lIns="0" tIns="0" rIns="0" bIns="0">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15000"/>
              </a:lnSpc>
              <a:spcBef>
                <a:spcPts val="600"/>
              </a:spcBef>
              <a:spcAft>
                <a:spcPts val="600"/>
              </a:spcAft>
              <a:defRPr/>
            </a:pPr>
            <a:r>
              <a:rPr lang="vi-VN" sz="3600" b="1" dirty="0">
                <a:solidFill>
                  <a:srgbClr val="FF0000"/>
                </a:solidFill>
                <a:cs typeface="Calibri" pitchFamily="34" charset="0"/>
              </a:rPr>
              <a:t>Câu 2. </a:t>
            </a:r>
            <a:r>
              <a:rPr lang="vi-VN" sz="3600" dirty="0">
                <a:solidFill>
                  <a:srgbClr val="FF0000"/>
                </a:solidFill>
                <a:cs typeface="Calibri" pitchFamily="34" charset="0"/>
              </a:rPr>
              <a:t>Tên khoa học của loài người là </a:t>
            </a:r>
            <a:endParaRPr lang="en-SG" sz="3600" dirty="0">
              <a:solidFill>
                <a:srgbClr val="FF0000"/>
              </a:solidFill>
              <a:cs typeface="Calibri" pitchFamily="34" charset="0"/>
            </a:endParaRPr>
          </a:p>
          <a:p>
            <a:pPr eaLnBrk="1" hangingPunct="1">
              <a:lnSpc>
                <a:spcPct val="115000"/>
              </a:lnSpc>
              <a:spcBef>
                <a:spcPts val="600"/>
              </a:spcBef>
              <a:spcAft>
                <a:spcPts val="600"/>
              </a:spcAft>
              <a:defRPr/>
            </a:pPr>
            <a:r>
              <a:rPr lang="vi-VN" sz="3600" i="1" dirty="0">
                <a:solidFill>
                  <a:srgbClr val="FF0000"/>
                </a:solidFill>
                <a:cs typeface="Calibri" pitchFamily="34" charset="0"/>
              </a:rPr>
              <a:t>Homo sapiens </a:t>
            </a:r>
            <a:r>
              <a:rPr lang="vi-VN" sz="3600" dirty="0">
                <a:solidFill>
                  <a:srgbClr val="FF0000"/>
                </a:solidFill>
                <a:cs typeface="Calibri" pitchFamily="34" charset="0"/>
              </a:rPr>
              <a:t>Linnacus, 1758. </a:t>
            </a:r>
            <a:endParaRPr lang="en-SG" sz="3600" dirty="0">
              <a:solidFill>
                <a:srgbClr val="FF0000"/>
              </a:solidFill>
              <a:cs typeface="Calibri" pitchFamily="34" charset="0"/>
            </a:endParaRPr>
          </a:p>
          <a:p>
            <a:pPr eaLnBrk="1" hangingPunct="1">
              <a:lnSpc>
                <a:spcPct val="115000"/>
              </a:lnSpc>
              <a:spcBef>
                <a:spcPts val="600"/>
              </a:spcBef>
              <a:spcAft>
                <a:spcPts val="600"/>
              </a:spcAft>
              <a:defRPr/>
            </a:pPr>
            <a:r>
              <a:rPr lang="vi-VN" sz="3600" dirty="0">
                <a:solidFill>
                  <a:srgbClr val="FF0000"/>
                </a:solidFill>
                <a:cs typeface="Calibri" pitchFamily="34" charset="0"/>
              </a:rPr>
              <a:t>Hãy xác định tên giống, tên loài, tác giả, năm tìm ra loài đó</a:t>
            </a:r>
            <a:r>
              <a:rPr lang="vi-VN" sz="3600" dirty="0">
                <a:solidFill>
                  <a:srgbClr val="051636"/>
                </a:solidFill>
                <a:cs typeface="Calibri" pitchFamily="34" charset="0"/>
              </a:rPr>
              <a:t>.</a:t>
            </a:r>
            <a:endParaRPr lang="en-US" sz="3600" dirty="0">
              <a:solidFill>
                <a:srgbClr val="051636"/>
              </a:solidFill>
              <a:cs typeface="Calibri" pitchFamily="34" charset="0"/>
            </a:endParaRPr>
          </a:p>
        </p:txBody>
      </p:sp>
      <p:sp>
        <p:nvSpPr>
          <p:cNvPr id="14" name="TextBox 13"/>
          <p:cNvSpPr txBox="1">
            <a:spLocks noChangeArrowheads="1"/>
          </p:cNvSpPr>
          <p:nvPr/>
        </p:nvSpPr>
        <p:spPr bwMode="auto">
          <a:xfrm>
            <a:off x="914401" y="3929064"/>
            <a:ext cx="10850033" cy="492125"/>
          </a:xfrm>
          <a:prstGeom prst="rect">
            <a:avLst/>
          </a:prstGeom>
          <a:noFill/>
          <a:ln w="9525">
            <a:noFill/>
            <a:miter lim="800000"/>
            <a:headEnd/>
            <a:tailEnd/>
          </a:ln>
        </p:spPr>
        <p:txBody>
          <a:bodyPr lIns="0" tIns="0" rIns="0" bIns="0">
            <a:spAutoFit/>
          </a:bodyPr>
          <a:lstStyle/>
          <a:p>
            <a:r>
              <a:rPr lang="en-US" sz="3200" i="1" dirty="0">
                <a:solidFill>
                  <a:srgbClr val="051636"/>
                </a:solidFill>
                <a:cs typeface="Calibri" pitchFamily="34" charset="0"/>
              </a:rPr>
              <a:t>            </a:t>
            </a:r>
            <a:r>
              <a:rPr lang="vi-VN" sz="3200" i="1" dirty="0">
                <a:solidFill>
                  <a:srgbClr val="FF33CC"/>
                </a:solidFill>
                <a:latin typeface="Times New Roman" pitchFamily="18" charset="0"/>
                <a:cs typeface="Times New Roman" pitchFamily="18" charset="0"/>
              </a:rPr>
              <a:t>Homo</a:t>
            </a:r>
            <a:r>
              <a:rPr lang="en-US" sz="3200" i="1" dirty="0">
                <a:solidFill>
                  <a:srgbClr val="FF33CC"/>
                </a:solidFill>
                <a:latin typeface="Times New Roman" pitchFamily="18" charset="0"/>
                <a:cs typeface="Times New Roman" pitchFamily="18" charset="0"/>
              </a:rPr>
              <a:t>   ````</a:t>
            </a:r>
            <a:r>
              <a:rPr lang="vi-VN" sz="3200" i="1" dirty="0">
                <a:solidFill>
                  <a:srgbClr val="FF33CC"/>
                </a:solidFill>
                <a:latin typeface="Times New Roman" pitchFamily="18" charset="0"/>
                <a:cs typeface="Times New Roman" pitchFamily="18" charset="0"/>
              </a:rPr>
              <a:t>sapiens </a:t>
            </a:r>
            <a:r>
              <a:rPr lang="en-US" sz="3200" i="1" dirty="0">
                <a:solidFill>
                  <a:srgbClr val="FF33CC"/>
                </a:solidFill>
                <a:latin typeface="Times New Roman" pitchFamily="18" charset="0"/>
                <a:cs typeface="Times New Roman" pitchFamily="18" charset="0"/>
              </a:rPr>
              <a:t>   ````</a:t>
            </a:r>
            <a:r>
              <a:rPr lang="vi-VN" sz="3200" dirty="0">
                <a:solidFill>
                  <a:srgbClr val="FF33CC"/>
                </a:solidFill>
                <a:latin typeface="Times New Roman" pitchFamily="18" charset="0"/>
                <a:cs typeface="Times New Roman" pitchFamily="18" charset="0"/>
              </a:rPr>
              <a:t>Linnacus, </a:t>
            </a:r>
            <a:r>
              <a:rPr lang="en-US" sz="3200" dirty="0">
                <a:solidFill>
                  <a:srgbClr val="FF33CC"/>
                </a:solidFill>
                <a:latin typeface="Times New Roman" pitchFamily="18" charset="0"/>
                <a:cs typeface="Times New Roman" pitchFamily="18" charset="0"/>
              </a:rPr>
              <a:t>``````</a:t>
            </a:r>
            <a:r>
              <a:rPr lang="vi-VN" sz="3200" dirty="0">
                <a:solidFill>
                  <a:srgbClr val="FF33CC"/>
                </a:solidFill>
                <a:latin typeface="Times New Roman" pitchFamily="18" charset="0"/>
                <a:cs typeface="Times New Roman" pitchFamily="18" charset="0"/>
              </a:rPr>
              <a:t>1758.</a:t>
            </a:r>
            <a:endParaRPr lang="en-US" sz="3200" dirty="0">
              <a:solidFill>
                <a:srgbClr val="FF33CC"/>
              </a:solidFill>
              <a:latin typeface="Times New Roman" pitchFamily="18" charset="0"/>
              <a:cs typeface="Times New Roman" pitchFamily="18" charset="0"/>
            </a:endParaRPr>
          </a:p>
        </p:txBody>
      </p:sp>
      <p:sp>
        <p:nvSpPr>
          <p:cNvPr id="15" name="Left Brace 14"/>
          <p:cNvSpPr/>
          <p:nvPr/>
        </p:nvSpPr>
        <p:spPr>
          <a:xfrm rot="16200000">
            <a:off x="2895600" y="3979863"/>
            <a:ext cx="457200"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3200">
              <a:solidFill>
                <a:prstClr val="black"/>
              </a:solidFill>
            </a:endParaRPr>
          </a:p>
        </p:txBody>
      </p:sp>
      <p:sp>
        <p:nvSpPr>
          <p:cNvPr id="16" name="TextBox 15"/>
          <p:cNvSpPr txBox="1">
            <a:spLocks noChangeArrowheads="1"/>
          </p:cNvSpPr>
          <p:nvPr/>
        </p:nvSpPr>
        <p:spPr bwMode="auto">
          <a:xfrm>
            <a:off x="2286000" y="4959351"/>
            <a:ext cx="1524000" cy="492125"/>
          </a:xfrm>
          <a:prstGeom prst="rect">
            <a:avLst/>
          </a:prstGeom>
          <a:noFill/>
          <a:ln w="9525">
            <a:noFill/>
            <a:miter lim="800000"/>
            <a:headEnd/>
            <a:tailEnd/>
          </a:ln>
        </p:spPr>
        <p:txBody>
          <a:bodyPr lIns="0" tIns="0" rIns="0" bIns="0">
            <a:spAutoFit/>
          </a:bodyPr>
          <a:lstStyle/>
          <a:p>
            <a:pPr algn="ctr"/>
            <a:r>
              <a:rPr lang="en-SG" sz="3200" dirty="0" err="1">
                <a:solidFill>
                  <a:srgbClr val="0000FF"/>
                </a:solidFill>
                <a:latin typeface="Times New Roman" pitchFamily="18" charset="0"/>
                <a:cs typeface="Times New Roman" pitchFamily="18" charset="0"/>
              </a:rPr>
              <a:t>Giống</a:t>
            </a:r>
            <a:endParaRPr lang="en-US" sz="3200" dirty="0">
              <a:solidFill>
                <a:srgbClr val="0000FF"/>
              </a:solidFill>
              <a:latin typeface="Times New Roman" pitchFamily="18" charset="0"/>
              <a:cs typeface="Times New Roman" pitchFamily="18" charset="0"/>
            </a:endParaRPr>
          </a:p>
        </p:txBody>
      </p:sp>
      <p:sp>
        <p:nvSpPr>
          <p:cNvPr id="17" name="Left Brace 16"/>
          <p:cNvSpPr/>
          <p:nvPr/>
        </p:nvSpPr>
        <p:spPr>
          <a:xfrm rot="16200000">
            <a:off x="4669367" y="4024313"/>
            <a:ext cx="457200"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3200">
              <a:solidFill>
                <a:prstClr val="black"/>
              </a:solidFill>
            </a:endParaRPr>
          </a:p>
        </p:txBody>
      </p:sp>
      <p:sp>
        <p:nvSpPr>
          <p:cNvPr id="18" name="TextBox 17"/>
          <p:cNvSpPr txBox="1">
            <a:spLocks noChangeArrowheads="1"/>
          </p:cNvSpPr>
          <p:nvPr/>
        </p:nvSpPr>
        <p:spPr bwMode="auto">
          <a:xfrm>
            <a:off x="4167717" y="4959351"/>
            <a:ext cx="1524000" cy="492125"/>
          </a:xfrm>
          <a:prstGeom prst="rect">
            <a:avLst/>
          </a:prstGeom>
          <a:noFill/>
          <a:ln w="9525">
            <a:noFill/>
            <a:miter lim="800000"/>
            <a:headEnd/>
            <a:tailEnd/>
          </a:ln>
        </p:spPr>
        <p:txBody>
          <a:bodyPr lIns="0" tIns="0" rIns="0" bIns="0">
            <a:spAutoFit/>
          </a:bodyPr>
          <a:lstStyle/>
          <a:p>
            <a:pPr algn="ctr"/>
            <a:r>
              <a:rPr lang="en-SG" sz="3200" dirty="0" err="1">
                <a:solidFill>
                  <a:schemeClr val="accent1"/>
                </a:solidFill>
                <a:latin typeface="Times New Roman" pitchFamily="18" charset="0"/>
                <a:cs typeface="Times New Roman" pitchFamily="18" charset="0"/>
              </a:rPr>
              <a:t>Loài</a:t>
            </a:r>
            <a:endParaRPr lang="en-US" sz="3200" dirty="0">
              <a:solidFill>
                <a:schemeClr val="accent1"/>
              </a:solidFill>
              <a:latin typeface="Times New Roman" pitchFamily="18" charset="0"/>
              <a:cs typeface="Times New Roman" pitchFamily="18" charset="0"/>
            </a:endParaRPr>
          </a:p>
        </p:txBody>
      </p:sp>
      <p:sp>
        <p:nvSpPr>
          <p:cNvPr id="19" name="Left Brace 18"/>
          <p:cNvSpPr/>
          <p:nvPr/>
        </p:nvSpPr>
        <p:spPr>
          <a:xfrm rot="16200000">
            <a:off x="6986323" y="3822436"/>
            <a:ext cx="420688" cy="191346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3200">
              <a:solidFill>
                <a:prstClr val="black"/>
              </a:solidFill>
            </a:endParaRPr>
          </a:p>
        </p:txBody>
      </p:sp>
      <p:sp>
        <p:nvSpPr>
          <p:cNvPr id="20" name="TextBox 19"/>
          <p:cNvSpPr txBox="1">
            <a:spLocks noChangeArrowheads="1"/>
          </p:cNvSpPr>
          <p:nvPr/>
        </p:nvSpPr>
        <p:spPr bwMode="auto">
          <a:xfrm>
            <a:off x="6273800" y="4949826"/>
            <a:ext cx="1845733" cy="492125"/>
          </a:xfrm>
          <a:prstGeom prst="rect">
            <a:avLst/>
          </a:prstGeom>
          <a:noFill/>
          <a:ln w="9525">
            <a:noFill/>
            <a:miter lim="800000"/>
            <a:headEnd/>
            <a:tailEnd/>
          </a:ln>
        </p:spPr>
        <p:txBody>
          <a:bodyPr lIns="0" tIns="0" rIns="0" bIns="0">
            <a:spAutoFit/>
          </a:bodyPr>
          <a:lstStyle/>
          <a:p>
            <a:pPr algn="ctr"/>
            <a:r>
              <a:rPr lang="en-SG" sz="3200" dirty="0" err="1">
                <a:solidFill>
                  <a:srgbClr val="00B050"/>
                </a:solidFill>
                <a:latin typeface="Times New Roman" pitchFamily="18" charset="0"/>
                <a:cs typeface="Times New Roman" pitchFamily="18" charset="0"/>
              </a:rPr>
              <a:t>Tác</a:t>
            </a:r>
            <a:r>
              <a:rPr lang="en-SG" sz="3200" dirty="0">
                <a:solidFill>
                  <a:srgbClr val="00B050"/>
                </a:solidFill>
                <a:latin typeface="Times New Roman" pitchFamily="18" charset="0"/>
                <a:cs typeface="Times New Roman" pitchFamily="18" charset="0"/>
              </a:rPr>
              <a:t> </a:t>
            </a:r>
            <a:r>
              <a:rPr lang="en-SG" sz="3200" dirty="0" err="1">
                <a:solidFill>
                  <a:srgbClr val="00B050"/>
                </a:solidFill>
                <a:latin typeface="Times New Roman" pitchFamily="18" charset="0"/>
                <a:cs typeface="Times New Roman" pitchFamily="18" charset="0"/>
              </a:rPr>
              <a:t>giả</a:t>
            </a:r>
            <a:endParaRPr lang="en-US" sz="3200" dirty="0">
              <a:solidFill>
                <a:srgbClr val="00B050"/>
              </a:solidFill>
              <a:latin typeface="Times New Roman" pitchFamily="18" charset="0"/>
              <a:cs typeface="Times New Roman" pitchFamily="18" charset="0"/>
            </a:endParaRPr>
          </a:p>
        </p:txBody>
      </p:sp>
      <p:sp>
        <p:nvSpPr>
          <p:cNvPr id="21" name="Left Brace 20"/>
          <p:cNvSpPr/>
          <p:nvPr/>
        </p:nvSpPr>
        <p:spPr>
          <a:xfrm rot="16200000">
            <a:off x="9053513" y="4016376"/>
            <a:ext cx="422275"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3200">
              <a:solidFill>
                <a:prstClr val="black"/>
              </a:solidFill>
            </a:endParaRPr>
          </a:p>
        </p:txBody>
      </p:sp>
      <p:sp>
        <p:nvSpPr>
          <p:cNvPr id="22" name="TextBox 21"/>
          <p:cNvSpPr txBox="1">
            <a:spLocks noChangeArrowheads="1"/>
          </p:cNvSpPr>
          <p:nvPr/>
        </p:nvSpPr>
        <p:spPr bwMode="auto">
          <a:xfrm>
            <a:off x="8703734" y="4984751"/>
            <a:ext cx="1322917" cy="492125"/>
          </a:xfrm>
          <a:prstGeom prst="rect">
            <a:avLst/>
          </a:prstGeom>
          <a:noFill/>
          <a:ln w="9525">
            <a:noFill/>
            <a:miter lim="800000"/>
            <a:headEnd/>
            <a:tailEnd/>
          </a:ln>
        </p:spPr>
        <p:txBody>
          <a:bodyPr lIns="0" tIns="0" rIns="0" bIns="0">
            <a:spAutoFit/>
          </a:bodyPr>
          <a:lstStyle/>
          <a:p>
            <a:pPr algn="ctr"/>
            <a:r>
              <a:rPr lang="en-SG" sz="3200" dirty="0" err="1">
                <a:solidFill>
                  <a:schemeClr val="accent5"/>
                </a:solidFill>
                <a:latin typeface="Times New Roman" pitchFamily="18" charset="0"/>
                <a:cs typeface="Times New Roman" pitchFamily="18" charset="0"/>
              </a:rPr>
              <a:t>Năm</a:t>
            </a:r>
            <a:endParaRPr lang="en-US" sz="3200" dirty="0">
              <a:solidFill>
                <a:schemeClr val="accent5"/>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ppt_x"/>
                                          </p:val>
                                        </p:tav>
                                        <p:tav tm="100000">
                                          <p:val>
                                            <p:strVal val="#ppt_x"/>
                                          </p:val>
                                        </p:tav>
                                      </p:tavLst>
                                    </p:anim>
                                    <p:anim calcmode="lin" valueType="num">
                                      <p:cBhvr additive="base">
                                        <p:cTn id="8"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5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5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5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5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5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5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8"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ChangeArrowheads="1"/>
          </p:cNvSpPr>
          <p:nvPr/>
        </p:nvSpPr>
        <p:spPr bwMode="auto">
          <a:xfrm>
            <a:off x="516467" y="0"/>
            <a:ext cx="11480800" cy="954107"/>
          </a:xfrm>
          <a:prstGeom prst="rect">
            <a:avLst/>
          </a:prstGeom>
          <a:noFill/>
          <a:ln w="9525">
            <a:noFill/>
            <a:miter lim="800000"/>
            <a:headEnd/>
            <a:tailEnd/>
          </a:ln>
        </p:spPr>
        <p:txBody>
          <a:bodyPr>
            <a:spAutoFit/>
          </a:bodyPr>
          <a:lstStyle/>
          <a:p>
            <a:pPr algn="just"/>
            <a:r>
              <a:rPr lang="en-US" sz="2800" dirty="0">
                <a:solidFill>
                  <a:srgbClr val="FF0000"/>
                </a:solidFill>
                <a:latin typeface="Times New Roman" pitchFamily="18" charset="0"/>
                <a:cs typeface="Times New Roman" pitchFamily="18" charset="0"/>
              </a:rPr>
              <a:t>3. </a:t>
            </a:r>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dưới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gọi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thuộc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endParaRPr lang="en-US" sz="2800" dirty="0">
              <a:solidFill>
                <a:srgbClr val="FF0000"/>
              </a:solidFill>
              <a:latin typeface="Times New Roman" pitchFamily="18" charset="0"/>
              <a:cs typeface="Times New Roman" pitchFamily="18" charset="0"/>
            </a:endParaRPr>
          </a:p>
        </p:txBody>
      </p:sp>
      <p:pic>
        <p:nvPicPr>
          <p:cNvPr id="44035" name="Picture 2"/>
          <p:cNvPicPr>
            <a:picLocks noChangeAspect="1" noChangeArrowheads="1"/>
          </p:cNvPicPr>
          <p:nvPr/>
        </p:nvPicPr>
        <p:blipFill>
          <a:blip r:embed="rId2"/>
          <a:srcRect/>
          <a:stretch>
            <a:fillRect/>
          </a:stretch>
        </p:blipFill>
        <p:spPr bwMode="auto">
          <a:xfrm>
            <a:off x="516467" y="873125"/>
            <a:ext cx="11074400" cy="2514600"/>
          </a:xfrm>
          <a:prstGeom prst="rect">
            <a:avLst/>
          </a:prstGeom>
          <a:noFill/>
          <a:ln w="9525">
            <a:noFill/>
            <a:miter lim="800000"/>
            <a:headEnd/>
            <a:tailEnd/>
          </a:ln>
        </p:spPr>
      </p:pic>
      <p:graphicFrame>
        <p:nvGraphicFramePr>
          <p:cNvPr id="2" name="Table 1"/>
          <p:cNvGraphicFramePr>
            <a:graphicFrameLocks noGrp="1"/>
          </p:cNvGraphicFramePr>
          <p:nvPr/>
        </p:nvGraphicFramePr>
        <p:xfrm>
          <a:off x="1126067" y="3409950"/>
          <a:ext cx="10458451" cy="3291840"/>
        </p:xfrm>
        <a:graphic>
          <a:graphicData uri="http://schemas.openxmlformats.org/drawingml/2006/table">
            <a:tbl>
              <a:tblPr/>
              <a:tblGrid>
                <a:gridCol w="5213351">
                  <a:extLst>
                    <a:ext uri="{9D8B030D-6E8A-4147-A177-3AD203B41FA5}">
                      <a16:colId xmlns:a16="http://schemas.microsoft.com/office/drawing/2014/main" val="20000"/>
                    </a:ext>
                  </a:extLst>
                </a:gridCol>
                <a:gridCol w="5245100">
                  <a:extLst>
                    <a:ext uri="{9D8B030D-6E8A-4147-A177-3AD203B41FA5}">
                      <a16:colId xmlns:a16="http://schemas.microsoft.com/office/drawing/2014/main" val="20001"/>
                    </a:ext>
                  </a:extLst>
                </a:gridCol>
              </a:tblGrid>
              <a:tr h="2682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33CC"/>
                          </a:solidFill>
                          <a:effectLst/>
                          <a:latin typeface="Times New Roman" pitchFamily="18" charset="0"/>
                          <a:cs typeface="Times New Roman" pitchFamily="18" charset="0"/>
                        </a:rPr>
                        <a:t>Sinh vật</a:t>
                      </a: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rgbClr val="FF33CC"/>
                          </a:solidFill>
                          <a:effectLst/>
                          <a:latin typeface="Times New Roman" pitchFamily="18" charset="0"/>
                          <a:cs typeface="Times New Roman" pitchFamily="18" charset="0"/>
                        </a:rPr>
                        <a:t>Giới</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555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rgbClr val="FF33CC"/>
                          </a:solidFill>
                          <a:effectLst/>
                          <a:latin typeface="Times New Roman" pitchFamily="18" charset="0"/>
                          <a:cs typeface="Times New Roman" pitchFamily="18" charset="0"/>
                        </a:rPr>
                        <a:t>Vi khuẩn</a:t>
                      </a: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5876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rgbClr val="FF33CC"/>
                          </a:solidFill>
                          <a:effectLst/>
                          <a:latin typeface="Times New Roman" pitchFamily="18" charset="0"/>
                          <a:cs typeface="Times New Roman" pitchFamily="18" charset="0"/>
                        </a:rPr>
                        <a:t>Gà</a:t>
                      </a: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5876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Ong</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555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rgbClr val="FF33CC"/>
                          </a:solidFill>
                          <a:effectLst/>
                          <a:latin typeface="Times New Roman" pitchFamily="18" charset="0"/>
                          <a:cs typeface="Times New Roman" pitchFamily="18" charset="0"/>
                        </a:rPr>
                        <a:t>Trùng roi</a:t>
                      </a: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619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Rêu</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555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Éch</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555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Cây phượng</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7146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Nấm đùi gà</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sp>
        <p:nvSpPr>
          <p:cNvPr id="3" name="Rectangle 2"/>
          <p:cNvSpPr>
            <a:spLocks noChangeArrowheads="1"/>
          </p:cNvSpPr>
          <p:nvPr/>
        </p:nvSpPr>
        <p:spPr bwMode="auto">
          <a:xfrm>
            <a:off x="6261100" y="3676651"/>
            <a:ext cx="1861407" cy="461665"/>
          </a:xfrm>
          <a:prstGeom prst="rect">
            <a:avLst/>
          </a:prstGeom>
          <a:noFill/>
          <a:ln w="9525">
            <a:noFill/>
            <a:miter lim="800000"/>
            <a:headEnd/>
            <a:tailEnd/>
          </a:ln>
        </p:spPr>
        <p:txBody>
          <a:bodyPr wrap="none">
            <a:spAutoFit/>
          </a:bodyPr>
          <a:lstStyle/>
          <a:p>
            <a:pPr indent="457200" algn="just"/>
            <a:r>
              <a:rPr lang="vi-VN" sz="2400" dirty="0">
                <a:solidFill>
                  <a:srgbClr val="0000FF"/>
                </a:solidFill>
                <a:latin typeface="Times New Roman" pitchFamily="18" charset="0"/>
                <a:cs typeface="Times New Roman" pitchFamily="18" charset="0"/>
              </a:rPr>
              <a:t>Khởi sinh</a:t>
            </a:r>
            <a:endParaRPr lang="en-US" sz="2400" dirty="0">
              <a:solidFill>
                <a:srgbClr val="0000FF"/>
              </a:solidFill>
              <a:latin typeface="Times New Roman" pitchFamily="18" charset="0"/>
              <a:cs typeface="Times New Roman" pitchFamily="18" charset="0"/>
            </a:endParaRPr>
          </a:p>
        </p:txBody>
      </p:sp>
      <p:sp>
        <p:nvSpPr>
          <p:cNvPr id="4" name="Rectangle 3"/>
          <p:cNvSpPr>
            <a:spLocks noChangeArrowheads="1"/>
          </p:cNvSpPr>
          <p:nvPr/>
        </p:nvSpPr>
        <p:spPr bwMode="auto">
          <a:xfrm>
            <a:off x="6314017" y="4038601"/>
            <a:ext cx="1782860" cy="461665"/>
          </a:xfrm>
          <a:prstGeom prst="rect">
            <a:avLst/>
          </a:prstGeom>
          <a:noFill/>
          <a:ln w="9525">
            <a:noFill/>
            <a:miter lim="800000"/>
            <a:headEnd/>
            <a:tailEnd/>
          </a:ln>
        </p:spPr>
        <p:txBody>
          <a:bodyPr wrap="none">
            <a:spAutoFit/>
          </a:bodyPr>
          <a:lstStyle/>
          <a:p>
            <a:pPr indent="457200" algn="just"/>
            <a:r>
              <a:rPr lang="vi-VN" sz="2400" dirty="0">
                <a:solidFill>
                  <a:srgbClr val="006600"/>
                </a:solidFill>
                <a:latin typeface="Times New Roman" pitchFamily="18" charset="0"/>
                <a:cs typeface="Times New Roman" pitchFamily="18" charset="0"/>
              </a:rPr>
              <a:t>Động vật</a:t>
            </a:r>
            <a:endParaRPr lang="en-US" sz="2400" dirty="0">
              <a:solidFill>
                <a:srgbClr val="006600"/>
              </a:solidFill>
              <a:latin typeface="Times New Roman" pitchFamily="18" charset="0"/>
              <a:cs typeface="Times New Roman" pitchFamily="18" charset="0"/>
            </a:endParaRPr>
          </a:p>
        </p:txBody>
      </p:sp>
      <p:sp>
        <p:nvSpPr>
          <p:cNvPr id="5" name="Rectangle 4"/>
          <p:cNvSpPr>
            <a:spLocks noChangeArrowheads="1"/>
          </p:cNvSpPr>
          <p:nvPr/>
        </p:nvSpPr>
        <p:spPr bwMode="auto">
          <a:xfrm>
            <a:off x="6341534" y="4419601"/>
            <a:ext cx="1782860" cy="461665"/>
          </a:xfrm>
          <a:prstGeom prst="rect">
            <a:avLst/>
          </a:prstGeom>
          <a:noFill/>
          <a:ln w="9525">
            <a:noFill/>
            <a:miter lim="800000"/>
            <a:headEnd/>
            <a:tailEnd/>
          </a:ln>
        </p:spPr>
        <p:txBody>
          <a:bodyPr wrap="none">
            <a:spAutoFit/>
          </a:bodyPr>
          <a:lstStyle/>
          <a:p>
            <a:pPr indent="457200" algn="just"/>
            <a:r>
              <a:rPr lang="vi-VN" sz="2400" dirty="0">
                <a:solidFill>
                  <a:srgbClr val="006600"/>
                </a:solidFill>
                <a:latin typeface="Times New Roman" pitchFamily="18" charset="0"/>
                <a:cs typeface="Times New Roman" pitchFamily="18" charset="0"/>
              </a:rPr>
              <a:t>Động vật</a:t>
            </a:r>
            <a:endParaRPr lang="en-US" sz="2400" dirty="0">
              <a:solidFill>
                <a:srgbClr val="006600"/>
              </a:solidFill>
              <a:latin typeface="Times New Roman" pitchFamily="18" charset="0"/>
              <a:cs typeface="Times New Roman" pitchFamily="18" charset="0"/>
            </a:endParaRPr>
          </a:p>
        </p:txBody>
      </p:sp>
      <p:sp>
        <p:nvSpPr>
          <p:cNvPr id="6" name="Rectangle 5"/>
          <p:cNvSpPr>
            <a:spLocks noChangeArrowheads="1"/>
          </p:cNvSpPr>
          <p:nvPr/>
        </p:nvSpPr>
        <p:spPr bwMode="auto">
          <a:xfrm>
            <a:off x="6233584" y="4800601"/>
            <a:ext cx="2210862" cy="461665"/>
          </a:xfrm>
          <a:prstGeom prst="rect">
            <a:avLst/>
          </a:prstGeom>
          <a:noFill/>
          <a:ln w="9525">
            <a:noFill/>
            <a:miter lim="800000"/>
            <a:headEnd/>
            <a:tailEnd/>
          </a:ln>
        </p:spPr>
        <p:txBody>
          <a:bodyPr wrap="none">
            <a:spAutoFit/>
          </a:bodyPr>
          <a:lstStyle/>
          <a:p>
            <a:pPr indent="457200" algn="just"/>
            <a:r>
              <a:rPr lang="vi-VN" sz="2400" dirty="0">
                <a:solidFill>
                  <a:srgbClr val="7030A0"/>
                </a:solidFill>
                <a:latin typeface="Times New Roman" pitchFamily="18" charset="0"/>
                <a:cs typeface="Times New Roman" pitchFamily="18" charset="0"/>
              </a:rPr>
              <a:t>Nguyên sinh</a:t>
            </a:r>
            <a:endParaRPr lang="en-US" sz="2400" dirty="0">
              <a:solidFill>
                <a:srgbClr val="7030A0"/>
              </a:solidFill>
              <a:latin typeface="Times New Roman" pitchFamily="18" charset="0"/>
              <a:cs typeface="Times New Roman" pitchFamily="18" charset="0"/>
            </a:endParaRPr>
          </a:p>
        </p:txBody>
      </p:sp>
      <p:sp>
        <p:nvSpPr>
          <p:cNvPr id="7" name="Rectangle 6"/>
          <p:cNvSpPr>
            <a:spLocks noChangeArrowheads="1"/>
          </p:cNvSpPr>
          <p:nvPr/>
        </p:nvSpPr>
        <p:spPr bwMode="auto">
          <a:xfrm>
            <a:off x="6314018" y="5181601"/>
            <a:ext cx="1742785" cy="461665"/>
          </a:xfrm>
          <a:prstGeom prst="rect">
            <a:avLst/>
          </a:prstGeom>
          <a:noFill/>
          <a:ln w="9525">
            <a:noFill/>
            <a:miter lim="800000"/>
            <a:headEnd/>
            <a:tailEnd/>
          </a:ln>
        </p:spPr>
        <p:txBody>
          <a:bodyPr wrap="none">
            <a:spAutoFit/>
          </a:bodyPr>
          <a:lstStyle/>
          <a:p>
            <a:pPr indent="457200" algn="just"/>
            <a:r>
              <a:rPr lang="vi-VN" sz="2400" dirty="0">
                <a:solidFill>
                  <a:schemeClr val="accent6"/>
                </a:solidFill>
                <a:latin typeface="Times New Roman" pitchFamily="18" charset="0"/>
                <a:cs typeface="Times New Roman" pitchFamily="18" charset="0"/>
              </a:rPr>
              <a:t>Thực vật</a:t>
            </a:r>
            <a:endParaRPr lang="en-US" sz="2400" dirty="0">
              <a:solidFill>
                <a:schemeClr val="accent6"/>
              </a:solidFill>
              <a:latin typeface="Times New Roman" pitchFamily="18" charset="0"/>
              <a:cs typeface="Times New Roman" pitchFamily="18" charset="0"/>
            </a:endParaRPr>
          </a:p>
        </p:txBody>
      </p:sp>
      <p:sp>
        <p:nvSpPr>
          <p:cNvPr id="8" name="Rectangle 7"/>
          <p:cNvSpPr>
            <a:spLocks noChangeArrowheads="1"/>
          </p:cNvSpPr>
          <p:nvPr/>
        </p:nvSpPr>
        <p:spPr bwMode="auto">
          <a:xfrm>
            <a:off x="6364817" y="5557838"/>
            <a:ext cx="1782860" cy="461665"/>
          </a:xfrm>
          <a:prstGeom prst="rect">
            <a:avLst/>
          </a:prstGeom>
          <a:noFill/>
          <a:ln w="9525">
            <a:noFill/>
            <a:miter lim="800000"/>
            <a:headEnd/>
            <a:tailEnd/>
          </a:ln>
        </p:spPr>
        <p:txBody>
          <a:bodyPr wrap="none">
            <a:spAutoFit/>
          </a:bodyPr>
          <a:lstStyle/>
          <a:p>
            <a:pPr indent="457200" algn="just"/>
            <a:r>
              <a:rPr lang="vi-VN" sz="2400" dirty="0">
                <a:solidFill>
                  <a:srgbClr val="006600"/>
                </a:solidFill>
                <a:latin typeface="Times New Roman" pitchFamily="18" charset="0"/>
                <a:cs typeface="Times New Roman" pitchFamily="18" charset="0"/>
              </a:rPr>
              <a:t>Động vật</a:t>
            </a:r>
            <a:endParaRPr lang="en-US" sz="2400" dirty="0">
              <a:solidFill>
                <a:srgbClr val="006600"/>
              </a:solidFill>
              <a:latin typeface="Times New Roman" pitchFamily="18" charset="0"/>
              <a:cs typeface="Times New Roman" pitchFamily="18" charset="0"/>
            </a:endParaRPr>
          </a:p>
        </p:txBody>
      </p:sp>
      <p:sp>
        <p:nvSpPr>
          <p:cNvPr id="10" name="Rectangle 9"/>
          <p:cNvSpPr>
            <a:spLocks noChangeArrowheads="1"/>
          </p:cNvSpPr>
          <p:nvPr/>
        </p:nvSpPr>
        <p:spPr bwMode="auto">
          <a:xfrm>
            <a:off x="6354234" y="5867401"/>
            <a:ext cx="1742785" cy="461665"/>
          </a:xfrm>
          <a:prstGeom prst="rect">
            <a:avLst/>
          </a:prstGeom>
          <a:noFill/>
          <a:ln w="9525">
            <a:noFill/>
            <a:miter lim="800000"/>
            <a:headEnd/>
            <a:tailEnd/>
          </a:ln>
        </p:spPr>
        <p:txBody>
          <a:bodyPr wrap="none">
            <a:spAutoFit/>
          </a:bodyPr>
          <a:lstStyle/>
          <a:p>
            <a:pPr indent="457200" algn="just"/>
            <a:r>
              <a:rPr lang="vi-VN" sz="2400" dirty="0">
                <a:solidFill>
                  <a:schemeClr val="accent6"/>
                </a:solidFill>
                <a:latin typeface="Times New Roman" pitchFamily="18" charset="0"/>
                <a:cs typeface="Times New Roman" pitchFamily="18" charset="0"/>
              </a:rPr>
              <a:t>Thực vật</a:t>
            </a:r>
            <a:endParaRPr lang="en-US" sz="2400" dirty="0">
              <a:solidFill>
                <a:schemeClr val="accent6"/>
              </a:solidFill>
              <a:latin typeface="Times New Roman" pitchFamily="18" charset="0"/>
              <a:cs typeface="Times New Roman" pitchFamily="18" charset="0"/>
            </a:endParaRPr>
          </a:p>
        </p:txBody>
      </p:sp>
      <p:sp>
        <p:nvSpPr>
          <p:cNvPr id="11" name="Rectangle 10"/>
          <p:cNvSpPr>
            <a:spLocks noChangeArrowheads="1"/>
          </p:cNvSpPr>
          <p:nvPr/>
        </p:nvSpPr>
        <p:spPr bwMode="auto">
          <a:xfrm>
            <a:off x="6390217" y="6243638"/>
            <a:ext cx="1281120" cy="461665"/>
          </a:xfrm>
          <a:prstGeom prst="rect">
            <a:avLst/>
          </a:prstGeom>
          <a:noFill/>
          <a:ln w="9525">
            <a:noFill/>
            <a:miter lim="800000"/>
            <a:headEnd/>
            <a:tailEnd/>
          </a:ln>
        </p:spPr>
        <p:txBody>
          <a:bodyPr wrap="none">
            <a:spAutoFit/>
          </a:bodyPr>
          <a:lstStyle/>
          <a:p>
            <a:pPr indent="457200" algn="just"/>
            <a:r>
              <a:rPr lang="vi-VN" sz="2400" dirty="0">
                <a:solidFill>
                  <a:srgbClr val="FF33CC"/>
                </a:solidFill>
                <a:latin typeface="Times New Roman" pitchFamily="18" charset="0"/>
                <a:cs typeface="Times New Roman" pitchFamily="18" charset="0"/>
              </a:rPr>
              <a:t>Nấm</a:t>
            </a:r>
            <a:endParaRPr lang="en-US" sz="2400" dirty="0">
              <a:solidFill>
                <a:srgbClr val="FF33CC"/>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8610600" cy="369332"/>
          </a:xfrm>
          <a:prstGeom prst="rect">
            <a:avLst/>
          </a:prstGeom>
          <a:noFill/>
        </p:spPr>
        <p:txBody>
          <a:bodyPr wrap="square" lIns="0" tIns="0" rIns="0" bIns="0" rtlCol="0">
            <a:spAutoFit/>
          </a:bodyPr>
          <a:lstStyle/>
          <a:p>
            <a:pPr algn="l"/>
            <a:r>
              <a:rPr lang="en-US" sz="2400" b="1" dirty="0">
                <a:solidFill>
                  <a:srgbClr val="0000FF"/>
                </a:solidFill>
                <a:latin typeface="Times New Roman" pitchFamily="18" charset="0"/>
                <a:cs typeface="Times New Roman" pitchFamily="18" charset="0"/>
              </a:rPr>
              <a:t>1. SỰ CẦN THIẾT CỦA VIỆC PHÂN LOẠI THẾ GIỚI SỐNG:</a:t>
            </a:r>
          </a:p>
        </p:txBody>
      </p:sp>
      <p:sp>
        <p:nvSpPr>
          <p:cNvPr id="5" name="Rectangle 4"/>
          <p:cNvSpPr/>
          <p:nvPr/>
        </p:nvSpPr>
        <p:spPr>
          <a:xfrm>
            <a:off x="8077200" y="838200"/>
            <a:ext cx="3962400" cy="1815882"/>
          </a:xfrm>
          <a:prstGeom prst="rect">
            <a:avLst/>
          </a:prstGeom>
          <a:solidFill>
            <a:schemeClr val="accent3">
              <a:lumMod val="20000"/>
              <a:lumOff val="80000"/>
            </a:schemeClr>
          </a:solidFill>
        </p:spPr>
        <p:txBody>
          <a:bodyPr wrap="square">
            <a:spAutoFit/>
          </a:bodyPr>
          <a:lstStyle/>
          <a:p>
            <a:pPr marL="225425" indent="-112713" algn="just">
              <a:defRPr/>
            </a:pPr>
            <a:r>
              <a:rPr lang="en-US" sz="2800" b="1" dirty="0">
                <a:solidFill>
                  <a:srgbClr val="FF0000"/>
                </a:solidFill>
                <a:latin typeface="Times New Roman" pitchFamily="18" charset="0"/>
                <a:cs typeface="Times New Roman" pitchFamily="18" charset="0"/>
              </a:rPr>
              <a:t>1.</a:t>
            </a:r>
            <a:r>
              <a:rPr lang="vi-VN" sz="2800" dirty="0">
                <a:solidFill>
                  <a:srgbClr val="FF0000"/>
                </a:solidFill>
                <a:latin typeface="Times New Roman" pitchFamily="18" charset="0"/>
                <a:cs typeface="Times New Roman" pitchFamily="18" charset="0"/>
              </a:rPr>
              <a:t> Kể tên một số sinh vật trong hình 22.1. Từ đó, em hãy nhận xét về thế giới sống.            </a:t>
            </a:r>
            <a:endParaRPr lang="en-US" sz="2800" dirty="0">
              <a:solidFill>
                <a:srgbClr val="FF000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1" y="762000"/>
            <a:ext cx="8283955" cy="6096000"/>
          </a:xfrm>
          <a:prstGeom prst="rect">
            <a:avLst/>
          </a:prstGeom>
          <a:noFill/>
          <a:ln w="9525">
            <a:noFill/>
            <a:miter lim="800000"/>
            <a:headEnd/>
            <a:tailEnd/>
          </a:ln>
          <a:effectLst/>
        </p:spPr>
      </p:pic>
      <p:sp>
        <p:nvSpPr>
          <p:cNvPr id="7" name="Rectangle 6"/>
          <p:cNvSpPr>
            <a:spLocks noChangeArrowheads="1"/>
          </p:cNvSpPr>
          <p:nvPr/>
        </p:nvSpPr>
        <p:spPr bwMode="auto">
          <a:xfrm>
            <a:off x="8229600" y="2667000"/>
            <a:ext cx="3865034" cy="2246769"/>
          </a:xfrm>
          <a:prstGeom prst="rect">
            <a:avLst/>
          </a:prstGeom>
          <a:solidFill>
            <a:srgbClr val="FFFF00"/>
          </a:solidFill>
          <a:ln w="9525">
            <a:noFill/>
            <a:miter lim="800000"/>
            <a:headEnd/>
            <a:tailEnd/>
          </a:ln>
        </p:spPr>
        <p:txBody>
          <a:bodyPr wrap="square">
            <a:spAutoFit/>
          </a:bodyPr>
          <a:lstStyle/>
          <a:p>
            <a:pPr algn="just"/>
            <a:r>
              <a:rPr lang="vi-VN" sz="2800" b="1" dirty="0">
                <a:solidFill>
                  <a:srgbClr val="0000FF"/>
                </a:solidFill>
                <a:cs typeface="Times New Roman" pitchFamily="18" charset="0"/>
              </a:rPr>
              <a:t> </a:t>
            </a:r>
            <a:r>
              <a:rPr lang="vi-VN" sz="2800" dirty="0">
                <a:solidFill>
                  <a:srgbClr val="FF33CC"/>
                </a:solidFill>
                <a:latin typeface="Times New Roman" pitchFamily="18" charset="0"/>
                <a:cs typeface="Times New Roman" pitchFamily="18" charset="0"/>
              </a:rPr>
              <a:t>Nhận xét: Thế giới sống đa dạng về số lượng các loài sinh vật, đa dạng về đặc điểm </a:t>
            </a:r>
            <a:r>
              <a:rPr lang="en-US" sz="2800" dirty="0" err="1">
                <a:solidFill>
                  <a:srgbClr val="FF33CC"/>
                </a:solidFill>
                <a:latin typeface="Times New Roman" pitchFamily="18" charset="0"/>
                <a:cs typeface="Times New Roman" pitchFamily="18" charset="0"/>
              </a:rPr>
              <a:t>cấu</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tạo</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và môi trường sống của chúng.</a:t>
            </a:r>
            <a:endParaRPr lang="en-US" sz="2800" dirty="0">
              <a:solidFill>
                <a:srgbClr val="FF33CC"/>
              </a:solidFill>
              <a:latin typeface="Times New Roman" pitchFamily="18" charset="0"/>
              <a:cs typeface="Times New Roman" pitchFamily="18" charset="0"/>
            </a:endParaRPr>
          </a:p>
        </p:txBody>
      </p:sp>
      <p:sp>
        <p:nvSpPr>
          <p:cNvPr id="8" name="Rectangle 7"/>
          <p:cNvSpPr/>
          <p:nvPr/>
        </p:nvSpPr>
        <p:spPr>
          <a:xfrm>
            <a:off x="8153400" y="2667000"/>
            <a:ext cx="3886200" cy="2677656"/>
          </a:xfrm>
          <a:prstGeom prst="rect">
            <a:avLst/>
          </a:prstGeom>
          <a:solidFill>
            <a:schemeClr val="tx2">
              <a:lumMod val="20000"/>
              <a:lumOff val="80000"/>
            </a:schemeClr>
          </a:solidFill>
        </p:spPr>
        <p:txBody>
          <a:bodyPr wrap="square">
            <a:spAutoFit/>
          </a:bodyPr>
          <a:lstStyle/>
          <a:p>
            <a:pPr indent="304800" algn="just">
              <a:defRPr/>
            </a:pPr>
            <a:r>
              <a:rPr lang="vi-VN" sz="2800" dirty="0">
                <a:solidFill>
                  <a:srgbClr val="FF33CC"/>
                </a:solidFill>
                <a:latin typeface="Times New Roman" pitchFamily="18" charset="0"/>
                <a:cs typeface="Times New Roman" pitchFamily="18" charset="0"/>
              </a:rPr>
              <a:t>Tên một số sinh vật trong hình 22.1: 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vi khuẩn, cò, trùng giày, dương xỉ, thông, súng.</a:t>
            </a:r>
            <a:endParaRPr lang="en-US" sz="2800"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10" presetClass="exit" presetSubtype="0" fill="hold" grpId="1" nodeType="withEffect">
                                  <p:stCondLst>
                                    <p:cond delay="0"/>
                                  </p:stCondLst>
                                  <p:childTnLst>
                                    <p:animEffect transition="out" filter="fade">
                                      <p:cBhvr>
                                        <p:cTn id="37" dur="2000"/>
                                        <p:tgtEl>
                                          <p:spTgt spid="8"/>
                                        </p:tgtEl>
                                      </p:cBhvr>
                                    </p:animEffect>
                                    <p:set>
                                      <p:cBhvr>
                                        <p:cTn id="3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1" animBg="1"/>
      <p:bldP spid="7" grpId="0"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8610600" cy="369332"/>
          </a:xfrm>
          <a:prstGeom prst="rect">
            <a:avLst/>
          </a:prstGeom>
          <a:noFill/>
        </p:spPr>
        <p:txBody>
          <a:bodyPr wrap="square" lIns="0" tIns="0" rIns="0" bIns="0" rtlCol="0">
            <a:spAutoFit/>
          </a:bodyPr>
          <a:lstStyle/>
          <a:p>
            <a:pPr algn="l"/>
            <a:r>
              <a:rPr lang="en-US" sz="2400" b="1" dirty="0">
                <a:solidFill>
                  <a:srgbClr val="0000FF"/>
                </a:solidFill>
                <a:latin typeface="Times New Roman" pitchFamily="18" charset="0"/>
                <a:cs typeface="Times New Roman" pitchFamily="18" charset="0"/>
              </a:rPr>
              <a:t>1. SỰ CẦN THIẾT CỦA VIỆC PHÂN LOẠI THẾ GIỚI SỐNG:</a:t>
            </a:r>
          </a:p>
        </p:txBody>
      </p:sp>
      <p:pic>
        <p:nvPicPr>
          <p:cNvPr id="6" name="Picture 2"/>
          <p:cNvPicPr>
            <a:picLocks noChangeAspect="1" noChangeArrowheads="1"/>
          </p:cNvPicPr>
          <p:nvPr/>
        </p:nvPicPr>
        <p:blipFill>
          <a:blip r:embed="rId2"/>
          <a:srcRect/>
          <a:stretch>
            <a:fillRect/>
          </a:stretch>
        </p:blipFill>
        <p:spPr bwMode="auto">
          <a:xfrm>
            <a:off x="-1" y="762000"/>
            <a:ext cx="8283955" cy="6096000"/>
          </a:xfrm>
          <a:prstGeom prst="rect">
            <a:avLst/>
          </a:prstGeom>
          <a:noFill/>
          <a:ln w="9525">
            <a:noFill/>
            <a:miter lim="800000"/>
            <a:headEnd/>
            <a:tailEnd/>
          </a:ln>
          <a:effectLst/>
        </p:spPr>
      </p:pic>
      <p:sp>
        <p:nvSpPr>
          <p:cNvPr id="9" name="Rectangle 8"/>
          <p:cNvSpPr>
            <a:spLocks noChangeArrowheads="1"/>
          </p:cNvSpPr>
          <p:nvPr/>
        </p:nvSpPr>
        <p:spPr bwMode="auto">
          <a:xfrm>
            <a:off x="8153400" y="838200"/>
            <a:ext cx="4038600" cy="1938992"/>
          </a:xfrm>
          <a:prstGeom prst="rect">
            <a:avLst/>
          </a:prstGeom>
          <a:solidFill>
            <a:schemeClr val="bg2"/>
          </a:solidFill>
          <a:ln w="9525">
            <a:noFill/>
            <a:miter lim="800000"/>
            <a:headEnd/>
            <a:tailEnd/>
          </a:ln>
        </p:spPr>
        <p:txBody>
          <a:bodyPr wrap="square">
            <a:spAutoFit/>
          </a:bodyPr>
          <a:lstStyle/>
          <a:p>
            <a:pPr indent="304800" algn="just"/>
            <a:r>
              <a:rPr lang="vi-VN" sz="2400" b="1" dirty="0">
                <a:solidFill>
                  <a:srgbClr val="FF0000"/>
                </a:solidFill>
                <a:latin typeface="Times New Roman" pitchFamily="18" charset="0"/>
                <a:cs typeface="Times New Roman" pitchFamily="18" charset="0"/>
              </a:rPr>
              <a:t>2.</a:t>
            </a:r>
            <a:r>
              <a:rPr lang="vi-VN" sz="2400" dirty="0">
                <a:solidFill>
                  <a:srgbClr val="FF0000"/>
                </a:solidFill>
                <a:latin typeface="Times New Roman" pitchFamily="18" charset="0"/>
                <a:cs typeface="Times New Roman" pitchFamily="18" charset="0"/>
              </a:rPr>
              <a:t> Thế giới sống có thể được phân loại theo những tiêu chí nào? Trên cơ sở đó, em hãy phân loại các sinh vật trong hình 22.1.</a:t>
            </a:r>
            <a:endParaRPr lang="en-US" sz="2400" dirty="0">
              <a:solidFill>
                <a:srgbClr val="FF0000"/>
              </a:solidFill>
              <a:latin typeface="Times New Roman" pitchFamily="18" charset="0"/>
              <a:cs typeface="Times New Roman" pitchFamily="18" charset="0"/>
            </a:endParaRPr>
          </a:p>
        </p:txBody>
      </p:sp>
      <p:sp>
        <p:nvSpPr>
          <p:cNvPr id="10" name="Rectangle 9"/>
          <p:cNvSpPr/>
          <p:nvPr/>
        </p:nvSpPr>
        <p:spPr>
          <a:xfrm>
            <a:off x="8153400" y="2846725"/>
            <a:ext cx="4038600" cy="3477875"/>
          </a:xfrm>
          <a:prstGeom prst="rect">
            <a:avLst/>
          </a:prstGeom>
          <a:solidFill>
            <a:schemeClr val="accent1">
              <a:lumMod val="20000"/>
              <a:lumOff val="80000"/>
            </a:schemeClr>
          </a:solidFill>
        </p:spPr>
        <p:txBody>
          <a:bodyPr wrap="square">
            <a:spAutoFit/>
          </a:bodyPr>
          <a:lstStyle/>
          <a:p>
            <a:pPr>
              <a:defRPr/>
            </a:pPr>
            <a:r>
              <a:rPr lang="vi-VN" sz="2800" dirty="0">
                <a:solidFill>
                  <a:srgbClr val="000000"/>
                </a:solidFill>
                <a:cs typeface="Times New Roman" pitchFamily="18" charset="0"/>
              </a:rPr>
              <a:t> </a:t>
            </a:r>
            <a:r>
              <a:rPr lang="vi-VN" sz="2400" dirty="0">
                <a:solidFill>
                  <a:srgbClr val="FF33CC"/>
                </a:solidFill>
                <a:latin typeface="Times New Roman" pitchFamily="18" charset="0"/>
                <a:cs typeface="Times New Roman" pitchFamily="18" charset="0"/>
              </a:rPr>
              <a:t>Phân loại sinh vật dựa vào đặc điểm tế bào (tế bào nhân sơ, tế bào nhân thực), cấp độ tổ chức cơ thể (cơ thể đơn bào, cơ thể đa bào), khả năng di chuyển, dinh dưỡng (tự dưỡng, dị dưỡng), môi trường sống (môi trường nước, môi trường cạn,...).</a:t>
            </a:r>
            <a:endParaRPr lang="en-US" sz="2400"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9" name="Rectangle 8"/>
          <p:cNvSpPr>
            <a:spLocks noChangeArrowheads="1"/>
          </p:cNvSpPr>
          <p:nvPr/>
        </p:nvSpPr>
        <p:spPr bwMode="auto">
          <a:xfrm>
            <a:off x="0" y="381000"/>
            <a:ext cx="12192000" cy="954107"/>
          </a:xfrm>
          <a:prstGeom prst="rect">
            <a:avLst/>
          </a:prstGeom>
          <a:solidFill>
            <a:schemeClr val="bg2"/>
          </a:solidFill>
          <a:ln w="9525">
            <a:noFill/>
            <a:miter lim="800000"/>
            <a:headEnd/>
            <a:tailEnd/>
          </a:ln>
        </p:spPr>
        <p:txBody>
          <a:bodyPr wrap="square">
            <a:spAutoFit/>
          </a:bodyPr>
          <a:lstStyle/>
          <a:p>
            <a:pPr indent="304800" algn="just">
              <a:defRPr/>
            </a:pPr>
            <a:r>
              <a:rPr lang="vi-VN" sz="2800" dirty="0">
                <a:solidFill>
                  <a:srgbClr val="FF0000"/>
                </a:solidFill>
                <a:latin typeface="Times New Roman" pitchFamily="18" charset="0"/>
                <a:cs typeface="Times New Roman" pitchFamily="18" charset="0"/>
              </a:rPr>
              <a:t>Em hãy phân loại các sinh vật trong hình 22.1: v</a:t>
            </a:r>
            <a:r>
              <a:rPr lang="en-US" sz="2800" dirty="0">
                <a:solidFill>
                  <a:srgbClr val="FF0000"/>
                </a:solidFill>
                <a:latin typeface="Times New Roman" pitchFamily="18" charset="0"/>
                <a:cs typeface="Times New Roman" pitchFamily="18" charset="0"/>
              </a:rPr>
              <a:t>o</a:t>
            </a:r>
            <a:r>
              <a:rPr lang="vi-VN" sz="2800" dirty="0">
                <a:solidFill>
                  <a:srgbClr val="FF0000"/>
                </a:solidFill>
                <a:latin typeface="Times New Roman" pitchFamily="18" charset="0"/>
                <a:cs typeface="Times New Roman" pitchFamily="18" charset="0"/>
              </a:rPr>
              <a:t>ọc, nhện, rùa, bướm, bọ cánh cam, cá, vi khuẩn, cò, trùng giày, dương xỉ, thông, súng.</a:t>
            </a:r>
            <a:endParaRPr lang="en-US" sz="2800" dirty="0">
              <a:solidFill>
                <a:srgbClr val="FF0000"/>
              </a:solidFill>
              <a:latin typeface="Times New Roman" pitchFamily="18" charset="0"/>
              <a:cs typeface="Times New Roman" pitchFamily="18" charset="0"/>
            </a:endParaRPr>
          </a:p>
        </p:txBody>
      </p:sp>
      <p:sp>
        <p:nvSpPr>
          <p:cNvPr id="12" name="Rectangle 11"/>
          <p:cNvSpPr/>
          <p:nvPr/>
        </p:nvSpPr>
        <p:spPr>
          <a:xfrm>
            <a:off x="0" y="1613118"/>
            <a:ext cx="12192000" cy="1815882"/>
          </a:xfrm>
          <a:prstGeom prst="rect">
            <a:avLst/>
          </a:prstGeom>
          <a:solidFill>
            <a:schemeClr val="accent1">
              <a:lumMod val="20000"/>
              <a:lumOff val="80000"/>
            </a:schemeClr>
          </a:solidFill>
        </p:spPr>
        <p:txBody>
          <a:bodyPr wrap="square">
            <a:spAutoFit/>
          </a:bodyPr>
          <a:lstStyle/>
          <a:p>
            <a:pPr>
              <a:defRPr/>
            </a:pPr>
            <a:r>
              <a:rPr lang="en-US" sz="2800" dirty="0">
                <a:solidFill>
                  <a:srgbClr val="000000"/>
                </a:solidFill>
                <a:cs typeface="Times New Roman" pitchFamily="18" charset="0"/>
              </a:rPr>
              <a:t>-</a:t>
            </a:r>
            <a:r>
              <a:rPr lang="vi-VN" sz="2800" dirty="0">
                <a:solidFill>
                  <a:srgbClr val="FF33CC"/>
                </a:solidFill>
                <a:latin typeface="Times New Roman" pitchFamily="18" charset="0"/>
                <a:cs typeface="Times New Roman" pitchFamily="18" charset="0"/>
              </a:rPr>
              <a:t>Phân loại sinh vật dựa vào đặc điểm tế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Tế</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sơ</a:t>
            </a:r>
            <a:r>
              <a:rPr lang="en-US" sz="2800" dirty="0">
                <a:solidFill>
                  <a:srgbClr val="FF33CC"/>
                </a:solidFill>
                <a:latin typeface="Times New Roman" pitchFamily="18" charset="0"/>
                <a:cs typeface="Times New Roman" pitchFamily="18" charset="0"/>
              </a:rPr>
              <a:t>: Vi </a:t>
            </a:r>
            <a:r>
              <a:rPr lang="en-US" sz="2800" dirty="0" err="1">
                <a:solidFill>
                  <a:srgbClr val="FF33CC"/>
                </a:solidFill>
                <a:latin typeface="Times New Roman" pitchFamily="18" charset="0"/>
                <a:cs typeface="Times New Roman" pitchFamily="18" charset="0"/>
              </a:rPr>
              <a:t>khuẩn</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Tế</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thực</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cò, trùng giày, dương xỉ, thông, súng.</a:t>
            </a:r>
            <a:endParaRPr lang="en-US" sz="2800" dirty="0">
              <a:solidFill>
                <a:srgbClr val="FF33CC"/>
              </a:solidFill>
              <a:latin typeface="Times New Roman" pitchFamily="18" charset="0"/>
              <a:cs typeface="Times New Roman" pitchFamily="18" charset="0"/>
            </a:endParaRPr>
          </a:p>
        </p:txBody>
      </p:sp>
      <p:sp>
        <p:nvSpPr>
          <p:cNvPr id="13" name="Rectangle 12"/>
          <p:cNvSpPr/>
          <p:nvPr/>
        </p:nvSpPr>
        <p:spPr>
          <a:xfrm>
            <a:off x="0" y="3644205"/>
            <a:ext cx="12192000" cy="1384995"/>
          </a:xfrm>
          <a:prstGeom prst="rect">
            <a:avLst/>
          </a:prstGeom>
          <a:solidFill>
            <a:schemeClr val="accent1">
              <a:lumMod val="20000"/>
              <a:lumOff val="80000"/>
            </a:schemeClr>
          </a:solidFill>
        </p:spPr>
        <p:txBody>
          <a:bodyPr wrap="square">
            <a:spAutoFit/>
          </a:bodyPr>
          <a:lstStyle/>
          <a:p>
            <a:pPr>
              <a:defRPr/>
            </a:pPr>
            <a:r>
              <a:rPr lang="vi-VN" sz="2800" dirty="0">
                <a:solidFill>
                  <a:srgbClr val="000000"/>
                </a:solidFill>
                <a:cs typeface="Times New Roman" pitchFamily="18" charset="0"/>
              </a:rPr>
              <a:t> </a:t>
            </a:r>
            <a:r>
              <a:rPr lang="en-US" sz="2800" dirty="0">
                <a:solidFill>
                  <a:srgbClr val="000000"/>
                </a:solidFill>
                <a:cs typeface="Times New Roman" pitchFamily="18" charset="0"/>
              </a:rPr>
              <a:t>- </a:t>
            </a:r>
            <a:r>
              <a:rPr lang="vi-VN" sz="2800" dirty="0">
                <a:solidFill>
                  <a:srgbClr val="FF33CC"/>
                </a:solidFill>
                <a:latin typeface="Times New Roman" pitchFamily="18" charset="0"/>
                <a:cs typeface="Times New Roman" pitchFamily="18" charset="0"/>
              </a:rPr>
              <a:t>Phân loại sinh vật dựa vào cấp độ tổ chức cơ thể</a:t>
            </a:r>
            <a:r>
              <a:rPr lang="en-US" sz="2800" dirty="0">
                <a:solidFill>
                  <a:srgbClr val="FF33CC"/>
                </a:solidFill>
                <a:latin typeface="Times New Roman" pitchFamily="18" charset="0"/>
                <a:cs typeface="Times New Roman" pitchFamily="18" charset="0"/>
              </a:rPr>
              <a:t>:</a:t>
            </a:r>
          </a:p>
          <a:p>
            <a:pPr>
              <a:defRPr/>
            </a:pP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Cơ thể đơn bào</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vi khuẩn, trùng giày, </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Cơ thể đa bào</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cò</a:t>
            </a:r>
            <a:r>
              <a:rPr lang="en-US" sz="2800" dirty="0">
                <a:solidFill>
                  <a:srgbClr val="FF33CC"/>
                </a:solidFill>
                <a:latin typeface="Times New Roman" pitchFamily="18" charset="0"/>
                <a:cs typeface="Times New Roman" pitchFamily="18" charset="0"/>
              </a:rPr>
              <a:t>,</a:t>
            </a:r>
            <a:r>
              <a:rPr lang="vi-VN" sz="2800" dirty="0">
                <a:solidFill>
                  <a:srgbClr val="FF33CC"/>
                </a:solidFill>
                <a:latin typeface="Times New Roman" pitchFamily="18" charset="0"/>
                <a:cs typeface="Times New Roman" pitchFamily="18" charset="0"/>
              </a:rPr>
              <a:t> dương xỉ, thông, súng.</a:t>
            </a:r>
            <a:endParaRPr lang="en-US" sz="2800"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9" name="Rectangle 8"/>
          <p:cNvSpPr>
            <a:spLocks noChangeArrowheads="1"/>
          </p:cNvSpPr>
          <p:nvPr/>
        </p:nvSpPr>
        <p:spPr bwMode="auto">
          <a:xfrm>
            <a:off x="0" y="609600"/>
            <a:ext cx="12192000" cy="954107"/>
          </a:xfrm>
          <a:prstGeom prst="rect">
            <a:avLst/>
          </a:prstGeom>
          <a:solidFill>
            <a:schemeClr val="bg2"/>
          </a:solidFill>
          <a:ln w="9525">
            <a:noFill/>
            <a:miter lim="800000"/>
            <a:headEnd/>
            <a:tailEnd/>
          </a:ln>
        </p:spPr>
        <p:txBody>
          <a:bodyPr wrap="square">
            <a:spAutoFit/>
          </a:bodyPr>
          <a:lstStyle/>
          <a:p>
            <a:pPr indent="304800" algn="just">
              <a:defRPr/>
            </a:pPr>
            <a:r>
              <a:rPr lang="vi-VN" sz="2800" dirty="0">
                <a:solidFill>
                  <a:srgbClr val="FF0000"/>
                </a:solidFill>
                <a:latin typeface="Times New Roman" pitchFamily="18" charset="0"/>
                <a:cs typeface="Times New Roman" pitchFamily="18" charset="0"/>
              </a:rPr>
              <a:t>Em hãy phân loại các sinh vật trong hình 22.1: v</a:t>
            </a:r>
            <a:r>
              <a:rPr lang="en-US" sz="2800" dirty="0">
                <a:solidFill>
                  <a:srgbClr val="FF0000"/>
                </a:solidFill>
                <a:latin typeface="Times New Roman" pitchFamily="18" charset="0"/>
                <a:cs typeface="Times New Roman" pitchFamily="18" charset="0"/>
              </a:rPr>
              <a:t>o</a:t>
            </a:r>
            <a:r>
              <a:rPr lang="vi-VN" sz="2800" dirty="0">
                <a:solidFill>
                  <a:srgbClr val="FF0000"/>
                </a:solidFill>
                <a:latin typeface="Times New Roman" pitchFamily="18" charset="0"/>
                <a:cs typeface="Times New Roman" pitchFamily="18" charset="0"/>
              </a:rPr>
              <a:t>ọc, nhện, rùa, bướm, bọ cánh cam, cá, vi khuẩn, cò, trùng giày, dương xỉ, thông, súng.</a:t>
            </a:r>
            <a:endParaRPr lang="en-US" sz="2800" dirty="0">
              <a:solidFill>
                <a:srgbClr val="FF0000"/>
              </a:solidFill>
              <a:latin typeface="Times New Roman" pitchFamily="18" charset="0"/>
              <a:cs typeface="Times New Roman" pitchFamily="18" charset="0"/>
            </a:endParaRPr>
          </a:p>
        </p:txBody>
      </p:sp>
      <p:sp>
        <p:nvSpPr>
          <p:cNvPr id="14" name="Rectangle 13"/>
          <p:cNvSpPr/>
          <p:nvPr/>
        </p:nvSpPr>
        <p:spPr>
          <a:xfrm>
            <a:off x="0" y="1613118"/>
            <a:ext cx="12192000" cy="1815882"/>
          </a:xfrm>
          <a:prstGeom prst="rect">
            <a:avLst/>
          </a:prstGeom>
          <a:solidFill>
            <a:schemeClr val="accent1">
              <a:lumMod val="20000"/>
              <a:lumOff val="80000"/>
            </a:schemeClr>
          </a:solidFill>
        </p:spPr>
        <p:txBody>
          <a:bodyPr wrap="square">
            <a:spAutoFit/>
          </a:bodyPr>
          <a:lstStyle/>
          <a:p>
            <a:pPr>
              <a:defRPr/>
            </a:pPr>
            <a:r>
              <a:rPr lang="en-US" sz="2800" dirty="0">
                <a:solidFill>
                  <a:srgbClr val="000000"/>
                </a:solidFill>
                <a:cs typeface="Times New Roman" pitchFamily="18" charset="0"/>
              </a:rPr>
              <a:t>- </a:t>
            </a:r>
            <a:r>
              <a:rPr lang="vi-VN" sz="2800" dirty="0">
                <a:solidFill>
                  <a:srgbClr val="FF33CC"/>
                </a:solidFill>
                <a:latin typeface="Times New Roman" pitchFamily="18" charset="0"/>
                <a:cs typeface="Times New Roman" pitchFamily="18" charset="0"/>
              </a:rPr>
              <a:t>Phân loại sinh vật dựa khả năng di chuyển</a:t>
            </a:r>
            <a:r>
              <a:rPr lang="en-US" sz="2800" dirty="0">
                <a:solidFill>
                  <a:srgbClr val="FF33CC"/>
                </a:solidFill>
                <a:latin typeface="Times New Roman" pitchFamily="18" charset="0"/>
                <a:cs typeface="Times New Roman" pitchFamily="18" charset="0"/>
              </a:rPr>
              <a:t>:</a:t>
            </a: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chuyển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được</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vi khuẩn, cò, trùng giày.</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không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chuyển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được</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dương xỉ, thông, súng.</a:t>
            </a:r>
            <a:endParaRPr lang="en-US" sz="2800" dirty="0">
              <a:solidFill>
                <a:srgbClr val="FF33CC"/>
              </a:solidFill>
              <a:latin typeface="Times New Roman" pitchFamily="18" charset="0"/>
              <a:cs typeface="Times New Roman" pitchFamily="18" charset="0"/>
            </a:endParaRPr>
          </a:p>
        </p:txBody>
      </p:sp>
      <p:sp>
        <p:nvSpPr>
          <p:cNvPr id="16" name="Rectangle 15"/>
          <p:cNvSpPr/>
          <p:nvPr/>
        </p:nvSpPr>
        <p:spPr>
          <a:xfrm>
            <a:off x="0" y="3505200"/>
            <a:ext cx="12192000" cy="1815882"/>
          </a:xfrm>
          <a:prstGeom prst="rect">
            <a:avLst/>
          </a:prstGeom>
          <a:solidFill>
            <a:schemeClr val="accent1">
              <a:lumMod val="20000"/>
              <a:lumOff val="80000"/>
            </a:schemeClr>
          </a:solidFill>
        </p:spPr>
        <p:txBody>
          <a:bodyPr wrap="square">
            <a:spAutoFit/>
          </a:bodyPr>
          <a:lstStyle/>
          <a:p>
            <a:pPr>
              <a:defRPr/>
            </a:pPr>
            <a:r>
              <a:rPr lang="en-US" sz="2800" dirty="0">
                <a:solidFill>
                  <a:srgbClr val="000000"/>
                </a:solidFill>
                <a:cs typeface="Times New Roman" pitchFamily="18" charset="0"/>
              </a:rPr>
              <a:t>-</a:t>
            </a:r>
            <a:r>
              <a:rPr lang="vi-VN" sz="2800" dirty="0">
                <a:solidFill>
                  <a:srgbClr val="000000"/>
                </a:solidFill>
                <a:cs typeface="Times New Roman" pitchFamily="18" charset="0"/>
              </a:rPr>
              <a:t> </a:t>
            </a:r>
            <a:r>
              <a:rPr lang="vi-VN" sz="2800" dirty="0">
                <a:solidFill>
                  <a:srgbClr val="FF33CC"/>
                </a:solidFill>
                <a:latin typeface="Times New Roman" pitchFamily="18" charset="0"/>
                <a:cs typeface="Times New Roman" pitchFamily="18" charset="0"/>
              </a:rPr>
              <a:t>Phân loại sinh vật dựa vào </a:t>
            </a:r>
            <a:r>
              <a:rPr lang="en-US" sz="2800" dirty="0" err="1">
                <a:solidFill>
                  <a:srgbClr val="FF33CC"/>
                </a:solidFill>
                <a:latin typeface="Times New Roman" pitchFamily="18" charset="0"/>
                <a:cs typeface="Times New Roman" pitchFamily="18" charset="0"/>
              </a:rPr>
              <a:t>đặc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điểm</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dưỡng</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tự dưỡng</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dương xỉ, thông, súng.</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dị dưỡng</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vi khuẩn, cò, trùng giày</a:t>
            </a:r>
            <a:endParaRPr lang="en-US" sz="2800" dirty="0">
              <a:solidFill>
                <a:srgbClr val="FF33CC"/>
              </a:solidFill>
              <a:latin typeface="Times New Roman" pitchFamily="18" charset="0"/>
              <a:cs typeface="Times New Roman" pitchFamily="18" charset="0"/>
            </a:endParaRPr>
          </a:p>
        </p:txBody>
      </p:sp>
      <p:sp>
        <p:nvSpPr>
          <p:cNvPr id="10" name="Rectangle 9"/>
          <p:cNvSpPr/>
          <p:nvPr/>
        </p:nvSpPr>
        <p:spPr>
          <a:xfrm>
            <a:off x="0" y="5473005"/>
            <a:ext cx="12192000" cy="1384995"/>
          </a:xfrm>
          <a:prstGeom prst="rect">
            <a:avLst/>
          </a:prstGeom>
          <a:solidFill>
            <a:schemeClr val="accent1">
              <a:lumMod val="20000"/>
              <a:lumOff val="80000"/>
            </a:schemeClr>
          </a:solidFill>
        </p:spPr>
        <p:txBody>
          <a:bodyPr wrap="square">
            <a:spAutoFit/>
          </a:bodyPr>
          <a:lstStyle/>
          <a:p>
            <a:pPr>
              <a:defRPr/>
            </a:pPr>
            <a:r>
              <a:rPr lang="en-US" sz="2800" dirty="0">
                <a:solidFill>
                  <a:srgbClr val="000000"/>
                </a:solidFill>
                <a:cs typeface="Times New Roman" pitchFamily="18" charset="0"/>
              </a:rPr>
              <a:t>-</a:t>
            </a:r>
            <a:r>
              <a:rPr lang="vi-VN" sz="2800" dirty="0">
                <a:solidFill>
                  <a:srgbClr val="000000"/>
                </a:solidFill>
                <a:cs typeface="Times New Roman" pitchFamily="18" charset="0"/>
              </a:rPr>
              <a:t> </a:t>
            </a:r>
            <a:r>
              <a:rPr lang="vi-VN" sz="2800" dirty="0">
                <a:solidFill>
                  <a:srgbClr val="FF33CC"/>
                </a:solidFill>
                <a:latin typeface="Times New Roman" pitchFamily="18" charset="0"/>
                <a:cs typeface="Times New Roman" pitchFamily="18" charset="0"/>
              </a:rPr>
              <a:t>Phân loại sinh vật dựa môi trường sống</a:t>
            </a:r>
            <a:r>
              <a:rPr lang="en-US" sz="2800" dirty="0">
                <a:solidFill>
                  <a:srgbClr val="FF33CC"/>
                </a:solidFill>
                <a:latin typeface="Times New Roman" pitchFamily="18" charset="0"/>
                <a:cs typeface="Times New Roman" pitchFamily="18" charset="0"/>
              </a:rPr>
              <a:t>:</a:t>
            </a:r>
          </a:p>
          <a:p>
            <a:pPr>
              <a:defRPr/>
            </a:pP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Môi trường nước</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rùa, cá, vi khuẩn, trùng giày, súng.</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Môi trường cạn</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bướm, bọ cánh cam, vi khuẩn, cò, dương xỉ, thông</a:t>
            </a:r>
            <a:r>
              <a:rPr lang="en-US" sz="2800" dirty="0">
                <a:solidFill>
                  <a:srgbClr val="FF33CC"/>
                </a:solidFill>
                <a:latin typeface="Times New Roman" pitchFamily="18" charset="0"/>
                <a:cs typeface="Times New Roman" pitchFamily="18" charset="0"/>
              </a:rPr>
              <a:t>.</a:t>
            </a: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193800" y="355600"/>
            <a:ext cx="10795000" cy="543803"/>
          </a:xfrm>
          <a:prstGeom prst="rect">
            <a:avLst/>
          </a:prstGeom>
          <a:solidFill>
            <a:schemeClr val="bg2"/>
          </a:solidFill>
          <a:ln w="9525">
            <a:noFill/>
            <a:miter lim="800000"/>
            <a:headEnd/>
            <a:tailEnd/>
          </a:ln>
        </p:spPr>
        <p:txBody>
          <a:bodyPr>
            <a:spAutoFit/>
          </a:bodyPr>
          <a:lstStyle/>
          <a:p>
            <a:pPr algn="just">
              <a:lnSpc>
                <a:spcPct val="115000"/>
              </a:lnSpc>
              <a:spcBef>
                <a:spcPts val="600"/>
              </a:spcBef>
            </a:pPr>
            <a:r>
              <a:rPr lang="en-US" sz="2800" b="1" dirty="0" err="1">
                <a:solidFill>
                  <a:srgbClr val="FF0000"/>
                </a:solidFill>
                <a:latin typeface="Times New Roman" pitchFamily="18" charset="0"/>
                <a:cs typeface="Times New Roman" pitchFamily="18" charset="0"/>
              </a:rPr>
              <a:t>Tại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loại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sống</a:t>
            </a:r>
            <a:r>
              <a:rPr lang="en-US" sz="2800" b="1" dirty="0">
                <a:solidFill>
                  <a:srgbClr val="FF0000"/>
                </a:solidFill>
                <a:latin typeface="Times New Roman" pitchFamily="18" charset="0"/>
                <a:cs typeface="Times New Roman" pitchFamily="18" charset="0"/>
              </a:rPr>
              <a:t>?</a:t>
            </a:r>
          </a:p>
        </p:txBody>
      </p:sp>
      <p:sp>
        <p:nvSpPr>
          <p:cNvPr id="24579" name="Rectangle 5"/>
          <p:cNvSpPr>
            <a:spLocks noChangeArrowheads="1"/>
          </p:cNvSpPr>
          <p:nvPr/>
        </p:nvSpPr>
        <p:spPr bwMode="auto">
          <a:xfrm>
            <a:off x="685800" y="2438400"/>
            <a:ext cx="11277600" cy="587853"/>
          </a:xfrm>
          <a:prstGeom prst="rect">
            <a:avLst/>
          </a:prstGeom>
          <a:solidFill>
            <a:schemeClr val="bg2"/>
          </a:solidFill>
          <a:ln w="9525">
            <a:noFill/>
            <a:miter lim="800000"/>
            <a:headEnd/>
            <a:tailEnd/>
          </a:ln>
        </p:spPr>
        <p:txBody>
          <a:bodyPr wrap="square">
            <a:spAutoFit/>
          </a:bodyPr>
          <a:lstStyle/>
          <a:p>
            <a:pPr algn="just">
              <a:lnSpc>
                <a:spcPct val="115000"/>
              </a:lnSpc>
              <a:spcBef>
                <a:spcPts val="600"/>
              </a:spcBef>
            </a:pP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loại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p>
        </p:txBody>
      </p:sp>
      <p:pic>
        <p:nvPicPr>
          <p:cNvPr id="24580" name="Picture 6" descr="mhjh"/>
          <p:cNvPicPr>
            <a:picLocks noChangeAspect="1" noChangeArrowheads="1" noCrop="1"/>
          </p:cNvPicPr>
          <p:nvPr/>
        </p:nvPicPr>
        <p:blipFill>
          <a:blip r:embed="rId2"/>
          <a:srcRect/>
          <a:stretch>
            <a:fillRect/>
          </a:stretch>
        </p:blipFill>
        <p:spPr bwMode="auto">
          <a:xfrm>
            <a:off x="55033" y="409575"/>
            <a:ext cx="1016000" cy="533400"/>
          </a:xfrm>
          <a:prstGeom prst="rect">
            <a:avLst/>
          </a:prstGeom>
          <a:noFill/>
          <a:ln w="9525">
            <a:noFill/>
            <a:miter lim="800000"/>
            <a:headEnd/>
            <a:tailEnd/>
          </a:ln>
        </p:spPr>
      </p:pic>
      <p:sp>
        <p:nvSpPr>
          <p:cNvPr id="8" name="Rectangle 7"/>
          <p:cNvSpPr/>
          <p:nvPr/>
        </p:nvSpPr>
        <p:spPr>
          <a:xfrm>
            <a:off x="685800" y="3200400"/>
            <a:ext cx="11277600" cy="1578894"/>
          </a:xfrm>
          <a:prstGeom prst="rect">
            <a:avLst/>
          </a:prstGeom>
          <a:solidFill>
            <a:schemeClr val="accent1">
              <a:lumMod val="20000"/>
              <a:lumOff val="80000"/>
            </a:schemeClr>
          </a:solidFill>
        </p:spPr>
        <p:txBody>
          <a:bodyPr wrap="square">
            <a:spAutoFit/>
          </a:bodyPr>
          <a:lstStyle/>
          <a:p>
            <a:pPr algn="just">
              <a:lnSpc>
                <a:spcPct val="115000"/>
              </a:lnSpc>
              <a:spcBef>
                <a:spcPts val="600"/>
              </a:spcBef>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Các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tiêu</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chí</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phân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loại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đặc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điểm</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tế</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(TB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sơ</a:t>
            </a:r>
            <a:r>
              <a:rPr lang="en-US" sz="2800" dirty="0">
                <a:solidFill>
                  <a:srgbClr val="FF33CC"/>
                </a:solidFill>
                <a:latin typeface="Times New Roman" pitchFamily="18" charset="0"/>
                <a:cs typeface="Times New Roman" pitchFamily="18" charset="0"/>
              </a:rPr>
              <a:t>, TB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thực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mức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độ</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tổ</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chức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cơ</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cơ</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đơn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cơ</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môi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trường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sống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kiểu</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dưỡng</a:t>
            </a:r>
            <a:r>
              <a:rPr lang="en-US" sz="2800" dirty="0">
                <a:solidFill>
                  <a:srgbClr val="FF33CC"/>
                </a:solidFill>
                <a:latin typeface="Times New Roman" pitchFamily="18" charset="0"/>
                <a:cs typeface="Times New Roman" pitchFamily="18" charset="0"/>
              </a:rPr>
              <a:t>,…</a:t>
            </a:r>
          </a:p>
        </p:txBody>
      </p:sp>
      <p:sp>
        <p:nvSpPr>
          <p:cNvPr id="9" name="Rectangle 8"/>
          <p:cNvSpPr/>
          <p:nvPr/>
        </p:nvSpPr>
        <p:spPr>
          <a:xfrm>
            <a:off x="711200" y="1198563"/>
            <a:ext cx="11277600" cy="1083374"/>
          </a:xfrm>
          <a:prstGeom prst="rect">
            <a:avLst/>
          </a:prstGeom>
          <a:solidFill>
            <a:schemeClr val="accent1">
              <a:lumMod val="20000"/>
              <a:lumOff val="80000"/>
            </a:schemeClr>
          </a:solidFill>
        </p:spPr>
        <p:txBody>
          <a:bodyPr>
            <a:spAutoFit/>
          </a:bodyPr>
          <a:lstStyle/>
          <a:p>
            <a:pPr algn="just">
              <a:lnSpc>
                <a:spcPct val="115000"/>
              </a:lnSpc>
              <a:spcBef>
                <a:spcPts val="600"/>
              </a:spcBef>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Phân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loại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thế</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giới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sống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giúp</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chúng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gọi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đúng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tên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đưa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đúng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nhóm</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phân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loại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nhận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ra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sự</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dạng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của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giới</a:t>
            </a:r>
            <a:r>
              <a:rPr lang="en-US" sz="2800" dirty="0">
                <a:solidFill>
                  <a:srgbClr val="FF33CC"/>
                </a:solidFill>
                <a:latin typeface="Times New Roman" pitchFamily="18" charset="0"/>
                <a:cs typeface="Times New Roman"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1000" fill="hold"/>
                                        <p:tgtEl>
                                          <p:spTgt spid="24578"/>
                                        </p:tgtEl>
                                        <p:attrNameLst>
                                          <p:attrName>ppt_x</p:attrName>
                                        </p:attrNameLst>
                                      </p:cBhvr>
                                      <p:tavLst>
                                        <p:tav tm="0">
                                          <p:val>
                                            <p:strVal val="#ppt_x"/>
                                          </p:val>
                                        </p:tav>
                                        <p:tav tm="100000">
                                          <p:val>
                                            <p:strVal val="#ppt_x"/>
                                          </p:val>
                                        </p:tav>
                                      </p:tavLst>
                                    </p:anim>
                                    <p:anim calcmode="lin" valueType="num">
                                      <p:cBhvr additive="base">
                                        <p:cTn id="8" dur="10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grpId="0" nodeType="clickEffect">
                                  <p:stCondLst>
                                    <p:cond delay="0"/>
                                  </p:stCondLst>
                                  <p:childTnLst>
                                    <p:set>
                                      <p:cBhvr>
                                        <p:cTn id="17" dur="1" fill="hold">
                                          <p:stCondLst>
                                            <p:cond delay="0"/>
                                          </p:stCondLst>
                                        </p:cTn>
                                        <p:tgtEl>
                                          <p:spTgt spid="24579"/>
                                        </p:tgtEl>
                                        <p:attrNameLst>
                                          <p:attrName>style.visibility</p:attrName>
                                        </p:attrNameLst>
                                      </p:cBhvr>
                                      <p:to>
                                        <p:strVal val="visible"/>
                                      </p:to>
                                    </p:set>
                                    <p:animEffect transition="in" filter="fade">
                                      <p:cBhvr>
                                        <p:cTn id="18" dur="2000"/>
                                        <p:tgtEl>
                                          <p:spTgt spid="24579"/>
                                        </p:tgtEl>
                                      </p:cBhvr>
                                    </p:animEffect>
                                    <p:anim calcmode="lin" valueType="num">
                                      <p:cBhvr>
                                        <p:cTn id="19" dur="2000" fill="hold"/>
                                        <p:tgtEl>
                                          <p:spTgt spid="24579"/>
                                        </p:tgtEl>
                                        <p:attrNameLst>
                                          <p:attrName>style.rotation</p:attrName>
                                        </p:attrNameLst>
                                      </p:cBhvr>
                                      <p:tavLst>
                                        <p:tav tm="0">
                                          <p:val>
                                            <p:fltVal val="720"/>
                                          </p:val>
                                        </p:tav>
                                        <p:tav tm="100000">
                                          <p:val>
                                            <p:fltVal val="0"/>
                                          </p:val>
                                        </p:tav>
                                      </p:tavLst>
                                    </p:anim>
                                    <p:anim calcmode="lin" valueType="num">
                                      <p:cBhvr>
                                        <p:cTn id="20" dur="2000" fill="hold"/>
                                        <p:tgtEl>
                                          <p:spTgt spid="24579"/>
                                        </p:tgtEl>
                                        <p:attrNameLst>
                                          <p:attrName>ppt_h</p:attrName>
                                        </p:attrNameLst>
                                      </p:cBhvr>
                                      <p:tavLst>
                                        <p:tav tm="0">
                                          <p:val>
                                            <p:fltVal val="0"/>
                                          </p:val>
                                        </p:tav>
                                        <p:tav tm="100000">
                                          <p:val>
                                            <p:strVal val="#ppt_h"/>
                                          </p:val>
                                        </p:tav>
                                      </p:tavLst>
                                    </p:anim>
                                    <p:anim calcmode="lin" valueType="num">
                                      <p:cBhvr>
                                        <p:cTn id="21" dur="2000" fill="hold"/>
                                        <p:tgtEl>
                                          <p:spTgt spid="24579"/>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2154436"/>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Phân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loại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thế</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giới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nhất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định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dựa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điểm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cơ</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thể</a:t>
            </a:r>
            <a:r>
              <a:rPr lang="en-US" sz="2800" dirty="0">
                <a:solidFill>
                  <a:srgbClr val="0000FF"/>
                </a:solidFill>
                <a:latin typeface="Times New Roman" pitchFamily="18" charset="0"/>
                <a:ea typeface="Calibri"/>
                <a:cs typeface="Times New Roman" pitchFamily="18" charset="0"/>
              </a:rPr>
              <a:t>.</a:t>
            </a:r>
          </a:p>
          <a:p>
            <a:pPr>
              <a:defRPr/>
            </a:pP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Nhiệm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vụ</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của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phát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hiện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mô</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tả</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a:t>
            </a:r>
            <a:endParaRPr lang="en-US" altLang="en-US" sz="2800" b="1" dirty="0">
              <a:solidFill>
                <a:srgbClr val="0000FF"/>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52400" y="3031787"/>
            <a:ext cx="5486400" cy="3750013"/>
          </a:xfrm>
          <a:prstGeom prst="rect">
            <a:avLst/>
          </a:prstGeom>
          <a:noFill/>
          <a:ln w="9525">
            <a:noFill/>
            <a:miter lim="800000"/>
            <a:headEnd/>
            <a:tailEnd/>
          </a:ln>
          <a:effectLst/>
        </p:spPr>
      </p:pic>
      <p:sp>
        <p:nvSpPr>
          <p:cNvPr id="12" name="TextBox 11"/>
          <p:cNvSpPr txBox="1">
            <a:spLocks noChangeArrowheads="1"/>
          </p:cNvSpPr>
          <p:nvPr/>
        </p:nvSpPr>
        <p:spPr bwMode="auto">
          <a:xfrm>
            <a:off x="5791200" y="2819400"/>
            <a:ext cx="6400800" cy="1477328"/>
          </a:xfrm>
          <a:prstGeom prst="rect">
            <a:avLst/>
          </a:prstGeom>
          <a:solidFill>
            <a:schemeClr val="bg2"/>
          </a:solidFill>
          <a:ln w="9525">
            <a:noFill/>
            <a:miter lim="800000"/>
            <a:headEnd/>
            <a:tailEnd/>
          </a:ln>
        </p:spPr>
        <p:txBody>
          <a:bodyPr wrap="square">
            <a:spAutoFit/>
          </a:bodyPr>
          <a:lstStyle/>
          <a:p>
            <a:pPr algn="just"/>
            <a:r>
              <a:rPr lang="en-US" sz="3000" dirty="0" err="1">
                <a:solidFill>
                  <a:srgbClr val="FF0000"/>
                </a:solidFill>
                <a:latin typeface="Times New Roman" pitchFamily="18" charset="0"/>
                <a:cs typeface="Times New Roman" pitchFamily="18" charset="0"/>
              </a:rPr>
              <a:t>Quan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sát</a:t>
            </a:r>
            <a:r>
              <a:rPr lang="en-US" sz="3000" dirty="0">
                <a:solidFill>
                  <a:srgbClr val="FF0000"/>
                </a:solidFill>
                <a:latin typeface="Times New Roman" pitchFamily="18" charset="0"/>
                <a:cs typeface="Times New Roman" pitchFamily="18" charset="0"/>
              </a:rPr>
              <a:t> H 22.2 , </a:t>
            </a:r>
            <a:r>
              <a:rPr lang="en-US" sz="3000" dirty="0" err="1">
                <a:solidFill>
                  <a:srgbClr val="FF0000"/>
                </a:solidFill>
                <a:latin typeface="Times New Roman" pitchFamily="18" charset="0"/>
                <a:cs typeface="Times New Roman" pitchFamily="18" charset="0"/>
              </a:rPr>
              <a:t>em</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hãy</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kể</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tên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các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bậc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phân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loại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sinh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vật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theo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thứ</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tự</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từ</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thấp</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đến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cao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trong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thế</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giới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sống</a:t>
            </a:r>
            <a:endParaRPr lang="vi-VN" sz="3000" dirty="0">
              <a:solidFill>
                <a:srgbClr val="FF0000"/>
              </a:solidFill>
              <a:latin typeface="Times New Roman" pitchFamily="18" charset="0"/>
              <a:cs typeface="Times New Roman" pitchFamily="18" charset="0"/>
            </a:endParaRPr>
          </a:p>
        </p:txBody>
      </p:sp>
      <p:sp>
        <p:nvSpPr>
          <p:cNvPr id="13" name="Rectangle 12"/>
          <p:cNvSpPr/>
          <p:nvPr/>
        </p:nvSpPr>
        <p:spPr>
          <a:xfrm>
            <a:off x="5791200" y="4495800"/>
            <a:ext cx="6400800" cy="954107"/>
          </a:xfrm>
          <a:prstGeom prst="rect">
            <a:avLst/>
          </a:prstGeom>
          <a:solidFill>
            <a:schemeClr val="tx2">
              <a:lumMod val="20000"/>
              <a:lumOff val="80000"/>
            </a:schemeClr>
          </a:solidFill>
        </p:spPr>
        <p:txBody>
          <a:bodyPr wrap="square">
            <a:spAutoFit/>
          </a:bodyPr>
          <a:lstStyle/>
          <a:p>
            <a:pPr marL="457200" indent="306070" algn="just">
              <a:spcAft>
                <a:spcPts val="0"/>
              </a:spcAft>
              <a:defRPr/>
            </a:pPr>
            <a:r>
              <a:rPr lang="vi-VN" sz="2800" b="1" dirty="0">
                <a:solidFill>
                  <a:srgbClr val="FF33CC"/>
                </a:solidFill>
                <a:latin typeface="Times New Roman"/>
                <a:ea typeface="Cardo"/>
              </a:rPr>
              <a:t>Loài →  Chi →  Họ →  Bộ → Lớp → Ngành → Giới</a:t>
            </a:r>
            <a:endParaRPr lang="en-US" sz="2800" b="1" dirty="0">
              <a:solidFill>
                <a:srgbClr val="FF33CC"/>
              </a:solidFill>
              <a:latin typeface="Times New Roman"/>
              <a:ea typeface="Times New Roman"/>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5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 calcmode="lin" valueType="num">
                                      <p:cBhvr>
                                        <p:cTn id="34" dur="1000" fill="hold"/>
                                        <p:tgtEl>
                                          <p:spTgt spid="2050"/>
                                        </p:tgtEl>
                                        <p:attrNameLst>
                                          <p:attrName>ppt_w</p:attrName>
                                        </p:attrNameLst>
                                      </p:cBhvr>
                                      <p:tavLst>
                                        <p:tav tm="0">
                                          <p:val>
                                            <p:strVal val="#ppt_w+.3"/>
                                          </p:val>
                                        </p:tav>
                                        <p:tav tm="100000">
                                          <p:val>
                                            <p:strVal val="#ppt_w"/>
                                          </p:val>
                                        </p:tav>
                                      </p:tavLst>
                                    </p:anim>
                                    <p:anim calcmode="lin" valueType="num">
                                      <p:cBhvr>
                                        <p:cTn id="35" dur="1000" fill="hold"/>
                                        <p:tgtEl>
                                          <p:spTgt spid="2050"/>
                                        </p:tgtEl>
                                        <p:attrNameLst>
                                          <p:attrName>ppt_h</p:attrName>
                                        </p:attrNameLst>
                                      </p:cBhvr>
                                      <p:tavLst>
                                        <p:tav tm="0">
                                          <p:val>
                                            <p:strVal val="#ppt_h"/>
                                          </p:val>
                                        </p:tav>
                                        <p:tav tm="100000">
                                          <p:val>
                                            <p:strVal val="#ppt_h"/>
                                          </p:val>
                                        </p:tav>
                                      </p:tavLst>
                                    </p:anim>
                                    <p:animEffect transition="in" filter="fade">
                                      <p:cBhvr>
                                        <p:cTn id="36" dur="1000"/>
                                        <p:tgtEl>
                                          <p:spTgt spid="205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6200" y="0"/>
            <a:ext cx="4495800" cy="2677656"/>
          </a:xfrm>
          <a:prstGeom prst="rect">
            <a:avLst/>
          </a:prstGeom>
          <a:solidFill>
            <a:schemeClr val="accent4">
              <a:lumMod val="20000"/>
              <a:lumOff val="80000"/>
            </a:schemeClr>
          </a:solidFill>
        </p:spPr>
        <p:txBody>
          <a:bodyPr wrap="square">
            <a:spAutoFit/>
          </a:bodyPr>
          <a:lstStyle/>
          <a:p>
            <a:pPr marL="457200" indent="304800" algn="just">
              <a:defRPr/>
            </a:pP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marL="457200" indent="304800" algn="just">
              <a:defRPr/>
            </a:pPr>
            <a:r>
              <a:rPr lang="vi-VN" sz="2800" dirty="0">
                <a:solidFill>
                  <a:srgbClr val="FF0000"/>
                </a:solidFill>
                <a:latin typeface="Times New Roman" pitchFamily="18" charset="0"/>
                <a:cs typeface="Times New Roman" pitchFamily="18" charset="0"/>
              </a:rPr>
              <a:t> *Từ cách phân loại loài Gấu đen châu mỹ, em hãy cho biết các bậc phân loại của loài Gấu trắng trong hình 22.3.</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7543800" y="2895600"/>
            <a:ext cx="4648200" cy="2554545"/>
          </a:xfrm>
          <a:prstGeom prst="rect">
            <a:avLst/>
          </a:prstGeom>
          <a:solidFill>
            <a:schemeClr val="tx2">
              <a:lumMod val="20000"/>
              <a:lumOff val="80000"/>
            </a:schemeClr>
          </a:solidFill>
        </p:spPr>
        <p:txBody>
          <a:bodyPr wrap="square">
            <a:spAutoFit/>
          </a:bodyPr>
          <a:lstStyle/>
          <a:p>
            <a:pPr marL="342900" indent="-342900">
              <a:spcBef>
                <a:spcPct val="20000"/>
              </a:spcBef>
              <a:defRPr/>
            </a:pPr>
            <a:r>
              <a:rPr lang="en-US" sz="3200" dirty="0">
                <a:solidFill>
                  <a:srgbClr val="FF33CC"/>
                </a:solidFill>
                <a:latin typeface="Times New Roman" pitchFamily="18" charset="0"/>
                <a:cs typeface="Times New Roman" pitchFamily="18" charset="0"/>
              </a:rPr>
              <a:t>    </a:t>
            </a:r>
            <a:r>
              <a:rPr lang="vi-VN" sz="3200" dirty="0">
                <a:solidFill>
                  <a:srgbClr val="FF33CC"/>
                </a:solidFill>
                <a:latin typeface="Times New Roman" pitchFamily="18" charset="0"/>
                <a:cs typeface="Times New Roman" pitchFamily="18" charset="0"/>
              </a:rPr>
              <a:t>Loài Gấu trắng trong hình thuộc: giống Gấu, họ Gấu, bộ Ăn thịt, lớp Thú, ngành Dây sống, giới Động vật.</a:t>
            </a:r>
            <a:endParaRPr lang="en-US" sz="3200" dirty="0">
              <a:solidFill>
                <a:srgbClr val="FF33CC"/>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0" y="1"/>
            <a:ext cx="7570033" cy="68580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0" presetClass="entr" presetSubtype="0" decel="10000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strVal val="#ppt_w+.3"/>
                                          </p:val>
                                        </p:tav>
                                        <p:tav tm="100000">
                                          <p:val>
                                            <p:strVal val="#ppt_w"/>
                                          </p:val>
                                        </p:tav>
                                      </p:tavLst>
                                    </p:anim>
                                    <p:anim calcmode="lin" valueType="num">
                                      <p:cBhvr>
                                        <p:cTn id="14" dur="1000" fill="hold"/>
                                        <p:tgtEl>
                                          <p:spTgt spid="3074"/>
                                        </p:tgtEl>
                                        <p:attrNameLst>
                                          <p:attrName>ppt_h</p:attrName>
                                        </p:attrNameLst>
                                      </p:cBhvr>
                                      <p:tavLst>
                                        <p:tav tm="0">
                                          <p:val>
                                            <p:strVal val="#ppt_h"/>
                                          </p:val>
                                        </p:tav>
                                        <p:tav tm="100000">
                                          <p:val>
                                            <p:strVal val="#ppt_h"/>
                                          </p:val>
                                        </p:tav>
                                      </p:tavLst>
                                    </p:anim>
                                    <p:animEffect transition="in" filter="fade">
                                      <p:cBhvr>
                                        <p:cTn id="15" dur="10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 id="{7347C0DE-6F4D-42D3-B391-F84F14ECBC5A}" vid="{28287419-C97E-4917-87F0-2D8B560A61AE}"/>
    </a:ext>
  </a:extLst>
</a:theme>
</file>

<file path=docProps/app.xml><?xml version="1.0" encoding="utf-8"?>
<Properties xmlns="http://schemas.openxmlformats.org/officeDocument/2006/extended-properties" xmlns:vt="http://schemas.openxmlformats.org/officeDocument/2006/docPropsVTypes">
  <Template>9Slide.vn</Template>
  <TotalTime>333</TotalTime>
  <Words>2817</Words>
  <Application>Microsoft Office PowerPoint</Application>
  <PresentationFormat>Widescreen</PresentationFormat>
  <Paragraphs>234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#9Slide02 Noi dung dai</vt:lpstr>
      <vt:lpstr>#9Slide02 Tieu de dai</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HP</dc:creator>
  <cp:keywords>9Slide</cp:keywords>
  <dc:description>9Slide.vn</dc:description>
  <cp:lastModifiedBy>Windows 11</cp:lastModifiedBy>
  <cp:revision>43</cp:revision>
  <dcterms:created xsi:type="dcterms:W3CDTF">2021-05-28T05:55:17Z</dcterms:created>
  <dcterms:modified xsi:type="dcterms:W3CDTF">2024-12-10T15:20:47Z</dcterms:modified>
  <cp:category>9Slide.vn</cp:category>
  <cp:contentStatus>9Slide</cp:contentStatus>
</cp:coreProperties>
</file>