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89" r:id="rId4"/>
    <p:sldId id="263" r:id="rId5"/>
    <p:sldId id="256" r:id="rId6"/>
    <p:sldId id="257" r:id="rId7"/>
    <p:sldId id="258" r:id="rId8"/>
    <p:sldId id="267" r:id="rId9"/>
    <p:sldId id="269" r:id="rId10"/>
    <p:sldId id="270" r:id="rId11"/>
    <p:sldId id="259" r:id="rId12"/>
    <p:sldId id="281" r:id="rId13"/>
    <p:sldId id="272" r:id="rId14"/>
    <p:sldId id="275" r:id="rId15"/>
    <p:sldId id="286" r:id="rId16"/>
    <p:sldId id="268" r:id="rId17"/>
    <p:sldId id="276" r:id="rId18"/>
    <p:sldId id="271" r:id="rId19"/>
    <p:sldId id="277" r:id="rId20"/>
    <p:sldId id="285" r:id="rId21"/>
    <p:sldId id="279" r:id="rId22"/>
    <p:sldId id="280" r:id="rId23"/>
    <p:sldId id="282" r:id="rId24"/>
    <p:sldId id="262" r:id="rId25"/>
    <p:sldId id="283" r:id="rId26"/>
    <p:sldId id="265" r:id="rId27"/>
    <p:sldId id="266" r:id="rId28"/>
    <p:sldId id="287"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26C5A-C53E-4769-8942-E2B10EC68EAE}">
          <p14:sldIdLst>
            <p14:sldId id="289"/>
            <p14:sldId id="263"/>
            <p14:sldId id="256"/>
            <p14:sldId id="257"/>
            <p14:sldId id="258"/>
            <p14:sldId id="267"/>
            <p14:sldId id="269"/>
            <p14:sldId id="270"/>
            <p14:sldId id="259"/>
            <p14:sldId id="281"/>
            <p14:sldId id="272"/>
            <p14:sldId id="275"/>
            <p14:sldId id="286"/>
            <p14:sldId id="268"/>
            <p14:sldId id="276"/>
            <p14:sldId id="271"/>
            <p14:sldId id="277"/>
            <p14:sldId id="285"/>
            <p14:sldId id="279"/>
            <p14:sldId id="280"/>
            <p14:sldId id="282"/>
            <p14:sldId id="262"/>
            <p14:sldId id="283"/>
            <p14:sldId id="265"/>
            <p14:sldId id="266"/>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76" autoAdjust="0"/>
    <p:restoredTop sz="94660"/>
  </p:normalViewPr>
  <p:slideViewPr>
    <p:cSldViewPr>
      <p:cViewPr varScale="1">
        <p:scale>
          <a:sx n="48" d="100"/>
          <a:sy n="48" d="100"/>
        </p:scale>
        <p:origin x="21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4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56314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315955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1723" y="17584"/>
            <a:ext cx="9144000" cy="83966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618" y="114300"/>
            <a:ext cx="9144000" cy="742950"/>
          </a:xfrm>
        </p:spPr>
        <p:txBody>
          <a:bodyPr>
            <a:noAutofit/>
          </a:bodyPr>
          <a:lstStyle>
            <a:lvl1pPr>
              <a:defRPr sz="3600" b="1" baseline="0">
                <a:solidFill>
                  <a:schemeClr val="bg1"/>
                </a:solidFill>
              </a:defRPr>
            </a:lvl1pPr>
          </a:lstStyle>
          <a:p>
            <a:r>
              <a:rPr lang="en-US" dirty="0" err="1"/>
              <a:t>Bài</a:t>
            </a:r>
            <a:r>
              <a:rPr lang="en-US" dirty="0"/>
              <a:t> 8: </a:t>
            </a:r>
            <a:r>
              <a:rPr lang="en-US" dirty="0" err="1"/>
              <a:t>Sự</a:t>
            </a:r>
            <a:r>
              <a:rPr lang="en-US" dirty="0"/>
              <a:t> </a:t>
            </a:r>
            <a:r>
              <a:rPr lang="en-US" dirty="0" err="1"/>
              <a:t>đa</a:t>
            </a:r>
            <a:r>
              <a:rPr lang="en-US" dirty="0"/>
              <a:t> </a:t>
            </a:r>
            <a:r>
              <a:rPr lang="en-US" dirty="0" err="1"/>
              <a:t>dạng</a:t>
            </a:r>
            <a:r>
              <a:rPr lang="en-US" dirty="0"/>
              <a:t> </a:t>
            </a:r>
            <a:r>
              <a:rPr lang="en-US" dirty="0" err="1"/>
              <a:t>và</a:t>
            </a:r>
            <a:r>
              <a:rPr lang="en-US" dirty="0"/>
              <a:t> </a:t>
            </a:r>
            <a:r>
              <a:rPr lang="en-US" dirty="0" err="1"/>
              <a:t>các</a:t>
            </a:r>
            <a:r>
              <a:rPr lang="en-US" dirty="0"/>
              <a:t> </a:t>
            </a:r>
            <a:r>
              <a:rPr lang="en-US" dirty="0" err="1"/>
              <a:t>thể</a:t>
            </a:r>
            <a:r>
              <a:rPr lang="en-US" dirty="0"/>
              <a:t> </a:t>
            </a:r>
            <a:r>
              <a:rPr lang="en-US" dirty="0" err="1"/>
              <a:t>cơ</a:t>
            </a:r>
            <a:r>
              <a:rPr lang="en-US" dirty="0"/>
              <a:t> </a:t>
            </a:r>
            <a:r>
              <a:rPr lang="en-US" dirty="0" err="1"/>
              <a:t>bản</a:t>
            </a:r>
            <a:r>
              <a:rPr lang="en-US" dirty="0"/>
              <a:t> </a:t>
            </a:r>
            <a:r>
              <a:rPr lang="en-US" dirty="0" err="1"/>
              <a:t>của</a:t>
            </a:r>
            <a:r>
              <a:rPr lang="en-US" dirty="0"/>
              <a:t> </a:t>
            </a:r>
            <a:r>
              <a:rPr lang="en-US" dirty="0" err="1"/>
              <a:t>chất</a:t>
            </a:r>
            <a:r>
              <a:rPr lang="en-US" dirty="0"/>
              <a:t>. </a:t>
            </a:r>
            <a:r>
              <a:rPr lang="en-US" dirty="0" err="1"/>
              <a:t>Tính</a:t>
            </a:r>
            <a:r>
              <a:rPr lang="en-US" dirty="0"/>
              <a:t> </a:t>
            </a:r>
            <a:r>
              <a:rPr lang="en-US" dirty="0" err="1"/>
              <a:t>chất</a:t>
            </a:r>
            <a:r>
              <a:rPr lang="en-US" dirty="0"/>
              <a:t> </a:t>
            </a:r>
            <a:r>
              <a:rPr lang="en-US" dirty="0" err="1"/>
              <a:t>của</a:t>
            </a:r>
            <a:r>
              <a:rPr lang="en-US" dirty="0"/>
              <a:t> </a:t>
            </a:r>
            <a:r>
              <a:rPr lang="en-US" dirty="0" err="1"/>
              <a:t>chất</a:t>
            </a:r>
            <a:endParaRPr lang="en-US" dirty="0"/>
          </a:p>
        </p:txBody>
      </p:sp>
    </p:spTree>
    <p:extLst>
      <p:ext uri="{BB962C8B-B14F-4D97-AF65-F5344CB8AC3E}">
        <p14:creationId xmlns:p14="http://schemas.microsoft.com/office/powerpoint/2010/main" val="26434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364869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191306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4220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233305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4128896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219000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41801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25372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788659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330264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2304324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11B20DD-2BBC-46A9-B5CA-7CD62628584E}" type="slidenum">
              <a:rPr lang="en-US" smtClean="0"/>
              <a:pPr/>
              <a:t>‹#›</a:t>
            </a:fld>
            <a:endParaRPr lang="en-US"/>
          </a:p>
        </p:txBody>
      </p:sp>
    </p:spTree>
    <p:extLst>
      <p:ext uri="{BB962C8B-B14F-4D97-AF65-F5344CB8AC3E}">
        <p14:creationId xmlns:p14="http://schemas.microsoft.com/office/powerpoint/2010/main" val="1718462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163E2D6D-7B93-4C54-9D86-3106C2F3A397}" type="datetimeFigureOut">
              <a:rPr lang="en-US" smtClean="0"/>
              <a:pPr/>
              <a:t>12/10/2024</a:t>
            </a:fld>
            <a:endParaRPr lang="en-US"/>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fld id="{537F8D6D-6771-4FA9-84FB-DDFDB20CAC5E}" type="slidenum">
              <a:rPr lang="en-US" smtClean="0"/>
              <a:pPr/>
              <a:t>‹#›</a:t>
            </a:fld>
            <a:endParaRPr lang="en-US"/>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pPr/>
              <a:t>‹#›</a:t>
            </a:fld>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3516559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pPr/>
              <a:t>‹#›</a:t>
            </a:fld>
            <a:endParaRPr lang="en-US"/>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390A1-34F3-4105-9A46-E273897D95CF}"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65643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43334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121337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133722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276128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pPr/>
              <a:t>‹#›</a:t>
            </a:fld>
            <a:endParaRPr lang="en-US"/>
          </a:p>
        </p:txBody>
      </p:sp>
    </p:spTree>
    <p:extLst>
      <p:ext uri="{BB962C8B-B14F-4D97-AF65-F5344CB8AC3E}">
        <p14:creationId xmlns:p14="http://schemas.microsoft.com/office/powerpoint/2010/main" val="7094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E1041A1-BAD8-4938-9CE2-9310EB3D6E40}" type="datetimeFigureOut">
              <a:rPr lang="en-US" smtClean="0"/>
              <a:pPr/>
              <a:t>12/10/2024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3E583C-12AE-474C-A22E-622C8BDF1F87}" type="slidenum">
              <a:rPr lang="en-US" smtClean="0"/>
              <a:pPr/>
              <a:t>‹#›</a:t>
            </a:fld>
            <a:endParaRPr lang="en-US"/>
          </a:p>
        </p:txBody>
      </p:sp>
    </p:spTree>
    <p:extLst>
      <p:ext uri="{BB962C8B-B14F-4D97-AF65-F5344CB8AC3E}">
        <p14:creationId xmlns:p14="http://schemas.microsoft.com/office/powerpoint/2010/main" val="241335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3E2D6D-7B93-4C54-9D86-3106C2F3A397}" type="datetimeFigureOut">
              <a:rPr lang="en-US" smtClean="0"/>
              <a:pPr/>
              <a:t>12/10/2024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7F8D6D-6771-4FA9-84FB-DDFDB20CAC5E}" type="slidenum">
              <a:rPr lang="en-US" smtClean="0"/>
              <a:pPr/>
              <a:t>‹#›</a:t>
            </a:fld>
            <a:endParaRPr lang="en-US"/>
          </a:p>
        </p:txBody>
      </p:sp>
      <p:sp>
        <p:nvSpPr>
          <p:cNvPr id="7" name="Rectangle 6"/>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57200" y="114300"/>
            <a:ext cx="8686800"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BÀI</a:t>
            </a:r>
            <a:r>
              <a:rPr lang="en-US" sz="3200" b="1" baseline="0" dirty="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351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6E1041A1-BAD8-4938-9CE2-9310EB3D6E40}" type="datetimeFigureOut">
              <a:rPr lang="en-US" smtClean="0"/>
              <a:pPr/>
              <a:t>12/10/2024</a:t>
            </a:fld>
            <a:endParaRPr lang="en-US"/>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fld id="{4A3E583C-12AE-474C-A22E-622C8BDF1F87}" type="slidenum">
              <a:rPr lang="en-US" smtClean="0"/>
              <a:pPr/>
              <a:t>‹#›</a:t>
            </a:fld>
            <a:endParaRPr lang="en-US"/>
          </a:p>
        </p:txBody>
      </p:sp>
      <p:sp>
        <p:nvSpPr>
          <p:cNvPr id="61" name="Rectangle 60"/>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userDrawn="1"/>
        </p:nvSpPr>
        <p:spPr>
          <a:xfrm>
            <a:off x="457200" y="114300"/>
            <a:ext cx="8686800" cy="584775"/>
          </a:xfrm>
          <a:prstGeom prst="rect">
            <a:avLst/>
          </a:prstGeom>
          <a:noFill/>
        </p:spPr>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BÀI</a:t>
            </a:r>
            <a:r>
              <a:rPr lang="en-US" sz="3200" b="1" baseline="0" dirty="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18.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871215" y="2730383"/>
            <a:ext cx="3332797" cy="507831"/>
          </a:xfrm>
          <a:prstGeom prst="rect">
            <a:avLst/>
          </a:prstGeom>
          <a:noFill/>
          <a:ln w="9525">
            <a:noFill/>
            <a:miter lim="800000"/>
            <a:headEnd/>
            <a:tailEnd/>
          </a:ln>
        </p:spPr>
        <p:txBody>
          <a:bodyPr wrap="square">
            <a:spAutoFit/>
          </a:bodyPr>
          <a:lstStyle/>
          <a:p>
            <a:r>
              <a:rPr lang="en-US" sz="1350" b="1" dirty="0">
                <a:solidFill>
                  <a:srgbClr val="FF00FF"/>
                </a:solidFill>
                <a:cs typeface="Times New Roman" pitchFamily="18" charset="0"/>
              </a:rPr>
              <a:t>GIÁO VIÊN: </a:t>
            </a:r>
            <a:r>
              <a:rPr lang="en-US" sz="1350" b="1" dirty="0" err="1">
                <a:solidFill>
                  <a:srgbClr val="FF00FF"/>
                </a:solidFill>
                <a:cs typeface="Times New Roman" pitchFamily="18" charset="0"/>
              </a:rPr>
              <a:t>Huỳnh</a:t>
            </a:r>
            <a:r>
              <a:rPr lang="en-US" sz="1350" b="1" dirty="0">
                <a:solidFill>
                  <a:srgbClr val="FF00FF"/>
                </a:solidFill>
                <a:cs typeface="Times New Roman" pitchFamily="18" charset="0"/>
              </a:rPr>
              <a:t> </a:t>
            </a:r>
            <a:r>
              <a:rPr lang="en-US" sz="1350" b="1" dirty="0" err="1">
                <a:solidFill>
                  <a:srgbClr val="FF00FF"/>
                </a:solidFill>
                <a:cs typeface="Times New Roman" pitchFamily="18" charset="0"/>
              </a:rPr>
              <a:t>Thị</a:t>
            </a:r>
            <a:r>
              <a:rPr lang="en-US" sz="1350" b="1" dirty="0">
                <a:solidFill>
                  <a:srgbClr val="FF00FF"/>
                </a:solidFill>
                <a:cs typeface="Times New Roman" pitchFamily="18" charset="0"/>
              </a:rPr>
              <a:t> </a:t>
            </a:r>
            <a:r>
              <a:rPr lang="en-US" sz="1350" b="1" dirty="0" err="1">
                <a:solidFill>
                  <a:srgbClr val="FF00FF"/>
                </a:solidFill>
                <a:cs typeface="Times New Roman" pitchFamily="18" charset="0"/>
              </a:rPr>
              <a:t>Hồng</a:t>
            </a:r>
            <a:endParaRPr lang="en-US" sz="1350" b="1" dirty="0">
              <a:solidFill>
                <a:srgbClr val="FF00FF"/>
              </a:solidFill>
              <a:cs typeface="Times New Roman" pitchFamily="18" charset="0"/>
            </a:endParaRPr>
          </a:p>
          <a:p>
            <a:r>
              <a:rPr lang="en-US" sz="1350" b="1" dirty="0" err="1">
                <a:solidFill>
                  <a:srgbClr val="FF00FF"/>
                </a:solidFill>
                <a:cs typeface="Times New Roman" pitchFamily="18" charset="0"/>
              </a:rPr>
              <a:t>Năm</a:t>
            </a:r>
            <a:r>
              <a:rPr lang="en-US" sz="1350" b="1" dirty="0">
                <a:solidFill>
                  <a:srgbClr val="FF00FF"/>
                </a:solidFill>
                <a:cs typeface="Times New Roman" pitchFamily="18" charset="0"/>
              </a:rPr>
              <a:t> </a:t>
            </a:r>
            <a:r>
              <a:rPr lang="en-US" sz="1350" b="1" dirty="0" err="1">
                <a:solidFill>
                  <a:srgbClr val="FF00FF"/>
                </a:solidFill>
                <a:cs typeface="Times New Roman" pitchFamily="18" charset="0"/>
              </a:rPr>
              <a:t>học</a:t>
            </a:r>
            <a:r>
              <a:rPr lang="en-US" sz="1350" b="1" dirty="0">
                <a:solidFill>
                  <a:srgbClr val="FF00FF"/>
                </a:solidFill>
                <a:cs typeface="Times New Roman" pitchFamily="18" charset="0"/>
              </a:rPr>
              <a:t>: 2024-2025</a:t>
            </a:r>
            <a:endParaRPr lang="vi-VN" sz="1350"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4643438" y="2895320"/>
            <a:ext cx="4800600" cy="1997099"/>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21667"/>
            <a:ext cx="9144000" cy="598815"/>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4458543"/>
            <a:ext cx="9144000" cy="598814"/>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304800" y="504265"/>
            <a:ext cx="8839200" cy="1242803"/>
          </a:xfrm>
          <a:prstGeom prst="rect">
            <a:avLst/>
          </a:prstGeom>
        </p:spPr>
        <p:txBody>
          <a:bodyPr wrap="none" fromWordArt="1">
            <a:prstTxWarp prst="textWave2">
              <a:avLst>
                <a:gd name="adj1" fmla="val 13005"/>
                <a:gd name="adj2" fmla="val 0"/>
              </a:avLst>
            </a:prstTxWarp>
          </a:bodyPr>
          <a:lstStyle/>
          <a:p>
            <a:pPr algn="ctr"/>
            <a:r>
              <a:rPr lang="en-US" sz="135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sz="135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547689" y="3249358"/>
            <a:ext cx="1376362" cy="148758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2895600" y="1880135"/>
            <a:ext cx="4648200" cy="605118"/>
          </a:xfrm>
          <a:prstGeom prst="rect">
            <a:avLst/>
          </a:prstGeom>
        </p:spPr>
        <p:txBody>
          <a:bodyPr wrap="none" fromWordArt="1">
            <a:prstTxWarp prst="textPlain">
              <a:avLst>
                <a:gd name="adj" fmla="val 50000"/>
              </a:avLst>
            </a:prstTxWarp>
          </a:bodyPr>
          <a:lstStyle/>
          <a:p>
            <a:pPr algn="ctr"/>
            <a:r>
              <a:rPr lang="en-US" sz="27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91351"/>
            <a:ext cx="9143999" cy="4524315"/>
          </a:xfrm>
          <a:prstGeom prst="rect">
            <a:avLst/>
          </a:prstGeom>
        </p:spPr>
        <p:txBody>
          <a:bodyPr wrap="square">
            <a:spAutoFit/>
          </a:bodyPr>
          <a:lstStyle/>
          <a:p>
            <a:r>
              <a:rPr lang="vi-VN" sz="2400" dirty="0">
                <a:latin typeface="+mj-lt"/>
              </a:rPr>
              <a:t>- Xoay bàn kính có độ phóng đại nhỏ nhất (để tập trung ánh sáng).</a:t>
            </a:r>
          </a:p>
          <a:p>
            <a:r>
              <a:rPr lang="vi-VN" sz="2400" dirty="0">
                <a:latin typeface="+mj-lt"/>
              </a:rPr>
              <a:t>- Điểu chỉnh ánh sáng bằng gương phản chiếu.</a:t>
            </a:r>
          </a:p>
          <a:p>
            <a:r>
              <a:rPr lang="vi-VN" sz="2400" dirty="0">
                <a:latin typeface="+mj-lt"/>
              </a:rPr>
              <a:t>- Đặt tiêu bản lên bàn kính sao cho vật mẫu nằm ở ngay tâm, dùng kẹp giữ tiêu bản. Hãy thận trọng không để ánh sáng mặt trời chiếu trực tiếp vào gương, làm như vậy dễ bị hỏng măt.</a:t>
            </a:r>
          </a:p>
          <a:p>
            <a:r>
              <a:rPr lang="vi-VN" sz="2400" dirty="0">
                <a:latin typeface="+mj-lt"/>
              </a:rPr>
              <a:t>- Mắt nhìn vật kính từ một phía của kính hiến vi. Tay phải từ từ vặn ốc</a:t>
            </a:r>
            <a:r>
              <a:rPr lang="en-US" sz="2400" dirty="0">
                <a:latin typeface="+mj-lt"/>
              </a:rPr>
              <a:t> </a:t>
            </a:r>
            <a:r>
              <a:rPr lang="en-US" sz="2400" dirty="0" err="1">
                <a:latin typeface="+mj-lt"/>
              </a:rPr>
              <a:t>nhỏ</a:t>
            </a:r>
            <a:r>
              <a:rPr lang="en-US" sz="2400" dirty="0">
                <a:latin typeface="+mj-lt"/>
              </a:rPr>
              <a:t> </a:t>
            </a:r>
            <a:r>
              <a:rPr lang="en-US" sz="2400" dirty="0" err="1">
                <a:latin typeface="+mj-lt"/>
              </a:rPr>
              <a:t>xuống</a:t>
            </a:r>
            <a:r>
              <a:rPr lang="vi-VN" sz="2400" dirty="0">
                <a:latin typeface="+mj-lt"/>
              </a:rPr>
              <a:t> cho đến khi vật kính gần sát lá kính của tiêu bản.</a:t>
            </a:r>
          </a:p>
          <a:p>
            <a:r>
              <a:rPr lang="vi-VN" sz="2400" dirty="0">
                <a:latin typeface="+mj-lt"/>
              </a:rPr>
              <a:t>- Mắt nhìn vào thị kính, tay phải từ từ vặn ốc to theo chiều ngược lại (vặn lên) cho đến khi nhìn thấy vật cần quan sát.</a:t>
            </a:r>
          </a:p>
          <a:p>
            <a:r>
              <a:rPr lang="vi-VN" sz="2400" dirty="0">
                <a:latin typeface="+mj-lt"/>
              </a:rPr>
              <a:t>- Điều chỉnh bằng ốc nhỏ để nhìn vật mẫu rõ nhất.</a:t>
            </a:r>
          </a:p>
          <a:p>
            <a:br>
              <a:rPr lang="vi-VN" sz="2400" dirty="0">
                <a:effectLst/>
                <a:latin typeface="+mj-lt"/>
              </a:rPr>
            </a:br>
            <a:endParaRPr lang="en-US" sz="2400" dirty="0">
              <a:latin typeface="+mj-lt"/>
            </a:endParaRPr>
          </a:p>
        </p:txBody>
      </p:sp>
      <p:sp>
        <p:nvSpPr>
          <p:cNvPr id="5" name="TextBox 4"/>
          <p:cNvSpPr txBox="1"/>
          <p:nvPr/>
        </p:nvSpPr>
        <p:spPr>
          <a:xfrm>
            <a:off x="152400" y="737755"/>
            <a:ext cx="7620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CÁC BƯỚC SỬ DỤNG KÍNH HIỂN VI</a:t>
            </a:r>
          </a:p>
        </p:txBody>
      </p:sp>
    </p:spTree>
    <p:extLst>
      <p:ext uri="{BB962C8B-B14F-4D97-AF65-F5344CB8AC3E}">
        <p14:creationId xmlns:p14="http://schemas.microsoft.com/office/powerpoint/2010/main" val="2590872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34648"/>
            <a:ext cx="7696200" cy="3599180"/>
          </a:xfrm>
          <a:prstGeom prst="rect">
            <a:avLst/>
          </a:prstGeom>
          <a:noFill/>
          <a:ln>
            <a:noFill/>
          </a:ln>
        </p:spPr>
      </p:pic>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Tại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sao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trong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các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tiêu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bản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lại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đặt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sợi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lên</a:t>
            </a:r>
            <a:r>
              <a:rPr lang="en-US" sz="2800" b="1" dirty="0">
                <a:solidFill>
                  <a:srgbClr val="FFFF00"/>
                </a:solidFill>
                <a:latin typeface="Times New Roman" panose="02020603050405020304" pitchFamily="18" charset="0"/>
                <a:cs typeface="Times New Roman" panose="02020603050405020304" pitchFamily="18" charset="0"/>
              </a:rPr>
              <a:t> lam </a:t>
            </a:r>
            <a:r>
              <a:rPr lang="en-US" sz="2800" b="1" dirty="0" err="1">
                <a:solidFill>
                  <a:srgbClr val="FFFF00"/>
                </a:solidFill>
                <a:latin typeface="Times New Roman" panose="02020603050405020304" pitchFamily="18" charset="0"/>
                <a:cs typeface="Times New Roman" panose="02020603050405020304" pitchFamily="18" charset="0"/>
              </a:rPr>
              <a:t>kính</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42193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
                                        <p:tgtEl>
                                          <p:spTgt spid="4"/>
                                        </p:tgtEl>
                                      </p:cBhvr>
                                    </p:animEffect>
                                    <p:anim calcmode="lin" valueType="num">
                                      <p:cBhvr>
                                        <p:cTn id="15" dur="10" fill="hold"/>
                                        <p:tgtEl>
                                          <p:spTgt spid="4"/>
                                        </p:tgtEl>
                                        <p:attrNameLst>
                                          <p:attrName>ppt_x</p:attrName>
                                        </p:attrNameLst>
                                      </p:cBhvr>
                                      <p:tavLst>
                                        <p:tav tm="0">
                                          <p:val>
                                            <p:strVal val="#ppt_x"/>
                                          </p:val>
                                        </p:tav>
                                        <p:tav tm="100000">
                                          <p:val>
                                            <p:strVal val="#ppt_x"/>
                                          </p:val>
                                        </p:tav>
                                      </p:tavLst>
                                    </p:anim>
                                    <p:anim calcmode="lin" valueType="num">
                                      <p:cBhvr>
                                        <p:cTn id="16" dur="1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lam </a:t>
            </a:r>
            <a:r>
              <a:rPr lang="en-US" sz="2800" b="1" dirty="0" err="1">
                <a:latin typeface="Times New Roman" panose="02020603050405020304" pitchFamily="18" charset="0"/>
                <a:cs typeface="Times New Roman" panose="02020603050405020304" pitchFamily="18" charset="0"/>
              </a:rPr>
              <a:t>kính</a:t>
            </a:r>
            <a:r>
              <a:rPr lang="en-US" sz="2800" b="1" dirty="0">
                <a:latin typeface="Times New Roman" panose="02020603050405020304" pitchFamily="18" charset="0"/>
                <a:cs typeface="Times New Roman" panose="02020603050405020304" pitchFamily="18" charset="0"/>
              </a:rPr>
              <a:t>?</a:t>
            </a:r>
          </a:p>
        </p:txBody>
      </p:sp>
      <p:sp>
        <p:nvSpPr>
          <p:cNvPr id="2" name="Cloud Callout 1"/>
          <p:cNvSpPr/>
          <p:nvPr/>
        </p:nvSpPr>
        <p:spPr>
          <a:xfrm>
            <a:off x="24114" y="1238747"/>
            <a:ext cx="6553200" cy="3394502"/>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1962150"/>
            <a:ext cx="4267200" cy="1569660"/>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di </a:t>
            </a:r>
            <a:r>
              <a:rPr lang="en-US" sz="3200" dirty="0" err="1">
                <a:solidFill>
                  <a:srgbClr val="FF0000"/>
                </a:solidFill>
                <a:latin typeface="Times New Roman" panose="02020603050405020304" pitchFamily="18" charset="0"/>
                <a:cs typeface="Times New Roman" panose="02020603050405020304" pitchFamily="18" charset="0"/>
              </a:rPr>
              <a:t>chuyển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giúp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dễ</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38747"/>
            <a:ext cx="24384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241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057059"/>
            <a:ext cx="5284203" cy="584775"/>
          </a:xfrm>
          <a:prstGeom prst="rect">
            <a:avLst/>
          </a:prstGeom>
        </p:spPr>
        <p:txBody>
          <a:bodyPr wrap="none">
            <a:spAutoFit/>
          </a:bodyPr>
          <a:lstStyle/>
          <a:p>
            <a:r>
              <a:rPr lang="en-US" sz="3200" dirty="0"/>
              <a:t>https://youtu.be/0SFBvX6Rlpo</a:t>
            </a:r>
          </a:p>
        </p:txBody>
      </p:sp>
      <p:sp>
        <p:nvSpPr>
          <p:cNvPr id="5" name="TextBox 4"/>
          <p:cNvSpPr txBox="1"/>
          <p:nvPr/>
        </p:nvSpPr>
        <p:spPr>
          <a:xfrm>
            <a:off x="609600" y="699394"/>
            <a:ext cx="81534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VIDEO HƯỚNG DẪN SỬ DỤNG KÍNH HIỂN VI QUANG HỌC</a:t>
            </a:r>
          </a:p>
          <a:p>
            <a:endParaRPr lang="en-US" sz="20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41833"/>
            <a:ext cx="8458200" cy="3307367"/>
          </a:xfrm>
          <a:prstGeom prst="rect">
            <a:avLst/>
          </a:prstGeom>
        </p:spPr>
      </p:pic>
    </p:spTree>
    <p:extLst>
      <p:ext uri="{BB962C8B-B14F-4D97-AF65-F5344CB8AC3E}">
        <p14:creationId xmlns:p14="http://schemas.microsoft.com/office/powerpoint/2010/main" val="23526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680"/>
            <a:ext cx="44958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3943350"/>
            <a:ext cx="43434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TRÙNG ROI</a:t>
            </a:r>
          </a:p>
        </p:txBody>
      </p:sp>
      <p:sp>
        <p:nvSpPr>
          <p:cNvPr id="11" name="TextBox 10"/>
          <p:cNvSpPr txBox="1"/>
          <p:nvPr/>
        </p:nvSpPr>
        <p:spPr>
          <a:xfrm>
            <a:off x="4495800" y="3943350"/>
            <a:ext cx="449580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TRÙNG GIÀY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47680"/>
            <a:ext cx="46482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312682"/>
            <a:ext cx="8839200" cy="523220"/>
          </a:xfrm>
          <a:prstGeom prst="rect">
            <a:avLst/>
          </a:prstGeom>
          <a:noFill/>
        </p:spPr>
        <p:txBody>
          <a:bodyPr wrap="square" rtlCol="0">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vẽ</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720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662940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xanh</a:t>
            </a:r>
            <a:endParaRPr lang="en-US" sz="24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657350"/>
            <a:ext cx="579120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895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600" y="1276350"/>
            <a:ext cx="8001000" cy="3292474"/>
            <a:chOff x="2289136" y="851133"/>
            <a:chExt cx="4820920" cy="399415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9136" y="851133"/>
              <a:ext cx="4820920" cy="3994150"/>
            </a:xfrm>
            <a:prstGeom prst="rect">
              <a:avLst/>
            </a:prstGeom>
            <a:noFill/>
            <a:ln>
              <a:noFill/>
            </a:ln>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486" y="2913320"/>
              <a:ext cx="1405586" cy="171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p:nvPr/>
          </p:nvSpPr>
          <p:spPr>
            <a:xfrm>
              <a:off x="5901070" y="4630490"/>
              <a:ext cx="893135" cy="20005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00" dirty="0" err="1"/>
                <a:t>Cây</a:t>
              </a:r>
              <a:r>
                <a:rPr lang="en-US" sz="700" dirty="0"/>
                <a:t> </a:t>
              </a:r>
              <a:r>
                <a:rPr lang="en-US" sz="700" dirty="0" err="1"/>
                <a:t>cải</a:t>
              </a:r>
              <a:endParaRPr lang="vi-VN" sz="700" dirty="0"/>
            </a:p>
          </p:txBody>
        </p:sp>
      </p:grpSp>
    </p:spTree>
    <p:extLst>
      <p:ext uri="{BB962C8B-B14F-4D97-AF65-F5344CB8AC3E}">
        <p14:creationId xmlns:p14="http://schemas.microsoft.com/office/powerpoint/2010/main" val="60113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034" y="1402948"/>
            <a:ext cx="45720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2" y="1402948"/>
            <a:ext cx="2909888" cy="269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Callout 6"/>
          <p:cNvSpPr/>
          <p:nvPr/>
        </p:nvSpPr>
        <p:spPr>
          <a:xfrm>
            <a:off x="533400" y="2419350"/>
            <a:ext cx="4786312" cy="1447800"/>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8596" y="2421520"/>
            <a:ext cx="3328686"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6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Khoai lang được vận dụng vào nhiều bài thuốc chữa bệnh hữu h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6453"/>
            <a:ext cx="3276600" cy="2011382"/>
          </a:xfrm>
          <a:prstGeom prst="flowChartDecision">
            <a:avLst/>
          </a:prstGeom>
          <a:noFill/>
          <a:extLst>
            <a:ext uri="{909E8E84-426E-40DD-AFC4-6F175D3DCCD1}">
              <a14:hiddenFill xmlns:a14="http://schemas.microsoft.com/office/drawing/2010/main">
                <a:solidFill>
                  <a:srgbClr val="FFFFFF"/>
                </a:solidFill>
              </a14:hiddenFill>
            </a:ext>
          </a:extLst>
        </p:spPr>
      </p:pic>
      <p:pic>
        <p:nvPicPr>
          <p:cNvPr id="1035" name="Picture 11" descr="Giống củ cải 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788682"/>
            <a:ext cx="4041569" cy="2039153"/>
          </a:xfrm>
          <a:prstGeom prst="cloud">
            <a:avLst/>
          </a:prstGeom>
          <a:noFill/>
          <a:extLst>
            <a:ext uri="{909E8E84-426E-40DD-AFC4-6F175D3DCCD1}">
              <a14:hiddenFill xmlns:a14="http://schemas.microsoft.com/office/drawing/2010/main">
                <a:solidFill>
                  <a:srgbClr val="FFFFFF"/>
                </a:solidFill>
              </a14:hiddenFill>
            </a:ext>
          </a:extLst>
        </p:spPr>
      </p:pic>
      <p:pic>
        <p:nvPicPr>
          <p:cNvPr id="1037" name="Picture 13" descr="Cây củ đậ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04" y="707078"/>
            <a:ext cx="2819400" cy="1600200"/>
          </a:xfrm>
          <a:prstGeom prst="heart">
            <a:avLst/>
          </a:prstGeom>
          <a:noFill/>
          <a:extLst>
            <a:ext uri="{909E8E84-426E-40DD-AFC4-6F175D3DCCD1}">
              <a14:hiddenFill xmlns:a14="http://schemas.microsoft.com/office/drawing/2010/main">
                <a:solidFill>
                  <a:srgbClr val="FFFFFF"/>
                </a:solidFill>
              </a14:hiddenFill>
            </a:ext>
          </a:extLst>
        </p:spPr>
      </p:pic>
      <p:pic>
        <p:nvPicPr>
          <p:cNvPr id="1039" name="Picture 15" descr="Cây sắn (cây khoai m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119" y="742704"/>
            <a:ext cx="3810001" cy="16002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2343151"/>
            <a:ext cx="2819400" cy="369332"/>
          </a:xfrm>
          <a:prstGeom prst="rect">
            <a:avLst/>
          </a:prstGeom>
          <a:noFill/>
        </p:spPr>
        <p:txBody>
          <a:bodyPr wrap="square" rtlCol="0">
            <a:spAutoFit/>
          </a:bodyPr>
          <a:lstStyle/>
          <a:p>
            <a:r>
              <a:rPr lang="en-US" b="1" dirty="0" err="1"/>
              <a:t>Cây</a:t>
            </a:r>
            <a:r>
              <a:rPr lang="en-US" b="1" dirty="0"/>
              <a:t> </a:t>
            </a:r>
            <a:r>
              <a:rPr lang="en-US" b="1" dirty="0" err="1"/>
              <a:t>sắn</a:t>
            </a:r>
            <a:r>
              <a:rPr lang="en-US" b="1" dirty="0"/>
              <a:t> ( </a:t>
            </a:r>
            <a:r>
              <a:rPr lang="en-US" b="1" dirty="0" err="1"/>
              <a:t>khoai</a:t>
            </a:r>
            <a:r>
              <a:rPr lang="en-US" b="1" dirty="0"/>
              <a:t> </a:t>
            </a:r>
            <a:r>
              <a:rPr lang="en-US" b="1" dirty="0" err="1"/>
              <a:t>mì</a:t>
            </a:r>
            <a:r>
              <a:rPr lang="en-US" b="1" dirty="0"/>
              <a:t>)</a:t>
            </a:r>
          </a:p>
        </p:txBody>
      </p:sp>
      <p:sp>
        <p:nvSpPr>
          <p:cNvPr id="11" name="Rounded Rectangle 10"/>
          <p:cNvSpPr/>
          <p:nvPr/>
        </p:nvSpPr>
        <p:spPr>
          <a:xfrm>
            <a:off x="0" y="0"/>
            <a:ext cx="9067800" cy="707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133350"/>
            <a:ext cx="7010400"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CÁC LOẠI RỄ BIẾN DẠNG</a:t>
            </a:r>
          </a:p>
        </p:txBody>
      </p:sp>
      <p:sp>
        <p:nvSpPr>
          <p:cNvPr id="3" name="TextBox 2"/>
          <p:cNvSpPr txBox="1"/>
          <p:nvPr/>
        </p:nvSpPr>
        <p:spPr>
          <a:xfrm>
            <a:off x="960646" y="2377150"/>
            <a:ext cx="2286000" cy="369332"/>
          </a:xfrm>
          <a:prstGeom prst="rect">
            <a:avLst/>
          </a:prstGeom>
          <a:noFill/>
        </p:spPr>
        <p:txBody>
          <a:bodyPr wrap="square" rtlCol="0">
            <a:spAutoFit/>
          </a:bodyPr>
          <a:lstStyle/>
          <a:p>
            <a:r>
              <a:rPr lang="en-US" b="1" dirty="0" err="1"/>
              <a:t>Củ</a:t>
            </a:r>
            <a:r>
              <a:rPr lang="en-US" b="1" dirty="0"/>
              <a:t> </a:t>
            </a:r>
            <a:r>
              <a:rPr lang="en-US" b="1" dirty="0" err="1"/>
              <a:t>đậu</a:t>
            </a:r>
            <a:endParaRPr lang="en-US" b="1" dirty="0"/>
          </a:p>
        </p:txBody>
      </p:sp>
      <p:sp>
        <p:nvSpPr>
          <p:cNvPr id="4" name="TextBox 3"/>
          <p:cNvSpPr txBox="1"/>
          <p:nvPr/>
        </p:nvSpPr>
        <p:spPr>
          <a:xfrm>
            <a:off x="2087354" y="4625872"/>
            <a:ext cx="1183337" cy="369332"/>
          </a:xfrm>
          <a:prstGeom prst="rect">
            <a:avLst/>
          </a:prstGeom>
          <a:noFill/>
        </p:spPr>
        <p:txBody>
          <a:bodyPr wrap="none" rtlCol="0">
            <a:spAutoFit/>
          </a:bodyPr>
          <a:lstStyle/>
          <a:p>
            <a:r>
              <a:rPr lang="en-US" b="1" dirty="0" err="1"/>
              <a:t>Khoai</a:t>
            </a:r>
            <a:r>
              <a:rPr lang="en-US" b="1" dirty="0"/>
              <a:t> </a:t>
            </a:r>
            <a:r>
              <a:rPr lang="en-US" b="1" dirty="0" err="1"/>
              <a:t>lang</a:t>
            </a:r>
            <a:endParaRPr lang="en-US" b="1" dirty="0"/>
          </a:p>
        </p:txBody>
      </p:sp>
      <p:sp>
        <p:nvSpPr>
          <p:cNvPr id="5" name="TextBox 4"/>
          <p:cNvSpPr txBox="1"/>
          <p:nvPr/>
        </p:nvSpPr>
        <p:spPr>
          <a:xfrm>
            <a:off x="4761023" y="4625872"/>
            <a:ext cx="742191" cy="369332"/>
          </a:xfrm>
          <a:prstGeom prst="rect">
            <a:avLst/>
          </a:prstGeom>
          <a:noFill/>
        </p:spPr>
        <p:txBody>
          <a:bodyPr wrap="none" rtlCol="0">
            <a:spAutoFit/>
          </a:bodyPr>
          <a:lstStyle/>
          <a:p>
            <a:r>
              <a:rPr lang="en-US" b="1" dirty="0" err="1"/>
              <a:t>Củ</a:t>
            </a:r>
            <a:r>
              <a:rPr lang="en-US" b="1" dirty="0"/>
              <a:t> </a:t>
            </a:r>
            <a:r>
              <a:rPr lang="en-US" b="1" dirty="0" err="1"/>
              <a:t>cải</a:t>
            </a:r>
            <a:endParaRPr lang="en-US" b="1" dirty="0"/>
          </a:p>
        </p:txBody>
      </p:sp>
    </p:spTree>
    <p:extLst>
      <p:ext uri="{BB962C8B-B14F-4D97-AF65-F5344CB8AC3E}">
        <p14:creationId xmlns:p14="http://schemas.microsoft.com/office/powerpoint/2010/main" val="38399580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43150"/>
            <a:ext cx="670560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047750"/>
            <a:ext cx="70866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CÁC LOẠI THÂN BIẾN DẠNG</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3150"/>
            <a:ext cx="533400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0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19150"/>
            <a:ext cx="6934199" cy="3932115"/>
          </a:xfrm>
          <a:prstGeom prst="plaque">
            <a:avLst/>
          </a:prstGeom>
        </p:spPr>
      </p:pic>
    </p:spTree>
    <p:extLst>
      <p:ext uri="{BB962C8B-B14F-4D97-AF65-F5344CB8AC3E}">
        <p14:creationId xmlns:p14="http://schemas.microsoft.com/office/powerpoint/2010/main" val="2130664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754444"/>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54444"/>
            <a:ext cx="2981325" cy="200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4" y="763969"/>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105150"/>
            <a:ext cx="7239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CÁC LOẠI LÁ BIẾN DẠNG</a:t>
            </a:r>
          </a:p>
        </p:txBody>
      </p:sp>
    </p:spTree>
    <p:extLst>
      <p:ext uri="{BB962C8B-B14F-4D97-AF65-F5344CB8AC3E}">
        <p14:creationId xmlns:p14="http://schemas.microsoft.com/office/powerpoint/2010/main" val="423276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QUAN SÁT MÔ HÌNH CẤU TẠO CƠ THỂ NGƯỜI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5692"/>
            <a:ext cx="4038600" cy="341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712" y="1435953"/>
            <a:ext cx="4800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49337" y="2266950"/>
            <a:ext cx="4735975" cy="2677656"/>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58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QUAN SÁT MÔ HÌNH CẤU TẠO CƠ THỂ NGƯỜI</a:t>
            </a:r>
          </a:p>
        </p:txBody>
      </p:sp>
      <p:sp>
        <p:nvSpPr>
          <p:cNvPr id="2" name="Rounded Rectangular Callout 1"/>
          <p:cNvSpPr/>
          <p:nvPr/>
        </p:nvSpPr>
        <p:spPr>
          <a:xfrm>
            <a:off x="381000" y="1445692"/>
            <a:ext cx="7772400" cy="303105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504950"/>
            <a:ext cx="7543800" cy="353943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038350"/>
            <a:ext cx="8610600" cy="369332"/>
          </a:xfrm>
          <a:prstGeom prst="rect">
            <a:avLst/>
          </a:prstGeom>
          <a:noFill/>
        </p:spPr>
        <p:txBody>
          <a:bodyPr wrap="square" rtlCol="0">
            <a:spAutoFit/>
          </a:bodyPr>
          <a:lstStyle/>
          <a:p>
            <a:endParaRPr lang="en-US" dirty="0"/>
          </a:p>
        </p:txBody>
      </p:sp>
      <p:sp>
        <p:nvSpPr>
          <p:cNvPr id="6" name="TextBox 5"/>
          <p:cNvSpPr txBox="1"/>
          <p:nvPr/>
        </p:nvSpPr>
        <p:spPr>
          <a:xfrm>
            <a:off x="304800" y="1004560"/>
            <a:ext cx="8686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chi</a:t>
            </a:r>
          </a:p>
        </p:txBody>
      </p:sp>
      <p:sp>
        <p:nvSpPr>
          <p:cNvPr id="7" name="TextBox 6"/>
          <p:cNvSpPr txBox="1"/>
          <p:nvPr/>
        </p:nvSpPr>
        <p:spPr>
          <a:xfrm>
            <a:off x="304800" y="1885950"/>
            <a:ext cx="746760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Tim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Dạ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61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66750"/>
            <a:ext cx="8839200"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phút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mẫu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p>
        </p:txBody>
      </p:sp>
      <p:sp>
        <p:nvSpPr>
          <p:cNvPr id="3" name="Rounded Rectangle 2"/>
          <p:cNvSpPr/>
          <p:nvPr/>
        </p:nvSpPr>
        <p:spPr>
          <a:xfrm>
            <a:off x="152400" y="1497747"/>
            <a:ext cx="8839200" cy="35124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 y="1610018"/>
            <a:ext cx="8001000" cy="341632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baò</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0568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295400" y="895350"/>
            <a:ext cx="7420004" cy="3046988"/>
          </a:xfrm>
          <a:prstGeom prst="rect">
            <a:avLst/>
          </a:prstGeom>
          <a:solidFill>
            <a:schemeClr val="bg1"/>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DẶN DÒ</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g</a:t>
            </a:r>
            <a:r>
              <a:rPr lang="vi-VN" sz="3200" dirty="0">
                <a:latin typeface="Times New Roman" panose="02020603050405020304" pitchFamily="18" charset="0"/>
                <a:cs typeface="Times New Roman" panose="02020603050405020304" pitchFamily="18" charset="0"/>
              </a:rPr>
              <a:t>i</a:t>
            </a:r>
            <a:r>
              <a:rPr lang="en-US" sz="3200" dirty="0" err="1">
                <a:latin typeface="Times New Roman" panose="02020603050405020304" pitchFamily="18" charset="0"/>
                <a:cs typeface="Times New Roman" panose="02020603050405020304" pitchFamily="18" charset="0"/>
              </a:rPr>
              <a: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285750" indent="-285750">
              <a:buFontTx/>
              <a:buChar char="-"/>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vi-VN" sz="320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927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1E17A-E260-06CC-5A96-7F78476856B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A827229B-A415-E9BC-B91D-9821215C24D8}"/>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370952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42782"/>
            <a:ext cx="8763000" cy="4200717"/>
          </a:xfrm>
          <a:prstGeom prst="roundRect">
            <a:avLst/>
          </a:prstGeom>
          <a:solidFill>
            <a:schemeClr val="bg1">
              <a:alpha val="39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637983"/>
            <a:ext cx="2362200" cy="6096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3543300" y="742728"/>
            <a:ext cx="152400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MỤC TIÊU</a:t>
            </a:r>
          </a:p>
        </p:txBody>
      </p:sp>
      <p:sp>
        <p:nvSpPr>
          <p:cNvPr id="8" name="TextBox 7"/>
          <p:cNvSpPr txBox="1"/>
          <p:nvPr/>
        </p:nvSpPr>
        <p:spPr>
          <a:xfrm>
            <a:off x="381000" y="1143512"/>
            <a:ext cx="8229600" cy="4893647"/>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97890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ppt_x"/>
                                          </p:val>
                                        </p:tav>
                                        <p:tav tm="100000">
                                          <p:val>
                                            <p:strVal val="#ppt_x"/>
                                          </p:val>
                                        </p:tav>
                                      </p:tavLst>
                                    </p:anim>
                                    <p:anim calcmode="lin" valueType="num">
                                      <p:cBhvr additive="base">
                                        <p:cTn id="8"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17026" y="935204"/>
            <a:ext cx="4146962" cy="3846345"/>
            <a:chOff x="1447800" y="820905"/>
            <a:chExt cx="5486400" cy="305943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5" name="Rectangle 4"/>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1131395"/>
              <a:ext cx="4739244" cy="2748940"/>
              <a:chOff x="2059379" y="1129640"/>
              <a:chExt cx="4739244" cy="2748940"/>
            </a:xfrm>
          </p:grpSpPr>
          <p:sp>
            <p:nvSpPr>
              <p:cNvPr id="6" name="Rectangle 5"/>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52400" y="750153"/>
            <a:ext cx="5731753" cy="830997"/>
          </a:xfrm>
          <a:prstGeom prst="rect">
            <a:avLst/>
          </a:prstGeom>
          <a:noFill/>
        </p:spPr>
        <p:txBody>
          <a:bodyPr wrap="square" rtlCol="0">
            <a:spAutoFit/>
          </a:bodyPr>
          <a:lstStyle/>
          <a:p>
            <a:r>
              <a:rPr lang="vi-VN" sz="2400" dirty="0">
                <a:solidFill>
                  <a:srgbClr val="FF0000"/>
                </a:solidFill>
                <a:latin typeface="+mj-lt"/>
              </a:rPr>
              <a:t>TRÒ CHƠI “AI NHANH HƠN”</a:t>
            </a:r>
            <a:endParaRPr lang="en-US" sz="2400" dirty="0">
              <a:solidFill>
                <a:srgbClr val="FF0000"/>
              </a:solidFill>
              <a:latin typeface="+mj-lt"/>
            </a:endParaRPr>
          </a:p>
          <a:p>
            <a:endParaRPr lang="en-US" sz="2400" dirty="0">
              <a:solidFill>
                <a:srgbClr val="FF0000"/>
              </a:solidFill>
              <a:latin typeface="+mj-lt"/>
            </a:endParaRPr>
          </a:p>
        </p:txBody>
      </p:sp>
      <p:sp>
        <p:nvSpPr>
          <p:cNvPr id="15" name="TextBox 14"/>
          <p:cNvSpPr txBox="1"/>
          <p:nvPr/>
        </p:nvSpPr>
        <p:spPr>
          <a:xfrm>
            <a:off x="152399" y="1245695"/>
            <a:ext cx="4464627" cy="415498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vi-VN" sz="2200" dirty="0">
                <a:latin typeface="+mj-lt"/>
              </a:rPr>
              <a:t>Chia lớp thành 2 đội và 2 HS làm thư kí. </a:t>
            </a:r>
            <a:endParaRPr lang="en-US" sz="2200" dirty="0">
              <a:latin typeface="+mj-lt"/>
            </a:endParaRPr>
          </a:p>
          <a:p>
            <a:r>
              <a:rPr lang="en-US" sz="2200" dirty="0">
                <a:latin typeface="Times New Roman" panose="02020603050405020304" pitchFamily="18" charset="0"/>
                <a:cs typeface="Times New Roman" panose="02020603050405020304" pitchFamily="18" charset="0"/>
              </a:rPr>
              <a:t>- </a:t>
            </a:r>
            <a:r>
              <a:rPr lang="en-US" sz="2200" dirty="0">
                <a:latin typeface="+mj-lt"/>
              </a:rPr>
              <a:t>C</a:t>
            </a:r>
            <a:r>
              <a:rPr lang="vi-VN" sz="2200" dirty="0">
                <a:latin typeface="+mj-lt"/>
              </a:rPr>
              <a:t>ác cụm từ gợi ý (Tế bào,cơ thể, mô, cơ quan, hệ cơ quan). </a:t>
            </a:r>
            <a:endParaRPr lang="en-US" sz="2200" dirty="0">
              <a:latin typeface="+mj-lt"/>
            </a:endParaRPr>
          </a:p>
          <a:p>
            <a:r>
              <a:rPr lang="en-US" sz="2200" dirty="0">
                <a:latin typeface="Times New Roman" panose="02020603050405020304" pitchFamily="18" charset="0"/>
                <a:cs typeface="Times New Roman" panose="02020603050405020304" pitchFamily="18" charset="0"/>
              </a:rPr>
              <a:t>- </a:t>
            </a:r>
            <a:r>
              <a:rPr lang="vi-VN" sz="2200" dirty="0">
                <a:latin typeface="+mj-lt"/>
              </a:rPr>
              <a:t>Các đội cử các thành viên lựa chọn cụm từ phù hợp gắn lên sơ đồ các cấp tổ chức sống trong cơ thể đa bào từ nhỏ tới lớn. Mỗi lượt chỉ có 1 thành viên lên gắn. Đội nào hoàn thành chính xác và nhanh nhất sẽ chiến thắng.</a:t>
            </a:r>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3011538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49788"/>
            <a:ext cx="16002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ĐÁP ÁN</a:t>
            </a:r>
          </a:p>
        </p:txBody>
      </p:sp>
      <p:grpSp>
        <p:nvGrpSpPr>
          <p:cNvPr id="19" name="Group 18"/>
          <p:cNvGrpSpPr/>
          <p:nvPr/>
        </p:nvGrpSpPr>
        <p:grpSpPr>
          <a:xfrm>
            <a:off x="1709675" y="935204"/>
            <a:ext cx="7054313" cy="3846345"/>
            <a:chOff x="1709675" y="935204"/>
            <a:chExt cx="7054313" cy="3846345"/>
          </a:xfrm>
        </p:grpSpPr>
        <p:grpSp>
          <p:nvGrpSpPr>
            <p:cNvPr id="5" name="Group 4"/>
            <p:cNvGrpSpPr/>
            <p:nvPr/>
          </p:nvGrpSpPr>
          <p:grpSpPr>
            <a:xfrm>
              <a:off x="1981200" y="935204"/>
              <a:ext cx="6782788" cy="3846345"/>
              <a:chOff x="1447800" y="820905"/>
              <a:chExt cx="5486400" cy="305943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8" name="Rectangle 7"/>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ccc</a:t>
                </a:r>
              </a:p>
            </p:txBody>
          </p:sp>
          <p:grpSp>
            <p:nvGrpSpPr>
              <p:cNvPr id="9" name="Group 8"/>
              <p:cNvGrpSpPr/>
              <p:nvPr/>
            </p:nvGrpSpPr>
            <p:grpSpPr>
              <a:xfrm>
                <a:off x="1752600" y="1131395"/>
                <a:ext cx="4739244" cy="2748940"/>
                <a:chOff x="2059379" y="1129640"/>
                <a:chExt cx="4739244" cy="2748940"/>
              </a:xfrm>
            </p:grpSpPr>
            <p:sp>
              <p:nvSpPr>
                <p:cNvPr id="10" name="Rectangle 9"/>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Cơ</a:t>
                  </a:r>
                  <a:endParaRPr lang="en-US" dirty="0"/>
                </a:p>
              </p:txBody>
            </p:sp>
            <p:sp>
              <p:nvSpPr>
                <p:cNvPr id="13" name="Rectangle 12"/>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Cơ</a:t>
                  </a:r>
                  <a:endParaRPr lang="en-US" dirty="0"/>
                </a:p>
              </p:txBody>
            </p:sp>
            <p:sp>
              <p:nvSpPr>
                <p:cNvPr id="14" name="Rectangle 13"/>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3394281" y="971550"/>
              <a:ext cx="1695697" cy="369332"/>
            </a:xfrm>
            <a:prstGeom prst="rect">
              <a:avLst/>
            </a:prstGeom>
            <a:noFill/>
          </p:spPr>
          <p:txBody>
            <a:bodyPr wrap="square" rtlCol="0">
              <a:spAutoFit/>
            </a:bodyPr>
            <a:lstStyle/>
            <a:p>
              <a:r>
                <a:rPr lang="en-US" dirty="0" err="1"/>
                <a:t>Cấp</a:t>
              </a:r>
              <a:r>
                <a:rPr lang="en-US" dirty="0"/>
                <a:t> </a:t>
              </a:r>
              <a:r>
                <a:rPr lang="en-US" dirty="0" err="1"/>
                <a:t>độ</a:t>
              </a:r>
              <a:r>
                <a:rPr lang="en-US" dirty="0"/>
                <a:t> </a:t>
              </a:r>
              <a:r>
                <a:rPr lang="en-US" dirty="0" err="1"/>
                <a:t>tế</a:t>
              </a:r>
              <a:r>
                <a:rPr lang="en-US" dirty="0"/>
                <a:t> </a:t>
              </a:r>
              <a:r>
                <a:rPr lang="en-US" dirty="0" err="1"/>
                <a:t>bào</a:t>
              </a:r>
              <a:endParaRPr lang="en-US" dirty="0"/>
            </a:p>
          </p:txBody>
        </p:sp>
        <p:sp>
          <p:nvSpPr>
            <p:cNvPr id="15" name="TextBox 14"/>
            <p:cNvSpPr txBox="1"/>
            <p:nvPr/>
          </p:nvSpPr>
          <p:spPr>
            <a:xfrm>
              <a:off x="5470469" y="2570978"/>
              <a:ext cx="1695697" cy="369332"/>
            </a:xfrm>
            <a:prstGeom prst="rect">
              <a:avLst/>
            </a:prstGeom>
            <a:noFill/>
          </p:spPr>
          <p:txBody>
            <a:bodyPr wrap="square" rtlCol="0">
              <a:spAutoFit/>
            </a:bodyPr>
            <a:lstStyle/>
            <a:p>
              <a:r>
                <a:rPr lang="en-US" dirty="0" err="1"/>
                <a:t>Cơ</a:t>
              </a:r>
              <a:r>
                <a:rPr lang="en-US" dirty="0"/>
                <a:t> </a:t>
              </a:r>
              <a:r>
                <a:rPr lang="en-US" dirty="0" err="1"/>
                <a:t>quan</a:t>
              </a:r>
              <a:endParaRPr lang="en-US" dirty="0"/>
            </a:p>
          </p:txBody>
        </p:sp>
        <p:sp>
          <p:nvSpPr>
            <p:cNvPr id="16" name="TextBox 15"/>
            <p:cNvSpPr txBox="1"/>
            <p:nvPr/>
          </p:nvSpPr>
          <p:spPr>
            <a:xfrm>
              <a:off x="1709675" y="4094188"/>
              <a:ext cx="847849" cy="369332"/>
            </a:xfrm>
            <a:prstGeom prst="rect">
              <a:avLst/>
            </a:prstGeom>
            <a:noFill/>
          </p:spPr>
          <p:txBody>
            <a:bodyPr wrap="square" rtlCol="0">
              <a:spAutoFit/>
            </a:bodyPr>
            <a:lstStyle/>
            <a:p>
              <a:r>
                <a:rPr lang="en-US" dirty="0" err="1"/>
                <a:t>Cơ</a:t>
              </a:r>
              <a:r>
                <a:rPr lang="en-US" dirty="0"/>
                <a:t> </a:t>
              </a:r>
              <a:r>
                <a:rPr lang="en-US" dirty="0" err="1"/>
                <a:t>thể</a:t>
              </a:r>
              <a:endParaRPr lang="en-US" dirty="0"/>
            </a:p>
          </p:txBody>
        </p:sp>
        <p:sp>
          <p:nvSpPr>
            <p:cNvPr id="17" name="TextBox 16"/>
            <p:cNvSpPr txBox="1"/>
            <p:nvPr/>
          </p:nvSpPr>
          <p:spPr>
            <a:xfrm>
              <a:off x="4145478" y="2858376"/>
              <a:ext cx="1695697" cy="369332"/>
            </a:xfrm>
            <a:prstGeom prst="rect">
              <a:avLst/>
            </a:prstGeom>
            <a:noFill/>
          </p:spPr>
          <p:txBody>
            <a:bodyPr wrap="square" rtlCol="0">
              <a:spAutoFit/>
            </a:bodyPr>
            <a:lstStyle/>
            <a:p>
              <a:r>
                <a:rPr lang="en-US" dirty="0" err="1"/>
                <a:t>Hệ</a:t>
              </a:r>
              <a:r>
                <a:rPr lang="en-US" dirty="0"/>
                <a:t> </a:t>
              </a:r>
              <a:r>
                <a:rPr lang="en-US" dirty="0" err="1"/>
                <a:t>cơ</a:t>
              </a:r>
              <a:r>
                <a:rPr lang="en-US" dirty="0"/>
                <a:t> </a:t>
              </a:r>
              <a:r>
                <a:rPr lang="en-US" dirty="0" err="1"/>
                <a:t>quan</a:t>
              </a:r>
              <a:endParaRPr lang="en-US" dirty="0"/>
            </a:p>
          </p:txBody>
        </p:sp>
        <p:sp>
          <p:nvSpPr>
            <p:cNvPr id="18" name="TextBox 17"/>
            <p:cNvSpPr txBox="1"/>
            <p:nvPr/>
          </p:nvSpPr>
          <p:spPr>
            <a:xfrm>
              <a:off x="6521411" y="1340882"/>
              <a:ext cx="1695697" cy="369332"/>
            </a:xfrm>
            <a:prstGeom prst="rect">
              <a:avLst/>
            </a:prstGeom>
            <a:noFill/>
          </p:spPr>
          <p:txBody>
            <a:bodyPr wrap="square" rtlCol="0">
              <a:spAutoFit/>
            </a:bodyPr>
            <a:lstStyle/>
            <a:p>
              <a:r>
                <a:rPr lang="en-US" dirty="0" err="1"/>
                <a:t>mô</a:t>
              </a:r>
              <a:endParaRPr lang="en-US" dirty="0"/>
            </a:p>
          </p:txBody>
        </p:sp>
      </p:grpSp>
    </p:spTree>
    <p:extLst>
      <p:ext uri="{BB962C8B-B14F-4D97-AF65-F5344CB8AC3E}">
        <p14:creationId xmlns:p14="http://schemas.microsoft.com/office/powerpoint/2010/main" val="200474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 fill="hold"/>
                                        <p:tgtEl>
                                          <p:spTgt spid="6"/>
                                        </p:tgtEl>
                                        <p:attrNameLst>
                                          <p:attrName>ppt_x</p:attrName>
                                        </p:attrNameLst>
                                      </p:cBhvr>
                                      <p:tavLst>
                                        <p:tav tm="0">
                                          <p:val>
                                            <p:strVal val="#ppt_x"/>
                                          </p:val>
                                        </p:tav>
                                        <p:tav tm="100000">
                                          <p:val>
                                            <p:strVal val="#ppt_x"/>
                                          </p:val>
                                        </p:tav>
                                      </p:tavLst>
                                    </p:anim>
                                    <p:anim calcmode="lin" valueType="num">
                                      <p:cBhvr additive="base">
                                        <p:cTn id="8"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Kính hiển vi các loại | | Công ty Nhập khẩu và phân phối Thiết Bị Y Tế Vì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Kính hiển vi các loại | | Công ty Nhập khẩu và phân phối Thiết Bị Y Tế Vì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Kính hiển vi các loại | | Công ty Nhập khẩu và phân phối Thiết Bị Y Tế Vì  D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62" y="769938"/>
            <a:ext cx="1676400" cy="1534608"/>
          </a:xfrm>
          <a:prstGeom prst="rect">
            <a:avLst/>
          </a:prstGeom>
          <a:ln>
            <a:noFill/>
          </a:ln>
          <a:effectLst>
            <a:outerShdw blurRad="292100" dist="139700" dir="2700000" algn="tl" rotWithShape="0">
              <a:srgbClr val="333333">
                <a:alpha val="65000"/>
              </a:srgbClr>
            </a:outerShdw>
          </a:effectLst>
        </p:spPr>
      </p:pic>
      <p:pic>
        <p:nvPicPr>
          <p:cNvPr id="1032" name="Picture 8" descr="Hóa chất dụng cụ làm tiêu bản - Kính Hiển Vi Đức Mai Kh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786844"/>
            <a:ext cx="1600200" cy="15346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men kính hiển vi giảm chỉ còn 50,000 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282" y="804044"/>
            <a:ext cx="1604963" cy="14930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IÁ TỐT] PIPET ống hút thủy tinh dài 15cm, Giá siêu tốt 13,000đ! Mua nhanh  tay! - Bigom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722" y="769937"/>
            <a:ext cx="1447800" cy="15346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pic>
        <p:nvPicPr>
          <p:cNvPr id="1038" name="Picture 14" descr="Giấy Thấm - Chuyên cung cấp giấy thấm thực phẩ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050" y="830248"/>
            <a:ext cx="1745457"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5575" y="2419350"/>
            <a:ext cx="1640774" cy="381000"/>
          </a:xfrm>
          <a:prstGeom prst="rect">
            <a:avLst/>
          </a:prstGeom>
          <a:noFill/>
        </p:spPr>
        <p:txBody>
          <a:bodyPr wrap="square" rtlCol="0">
            <a:spAutoFit/>
          </a:bodyPr>
          <a:lstStyle/>
          <a:p>
            <a:r>
              <a:rPr lang="en-US" dirty="0" err="1"/>
              <a:t>Kính</a:t>
            </a:r>
            <a:r>
              <a:rPr lang="en-US" dirty="0"/>
              <a:t> </a:t>
            </a:r>
            <a:r>
              <a:rPr lang="en-US" dirty="0" err="1"/>
              <a:t>hiển</a:t>
            </a:r>
            <a:r>
              <a:rPr lang="en-US" dirty="0"/>
              <a:t> vi</a:t>
            </a:r>
          </a:p>
        </p:txBody>
      </p:sp>
      <p:sp>
        <p:nvSpPr>
          <p:cNvPr id="15" name="TextBox 14"/>
          <p:cNvSpPr txBox="1"/>
          <p:nvPr/>
        </p:nvSpPr>
        <p:spPr>
          <a:xfrm>
            <a:off x="2321626" y="2343150"/>
            <a:ext cx="1640774" cy="381000"/>
          </a:xfrm>
          <a:prstGeom prst="rect">
            <a:avLst/>
          </a:prstGeom>
          <a:noFill/>
        </p:spPr>
        <p:txBody>
          <a:bodyPr wrap="square" rtlCol="0">
            <a:spAutoFit/>
          </a:bodyPr>
          <a:lstStyle/>
          <a:p>
            <a:r>
              <a:rPr lang="en-US" dirty="0"/>
              <a:t>Lam </a:t>
            </a:r>
            <a:r>
              <a:rPr lang="en-US" dirty="0" err="1"/>
              <a:t>kính</a:t>
            </a:r>
            <a:endParaRPr lang="en-US" dirty="0"/>
          </a:p>
        </p:txBody>
      </p:sp>
      <p:sp>
        <p:nvSpPr>
          <p:cNvPr id="11" name="TextBox 10"/>
          <p:cNvSpPr txBox="1"/>
          <p:nvPr/>
        </p:nvSpPr>
        <p:spPr>
          <a:xfrm>
            <a:off x="4123581" y="2338651"/>
            <a:ext cx="1376363" cy="369332"/>
          </a:xfrm>
          <a:prstGeom prst="rect">
            <a:avLst/>
          </a:prstGeom>
          <a:noFill/>
        </p:spPr>
        <p:txBody>
          <a:bodyPr wrap="square" rtlCol="0">
            <a:spAutoFit/>
          </a:bodyPr>
          <a:lstStyle/>
          <a:p>
            <a:r>
              <a:rPr lang="en-US" dirty="0"/>
              <a:t>   </a:t>
            </a:r>
            <a:r>
              <a:rPr lang="en-US" dirty="0" err="1"/>
              <a:t>Lamen</a:t>
            </a:r>
            <a:endParaRPr lang="en-US" dirty="0"/>
          </a:p>
        </p:txBody>
      </p:sp>
      <p:sp>
        <p:nvSpPr>
          <p:cNvPr id="12" name="TextBox 11"/>
          <p:cNvSpPr txBox="1"/>
          <p:nvPr/>
        </p:nvSpPr>
        <p:spPr>
          <a:xfrm>
            <a:off x="6248400" y="2330606"/>
            <a:ext cx="1447800" cy="369332"/>
          </a:xfrm>
          <a:prstGeom prst="rect">
            <a:avLst/>
          </a:prstGeom>
          <a:noFill/>
        </p:spPr>
        <p:txBody>
          <a:bodyPr wrap="square" rtlCol="0">
            <a:spAutoFit/>
          </a:bodyPr>
          <a:lstStyle/>
          <a:p>
            <a:r>
              <a:rPr lang="en-US" dirty="0"/>
              <a:t>pipet</a:t>
            </a:r>
          </a:p>
        </p:txBody>
      </p:sp>
      <p:sp>
        <p:nvSpPr>
          <p:cNvPr id="13" name="TextBox 12"/>
          <p:cNvSpPr txBox="1"/>
          <p:nvPr/>
        </p:nvSpPr>
        <p:spPr>
          <a:xfrm>
            <a:off x="7696200" y="2266950"/>
            <a:ext cx="1371600" cy="369332"/>
          </a:xfrm>
          <a:prstGeom prst="rect">
            <a:avLst/>
          </a:prstGeom>
          <a:noFill/>
        </p:spPr>
        <p:txBody>
          <a:bodyPr wrap="square" rtlCol="0">
            <a:spAutoFit/>
          </a:bodyPr>
          <a:lstStyle/>
          <a:p>
            <a:r>
              <a:rPr lang="en-US" dirty="0" err="1"/>
              <a:t>Giấy</a:t>
            </a:r>
            <a:r>
              <a:rPr lang="en-US" dirty="0"/>
              <a:t> </a:t>
            </a:r>
            <a:r>
              <a:rPr lang="en-US" dirty="0" err="1"/>
              <a:t>thấm</a:t>
            </a:r>
            <a:endParaRPr lang="en-US" dirty="0"/>
          </a:p>
        </p:txBody>
      </p:sp>
      <p:sp>
        <p:nvSpPr>
          <p:cNvPr id="14" name="AutoShape 16" descr="Bông gòn y tế trong hộp thuốc có tác dụng gì?? - PHẠM THỊ TỐ L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Bông gòn y tế trong hộp thuốc có tác dụng gì?? - PHẠM THỊ TỐ L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02" y="2800349"/>
            <a:ext cx="1704120" cy="167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1" descr="Mơ thấy kim là chìm trong biển khổ"/>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513" y="2770023"/>
            <a:ext cx="17604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058" y="2742373"/>
            <a:ext cx="1619187" cy="16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9762" y="2770023"/>
            <a:ext cx="1743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7975" y="4598823"/>
            <a:ext cx="1292225" cy="369332"/>
          </a:xfrm>
          <a:prstGeom prst="rect">
            <a:avLst/>
          </a:prstGeom>
          <a:noFill/>
        </p:spPr>
        <p:txBody>
          <a:bodyPr wrap="square" rtlCol="0">
            <a:spAutoFit/>
          </a:bodyPr>
          <a:lstStyle/>
          <a:p>
            <a:r>
              <a:rPr lang="en-US" dirty="0" err="1"/>
              <a:t>Bông</a:t>
            </a:r>
            <a:endParaRPr lang="en-US" dirty="0"/>
          </a:p>
        </p:txBody>
      </p:sp>
      <p:sp>
        <p:nvSpPr>
          <p:cNvPr id="19" name="TextBox 18"/>
          <p:cNvSpPr txBox="1"/>
          <p:nvPr/>
        </p:nvSpPr>
        <p:spPr>
          <a:xfrm>
            <a:off x="2438400" y="4598823"/>
            <a:ext cx="867545" cy="369332"/>
          </a:xfrm>
          <a:prstGeom prst="rect">
            <a:avLst/>
          </a:prstGeom>
          <a:noFill/>
        </p:spPr>
        <p:txBody>
          <a:bodyPr wrap="none" rtlCol="0">
            <a:spAutoFit/>
          </a:bodyPr>
          <a:lstStyle/>
          <a:p>
            <a:r>
              <a:rPr lang="en-US" dirty="0"/>
              <a:t>Kim </a:t>
            </a:r>
            <a:r>
              <a:rPr lang="en-US" dirty="0" err="1"/>
              <a:t>chỉ</a:t>
            </a:r>
            <a:endParaRPr lang="en-US" dirty="0"/>
          </a:p>
        </p:txBody>
      </p:sp>
      <p:sp>
        <p:nvSpPr>
          <p:cNvPr id="20" name="TextBox 19"/>
          <p:cNvSpPr txBox="1"/>
          <p:nvPr/>
        </p:nvSpPr>
        <p:spPr>
          <a:xfrm>
            <a:off x="4114800" y="4598823"/>
            <a:ext cx="1143000" cy="369332"/>
          </a:xfrm>
          <a:prstGeom prst="rect">
            <a:avLst/>
          </a:prstGeom>
          <a:noFill/>
        </p:spPr>
        <p:txBody>
          <a:bodyPr wrap="square" rtlCol="0">
            <a:spAutoFit/>
          </a:bodyPr>
          <a:lstStyle/>
          <a:p>
            <a:r>
              <a:rPr lang="en-US" dirty="0" err="1"/>
              <a:t>Keo</a:t>
            </a:r>
            <a:r>
              <a:rPr lang="en-US" dirty="0"/>
              <a:t> </a:t>
            </a:r>
            <a:r>
              <a:rPr lang="en-US" dirty="0" err="1"/>
              <a:t>dán</a:t>
            </a:r>
            <a:endParaRPr lang="en-US" dirty="0"/>
          </a:p>
        </p:txBody>
      </p:sp>
      <p:sp>
        <p:nvSpPr>
          <p:cNvPr id="21" name="TextBox 20"/>
          <p:cNvSpPr txBox="1"/>
          <p:nvPr/>
        </p:nvSpPr>
        <p:spPr>
          <a:xfrm>
            <a:off x="5943600" y="4598823"/>
            <a:ext cx="1340922" cy="369332"/>
          </a:xfrm>
          <a:prstGeom prst="rect">
            <a:avLst/>
          </a:prstGeom>
          <a:noFill/>
        </p:spPr>
        <p:txBody>
          <a:bodyPr wrap="square" rtlCol="0">
            <a:spAutoFit/>
          </a:bodyPr>
          <a:lstStyle/>
          <a:p>
            <a:r>
              <a:rPr lang="en-US" dirty="0" err="1"/>
              <a:t>Lọ</a:t>
            </a:r>
            <a:r>
              <a:rPr lang="en-US" dirty="0"/>
              <a:t> </a:t>
            </a:r>
            <a:r>
              <a:rPr lang="en-US" dirty="0" err="1"/>
              <a:t>thủy</a:t>
            </a:r>
            <a:r>
              <a:rPr lang="en-US" dirty="0"/>
              <a:t> </a:t>
            </a:r>
            <a:r>
              <a:rPr lang="en-US" dirty="0" err="1"/>
              <a:t>tinh</a:t>
            </a:r>
            <a:endParaRPr lang="en-US" dirty="0"/>
          </a:p>
        </p:txBody>
      </p:sp>
    </p:spTree>
    <p:extLst>
      <p:ext uri="{BB962C8B-B14F-4D97-AF65-F5344CB8AC3E}">
        <p14:creationId xmlns:p14="http://schemas.microsoft.com/office/powerpoint/2010/main" val="3165836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anim calcmode="lin" valueType="num">
                                      <p:cBhvr>
                                        <p:cTn id="18" dur="1000" fill="hold"/>
                                        <p:tgtEl>
                                          <p:spTgt spid="1032"/>
                                        </p:tgtEl>
                                        <p:attrNameLst>
                                          <p:attrName>ppt_x</p:attrName>
                                        </p:attrNameLst>
                                      </p:cBhvr>
                                      <p:tavLst>
                                        <p:tav tm="0">
                                          <p:val>
                                            <p:strVal val="#ppt_x"/>
                                          </p:val>
                                        </p:tav>
                                        <p:tav tm="100000">
                                          <p:val>
                                            <p:strVal val="#ppt_x"/>
                                          </p:val>
                                        </p:tav>
                                      </p:tavLst>
                                    </p:anim>
                                    <p:anim calcmode="lin" valueType="num">
                                      <p:cBhvr>
                                        <p:cTn id="19" dur="1000" fill="hold"/>
                                        <p:tgtEl>
                                          <p:spTgt spid="10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barn(inVertical)">
                                      <p:cBhvr>
                                        <p:cTn id="29" dur="500"/>
                                        <p:tgtEl>
                                          <p:spTgt spid="10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fade">
                                      <p:cBhvr>
                                        <p:cTn id="37" dur="1000"/>
                                        <p:tgtEl>
                                          <p:spTgt spid="1036"/>
                                        </p:tgtEl>
                                      </p:cBhvr>
                                    </p:animEffect>
                                    <p:anim calcmode="lin" valueType="num">
                                      <p:cBhvr>
                                        <p:cTn id="38" dur="1000" fill="hold"/>
                                        <p:tgtEl>
                                          <p:spTgt spid="1036"/>
                                        </p:tgtEl>
                                        <p:attrNameLst>
                                          <p:attrName>ppt_x</p:attrName>
                                        </p:attrNameLst>
                                      </p:cBhvr>
                                      <p:tavLst>
                                        <p:tav tm="0">
                                          <p:val>
                                            <p:strVal val="#ppt_x"/>
                                          </p:val>
                                        </p:tav>
                                        <p:tav tm="100000">
                                          <p:val>
                                            <p:strVal val="#ppt_x"/>
                                          </p:val>
                                        </p:tav>
                                      </p:tavLst>
                                    </p:anim>
                                    <p:anim calcmode="lin" valueType="num">
                                      <p:cBhvr>
                                        <p:cTn id="39" dur="1000" fill="hold"/>
                                        <p:tgtEl>
                                          <p:spTgt spid="10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Effect transition="in" filter="barn(inVertical)">
                                      <p:cBhvr>
                                        <p:cTn id="49" dur="500"/>
                                        <p:tgtEl>
                                          <p:spTgt spid="103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3"/>
                                        </p:tgtEl>
                                        <p:attrNameLst>
                                          <p:attrName>style.visibility</p:attrName>
                                        </p:attrNameLst>
                                      </p:cBhvr>
                                      <p:to>
                                        <p:strVal val="visible"/>
                                      </p:to>
                                    </p:set>
                                    <p:animEffect transition="in" filter="fade">
                                      <p:cBhvr>
                                        <p:cTn id="57" dur="500"/>
                                        <p:tgtEl>
                                          <p:spTgt spid="10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047"/>
                                        </p:tgtEl>
                                        <p:attrNameLst>
                                          <p:attrName>style.visibility</p:attrName>
                                        </p:attrNameLst>
                                      </p:cBhvr>
                                      <p:to>
                                        <p:strVal val="visible"/>
                                      </p:to>
                                    </p:set>
                                    <p:animEffect transition="in" filter="barn(inVertical)">
                                      <p:cBhvr>
                                        <p:cTn id="71" dur="500"/>
                                        <p:tgtEl>
                                          <p:spTgt spid="104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48"/>
                                        </p:tgtEl>
                                        <p:attrNameLst>
                                          <p:attrName>style.visibility</p:attrName>
                                        </p:attrNameLst>
                                      </p:cBhvr>
                                      <p:to>
                                        <p:strVal val="visible"/>
                                      </p:to>
                                    </p:set>
                                    <p:animEffect transition="in" filter="fade">
                                      <p:cBhvr>
                                        <p:cTn id="79" dur="1000"/>
                                        <p:tgtEl>
                                          <p:spTgt spid="1048"/>
                                        </p:tgtEl>
                                      </p:cBhvr>
                                    </p:animEffect>
                                    <p:anim calcmode="lin" valueType="num">
                                      <p:cBhvr>
                                        <p:cTn id="80" dur="1000" fill="hold"/>
                                        <p:tgtEl>
                                          <p:spTgt spid="1048"/>
                                        </p:tgtEl>
                                        <p:attrNameLst>
                                          <p:attrName>ppt_x</p:attrName>
                                        </p:attrNameLst>
                                      </p:cBhvr>
                                      <p:tavLst>
                                        <p:tav tm="0">
                                          <p:val>
                                            <p:strVal val="#ppt_x"/>
                                          </p:val>
                                        </p:tav>
                                        <p:tav tm="100000">
                                          <p:val>
                                            <p:strVal val="#ppt_x"/>
                                          </p:val>
                                        </p:tav>
                                      </p:tavLst>
                                    </p:anim>
                                    <p:anim calcmode="lin" valueType="num">
                                      <p:cBhvr>
                                        <p:cTn id="81" dur="1000" fill="hold"/>
                                        <p:tgtEl>
                                          <p:spTgt spid="104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1" grpId="0"/>
      <p:bldP spid="12" grpId="0"/>
      <p:bldP spid="13"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0149"/>
            <a:ext cx="8534400" cy="3959989"/>
          </a:xfrm>
          <a:prstGeom prst="rect">
            <a:avLst/>
          </a:prstGeom>
          <a:noFill/>
          <a:ln>
            <a:noFill/>
          </a:ln>
        </p:spPr>
      </p:pic>
      <p:sp>
        <p:nvSpPr>
          <p:cNvPr id="2" name="TextBox 1"/>
          <p:cNvSpPr txBox="1"/>
          <p:nvPr/>
        </p:nvSpPr>
        <p:spPr>
          <a:xfrm>
            <a:off x="457200" y="742950"/>
            <a:ext cx="7010400" cy="400110"/>
          </a:xfrm>
          <a:prstGeom prst="rect">
            <a:avLst/>
          </a:prstGeom>
          <a:noFill/>
        </p:spPr>
        <p:txBody>
          <a:bodyPr wrap="square" rtlCol="0">
            <a:spAutoFit/>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Bộ</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ảnh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thực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mẫu</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nước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hồ</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AutoShape 2" descr="BÀI 2: Một số yếu tố môi trường ảnh hưởng đến đời sống của cá 1. Về kiến  thức Cá luôn 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80143"/>
            <a:ext cx="2284493" cy="175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extLst>
      <p:ext uri="{BB962C8B-B14F-4D97-AF65-F5344CB8AC3E}">
        <p14:creationId xmlns:p14="http://schemas.microsoft.com/office/powerpoint/2010/main" val="407694294"/>
      </p:ext>
    </p:extLst>
  </p:cSld>
  <p:clrMapOvr>
    <a:masterClrMapping/>
  </p:clrMapOvr>
  <mc:AlternateContent xmlns:mc="http://schemas.openxmlformats.org/markup-compatibility/2006" xmlns:p14="http://schemas.microsoft.com/office/powerpoint/2010/main">
    <mc:Choice Requires="p14">
      <p:transition p14:dur="10">
        <p14:vortex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9144000" cy="3943350"/>
          </a:xfrm>
          <a:prstGeom prst="rect">
            <a:avLst/>
          </a:prstGeom>
          <a:noFill/>
          <a:ln>
            <a:noFill/>
          </a:ln>
        </p:spPr>
      </p:pic>
      <p:sp>
        <p:nvSpPr>
          <p:cNvPr id="2" name="TextBox 1"/>
          <p:cNvSpPr txBox="1"/>
          <p:nvPr/>
        </p:nvSpPr>
        <p:spPr>
          <a:xfrm>
            <a:off x="762000" y="742950"/>
            <a:ext cx="64770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Mô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7937"/>
            <a:ext cx="9144000" cy="6096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48180"/>
            <a:ext cx="1981200" cy="73866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extLst>
      <p:ext uri="{BB962C8B-B14F-4D97-AF65-F5344CB8AC3E}">
        <p14:creationId xmlns:p14="http://schemas.microsoft.com/office/powerpoint/2010/main" val="3131300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1233" y="1383205"/>
            <a:ext cx="7696200" cy="3599180"/>
          </a:xfrm>
          <a:prstGeom prst="rect">
            <a:avLst/>
          </a:prstGeom>
          <a:noFill/>
          <a:ln>
            <a:noFill/>
          </a:ln>
        </p:spPr>
      </p:pic>
      <p:sp>
        <p:nvSpPr>
          <p:cNvPr id="5" name="TextBox 4"/>
          <p:cNvSpPr txBox="1"/>
          <p:nvPr/>
        </p:nvSpPr>
        <p:spPr>
          <a:xfrm>
            <a:off x="1062942" y="1001771"/>
            <a:ext cx="7543800" cy="830997"/>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C</a:t>
            </a:r>
            <a:r>
              <a:rPr lang="vi-VN" sz="2400" b="1" dirty="0">
                <a:solidFill>
                  <a:srgbClr val="002060"/>
                </a:solidFill>
                <a:latin typeface="Times New Roman" panose="02020603050405020304" pitchFamily="18" charset="0"/>
                <a:cs typeface="Times New Roman" panose="02020603050405020304" pitchFamily="18" charset="0"/>
              </a:rPr>
              <a:t>ách làm tiêu bản</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52400" y="63374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557540"/>
            <a:ext cx="647700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41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mẫ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1019</Words>
  <Application>Microsoft Office PowerPoint</Application>
  <PresentationFormat>On-screen Show (16:9)</PresentationFormat>
  <Paragraphs>107</Paragraphs>
  <Slides>26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Century Gothic</vt:lpstr>
      <vt:lpstr>Times New Roman</vt:lpstr>
      <vt:lpstr>Wingdings 2</vt:lpstr>
      <vt:lpstr>Custom Design</vt:lpstr>
      <vt:lpstr>slide mẫu</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READY</dc:creator>
  <cp:lastModifiedBy>Windows 11</cp:lastModifiedBy>
  <cp:revision>58</cp:revision>
  <dcterms:created xsi:type="dcterms:W3CDTF">2021-08-10T08:52:34Z</dcterms:created>
  <dcterms:modified xsi:type="dcterms:W3CDTF">2024-12-10T15:11:46Z</dcterms:modified>
</cp:coreProperties>
</file>