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63" r:id="rId2"/>
    <p:sldId id="364" r:id="rId3"/>
    <p:sldId id="342" r:id="rId4"/>
    <p:sldId id="281" r:id="rId5"/>
    <p:sldId id="366" r:id="rId6"/>
    <p:sldId id="331" r:id="rId7"/>
    <p:sldId id="369" r:id="rId8"/>
    <p:sldId id="339" r:id="rId9"/>
    <p:sldId id="335" r:id="rId10"/>
    <p:sldId id="367" r:id="rId11"/>
    <p:sldId id="314" r:id="rId12"/>
    <p:sldId id="330" r:id="rId13"/>
    <p:sldId id="3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69"/>
    <a:srgbClr val="F37D91"/>
    <a:srgbClr val="00A9A5"/>
    <a:srgbClr val="FF9801"/>
    <a:srgbClr val="EF4B66"/>
    <a:srgbClr val="F7941E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90" y="72"/>
      </p:cViewPr>
      <p:guideLst>
        <p:guide orient="horz" pos="220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</a:t>
          </a:r>
          <a:r>
            <a:rPr lang="en-US" smtClean="0"/>
            <a:t>Local customs and traditions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 bwMode="white">
        <a:xfrm>
          <a:off x="997053" y="1734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734"/>
        <a:ext cx="5418058" cy="492550"/>
      </dsp:txXfrm>
    </dsp:sp>
    <dsp:sp modelId="{F097B7CF-60C7-4E50-9224-C78313D55970}">
      <dsp:nvSpPr>
        <dsp:cNvPr id="0" name=""/>
        <dsp:cNvSpPr/>
      </dsp:nvSpPr>
      <dsp:spPr>
        <a:xfrm>
          <a:off x="997053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5859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52073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28227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404441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80594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56808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 bwMode="white">
        <a:xfrm>
          <a:off x="997053" y="594619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Vocabulary review</a:t>
          </a:r>
        </a:p>
      </dsp:txBody>
      <dsp:txXfrm>
        <a:off x="997053" y="594619"/>
        <a:ext cx="5488493" cy="802675"/>
      </dsp:txXfrm>
    </dsp:sp>
    <dsp:sp modelId="{CE9643F3-B266-43EE-939B-D2CA20AAA601}">
      <dsp:nvSpPr>
        <dsp:cNvPr id="0" name=""/>
        <dsp:cNvSpPr/>
      </dsp:nvSpPr>
      <dsp:spPr bwMode="white">
        <a:xfrm>
          <a:off x="997053" y="1568852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568852"/>
        <a:ext cx="5418058" cy="492550"/>
      </dsp:txXfrm>
    </dsp:sp>
    <dsp:sp modelId="{6932007E-BFF1-474A-AAEB-7AC2F683094E}">
      <dsp:nvSpPr>
        <dsp:cNvPr id="0" name=""/>
        <dsp:cNvSpPr/>
      </dsp:nvSpPr>
      <dsp:spPr>
        <a:xfrm>
          <a:off x="997053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5859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52073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28227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404441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80594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56808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 bwMode="white">
        <a:xfrm>
          <a:off x="997053" y="2161737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Grammar review</a:t>
          </a:r>
        </a:p>
      </dsp:txBody>
      <dsp:txXfrm>
        <a:off x="997053" y="2161737"/>
        <a:ext cx="5488493" cy="802675"/>
      </dsp:txXfrm>
    </dsp:sp>
    <dsp:sp modelId="{68AF96BA-2B11-4470-B9C3-000D46886C52}">
      <dsp:nvSpPr>
        <dsp:cNvPr id="0" name=""/>
        <dsp:cNvSpPr/>
      </dsp:nvSpPr>
      <dsp:spPr bwMode="white">
        <a:xfrm>
          <a:off x="997053" y="3135970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3135970"/>
        <a:ext cx="5418058" cy="492550"/>
      </dsp:txXfrm>
    </dsp:sp>
    <dsp:sp modelId="{B8FB2B6F-DBFF-4A1D-9DEB-91D3C5AA6CAF}">
      <dsp:nvSpPr>
        <dsp:cNvPr id="0" name=""/>
        <dsp:cNvSpPr/>
      </dsp:nvSpPr>
      <dsp:spPr>
        <a:xfrm>
          <a:off x="997053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5859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52073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28227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404441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80594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56808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 bwMode="white">
        <a:xfrm>
          <a:off x="997053" y="3728856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Project</a:t>
          </a:r>
          <a:r>
            <a:rPr lang="en-US" sz="2800" kern="1200"/>
            <a:t>: </a:t>
          </a:r>
          <a:r>
            <a:rPr lang="en-US" sz="2800" kern="1200" smtClean="0"/>
            <a:t>Local customs and traditions</a:t>
          </a:r>
          <a:endParaRPr lang="en-US" sz="2800" kern="1200" dirty="0"/>
        </a:p>
      </dsp:txBody>
      <dsp:txXfrm>
        <a:off x="997053" y="3728856"/>
        <a:ext cx="5488493" cy="8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8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9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8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87066" y="199630"/>
            <a:ext cx="3135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1394" y="1071574"/>
            <a:ext cx="1089131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6C69"/>
                </a:solidFill>
                <a:effectLst/>
                <a:latin typeface="Tw Cen MT Condensed Extra Bold" panose="020B0803020202020204" pitchFamily="34" charset="0"/>
              </a:rPr>
              <a:t>LOCAL CUSTOMS AND TRADITIONS</a:t>
            </a:r>
            <a:endParaRPr lang="en-US" sz="4800" b="1" dirty="0">
              <a:solidFill>
                <a:srgbClr val="006C69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82" t="2278" r="2477" b="3096"/>
          <a:stretch/>
        </p:blipFill>
        <p:spPr>
          <a:xfrm>
            <a:off x="5723794" y="2552306"/>
            <a:ext cx="6217052" cy="3918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804" t="12652" r="2181" b="8693"/>
          <a:stretch/>
        </p:blipFill>
        <p:spPr>
          <a:xfrm>
            <a:off x="275018" y="2371142"/>
            <a:ext cx="5132251" cy="419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88668916"/>
              </p:ext>
            </p:extLst>
          </p:nvPr>
        </p:nvGraphicFramePr>
        <p:xfrm>
          <a:off x="2031999" y="1793577"/>
          <a:ext cx="7832969" cy="46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162" y="2181159"/>
            <a:ext cx="7084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 dirty="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/>
              <a:t>Prepare </a:t>
            </a:r>
            <a:r>
              <a:rPr lang="en-US" sz="3600" dirty="0" smtClean="0"/>
              <a:t>Unit 6 : </a:t>
            </a:r>
            <a:r>
              <a:rPr lang="en-US" sz="3600" smtClean="0"/>
              <a:t>Getting started.</a:t>
            </a:r>
            <a:endParaRPr lang="en-US" sz="3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1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otched Right Arrow 27"/>
          <p:cNvSpPr/>
          <p:nvPr/>
        </p:nvSpPr>
        <p:spPr>
          <a:xfrm>
            <a:off x="2720540" y="211902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otched Right Arrow 39"/>
          <p:cNvSpPr/>
          <p:nvPr/>
        </p:nvSpPr>
        <p:spPr>
          <a:xfrm>
            <a:off x="2720540" y="371120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Notched Right Arrow 40"/>
          <p:cNvSpPr/>
          <p:nvPr/>
        </p:nvSpPr>
        <p:spPr>
          <a:xfrm>
            <a:off x="2720539" y="530338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25119" y="1439546"/>
            <a:ext cx="532318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29" name="Text Box 6"/>
          <p:cNvSpPr txBox="1"/>
          <p:nvPr/>
        </p:nvSpPr>
        <p:spPr>
          <a:xfrm>
            <a:off x="4336510" y="2581888"/>
            <a:ext cx="443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VOCABULARY REVIEW</a:t>
            </a:r>
          </a:p>
        </p:txBody>
      </p:sp>
      <p:sp>
        <p:nvSpPr>
          <p:cNvPr id="31" name="Text Box 8"/>
          <p:cNvSpPr txBox="1"/>
          <p:nvPr/>
        </p:nvSpPr>
        <p:spPr>
          <a:xfrm>
            <a:off x="4551737" y="4175980"/>
            <a:ext cx="443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GRAMMAR REVIEW</a:t>
            </a:r>
          </a:p>
        </p:txBody>
      </p:sp>
      <p:sp>
        <p:nvSpPr>
          <p:cNvPr id="39" name="Text Box 13"/>
          <p:cNvSpPr txBox="1"/>
          <p:nvPr/>
        </p:nvSpPr>
        <p:spPr>
          <a:xfrm>
            <a:off x="5296427" y="5768160"/>
            <a:ext cx="294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PROJECT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2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0447" b="25481"/>
          <a:stretch/>
        </p:blipFill>
        <p:spPr>
          <a:xfrm>
            <a:off x="4298339" y="2955623"/>
            <a:ext cx="3595321" cy="1579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5691"/>
          <a:stretch/>
        </p:blipFill>
        <p:spPr>
          <a:xfrm>
            <a:off x="309196" y="1556597"/>
            <a:ext cx="4834304" cy="103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2071"/>
          <a:stretch/>
        </p:blipFill>
        <p:spPr>
          <a:xfrm>
            <a:off x="7511318" y="1653610"/>
            <a:ext cx="4355124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r="11238" b="11417"/>
          <a:stretch/>
        </p:blipFill>
        <p:spPr>
          <a:xfrm>
            <a:off x="4828808" y="5043301"/>
            <a:ext cx="2451833" cy="88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50874" y="1859968"/>
            <a:ext cx="11562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It is becoming a ______ for </a:t>
            </a:r>
            <a:r>
              <a:rPr lang="en-US" sz="3200" smtClean="0"/>
              <a:t>many families </a:t>
            </a:r>
            <a:r>
              <a:rPr lang="en-US" sz="3200"/>
              <a:t>in Viet nam to </a:t>
            </a:r>
            <a:r>
              <a:rPr lang="en-US" sz="3200" smtClean="0"/>
              <a:t>celebrate Women’s </a:t>
            </a:r>
            <a:r>
              <a:rPr lang="en-US" sz="3200"/>
              <a:t>D</a:t>
            </a:r>
            <a:r>
              <a:rPr lang="en-US" sz="3200" smtClean="0"/>
              <a:t>ay </a:t>
            </a:r>
            <a:r>
              <a:rPr lang="en-US" sz="3200"/>
              <a:t>and </a:t>
            </a:r>
            <a:r>
              <a:rPr lang="en-US" sz="3200" smtClean="0"/>
              <a:t>Family </a:t>
            </a:r>
            <a:r>
              <a:rPr lang="en-US" sz="3200"/>
              <a:t>D</a:t>
            </a:r>
            <a:r>
              <a:rPr lang="en-US" sz="3200" smtClean="0"/>
              <a:t>ay</a:t>
            </a:r>
            <a:r>
              <a:rPr lang="en-US" sz="3200"/>
              <a:t>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habit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custom 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______, we hold the Spring </a:t>
            </a:r>
            <a:r>
              <a:rPr lang="en-US" sz="3200" smtClean="0"/>
              <a:t>Festival on the </a:t>
            </a:r>
            <a:r>
              <a:rPr lang="en-US" sz="3200"/>
              <a:t>15th of January in lunar calendar.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Traditionally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In the past 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Janet is from a family of </a:t>
            </a:r>
            <a:r>
              <a:rPr lang="en-US" sz="3200" smtClean="0"/>
              <a:t>doctors, but </a:t>
            </a:r>
            <a:r>
              <a:rPr lang="en-US" sz="3200"/>
              <a:t>she broke with ______ when </a:t>
            </a:r>
            <a:r>
              <a:rPr lang="en-US" sz="3200" smtClean="0"/>
              <a:t>she went </a:t>
            </a:r>
            <a:r>
              <a:rPr lang="en-US" sz="3200"/>
              <a:t>to an art college.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tradition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habit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50717" y="1157893"/>
            <a:ext cx="79984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Choose the correct option to complete each sentence below.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9172" y="115789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57" y="10552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8210" y="2903904"/>
            <a:ext cx="474296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74640" y="437099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274640" y="5820703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7066" y="2572145"/>
            <a:ext cx="11562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H</a:t>
            </a:r>
            <a:r>
              <a:rPr lang="en-US" sz="3200" smtClean="0"/>
              <a:t>aving </a:t>
            </a:r>
            <a:r>
              <a:rPr lang="en-US" sz="3200"/>
              <a:t>dinner at my </a:t>
            </a:r>
            <a:r>
              <a:rPr lang="en-US" sz="3200" smtClean="0"/>
              <a:t>grandparents’ house </a:t>
            </a:r>
            <a:r>
              <a:rPr lang="en-US" sz="3200"/>
              <a:t>on Saturdays is one of </a:t>
            </a:r>
            <a:r>
              <a:rPr lang="en-US" sz="3200" smtClean="0"/>
              <a:t>the customs </a:t>
            </a:r>
            <a:r>
              <a:rPr lang="en-US" sz="3200"/>
              <a:t>our family </a:t>
            </a:r>
            <a:r>
              <a:rPr lang="en-US" sz="3200" smtClean="0"/>
              <a:t>______.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does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practises </a:t>
            </a:r>
            <a:endParaRPr lang="en-US" sz="32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Story telling is a great way to </a:t>
            </a:r>
            <a:r>
              <a:rPr lang="en-US" sz="3200" smtClean="0"/>
              <a:t>______ the </a:t>
            </a:r>
            <a:r>
              <a:rPr lang="en-US" sz="3200"/>
              <a:t>local tradition alive.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maintain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keep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50717" y="1157893"/>
            <a:ext cx="79984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Choose the correct option to complete each sentence below.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9172" y="115789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57" y="10552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64402" y="3616081"/>
            <a:ext cx="474296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981498" y="457321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5955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99223" y="2039060"/>
            <a:ext cx="118256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9801"/>
                </a:solidFill>
              </a:rPr>
              <a:t>1. </a:t>
            </a:r>
            <a:r>
              <a:rPr lang="en-US" sz="3200" smtClean="0"/>
              <a:t>Kien </a:t>
            </a:r>
            <a:r>
              <a:rPr lang="en-US" sz="3200"/>
              <a:t>was so tall that no one </a:t>
            </a:r>
            <a:r>
              <a:rPr lang="en-US" sz="3200" smtClean="0"/>
              <a:t>recognized him </a:t>
            </a:r>
            <a:r>
              <a:rPr lang="en-US" sz="3200"/>
              <a:t>at the family </a:t>
            </a:r>
            <a:r>
              <a:rPr lang="en-US" sz="3200" smtClean="0"/>
              <a:t>_______ </a:t>
            </a:r>
            <a:r>
              <a:rPr lang="en-US" sz="3200"/>
              <a:t>last summer</a:t>
            </a:r>
            <a:r>
              <a:rPr lang="en-US" sz="3200" smtClean="0"/>
              <a:t>. </a:t>
            </a:r>
            <a:r>
              <a:rPr lang="en-US" sz="3200" smtClean="0">
                <a:solidFill>
                  <a:srgbClr val="00B0F0"/>
                </a:solidFill>
              </a:rPr>
              <a:t>(</a:t>
            </a:r>
            <a:r>
              <a:rPr lang="en-US" sz="3200">
                <a:solidFill>
                  <a:srgbClr val="00B0F0"/>
                </a:solidFill>
              </a:rPr>
              <a:t>union</a:t>
            </a:r>
            <a:r>
              <a:rPr lang="en-US" sz="320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2000" smtClean="0"/>
              <a:t> </a:t>
            </a:r>
            <a:endParaRPr lang="en-US" sz="2000" dirty="0"/>
          </a:p>
          <a:p>
            <a:r>
              <a:rPr lang="en-US" sz="3200" b="1" dirty="0">
                <a:solidFill>
                  <a:srgbClr val="FF9801"/>
                </a:solidFill>
              </a:rPr>
              <a:t>2</a:t>
            </a:r>
            <a:r>
              <a:rPr lang="en-US" sz="3200" b="1">
                <a:solidFill>
                  <a:srgbClr val="FF9801"/>
                </a:solidFill>
              </a:rPr>
              <a:t>.</a:t>
            </a:r>
            <a:r>
              <a:rPr lang="en-US" sz="3200"/>
              <a:t> My mum puts in a lot of eﬀort to </a:t>
            </a:r>
            <a:r>
              <a:rPr lang="en-US" sz="3200" smtClean="0"/>
              <a:t>prepare ________ </a:t>
            </a:r>
            <a:r>
              <a:rPr lang="en-US" sz="3200"/>
              <a:t>to worship our ancestors. </a:t>
            </a:r>
            <a:r>
              <a:rPr lang="en-US" sz="3200">
                <a:solidFill>
                  <a:srgbClr val="00B0F0"/>
                </a:solidFill>
              </a:rPr>
              <a:t>(oﬀer) 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FF9801"/>
                </a:solidFill>
              </a:rPr>
              <a:t>3</a:t>
            </a:r>
            <a:r>
              <a:rPr lang="en-US" sz="3200" b="1">
                <a:solidFill>
                  <a:srgbClr val="FF9801"/>
                </a:solidFill>
              </a:rPr>
              <a:t>.</a:t>
            </a:r>
            <a:r>
              <a:rPr lang="en-US" sz="3200"/>
              <a:t> The festival ______ gathered on </a:t>
            </a:r>
            <a:r>
              <a:rPr lang="en-US" sz="3200" smtClean="0"/>
              <a:t>the riverside </a:t>
            </a:r>
            <a:r>
              <a:rPr lang="en-US" sz="3200"/>
              <a:t>to cheer the boat racers. </a:t>
            </a:r>
            <a:r>
              <a:rPr lang="en-US" sz="3200">
                <a:solidFill>
                  <a:srgbClr val="00B0F0"/>
                </a:solidFill>
              </a:rPr>
              <a:t>(go</a:t>
            </a:r>
            <a:r>
              <a:rPr lang="en-US" sz="3200" smtClean="0">
                <a:solidFill>
                  <a:srgbClr val="00B0F0"/>
                </a:solidFill>
              </a:rPr>
              <a:t>) </a:t>
            </a:r>
            <a:endParaRPr lang="en-US" sz="3200">
              <a:solidFill>
                <a:srgbClr val="00B0F0"/>
              </a:solidFill>
            </a:endParaRP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01432" y="1208455"/>
            <a:ext cx="78114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blank with the suitable form of the </a:t>
            </a:r>
            <a:r>
              <a:rPr lang="en-US" sz="2400" b="1">
                <a:cs typeface="Arial" panose="020B0604020202020204" pitchFamily="34" charset="0"/>
              </a:rPr>
              <a:t>word </a:t>
            </a:r>
            <a:r>
              <a:rPr lang="en-US" sz="2400" b="1" smtClean="0">
                <a:cs typeface="Arial" panose="020B0604020202020204" pitchFamily="34" charset="0"/>
              </a:rPr>
              <a:t>given.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8826" y="119349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11" y="10908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3"/>
          <p:cNvSpPr/>
          <p:nvPr/>
        </p:nvSpPr>
        <p:spPr>
          <a:xfrm>
            <a:off x="10037704" y="2039060"/>
            <a:ext cx="1568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reunion</a:t>
            </a:r>
          </a:p>
        </p:txBody>
      </p:sp>
      <p:sp>
        <p:nvSpPr>
          <p:cNvPr id="6" name="Rectangle 3"/>
          <p:cNvSpPr/>
          <p:nvPr/>
        </p:nvSpPr>
        <p:spPr>
          <a:xfrm>
            <a:off x="7538223" y="3330353"/>
            <a:ext cx="1702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offerings</a:t>
            </a:r>
          </a:p>
        </p:txBody>
      </p:sp>
      <p:sp>
        <p:nvSpPr>
          <p:cNvPr id="8" name="Rectangle 3"/>
          <p:cNvSpPr/>
          <p:nvPr/>
        </p:nvSpPr>
        <p:spPr>
          <a:xfrm>
            <a:off x="2704607" y="4593523"/>
            <a:ext cx="127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goers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  <p:bldP spid="7" grpId="1"/>
      <p:bldP spid="6" grpId="0"/>
      <p:bldP spid="6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49590" y="2253697"/>
            <a:ext cx="1133628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9801"/>
                </a:solidFill>
              </a:rPr>
              <a:t>4</a:t>
            </a:r>
            <a:r>
              <a:rPr lang="en-US" sz="3200" b="1">
                <a:solidFill>
                  <a:srgbClr val="FF9801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Dragon-snake </a:t>
            </a:r>
            <a:r>
              <a:rPr lang="en-US" sz="3200"/>
              <a:t>(</a:t>
            </a:r>
            <a:r>
              <a:rPr lang="en-US" sz="3200" i="1"/>
              <a:t>Rong ran len may</a:t>
            </a:r>
            <a:r>
              <a:rPr lang="en-US" sz="3200"/>
              <a:t>) is </a:t>
            </a:r>
            <a:r>
              <a:rPr lang="en-US" sz="3200" smtClean="0"/>
              <a:t>a __________ </a:t>
            </a:r>
            <a:r>
              <a:rPr lang="en-US" sz="3200"/>
              <a:t>Vietnamese game for </a:t>
            </a:r>
            <a:r>
              <a:rPr lang="en-US" sz="3200" smtClean="0"/>
              <a:t>children. It </a:t>
            </a:r>
            <a:r>
              <a:rPr lang="en-US" sz="3200"/>
              <a:t>is very enjoyable. </a:t>
            </a:r>
            <a:r>
              <a:rPr lang="en-US" sz="3200">
                <a:solidFill>
                  <a:srgbClr val="00B0F0"/>
                </a:solidFill>
              </a:rPr>
              <a:t>(tradition) 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FF9801"/>
                </a:solidFill>
              </a:rPr>
              <a:t>5</a:t>
            </a:r>
            <a:r>
              <a:rPr lang="en-US" sz="3200" b="1">
                <a:solidFill>
                  <a:srgbClr val="FF9801"/>
                </a:solidFill>
              </a:rPr>
              <a:t>. </a:t>
            </a:r>
            <a:r>
              <a:rPr lang="en-US" sz="3200"/>
              <a:t>We happened to see some </a:t>
            </a:r>
            <a:r>
              <a:rPr lang="en-US" sz="3200" smtClean="0"/>
              <a:t>locals ___________ </a:t>
            </a:r>
            <a:r>
              <a:rPr lang="en-US" sz="3200"/>
              <a:t>animals in their village temples</a:t>
            </a:r>
            <a:r>
              <a:rPr lang="en-US" sz="3200" smtClean="0"/>
              <a:t>. </a:t>
            </a:r>
            <a:r>
              <a:rPr lang="en-US" sz="3200" smtClean="0">
                <a:solidFill>
                  <a:srgbClr val="00B0F0"/>
                </a:solidFill>
              </a:rPr>
              <a:t>(</a:t>
            </a:r>
            <a:r>
              <a:rPr lang="en-US" sz="3200">
                <a:solidFill>
                  <a:srgbClr val="00B0F0"/>
                </a:solidFill>
              </a:rPr>
              <a:t>worship)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1432" y="1208455"/>
            <a:ext cx="78114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blank with the suitable form of the </a:t>
            </a:r>
            <a:r>
              <a:rPr lang="en-US" sz="2400" b="1">
                <a:cs typeface="Arial" panose="020B0604020202020204" pitchFamily="34" charset="0"/>
              </a:rPr>
              <a:t>word </a:t>
            </a:r>
            <a:r>
              <a:rPr lang="en-US" sz="2400" b="1" smtClean="0">
                <a:cs typeface="Arial" panose="020B0604020202020204" pitchFamily="34" charset="0"/>
              </a:rPr>
              <a:t>given.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8826" y="119349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11" y="10908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3"/>
          <p:cNvSpPr/>
          <p:nvPr/>
        </p:nvSpPr>
        <p:spPr>
          <a:xfrm>
            <a:off x="7085266" y="2278154"/>
            <a:ext cx="2098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traditional</a:t>
            </a:r>
          </a:p>
        </p:txBody>
      </p:sp>
      <p:sp>
        <p:nvSpPr>
          <p:cNvPr id="21" name="Rectangle 3"/>
          <p:cNvSpPr/>
          <p:nvPr/>
        </p:nvSpPr>
        <p:spPr>
          <a:xfrm>
            <a:off x="6296016" y="3554283"/>
            <a:ext cx="2408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worshipping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9711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2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25600" y="1920200"/>
            <a:ext cx="1172314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smtClean="0">
                <a:solidFill>
                  <a:srgbClr val="FF9801"/>
                </a:solidFill>
              </a:rPr>
              <a:t>1. </a:t>
            </a:r>
            <a:r>
              <a:rPr lang="en-US" sz="3400" smtClean="0"/>
              <a:t>These </a:t>
            </a:r>
            <a:r>
              <a:rPr lang="en-US" sz="3400"/>
              <a:t>days, many teenagers </a:t>
            </a:r>
            <a:r>
              <a:rPr lang="en-US" sz="3400" smtClean="0"/>
              <a:t>write ______ </a:t>
            </a:r>
            <a:r>
              <a:rPr lang="en-US" sz="3400"/>
              <a:t>emails instead of letters.</a:t>
            </a:r>
            <a:r>
              <a:rPr lang="en-US" sz="3400" smtClean="0"/>
              <a:t> 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2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My dad bought ______ </a:t>
            </a:r>
            <a:r>
              <a:rPr lang="en-US" sz="3400" smtClean="0"/>
              <a:t>ornamental kumquat </a:t>
            </a:r>
            <a:r>
              <a:rPr lang="en-US" sz="3400"/>
              <a:t>tree for Tet</a:t>
            </a:r>
            <a:r>
              <a:rPr lang="en-US" sz="3400" smtClean="0"/>
              <a:t>. 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3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I don’t like that restaurant. ______ </a:t>
            </a:r>
            <a:r>
              <a:rPr lang="en-US" sz="3400" smtClean="0"/>
              <a:t>food there </a:t>
            </a:r>
            <a:r>
              <a:rPr lang="en-US" sz="3400"/>
              <a:t>isn’t very good</a:t>
            </a:r>
            <a:r>
              <a:rPr lang="en-US" sz="3400" smtClean="0"/>
              <a:t>.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4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</a:t>
            </a:r>
            <a:r>
              <a:rPr lang="en-US" sz="3400" smtClean="0"/>
              <a:t>Don’t </a:t>
            </a:r>
            <a:r>
              <a:rPr lang="en-US" sz="3400"/>
              <a:t>wear ______ hat when you </a:t>
            </a:r>
            <a:r>
              <a:rPr lang="en-US" sz="3400" smtClean="0"/>
              <a:t>go into </a:t>
            </a:r>
            <a:r>
              <a:rPr lang="en-US" sz="3400"/>
              <a:t>a temple or a pagoda</a:t>
            </a:r>
            <a:r>
              <a:rPr lang="en-US" sz="3400" smtClean="0"/>
              <a:t>.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5</a:t>
            </a:r>
            <a:r>
              <a:rPr lang="en-US" sz="3400" b="1">
                <a:solidFill>
                  <a:srgbClr val="FF9801"/>
                </a:solidFill>
              </a:rPr>
              <a:t>. </a:t>
            </a:r>
            <a:r>
              <a:rPr lang="en-US" sz="3400"/>
              <a:t>It’s becoming a custom for us to stay </a:t>
            </a:r>
            <a:r>
              <a:rPr lang="en-US" sz="3400" smtClean="0"/>
              <a:t>out very </a:t>
            </a:r>
            <a:r>
              <a:rPr lang="en-US" sz="3400"/>
              <a:t>late on ______ </a:t>
            </a:r>
            <a:r>
              <a:rPr lang="en-US" sz="3400" smtClean="0"/>
              <a:t>New Year’s </a:t>
            </a:r>
            <a:r>
              <a:rPr lang="en-US" sz="3400"/>
              <a:t>Eve.</a:t>
            </a:r>
            <a:endParaRPr lang="en-US" sz="34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9573" y="1215116"/>
            <a:ext cx="751172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cs typeface="Arial" panose="020B0604020202020204" pitchFamily="34" charset="0"/>
              </a:rPr>
              <a:t>Complete the sentences with </a:t>
            </a:r>
            <a:r>
              <a:rPr lang="en-GB" sz="2400" b="1" i="1" dirty="0">
                <a:cs typeface="Arial" panose="020B0604020202020204" pitchFamily="34" charset="0"/>
              </a:rPr>
              <a:t>a, an, the </a:t>
            </a:r>
            <a:r>
              <a:rPr lang="en-GB" sz="2400" b="1" dirty="0">
                <a:cs typeface="Arial" panose="020B0604020202020204" pitchFamily="34" charset="0"/>
              </a:rPr>
              <a:t>or </a:t>
            </a:r>
            <a:r>
              <a:rPr lang="en-GB" sz="2400" b="1" i="1" dirty="0">
                <a:cs typeface="Arial" panose="020B0604020202020204" pitchFamily="34" charset="0"/>
              </a:rPr>
              <a:t>Ø</a:t>
            </a:r>
            <a:r>
              <a:rPr lang="en-GB" sz="2400" b="1" dirty="0">
                <a:cs typeface="Arial" panose="020B0604020202020204" pitchFamily="34" charset="0"/>
              </a:rPr>
              <a:t> (zero article).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8613" y="117417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398" y="1071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Rectangle 3"/>
          <p:cNvSpPr/>
          <p:nvPr/>
        </p:nvSpPr>
        <p:spPr>
          <a:xfrm>
            <a:off x="7150784" y="1918910"/>
            <a:ext cx="5512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</a:p>
        </p:txBody>
      </p:sp>
      <p:sp>
        <p:nvSpPr>
          <p:cNvPr id="14" name="Rectangle 3"/>
          <p:cNvSpPr/>
          <p:nvPr/>
        </p:nvSpPr>
        <p:spPr>
          <a:xfrm>
            <a:off x="3795678" y="3204302"/>
            <a:ext cx="6940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an </a:t>
            </a:r>
          </a:p>
        </p:txBody>
      </p:sp>
      <p:sp>
        <p:nvSpPr>
          <p:cNvPr id="19" name="Rectangle 3"/>
          <p:cNvSpPr/>
          <p:nvPr/>
        </p:nvSpPr>
        <p:spPr>
          <a:xfrm>
            <a:off x="5689934" y="3951525"/>
            <a:ext cx="9338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The </a:t>
            </a:r>
          </a:p>
        </p:txBody>
      </p:sp>
      <p:sp>
        <p:nvSpPr>
          <p:cNvPr id="20" name="Rectangle 3"/>
          <p:cNvSpPr/>
          <p:nvPr/>
        </p:nvSpPr>
        <p:spPr>
          <a:xfrm>
            <a:off x="3197958" y="4690208"/>
            <a:ext cx="4684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 </a:t>
            </a:r>
          </a:p>
        </p:txBody>
      </p:sp>
      <p:sp>
        <p:nvSpPr>
          <p:cNvPr id="21" name="Rectangle 3"/>
          <p:cNvSpPr/>
          <p:nvPr/>
        </p:nvSpPr>
        <p:spPr>
          <a:xfrm>
            <a:off x="10395683" y="5427040"/>
            <a:ext cx="5534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13" grpId="1"/>
      <p:bldP spid="14" grpId="0"/>
      <p:bldP spid="14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36887" y="1920200"/>
            <a:ext cx="99743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/>
              <a:t>Here </a:t>
            </a:r>
            <a:r>
              <a:rPr lang="en-US" sz="3400"/>
              <a:t>are two easy ways to raise </a:t>
            </a:r>
            <a:r>
              <a:rPr lang="en-US" sz="3400" smtClean="0"/>
              <a:t>children’s awareness </a:t>
            </a:r>
            <a:r>
              <a:rPr lang="en-US" sz="3400"/>
              <a:t>of (1) ______ customs </a:t>
            </a:r>
            <a:r>
              <a:rPr lang="en-US" sz="3400" smtClean="0"/>
              <a:t>and traditions</a:t>
            </a:r>
            <a:r>
              <a:rPr lang="en-US" sz="3400"/>
              <a:t>. </a:t>
            </a:r>
            <a:r>
              <a:rPr lang="en-US" sz="3400" smtClean="0"/>
              <a:t>First</a:t>
            </a:r>
            <a:r>
              <a:rPr lang="en-US" sz="3400"/>
              <a:t>, it is (2) ______ </a:t>
            </a:r>
            <a:r>
              <a:rPr lang="en-US" sz="3400" smtClean="0"/>
              <a:t>good idea </a:t>
            </a:r>
            <a:r>
              <a:rPr lang="en-US" sz="3400"/>
              <a:t>for parents to teach children </a:t>
            </a:r>
            <a:r>
              <a:rPr lang="en-US" sz="3400" smtClean="0"/>
              <a:t>to cook</a:t>
            </a:r>
            <a:r>
              <a:rPr lang="en-US" sz="3400"/>
              <a:t>. By doing this, children can </a:t>
            </a:r>
            <a:r>
              <a:rPr lang="en-US" sz="3400" smtClean="0"/>
              <a:t>learn and </a:t>
            </a:r>
            <a:r>
              <a:rPr lang="en-US" sz="3400"/>
              <a:t>preserve their family </a:t>
            </a:r>
            <a:r>
              <a:rPr lang="en-US" sz="3400" smtClean="0"/>
              <a:t>recipes. Second</a:t>
            </a:r>
            <a:r>
              <a:rPr lang="en-US" sz="3400"/>
              <a:t>, parents can take children </a:t>
            </a:r>
            <a:r>
              <a:rPr lang="en-US" sz="3400" smtClean="0"/>
              <a:t>to (3</a:t>
            </a:r>
            <a:r>
              <a:rPr lang="en-US" sz="3400"/>
              <a:t>) ______ local festivals. This helps </a:t>
            </a:r>
            <a:r>
              <a:rPr lang="en-US" sz="3400" smtClean="0"/>
              <a:t>them discover </a:t>
            </a:r>
            <a:r>
              <a:rPr lang="en-US" sz="3400"/>
              <a:t>(4) </a:t>
            </a:r>
            <a:r>
              <a:rPr lang="en-US" sz="3400" smtClean="0"/>
              <a:t>______ culture </a:t>
            </a:r>
            <a:r>
              <a:rPr lang="en-US" sz="3400"/>
              <a:t>of </a:t>
            </a:r>
            <a:r>
              <a:rPr lang="en-US" sz="3400" smtClean="0"/>
              <a:t>their community </a:t>
            </a:r>
            <a:r>
              <a:rPr lang="en-US" sz="3400"/>
              <a:t>and develop (5) </a:t>
            </a:r>
            <a:r>
              <a:rPr lang="en-US" sz="3400" smtClean="0"/>
              <a:t>______ understanding </a:t>
            </a:r>
            <a:r>
              <a:rPr lang="en-US" sz="3400"/>
              <a:t>of local traditions.</a:t>
            </a:r>
            <a:endParaRPr lang="en-US" sz="3400" dirty="0">
              <a:solidFill>
                <a:srgbClr val="00B0F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0183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991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6" y="1342773"/>
            <a:ext cx="9554679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Complete the text with </a:t>
            </a:r>
            <a:r>
              <a:rPr lang="en-US" sz="2600" b="1" i="1" dirty="0">
                <a:cs typeface="Arial" panose="020B0604020202020204" pitchFamily="34" charset="0"/>
              </a:rPr>
              <a:t>a, an, the </a:t>
            </a:r>
            <a:r>
              <a:rPr lang="en-US" sz="2600" b="1" dirty="0">
                <a:cs typeface="Arial" panose="020B0604020202020204" pitchFamily="34" charset="0"/>
              </a:rPr>
              <a:t>or </a:t>
            </a:r>
            <a:r>
              <a:rPr lang="en-US" sz="2600" b="1" i="1" dirty="0">
                <a:cs typeface="Arial" panose="020B0604020202020204" pitchFamily="34" charset="0"/>
              </a:rPr>
              <a:t>Ø</a:t>
            </a:r>
            <a:r>
              <a:rPr lang="en-US" sz="2600" b="1" dirty="0">
                <a:cs typeface="Arial" panose="020B0604020202020204" pitchFamily="34" charset="0"/>
              </a:rPr>
              <a:t> (zero </a:t>
            </a:r>
            <a:r>
              <a:rPr lang="en-US" sz="2600" b="1">
                <a:cs typeface="Arial" panose="020B0604020202020204" pitchFamily="34" charset="0"/>
              </a:rPr>
              <a:t>article</a:t>
            </a:r>
            <a:r>
              <a:rPr lang="en-US" sz="2600" b="1" smtClean="0">
                <a:cs typeface="Arial" panose="020B0604020202020204" pitchFamily="34" charset="0"/>
              </a:rPr>
              <a:t>).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1958535" y="2471547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</a:p>
        </p:txBody>
      </p:sp>
      <p:sp>
        <p:nvSpPr>
          <p:cNvPr id="19" name="Rectangle 3"/>
          <p:cNvSpPr/>
          <p:nvPr/>
        </p:nvSpPr>
        <p:spPr>
          <a:xfrm>
            <a:off x="9778040" y="2462097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 </a:t>
            </a:r>
          </a:p>
        </p:txBody>
      </p:sp>
      <p:sp>
        <p:nvSpPr>
          <p:cNvPr id="21" name="Rectangle 3"/>
          <p:cNvSpPr/>
          <p:nvPr/>
        </p:nvSpPr>
        <p:spPr>
          <a:xfrm>
            <a:off x="9899845" y="4003732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</a:p>
        </p:txBody>
      </p:sp>
      <p:sp>
        <p:nvSpPr>
          <p:cNvPr id="22" name="Rectangle 3"/>
          <p:cNvSpPr/>
          <p:nvPr/>
        </p:nvSpPr>
        <p:spPr>
          <a:xfrm>
            <a:off x="8631308" y="4543962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the </a:t>
            </a:r>
          </a:p>
        </p:txBody>
      </p:sp>
      <p:sp>
        <p:nvSpPr>
          <p:cNvPr id="23" name="Rectangle 3"/>
          <p:cNvSpPr/>
          <p:nvPr/>
        </p:nvSpPr>
        <p:spPr>
          <a:xfrm>
            <a:off x="8986616" y="5063351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an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/>
      <p:bldP spid="15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494</Words>
  <Application>Microsoft Office PowerPoint</Application>
  <PresentationFormat>Widescreen</PresentationFormat>
  <Paragraphs>98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Tw Cen MT Condensed Extra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11</cp:lastModifiedBy>
  <cp:revision>160</cp:revision>
  <dcterms:created xsi:type="dcterms:W3CDTF">2020-12-09T02:04:00Z</dcterms:created>
  <dcterms:modified xsi:type="dcterms:W3CDTF">2024-12-10T03:15:54Z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FFD65965705C46AD93084736975FD37D</vt:lpwstr>
  </property>
  <property fmtid="{D5CDD505-2E9C-101B-9397-08002B2CF9AE}" pid="3" name="KSOProductBuildVer">
    <vt:lpwstr>1033-11.2.0.11380</vt:lpwstr>
  </property>
</Properties>
</file>