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400" r:id="rId2"/>
    <p:sldId id="399" r:id="rId3"/>
    <p:sldId id="398" r:id="rId4"/>
    <p:sldId id="376" r:id="rId5"/>
    <p:sldId id="377" r:id="rId6"/>
    <p:sldId id="378" r:id="rId7"/>
    <p:sldId id="397" r:id="rId8"/>
    <p:sldId id="379" r:id="rId9"/>
    <p:sldId id="402" r:id="rId10"/>
    <p:sldId id="347" r:id="rId11"/>
    <p:sldId id="381" r:id="rId12"/>
    <p:sldId id="383" r:id="rId13"/>
    <p:sldId id="403" r:id="rId14"/>
    <p:sldId id="404" r:id="rId15"/>
    <p:sldId id="384" r:id="rId16"/>
    <p:sldId id="405" r:id="rId17"/>
    <p:sldId id="410" r:id="rId18"/>
    <p:sldId id="409" r:id="rId19"/>
    <p:sldId id="408" r:id="rId20"/>
    <p:sldId id="411" r:id="rId21"/>
    <p:sldId id="413" r:id="rId22"/>
    <p:sldId id="412" r:id="rId23"/>
    <p:sldId id="414" r:id="rId24"/>
    <p:sldId id="392" r:id="rId25"/>
    <p:sldId id="407" r:id="rId26"/>
    <p:sldId id="394" r:id="rId27"/>
    <p:sldId id="406" r:id="rId28"/>
    <p:sldId id="314" r:id="rId29"/>
    <p:sldId id="330" r:id="rId30"/>
    <p:sldId id="4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8C0B6"/>
    <a:srgbClr val="0FB7BD"/>
    <a:srgbClr val="048DA4"/>
    <a:srgbClr val="00A9A5"/>
    <a:srgbClr val="7193A9"/>
    <a:srgbClr val="CC3300"/>
    <a:srgbClr val="FFDAAB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0"/>
  </p:normalViewPr>
  <p:slideViewPr>
    <p:cSldViewPr snapToGrid="0" showGuides="1">
      <p:cViewPr>
        <p:scale>
          <a:sx n="83" d="100"/>
          <a:sy n="83" d="100"/>
        </p:scale>
        <p:origin x="12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9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17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17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8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E1DFFD9-CF1F-44B3-B8B7-5EE32EA06BCF}" type="slidenum">
              <a:rPr lang="en-US" sz="1200" smtClean="0"/>
              <a:pPr/>
              <a:t>18</a:t>
            </a:fld>
            <a:endParaRPr lang="en-US" sz="1200" smtClean="0"/>
          </a:p>
        </p:txBody>
      </p:sp>
      <p:sp>
        <p:nvSpPr>
          <p:cNvPr id="358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5845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86751A9-A63E-466D-903E-E05BF2CDF513}" type="slidenum">
              <a:rPr lang="en-US" sz="1200">
                <a:cs typeface="Arial" charset="0"/>
              </a:rPr>
              <a:pPr algn="r"/>
              <a:t>18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E533FE-24DE-42CB-83A4-ABF5246E86C9}" type="slidenum">
              <a:rPr lang="en-US" sz="1200" smtClean="0"/>
              <a:pPr/>
              <a:t>19</a:t>
            </a:fld>
            <a:endParaRPr lang="en-US" sz="1200" smtClean="0"/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C81EB5-5367-43E1-9A86-3985D09B53E5}" type="slidenum">
              <a:rPr lang="en-US" sz="1200">
                <a:cs typeface="Arial" charset="0"/>
              </a:rPr>
              <a:pPr algn="r"/>
              <a:t>19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94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20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98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21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21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3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22</a:t>
            </a:fld>
            <a:endParaRPr lang="en-US" sz="120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22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0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2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5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57149"/>
            <a:ext cx="12143510" cy="68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54402" y="1601135"/>
            <a:ext cx="4589531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9" y="1432739"/>
            <a:ext cx="964452" cy="916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2151" y="723179"/>
            <a:ext cx="577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11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58555" y="669440"/>
            <a:ext cx="712319" cy="709214"/>
            <a:chOff x="2180974" y="148629"/>
            <a:chExt cx="712319" cy="709214"/>
          </a:xfrm>
        </p:grpSpPr>
        <p:sp>
          <p:nvSpPr>
            <p:cNvPr id="14" name="Oval 13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15" name="Chord 14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5409" y="692402"/>
            <a:ext cx="7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8854" y="692401"/>
            <a:ext cx="125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2495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6448" y="4738255"/>
            <a:ext cx="3671043" cy="45258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6218" y="2549236"/>
            <a:ext cx="1191491" cy="44334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448" y="863464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4514" y="835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99" y="7376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63" y="1571350"/>
            <a:ext cx="11873273" cy="3785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pPr>
              <a:lnSpc>
                <a:spcPct val="150000"/>
              </a:lnSpc>
            </a:pPr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dirty="0" smtClean="0">
                <a:solidFill>
                  <a:srgbClr val="FF0000"/>
                </a:solidFill>
              </a:rPr>
              <a:t>I think </a:t>
            </a:r>
            <a:r>
              <a:rPr lang="en-US" sz="3200" dirty="0" smtClean="0"/>
              <a:t>it’s </a:t>
            </a:r>
            <a:r>
              <a:rPr lang="en-US" sz="3200" dirty="0"/>
              <a:t>very interesting. People in the mountains live close to nature.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Mai: </a:t>
            </a:r>
            <a:r>
              <a:rPr lang="en-US" sz="3200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047" y="8055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50463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2777" y="945173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4050" y="1799014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FB7BD"/>
                </a:solidFill>
              </a:rPr>
              <a:t>- I </a:t>
            </a:r>
            <a:r>
              <a:rPr lang="en-US" sz="4800" b="1" dirty="0">
                <a:solidFill>
                  <a:srgbClr val="0FB7BD"/>
                </a:solidFill>
              </a:rPr>
              <a:t>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 smtClean="0">
                <a:solidFill>
                  <a:srgbClr val="0FB7BD"/>
                </a:solidFill>
              </a:rPr>
              <a:t>- To </a:t>
            </a:r>
            <a:r>
              <a:rPr lang="en-US" sz="4800" b="1" dirty="0">
                <a:solidFill>
                  <a:srgbClr val="0FB7BD"/>
                </a:solidFill>
              </a:rPr>
              <a:t>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49263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1129092" y="2022119"/>
            <a:ext cx="4485475" cy="2716537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Playing traditional games</a:t>
            </a:r>
          </a:p>
        </p:txBody>
      </p:sp>
      <p:sp>
        <p:nvSpPr>
          <p:cNvPr id="15" name="Cloud 14"/>
          <p:cNvSpPr/>
          <p:nvPr/>
        </p:nvSpPr>
        <p:spPr>
          <a:xfrm>
            <a:off x="6433385" y="2105883"/>
            <a:ext cx="4485475" cy="271653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561117" y="1753459"/>
            <a:ext cx="4160117" cy="2524284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traditional games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219450" y="4617014"/>
            <a:ext cx="8629650" cy="193899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do you think about playing traditional games?</a:t>
            </a:r>
          </a:p>
          <a:p>
            <a:r>
              <a:rPr lang="vi-VN" sz="2400" b="1" dirty="0" smtClean="0">
                <a:solidFill>
                  <a:srgbClr val="048DA4"/>
                </a:solidFill>
                <a:latin typeface="OpenSans"/>
              </a:rPr>
              <a:t>B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I think it's very interesting. Children always love playing traditional games.</a:t>
            </a:r>
          </a:p>
          <a:p>
            <a:r>
              <a:rPr lang="vi-VN" sz="2400" b="1" dirty="0" smtClean="0">
                <a:solidFill>
                  <a:srgbClr val="000000"/>
                </a:solidFill>
                <a:latin typeface="OpenSans"/>
              </a:rPr>
              <a:t>A</a:t>
            </a:r>
            <a:r>
              <a:rPr lang="vi-VN" sz="2400" b="1" dirty="0">
                <a:solidFill>
                  <a:srgbClr val="000000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about you, 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vi-VN" sz="2400" b="1" dirty="0" smtClean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I think playing traditional games will bring people </a:t>
            </a:r>
            <a:r>
              <a:rPr lang="vi-VN" sz="2400" dirty="0" smtClean="0">
                <a:solidFill>
                  <a:srgbClr val="000000"/>
                </a:solidFill>
                <a:latin typeface="OpenSans"/>
              </a:rPr>
              <a:t>together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575" y="1267166"/>
            <a:ext cx="4381500" cy="28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Cloud 14"/>
          <p:cNvSpPr/>
          <p:nvPr/>
        </p:nvSpPr>
        <p:spPr>
          <a:xfrm>
            <a:off x="642927" y="1863810"/>
            <a:ext cx="4119573" cy="219525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1026" name="Picture 2" descr="Con người sống gần gũi với thiên nhiên ả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231162"/>
            <a:ext cx="4997450" cy="30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7325" y="4541033"/>
            <a:ext cx="9601200" cy="2092881"/>
          </a:xfrm>
          <a:prstGeom prst="rect">
            <a:avLst/>
          </a:prstGeom>
          <a:pattFill prst="pct2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What do you think about living close to nature?</a:t>
            </a:r>
          </a:p>
          <a:p>
            <a:r>
              <a:rPr lang="vi-VN" sz="2600" b="1" dirty="0" smtClean="0">
                <a:solidFill>
                  <a:srgbClr val="048DA4"/>
                </a:solidFill>
                <a:latin typeface="OpenSans"/>
              </a:rPr>
              <a:t>B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That sounds great. We can learn how to protect our planet.</a:t>
            </a:r>
          </a:p>
          <a:p>
            <a:r>
              <a:rPr lang="vi-VN" sz="2600" b="1" dirty="0" smtClean="0">
                <a:solidFill>
                  <a:srgbClr val="000000"/>
                </a:solidFill>
                <a:latin typeface="OpenSans"/>
              </a:rPr>
              <a:t>A</a:t>
            </a:r>
            <a:r>
              <a:rPr lang="vi-VN" sz="2600" b="1" dirty="0">
                <a:solidFill>
                  <a:srgbClr val="000000"/>
                </a:solidFill>
                <a:latin typeface="OpenSans"/>
              </a:rPr>
              <a:t>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What about you, 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vi-VN" sz="2600" b="1" dirty="0" smtClean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I think B is right. Additionally, living close to nature will improves our mental health</a:t>
            </a:r>
            <a:r>
              <a:rPr lang="vi-VN" sz="2600" dirty="0" smtClean="0">
                <a:solidFill>
                  <a:srgbClr val="000000"/>
                </a:solidFill>
                <a:latin typeface="OpenSans"/>
              </a:rPr>
              <a:t>.</a:t>
            </a:r>
            <a:endParaRPr lang="vi-VN" sz="2600" dirty="0">
              <a:solidFill>
                <a:srgbClr val="00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42508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51207" y="4805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1" y="1629040"/>
            <a:ext cx="9555126" cy="3463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3812" y="4805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992" y="3460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smtClean="0">
                <a:latin typeface="Bahnschrift" panose="020B0502040204020203" pitchFamily="34" charset="0"/>
              </a:rPr>
              <a:t>  A. </a:t>
            </a:r>
            <a:r>
              <a:rPr lang="en-US" sz="2800" dirty="0">
                <a:latin typeface="Bahnschrift" panose="020B0502040204020203" pitchFamily="34" charset="0"/>
              </a:rPr>
              <a:t>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 A. </a:t>
            </a:r>
            <a:r>
              <a:rPr lang="en-US" sz="2800" dirty="0">
                <a:latin typeface="Bahnschrift" panose="020B0502040204020203" pitchFamily="34" charset="0"/>
              </a:rPr>
              <a:t>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</a:t>
            </a:r>
            <a:r>
              <a:rPr lang="en-US" sz="2800" dirty="0" smtClean="0">
                <a:latin typeface="Bahnschrift" panose="020B0502040204020203" pitchFamily="34" charset="0"/>
              </a:rPr>
              <a:t>.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842408" y="2141024"/>
            <a:ext cx="844937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</a:t>
            </a:r>
            <a:r>
              <a:rPr lang="en-US" alt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There are ____________ ethnic groups in Viet Nam.</a:t>
            </a:r>
            <a:endParaRPr lang="en-US" sz="2800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4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45</a:t>
            </a:r>
            <a:endParaRPr lang="vi-VN" sz="40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 sz="2800">
              <a:cs typeface="Arial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041003" y="3525839"/>
            <a:ext cx="533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0000FF"/>
                </a:solidFill>
                <a:latin typeface="Bahnschrift" panose="020B0502040204020203" pitchFamily="34" charset="0"/>
              </a:rPr>
              <a:t>63</a:t>
            </a:r>
            <a:endParaRPr lang="en-US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47345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3545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>
              <a:cs typeface="Arial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499745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74463" name="Text Box 31"/>
          <p:cNvSpPr txBox="1">
            <a:spLocks noChangeArrowheads="1"/>
          </p:cNvSpPr>
          <p:nvPr/>
        </p:nvSpPr>
        <p:spPr bwMode="auto">
          <a:xfrm>
            <a:off x="4176984" y="5047602"/>
            <a:ext cx="510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00FF"/>
                </a:solidFill>
                <a:cs typeface="Arial" charset="0"/>
              </a:rPr>
              <a:t>54</a:t>
            </a:r>
            <a:endParaRPr lang="en-US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43125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52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1673" y="1869913"/>
            <a:ext cx="10370127" cy="114729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861128" y="4347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13%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0591800" y="502606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 flipH="1">
            <a:off x="9982200" y="1721806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1861128" y="3585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7%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22928" y="3537662"/>
            <a:ext cx="609600" cy="657225"/>
            <a:chOff x="4944" y="1794"/>
            <a:chExt cx="384" cy="414"/>
          </a:xfrm>
        </p:grpSpPr>
        <p:sp>
          <p:nvSpPr>
            <p:cNvPr id="22566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7" name="Text Box 11"/>
            <p:cNvSpPr txBox="1">
              <a:spLocks noChangeArrowheads="1"/>
            </p:cNvSpPr>
            <p:nvPr/>
          </p:nvSpPr>
          <p:spPr bwMode="auto">
            <a:xfrm>
              <a:off x="4992" y="179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22928" y="4347287"/>
            <a:ext cx="609600" cy="641350"/>
            <a:chOff x="4944" y="2400"/>
            <a:chExt cx="384" cy="404"/>
          </a:xfrm>
        </p:grpSpPr>
        <p:sp>
          <p:nvSpPr>
            <p:cNvPr id="2256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1049000" y="5569906"/>
            <a:ext cx="609600" cy="609600"/>
            <a:chOff x="5088" y="960"/>
            <a:chExt cx="384" cy="384"/>
          </a:xfrm>
        </p:grpSpPr>
        <p:sp>
          <p:nvSpPr>
            <p:cNvPr id="2256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3" name="Text Box 17"/>
            <p:cNvSpPr txBox="1">
              <a:spLocks noChangeArrowheads="1"/>
            </p:cNvSpPr>
            <p:nvPr/>
          </p:nvSpPr>
          <p:spPr bwMode="auto">
            <a:xfrm>
              <a:off x="5136" y="960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861128" y="5109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25%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2542" name="Group 21"/>
          <p:cNvGrpSpPr>
            <a:grpSpLocks/>
          </p:cNvGrpSpPr>
          <p:nvPr/>
        </p:nvGrpSpPr>
        <p:grpSpPr bwMode="auto">
          <a:xfrm>
            <a:off x="9982200" y="2026606"/>
            <a:ext cx="1066800" cy="990600"/>
            <a:chOff x="4272" y="825"/>
            <a:chExt cx="672" cy="624"/>
          </a:xfrm>
        </p:grpSpPr>
        <p:sp>
          <p:nvSpPr>
            <p:cNvPr id="2256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2543" name="WordArt 24"/>
          <p:cNvSpPr>
            <a:spLocks noChangeArrowheads="1" noChangeShapeType="1" noTextEdit="1"/>
          </p:cNvSpPr>
          <p:nvPr/>
        </p:nvSpPr>
        <p:spPr bwMode="auto">
          <a:xfrm>
            <a:off x="1022928" y="892175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997529" y="5038707"/>
            <a:ext cx="609600" cy="641350"/>
            <a:chOff x="4944" y="2400"/>
            <a:chExt cx="384" cy="404"/>
          </a:xfrm>
        </p:grpSpPr>
        <p:sp>
          <p:nvSpPr>
            <p:cNvPr id="2255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5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546771" y="1904550"/>
            <a:ext cx="911033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65000"/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charset="0"/>
              </a:rPr>
              <a:t>2. </a:t>
            </a:r>
            <a:r>
              <a:rPr lang="en-US" sz="3200" b="1" dirty="0" err="1" smtClean="0">
                <a:latin typeface="Arial Narrow" panose="020B0606020202030204" pitchFamily="34" charset="0"/>
              </a:rPr>
              <a:t>Ehnic</a:t>
            </a:r>
            <a:r>
              <a:rPr lang="en-US" sz="3200" b="1" dirty="0" smtClean="0">
                <a:latin typeface="Arial Narrow" panose="020B0606020202030204" pitchFamily="34" charset="0"/>
              </a:rPr>
              <a:t> </a:t>
            </a:r>
            <a:r>
              <a:rPr lang="en-US" sz="3200" b="1" dirty="0">
                <a:latin typeface="Arial Narrow" panose="020B0606020202030204" pitchFamily="34" charset="0"/>
              </a:rPr>
              <a:t>minority groups form about </a:t>
            </a:r>
            <a:r>
              <a:rPr lang="en-US" sz="3200" b="1" dirty="0" smtClean="0">
                <a:latin typeface="Arial Narrow" panose="020B0606020202030204" pitchFamily="34" charset="0"/>
              </a:rPr>
              <a:t>__________ </a:t>
            </a:r>
            <a:r>
              <a:rPr lang="en-US" sz="3200" b="1" dirty="0">
                <a:latin typeface="Arial Narrow" panose="020B0606020202030204" pitchFamily="34" charset="0"/>
              </a:rPr>
              <a:t>of the </a:t>
            </a:r>
            <a:r>
              <a:rPr lang="en-US" sz="3200" b="1" dirty="0" err="1" smtClean="0">
                <a:latin typeface="Arial Narrow" panose="020B0606020202030204" pitchFamily="34" charset="0"/>
              </a:rPr>
              <a:t>totl</a:t>
            </a:r>
            <a:r>
              <a:rPr lang="en-US" sz="3200" b="1" dirty="0" smtClean="0">
                <a:latin typeface="Arial Narrow" panose="020B0606020202030204" pitchFamily="34" charset="0"/>
              </a:rPr>
              <a:t> </a:t>
            </a:r>
            <a:r>
              <a:rPr lang="en-US" sz="3200" b="1" dirty="0">
                <a:latin typeface="Arial Narrow" panose="020B0606020202030204" pitchFamily="34" charset="0"/>
              </a:rPr>
              <a:t>population of Viet Nam</a:t>
            </a:r>
            <a:r>
              <a:rPr lang="en-US" sz="3200" b="1" dirty="0" smtClean="0">
                <a:latin typeface="Arial Narrow" panose="020B0606020202030204" pitchFamily="34" charset="0"/>
              </a:rPr>
              <a:t>.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484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6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4036" y="1866900"/>
            <a:ext cx="10201563" cy="108873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3600" dirty="0">
                <a:latin typeface="Bahnschrift" panose="020B0502040204020203" pitchFamily="34" charset="0"/>
              </a:rPr>
              <a:t>They mainly live ____________.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971962" y="3507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in the lowlands</a:t>
            </a:r>
            <a:endParaRPr lang="vi-VN" sz="3600" b="1" dirty="0">
              <a:cs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0515600" y="524164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flipH="1">
            <a:off x="9906000" y="16002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763" y="3507129"/>
            <a:ext cx="609600" cy="641350"/>
            <a:chOff x="4944" y="2400"/>
            <a:chExt cx="384" cy="404"/>
          </a:xfrm>
        </p:grpSpPr>
        <p:sp>
          <p:nvSpPr>
            <p:cNvPr id="2461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0838872" y="4467567"/>
            <a:ext cx="609600" cy="609600"/>
            <a:chOff x="5088" y="960"/>
            <a:chExt cx="384" cy="384"/>
          </a:xfrm>
        </p:grpSpPr>
        <p:sp>
          <p:nvSpPr>
            <p:cNvPr id="2461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3" name="Text Box 17"/>
            <p:cNvSpPr txBox="1">
              <a:spLocks noChangeArrowheads="1"/>
            </p:cNvSpPr>
            <p:nvPr/>
          </p:nvSpPr>
          <p:spPr bwMode="auto">
            <a:xfrm>
              <a:off x="5150" y="969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971963" y="4269129"/>
            <a:ext cx="8543636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in the mountains</a:t>
            </a:r>
            <a:endParaRPr lang="vi-VN" sz="3600" b="1">
              <a:cs typeface="Arial" charset="0"/>
            </a:endParaRPr>
          </a:p>
        </p:txBody>
      </p: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1971962" y="5031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>
                <a:latin typeface="Bahnschrift" panose="020B0502040204020203" pitchFamily="34" charset="0"/>
              </a:rPr>
              <a:t>in the Mekong Delta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grpSp>
        <p:nvGrpSpPr>
          <p:cNvPr id="24588" name="Group 21"/>
          <p:cNvGrpSpPr>
            <a:grpSpLocks/>
          </p:cNvGrpSpPr>
          <p:nvPr/>
        </p:nvGrpSpPr>
        <p:grpSpPr bwMode="auto">
          <a:xfrm>
            <a:off x="10010116" y="1866900"/>
            <a:ext cx="1066800" cy="990600"/>
            <a:chOff x="4272" y="825"/>
            <a:chExt cx="672" cy="624"/>
          </a:xfrm>
        </p:grpSpPr>
        <p:sp>
          <p:nvSpPr>
            <p:cNvPr id="2461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4589" name="WordArt 24"/>
          <p:cNvSpPr>
            <a:spLocks noChangeArrowheads="1" noChangeShapeType="1" noTextEdit="1"/>
          </p:cNvSpPr>
          <p:nvPr/>
        </p:nvSpPr>
        <p:spPr bwMode="auto">
          <a:xfrm>
            <a:off x="1133763" y="647701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33763" y="4275479"/>
            <a:ext cx="609600" cy="641350"/>
            <a:chOff x="4944" y="2400"/>
            <a:chExt cx="384" cy="404"/>
          </a:xfrm>
        </p:grpSpPr>
        <p:sp>
          <p:nvSpPr>
            <p:cNvPr id="2460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133763" y="5031129"/>
            <a:ext cx="609600" cy="641350"/>
            <a:chOff x="4944" y="2400"/>
            <a:chExt cx="384" cy="404"/>
          </a:xfrm>
        </p:grpSpPr>
        <p:sp>
          <p:nvSpPr>
            <p:cNvPr id="24606" name="Oval 29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7" name="Text Box 30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4594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82306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182307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182308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182309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182310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182311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182312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182313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182314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182315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182316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8962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2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2306" grpId="0"/>
      <p:bldP spid="182307" grpId="0"/>
      <p:bldP spid="182308" grpId="0"/>
      <p:bldP spid="182309" grpId="0"/>
      <p:bldP spid="182310" grpId="0"/>
      <p:bldP spid="182311" grpId="0"/>
      <p:bldP spid="182312" grpId="0"/>
      <p:bldP spid="182313" grpId="0"/>
      <p:bldP spid="182314" grpId="0"/>
      <p:bldP spid="182315" grpId="0"/>
      <p:bldP spid="1823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1" y="2204070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92" y="2044274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2" y="2044273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77" y="2044274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302390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302390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302390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302390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6593" y="13497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6264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8632" y="73867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11988" y="135152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85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7084" y="134973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4422" y="72681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2448" y="135554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Matching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684" y="367333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6122" y="363126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66790" y="363694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78709" y="3617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829" y="584515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7646" y="591279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6.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4193" y="587317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75107" y="5836837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8.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5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b="1" dirty="0" smtClean="0">
                <a:latin typeface="Bahnschrift" panose="020B0502040204020203" pitchFamily="34" charset="0"/>
              </a:rPr>
              <a:t>The </a:t>
            </a:r>
            <a:r>
              <a:rPr lang="en-US" sz="2800" b="1" dirty="0" err="1">
                <a:latin typeface="Bahnschrift" panose="020B0502040204020203" pitchFamily="34" charset="0"/>
              </a:rPr>
              <a:t>Jrai</a:t>
            </a:r>
            <a:r>
              <a:rPr lang="en-US" sz="2800" b="1" dirty="0">
                <a:latin typeface="Bahnschrift" panose="020B0502040204020203" pitchFamily="34" charset="0"/>
              </a:rPr>
              <a:t> decorate houses for the dead with a lot of ____________.</a:t>
            </a:r>
            <a:endParaRPr lang="vi-VN" sz="2800" b="1" dirty="0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flowers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200" b="1" dirty="0">
                <a:latin typeface="Bahnschrift" panose="020B0502040204020203" pitchFamily="34" charset="0"/>
              </a:rPr>
              <a:t>wood statues</a:t>
            </a:r>
            <a:endParaRPr lang="vi-VN" sz="32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400" b="1">
                <a:latin typeface="Bahnschrift" panose="020B0502040204020203" pitchFamily="34" charset="0"/>
              </a:rPr>
              <a:t>colourful pictures</a:t>
            </a:r>
            <a:endParaRPr lang="en-US" sz="3400" b="1" dirty="0">
              <a:latin typeface="Bahnschrift" panose="020B0502040204020203" pitchFamily="34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08730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. </a:t>
            </a:r>
            <a:r>
              <a:rPr lang="en-US" sz="3200" dirty="0">
                <a:latin typeface="Bahnschrift" panose="020B0502040204020203" pitchFamily="34" charset="0"/>
              </a:rPr>
              <a:t>The Khmer mostly earn their living from weaving </a:t>
            </a:r>
            <a:endParaRPr lang="en-US" sz="3200" dirty="0" smtClean="0">
              <a:latin typeface="Bahnschrift" panose="020B0502040204020203" pitchFamily="34" charset="0"/>
            </a:endParaRPr>
          </a:p>
          <a:p>
            <a:r>
              <a:rPr lang="en-US" sz="3200" dirty="0" smtClean="0">
                <a:latin typeface="Bahnschrift" panose="020B0502040204020203" pitchFamily="34" charset="0"/>
              </a:rPr>
              <a:t>and _____________.</a:t>
            </a:r>
            <a:endParaRPr lang="en-US" sz="3200" dirty="0">
              <a:latin typeface="Bahnschrift" panose="020B0502040204020203" pitchFamily="34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 smtClean="0">
                <a:latin typeface="Bahnschrift" panose="020B0502040204020203" pitchFamily="34" charset="0"/>
              </a:rPr>
              <a:t>hunting</a:t>
            </a:r>
            <a:r>
              <a:rPr lang="en-US" sz="3600" b="1" dirty="0">
                <a:latin typeface="Bahnschrift" panose="020B0502040204020203" pitchFamily="34" charset="0"/>
              </a:rPr>
              <a:t>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400" b="1" dirty="0" smtClean="0">
                <a:latin typeface="Bahnschrift" panose="020B0502040204020203" pitchFamily="34" charset="0"/>
              </a:rPr>
              <a:t> </a:t>
            </a:r>
            <a:r>
              <a:rPr lang="en-US" sz="3400" b="1" dirty="0">
                <a:latin typeface="Bahnschrift" panose="020B0502040204020203" pitchFamily="34" charset="0"/>
              </a:rPr>
              <a:t>farming</a:t>
            </a:r>
            <a:endParaRPr lang="vi-VN" sz="34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 smtClean="0">
                <a:latin typeface="Bahnschrift" panose="020B0502040204020203" pitchFamily="34" charset="0"/>
              </a:rPr>
              <a:t>fishing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46156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675722" y="2061606"/>
            <a:ext cx="9416016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3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6. </a:t>
            </a:r>
            <a:r>
              <a:rPr lang="en-US" sz="3000" b="1" dirty="0" smtClean="0">
                <a:latin typeface="Arial Narrow" panose="020B0606020202030204" pitchFamily="34" charset="0"/>
              </a:rPr>
              <a:t>Picture </a:t>
            </a:r>
            <a:r>
              <a:rPr lang="en-US" sz="3000" b="1" dirty="0">
                <a:latin typeface="Arial Narrow" panose="020B0606020202030204" pitchFamily="34" charset="0"/>
              </a:rPr>
              <a:t>____________ shows a Thai woman's costume</a:t>
            </a:r>
            <a:r>
              <a:rPr lang="en-US" sz="3000" b="1" dirty="0" smtClean="0">
                <a:latin typeface="Arial Narrow" panose="020B0606020202030204" pitchFamily="34" charset="0"/>
              </a:rPr>
              <a:t>.</a:t>
            </a:r>
            <a:endParaRPr lang="en-US" sz="3000" b="1" dirty="0">
              <a:latin typeface="Arial Narrow" panose="020B0606020202030204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43000" y="3489325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91445" y="3399323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7539181" y="3359635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/>
          <a:srcRect r="71934"/>
          <a:stretch/>
        </p:blipFill>
        <p:spPr>
          <a:xfrm>
            <a:off x="675722" y="4364184"/>
            <a:ext cx="2305091" cy="17318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l="54358" t="3776" r="9606" b="2049"/>
          <a:stretch/>
        </p:blipFill>
        <p:spPr>
          <a:xfrm>
            <a:off x="6945744" y="4373895"/>
            <a:ext cx="1995055" cy="16759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/>
          <a:srcRect l="27374" t="6540" r="45151"/>
          <a:stretch/>
        </p:blipFill>
        <p:spPr>
          <a:xfrm>
            <a:off x="3600031" y="4364184"/>
            <a:ext cx="2334719" cy="17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5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3819 -0.393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smtClean="0">
                <a:latin typeface="Bahnschrift" panose="020B0502040204020203" pitchFamily="34" charset="0"/>
              </a:rPr>
              <a:t>  A. </a:t>
            </a:r>
            <a:r>
              <a:rPr lang="en-US" sz="2800" dirty="0">
                <a:latin typeface="Bahnschrift" panose="020B0502040204020203" pitchFamily="34" charset="0"/>
              </a:rPr>
              <a:t>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 A. </a:t>
            </a:r>
            <a:r>
              <a:rPr lang="en-US" sz="2800" dirty="0">
                <a:latin typeface="Bahnschrift" panose="020B0502040204020203" pitchFamily="34" charset="0"/>
              </a:rPr>
              <a:t>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 smtClean="0">
                <a:latin typeface="Bahnschrift" panose="020B0502040204020203" pitchFamily="34" charset="0"/>
              </a:rPr>
              <a:t>  A</a:t>
            </a:r>
            <a:r>
              <a:rPr lang="en-US" sz="2800" dirty="0">
                <a:latin typeface="Bahnschrift" panose="020B0502040204020203" pitchFamily="34" charset="0"/>
              </a:rPr>
              <a:t>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</a:t>
            </a:r>
            <a:r>
              <a:rPr lang="en-US" sz="2800" dirty="0" smtClean="0">
                <a:latin typeface="Bahnschrift" panose="020B0502040204020203" pitchFamily="34" charset="0"/>
              </a:rPr>
              <a:t>.</a:t>
            </a:r>
            <a:endParaRPr lang="en-US" sz="2800" dirty="0">
              <a:latin typeface="Bahnschrif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284670" y="1094269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00125" y="240750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5374" y="4109066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49990" y="3268557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5374" y="491724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08319" y="5889631"/>
            <a:ext cx="482881" cy="418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557" y="1779493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A:What </a:t>
            </a:r>
            <a:r>
              <a:rPr lang="en-US" sz="2800" b="1" dirty="0">
                <a:solidFill>
                  <a:srgbClr val="0000FF"/>
                </a:solidFill>
              </a:rPr>
              <a:t>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557" y="2297710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B: → </a:t>
            </a:r>
            <a:r>
              <a:rPr lang="en-US" sz="2800" b="1" dirty="0">
                <a:solidFill>
                  <a:srgbClr val="C00000"/>
                </a:solidFill>
              </a:rPr>
              <a:t>It is about 513,930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75" y="1447025"/>
            <a:ext cx="4828546" cy="5045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342" y="30393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400" b="1" dirty="0">
                <a:solidFill>
                  <a:srgbClr val="0000FF"/>
                </a:solidFill>
              </a:rPr>
              <a:t>A: Is Jrai the largest minority group in the Central Highlands</a:t>
            </a:r>
            <a:r>
              <a:rPr lang="vi-VN" sz="2400" b="1" dirty="0" smtClean="0">
                <a:solidFill>
                  <a:srgbClr val="0000FF"/>
                </a:solidFill>
              </a:rPr>
              <a:t>?</a:t>
            </a:r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6342" y="4402458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600" b="1" dirty="0">
                <a:solidFill>
                  <a:srgbClr val="0000FF"/>
                </a:solidFill>
              </a:rPr>
              <a:t>A: Where is the Jrai living</a:t>
            </a:r>
            <a:r>
              <a:rPr lang="vi-VN" sz="2600" b="1" dirty="0" smtClean="0">
                <a:solidFill>
                  <a:srgbClr val="0000FF"/>
                </a:solidFill>
              </a:rPr>
              <a:t>?</a:t>
            </a:r>
            <a:endParaRPr lang="vi-VN" sz="26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881" y="4925678"/>
            <a:ext cx="48990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600" b="1" dirty="0">
                <a:solidFill>
                  <a:srgbClr val="C00000"/>
                </a:solidFill>
              </a:rPr>
              <a:t>B: They mainly live in Gia Lai.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342" y="3830443"/>
            <a:ext cx="2556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 dirty="0">
                <a:solidFill>
                  <a:srgbClr val="C00000"/>
                </a:solidFill>
              </a:rPr>
              <a:t>B: Yes, they are.</a:t>
            </a:r>
          </a:p>
        </p:txBody>
      </p:sp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012" y="1335595"/>
            <a:ext cx="4560277" cy="5045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45" y="5004611"/>
            <a:ext cx="66682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 smtClean="0">
                <a:solidFill>
                  <a:srgbClr val="C00000"/>
                </a:solidFill>
              </a:rPr>
              <a:t>B</a:t>
            </a:r>
            <a:r>
              <a:rPr lang="vi-VN" sz="2500" b="1" dirty="0">
                <a:solidFill>
                  <a:srgbClr val="C00000"/>
                </a:solidFill>
              </a:rPr>
              <a:t>: They are rich in traditional folk dances, songs, games, and musical instruments</a:t>
            </a:r>
          </a:p>
          <a:p>
            <a:endParaRPr lang="vi-VN" sz="25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341" y="2442946"/>
            <a:ext cx="41440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They live in stilt house.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6341" y="1865975"/>
            <a:ext cx="668733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What kind of house does Jrai live in?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57" y="3078587"/>
            <a:ext cx="71109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Who plays the dominant role in the family?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145" y="3714228"/>
            <a:ext cx="74592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Women plays the dominant role in the family.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398" y="4378449"/>
            <a:ext cx="571182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What are they traditional culture?</a:t>
            </a:r>
          </a:p>
        </p:txBody>
      </p:sp>
    </p:spTree>
    <p:extLst>
      <p:ext uri="{BB962C8B-B14F-4D97-AF65-F5344CB8AC3E}">
        <p14:creationId xmlns:p14="http://schemas.microsoft.com/office/powerpoint/2010/main" val="41158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21927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2807979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82" y="2158960"/>
            <a:ext cx="6734386" cy="27363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ETHNIC MINORITY GROUPS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4516" y="4855231"/>
            <a:ext cx="98043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 smtClean="0">
                <a:solidFill>
                  <a:srgbClr val="0070C0"/>
                </a:solidFill>
                <a:latin typeface="OpenSans"/>
              </a:rPr>
              <a:t>I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like the way the use bamboo trees to make the stilt house because it’s very environmental friendly.</a:t>
            </a:r>
          </a:p>
          <a:p>
            <a:r>
              <a:rPr lang="en-US" sz="2600" b="1" i="1" dirty="0" smtClean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 smtClean="0">
                <a:solidFill>
                  <a:srgbClr val="0070C0"/>
                </a:solidFill>
                <a:latin typeface="OpenSans"/>
              </a:rPr>
              <a:t>I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think that women play the dominant role in the Jarai family is a radical thought</a:t>
            </a:r>
            <a:r>
              <a:rPr lang="vi-VN" sz="2600" b="1" i="1" dirty="0" smtClean="0">
                <a:solidFill>
                  <a:srgbClr val="0070C0"/>
                </a:solidFill>
                <a:latin typeface="OpenSans"/>
              </a:rPr>
              <a:t>.</a:t>
            </a:r>
            <a:endParaRPr lang="vi-VN" sz="2600" b="1" i="1" dirty="0">
              <a:solidFill>
                <a:srgbClr val="0070C0"/>
              </a:solidFill>
              <a:latin typeface="Open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85" y="1866904"/>
            <a:ext cx="4119419" cy="283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6" y="1831515"/>
            <a:ext cx="4572866" cy="28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0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04521" y="53269"/>
            <a:ext cx="4602169" cy="646331"/>
          </a:xfrm>
          <a:prstGeom prst="rect">
            <a:avLst/>
          </a:prstGeom>
          <a:solidFill>
            <a:srgbClr val="0FB7BD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62690" y="1295315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1242" y="1984492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84073" y="75767"/>
            <a:ext cx="4600080" cy="923330"/>
          </a:xfrm>
          <a:prstGeom prst="rect">
            <a:avLst/>
          </a:prstGeom>
          <a:solidFill>
            <a:srgbClr val="48C0B6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5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4231" y="1758961"/>
            <a:ext cx="774746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03" y="2773218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1" y="130912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72" y="1149329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62" y="1168784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57" y="1149329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1" y="3689547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1" y="3689547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45" y="3689547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81" y="3689547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409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34286" y="27916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68857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2804" y="27488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738" y="52209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2330" y="530676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68857" y="528780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59381" y="535680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Matching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264" y="2778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8674" y="279844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8545" y="28000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76845" y="27611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7409" y="526149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2226" y="5299951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6.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8773" y="532925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</a:rPr>
              <a:t>.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76845" y="5329249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8.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9358" y="530462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 smtClean="0"/>
              <a:t>- weave </a:t>
            </a:r>
            <a:r>
              <a:rPr lang="en-US" sz="3600" dirty="0"/>
              <a:t>(v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320750" y="5407875"/>
            <a:ext cx="377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dệt</a:t>
            </a:r>
            <a:r>
              <a:rPr lang="en-US" sz="3600" b="1" dirty="0"/>
              <a:t>, </a:t>
            </a:r>
            <a:r>
              <a:rPr lang="en-US" sz="3600" b="1" dirty="0" err="1"/>
              <a:t>đan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4100021" y="5962067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A9A5"/>
                </a:solidFill>
              </a:rPr>
              <a:t> /</a:t>
            </a:r>
            <a:r>
              <a:rPr lang="en-US" sz="3200" b="1" dirty="0" err="1">
                <a:solidFill>
                  <a:srgbClr val="00A9A5"/>
                </a:solidFill>
              </a:rPr>
              <a:t>wi:v</a:t>
            </a:r>
            <a:r>
              <a:rPr lang="en-US" sz="3200" b="1" dirty="0">
                <a:solidFill>
                  <a:srgbClr val="00A9A5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2" y="709037"/>
            <a:ext cx="6652648" cy="442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80667" y="5012563"/>
            <a:ext cx="26111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800" dirty="0" smtClean="0"/>
              <a:t>- hunt </a:t>
            </a:r>
            <a:r>
              <a:rPr lang="en-US" sz="3800" dirty="0"/>
              <a:t>(v</a:t>
            </a:r>
            <a:r>
              <a:rPr lang="en-US" sz="3800" dirty="0" smtClean="0"/>
              <a:t>): </a:t>
            </a:r>
            <a:endParaRPr lang="en-US" sz="3800" dirty="0"/>
          </a:p>
        </p:txBody>
      </p:sp>
      <p:sp>
        <p:nvSpPr>
          <p:cNvPr id="12" name="Rectangle 11"/>
          <p:cNvSpPr/>
          <p:nvPr/>
        </p:nvSpPr>
        <p:spPr>
          <a:xfrm>
            <a:off x="5188246" y="5117492"/>
            <a:ext cx="37768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/>
              <a:t>săn</a:t>
            </a:r>
            <a:r>
              <a:rPr lang="en-US" sz="3800" b="1" dirty="0"/>
              <a:t>, </a:t>
            </a:r>
            <a:r>
              <a:rPr lang="en-US" sz="3800" b="1" dirty="0" err="1"/>
              <a:t>săn</a:t>
            </a:r>
            <a:r>
              <a:rPr lang="en-US" sz="3800" b="1" dirty="0"/>
              <a:t> </a:t>
            </a:r>
            <a:r>
              <a:rPr lang="en-US" sz="3800" b="1" dirty="0" err="1"/>
              <a:t>đuổi</a:t>
            </a:r>
            <a:endParaRPr lang="en-US" sz="3800" b="1" dirty="0"/>
          </a:p>
        </p:txBody>
      </p:sp>
      <p:sp>
        <p:nvSpPr>
          <p:cNvPr id="2" name="Rectangle 1"/>
          <p:cNvSpPr/>
          <p:nvPr/>
        </p:nvSpPr>
        <p:spPr>
          <a:xfrm>
            <a:off x="2802996" y="5727252"/>
            <a:ext cx="16324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00A9A5"/>
                </a:solidFill>
              </a:rPr>
              <a:t> /</a:t>
            </a:r>
            <a:r>
              <a:rPr lang="en-US" sz="3800" b="1" dirty="0" err="1">
                <a:solidFill>
                  <a:srgbClr val="00A9A5"/>
                </a:solidFill>
              </a:rPr>
              <a:t>hʌnt</a:t>
            </a:r>
            <a:r>
              <a:rPr lang="en-US" sz="3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44" y="661482"/>
            <a:ext cx="6881692" cy="43141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61577" y="523691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400" dirty="0" smtClean="0"/>
              <a:t>- statue </a:t>
            </a:r>
            <a:r>
              <a:rPr lang="en-US" sz="4400" dirty="0"/>
              <a:t>(n</a:t>
            </a:r>
            <a:r>
              <a:rPr lang="en-US" sz="4400" dirty="0" smtClean="0"/>
              <a:t>):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5858318" y="5301569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/>
              <a:t>tượng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3226508" y="5922704"/>
            <a:ext cx="1936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/ˈ</a:t>
            </a:r>
            <a:r>
              <a:rPr lang="en-US" sz="3200" b="1" dirty="0" err="1">
                <a:solidFill>
                  <a:srgbClr val="0FB7BD"/>
                </a:solidFill>
              </a:rPr>
              <a:t>stætʃu</a:t>
            </a:r>
            <a:r>
              <a:rPr lang="en-US" sz="3200" b="1" dirty="0">
                <a:solidFill>
                  <a:srgbClr val="0FB7BD"/>
                </a:solidFill>
              </a:rPr>
              <a:t>ː/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2911223" y="581537"/>
            <a:ext cx="7211831" cy="44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838707" y="5012858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000" dirty="0" smtClean="0"/>
              <a:t>- role </a:t>
            </a:r>
            <a:r>
              <a:rPr lang="en-US" sz="4000" dirty="0"/>
              <a:t>(n</a:t>
            </a:r>
            <a:r>
              <a:rPr lang="en-US" sz="4000" dirty="0" smtClean="0"/>
              <a:t>):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4827634" y="5119906"/>
            <a:ext cx="2226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3008073" y="5646026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</a:t>
            </a:r>
            <a:r>
              <a:rPr lang="en-US" sz="3200" b="1" dirty="0" err="1">
                <a:solidFill>
                  <a:srgbClr val="0FB7BD"/>
                </a:solidFill>
              </a:rPr>
              <a:t>rəʊl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2838707" y="649050"/>
            <a:ext cx="6066748" cy="4153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93347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662001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304" y="2028249"/>
            <a:ext cx="224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1. </a:t>
            </a:r>
            <a:r>
              <a:rPr lang="en-US" sz="3200" b="1" dirty="0">
                <a:solidFill>
                  <a:srgbClr val="C00000"/>
                </a:solidFill>
              </a:rPr>
              <a:t>weave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304" y="3091252"/>
            <a:ext cx="1936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2. </a:t>
            </a:r>
            <a:r>
              <a:rPr lang="en-US" sz="3200" b="1" dirty="0">
                <a:solidFill>
                  <a:srgbClr val="C00000"/>
                </a:solidFill>
              </a:rPr>
              <a:t>hunt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743" y="3992222"/>
            <a:ext cx="222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3. </a:t>
            </a:r>
            <a:r>
              <a:rPr lang="en-US" sz="3200" b="1" dirty="0">
                <a:solidFill>
                  <a:srgbClr val="C00000"/>
                </a:solidFill>
              </a:rPr>
              <a:t>statue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07" y="5043059"/>
            <a:ext cx="183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4. </a:t>
            </a:r>
            <a:r>
              <a:rPr lang="en-US" sz="3200" b="1" dirty="0">
                <a:solidFill>
                  <a:srgbClr val="C00000"/>
                </a:solidFill>
              </a:rPr>
              <a:t>role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3829</TotalTime>
  <Words>1105</Words>
  <Application>Microsoft Office PowerPoint</Application>
  <PresentationFormat>Widescreen</PresentationFormat>
  <Paragraphs>354</Paragraphs>
  <Slides>30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 Narrow</vt:lpstr>
      <vt:lpstr>Bahnschrift</vt:lpstr>
      <vt:lpstr>Calibri</vt:lpstr>
      <vt:lpstr>Calibri Light</vt:lpstr>
      <vt:lpstr>DigifaceWide</vt:lpstr>
      <vt:lpstr>Impact</vt:lpstr>
      <vt:lpstr>Myriad Pro</vt:lpstr>
      <vt:lpstr>OpenSans</vt:lpstr>
      <vt:lpstr>Times New Roman</vt:lpstr>
      <vt:lpstr>Webdings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323</cp:revision>
  <dcterms:created xsi:type="dcterms:W3CDTF">2020-12-09T02:04:09Z</dcterms:created>
  <dcterms:modified xsi:type="dcterms:W3CDTF">2023-10-15T16:28:19Z</dcterms:modified>
</cp:coreProperties>
</file>