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79" r:id="rId2"/>
    <p:sldId id="358" r:id="rId3"/>
    <p:sldId id="256" r:id="rId4"/>
    <p:sldId id="377" r:id="rId5"/>
    <p:sldId id="371" r:id="rId6"/>
    <p:sldId id="382" r:id="rId7"/>
    <p:sldId id="383" r:id="rId8"/>
    <p:sldId id="276" r:id="rId9"/>
    <p:sldId id="298" r:id="rId10"/>
    <p:sldId id="378" r:id="rId11"/>
    <p:sldId id="373" r:id="rId12"/>
    <p:sldId id="380" r:id="rId13"/>
    <p:sldId id="374" r:id="rId14"/>
    <p:sldId id="314" r:id="rId15"/>
    <p:sldId id="330" r:id="rId16"/>
    <p:sldId id="3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EF4B66"/>
    <a:srgbClr val="FBC6B0"/>
    <a:srgbClr val="AAE0F9"/>
    <a:srgbClr val="E0DFEF"/>
    <a:srgbClr val="D0E39A"/>
    <a:srgbClr val="F26343"/>
    <a:srgbClr val="5DD2FF"/>
    <a:srgbClr val="FFCC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2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9"/>
            <a:ext cx="7599610" cy="6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>
            <a:spAutoFit/>
          </a:bodyPr>
          <a:lstStyle/>
          <a:p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 </a:t>
            </a:r>
            <a:r>
              <a:rPr lang="en-US" sz="3733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733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SCHOOL</a:t>
            </a:r>
            <a:endParaRPr lang="vi-VN" sz="3733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9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61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1618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28329" y="336534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721" y="266208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115" y="232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3" y="1339866"/>
            <a:ext cx="4624387" cy="4702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165" y="1576787"/>
            <a:ext cx="1838367" cy="42760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96178" y="2072698"/>
            <a:ext cx="3338195" cy="71437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96178" y="3143605"/>
            <a:ext cx="3338195" cy="144951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96176" y="3143605"/>
            <a:ext cx="3338196" cy="235253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96174" y="1787027"/>
            <a:ext cx="3338198" cy="243439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" idx="1"/>
          </p:cNvCxnSpPr>
          <p:nvPr/>
        </p:nvCxnSpPr>
        <p:spPr>
          <a:xfrm flipV="1">
            <a:off x="2896174" y="3691249"/>
            <a:ext cx="3338199" cy="159669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18555" y="1342980"/>
            <a:ext cx="10936911" cy="388891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Tom</a:t>
            </a:r>
            <a:r>
              <a:rPr lang="en-US" sz="3200" dirty="0"/>
              <a:t>: What social media does </a:t>
            </a:r>
            <a:r>
              <a:rPr lang="en-US" sz="3200" u="sng" dirty="0"/>
              <a:t>Ann</a:t>
            </a:r>
            <a:r>
              <a:rPr lang="en-US" sz="3200" dirty="0"/>
              <a:t> use?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Nam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u="sng" dirty="0"/>
              <a:t>She</a:t>
            </a:r>
            <a:r>
              <a:rPr lang="en-US" sz="3200" dirty="0"/>
              <a:t> uses </a:t>
            </a:r>
            <a:r>
              <a:rPr lang="en-US" sz="3200" u="sng" dirty="0"/>
              <a:t>YouTube</a:t>
            </a:r>
            <a:r>
              <a:rPr lang="en-US" sz="32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Tom</a:t>
            </a:r>
            <a:r>
              <a:rPr lang="en-US" sz="3200" dirty="0"/>
              <a:t>: What does </a:t>
            </a:r>
            <a:r>
              <a:rPr lang="en-US" sz="3200" u="sng" dirty="0"/>
              <a:t>she</a:t>
            </a:r>
            <a:r>
              <a:rPr lang="en-US" sz="3200" dirty="0"/>
              <a:t> use it for?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Nam: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u="sng" dirty="0"/>
              <a:t>She uploads her videos and watch other people’s videos.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/>
              <a:t>Tom</a:t>
            </a:r>
            <a:r>
              <a:rPr lang="en-US" sz="3200" dirty="0"/>
              <a:t>: How often does </a:t>
            </a:r>
            <a:r>
              <a:rPr lang="en-US" sz="3200" u="sng" dirty="0"/>
              <a:t>she</a:t>
            </a:r>
            <a:r>
              <a:rPr lang="en-US" sz="3200" dirty="0"/>
              <a:t> use it?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0070C0"/>
                </a:solidFill>
              </a:rPr>
              <a:t>Nam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  <a:r>
              <a:rPr lang="en-US" sz="3200" u="sng" dirty="0"/>
              <a:t>Every day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1468" y="1489722"/>
            <a:ext cx="10748859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social media does Tom use?</a:t>
            </a:r>
          </a:p>
          <a:p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use Facebook.</a:t>
            </a:r>
          </a:p>
          <a:p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What does he use it for?</a:t>
            </a:r>
          </a:p>
          <a:p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He use it to connect with friends, post pictures, and share others’ posts.</a:t>
            </a:r>
          </a:p>
          <a:p>
            <a:r>
              <a:rPr lang="vi-VN" sz="3200" b="1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Trang: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often does he use it?</a:t>
            </a:r>
          </a:p>
          <a:p>
            <a:r>
              <a:rPr lang="vi-VN" sz="3200" b="1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Ann:</a:t>
            </a:r>
            <a:r>
              <a:rPr lang="vi-VN" sz="3200" dirty="0">
                <a:solidFill>
                  <a:srgbClr val="FF9933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Every day.</a:t>
            </a:r>
          </a:p>
          <a:p>
            <a:r>
              <a:rPr lang="vi-VN" sz="3200" b="1" dirty="0">
                <a:solidFill>
                  <a:srgbClr val="0070C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Tom: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Bahnschrift Condensed" panose="020B0502040204020203" pitchFamily="34" charset="0"/>
                <a:ea typeface="MS Gothic" panose="020B0609070205080204" pitchFamily="49" charset="-128"/>
              </a:rPr>
              <a:t>How does he feel about it?</a:t>
            </a:r>
            <a:endParaRPr lang="en-US" sz="3200" dirty="0">
              <a:solidFill>
                <a:srgbClr val="00000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rPr>
              <a:t>Nam:</a:t>
            </a:r>
            <a:r>
              <a:rPr lang="en-US" sz="3200" b="1" dirty="0">
                <a:latin typeface="Bahnschrift Condensed" panose="020B0502040204020203" pitchFamily="34" charset="0"/>
              </a:rPr>
              <a:t> </a:t>
            </a:r>
            <a:r>
              <a:rPr lang="en-US" sz="3200" dirty="0">
                <a:latin typeface="Bahnschrift Condensed" panose="020B0502040204020203" pitchFamily="34" charset="0"/>
              </a:rPr>
              <a:t>User-friendly.</a:t>
            </a:r>
            <a:endParaRPr lang="vi-VN" sz="3200" dirty="0">
              <a:solidFill>
                <a:srgbClr val="0070C0"/>
              </a:solidFill>
              <a:latin typeface="Bahnschrift Condensed" panose="020B0502040204020203" pitchFamily="34" charset="0"/>
              <a:ea typeface="MS Gothic" panose="020B0609070205080204" pitchFamily="49" charset="-12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620" y="38975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51" y="347788"/>
            <a:ext cx="10566506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questions about what social media the teens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use, why, and how often they use them.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720" y="2871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66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929" y="4534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607" y="432824"/>
            <a:ext cx="84061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Discuss the following questions: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715" y="34911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3929" y="1161324"/>
            <a:ext cx="10515600" cy="225823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latin typeface="Bahnschrift Condensed" panose="020B0502040204020203" pitchFamily="34" charset="0"/>
              </a:rPr>
              <a:t>What social media do you use?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latin typeface="Bahnschrift Condensed" panose="020B0502040204020203" pitchFamily="34" charset="0"/>
              </a:rPr>
              <a:t>How often do you use it?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600" dirty="0">
                <a:latin typeface="Bahnschrift Condensed" panose="020B0502040204020203" pitchFamily="34" charset="0"/>
              </a:rPr>
              <a:t>What do you use it for?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232" y="5090879"/>
            <a:ext cx="103382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your group’s results to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3750" y="1902317"/>
            <a:ext cx="5102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I'm using Facebook and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OpenSans"/>
              </a:rPr>
              <a:t>Zalo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219" y="2822061"/>
            <a:ext cx="9561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it every day, about 2 - 4 hours per day.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517" y="3816085"/>
            <a:ext cx="10595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I use it to chat and message with my friends  and </a:t>
            </a:r>
          </a:p>
          <a:p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  <a:latin typeface="OpenSans"/>
              </a:rPr>
              <a:t>upload stories or photos.</a:t>
            </a:r>
            <a:endParaRPr lang="en-US" sz="2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776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01031" y="207665"/>
            <a:ext cx="9770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2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Retell 2 ways of making requests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List some popular social media among teens.</a:t>
            </a:r>
            <a:endParaRPr lang="en-US" sz="20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207665"/>
            <a:ext cx="2806319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14368" y="221550"/>
            <a:ext cx="360403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594" y="1190795"/>
            <a:ext cx="814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/>
              <a:t>Do exercises in the workbook.</a:t>
            </a:r>
          </a:p>
          <a:p>
            <a:pPr marL="571500" indent="-571500">
              <a:buFontTx/>
              <a:buChar char="-"/>
            </a:pPr>
            <a:r>
              <a:rPr lang="en-US" sz="3200" b="1" dirty="0"/>
              <a:t> Prepare  lesson 5 ( skills 1)</a:t>
            </a:r>
            <a:endParaRPr lang="en-US" sz="3200" b="1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35" y="1824531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96747" y="236393"/>
            <a:ext cx="5549900" cy="1317194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49501"/>
              </a:avLst>
            </a:prstTxWarp>
          </a:bodyPr>
          <a:lstStyle/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43517755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90163" y="166470"/>
            <a:ext cx="396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CHATTING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9717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0445" y="925491"/>
            <a:ext cx="7050798" cy="66949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en-US" sz="3200" b="1" dirty="0">
                <a:latin typeface="+mn-lt"/>
                <a:ea typeface="+mn-ea"/>
                <a:cs typeface="+mn-cs"/>
              </a:rPr>
              <a:t>*  Answer the following questions:</a:t>
            </a:r>
            <a:br>
              <a:rPr lang="en-US" sz="3200" b="1" dirty="0">
                <a:latin typeface="+mn-lt"/>
                <a:ea typeface="+mn-ea"/>
                <a:cs typeface="+mn-cs"/>
              </a:rPr>
            </a:br>
            <a:endParaRPr lang="en-U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8936" y="1758488"/>
            <a:ext cx="11443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pass you a pen?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936" y="2912586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How do you say when you want </a:t>
            </a:r>
            <a:r>
              <a:rPr lang="en-US" sz="2800" dirty="0" err="1"/>
              <a:t>sb</a:t>
            </a:r>
            <a:r>
              <a:rPr lang="en-US" sz="2800" dirty="0"/>
              <a:t> to tell you more about the music club?</a:t>
            </a:r>
          </a:p>
        </p:txBody>
      </p:sp>
      <p:sp>
        <p:nvSpPr>
          <p:cNvPr id="4" name="Rectangle 3"/>
          <p:cNvSpPr/>
          <p:nvPr/>
        </p:nvSpPr>
        <p:spPr>
          <a:xfrm>
            <a:off x="748936" y="3975397"/>
            <a:ext cx="11173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+ What will we do if we want to ask politely somebody to do </a:t>
            </a:r>
            <a:r>
              <a:rPr lang="en-US" sz="2800" dirty="0" err="1"/>
              <a:t>sth</a:t>
            </a:r>
            <a:r>
              <a:rPr lang="en-US" sz="2800" dirty="0"/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053737" y="4816912"/>
            <a:ext cx="1132872" cy="53491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2044" y="4816912"/>
            <a:ext cx="5166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MAKING REQUESTS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980019" y="2320196"/>
            <a:ext cx="533992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" marR="0" indent="-190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Can/ Could you pass me the pen?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445" y="3420877"/>
            <a:ext cx="8190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Can/Could you tell me more about the English club?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3" grpId="0"/>
      <p:bldP spid="4" grpId="0"/>
      <p:bldP spid="7" grpId="0" animBg="1"/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7" y="2717566"/>
            <a:ext cx="5847261" cy="3898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76" y="2352072"/>
            <a:ext cx="4299802" cy="41851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61893" y="1414899"/>
            <a:ext cx="4505653" cy="625641"/>
          </a:xfrm>
          <a:prstGeom prst="roundRect">
            <a:avLst>
              <a:gd name="adj" fmla="val 42661"/>
            </a:avLst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250919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94502" y="1532080"/>
            <a:ext cx="4045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5300" y="2521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2328" y="936813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7805" y="927471"/>
            <a:ext cx="112493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dialogues below. Pay attention to the highlighted sentences.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114" y="824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38200" y="2121167"/>
            <a:ext cx="10001250" cy="15745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Student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Can you tell me more about the music club, 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School club leader</a:t>
            </a:r>
            <a:r>
              <a:rPr lang="en-US" dirty="0"/>
              <a:t>: Certainly. It meets on Mondays and Thursdays.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09625" y="4045217"/>
            <a:ext cx="10515600" cy="157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Student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Could you tell me the time it meets?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/>
              <a:t>School club leader</a:t>
            </a:r>
            <a:r>
              <a:rPr lang="en-US" dirty="0"/>
              <a:t>: Yes, it’s after school, from 5:00 p.m. to 6:30 p.m.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000" l="17476" r="79612">
                        <a14:foregroundMark x1="50485" y1="36000" x2="50485" y2="36000"/>
                      </a14:backgroundRemoval>
                    </a14:imgEffect>
                  </a14:imgLayer>
                </a14:imgProps>
              </a:ext>
            </a:extLst>
          </a:blip>
          <a:srcRect l="18801" t="11697" r="17121" b="10970"/>
          <a:stretch/>
        </p:blipFill>
        <p:spPr>
          <a:xfrm>
            <a:off x="180975" y="2261623"/>
            <a:ext cx="628650" cy="55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8" b="98649" l="8861" r="886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" y="4045217"/>
            <a:ext cx="752475" cy="704850"/>
          </a:xfrm>
          <a:prstGeom prst="rect">
            <a:avLst/>
          </a:prstGeom>
        </p:spPr>
      </p:pic>
      <p:pic>
        <p:nvPicPr>
          <p:cNvPr id="5" name="Track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5225" y="6226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781500"/>
              </p:ext>
            </p:extLst>
          </p:nvPr>
        </p:nvGraphicFramePr>
        <p:xfrm>
          <a:off x="565529" y="1274957"/>
          <a:ext cx="11086011" cy="3097677"/>
        </p:xfrm>
        <a:graphic>
          <a:graphicData uri="http://schemas.openxmlformats.org/drawingml/2006/table">
            <a:tbl>
              <a:tblPr firstRow="1" firstCol="1" bandRow="1"/>
              <a:tblGrid>
                <a:gridCol w="4469205">
                  <a:extLst>
                    <a:ext uri="{9D8B030D-6E8A-4147-A177-3AD203B41FA5}">
                      <a16:colId xmlns:a16="http://schemas.microsoft.com/office/drawing/2014/main" val="1106798697"/>
                    </a:ext>
                  </a:extLst>
                </a:gridCol>
                <a:gridCol w="6616806">
                  <a:extLst>
                    <a:ext uri="{9D8B030D-6E8A-4147-A177-3AD203B41FA5}">
                      <a16:colId xmlns:a16="http://schemas.microsoft.com/office/drawing/2014/main" val="3020371258"/>
                    </a:ext>
                  </a:extLst>
                </a:gridCol>
              </a:tblGrid>
              <a:tr h="25399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Making requests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Examples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426572"/>
                  </a:ext>
                </a:extLst>
              </a:tr>
              <a:tr h="25490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Can you…, please?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Could you…(, please)?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l">
                        <a:lnSpc>
                          <a:spcPct val="1500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Can you tell me more about the music club, please?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Could you tell me the time it meets? 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57935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90559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7956" y="1467785"/>
            <a:ext cx="107757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242021"/>
                </a:solidFill>
              </a:rPr>
              <a:t>Ask to borrow a book from your classmate.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Request some advice on how to do your science project.</a:t>
            </a:r>
            <a:endParaRPr lang="en-US" sz="3200" dirty="0">
              <a:solidFill>
                <a:srgbClr val="24202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51758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242021"/>
                </a:solidFill>
              </a:rPr>
              <a:t>Ask to borrow a book from </a:t>
            </a:r>
            <a:r>
              <a:rPr lang="en-US" sz="3200">
                <a:solidFill>
                  <a:srgbClr val="242021"/>
                </a:solidFill>
              </a:rPr>
              <a:t>your </a:t>
            </a:r>
            <a:r>
              <a:rPr lang="en-US" sz="3200" smtClean="0">
                <a:solidFill>
                  <a:srgbClr val="242021"/>
                </a:solidFill>
              </a:rPr>
              <a:t>classmate</a:t>
            </a:r>
            <a:endParaRPr lang="en-US" sz="3200" dirty="0">
              <a:solidFill>
                <a:srgbClr val="242021"/>
              </a:solidFill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060049" y="2609221"/>
            <a:ext cx="10439224" cy="23931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* Example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rgbClr val="7030A0"/>
                </a:solidFill>
              </a:rPr>
              <a:t>Can you lend me your book that you finished reading, please?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7030A0"/>
                </a:solidFill>
              </a:rPr>
              <a:t>B: Sure. Here you are!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22189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0049" y="854894"/>
            <a:ext cx="87836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conversations, using the cues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445" y="8344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230" y="710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007265" y="1316559"/>
            <a:ext cx="10775773" cy="754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/>
              <a:t>Request some advice on how to do your science project.</a:t>
            </a:r>
            <a:endParaRPr lang="en-US" sz="3200" dirty="0">
              <a:solidFill>
                <a:srgbClr val="24202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75133" y="2156310"/>
            <a:ext cx="10614715" cy="794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Example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A: </a:t>
            </a:r>
            <a:r>
              <a:rPr lang="en-US" b="1" i="1" dirty="0">
                <a:solidFill>
                  <a:srgbClr val="7030A0"/>
                </a:solidFill>
              </a:rPr>
              <a:t>Could you tell me how to start a science project?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B:</a:t>
            </a:r>
            <a:r>
              <a:rPr lang="en-US" dirty="0"/>
              <a:t> </a:t>
            </a:r>
            <a:r>
              <a:rPr lang="en-US" b="1" i="1" dirty="0"/>
              <a:t>Certainly. You may go to the library and borrow some book about your science project and read carefully. It has all the </a:t>
            </a:r>
            <a:r>
              <a:rPr lang="en-US" b="1" i="1" dirty="0" err="1"/>
              <a:t>informations</a:t>
            </a:r>
            <a:r>
              <a:rPr lang="en-US" b="1" i="1" dirty="0"/>
              <a:t> that you need.</a:t>
            </a:r>
            <a:br>
              <a:rPr lang="en-US" b="1" i="1" dirty="0"/>
            </a:br>
            <a:r>
              <a:rPr lang="en-US" dirty="0"/>
              <a:t/>
            </a:r>
            <a:br>
              <a:rPr lang="en-US" dirty="0"/>
            </a:b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133" y="0"/>
            <a:ext cx="407919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8372" y="866298"/>
            <a:ext cx="502606" cy="502606"/>
          </a:xfrm>
          <a:prstGeom prst="roundRect">
            <a:avLst/>
          </a:prstGeom>
          <a:solidFill>
            <a:srgbClr val="EF4B66"/>
          </a:solidFill>
          <a:ln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764" y="795972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some posts on a forum about different social media and match the names of the posters with their activities.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158" y="7619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1055" y="102944"/>
            <a:ext cx="741674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SOCIAL MEDIA POPULAR AMONG TEENS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9753"/>
          <a:stretch/>
        </p:blipFill>
        <p:spPr>
          <a:xfrm>
            <a:off x="191781" y="1745762"/>
            <a:ext cx="5632397" cy="19921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52382"/>
          <a:stretch/>
        </p:blipFill>
        <p:spPr>
          <a:xfrm>
            <a:off x="191781" y="3812146"/>
            <a:ext cx="5632397" cy="1887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49417"/>
          <a:stretch/>
        </p:blipFill>
        <p:spPr>
          <a:xfrm>
            <a:off x="5806730" y="1731291"/>
            <a:ext cx="6468397" cy="19791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t="50338"/>
          <a:stretch/>
        </p:blipFill>
        <p:spPr>
          <a:xfrm>
            <a:off x="5886268" y="3803366"/>
            <a:ext cx="6313929" cy="18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5130</TotalTime>
  <Words>591</Words>
  <Application>Microsoft Office PowerPoint</Application>
  <PresentationFormat>Widescreen</PresentationFormat>
  <Paragraphs>102</Paragraphs>
  <Slides>16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MS Gothic</vt:lpstr>
      <vt:lpstr>Arial</vt:lpstr>
      <vt:lpstr>Arial Black</vt:lpstr>
      <vt:lpstr>Arial Narrow</vt:lpstr>
      <vt:lpstr>Bahnschrift Condensed</vt:lpstr>
      <vt:lpstr>Calibri</vt:lpstr>
      <vt:lpstr>Calibri Light</vt:lpstr>
      <vt:lpstr>Myriad Pro</vt:lpstr>
      <vt:lpstr>OpenSans</vt:lpstr>
      <vt:lpstr>Times New Roman</vt:lpstr>
      <vt:lpstr>VNI-Ariston</vt:lpstr>
      <vt:lpstr>Wingdings</vt:lpstr>
      <vt:lpstr>Office Theme</vt:lpstr>
      <vt:lpstr>Bitmap Image</vt:lpstr>
      <vt:lpstr>PowerPoint Presentation</vt:lpstr>
      <vt:lpstr> *  Answer the following questions: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11</cp:lastModifiedBy>
  <cp:revision>291</cp:revision>
  <dcterms:created xsi:type="dcterms:W3CDTF">2020-12-09T02:04:09Z</dcterms:created>
  <dcterms:modified xsi:type="dcterms:W3CDTF">2024-12-10T02:19:05Z</dcterms:modified>
</cp:coreProperties>
</file>