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58" r:id="rId2"/>
    <p:sldId id="279" r:id="rId3"/>
    <p:sldId id="256" r:id="rId4"/>
    <p:sldId id="276" r:id="rId5"/>
    <p:sldId id="298" r:id="rId6"/>
    <p:sldId id="361" r:id="rId7"/>
    <p:sldId id="360" r:id="rId8"/>
    <p:sldId id="362" r:id="rId9"/>
    <p:sldId id="363" r:id="rId10"/>
    <p:sldId id="351" r:id="rId11"/>
    <p:sldId id="327" r:id="rId12"/>
    <p:sldId id="352" r:id="rId13"/>
    <p:sldId id="364" r:id="rId14"/>
    <p:sldId id="314" r:id="rId15"/>
    <p:sldId id="355" r:id="rId16"/>
    <p:sldId id="3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6113"/>
    <a:srgbClr val="7192A9"/>
    <a:srgbClr val="EF4B66"/>
    <a:srgbClr val="D8E5E5"/>
    <a:srgbClr val="AD4F0F"/>
    <a:srgbClr val="3B87CD"/>
    <a:srgbClr val="E0702A"/>
    <a:srgbClr val="5DD2FF"/>
    <a:srgbClr val="00B0F0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-11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03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49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79094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60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7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21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19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63064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746773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7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79638" y="3946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228" y="370867"/>
            <a:ext cx="1129977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adverts for the two beautiful villages. tick the boxes to show which village the statements describe. Sometimes both boxes need to be ticked.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0080" y="2855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4" name="Bảng 3">
            <a:extLst>
              <a:ext uri="{FF2B5EF4-FFF2-40B4-BE49-F238E27FC236}">
                <a16:creationId xmlns="" xmlns:a16="http://schemas.microsoft.com/office/drawing/2014/main" id="{212E098F-6089-7FDC-8902-69E4CF498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077081"/>
              </p:ext>
            </p:extLst>
          </p:nvPr>
        </p:nvGraphicFramePr>
        <p:xfrm>
          <a:off x="374389" y="1459793"/>
          <a:ext cx="11556658" cy="456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0165">
                  <a:extLst>
                    <a:ext uri="{9D8B030D-6E8A-4147-A177-3AD203B41FA5}">
                      <a16:colId xmlns="" xmlns:a16="http://schemas.microsoft.com/office/drawing/2014/main" val="2615494065"/>
                    </a:ext>
                  </a:extLst>
                </a:gridCol>
                <a:gridCol w="2361629">
                  <a:extLst>
                    <a:ext uri="{9D8B030D-6E8A-4147-A177-3AD203B41FA5}">
                      <a16:colId xmlns="" xmlns:a16="http://schemas.microsoft.com/office/drawing/2014/main" val="2864052998"/>
                    </a:ext>
                  </a:extLst>
                </a:gridCol>
                <a:gridCol w="2344864">
                  <a:extLst>
                    <a:ext uri="{9D8B030D-6E8A-4147-A177-3AD203B41FA5}">
                      <a16:colId xmlns="" xmlns:a16="http://schemas.microsoft.com/office/drawing/2014/main" val="2260658015"/>
                    </a:ext>
                  </a:extLst>
                </a:gridCol>
              </a:tblGrid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Statements 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Duong Lam 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Hollum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84347560"/>
                  </a:ext>
                </a:extLst>
              </a:tr>
              <a:tr h="622088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None/>
                      </a:pPr>
                      <a:r>
                        <a:rPr lang="en-US" sz="2600" smtClean="0">
                          <a:effectLst/>
                          <a:latin typeface="+mn-lt"/>
                        </a:rPr>
                        <a:t>1. It’s </a:t>
                      </a:r>
                      <a:r>
                        <a:rPr lang="en-US" sz="2600" dirty="0">
                          <a:effectLst/>
                          <a:latin typeface="+mn-lt"/>
                        </a:rPr>
                        <a:t>an ancient village.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52758312"/>
                  </a:ext>
                </a:extLst>
              </a:tr>
              <a:tr h="105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2. We can visit an ancient pagoda, traditional houses, and temples in this village.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15447462"/>
                  </a:ext>
                </a:extLst>
              </a:tr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3. We can get there by plane or ferry.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16699905"/>
                  </a:ext>
                </a:extLst>
              </a:tr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4. We can go there by car, bus, or bike.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04588203"/>
                  </a:ext>
                </a:extLst>
              </a:tr>
              <a:tr h="594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5. It has a lighthouse.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33543443"/>
                  </a:ext>
                </a:extLst>
              </a:tr>
            </a:tbl>
          </a:graphicData>
        </a:graphic>
      </p:graphicFrame>
      <p:sp>
        <p:nvSpPr>
          <p:cNvPr id="7" name="Sao: 5 Cánh 6">
            <a:extLst>
              <a:ext uri="{FF2B5EF4-FFF2-40B4-BE49-F238E27FC236}">
                <a16:creationId xmlns=""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156033" y="2245052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Sao: 5 Cánh 6">
            <a:extLst>
              <a:ext uri="{FF2B5EF4-FFF2-40B4-BE49-F238E27FC236}">
                <a16:creationId xmlns=""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531243" y="2281508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Sao: 5 Cánh 6">
            <a:extLst>
              <a:ext uri="{FF2B5EF4-FFF2-40B4-BE49-F238E27FC236}">
                <a16:creationId xmlns=""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156032" y="3131796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Sao: 5 Cánh 6">
            <a:extLst>
              <a:ext uri="{FF2B5EF4-FFF2-40B4-BE49-F238E27FC236}">
                <a16:creationId xmlns=""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614877" y="4062956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Sao: 5 Cánh 6">
            <a:extLst>
              <a:ext uri="{FF2B5EF4-FFF2-40B4-BE49-F238E27FC236}">
                <a16:creationId xmlns=""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156031" y="4803799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Sao: 5 Cánh 6">
            <a:extLst>
              <a:ext uri="{FF2B5EF4-FFF2-40B4-BE49-F238E27FC236}">
                <a16:creationId xmlns=""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614876" y="5474347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accent6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51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6973" y="-2918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take turns to talk about the similarities and differences between Duong Lam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Hollum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4368" y="875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153" y="-1506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70425AB8-E85F-4844-9B95-01E38EE3E929}"/>
              </a:ext>
            </a:extLst>
          </p:cNvPr>
          <p:cNvSpPr txBox="1"/>
          <p:nvPr/>
        </p:nvSpPr>
        <p:spPr>
          <a:xfrm>
            <a:off x="1592102" y="3755005"/>
            <a:ext cx="94422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uong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Lam and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Hollum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both </a:t>
            </a:r>
            <a:r>
              <a:rPr lang="en-US" sz="2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ancient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villages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68" y="1217476"/>
            <a:ext cx="5513317" cy="2505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250" y="1243819"/>
            <a:ext cx="5525312" cy="2549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305" y="779653"/>
            <a:ext cx="2933700" cy="377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562" y="810257"/>
            <a:ext cx="3429250" cy="377328"/>
          </a:xfrm>
          <a:prstGeom prst="rect">
            <a:avLst/>
          </a:prstGeom>
          <a:gradFill>
            <a:gsLst>
              <a:gs pos="29000">
                <a:schemeClr val="bg1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04870"/>
              </p:ext>
            </p:extLst>
          </p:nvPr>
        </p:nvGraphicFramePr>
        <p:xfrm>
          <a:off x="126460" y="4206303"/>
          <a:ext cx="11974749" cy="3033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3327">
                  <a:extLst>
                    <a:ext uri="{9D8B030D-6E8A-4147-A177-3AD203B41FA5}">
                      <a16:colId xmlns="" xmlns:a16="http://schemas.microsoft.com/office/drawing/2014/main" val="2609444034"/>
                    </a:ext>
                  </a:extLst>
                </a:gridCol>
                <a:gridCol w="6021422">
                  <a:extLst>
                    <a:ext uri="{9D8B030D-6E8A-4147-A177-3AD203B41FA5}">
                      <a16:colId xmlns="" xmlns:a16="http://schemas.microsoft.com/office/drawing/2014/main" val="3711122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300" b="1" dirty="0" smtClean="0">
                          <a:effectLst/>
                          <a:latin typeface="Bahnschrift Condensed" panose="020B0502040204020203" pitchFamily="34" charset="0"/>
                        </a:rPr>
                        <a:t>Duong</a:t>
                      </a:r>
                      <a:r>
                        <a:rPr lang="en-US" sz="2300" b="1" baseline="0" dirty="0" smtClean="0">
                          <a:effectLst/>
                          <a:latin typeface="Bahnschrift Condensed" panose="020B0502040204020203" pitchFamily="34" charset="0"/>
                        </a:rPr>
                        <a:t> Lam</a:t>
                      </a:r>
                      <a:endParaRPr lang="vi-VN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300" b="1" dirty="0" err="1">
                          <a:effectLst/>
                          <a:latin typeface="Bahnschrift Condensed" panose="020B0502040204020203" pitchFamily="34" charset="0"/>
                        </a:rPr>
                        <a:t>Hollum</a:t>
                      </a:r>
                      <a:endParaRPr lang="en-US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extLst>
                  <a:ext uri="{0D108BD9-81ED-4DB2-BD59-A6C34878D82A}">
                    <a16:rowId xmlns="" xmlns:a16="http://schemas.microsoft.com/office/drawing/2014/main" val="563512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-s</a:t>
                      </a:r>
                      <a:r>
                        <a:rPr lang="vi-VN" sz="2300" b="0" dirty="0" smtClean="0">
                          <a:effectLst/>
                          <a:latin typeface="Bahnschrift Condensed" panose="020B0502040204020203" pitchFamily="34" charset="0"/>
                        </a:rPr>
                        <a:t>ituated </a:t>
                      </a:r>
                      <a:r>
                        <a:rPr lang="vi-VN" sz="2300" b="0" dirty="0">
                          <a:effectLst/>
                          <a:latin typeface="Bahnschrift Condensed" panose="020B0502040204020203" pitchFamily="34" charset="0"/>
                        </a:rPr>
                        <a:t>in Son Tay, Ha </a:t>
                      </a:r>
                      <a:r>
                        <a:rPr lang="vi-VN" sz="2300" b="0" dirty="0" smtClean="0">
                          <a:effectLst/>
                          <a:latin typeface="Bahnschrift Condensed" panose="020B0502040204020203" pitchFamily="34" charset="0"/>
                        </a:rPr>
                        <a:t>Noi</a:t>
                      </a:r>
                      <a:endParaRPr lang="vi-VN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- located </a:t>
                      </a:r>
                      <a:r>
                        <a:rPr lang="en-US" sz="2300" b="0" dirty="0">
                          <a:effectLst/>
                          <a:latin typeface="Bahnschrift Condensed" panose="020B0502040204020203" pitchFamily="34" charset="0"/>
                        </a:rPr>
                        <a:t>on the island of </a:t>
                      </a:r>
                      <a:r>
                        <a:rPr lang="en-US" sz="2300" b="0" dirty="0" err="1">
                          <a:effectLst/>
                          <a:latin typeface="Bahnschrift Condensed" panose="020B0502040204020203" pitchFamily="34" charset="0"/>
                        </a:rPr>
                        <a:t>Ameland</a:t>
                      </a:r>
                      <a:r>
                        <a:rPr lang="en-US" sz="2300" b="0" dirty="0">
                          <a:effectLst/>
                          <a:latin typeface="Bahnschrift Condensed" panose="020B0502040204020203" pitchFamily="34" charset="0"/>
                        </a:rPr>
                        <a:t>, New Zealand</a:t>
                      </a:r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.</a:t>
                      </a:r>
                      <a:endParaRPr lang="en-US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extLst>
                  <a:ext uri="{0D108BD9-81ED-4DB2-BD59-A6C34878D82A}">
                    <a16:rowId xmlns="" xmlns:a16="http://schemas.microsoft.com/office/drawing/2014/main" val="172695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-get </a:t>
                      </a:r>
                      <a:r>
                        <a:rPr lang="en-US" sz="2300" b="0" dirty="0">
                          <a:effectLst/>
                          <a:latin typeface="Bahnschrift Condensed" panose="020B0502040204020203" pitchFamily="34" charset="0"/>
                        </a:rPr>
                        <a:t>there by car, bus or even by </a:t>
                      </a:r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bicycle</a:t>
                      </a:r>
                      <a:endParaRPr lang="en-US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- get </a:t>
                      </a:r>
                      <a:r>
                        <a:rPr lang="en-US" sz="2300" b="0" dirty="0">
                          <a:effectLst/>
                          <a:latin typeface="Bahnschrift Condensed" panose="020B0502040204020203" pitchFamily="34" charset="0"/>
                        </a:rPr>
                        <a:t>there by plane or </a:t>
                      </a:r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ferry</a:t>
                      </a:r>
                      <a:endParaRPr lang="en-US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extLst>
                  <a:ext uri="{0D108BD9-81ED-4DB2-BD59-A6C34878D82A}">
                    <a16:rowId xmlns="" xmlns:a16="http://schemas.microsoft.com/office/drawing/2014/main" val="1957759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-places </a:t>
                      </a:r>
                      <a:r>
                        <a:rPr lang="en-US" sz="2300" b="0" dirty="0">
                          <a:effectLst/>
                          <a:latin typeface="Bahnschrift Condensed" panose="020B0502040204020203" pitchFamily="34" charset="0"/>
                        </a:rPr>
                        <a:t>to visit: traditional houses, and </a:t>
                      </a:r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temples</a:t>
                      </a:r>
                      <a:endParaRPr lang="en-US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- </a:t>
                      </a:r>
                      <a:r>
                        <a:rPr lang="vi-VN" sz="2300" b="0" dirty="0" smtClean="0">
                          <a:effectLst/>
                          <a:latin typeface="Bahnschrift Condensed" panose="020B0502040204020203" pitchFamily="34" charset="0"/>
                        </a:rPr>
                        <a:t>places </a:t>
                      </a:r>
                      <a:r>
                        <a:rPr lang="vi-VN" sz="2300" b="0" dirty="0">
                          <a:effectLst/>
                          <a:latin typeface="Bahnschrift Condensed" panose="020B0502040204020203" pitchFamily="34" charset="0"/>
                        </a:rPr>
                        <a:t>to visit: traditional houses, a museum, a church, a </a:t>
                      </a:r>
                      <a:r>
                        <a:rPr lang="vi-VN" sz="2300" b="0" dirty="0" smtClean="0">
                          <a:effectLst/>
                          <a:latin typeface="Bahnschrift Condensed" panose="020B0502040204020203" pitchFamily="34" charset="0"/>
                        </a:rPr>
                        <a:t>lighthouse</a:t>
                      </a:r>
                      <a:endParaRPr lang="vi-VN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extLst>
                  <a:ext uri="{0D108BD9-81ED-4DB2-BD59-A6C34878D82A}">
                    <a16:rowId xmlns="" xmlns:a16="http://schemas.microsoft.com/office/drawing/2014/main" val="1443913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-o</a:t>
                      </a:r>
                      <a:r>
                        <a:rPr lang="vi-VN" sz="2300" b="0" dirty="0" smtClean="0">
                          <a:effectLst/>
                          <a:latin typeface="Bahnschrift Condensed" panose="020B0502040204020203" pitchFamily="34" charset="0"/>
                        </a:rPr>
                        <a:t>bserve </a:t>
                      </a:r>
                      <a:r>
                        <a:rPr lang="vi-VN" sz="2300" b="0" dirty="0">
                          <a:effectLst/>
                          <a:latin typeface="Bahnschrift Condensed" panose="020B0502040204020203" pitchFamily="34" charset="0"/>
                        </a:rPr>
                        <a:t>the locals making specialities, such as keo doi, che lam, etc. and then try them.</a:t>
                      </a:r>
                    </a:p>
                  </a:txBody>
                  <a:tcPr marL="22902" marR="22902" marT="22902" marB="2290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- </a:t>
                      </a:r>
                      <a:r>
                        <a:rPr lang="vi-VN" sz="2300" b="0" dirty="0" smtClean="0">
                          <a:effectLst/>
                          <a:latin typeface="Bahnschrift Condensed" panose="020B0502040204020203" pitchFamily="34" charset="0"/>
                        </a:rPr>
                        <a:t>take </a:t>
                      </a:r>
                      <a:r>
                        <a:rPr lang="vi-VN" sz="2300" b="0" dirty="0">
                          <a:effectLst/>
                          <a:latin typeface="Bahnschrift Condensed" panose="020B0502040204020203" pitchFamily="34" charset="0"/>
                        </a:rPr>
                        <a:t>part in sports like kite-flying, surfing, etc</a:t>
                      </a:r>
                      <a:r>
                        <a:rPr lang="vi-VN" sz="2300" b="0" dirty="0" smtClean="0">
                          <a:effectLst/>
                          <a:latin typeface="Bahnschrift Condensed" panose="020B0502040204020203" pitchFamily="34" charset="0"/>
                        </a:rPr>
                        <a:t>.</a:t>
                      </a:r>
                      <a:endParaRPr lang="vi-VN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extLst>
                  <a:ext uri="{0D108BD9-81ED-4DB2-BD59-A6C34878D82A}">
                    <a16:rowId xmlns="" xmlns:a16="http://schemas.microsoft.com/office/drawing/2014/main" val="225300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6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51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94130" y="29766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736" y="184323"/>
            <a:ext cx="885168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Which village in 3 would you like to visit for a holiday? Explain your choice to your partner.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2286" y="195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Google Shape;1365;p29" descr="Premium Vector | Teacher anime clipart eps file anime cartoon cute  character cartoon model emotion">
            <a:extLst>
              <a:ext uri="{FF2B5EF4-FFF2-40B4-BE49-F238E27FC236}">
                <a16:creationId xmlns="" xmlns:a16="http://schemas.microsoft.com/office/drawing/2014/main" id="{470C8F8F-0F7A-DDB0-4711-215B4AA706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023" t="4445" r="29964" b="40677"/>
          <a:stretch/>
        </p:blipFill>
        <p:spPr>
          <a:xfrm>
            <a:off x="9648416" y="902910"/>
            <a:ext cx="2543584" cy="27974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A8BC6816-43DF-383B-4534-5E25A1AC7BD8}"/>
              </a:ext>
            </a:extLst>
          </p:cNvPr>
          <p:cNvSpPr txBox="1"/>
          <p:nvPr/>
        </p:nvSpPr>
        <p:spPr>
          <a:xfrm>
            <a:off x="476945" y="1258984"/>
            <a:ext cx="86281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</a:p>
          <a:p>
            <a:r>
              <a:rPr lang="vi-VN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 village would you like to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visit for a holiday?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Duong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Lam,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course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Because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love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watching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locals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specialities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endParaRPr lang="vi-VN" sz="2800" b="1" dirty="0">
              <a:solidFill>
                <a:srgbClr val="D36113"/>
              </a:solidFill>
            </a:endParaRPr>
          </a:p>
        </p:txBody>
      </p:sp>
      <p:sp>
        <p:nvSpPr>
          <p:cNvPr id="14" name="Hộp Văn bản 3">
            <a:extLst>
              <a:ext uri="{FF2B5EF4-FFF2-40B4-BE49-F238E27FC236}">
                <a16:creationId xmlns="" xmlns:a16="http://schemas.microsoft.com/office/drawing/2014/main" id="{A8BC6816-43DF-383B-4534-5E25A1AC7BD8}"/>
              </a:ext>
            </a:extLst>
          </p:cNvPr>
          <p:cNvSpPr txBox="1"/>
          <p:nvPr/>
        </p:nvSpPr>
        <p:spPr>
          <a:xfrm>
            <a:off x="2401800" y="4382564"/>
            <a:ext cx="862814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 village would you like to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visit for a holiday?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Duong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Lam,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course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Because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love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watching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locals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specialities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endParaRPr lang="vi-VN" sz="2800" b="1" dirty="0">
              <a:solidFill>
                <a:srgbClr val="D361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94130" y="29766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736" y="184323"/>
            <a:ext cx="885168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Which village in 3 would you like to visit for a holiday? Explain your choice to your partner.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2286" y="195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A8BC6816-43DF-383B-4534-5E25A1AC7BD8}"/>
              </a:ext>
            </a:extLst>
          </p:cNvPr>
          <p:cNvSpPr txBox="1"/>
          <p:nvPr/>
        </p:nvSpPr>
        <p:spPr>
          <a:xfrm>
            <a:off x="545433" y="1511903"/>
            <a:ext cx="86281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 village would you like to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visit for a holiday?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Duong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Lam,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course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>
                <a:solidFill>
                  <a:srgbClr val="D36113"/>
                </a:solidFill>
                <a:latin typeface="+mj-lt"/>
                <a:ea typeface="Times New Roman" panose="02020603050405020304" pitchFamily="18" charset="0"/>
              </a:rPr>
              <a:t>Because I love </a:t>
            </a:r>
            <a:r>
              <a:rPr lang="en-US" sz="2800" b="1" i="1" dirty="0" smtClean="0">
                <a:solidFill>
                  <a:srgbClr val="D36113"/>
                </a:solidFill>
                <a:latin typeface="+mj-lt"/>
              </a:rPr>
              <a:t> </a:t>
            </a:r>
            <a:r>
              <a:rPr lang="en-US" sz="2800" b="1" i="1" dirty="0">
                <a:solidFill>
                  <a:srgbClr val="D361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watching fascinating sights, such as traditional houses, a museum, a church, a lighthouse,... and taking part in sports like kite-flying, surfing, etc</a:t>
            </a:r>
            <a:r>
              <a:rPr lang="en-US" sz="2800" b="1" i="1" dirty="0" smtClean="0">
                <a:solidFill>
                  <a:srgbClr val="D361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solidFill>
                <a:srgbClr val="D361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215" t="16484" r="8979" b="19051"/>
          <a:stretch/>
        </p:blipFill>
        <p:spPr>
          <a:xfrm>
            <a:off x="9824935" y="243376"/>
            <a:ext cx="2188725" cy="131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6" y="207665"/>
            <a:ext cx="46588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64853" y="1224972"/>
            <a:ext cx="10345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How to </a:t>
            </a:r>
            <a:r>
              <a:rPr lang="en-US" sz="2800" i="1" dirty="0"/>
              <a:t>give and respond to compliments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=""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649" y="1086840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64005" y="-82827"/>
            <a:ext cx="5065587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  <a:endParaRPr lang="en-US" sz="60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7025" y="1019194"/>
            <a:ext cx="8149852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/>
              <a:t>Do exercises in the workbook</a:t>
            </a:r>
            <a:r>
              <a:rPr lang="en-US" sz="40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smtClean="0"/>
              <a:t>Prepare lesson 5 : Skills 1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536" y="3949429"/>
            <a:ext cx="2985206" cy="25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80292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4" name="Round Single Corner Rectangle 3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=""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20">
            <a:extLst>
              <a:ext uri="{FF2B5EF4-FFF2-40B4-BE49-F238E27FC236}">
                <a16:creationId xmlns=""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1">
            <a:extLst>
              <a:ext uri="{FF2B5EF4-FFF2-40B4-BE49-F238E27FC236}">
                <a16:creationId xmlns=""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4" name="Rectangle 22">
            <a:extLst>
              <a:ext uri="{FF2B5EF4-FFF2-40B4-BE49-F238E27FC236}">
                <a16:creationId xmlns="" xmlns:a16="http://schemas.microsoft.com/office/drawing/2014/main" id="{1D26D575-3B01-4AD1-E0D1-683667B6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3">
            <a:extLst>
              <a:ext uri="{FF2B5EF4-FFF2-40B4-BE49-F238E27FC236}">
                <a16:creationId xmlns=""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2" name="Hình chữ nhật 31">
            <a:extLst>
              <a:ext uri="{FF2B5EF4-FFF2-40B4-BE49-F238E27FC236}">
                <a16:creationId xmlns="" xmlns:a16="http://schemas.microsoft.com/office/drawing/2014/main" id="{19AE6A9D-4607-AA0E-F059-15E3DA137361}"/>
              </a:ext>
            </a:extLst>
          </p:cNvPr>
          <p:cNvSpPr/>
          <p:nvPr/>
        </p:nvSpPr>
        <p:spPr>
          <a:xfrm>
            <a:off x="-30760" y="3557237"/>
            <a:ext cx="48312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JUMBLED </a:t>
            </a:r>
          </a:p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CONVERSATION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9" y="1544154"/>
            <a:ext cx="5459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1</a:t>
            </a:r>
            <a:r>
              <a:rPr lang="en-GB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Thank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.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Yours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’ re,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too</a:t>
            </a:r>
            <a:r>
              <a:rPr lang="vi-VN" sz="3000" b="1" smtClean="0">
                <a:effectLst/>
                <a:latin typeface="Bahnschrift" panose="020B0502040204020203" pitchFamily="34" charset="0"/>
              </a:rPr>
              <a:t>.</a:t>
            </a:r>
            <a:endParaRPr lang="vi-VN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38" name="Hộp Văn bản 2">
            <a:extLst>
              <a:ext uri="{FF2B5EF4-FFF2-40B4-BE49-F238E27FC236}">
                <a16:creationId xmlns=""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2269189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effectLst/>
                <a:latin typeface="Bahnschrift" panose="020B0502040204020203" pitchFamily="34" charset="0"/>
              </a:rPr>
              <a:t>2</a:t>
            </a:r>
            <a:r>
              <a:rPr lang="en-GB" sz="3000" b="1" smtClean="0">
                <a:solidFill>
                  <a:srgbClr val="EF4B66"/>
                </a:solidFill>
                <a:effectLst/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Happy</a:t>
            </a:r>
            <a:r>
              <a:rPr lang="vi-VN" sz="3000" b="1">
                <a:effectLst/>
                <a:latin typeface="Bahnschrift" panose="020B0502040204020203" pitchFamily="34" charset="0"/>
              </a:rPr>
              <a:t> </a:t>
            </a:r>
            <a:r>
              <a:rPr lang="en-GB" sz="3000" b="1" dirty="0" err="1">
                <a:latin typeface="Bahnschrift" panose="020B0502040204020203" pitchFamily="34" charset="0"/>
              </a:rPr>
              <a:t>b</a:t>
            </a:r>
            <a:r>
              <a:rPr lang="vi-VN" sz="3000" b="1" smtClean="0">
                <a:effectLst/>
                <a:latin typeface="Bahnschrift" panose="020B0502040204020203" pitchFamily="34" charset="0"/>
              </a:rPr>
              <a:t>irthday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. </a:t>
            </a:r>
            <a:r>
              <a:rPr lang="vi-VN" sz="3000" b="1" dirty="0" err="1">
                <a:latin typeface="Bahnschrift" panose="020B0502040204020203" pitchFamily="34" charset="0"/>
              </a:rPr>
              <a:t>Wow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you’re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wearing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such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>
                <a:latin typeface="Bahnschrift" panose="020B0502040204020203" pitchFamily="34" charset="0"/>
              </a:rPr>
              <a:t>a </a:t>
            </a:r>
            <a:r>
              <a:rPr lang="vi-VN" sz="3000" b="1" smtClean="0">
                <a:latin typeface="Bahnschrift" panose="020B0502040204020203" pitchFamily="34" charset="0"/>
              </a:rPr>
              <a:t>beautiful</a:t>
            </a:r>
            <a:r>
              <a:rPr lang="en-GB" sz="3000" b="1" smtClean="0">
                <a:latin typeface="Bahnschrift" panose="020B0502040204020203" pitchFamily="34" charset="0"/>
              </a:rPr>
              <a:t> dress</a:t>
            </a:r>
            <a:endParaRPr lang="en-US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39" name="Hộp Văn bản 2">
            <a:extLst>
              <a:ext uri="{FF2B5EF4-FFF2-40B4-BE49-F238E27FC236}">
                <a16:creationId xmlns=""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3319178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3</a:t>
            </a:r>
            <a:r>
              <a:rPr lang="en-GB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Here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is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your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present</a:t>
            </a:r>
            <a:r>
              <a:rPr lang="vi-VN" sz="3000" b="1" dirty="0">
                <a:latin typeface="Bahnschrift" panose="020B0502040204020203" pitchFamily="34" charset="0"/>
              </a:rPr>
              <a:t>. I </a:t>
            </a:r>
            <a:r>
              <a:rPr lang="vi-VN" sz="3000" b="1" dirty="0" err="1">
                <a:latin typeface="Bahnschrift" panose="020B0502040204020203" pitchFamily="34" charset="0"/>
              </a:rPr>
              <a:t>hope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like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err="1">
                <a:latin typeface="Bahnschrift" panose="020B0502040204020203" pitchFamily="34" charset="0"/>
              </a:rPr>
              <a:t>it</a:t>
            </a:r>
            <a:r>
              <a:rPr lang="vi-VN" sz="3000" b="1" smtClean="0">
                <a:latin typeface="Bahnschrift" panose="020B0502040204020203" pitchFamily="34" charset="0"/>
              </a:rPr>
              <a:t>.</a:t>
            </a:r>
            <a:endParaRPr lang="vi-VN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40" name="Hộp Văn bản 2">
            <a:extLst>
              <a:ext uri="{FF2B5EF4-FFF2-40B4-BE49-F238E27FC236}">
                <a16:creationId xmlns=""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4417665"/>
            <a:ext cx="5459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4</a:t>
            </a:r>
            <a:r>
              <a:rPr lang="en-GB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I’m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glad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like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it</a:t>
            </a:r>
            <a:r>
              <a:rPr lang="en-US" sz="3000" b="1" smtClean="0">
                <a:effectLst/>
                <a:latin typeface="Bahnschrift" panose="020B0502040204020203" pitchFamily="34" charset="0"/>
              </a:rPr>
              <a:t>.</a:t>
            </a:r>
            <a:endParaRPr lang="en-US" sz="3000" b="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Hộp Văn bản 2">
            <a:extLst>
              <a:ext uri="{FF2B5EF4-FFF2-40B4-BE49-F238E27FC236}">
                <a16:creationId xmlns=""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5054036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smtClean="0">
                <a:solidFill>
                  <a:srgbClr val="EF4B66"/>
                </a:solidFill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5.</a:t>
            </a:r>
            <a:r>
              <a:rPr lang="en-US" sz="3000" b="1" smtClean="0"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This </a:t>
            </a:r>
            <a:r>
              <a:rPr lang="en-US" sz="30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is the best gift I have ever had. I love it. </a:t>
            </a:r>
            <a:endParaRPr lang="en-US" sz="3000" b="1" dirty="0">
              <a:effectLst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00196 -0.09884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324 L 2.29167E-6 0.14259 " pathEditMode="relative" rAng="0" ptsTypes="AA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648 L -0.00013 -0.09375 " pathEditMode="relative" rAng="0" ptsTypes="AA">
                                      <p:cBhvr>
                                        <p:cTn id="10" dur="1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0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2.5E-6 0.13287 " pathEditMode="relative" rAng="0" ptsTypes="AA">
                                      <p:cBhvr>
                                        <p:cTn id="12" dur="1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175DE5DA-A197-4C7C-A2FE-68C51C64D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07" y="2512402"/>
            <a:ext cx="5191636" cy="409866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4: COMMUNICATION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1155" y="1224737"/>
            <a:ext cx="101593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highlighted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1879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52558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=""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333153" y="11011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="" xmlns:a16="http://schemas.microsoft.com/office/drawing/2014/main" id="{AFD6E97A-B8ED-5497-154D-70A07F6D3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25431"/>
              </p:ext>
            </p:extLst>
          </p:nvPr>
        </p:nvGraphicFramePr>
        <p:xfrm>
          <a:off x="648629" y="5204081"/>
          <a:ext cx="10894742" cy="1454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0186">
                  <a:extLst>
                    <a:ext uri="{9D8B030D-6E8A-4147-A177-3AD203B41FA5}">
                      <a16:colId xmlns="" xmlns:a16="http://schemas.microsoft.com/office/drawing/2014/main" val="20209894"/>
                    </a:ext>
                  </a:extLst>
                </a:gridCol>
                <a:gridCol w="4814556">
                  <a:extLst>
                    <a:ext uri="{9D8B030D-6E8A-4147-A177-3AD203B41FA5}">
                      <a16:colId xmlns="" xmlns:a16="http://schemas.microsoft.com/office/drawing/2014/main" val="3743394339"/>
                    </a:ext>
                  </a:extLst>
                </a:gridCol>
              </a:tblGrid>
              <a:tr h="484763">
                <a:tc>
                  <a:txBody>
                    <a:bodyPr/>
                    <a:lstStyle/>
                    <a:p>
                      <a:pPr algn="ctr"/>
                      <a:r>
                        <a:rPr lang="en-GB" sz="2600" smtClean="0">
                          <a:effectLst/>
                          <a:latin typeface="+mn-lt"/>
                        </a:rPr>
                        <a:t>Giving compliments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effectLst/>
                          <a:latin typeface="+mn-lt"/>
                        </a:rPr>
                        <a:t>Responding</a:t>
                      </a:r>
                      <a:r>
                        <a:rPr lang="en-US" sz="2600" baseline="0" smtClean="0">
                          <a:effectLst/>
                          <a:latin typeface="+mn-lt"/>
                        </a:rPr>
                        <a:t> to compliments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73408639"/>
                  </a:ext>
                </a:extLst>
              </a:tr>
              <a:tr h="96952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b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What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 beautiful kite you have!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You really have a nice dress.</a:t>
                      </a:r>
                      <a:endParaRPr lang="vi-VN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8E5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Thank you</a:t>
                      </a:r>
                      <a:r>
                        <a:rPr lang="en-GB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I’m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glad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8E5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7694318"/>
                  </a:ext>
                </a:extLst>
              </a:tr>
            </a:tbl>
          </a:graphicData>
        </a:graphic>
      </p:graphicFrame>
      <p:pic>
        <p:nvPicPr>
          <p:cNvPr id="7" name="Google Shape;582;p29" descr="Boy Vectors &amp; Illustrations for Free Download | Freepik">
            <a:extLst>
              <a:ext uri="{FF2B5EF4-FFF2-40B4-BE49-F238E27FC236}">
                <a16:creationId xmlns="" xmlns:a16="http://schemas.microsoft.com/office/drawing/2014/main" id="{D5A274D8-1EC8-03C0-7E1C-2B7319E2E5B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6803" t="15399" r="26806" b="15329"/>
          <a:stretch/>
        </p:blipFill>
        <p:spPr>
          <a:xfrm>
            <a:off x="8954430" y="1915233"/>
            <a:ext cx="1996068" cy="313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83;p29" descr="Premium Vector | Illustration of happy cute boy ready to go to school">
            <a:extLst>
              <a:ext uri="{FF2B5EF4-FFF2-40B4-BE49-F238E27FC236}">
                <a16:creationId xmlns="" xmlns:a16="http://schemas.microsoft.com/office/drawing/2014/main" id="{36456E4B-D598-D2D7-F062-B5BE4551F89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6308" t="3705" r="28364" b="5874"/>
          <a:stretch/>
        </p:blipFill>
        <p:spPr>
          <a:xfrm flipH="1">
            <a:off x="7605131" y="1873405"/>
            <a:ext cx="1561169" cy="318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2351" t="2667" r="4826" b="3675"/>
          <a:stretch/>
        </p:blipFill>
        <p:spPr>
          <a:xfrm>
            <a:off x="751760" y="1915233"/>
            <a:ext cx="5486400" cy="3182113"/>
          </a:xfrm>
          <a:prstGeom prst="rect">
            <a:avLst/>
          </a:prstGeom>
        </p:spPr>
      </p:pic>
      <p:pic>
        <p:nvPicPr>
          <p:cNvPr id="5" name="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55126" y="11502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6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2462" y="12724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19" y="1174075"/>
            <a:ext cx="98604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giving and responding to compliments, using the cues below.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6" y="115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51E05205-2F7A-56D7-C673-085200347D78}"/>
              </a:ext>
            </a:extLst>
          </p:cNvPr>
          <p:cNvSpPr txBox="1"/>
          <p:nvPr/>
        </p:nvSpPr>
        <p:spPr>
          <a:xfrm>
            <a:off x="847493" y="2267944"/>
            <a:ext cx="33342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shirt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bicycle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school bag</a:t>
            </a:r>
            <a:r>
              <a:rPr lang="en-US" sz="2800" b="1" dirty="0"/>
              <a:t> </a:t>
            </a:r>
            <a:endParaRPr lang="vi-VN" sz="2800" b="1" dirty="0"/>
          </a:p>
        </p:txBody>
      </p:sp>
      <p:pic>
        <p:nvPicPr>
          <p:cNvPr id="24" name="Hình ảnh 23">
            <a:extLst>
              <a:ext uri="{FF2B5EF4-FFF2-40B4-BE49-F238E27FC236}">
                <a16:creationId xmlns="" xmlns:a16="http://schemas.microsoft.com/office/drawing/2014/main" id="{74857A25-B7EA-3654-CB5C-B86612097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1" y="3491801"/>
            <a:ext cx="3388461" cy="3388461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="" xmlns:a16="http://schemas.microsoft.com/office/drawing/2014/main" id="{7941C5B1-E20A-8DDA-805C-23DD0AF46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30" y="3824119"/>
            <a:ext cx="2542478" cy="2542478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="" xmlns:a16="http://schemas.microsoft.com/office/drawing/2014/main" id="{084EC18A-0D6F-94C1-FD13-75140C1714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67" y="3431387"/>
            <a:ext cx="3013558" cy="30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2462" y="12724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19" y="1174075"/>
            <a:ext cx="98604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giving and responding to compliments, using the cues below.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6" y="115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51E05205-2F7A-56D7-C673-085200347D78}"/>
              </a:ext>
            </a:extLst>
          </p:cNvPr>
          <p:cNvSpPr txBox="1"/>
          <p:nvPr/>
        </p:nvSpPr>
        <p:spPr>
          <a:xfrm>
            <a:off x="247908" y="2988379"/>
            <a:ext cx="1999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</a:t>
            </a:r>
            <a:r>
              <a:rPr lang="en-US" sz="2800" b="1" i="0" dirty="0" smtClean="0">
                <a:solidFill>
                  <a:srgbClr val="242021"/>
                </a:solidFill>
                <a:effectLst/>
                <a:latin typeface="ChronicaPro-Book"/>
              </a:rPr>
              <a:t>shirt</a:t>
            </a:r>
            <a:endParaRPr lang="vi-VN" sz="2800" b="1" dirty="0"/>
          </a:p>
        </p:txBody>
      </p:sp>
      <p:pic>
        <p:nvPicPr>
          <p:cNvPr id="28" name="Hình ảnh 27">
            <a:extLst>
              <a:ext uri="{FF2B5EF4-FFF2-40B4-BE49-F238E27FC236}">
                <a16:creationId xmlns="" xmlns:a16="http://schemas.microsoft.com/office/drawing/2014/main" id="{084EC18A-0D6F-94C1-FD13-75140C171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85" y="2005072"/>
            <a:ext cx="3013558" cy="30325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18306" y="2382554"/>
            <a:ext cx="6332707" cy="2308324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0000"/>
                </a:solidFill>
                <a:latin typeface="OpenSans"/>
                <a:cs typeface="MV Boli" panose="02000500030200090000" pitchFamily="2" charset="0"/>
              </a:rPr>
              <a:t>A:</a:t>
            </a:r>
            <a:r>
              <a:rPr lang="vi-VN" sz="3200" dirty="0">
                <a:solidFill>
                  <a:srgbClr val="000000"/>
                </a:solidFill>
                <a:latin typeface="OpenSans"/>
                <a:cs typeface="MV Boli" panose="02000500030200090000" pitchFamily="2" charset="0"/>
              </a:rPr>
              <a:t> What a nice shirt you have!</a:t>
            </a:r>
          </a:p>
          <a:p>
            <a:pPr>
              <a:lnSpc>
                <a:spcPct val="150000"/>
              </a:lnSpc>
            </a:pPr>
            <a:r>
              <a:rPr lang="vi-VN" sz="3200" b="1" dirty="0" smtClean="0">
                <a:solidFill>
                  <a:srgbClr val="000000"/>
                </a:solidFill>
                <a:latin typeface="OpenSans"/>
                <a:cs typeface="MV Boli" panose="02000500030200090000" pitchFamily="2" charset="0"/>
              </a:rPr>
              <a:t>B</a:t>
            </a:r>
            <a:r>
              <a:rPr lang="vi-VN" sz="3200" b="1" dirty="0">
                <a:solidFill>
                  <a:srgbClr val="000000"/>
                </a:solidFill>
                <a:latin typeface="OpenSans"/>
                <a:cs typeface="MV Boli" panose="02000500030200090000" pitchFamily="2" charset="0"/>
              </a:rPr>
              <a:t>:</a:t>
            </a:r>
            <a:r>
              <a:rPr lang="vi-VN" sz="3200" dirty="0">
                <a:solidFill>
                  <a:srgbClr val="000000"/>
                </a:solidFill>
                <a:latin typeface="OpenSans"/>
                <a:cs typeface="MV Boli" panose="02000500030200090000" pitchFamily="2" charset="0"/>
              </a:rPr>
              <a:t> Thank you. My mom bought it for me last </a:t>
            </a:r>
            <a:r>
              <a:rPr lang="en-US" sz="3200" dirty="0" smtClean="0">
                <a:solidFill>
                  <a:srgbClr val="000000"/>
                </a:solidFill>
                <a:latin typeface="OpenSans"/>
                <a:cs typeface="MV Boli" panose="02000500030200090000" pitchFamily="2" charset="0"/>
              </a:rPr>
              <a:t>week.</a:t>
            </a:r>
            <a:endParaRPr lang="vi-VN" sz="3200" dirty="0">
              <a:solidFill>
                <a:srgbClr val="000000"/>
              </a:solidFill>
              <a:latin typeface="OpenSans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9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2462" y="12724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19" y="1174075"/>
            <a:ext cx="98604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giving and responding to compliments, using the cues below.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6" y="115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51E05205-2F7A-56D7-C673-085200347D78}"/>
              </a:ext>
            </a:extLst>
          </p:cNvPr>
          <p:cNvSpPr txBox="1"/>
          <p:nvPr/>
        </p:nvSpPr>
        <p:spPr>
          <a:xfrm>
            <a:off x="693765" y="2396475"/>
            <a:ext cx="3334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242021"/>
                </a:solidFill>
                <a:effectLst/>
                <a:latin typeface="ChronicaPro-Book"/>
              </a:rPr>
              <a:t>–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a </a:t>
            </a:r>
            <a:r>
              <a:rPr lang="en-US" sz="2800" b="1" i="0" dirty="0" smtClean="0">
                <a:solidFill>
                  <a:srgbClr val="242021"/>
                </a:solidFill>
                <a:effectLst/>
                <a:latin typeface="ChronicaPro-Book"/>
              </a:rPr>
              <a:t>bicycle</a:t>
            </a:r>
            <a:endParaRPr lang="vi-VN" sz="2800" b="1" dirty="0"/>
          </a:p>
        </p:txBody>
      </p:sp>
      <p:pic>
        <p:nvPicPr>
          <p:cNvPr id="24" name="Hình ảnh 23">
            <a:extLst>
              <a:ext uri="{FF2B5EF4-FFF2-40B4-BE49-F238E27FC236}">
                <a16:creationId xmlns="" xmlns:a16="http://schemas.microsoft.com/office/drawing/2014/main" id="{74857A25-B7EA-3654-CB5C-B86612097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6" y="2396475"/>
            <a:ext cx="3443592" cy="40524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62840" y="3109695"/>
            <a:ext cx="651307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Modern No. 20" panose="02070704070505020303" pitchFamily="18" charset="0"/>
              </a:rPr>
              <a:t>A:</a:t>
            </a:r>
            <a:r>
              <a:rPr lang="en-US" sz="3600" dirty="0">
                <a:solidFill>
                  <a:srgbClr val="000000"/>
                </a:solidFill>
                <a:latin typeface="Modern No. 20" panose="02070704070505020303" pitchFamily="18" charset="0"/>
              </a:rPr>
              <a:t> You really have a nice bicycle!</a:t>
            </a:r>
          </a:p>
          <a:p>
            <a:r>
              <a:rPr lang="en-US" sz="3600" b="1" dirty="0" smtClean="0">
                <a:solidFill>
                  <a:srgbClr val="000000"/>
                </a:solidFill>
                <a:latin typeface="Modern No. 20" panose="02070704070505020303" pitchFamily="18" charset="0"/>
              </a:rPr>
              <a:t>B</a:t>
            </a:r>
            <a:r>
              <a:rPr lang="en-US" sz="3600" b="1" dirty="0">
                <a:solidFill>
                  <a:srgbClr val="000000"/>
                </a:solidFill>
                <a:latin typeface="Modern No. 20" panose="02070704070505020303" pitchFamily="18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Modern No. 20" panose="02070704070505020303" pitchFamily="18" charset="0"/>
              </a:rPr>
              <a:t> I'm glad you like it</a:t>
            </a:r>
            <a:r>
              <a:rPr lang="en-US" sz="3600" dirty="0" smtClean="0">
                <a:solidFill>
                  <a:srgbClr val="000000"/>
                </a:solidFill>
                <a:latin typeface="Modern No. 20" panose="02070704070505020303" pitchFamily="18" charset="0"/>
              </a:rPr>
              <a:t>.</a:t>
            </a:r>
            <a:endParaRPr lang="en-US" sz="3600" dirty="0"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2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2462" y="12724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19" y="1174075"/>
            <a:ext cx="98604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giving and responding to compliments, using the cues below.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6" y="115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51E05205-2F7A-56D7-C673-085200347D78}"/>
              </a:ext>
            </a:extLst>
          </p:cNvPr>
          <p:cNvSpPr txBox="1"/>
          <p:nvPr/>
        </p:nvSpPr>
        <p:spPr>
          <a:xfrm>
            <a:off x="847493" y="2267944"/>
            <a:ext cx="3334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242021"/>
                </a:solidFill>
                <a:effectLst/>
                <a:latin typeface="ChronicaPro-Book"/>
              </a:rPr>
              <a:t>–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a school bag</a:t>
            </a:r>
            <a:r>
              <a:rPr lang="en-US" sz="2800" b="1" dirty="0"/>
              <a:t> </a:t>
            </a:r>
            <a:endParaRPr lang="vi-VN" sz="2800" b="1" dirty="0"/>
          </a:p>
        </p:txBody>
      </p:sp>
      <p:pic>
        <p:nvPicPr>
          <p:cNvPr id="26" name="Hình ảnh 25">
            <a:extLst>
              <a:ext uri="{FF2B5EF4-FFF2-40B4-BE49-F238E27FC236}">
                <a16:creationId xmlns="" xmlns:a16="http://schemas.microsoft.com/office/drawing/2014/main" id="{7941C5B1-E20A-8DDA-805C-23DD0AF46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61" y="3186176"/>
            <a:ext cx="3085448" cy="30492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1033" y="2790490"/>
            <a:ext cx="7224408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OpenSans"/>
              </a:rPr>
              <a:t>A: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 What a nice school bag you have!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OpenSans"/>
              </a:rPr>
              <a:t>B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 Thank you. My </a:t>
            </a:r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sister 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gave it to me yesterday</a:t>
            </a:r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.</a:t>
            </a:r>
            <a:endParaRPr lang="en-US" sz="3200" dirty="0">
              <a:solidFill>
                <a:srgbClr val="0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97336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2"/>
            <a:ext cx="12192000" cy="971518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93557" y="92138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147" y="897604"/>
            <a:ext cx="1129977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adverts for the two beautiful villages. tick the boxes to show which village the statements describe. Sometimes both boxes need to be ticked.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3999" y="8123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29841"/>
            <a:ext cx="863463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8483"/>
          <a:stretch/>
        </p:blipFill>
        <p:spPr>
          <a:xfrm>
            <a:off x="8852272" y="1790112"/>
            <a:ext cx="2752826" cy="2171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48847"/>
          <a:stretch/>
        </p:blipFill>
        <p:spPr>
          <a:xfrm>
            <a:off x="8871727" y="4139306"/>
            <a:ext cx="2733371" cy="2171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3999" y="1704818"/>
            <a:ext cx="8365205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   Duong </a:t>
            </a:r>
            <a:r>
              <a:rPr lang="en-US" sz="2400" dirty="0"/>
              <a:t>Lam, one of the most ancient villages in Ha </a:t>
            </a:r>
            <a:r>
              <a:rPr lang="en-US" sz="2400" dirty="0" err="1"/>
              <a:t>Noi</a:t>
            </a:r>
            <a:r>
              <a:rPr lang="en-US" sz="2400" dirty="0"/>
              <a:t>, is situated in Son </a:t>
            </a:r>
            <a:r>
              <a:rPr lang="en-US" sz="2400" dirty="0" err="1"/>
              <a:t>Tay</a:t>
            </a:r>
            <a:r>
              <a:rPr lang="en-US" sz="2400" dirty="0"/>
              <a:t>. Visitors can get there from the </a:t>
            </a:r>
            <a:r>
              <a:rPr lang="en-US" sz="2400" dirty="0" err="1"/>
              <a:t>centre</a:t>
            </a:r>
            <a:r>
              <a:rPr lang="en-US" sz="2400" dirty="0"/>
              <a:t> of Ha </a:t>
            </a:r>
            <a:r>
              <a:rPr lang="en-US" sz="2400" dirty="0" err="1"/>
              <a:t>Noi</a:t>
            </a:r>
            <a:r>
              <a:rPr lang="en-US" sz="2400" dirty="0"/>
              <a:t> by car, bus or even by bicycle. It is famous for its ancient pagoda, traditional houses, and temples. Besides these, visitors can observe the locals making </a:t>
            </a:r>
            <a:r>
              <a:rPr lang="en-US" sz="2400" dirty="0" err="1"/>
              <a:t>specialities</a:t>
            </a:r>
            <a:r>
              <a:rPr lang="en-US" sz="2400" dirty="0"/>
              <a:t>, such as </a:t>
            </a:r>
            <a:r>
              <a:rPr lang="en-US" sz="2400" dirty="0" err="1"/>
              <a:t>keo</a:t>
            </a:r>
            <a:r>
              <a:rPr lang="en-US" sz="2400" dirty="0"/>
              <a:t> </a:t>
            </a:r>
            <a:r>
              <a:rPr lang="en-US" sz="2400" dirty="0" err="1"/>
              <a:t>doi</a:t>
            </a:r>
            <a:r>
              <a:rPr lang="en-US" sz="2400" dirty="0"/>
              <a:t>, </a:t>
            </a:r>
            <a:r>
              <a:rPr lang="en-US" sz="2400" dirty="0" err="1"/>
              <a:t>che</a:t>
            </a:r>
            <a:r>
              <a:rPr lang="en-US" sz="2400" dirty="0"/>
              <a:t> lam, etc. and then try them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60032" y="4213027"/>
            <a:ext cx="8359171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   </a:t>
            </a:r>
            <a:r>
              <a:rPr lang="en-US" sz="2400" dirty="0" err="1" smtClean="0"/>
              <a:t>Hollum</a:t>
            </a:r>
            <a:r>
              <a:rPr lang="en-US" sz="2400" dirty="0" smtClean="0"/>
              <a:t> </a:t>
            </a:r>
            <a:r>
              <a:rPr lang="en-US" sz="2400" dirty="0"/>
              <a:t>is one of the ancient villages on the island of </a:t>
            </a:r>
            <a:r>
              <a:rPr lang="en-US" sz="2400" dirty="0" err="1"/>
              <a:t>Ameland</a:t>
            </a:r>
            <a:r>
              <a:rPr lang="en-US" sz="2400" dirty="0"/>
              <a:t>, the Netherlands. Many visitors come to the village because of its historical and cultural values. It is full of fascinating sights, such as traditional houses, a museum, a church, a lighthouse, etc. Besides sightseeing, visitors can also take part in sports like kite-flying, surfing, etc. Visitors can reach the village by air or ferry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20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3882</TotalTime>
  <Words>882</Words>
  <Application>Microsoft Office PowerPoint</Application>
  <PresentationFormat>Custom</PresentationFormat>
  <Paragraphs>112</Paragraphs>
  <Slides>16</Slides>
  <Notes>14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226</cp:revision>
  <dcterms:created xsi:type="dcterms:W3CDTF">2020-12-09T02:04:09Z</dcterms:created>
  <dcterms:modified xsi:type="dcterms:W3CDTF">2023-08-23T16:57:17Z</dcterms:modified>
</cp:coreProperties>
</file>