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357" r:id="rId2"/>
    <p:sldId id="359" r:id="rId3"/>
    <p:sldId id="360" r:id="rId4"/>
    <p:sldId id="361" r:id="rId5"/>
    <p:sldId id="256" r:id="rId6"/>
    <p:sldId id="283" r:id="rId7"/>
    <p:sldId id="362" r:id="rId8"/>
    <p:sldId id="276" r:id="rId9"/>
    <p:sldId id="298" r:id="rId10"/>
    <p:sldId id="351" r:id="rId11"/>
    <p:sldId id="371" r:id="rId12"/>
    <p:sldId id="363" r:id="rId13"/>
    <p:sldId id="367" r:id="rId14"/>
    <p:sldId id="368" r:id="rId15"/>
    <p:sldId id="369" r:id="rId16"/>
    <p:sldId id="370" r:id="rId17"/>
    <p:sldId id="372" r:id="rId18"/>
    <p:sldId id="373" r:id="rId19"/>
    <p:sldId id="374" r:id="rId20"/>
    <p:sldId id="366" r:id="rId21"/>
    <p:sldId id="327" r:id="rId22"/>
    <p:sldId id="356" r:id="rId23"/>
    <p:sldId id="352" r:id="rId24"/>
    <p:sldId id="314" r:id="rId25"/>
    <p:sldId id="330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D4F0F"/>
    <a:srgbClr val="E0702A"/>
    <a:srgbClr val="7192A9"/>
    <a:srgbClr val="EF4B66"/>
    <a:srgbClr val="3B87CD"/>
    <a:srgbClr val="D36113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868"/>
            <a:ext cx="12191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535038" y="6206247"/>
            <a:ext cx="1264596" cy="651753"/>
          </a:xfrm>
          <a:prstGeom prst="downArrowCallou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2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Game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91031" y="147952"/>
            <a:ext cx="6535852" cy="901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70" y="2175629"/>
            <a:ext cx="2187643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" y="2343896"/>
            <a:ext cx="2036694" cy="171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1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6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3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7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88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00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33800"/>
            <a:ext cx="508000" cy="508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3717" y="344657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/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more carefully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faster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quietly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soundly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earlier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953" y="7882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015" y="1917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800" y="89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71123" y="796991"/>
            <a:ext cx="119056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/>
              <a:t>The red car can run 200 km/h while the </a:t>
            </a:r>
            <a:r>
              <a:rPr lang="en-US" sz="3200" dirty="0" smtClean="0"/>
              <a:t>black </a:t>
            </a:r>
            <a:r>
              <a:rPr lang="en-US" sz="3200" dirty="0"/>
              <a:t>car can run 160 km/h.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ym typeface="Wingdings 3" panose="05040102010807070707" pitchFamily="18" charset="2"/>
              </a:rPr>
              <a:t> </a:t>
            </a:r>
            <a:r>
              <a:rPr lang="en-US" sz="3200" dirty="0" smtClean="0"/>
              <a:t>The </a:t>
            </a:r>
            <a:r>
              <a:rPr lang="en-US" sz="3200" dirty="0"/>
              <a:t>red car can run </a:t>
            </a:r>
            <a:r>
              <a:rPr lang="en-US" sz="3200" dirty="0" smtClean="0"/>
              <a:t>_______________________. </a:t>
            </a:r>
            <a:r>
              <a:rPr lang="en-US" sz="3200" dirty="0"/>
              <a:t>(fast)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Nick </a:t>
            </a:r>
            <a:r>
              <a:rPr lang="en-US" sz="3200" dirty="0"/>
              <a:t>can jump </a:t>
            </a:r>
            <a:r>
              <a:rPr lang="en-US" sz="3200" dirty="0" smtClean="0"/>
              <a:t>___________________. </a:t>
            </a:r>
            <a:r>
              <a:rPr lang="en-US" sz="3200" dirty="0"/>
              <a:t>(high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3. </a:t>
            </a:r>
            <a:r>
              <a:rPr lang="en-US" sz="3200" dirty="0"/>
              <a:t>Mai and </a:t>
            </a:r>
            <a:r>
              <a:rPr lang="en-US" sz="3200" dirty="0" err="1"/>
              <a:t>hoa</a:t>
            </a:r>
            <a:r>
              <a:rPr lang="en-US" sz="3200" dirty="0"/>
              <a:t> both did well on the exam. </a:t>
            </a:r>
            <a:r>
              <a:rPr lang="en-US" sz="3200" dirty="0" err="1"/>
              <a:t>Hoa</a:t>
            </a:r>
            <a:r>
              <a:rPr lang="en-US" sz="3200" dirty="0"/>
              <a:t> got 80% of the answers correct and Mai got 90%.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Mai did ___________________________. (well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166619" y="1655615"/>
            <a:ext cx="4619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faster than the black car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44414" y="3136092"/>
            <a:ext cx="402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higher than Tom (can)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5362359"/>
            <a:ext cx="508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better on the exam than </a:t>
            </a:r>
            <a:r>
              <a:rPr lang="en-US" sz="3200" dirty="0" err="1">
                <a:solidFill>
                  <a:srgbClr val="C00000"/>
                </a:solidFill>
              </a:rPr>
              <a:t>Hoa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15389" y="488657"/>
            <a:ext cx="11976611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dirty="0"/>
              <a:t>My dad expected the workers to </a:t>
            </a:r>
            <a:r>
              <a:rPr lang="en-US" sz="3200" dirty="0" smtClean="0"/>
              <a:t>arrive at </a:t>
            </a:r>
            <a:r>
              <a:rPr lang="en-US" sz="3200" dirty="0"/>
              <a:t>7 a.m., but they arrived at 6:30 a.m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The </a:t>
            </a:r>
            <a:r>
              <a:rPr lang="en-US" sz="3200" dirty="0"/>
              <a:t>workers </a:t>
            </a:r>
            <a:r>
              <a:rPr lang="en-US" sz="3200" dirty="0" smtClean="0"/>
              <a:t>arrived __________________________. </a:t>
            </a:r>
            <a:r>
              <a:rPr lang="en-US" sz="3200" dirty="0"/>
              <a:t>(early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The buses run every 15 minutes. The trains run every 30 minutes.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 3" panose="05040102010807070707" pitchFamily="18" charset="2"/>
              </a:rPr>
              <a:t> </a:t>
            </a:r>
            <a:r>
              <a:rPr lang="en-US" sz="3200" dirty="0"/>
              <a:t>The buses run </a:t>
            </a:r>
            <a:r>
              <a:rPr lang="en-US" sz="3200" dirty="0" smtClean="0"/>
              <a:t>____________________________. </a:t>
            </a:r>
            <a:r>
              <a:rPr lang="en-US" sz="3200" dirty="0"/>
              <a:t>(frequently</a:t>
            </a:r>
            <a:r>
              <a:rPr lang="en-US" sz="3200" dirty="0" smtClean="0"/>
              <a:t>)</a:t>
            </a:r>
            <a:endParaRPr lang="vi-VN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192730" y="2103977"/>
            <a:ext cx="5076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earlier than my dad expected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314441" y="3816537"/>
            <a:ext cx="5489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frequently than the trains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94877" y="9091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7483" y="929644"/>
            <a:ext cx="6242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1882" y="81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6006" y="97276"/>
            <a:ext cx="39205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30402" y="1769244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947855" y="1769244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2978831" y="5059906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class.</a:t>
            </a:r>
            <a:r>
              <a:rPr lang="en-US" sz="3600" dirty="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01475" y="168754"/>
            <a:ext cx="35207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834195" y="1110158"/>
            <a:ext cx="893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How to use the comparative forms of adverbs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5765" y="86773"/>
            <a:ext cx="386737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4887" y="1231254"/>
            <a:ext cx="7925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Learn new words by heart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Do </a:t>
            </a:r>
            <a:r>
              <a:rPr lang="en-US" sz="3200" dirty="0"/>
              <a:t>exercises in the workbook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/>
              <a:t>Prepair</a:t>
            </a:r>
            <a:r>
              <a:rPr lang="en-US" sz="3200" dirty="0" smtClean="0"/>
              <a:t> lesson4: Communication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41" y="4613220"/>
            <a:ext cx="2597742" cy="22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37491"/>
            <a:ext cx="9372600" cy="19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 exercises in the workbook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Prepare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Communication.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7277" y="77821"/>
            <a:ext cx="11994203" cy="6627779"/>
          </a:xfrm>
          <a:prstGeom prst="flowChartProcess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273224" y="152400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76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" y="-147601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76955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827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521211" y="3372427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6587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377720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07079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229216" y="3343059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3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9395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104856" y="3368522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82826" y="3177003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45368" y="3368521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15140" y="3189735"/>
            <a:ext cx="1723297" cy="1083645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8827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6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6587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07079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6193302" y="1721748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3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3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39395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8068942" y="1747211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82826" y="1566112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815140" y="1578844"/>
            <a:ext cx="1723297" cy="1083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21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" y="-183823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335143" y="285791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9958518" y="289950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639448" y="2858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53426" y="2880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483705" y="2854325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6179400" y="2857911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5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042571" y="178638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6208689" y="1759941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3180945" y="2155409"/>
            <a:ext cx="5729591" cy="353527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66057" y="1294646"/>
            <a:ext cx="4808291" cy="625641"/>
          </a:xfrm>
          <a:prstGeom prst="roundRect">
            <a:avLst>
              <a:gd name="adj" fmla="val 4266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2" y="1126250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8145" y="1407315"/>
            <a:ext cx="485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</a:t>
            </a:r>
            <a:r>
              <a:rPr lang="en-US" sz="2800" b="1" smtClean="0">
                <a:solidFill>
                  <a:schemeClr val="bg1"/>
                </a:solidFill>
              </a:rPr>
              <a:t>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0945" y="5803350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394796" y="1044053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→ </a:t>
            </a:r>
            <a:r>
              <a:rPr lang="en-US" sz="2600" dirty="0" smtClean="0"/>
              <a:t>hard</a:t>
            </a:r>
            <a:r>
              <a:rPr lang="en-US" sz="2600" dirty="0" smtClean="0">
                <a:solidFill>
                  <a:srgbClr val="EF4B66"/>
                </a:solidFill>
              </a:rPr>
              <a:t>er</a:t>
            </a:r>
            <a:endParaRPr lang="en-US" sz="2600" dirty="0">
              <a:solidFill>
                <a:srgbClr val="EF4B66"/>
              </a:solidFill>
            </a:endParaRP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  <p:sp>
        <p:nvSpPr>
          <p:cNvPr id="12" name="Rectangle 11"/>
          <p:cNvSpPr/>
          <p:nvPr/>
        </p:nvSpPr>
        <p:spPr>
          <a:xfrm>
            <a:off x="700392" y="307222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647" y="0"/>
            <a:ext cx="1178019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COMPARATIVE ADVERBS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vi-VN" sz="2400" b="1" i="1" dirty="0" smtClean="0"/>
              <a:t>(So </a:t>
            </a:r>
            <a:r>
              <a:rPr lang="vi-VN" sz="2400" b="1" i="1" dirty="0"/>
              <a:t>sánh hơn của trạng từ</a:t>
            </a:r>
            <a:r>
              <a:rPr lang="vi-VN" sz="2400" b="1" i="1" dirty="0" smtClean="0"/>
              <a:t>)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2000" dirty="0"/>
              <a:t>- Hầu hết các trạng từ (thường nhiều </a:t>
            </a:r>
            <a:r>
              <a:rPr lang="vi-VN" sz="2000" b="1" dirty="0"/>
              <a:t>hơn hai âm tiết</a:t>
            </a:r>
            <a:r>
              <a:rPr lang="vi-VN" sz="2000" dirty="0"/>
              <a:t>), chúng ta hình thành dạng so sánh hơn bằng cách thêm </a:t>
            </a:r>
            <a:r>
              <a:rPr lang="vi-VN" sz="2000" b="1" dirty="0"/>
              <a:t>“more”: </a:t>
            </a:r>
            <a:r>
              <a:rPr lang="en-US" sz="2000" b="1" dirty="0" smtClean="0"/>
              <a:t>     </a:t>
            </a:r>
            <a:r>
              <a:rPr lang="vi-VN" sz="2000" b="1" dirty="0" smtClean="0"/>
              <a:t>S </a:t>
            </a:r>
            <a:r>
              <a:rPr lang="vi-VN" sz="2000" b="1" dirty="0"/>
              <a:t>+ V + more + trạng từ dài</a:t>
            </a:r>
          </a:p>
          <a:p>
            <a:r>
              <a:rPr lang="en-US" sz="2400" dirty="0"/>
              <a:t>Example:</a:t>
            </a:r>
            <a:endParaRPr lang="en-US" sz="2400" dirty="0" smtClean="0"/>
          </a:p>
          <a:p>
            <a:r>
              <a:rPr lang="en-US" sz="2400" dirty="0" smtClean="0"/>
              <a:t>            slowly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slowly</a:t>
            </a:r>
          </a:p>
          <a:p>
            <a:r>
              <a:rPr lang="en-US" sz="2400" dirty="0" smtClean="0"/>
              <a:t>            carefully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carefully</a:t>
            </a:r>
          </a:p>
          <a:p>
            <a:endParaRPr lang="vi-VN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Với </a:t>
            </a:r>
            <a:r>
              <a:rPr lang="vi-VN" sz="2000" dirty="0"/>
              <a:t>những </a:t>
            </a:r>
            <a:r>
              <a:rPr lang="vi-VN" sz="2000" b="1" dirty="0"/>
              <a:t>trạng từ </a:t>
            </a:r>
            <a:r>
              <a:rPr lang="vi-VN" sz="2000" dirty="0"/>
              <a:t>có hình thức </a:t>
            </a:r>
            <a:r>
              <a:rPr lang="vi-VN" sz="2000" b="1" dirty="0"/>
              <a:t>giống như tính từ </a:t>
            </a:r>
            <a:r>
              <a:rPr lang="vi-VN" sz="2000" dirty="0"/>
              <a:t>như </a:t>
            </a:r>
            <a:r>
              <a:rPr lang="vi-VN" sz="2000" b="1" i="1" dirty="0"/>
              <a:t>fast</a:t>
            </a:r>
            <a:r>
              <a:rPr lang="vi-VN" sz="2000" dirty="0"/>
              <a:t> (</a:t>
            </a:r>
            <a:r>
              <a:rPr lang="vi-VN" sz="2000" dirty="0" smtClean="0"/>
              <a:t>nhanh), </a:t>
            </a:r>
            <a:r>
              <a:rPr lang="vi-VN" sz="2000" b="1" i="1" dirty="0"/>
              <a:t>hard </a:t>
            </a:r>
            <a:r>
              <a:rPr lang="vi-VN" sz="2000" dirty="0"/>
              <a:t>(khó/ chăm chỉ/ vất vả), </a:t>
            </a:r>
            <a:r>
              <a:rPr lang="vi-VN" sz="2000" b="1" i="1" dirty="0"/>
              <a:t>soon</a:t>
            </a:r>
            <a:r>
              <a:rPr lang="vi-VN" sz="2000" dirty="0"/>
              <a:t> (sớm),… chúng ta hình thành dạng so sánh hơn </a:t>
            </a:r>
            <a:r>
              <a:rPr lang="vi-VN" sz="2000" dirty="0" smtClean="0"/>
              <a:t>bằng </a:t>
            </a:r>
            <a:r>
              <a:rPr lang="vi-VN" sz="2000" dirty="0"/>
              <a:t>cách thêm </a:t>
            </a:r>
            <a:r>
              <a:rPr lang="vi-VN" sz="2000" b="1" dirty="0" smtClean="0"/>
              <a:t>–ER</a:t>
            </a:r>
            <a:r>
              <a:rPr lang="en-US" sz="2000" b="1" dirty="0" smtClean="0"/>
              <a:t> </a:t>
            </a:r>
            <a:r>
              <a:rPr lang="vi-VN" sz="2000" dirty="0" smtClean="0"/>
              <a:t>: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vi-VN" sz="2000" dirty="0" smtClean="0"/>
              <a:t> </a:t>
            </a:r>
            <a:r>
              <a:rPr lang="en-US" sz="2000" dirty="0" smtClean="0"/>
              <a:t>                                         </a:t>
            </a:r>
            <a:r>
              <a:rPr lang="vi-VN" sz="2000" b="1" dirty="0" smtClean="0"/>
              <a:t>S </a:t>
            </a:r>
            <a:r>
              <a:rPr lang="vi-VN" sz="2000" b="1" dirty="0"/>
              <a:t>+ V + trạng từ ngắn - ER</a:t>
            </a:r>
          </a:p>
          <a:p>
            <a:r>
              <a:rPr lang="en-US" sz="2400" dirty="0" smtClean="0"/>
              <a:t>               Example</a:t>
            </a:r>
            <a:r>
              <a:rPr lang="en-US" sz="2400" dirty="0"/>
              <a:t>: </a:t>
            </a:r>
          </a:p>
          <a:p>
            <a:r>
              <a:rPr lang="en-US" sz="2400" dirty="0" smtClean="0"/>
              <a:t>                  fast </a:t>
            </a:r>
            <a:r>
              <a:rPr lang="en-US" sz="2400" dirty="0"/>
              <a:t>→ fast</a:t>
            </a:r>
            <a:r>
              <a:rPr lang="en-US" sz="24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400" dirty="0" smtClean="0"/>
              <a:t>                  hard </a:t>
            </a:r>
            <a:r>
              <a:rPr lang="en-US" sz="2400" dirty="0"/>
              <a:t>→ </a:t>
            </a:r>
            <a:r>
              <a:rPr lang="en-US" sz="2400" dirty="0" smtClean="0"/>
              <a:t>hard</a:t>
            </a:r>
            <a:r>
              <a:rPr lang="en-US" sz="2400" dirty="0" smtClean="0">
                <a:solidFill>
                  <a:srgbClr val="EF4B66"/>
                </a:solidFill>
              </a:rPr>
              <a:t>er</a:t>
            </a:r>
          </a:p>
          <a:p>
            <a:endParaRPr lang="vi-VN" sz="2000" dirty="0" smtClean="0"/>
          </a:p>
          <a:p>
            <a:r>
              <a:rPr lang="vi-VN" dirty="0" smtClean="0"/>
              <a:t>-</a:t>
            </a: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5301574" y="5369668"/>
            <a:ext cx="4844375" cy="1320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Một số trạng từ bất quy </a:t>
            </a:r>
            <a:r>
              <a:rPr lang="vi-VN" sz="2400" dirty="0" smtClean="0"/>
              <a:t>tắc:</a:t>
            </a:r>
            <a:endParaRPr lang="en-US" sz="2400" dirty="0" smtClean="0"/>
          </a:p>
          <a:p>
            <a:pPr algn="ctr"/>
            <a:r>
              <a:rPr lang="vi-VN" sz="2800" dirty="0" smtClean="0">
                <a:solidFill>
                  <a:srgbClr val="0070C0"/>
                </a:solidFill>
              </a:rPr>
              <a:t>well  </a:t>
            </a:r>
            <a:r>
              <a:rPr lang="vi-VN" sz="2800" dirty="0">
                <a:solidFill>
                  <a:srgbClr val="0070C0"/>
                </a:solidFill>
              </a:rPr>
              <a:t>-&gt; better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vi-VN" sz="2800" dirty="0" smtClean="0">
                <a:solidFill>
                  <a:srgbClr val="0070C0"/>
                </a:solidFill>
              </a:rPr>
              <a:t>badly -&gt; worse 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93" y="1115009"/>
            <a:ext cx="6065650" cy="5011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6248" y="579289"/>
            <a:ext cx="86437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2787" y="556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00018" y="4438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65426" y="2238551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32031" y="2761771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409088" y="3298961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221093" y="3888795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43785" y="4417236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6023760" y="4974746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81577" y="5533559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4987" y="3088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322" y="326193"/>
            <a:ext cx="102228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707" y="1926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225836" y="1160285"/>
            <a:ext cx="1196616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</a:rPr>
              <a:t>1.</a:t>
            </a:r>
            <a:r>
              <a:rPr lang="en-US" sz="3200" dirty="0" smtClean="0"/>
              <a:t> Mai </a:t>
            </a:r>
            <a:r>
              <a:rPr lang="en-US" sz="3200" dirty="0"/>
              <a:t>dances (beautifully) </a:t>
            </a:r>
            <a:r>
              <a:rPr lang="en-US" sz="3200" dirty="0" smtClean="0"/>
              <a:t>_______________ </a:t>
            </a:r>
            <a:r>
              <a:rPr lang="en-US" sz="3200" dirty="0"/>
              <a:t>than </a:t>
            </a:r>
            <a:r>
              <a:rPr lang="en-US" sz="3200" dirty="0" err="1"/>
              <a:t>Hoa</a:t>
            </a:r>
            <a:r>
              <a:rPr lang="en-US" sz="3200" dirty="0"/>
              <a:t> does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(clearly) </a:t>
            </a:r>
            <a:r>
              <a:rPr lang="en-US" sz="3200" dirty="0" smtClean="0"/>
              <a:t>_____________. </a:t>
            </a:r>
            <a:r>
              <a:rPr lang="en-US" sz="3200" dirty="0"/>
              <a:t>I can’t read it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(fast) </a:t>
            </a:r>
            <a:r>
              <a:rPr lang="en-US" sz="3200" dirty="0" smtClean="0"/>
              <a:t>_____ than </a:t>
            </a:r>
            <a:r>
              <a:rPr lang="en-US" sz="3200" dirty="0"/>
              <a:t>that in the countryside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(hard) </a:t>
            </a:r>
            <a:r>
              <a:rPr lang="en-US" sz="3200" dirty="0" smtClean="0"/>
              <a:t>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(heavily) </a:t>
            </a:r>
            <a:r>
              <a:rPr lang="en-US" sz="3200" dirty="0" smtClean="0"/>
              <a:t>____________ </a:t>
            </a:r>
            <a:r>
              <a:rPr lang="en-US" sz="3200" dirty="0"/>
              <a:t>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544651" y="1160285"/>
            <a:ext cx="36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beautifully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4044921" y="1823957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clearly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512657" y="2465212"/>
            <a:ext cx="1361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faster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484905" y="3575726"/>
            <a:ext cx="1550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harder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803161" y="4202178"/>
            <a:ext cx="2811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heavily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1363</Words>
  <Application>Microsoft Office PowerPoint</Application>
  <PresentationFormat>Widescreen</PresentationFormat>
  <Paragraphs>296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.VnBodoniH</vt:lpstr>
      <vt:lpstr>Adobe Gothic Std B</vt:lpstr>
      <vt:lpstr>Arial</vt:lpstr>
      <vt:lpstr>Arial Black</vt:lpstr>
      <vt:lpstr>Calibri</vt:lpstr>
      <vt:lpstr>Calibri Light</vt:lpstr>
      <vt:lpstr>inherit</vt:lpstr>
      <vt:lpstr>Microsoft Sans Serif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229</cp:revision>
  <dcterms:created xsi:type="dcterms:W3CDTF">2020-12-09T02:04:09Z</dcterms:created>
  <dcterms:modified xsi:type="dcterms:W3CDTF">2024-12-10T02:03:22Z</dcterms:modified>
</cp:coreProperties>
</file>