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63" r:id="rId2"/>
    <p:sldId id="279" r:id="rId3"/>
    <p:sldId id="256" r:id="rId4"/>
    <p:sldId id="353" r:id="rId5"/>
    <p:sldId id="357" r:id="rId6"/>
    <p:sldId id="358" r:id="rId7"/>
    <p:sldId id="359" r:id="rId8"/>
    <p:sldId id="360" r:id="rId9"/>
    <p:sldId id="361" r:id="rId10"/>
    <p:sldId id="283" r:id="rId11"/>
    <p:sldId id="276" r:id="rId12"/>
    <p:sldId id="298" r:id="rId13"/>
    <p:sldId id="351" r:id="rId14"/>
    <p:sldId id="327" r:id="rId15"/>
    <p:sldId id="365" r:id="rId16"/>
    <p:sldId id="352" r:id="rId17"/>
    <p:sldId id="314" r:id="rId18"/>
    <p:sldId id="330" r:id="rId19"/>
    <p:sldId id="3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15637"/>
    <a:srgbClr val="EF4B66"/>
    <a:srgbClr val="7192A9"/>
    <a:srgbClr val="F26547"/>
    <a:srgbClr val="FBD2D2"/>
    <a:srgbClr val="AD4F0F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2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8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7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microsoft.com/office/2007/relationships/media" Target="../media/media6.mp3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" y="1474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133601"/>
            <a:ext cx="3881336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GOOD MORNING CLASS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3E78E500-E0A1-8A4D-EA87-EDEB0364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912431"/>
              </p:ext>
            </p:extLst>
          </p:nvPr>
        </p:nvGraphicFramePr>
        <p:xfrm>
          <a:off x="1636304" y="1603836"/>
          <a:ext cx="9639013" cy="47207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7139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2677149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3464725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594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cattle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ˈkæt(ə)l/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úc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poultry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ˈpəʊltri/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gia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cầm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vɑːst/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mênh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mông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hospitable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/hɒˈspɪtəbl/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/ˈhɒspɪtəbl/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hiếu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picturesque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/ˌ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pɪktʃəˈresk/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đẹp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 tranh vẽ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pic>
        <p:nvPicPr>
          <p:cNvPr id="12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212738"/>
            <a:ext cx="609600" cy="609600"/>
          </a:xfrm>
          <a:prstGeom prst="rect">
            <a:avLst/>
          </a:prstGeom>
        </p:spPr>
      </p:pic>
      <p:pic>
        <p:nvPicPr>
          <p:cNvPr id="13" name="cro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3436227"/>
            <a:ext cx="609600" cy="609600"/>
          </a:xfrm>
          <a:prstGeom prst="rect">
            <a:avLst/>
          </a:prstGeom>
        </p:spPr>
      </p:pic>
      <p:pic>
        <p:nvPicPr>
          <p:cNvPr id="14" name="poultry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843729"/>
            <a:ext cx="609600" cy="609600"/>
          </a:xfrm>
          <a:prstGeom prst="rect">
            <a:avLst/>
          </a:prstGeom>
        </p:spPr>
      </p:pic>
      <p:pic>
        <p:nvPicPr>
          <p:cNvPr id="15" name="vast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061846"/>
            <a:ext cx="609600" cy="609600"/>
          </a:xfrm>
          <a:prstGeom prst="rect">
            <a:avLst/>
          </a:prstGeom>
        </p:spPr>
      </p:pic>
      <p:pic>
        <p:nvPicPr>
          <p:cNvPr id="16" name="hospitable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655427"/>
            <a:ext cx="609600" cy="609600"/>
          </a:xfrm>
          <a:prstGeom prst="rect">
            <a:avLst/>
          </a:prstGeom>
        </p:spPr>
      </p:pic>
      <p:pic>
        <p:nvPicPr>
          <p:cNvPr id="17" name="hospitable__gb_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175098"/>
            <a:ext cx="609600" cy="609600"/>
          </a:xfrm>
          <a:prstGeom prst="rect">
            <a:avLst/>
          </a:prstGeom>
        </p:spPr>
      </p:pic>
      <p:pic>
        <p:nvPicPr>
          <p:cNvPr id="18" name="picturesque__gb_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694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812" y="1265960"/>
            <a:ext cx="72944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7653" y="1243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48508" y="11569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277935" y="1993686"/>
            <a:ext cx="11827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1.</a:t>
            </a:r>
            <a:r>
              <a:rPr lang="en-US" sz="3200" dirty="0"/>
              <a:t> We helped the farmers herd </a:t>
            </a:r>
            <a:r>
              <a:rPr lang="en-US" sz="3200" dirty="0">
                <a:solidFill>
                  <a:srgbClr val="F15637"/>
                </a:solidFill>
              </a:rPr>
              <a:t>cattle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poultry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They are helping their parents pick </a:t>
            </a:r>
            <a:r>
              <a:rPr lang="en-US" sz="3200" dirty="0">
                <a:solidFill>
                  <a:srgbClr val="F15637"/>
                </a:solidFill>
              </a:rPr>
              <a:t>plants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fruit</a:t>
            </a:r>
            <a:r>
              <a:rPr lang="en-US" sz="3200" dirty="0"/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3</a:t>
            </a:r>
            <a:r>
              <a:rPr lang="en-US" sz="3200" b="1">
                <a:solidFill>
                  <a:srgbClr val="F15637"/>
                </a:solidFill>
              </a:rPr>
              <a:t>.</a:t>
            </a:r>
            <a:r>
              <a:rPr lang="en-US" sz="3200"/>
              <a:t> </a:t>
            </a:r>
            <a:r>
              <a:rPr lang="en-US" sz="3200" smtClean="0"/>
              <a:t>At </a:t>
            </a:r>
            <a:r>
              <a:rPr lang="en-US" sz="3200" dirty="0"/>
              <a:t>harvest time farmers are busy cutting and collecting </a:t>
            </a:r>
            <a:r>
              <a:rPr lang="en-US" sz="3200" dirty="0">
                <a:solidFill>
                  <a:srgbClr val="F15637"/>
                </a:solidFill>
              </a:rPr>
              <a:t>food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crops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4.</a:t>
            </a:r>
            <a:r>
              <a:rPr lang="en-US" sz="3200" dirty="0"/>
              <a:t> The driver </a:t>
            </a:r>
            <a:r>
              <a:rPr lang="en-US" sz="3200" dirty="0">
                <a:solidFill>
                  <a:srgbClr val="F15637"/>
                </a:solidFill>
              </a:rPr>
              <a:t>loaded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unloaded</a:t>
            </a:r>
            <a:r>
              <a:rPr lang="en-US" sz="3200" dirty="0"/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People here live by </a:t>
            </a:r>
            <a:r>
              <a:rPr lang="en-US" sz="3200" dirty="0">
                <a:solidFill>
                  <a:srgbClr val="F15637"/>
                </a:solidFill>
              </a:rPr>
              <a:t>catching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holding</a:t>
            </a:r>
            <a:r>
              <a:rPr lang="en-US" sz="3200" dirty="0"/>
              <a:t> fish from nearby </a:t>
            </a:r>
            <a:r>
              <a:rPr lang="en-US" sz="3200"/>
              <a:t>lakes </a:t>
            </a:r>
            <a:endParaRPr lang="en-US" sz="3200" smtClean="0"/>
          </a:p>
          <a:p>
            <a:pPr>
              <a:lnSpc>
                <a:spcPct val="150000"/>
              </a:lnSpc>
            </a:pPr>
            <a:r>
              <a:rPr lang="en-US" sz="3200"/>
              <a:t> </a:t>
            </a:r>
            <a:r>
              <a:rPr lang="en-US" sz="3200" smtClean="0"/>
              <a:t>    and </a:t>
            </a:r>
            <a:r>
              <a:rPr lang="en-US" sz="3200" dirty="0"/>
              <a:t>ponds.</a:t>
            </a:r>
            <a:endParaRPr lang="vi-VN" sz="32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06225CA-B0C5-5A34-CBFB-57C241BD1D47}"/>
              </a:ext>
            </a:extLst>
          </p:cNvPr>
          <p:cNvSpPr/>
          <p:nvPr/>
        </p:nvSpPr>
        <p:spPr>
          <a:xfrm>
            <a:off x="5459594" y="2210910"/>
            <a:ext cx="1029129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65CDE84-D3FB-9150-3F85-69B6ECADD2A2}"/>
              </a:ext>
            </a:extLst>
          </p:cNvPr>
          <p:cNvSpPr/>
          <p:nvPr/>
        </p:nvSpPr>
        <p:spPr>
          <a:xfrm>
            <a:off x="7853453" y="2930741"/>
            <a:ext cx="850932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BBDDAF5C-A8B3-8B56-4471-D7E12B028983}"/>
              </a:ext>
            </a:extLst>
          </p:cNvPr>
          <p:cNvSpPr/>
          <p:nvPr/>
        </p:nvSpPr>
        <p:spPr>
          <a:xfrm>
            <a:off x="10956494" y="3705071"/>
            <a:ext cx="911191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A469129-2544-CA9D-3544-1138475B0C63}"/>
              </a:ext>
            </a:extLst>
          </p:cNvPr>
          <p:cNvSpPr/>
          <p:nvPr/>
        </p:nvSpPr>
        <p:spPr>
          <a:xfrm>
            <a:off x="3958039" y="4352193"/>
            <a:ext cx="1686623" cy="58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0863D969-F37F-2467-BC22-4ABCC54824B4}"/>
              </a:ext>
            </a:extLst>
          </p:cNvPr>
          <p:cNvSpPr/>
          <p:nvPr/>
        </p:nvSpPr>
        <p:spPr>
          <a:xfrm>
            <a:off x="3931663" y="5120479"/>
            <a:ext cx="1501555" cy="59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1671" y="11311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7" y="1161904"/>
            <a:ext cx="77982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following adjectives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definitions.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275" y="10149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5320"/>
              </p:ext>
            </p:extLst>
          </p:nvPr>
        </p:nvGraphicFramePr>
        <p:xfrm>
          <a:off x="6015810" y="1698633"/>
          <a:ext cx="6090109" cy="47673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010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 smtClean="0">
                          <a:effectLst/>
                        </a:rPr>
                        <a:t> pretty, especially in a way that looks old-fashioned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 smtClean="0">
                          <a:effectLst/>
                        </a:rPr>
                        <a:t> having something near or around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 smtClean="0">
                          <a:effectLst/>
                        </a:rPr>
                        <a:t> extremely large in area, size, amount, etc.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 smtClean="0">
                          <a:effectLst/>
                        </a:rPr>
                        <a:t> pleased to welcome guests; generous and friendly to visitors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800" dirty="0" smtClean="0">
                          <a:effectLst/>
                        </a:rPr>
                        <a:t> having received good or thorough training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063" t="59310" r="7562" b="23693"/>
          <a:stretch/>
        </p:blipFill>
        <p:spPr>
          <a:xfrm>
            <a:off x="103213" y="2963752"/>
            <a:ext cx="2624556" cy="5783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313" t="8598" r="5322" b="72678"/>
          <a:stretch/>
        </p:blipFill>
        <p:spPr>
          <a:xfrm>
            <a:off x="104120" y="2116916"/>
            <a:ext cx="2602468" cy="618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2086" t="71307" r="2967" b="3070"/>
          <a:stretch/>
        </p:blipFill>
        <p:spPr>
          <a:xfrm>
            <a:off x="103214" y="4616134"/>
            <a:ext cx="2603291" cy="66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90" t="9682" r="6470" b="66998"/>
          <a:stretch/>
        </p:blipFill>
        <p:spPr>
          <a:xfrm>
            <a:off x="103214" y="3766832"/>
            <a:ext cx="2621688" cy="628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2" y="5506474"/>
            <a:ext cx="2617158" cy="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5795 0.22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6393 0.25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6406 0.27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6472 -0.276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5873 -0.524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9459" y="13974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747" y="1395940"/>
            <a:ext cx="687351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from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29" y="12880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336133" y="2210594"/>
            <a:ext cx="117697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15637"/>
                </a:solidFill>
              </a:rPr>
              <a:t>1.</a:t>
            </a:r>
            <a:r>
              <a:rPr lang="en-US" sz="3200" smtClean="0"/>
              <a:t> The </a:t>
            </a:r>
            <a:r>
              <a:rPr lang="en-US" sz="3200" dirty="0"/>
              <a:t>local people are kind </a:t>
            </a:r>
            <a:r>
              <a:rPr lang="en-US" sz="3200"/>
              <a:t>and </a:t>
            </a:r>
            <a:r>
              <a:rPr lang="en-US" sz="3200" smtClean="0"/>
              <a:t>__________ </a:t>
            </a:r>
            <a:r>
              <a:rPr lang="en-US" sz="3200" dirty="0"/>
              <a:t>to </a:t>
            </a:r>
            <a:r>
              <a:rPr lang="en-US" sz="3200"/>
              <a:t>visitors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Our factory needs a lot </a:t>
            </a:r>
            <a:r>
              <a:rPr lang="en-US" sz="3200"/>
              <a:t>of </a:t>
            </a:r>
            <a:r>
              <a:rPr lang="en-US" sz="3200" smtClean="0"/>
              <a:t>____________ </a:t>
            </a:r>
            <a:r>
              <a:rPr lang="en-US" sz="3200"/>
              <a:t>workers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While travelling up the mountain, people always stop and take </a:t>
            </a:r>
            <a:r>
              <a:rPr lang="en-US" sz="3200"/>
              <a:t>photos </a:t>
            </a:r>
            <a:r>
              <a:rPr lang="en-US" sz="3200" smtClean="0"/>
              <a:t>of </a:t>
            </a:r>
            <a:r>
              <a:rPr lang="en-US" sz="3200"/>
              <a:t>the </a:t>
            </a:r>
            <a:r>
              <a:rPr lang="en-US" sz="3200" smtClean="0"/>
              <a:t>___________ </a:t>
            </a:r>
            <a:r>
              <a:rPr lang="en-US" sz="3200"/>
              <a:t>scenery</a:t>
            </a:r>
            <a:r>
              <a:rPr lang="en-US" sz="3200" smtClean="0"/>
              <a:t>.</a:t>
            </a:r>
          </a:p>
          <a:p>
            <a:endParaRPr lang="en-US" sz="1000"/>
          </a:p>
          <a:p>
            <a:r>
              <a:rPr lang="en-US" sz="3200" b="1" smtClean="0">
                <a:solidFill>
                  <a:srgbClr val="F15637"/>
                </a:solidFill>
              </a:rPr>
              <a:t>4</a:t>
            </a:r>
            <a:r>
              <a:rPr lang="en-US" sz="3200" b="1" dirty="0">
                <a:solidFill>
                  <a:srgbClr val="F15637"/>
                </a:solidFill>
              </a:rPr>
              <a:t>.</a:t>
            </a:r>
            <a:r>
              <a:rPr lang="en-US" sz="3200" dirty="0"/>
              <a:t> The Sahara is </a:t>
            </a:r>
            <a:r>
              <a:rPr lang="en-US" sz="3200"/>
              <a:t>a </a:t>
            </a:r>
            <a:r>
              <a:rPr lang="en-US" sz="3200" smtClean="0"/>
              <a:t>______ </a:t>
            </a:r>
            <a:r>
              <a:rPr lang="en-US" sz="3200" dirty="0"/>
              <a:t>desert that covers parts of eleven countries in Northern </a:t>
            </a:r>
            <a:r>
              <a:rPr lang="en-US" sz="3200"/>
              <a:t>Africa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The lake </a:t>
            </a:r>
            <a:r>
              <a:rPr lang="en-US" sz="3200"/>
              <a:t>is </a:t>
            </a:r>
            <a:r>
              <a:rPr lang="en-US" sz="3200" smtClean="0"/>
              <a:t>_____________ </a:t>
            </a:r>
            <a:r>
              <a:rPr lang="en-US" sz="3200" dirty="0"/>
              <a:t>by a lot of trees.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F98E21-F493-9AD9-D2EF-174EF0B523FD}"/>
              </a:ext>
            </a:extLst>
          </p:cNvPr>
          <p:cNvSpPr txBox="1"/>
          <p:nvPr/>
        </p:nvSpPr>
        <p:spPr>
          <a:xfrm>
            <a:off x="5789653" y="2229573"/>
            <a:ext cx="2305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hospitable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0029B3-452C-7FFF-3912-FBBD8292F1E2}"/>
              </a:ext>
            </a:extLst>
          </p:cNvPr>
          <p:cNvSpPr txBox="1"/>
          <p:nvPr/>
        </p:nvSpPr>
        <p:spPr>
          <a:xfrm>
            <a:off x="5245873" y="2888239"/>
            <a:ext cx="249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well-trained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DD1CB4-6EDF-4306-5EDE-D597531B6D27}"/>
              </a:ext>
            </a:extLst>
          </p:cNvPr>
          <p:cNvSpPr txBox="1"/>
          <p:nvPr/>
        </p:nvSpPr>
        <p:spPr>
          <a:xfrm>
            <a:off x="2767667" y="3995698"/>
            <a:ext cx="247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picturesque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730033-D60B-B199-BA84-0680ABAA2A09}"/>
              </a:ext>
            </a:extLst>
          </p:cNvPr>
          <p:cNvSpPr txBox="1"/>
          <p:nvPr/>
        </p:nvSpPr>
        <p:spPr>
          <a:xfrm>
            <a:off x="3461039" y="4657436"/>
            <a:ext cx="1266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vast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96883E-3DB8-87E8-F5E4-29AF33D5238D}"/>
              </a:ext>
            </a:extLst>
          </p:cNvPr>
          <p:cNvSpPr txBox="1"/>
          <p:nvPr/>
        </p:nvSpPr>
        <p:spPr>
          <a:xfrm>
            <a:off x="2824378" y="5749758"/>
            <a:ext cx="242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surrounded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19455" y="67254"/>
            <a:ext cx="424050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540" y="128809"/>
            <a:ext cx="6702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How </a:t>
            </a:r>
            <a:r>
              <a:rPr lang="en-US" sz="2800" b="1" dirty="0"/>
              <a:t>to 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</a:t>
            </a:r>
            <a:r>
              <a:rPr lang="en-US" sz="2800" b="1" dirty="0" smtClean="0"/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/ə/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/ɪ/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HƯỚNG DẪN PHÁT ÂM LỚP 8 - Unit 2- Life in the countryside - -ə- and -ɪ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714" y="875489"/>
            <a:ext cx="8774350" cy="54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6" y="1320761"/>
            <a:ext cx="90829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/ə/ and /ɪ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87067" y="207665"/>
            <a:ext cx="4911784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798" y="2016347"/>
            <a:ext cx="7468529" cy="4445145"/>
          </a:xfrm>
          <a:prstGeom prst="rect">
            <a:avLst/>
          </a:prstGeom>
        </p:spPr>
      </p:pic>
      <p:pic>
        <p:nvPicPr>
          <p:cNvPr id="8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860" y="1320761"/>
            <a:ext cx="495809" cy="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8103" y="3073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497" y="184580"/>
            <a:ext cx="94203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the bold words with /ə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/,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bold words with /ɪ/.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259" y="2047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74E32B-C6A6-18B2-F3B5-372E8543F4B0}"/>
              </a:ext>
            </a:extLst>
          </p:cNvPr>
          <p:cNvSpPr txBox="1"/>
          <p:nvPr/>
        </p:nvSpPr>
        <p:spPr>
          <a:xfrm>
            <a:off x="485397" y="1042225"/>
            <a:ext cx="8184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1. </a:t>
            </a:r>
            <a:r>
              <a:rPr lang="en-US" sz="2800" dirty="0"/>
              <a:t>There is a lot of </a:t>
            </a:r>
            <a:r>
              <a:rPr lang="en-US" sz="2800" b="1" dirty="0"/>
              <a:t>water in </a:t>
            </a:r>
            <a:r>
              <a:rPr lang="en-US" sz="2800" dirty="0"/>
              <a:t>the bottle.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2. </a:t>
            </a:r>
            <a:r>
              <a:rPr lang="en-US" sz="2800" dirty="0"/>
              <a:t>The </a:t>
            </a:r>
            <a:r>
              <a:rPr lang="en-US" sz="2800" b="1" dirty="0"/>
              <a:t>farmers</a:t>
            </a:r>
            <a:r>
              <a:rPr lang="en-US" sz="2800" dirty="0"/>
              <a:t> here </a:t>
            </a:r>
            <a:r>
              <a:rPr lang="en-US" sz="2800"/>
              <a:t>are </a:t>
            </a:r>
            <a:r>
              <a:rPr lang="en-US" sz="2800" b="1" smtClean="0"/>
              <a:t>hard-working</a:t>
            </a:r>
            <a:r>
              <a:rPr lang="en-US" sz="2800" smtClean="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3.</a:t>
            </a:r>
            <a:r>
              <a:rPr lang="en-US" sz="2800" dirty="0"/>
              <a:t> They </a:t>
            </a:r>
            <a:r>
              <a:rPr lang="en-US" sz="2800"/>
              <a:t>are </a:t>
            </a:r>
            <a:r>
              <a:rPr lang="en-US" sz="2800" b="1" smtClean="0"/>
              <a:t>picking </a:t>
            </a:r>
            <a:r>
              <a:rPr lang="en-US" sz="2800" smtClean="0"/>
              <a:t>fruits in the </a:t>
            </a:r>
            <a:r>
              <a:rPr lang="en-US" sz="2800" b="1" smtClean="0"/>
              <a:t>orchard</a:t>
            </a:r>
            <a:r>
              <a:rPr lang="en-US" sz="2800" smtClean="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4.</a:t>
            </a:r>
            <a:r>
              <a:rPr lang="en-US" sz="2800" dirty="0"/>
              <a:t> People in my </a:t>
            </a:r>
            <a:r>
              <a:rPr lang="en-US" sz="2800" b="1" dirty="0"/>
              <a:t>village</a:t>
            </a:r>
            <a:r>
              <a:rPr lang="en-US" sz="2800" dirty="0"/>
              <a:t> usually </a:t>
            </a:r>
            <a:r>
              <a:rPr lang="en-US" sz="2800" b="1" dirty="0"/>
              <a:t>gather</a:t>
            </a:r>
            <a:r>
              <a:rPr lang="en-US" sz="2800" dirty="0"/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5.</a:t>
            </a:r>
            <a:r>
              <a:rPr lang="en-US" sz="2800" dirty="0"/>
              <a:t> Please buy some </a:t>
            </a:r>
            <a:r>
              <a:rPr lang="en-US" sz="2800" b="1" dirty="0"/>
              <a:t>milk</a:t>
            </a:r>
            <a:r>
              <a:rPr lang="en-US" sz="2800" dirty="0"/>
              <a:t> and </a:t>
            </a:r>
            <a:r>
              <a:rPr lang="en-US" sz="2800" b="1" dirty="0"/>
              <a:t>pasta</a:t>
            </a:r>
            <a:r>
              <a:rPr lang="en-US" sz="2800" dirty="0"/>
              <a:t> at the supermarket.</a:t>
            </a:r>
            <a:endParaRPr lang="vi-VN" sz="2800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7B42A3C-0605-EFD8-5C83-693C8B9D544E}"/>
              </a:ext>
            </a:extLst>
          </p:cNvPr>
          <p:cNvCxnSpPr/>
          <p:nvPr/>
        </p:nvCxnSpPr>
        <p:spPr>
          <a:xfrm>
            <a:off x="3257670" y="1786144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FECFDACB-19CE-06DC-3089-0603444EB22F}"/>
              </a:ext>
            </a:extLst>
          </p:cNvPr>
          <p:cNvSpPr/>
          <p:nvPr/>
        </p:nvSpPr>
        <p:spPr>
          <a:xfrm>
            <a:off x="4100530" y="1387009"/>
            <a:ext cx="425188" cy="456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C52FA50-D3D7-42C2-09C2-C474886EFE30}"/>
              </a:ext>
            </a:extLst>
          </p:cNvPr>
          <p:cNvCxnSpPr/>
          <p:nvPr/>
        </p:nvCxnSpPr>
        <p:spPr>
          <a:xfrm>
            <a:off x="1551999" y="2624177"/>
            <a:ext cx="11097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A9F7223-2B2B-A83A-D50C-DC6BB09ADDDB}"/>
              </a:ext>
            </a:extLst>
          </p:cNvPr>
          <p:cNvSpPr/>
          <p:nvPr/>
        </p:nvSpPr>
        <p:spPr>
          <a:xfrm>
            <a:off x="3957131" y="2188078"/>
            <a:ext cx="2253538" cy="561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AF2C6F6-80C2-6404-DEEC-69C3B2A7DD84}"/>
              </a:ext>
            </a:extLst>
          </p:cNvPr>
          <p:cNvCxnSpPr/>
          <p:nvPr/>
        </p:nvCxnSpPr>
        <p:spPr>
          <a:xfrm>
            <a:off x="5148357" y="3487888"/>
            <a:ext cx="11265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E11F099D-4C11-AFBA-3AE7-59BA0B0149F9}"/>
              </a:ext>
            </a:extLst>
          </p:cNvPr>
          <p:cNvSpPr/>
          <p:nvPr/>
        </p:nvSpPr>
        <p:spPr>
          <a:xfrm>
            <a:off x="2165889" y="3096820"/>
            <a:ext cx="1208096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BD09A00E-3FC8-B40B-D030-E40B7724135B}"/>
              </a:ext>
            </a:extLst>
          </p:cNvPr>
          <p:cNvCxnSpPr/>
          <p:nvPr/>
        </p:nvCxnSpPr>
        <p:spPr>
          <a:xfrm>
            <a:off x="4982702" y="4377570"/>
            <a:ext cx="9429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9B47A59D-15FB-A57E-2B99-FE60C4DB0AF0}"/>
              </a:ext>
            </a:extLst>
          </p:cNvPr>
          <p:cNvSpPr/>
          <p:nvPr/>
        </p:nvSpPr>
        <p:spPr>
          <a:xfrm>
            <a:off x="2807192" y="3936404"/>
            <a:ext cx="1055742" cy="5026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924ABB13-9634-E714-6FC3-FAB0F79FE713}"/>
              </a:ext>
            </a:extLst>
          </p:cNvPr>
          <p:cNvCxnSpPr/>
          <p:nvPr/>
        </p:nvCxnSpPr>
        <p:spPr>
          <a:xfrm>
            <a:off x="4746913" y="5222677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2B62F3D-3FFE-1C5D-5379-9A0B17B4677D}"/>
              </a:ext>
            </a:extLst>
          </p:cNvPr>
          <p:cNvSpPr/>
          <p:nvPr/>
        </p:nvSpPr>
        <p:spPr>
          <a:xfrm>
            <a:off x="3355211" y="4804373"/>
            <a:ext cx="764369" cy="4807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292" y="204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9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2036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1671794"/>
            <a:ext cx="1034534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17" y="981338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3542437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Pronunciation</a:t>
            </a:r>
            <a:r>
              <a:rPr lang="en-US" sz="3200"/>
              <a:t>: </a:t>
            </a:r>
            <a:r>
              <a:rPr lang="en-US" sz="3200" smtClean="0"/>
              <a:t>The sounds </a:t>
            </a:r>
            <a:r>
              <a:rPr lang="en-US" sz="3200" dirty="0"/>
              <a:t>/ə/ and /</a:t>
            </a:r>
            <a:r>
              <a:rPr lang="en-US" sz="3200"/>
              <a:t>ɪ</a:t>
            </a:r>
            <a:r>
              <a:rPr lang="en-US" sz="3200" smtClean="0"/>
              <a:t>/ in words and sentences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73709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Vocabulary</a:t>
            </a:r>
            <a:r>
              <a:rPr lang="en-US" sz="3200" dirty="0"/>
              <a:t>: The lexical items related to </a:t>
            </a:r>
            <a:r>
              <a:rPr lang="en-US" sz="3200" i="1" dirty="0"/>
              <a:t>Life in </a:t>
            </a:r>
            <a:r>
              <a:rPr lang="en-US" sz="3200" i="1"/>
              <a:t>the </a:t>
            </a:r>
            <a:r>
              <a:rPr lang="en-US" sz="3200" i="1" smtClean="0"/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5094" y="35877"/>
            <a:ext cx="440725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822" y="1563286"/>
            <a:ext cx="8149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Learn new words by heart.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3 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4" y="917932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823"/>
            <a:ext cx="12192000" cy="69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7" y="631536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561" y="5015151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25" y="453867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4625" y="499783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4093" y="4586526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10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405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WARM-UP: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481" y="1203019"/>
            <a:ext cx="6331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Match the words to the suitable </a:t>
            </a:r>
            <a:r>
              <a:rPr lang="en-US" sz="2800" b="1" dirty="0" smtClean="0">
                <a:solidFill>
                  <a:srgbClr val="C00000"/>
                </a:solidFill>
              </a:rPr>
              <a:t>pictures.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19AE6A9D-4607-AA0E-F059-15E3DA137361}"/>
              </a:ext>
            </a:extLst>
          </p:cNvPr>
          <p:cNvSpPr/>
          <p:nvPr/>
        </p:nvSpPr>
        <p:spPr>
          <a:xfrm>
            <a:off x="2734727" y="130186"/>
            <a:ext cx="36553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MATCHING GAME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92" y="4322245"/>
            <a:ext cx="1905157" cy="142938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25" y="2103843"/>
            <a:ext cx="2096287" cy="15877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39" y="2154866"/>
            <a:ext cx="2341343" cy="139251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0051132" y="2001047"/>
            <a:ext cx="2054648" cy="1460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602" y="3650141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26" y="3596965"/>
            <a:ext cx="936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A71BB41B-8D49-69A7-8569-4EFC494D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8632" y="3565482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3B0F7BD9-BAA7-7786-BE7E-F7F16C79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72" y="5866429"/>
            <a:ext cx="2034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F4CBBE4D-5AFD-D48C-5811-2F7EBD99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931" y="5858340"/>
            <a:ext cx="1953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966A1859-967F-E520-C502-FE8195AB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500" y="5866429"/>
            <a:ext cx="2476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6" y="3081962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697" y="3775787"/>
            <a:ext cx="2006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47" y="4647584"/>
            <a:ext cx="15367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85" y="4704152"/>
            <a:ext cx="939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727" y="2966651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3" y="5751625"/>
            <a:ext cx="22747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648" y="3645863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321" y="35982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2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774" y="35633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3.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838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4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092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5.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50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869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6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2820" t="33565" r="2767"/>
          <a:stretch/>
        </p:blipFill>
        <p:spPr>
          <a:xfrm>
            <a:off x="7370611" y="4221549"/>
            <a:ext cx="2447970" cy="1710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19" y="4151822"/>
            <a:ext cx="1671009" cy="1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2545003" y="2102187"/>
            <a:ext cx="7382599" cy="464362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61172" y="1241423"/>
            <a:ext cx="4798565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77" y="1073027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3260" y="1354092"/>
            <a:ext cx="444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8" y="2059560"/>
            <a:ext cx="4977678" cy="3770135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510655"/>
            <a:ext cx="60340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cows and bulls kept by farmers for their milk or </a:t>
            </a:r>
            <a:r>
              <a:rPr lang="en-US" sz="3600" dirty="0" smtClean="0"/>
              <a:t>meat</a:t>
            </a:r>
            <a:endParaRPr lang="vi-VN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65" y="1257600"/>
            <a:ext cx="4317272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cattle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0738" y="3200400"/>
            <a:ext cx="1863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kætl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623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427041"/>
            <a:ext cx="603403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birds such as chickens that are used for meat or eggs</a:t>
            </a:r>
          </a:p>
          <a:p>
            <a:r>
              <a:rPr lang="en-US" sz="3600"/>
              <a:t>a poultry farm.</a:t>
            </a:r>
            <a:endParaRPr lang="en-US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poultry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2072" y="3200400"/>
            <a:ext cx="2420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/ˈpəʊltri/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20" r="2767"/>
          <a:stretch/>
        </p:blipFill>
        <p:spPr>
          <a:xfrm>
            <a:off x="6428808" y="1163166"/>
            <a:ext cx="5125915" cy="5391150"/>
          </a:xfrm>
          <a:prstGeom prst="rect">
            <a:avLst/>
          </a:prstGeom>
        </p:spPr>
      </p:pic>
      <p:pic>
        <p:nvPicPr>
          <p:cNvPr id="5" name="poul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332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22" y="4712831"/>
            <a:ext cx="52323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 plant grown for food, usually on a farm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crop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5384" y="327287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 /krɒp/</a:t>
            </a:r>
          </a:p>
        </p:txBody>
      </p:sp>
      <p:pic>
        <p:nvPicPr>
          <p:cNvPr id="16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436083" y="1882271"/>
            <a:ext cx="5113150" cy="3633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422" y="334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930" y="4840361"/>
            <a:ext cx="344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extremely large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vast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7123" y="328430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/vɑːst/</a:t>
            </a:r>
          </a:p>
        </p:txBody>
      </p:sp>
      <p:pic>
        <p:nvPicPr>
          <p:cNvPr id="17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5794131" y="2034350"/>
            <a:ext cx="5825942" cy="3601811"/>
          </a:xfrm>
          <a:prstGeom prst="rect">
            <a:avLst/>
          </a:prstGeom>
        </p:spPr>
      </p:pic>
      <p:pic>
        <p:nvPicPr>
          <p:cNvPr id="3" name="v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6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613" y="4975913"/>
            <a:ext cx="520735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generous towards visitors and guests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6511610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hospitable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930" y="3089009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/hɒ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spɪtəbl/</a:t>
            </a:r>
            <a:endParaRPr lang="en-US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7215" y="3858450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/ˈhɒspɪtəbl/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351" y="1538765"/>
            <a:ext cx="3914775" cy="4333875"/>
          </a:xfrm>
          <a:prstGeom prst="rect">
            <a:avLst/>
          </a:prstGeom>
        </p:spPr>
      </p:pic>
      <p:pic>
        <p:nvPicPr>
          <p:cNvPr id="4" name="hospitab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185635"/>
            <a:ext cx="609600" cy="609600"/>
          </a:xfrm>
          <a:prstGeom prst="rect">
            <a:avLst/>
          </a:prstGeom>
        </p:spPr>
      </p:pic>
      <p:pic>
        <p:nvPicPr>
          <p:cNvPr id="5" name="hospitable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93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510" y="4879242"/>
            <a:ext cx="52073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 attractive, beautiful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977" y="1393213"/>
            <a:ext cx="7742533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picturesque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9698" y="3320981"/>
            <a:ext cx="3339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/ˌpɪktʃəˈresk/</a:t>
            </a:r>
          </a:p>
        </p:txBody>
      </p:sp>
      <p:pic>
        <p:nvPicPr>
          <p:cNvPr id="17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22" y="2743200"/>
            <a:ext cx="4722707" cy="3543300"/>
          </a:xfrm>
          <a:prstGeom prst="rect">
            <a:avLst/>
          </a:prstGeom>
        </p:spPr>
      </p:pic>
      <p:pic>
        <p:nvPicPr>
          <p:cNvPr id="4" name="picturesqu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910" y="340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4383</TotalTime>
  <Words>680</Words>
  <Application>Microsoft Office PowerPoint</Application>
  <PresentationFormat>Widescreen</PresentationFormat>
  <Paragraphs>148</Paragraphs>
  <Slides>19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11</cp:lastModifiedBy>
  <cp:revision>233</cp:revision>
  <dcterms:created xsi:type="dcterms:W3CDTF">2020-12-09T02:04:09Z</dcterms:created>
  <dcterms:modified xsi:type="dcterms:W3CDTF">2024-12-10T02:02:27Z</dcterms:modified>
</cp:coreProperties>
</file>