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15"/>
  </p:notesMasterIdLst>
  <p:sldIdLst>
    <p:sldId id="334" r:id="rId2"/>
    <p:sldId id="279" r:id="rId3"/>
    <p:sldId id="256" r:id="rId4"/>
    <p:sldId id="276" r:id="rId5"/>
    <p:sldId id="335" r:id="rId6"/>
    <p:sldId id="298" r:id="rId7"/>
    <p:sldId id="327" r:id="rId8"/>
    <p:sldId id="336" r:id="rId9"/>
    <p:sldId id="325" r:id="rId10"/>
    <p:sldId id="313" r:id="rId11"/>
    <p:sldId id="314" r:id="rId12"/>
    <p:sldId id="332" r:id="rId13"/>
    <p:sldId id="33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92A9"/>
    <a:srgbClr val="3B87CD"/>
    <a:srgbClr val="E0702A"/>
    <a:srgbClr val="EF4B66"/>
    <a:srgbClr val="FBCDCD"/>
    <a:srgbClr val="F7A5A5"/>
    <a:srgbClr val="F37D91"/>
    <a:srgbClr val="F26649"/>
    <a:srgbClr val="F3F6F6"/>
    <a:srgbClr val="D8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1" autoAdjust="0"/>
    <p:restoredTop sz="94640"/>
  </p:normalViewPr>
  <p:slideViewPr>
    <p:cSldViewPr snapToGrid="0" showGuides="1">
      <p:cViewPr varScale="1">
        <p:scale>
          <a:sx n="68" d="100"/>
          <a:sy n="68" d="100"/>
        </p:scale>
        <p:origin x="85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51EF5D8-480E-44E6-AAEA-8AF0E9E524A2}" type="slidenum">
              <a:rPr lang="en-US" sz="1200" smtClean="0"/>
              <a:pPr eaLnBrk="1" hangingPunct="1"/>
              <a:t>13</a:t>
            </a:fld>
            <a:endParaRPr lang="en-US" sz="1200" smtClean="0"/>
          </a:p>
        </p:txBody>
      </p:sp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4581A44-AF76-4F1D-8EFF-2172F735CF6A}" type="slidenum">
              <a:rPr lang="en-US" sz="1200"/>
              <a:pPr algn="r" eaLnBrk="1" hangingPunct="1"/>
              <a:t>13</a:t>
            </a:fld>
            <a:endParaRPr lang="en-US" sz="120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2495589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927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755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8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78995" y="1215958"/>
            <a:ext cx="8161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ooper Black" panose="0208090404030B020404" pitchFamily="18" charset="0"/>
              </a:rPr>
              <a:t>GOOD MORNING CLASS !!!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10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88664" y="311415"/>
            <a:ext cx="10238073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Write an email (80 - 100 words) to a </a:t>
            </a:r>
            <a:r>
              <a:rPr lang="en-US" sz="2400" b="1" dirty="0" err="1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penfriend</a:t>
            </a:r>
            <a:r>
              <a:rPr lang="en-US" sz="2400" b="1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to tell him / her about what you usually do with your friends in your free time. </a:t>
            </a:r>
            <a:r>
              <a:rPr lang="en-US" sz="2400" b="1" dirty="0">
                <a:cs typeface="Calibri" panose="020F0502020204030204" pitchFamily="34" charset="0"/>
              </a:rPr>
              <a:t>U</a:t>
            </a:r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se your answers in 4. </a:t>
            </a:r>
          </a:p>
          <a:p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Start and end the email as follows: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08104" y="38629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0889" y="28365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1033" name="Picture 9" descr="GIPHY — steffi lynn">
            <a:extLst>
              <a:ext uri="{FF2B5EF4-FFF2-40B4-BE49-F238E27FC236}">
                <a16:creationId xmlns:a16="http://schemas.microsoft.com/office/drawing/2014/main" id="{CA710F29-0DA6-A7A6-37DE-303040BAE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3327">
            <a:off x="10394939" y="5384826"/>
            <a:ext cx="1863595" cy="152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277" t="3226" r="3704"/>
          <a:stretch/>
        </p:blipFill>
        <p:spPr>
          <a:xfrm>
            <a:off x="957924" y="1614384"/>
            <a:ext cx="4369777" cy="35505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1450" r="2108"/>
          <a:stretch/>
        </p:blipFill>
        <p:spPr>
          <a:xfrm>
            <a:off x="947479" y="4906816"/>
            <a:ext cx="4375459" cy="10465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32315" y="1614384"/>
            <a:ext cx="6420255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i="1" dirty="0"/>
              <a:t>Hi</a:t>
            </a:r>
            <a:r>
              <a:rPr lang="en-US" sz="2400" b="1" i="1" dirty="0" smtClean="0"/>
              <a:t>,</a:t>
            </a:r>
            <a:endParaRPr lang="en-US" sz="2400" i="1" dirty="0"/>
          </a:p>
          <a:p>
            <a:r>
              <a:rPr lang="en-US" sz="2400" i="1" dirty="0"/>
              <a:t>It’s nice to hear from you </a:t>
            </a:r>
            <a:r>
              <a:rPr lang="en-US" sz="2400" i="1" dirty="0" smtClean="0"/>
              <a:t>again.</a:t>
            </a:r>
          </a:p>
          <a:p>
            <a:r>
              <a:rPr lang="en-US" sz="2400" i="1" dirty="0"/>
              <a:t>Let me tell you about my leisure activities. At the weekend, I usually </a:t>
            </a:r>
            <a:r>
              <a:rPr lang="en-US" sz="2400" i="1" dirty="0" smtClean="0"/>
              <a:t>hang out and talk </a:t>
            </a:r>
            <a:r>
              <a:rPr lang="en-US" sz="2400" i="1" dirty="0"/>
              <a:t>with my close friends. </a:t>
            </a:r>
            <a:r>
              <a:rPr lang="en-US" sz="2400" i="1" dirty="0" smtClean="0"/>
              <a:t>We </a:t>
            </a:r>
            <a:r>
              <a:rPr lang="en-US" sz="2400" i="1" dirty="0"/>
              <a:t>also go swimming </a:t>
            </a:r>
            <a:r>
              <a:rPr lang="en-US" sz="2400" dirty="0"/>
              <a:t>on </a:t>
            </a:r>
            <a:r>
              <a:rPr lang="en-US" sz="2400" i="1" dirty="0"/>
              <a:t>Saturday </a:t>
            </a:r>
            <a:r>
              <a:rPr lang="en-US" sz="2400" i="1" dirty="0" smtClean="0"/>
              <a:t>afternoon</a:t>
            </a:r>
            <a:r>
              <a:rPr lang="en-US" sz="2400" i="1" dirty="0"/>
              <a:t>. This helps us relax and have a lot of </a:t>
            </a:r>
            <a:r>
              <a:rPr lang="en-US" sz="2400" i="1" dirty="0" smtClean="0"/>
              <a:t>fun. Sometimes, </a:t>
            </a:r>
            <a:r>
              <a:rPr lang="en-US" sz="2400" i="1" dirty="0"/>
              <a:t>I always help my mom with housework and cooking meals. </a:t>
            </a:r>
          </a:p>
          <a:p>
            <a:r>
              <a:rPr lang="en-US" sz="2400" i="1" dirty="0"/>
              <a:t>How do you spend your free time? I’m looking forward to your reply</a:t>
            </a:r>
            <a:r>
              <a:rPr lang="en-US" sz="2400" i="1" dirty="0" smtClean="0"/>
              <a:t>.</a:t>
            </a:r>
            <a:endParaRPr lang="en-US" sz="2400" i="1" dirty="0"/>
          </a:p>
          <a:p>
            <a:r>
              <a:rPr lang="en-US" sz="2400" i="1" dirty="0"/>
              <a:t>Bye for now,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6" y="207665"/>
            <a:ext cx="516470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545949" y="1541004"/>
            <a:ext cx="110962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Listen to someone talking about their leisure activities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Write an email to talk about leisure activities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74008" y="172751"/>
            <a:ext cx="1081531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Homework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3250" y="1484123"/>
            <a:ext cx="81498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dirty="0" smtClean="0"/>
              <a:t>Complete your writing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dirty="0" smtClean="0"/>
              <a:t>Do </a:t>
            </a:r>
            <a:r>
              <a:rPr lang="en-US" sz="3600" dirty="0"/>
              <a:t>exercises in the workbook</a:t>
            </a:r>
            <a:r>
              <a:rPr lang="en-US" sz="3600" dirty="0" smtClean="0"/>
              <a:t>.</a:t>
            </a:r>
            <a:endParaRPr lang="en-US" sz="3600" dirty="0" smtClean="0"/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dirty="0" smtClean="0"/>
              <a:t>Prepare lesson 7: Looking </a:t>
            </a:r>
            <a:r>
              <a:rPr lang="en-US" sz="3600" dirty="0" smtClean="0"/>
              <a:t>back </a:t>
            </a:r>
            <a:r>
              <a:rPr lang="en-US" sz="3600" smtClean="0"/>
              <a:t>and project</a:t>
            </a:r>
            <a:endParaRPr lang="en-US" sz="3600" dirty="0" smtClean="0"/>
          </a:p>
          <a:p>
            <a:pPr marL="571500" indent="-571500">
              <a:lnSpc>
                <a:spcPct val="150000"/>
              </a:lnSpc>
              <a:buFontTx/>
              <a:buChar char="-"/>
            </a:pP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308" y="1085214"/>
            <a:ext cx="2835987" cy="290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48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3" name="WordArt 3"/>
          <p:cNvSpPr>
            <a:spLocks noChangeArrowheads="1" noChangeShapeType="1" noTextEdit="1"/>
          </p:cNvSpPr>
          <p:nvPr/>
        </p:nvSpPr>
        <p:spPr bwMode="auto">
          <a:xfrm>
            <a:off x="1219203" y="3048001"/>
            <a:ext cx="7988300" cy="2166939"/>
          </a:xfrm>
          <a:prstGeom prst="rect">
            <a:avLst/>
          </a:prstGeom>
        </p:spPr>
        <p:txBody>
          <a:bodyPr wrap="none" lIns="121904" tIns="60953" rIns="121904" bIns="60953" numCol="1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84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48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67600"/>
                    </a:gs>
                    <a:gs pos="50000">
                      <a:srgbClr val="FFFF00"/>
                    </a:gs>
                    <a:gs pos="100000">
                      <a:srgbClr val="767600"/>
                    </a:gs>
                  </a:gsLst>
                  <a:lin ang="5400000" scaled="1"/>
                </a:gradFill>
                <a:latin typeface="Arial"/>
                <a:cs typeface="Arial"/>
              </a:rPr>
              <a:t>Goodbye. See you again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rot="-1101762">
            <a:off x="7518400" y="5257801"/>
            <a:ext cx="914400" cy="792163"/>
            <a:chOff x="2736" y="1920"/>
            <a:chExt cx="457" cy="595"/>
          </a:xfrm>
        </p:grpSpPr>
        <p:sp>
          <p:nvSpPr>
            <p:cNvPr id="15385" name="Freeform 5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6" name="Freeform 6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588000" y="5562600"/>
            <a:ext cx="1449917" cy="1090613"/>
            <a:chOff x="3155" y="2736"/>
            <a:chExt cx="685" cy="687"/>
          </a:xfrm>
        </p:grpSpPr>
        <p:sp>
          <p:nvSpPr>
            <p:cNvPr id="15383" name="Freeform 8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4" name="Freeform 9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 rot="4937768">
            <a:off x="10036440" y="4999832"/>
            <a:ext cx="1087437" cy="1454149"/>
            <a:chOff x="3155" y="2736"/>
            <a:chExt cx="685" cy="687"/>
          </a:xfrm>
        </p:grpSpPr>
        <p:sp>
          <p:nvSpPr>
            <p:cNvPr id="15381" name="Freeform 11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2" name="Freeform 12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 rot="4937768">
            <a:off x="2520159" y="5587209"/>
            <a:ext cx="1087437" cy="1454151"/>
            <a:chOff x="3155" y="2736"/>
            <a:chExt cx="685" cy="687"/>
          </a:xfrm>
        </p:grpSpPr>
        <p:sp>
          <p:nvSpPr>
            <p:cNvPr id="15379" name="Freeform 14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0" name="Freeform 15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 rot="-1101762">
            <a:off x="0" y="3810001"/>
            <a:ext cx="914400" cy="792163"/>
            <a:chOff x="2736" y="1920"/>
            <a:chExt cx="457" cy="595"/>
          </a:xfrm>
        </p:grpSpPr>
        <p:sp>
          <p:nvSpPr>
            <p:cNvPr id="15377" name="Freeform 17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8" name="Freeform 18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0" y="4876800"/>
            <a:ext cx="1449917" cy="1090613"/>
            <a:chOff x="3155" y="2736"/>
            <a:chExt cx="685" cy="687"/>
          </a:xfrm>
        </p:grpSpPr>
        <p:sp>
          <p:nvSpPr>
            <p:cNvPr id="15375" name="Freeform 20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6" name="Freeform 21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3759200" y="6019802"/>
            <a:ext cx="1016000" cy="544513"/>
            <a:chOff x="3155" y="2736"/>
            <a:chExt cx="685" cy="687"/>
          </a:xfrm>
        </p:grpSpPr>
        <p:sp>
          <p:nvSpPr>
            <p:cNvPr id="15373" name="Freeform 23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4" name="Freeform 24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sp>
        <p:nvSpPr>
          <p:cNvPr id="261145" name="WordArt 25"/>
          <p:cNvSpPr>
            <a:spLocks noChangeArrowheads="1" noChangeShapeType="1" noTextEdit="1"/>
          </p:cNvSpPr>
          <p:nvPr/>
        </p:nvSpPr>
        <p:spPr bwMode="auto">
          <a:xfrm>
            <a:off x="2032000" y="762000"/>
            <a:ext cx="8839200" cy="1600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904" tIns="60953" rIns="121904" bIns="60953" numCol="1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Thanks for your </a:t>
            </a:r>
            <a:r>
              <a:rPr lang="en-US" sz="4800" b="1" kern="10" dirty="0" err="1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atendance</a:t>
            </a:r>
            <a:r>
              <a:rPr lang="en-US" sz="4800" b="1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9865411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86 -0.83492 C -0.05399 -0.75215 -0.0533 -0.74797 -0.05712 -0.68978 C -0.05382 -0.65314 -0.0599 -0.64966 -0.04375 -0.63483 C -0.03368 -0.62694 -0.03229 -0.62903 -0.0224 -0.62462 C -0.01771 -0.62231 -0.00833 -0.6179 -0.00833 -0.61813 C 0.00729 -0.5815 0.00087 -0.53953 -0.01163 -0.50545 C -0.01372 -0.49942 -0.01511 -0.49316 -0.01806 -0.48899 C -0.02101 -0.48481 -0.02448 -0.48018 -0.02708 -0.47647 L -0.04445 -0.43891 C -0.04445 -0.43914 -0.04445 -0.43891 -0.04445 -0.43914 C -0.05174 -0.42847 -0.06129 -0.4192 -0.06667 -0.40575 C -0.06997 -0.3981 -0.07518 -0.38117 -0.07518 -0.38141 C -0.06649 -0.34176 -0.04358 -0.35474 -0.02309 -0.35219 C -0.01684 -0.35219 -0.01077 -0.35057 -0.00434 -0.34918 C 0.01545 -0.34083 0.0217 -0.34199 0.03646 -0.31139 C 0.04149 -0.30142 0.05121 -0.28055 0.05139 -0.28078 C 0.05642 -0.25829 0.0559 -0.22166 0.04444 -0.20427 C 0.04184 -0.20056 0.0276 -0.19546 0.02621 -0.19499 C 0.00312 -0.18479 -0.01719 -0.17297 -0.04045 -0.16717 C -0.04774 -0.1579 -0.0559 -0.15117 -0.06302 -0.14213 C -0.07292 -0.12822 -0.08143 -0.0895 -0.08386 -0.0684 C -0.08281 -0.05936 -0.08386 -0.04823 -0.08056 -0.04058 C -0.07153 -0.01878 -0.04809 -0.02087 -0.03559 -0.0153 C -0.03073 -0.01322 -0.02604 -0.00997 -0.02136 -0.00788 C -0.01268 -0.00487 -0.0033 -0.00464 0.00451 0.00232 C 0.00955 0.00603 0.01892 0.01762 0.01892 0.01716 C 0.02153 0.02365 0.02656 0.03223 0.02673 0.04127 C 0.02743 0.05843 0.01545 0.06608 0.00903 0.07466 C -0.00434 0.09274 -0.01945 0.10735 -0.03108 0.12891 C -0.0316 0.13285 -0.03386 0.13703 -0.03299 0.13981 C -0.03195 0.14445 -0.01667 0.15557 -0.01615 0.15488 C 0.00278 0.16392 0.02014 0.1616 0.03976 0.16021 " pathEditMode="relative" rAng="10656418" ptsTypes="fffffffFfffffffffffffffffffffffA">
                                      <p:cBhvr>
                                        <p:cTn id="40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4991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54 -0.97315 C 0.17222 -0.9588 0.16822 -0.93796 0.15763 -0.91019 C 0.14982 -0.86528 0.14375 -0.85787 0.14739 -0.82824 C 0.14843 -0.82199 0.14913 -0.81505 0.15104 -0.80972 C 0.15364 -0.8007 0.16024 -0.78357 0.16076 -0.78426 C 0.1592 -0.76621 0.15954 -0.75185 0.14791 -0.7375 C 0.1434 -0.73148 0.1342 -0.71991 0.13437 -0.72014 C 0.1276 -0.70278 0.12569 -0.7007 0.12517 -0.67732 C 0.12482 -0.64653 0.13229 -0.62917 0.12274 -0.65463 C 0.1118 -0.65255 0.11024 -0.64491 0.10052 -0.63009 C 0.075 -0.59259 0.10347 -0.64028 0.08194 -0.60255 C 0.07725 -0.56644 0.0776 -0.56945 0.08437 -0.54491 C 0.09513 -0.50533 0.07604 -0.56227 0.09131 -0.51968 C 0.08958 -0.48773 0.08472 -0.45324 0.07326 -0.42384 C 0.071 -0.41759 0.05954 -0.40903 0.05711 -0.40695 C 0.05451 -0.40208 0.05208 -0.39722 0.04947 -0.39306 C 0.04704 -0.38866 0.04427 -0.3882 0.04236 -0.38403 C 0.03802 -0.37431 0.03125 -0.35394 0.03142 -0.3544 C 0.03298 -0.34375 0.03663 -0.33472 0.03732 -0.32384 C 0.0375 -0.31783 0.0375 -0.31204 0.03819 -0.30533 C 0.03871 -0.29908 0.0434 -0.29468 0.04166 -0.28796 C 0.04045 -0.28264 0.03802 -0.29329 0.03611 -0.29583 C 0.02239 -0.29074 0.01371 -0.2706 0.00173 -0.25162 C -0.00035 -0.24491 -0.00973 -0.22153 -0.01077 -0.21644 C -0.01337 -0.20116 -0.01285 -0.17477 -0.0125 -0.16088 C -0.01441 -0.14908 -0.01875 -0.13611 -0.01737 -0.12755 C -0.01598 -0.11829 -0.00973 -0.11736 -0.00573 -0.11158 C -0.00122 -0.10602 0.00173 -0.09607 0.00347 -0.08565 C 0.0059 -0.07361 0.00798 -0.06065 0.01024 -0.04908 C 0.01128 -0.04445 0.0125 -0.03634 0.01267 -0.03681 C 0.00104 -0.03218 -0.00157 -0.0331 -0.01025 -0.01111 C -0.01702 0.01667 -0.03316 0.08055 -0.04532 0.10671 C -0.05139 0.11967 -0.06112 0.12153 -0.06823 0.13264 C -0.07101 0.13727 -0.07605 0.14583 -0.07587 0.1456 " pathEditMode="relative" rAng="11756402" ptsTypes="fffffffffffffffffffffffffffffffffA">
                                      <p:cBhvr>
                                        <p:cTn id="50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56" y="5618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" presetClass="path" presetSubtype="0" repeatCount="5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C 0.069 0.0  0.125 0.07458  0.125 0.16647  C 0.125 0.25837  0.069 0.33295  0.0 0.33295  C -0.069 0.33295  -0.125 0.25837  -0.125 0.16647  C -0.125 0.07458  -0.069 0.0  0.0 0.0  Z" pathEditMode="relative" ptsTypes="">
                                      <p:cBhvr>
                                        <p:cTn id="68" dur="5000" spd="-100000" fill="hold"/>
                                        <p:tgtEl>
                                          <p:spTgt spid="261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3000" fill="hold"/>
                                        <p:tgtEl>
                                          <p:spTgt spid="261123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3" grpId="0" animBg="1"/>
      <p:bldP spid="2611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5296074" y="2087989"/>
            <a:ext cx="681147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3200" dirty="0"/>
              <a:t>One student </a:t>
            </a:r>
            <a:r>
              <a:rPr lang="vi-VN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goes</a:t>
            </a:r>
            <a:r>
              <a:rPr lang="vi-VN" sz="3200" dirty="0"/>
              <a:t> </a:t>
            </a:r>
            <a:r>
              <a:rPr lang="en-US" sz="3200" dirty="0"/>
              <a:t>to the board and gets one activity from the teacher.</a:t>
            </a:r>
          </a:p>
          <a:p>
            <a:pPr marL="342900" indent="-342900">
              <a:buFontTx/>
              <a:buChar char="-"/>
            </a:pPr>
            <a:r>
              <a:rPr lang="en-US" sz="3200" dirty="0"/>
              <a:t>This student acts the activity without saying.</a:t>
            </a:r>
          </a:p>
          <a:p>
            <a:pPr marL="342900" indent="-342900">
              <a:buFontTx/>
              <a:buChar char="-"/>
            </a:pPr>
            <a:r>
              <a:rPr lang="en-US" sz="3200" dirty="0"/>
              <a:t>The rest of class guess the activity.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5744416" y="1263436"/>
            <a:ext cx="3907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How to play: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3539621" y="81813"/>
            <a:ext cx="3138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 SEAT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873" y="3305214"/>
            <a:ext cx="2524125" cy="1809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58684" y="4752695"/>
            <a:ext cx="44649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C00000"/>
                </a:solidFill>
              </a:rPr>
              <a:t>Example:</a:t>
            </a:r>
            <a:r>
              <a:rPr lang="en-US" sz="2000" i="1" dirty="0" smtClean="0">
                <a:solidFill>
                  <a:srgbClr val="0070C0"/>
                </a:solidFill>
              </a:rPr>
              <a:t> - Flying the kites</a:t>
            </a:r>
          </a:p>
          <a:p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smtClean="0">
                <a:solidFill>
                  <a:srgbClr val="0070C0"/>
                </a:solidFill>
              </a:rPr>
              <a:t>                - go fishing</a:t>
            </a:r>
          </a:p>
          <a:p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smtClean="0">
                <a:solidFill>
                  <a:srgbClr val="0070C0"/>
                </a:solidFill>
              </a:rPr>
              <a:t>                - listening to music</a:t>
            </a:r>
          </a:p>
          <a:p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smtClean="0">
                <a:solidFill>
                  <a:srgbClr val="0070C0"/>
                </a:solidFill>
              </a:rPr>
              <a:t>                - arranging flowers</a:t>
            </a:r>
          </a:p>
          <a:p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smtClean="0">
                <a:solidFill>
                  <a:srgbClr val="0070C0"/>
                </a:solidFill>
              </a:rPr>
              <a:t>                - </a:t>
            </a:r>
            <a:r>
              <a:rPr lang="en-US" sz="2000" i="1" dirty="0">
                <a:solidFill>
                  <a:srgbClr val="0070C0"/>
                </a:solidFill>
              </a:rPr>
              <a:t>t</a:t>
            </a:r>
            <a:r>
              <a:rPr lang="en-US" sz="2000" i="1" dirty="0" smtClean="0">
                <a:solidFill>
                  <a:srgbClr val="0070C0"/>
                </a:solidFill>
              </a:rPr>
              <a:t>aking photos</a:t>
            </a:r>
          </a:p>
          <a:p>
            <a:endParaRPr lang="en-US" sz="20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3" y="1839389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6: SKILLS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LEISURE TIME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Picture 4" descr="1.Free Time Activity - Free Time Activity">
            <a:extLst>
              <a:ext uri="{FF2B5EF4-FFF2-40B4-BE49-F238E27FC236}">
                <a16:creationId xmlns:a16="http://schemas.microsoft.com/office/drawing/2014/main" id="{838C0609-19D4-EAC3-5431-C7FF6423A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123" y="2707563"/>
            <a:ext cx="5405753" cy="382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08026" y="1245784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Answer the questions.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I. LISTENING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487067" y="1927286"/>
            <a:ext cx="1036596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1. </a:t>
            </a:r>
            <a:r>
              <a:rPr lang="en-US" sz="3600" dirty="0">
                <a:effectLst/>
              </a:rPr>
              <a:t>In your opinion, what activities can we do with our friends in our leisure time?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effectLst/>
              </a:rPr>
              <a:t>2. Why should we spend time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effectLst/>
              </a:rPr>
              <a:t>with our friends? </a:t>
            </a:r>
          </a:p>
        </p:txBody>
      </p:sp>
      <p:pic>
        <p:nvPicPr>
          <p:cNvPr id="1026" name="Picture 2" descr="Seven Strategies for Handling Difficult Questions - What to Say When You  Don't Know the Answer - ProEdge Skills, Inc.">
            <a:extLst>
              <a:ext uri="{FF2B5EF4-FFF2-40B4-BE49-F238E27FC236}">
                <a16:creationId xmlns:a16="http://schemas.microsoft.com/office/drawing/2014/main" id="{CD734991-91E1-1163-E7E0-6E34030BA6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7" t="-2069" r="5202" b="2069"/>
          <a:stretch/>
        </p:blipFill>
        <p:spPr bwMode="auto">
          <a:xfrm>
            <a:off x="7811311" y="2919586"/>
            <a:ext cx="3803515" cy="258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08026" y="1245784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Answer the questions.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I. LISTENING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263330" y="2102384"/>
            <a:ext cx="6750312" cy="2610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1. </a:t>
            </a:r>
            <a:r>
              <a:rPr lang="en-US" sz="2800" dirty="0">
                <a:effectLst/>
              </a:rPr>
              <a:t>In your opinion, what activities can we do with our friends in our leisure time?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effectLst/>
              </a:rPr>
              <a:t>2. Why should we spend time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effectLst/>
              </a:rPr>
              <a:t>with our friends?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13642" y="2404903"/>
            <a:ext cx="4821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1. </a:t>
            </a:r>
            <a:r>
              <a:rPr lang="vi-VN" sz="2400" i="1" dirty="0" smtClean="0">
                <a:solidFill>
                  <a:srgbClr val="C00000"/>
                </a:solidFill>
              </a:rPr>
              <a:t>- </a:t>
            </a:r>
            <a:r>
              <a:rPr lang="vi-VN" sz="2400" i="1" dirty="0">
                <a:solidFill>
                  <a:srgbClr val="C00000"/>
                </a:solidFill>
              </a:rPr>
              <a:t>going to the </a:t>
            </a:r>
            <a:r>
              <a:rPr lang="vi-VN" sz="2400" i="1" dirty="0" smtClean="0">
                <a:solidFill>
                  <a:srgbClr val="C00000"/>
                </a:solidFill>
              </a:rPr>
              <a:t>cinema</a:t>
            </a:r>
            <a:endParaRPr lang="vi-VN" sz="2400" i="1" dirty="0">
              <a:solidFill>
                <a:srgbClr val="C00000"/>
              </a:solidFill>
            </a:endParaRPr>
          </a:p>
          <a:p>
            <a:r>
              <a:rPr lang="vi-VN" sz="2400" i="1" dirty="0">
                <a:solidFill>
                  <a:srgbClr val="C00000"/>
                </a:solidFill>
              </a:rPr>
              <a:t>- playing </a:t>
            </a:r>
            <a:r>
              <a:rPr lang="vi-VN" sz="2400" i="1" dirty="0" smtClean="0">
                <a:solidFill>
                  <a:srgbClr val="C00000"/>
                </a:solidFill>
              </a:rPr>
              <a:t>sport</a:t>
            </a:r>
            <a:endParaRPr lang="vi-VN" sz="2400" i="1" dirty="0">
              <a:solidFill>
                <a:srgbClr val="C00000"/>
              </a:solidFill>
            </a:endParaRPr>
          </a:p>
          <a:p>
            <a:r>
              <a:rPr lang="vi-VN" sz="2400" i="1" dirty="0">
                <a:solidFill>
                  <a:srgbClr val="C00000"/>
                </a:solidFill>
              </a:rPr>
              <a:t>- going to the </a:t>
            </a:r>
            <a:r>
              <a:rPr lang="vi-VN" sz="2400" i="1" dirty="0" smtClean="0">
                <a:solidFill>
                  <a:srgbClr val="C00000"/>
                </a:solidFill>
              </a:rPr>
              <a:t>park</a:t>
            </a:r>
            <a:endParaRPr lang="vi-VN" sz="2400" i="1" dirty="0">
              <a:solidFill>
                <a:srgbClr val="C00000"/>
              </a:solidFill>
            </a:endParaRPr>
          </a:p>
          <a:p>
            <a:r>
              <a:rPr lang="en-US" sz="2400" i="1" dirty="0">
                <a:solidFill>
                  <a:srgbClr val="C00000"/>
                </a:solidFill>
              </a:rPr>
              <a:t>- </a:t>
            </a:r>
            <a:r>
              <a:rPr lang="vi-VN" sz="2400" i="1" dirty="0">
                <a:solidFill>
                  <a:srgbClr val="C00000"/>
                </a:solidFill>
              </a:rPr>
              <a:t>having dinner party</a:t>
            </a:r>
          </a:p>
          <a:p>
            <a:r>
              <a:rPr lang="en-US" sz="2400" i="1" dirty="0" smtClean="0">
                <a:solidFill>
                  <a:srgbClr val="C00000"/>
                </a:solidFill>
              </a:rPr>
              <a:t>- </a:t>
            </a:r>
            <a:r>
              <a:rPr lang="vi-VN" sz="2400" i="1" dirty="0" smtClean="0">
                <a:solidFill>
                  <a:srgbClr val="C00000"/>
                </a:solidFill>
              </a:rPr>
              <a:t>going </a:t>
            </a:r>
            <a:r>
              <a:rPr lang="vi-VN" sz="2400" i="1" dirty="0">
                <a:solidFill>
                  <a:srgbClr val="C00000"/>
                </a:solidFill>
              </a:rPr>
              <a:t>fishing </a:t>
            </a:r>
            <a:endParaRPr lang="en-US" sz="2400" i="1" dirty="0" smtClean="0">
              <a:solidFill>
                <a:srgbClr val="C00000"/>
              </a:solidFill>
            </a:endParaRPr>
          </a:p>
          <a:p>
            <a:r>
              <a:rPr lang="en-US" sz="2400" i="1" dirty="0" smtClean="0">
                <a:solidFill>
                  <a:srgbClr val="C00000"/>
                </a:solidFill>
              </a:rPr>
              <a:t>- </a:t>
            </a:r>
            <a:r>
              <a:rPr lang="vi-VN" sz="2400" i="1" dirty="0" smtClean="0">
                <a:solidFill>
                  <a:srgbClr val="C00000"/>
                </a:solidFill>
              </a:rPr>
              <a:t>playing </a:t>
            </a:r>
            <a:r>
              <a:rPr lang="vi-VN" sz="2400" i="1" dirty="0">
                <a:solidFill>
                  <a:srgbClr val="C00000"/>
                </a:solidFill>
              </a:rPr>
              <a:t>video </a:t>
            </a:r>
            <a:r>
              <a:rPr lang="vi-VN" sz="2400" i="1" dirty="0" smtClean="0">
                <a:solidFill>
                  <a:srgbClr val="C00000"/>
                </a:solidFill>
              </a:rPr>
              <a:t>games</a:t>
            </a:r>
            <a:endParaRPr lang="en-US" sz="2400" i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16856" y="5130232"/>
            <a:ext cx="87403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OpenSans"/>
              </a:rPr>
              <a:t>2.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OpenSans"/>
              </a:rPr>
              <a:t>- connect with other people and become closer with them.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OpenSans"/>
              </a:rPr>
              <a:t>   - 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OpenSans"/>
              </a:rPr>
              <a:t>boost your happiness and reduce your stress.</a:t>
            </a:r>
            <a:b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OpenSans"/>
              </a:rPr>
            </a:b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OpenSans"/>
              </a:rPr>
              <a:t>   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latin typeface="OpenSans"/>
              </a:rPr>
              <a:t>- improve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OpenSans"/>
              </a:rPr>
              <a:t>your 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latin typeface="OpenSans"/>
              </a:rPr>
              <a:t>self-confidence.</a:t>
            </a:r>
          </a:p>
          <a:p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   - help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you overcome happy and sad time</a:t>
            </a:r>
          </a:p>
        </p:txBody>
      </p:sp>
    </p:spTree>
    <p:extLst>
      <p:ext uri="{BB962C8B-B14F-4D97-AF65-F5344CB8AC3E}">
        <p14:creationId xmlns:p14="http://schemas.microsoft.com/office/powerpoint/2010/main" val="325649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585236" y="55159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7842" y="478717"/>
            <a:ext cx="1033824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Listen to an interview with Mark about his leisure activities. Choose the correct answer.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8022" y="44895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899602" y="1308530"/>
            <a:ext cx="10526485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E0702A"/>
                </a:solidFill>
                <a:effectLst/>
              </a:rPr>
              <a:t>1.</a:t>
            </a:r>
            <a:r>
              <a:rPr lang="en-US" sz="2800" b="1" dirty="0">
                <a:effectLst/>
              </a:rPr>
              <a:t> </a:t>
            </a:r>
            <a:r>
              <a:rPr lang="en-US" sz="2800" dirty="0">
                <a:effectLst/>
              </a:rPr>
              <a:t>When does Mark usually have free time?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B0F0"/>
                </a:solidFill>
                <a:effectLst/>
              </a:rPr>
              <a:t>A</a:t>
            </a:r>
            <a:r>
              <a:rPr lang="en-US" sz="2800">
                <a:solidFill>
                  <a:srgbClr val="00B0F0"/>
                </a:solidFill>
                <a:effectLst/>
              </a:rPr>
              <a:t>.</a:t>
            </a:r>
            <a:r>
              <a:rPr lang="en-US" sz="2800">
                <a:effectLst/>
              </a:rPr>
              <a:t> At </a:t>
            </a:r>
            <a:r>
              <a:rPr lang="en-US" sz="2800" dirty="0">
                <a:effectLst/>
              </a:rPr>
              <a:t>weekends. </a:t>
            </a:r>
            <a:r>
              <a:rPr lang="en-US" sz="2800">
                <a:effectLst/>
              </a:rPr>
              <a:t>		</a:t>
            </a:r>
            <a:r>
              <a:rPr lang="en-US" sz="2800">
                <a:solidFill>
                  <a:srgbClr val="00B0F0"/>
                </a:solidFill>
                <a:effectLst/>
              </a:rPr>
              <a:t>B.</a:t>
            </a:r>
            <a:r>
              <a:rPr lang="en-US" sz="2800">
                <a:effectLst/>
              </a:rPr>
              <a:t> On </a:t>
            </a:r>
            <a:r>
              <a:rPr lang="en-US" sz="2800" dirty="0">
                <a:effectLst/>
              </a:rPr>
              <a:t>Sundays. </a:t>
            </a:r>
            <a:r>
              <a:rPr lang="en-US" sz="2800">
                <a:effectLst/>
              </a:rPr>
              <a:t>		</a:t>
            </a:r>
            <a:r>
              <a:rPr lang="en-US" sz="2800">
                <a:solidFill>
                  <a:srgbClr val="00B0F0"/>
                </a:solidFill>
                <a:effectLst/>
              </a:rPr>
              <a:t>C.</a:t>
            </a:r>
            <a:r>
              <a:rPr lang="en-US" sz="2800">
                <a:effectLst/>
              </a:rPr>
              <a:t> On </a:t>
            </a:r>
            <a:r>
              <a:rPr lang="en-US" sz="2800" dirty="0">
                <a:effectLst/>
              </a:rPr>
              <a:t>Saturdays. </a:t>
            </a:r>
          </a:p>
          <a:p>
            <a:pPr>
              <a:lnSpc>
                <a:spcPct val="150000"/>
              </a:lnSpc>
            </a:pPr>
            <a:endParaRPr lang="en-US" sz="1400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E0702A"/>
                </a:solidFill>
              </a:rPr>
              <a:t>2.</a:t>
            </a:r>
            <a:r>
              <a:rPr lang="en-US" sz="2800" dirty="0"/>
              <a:t> </a:t>
            </a:r>
            <a:r>
              <a:rPr lang="en-US" sz="2800" dirty="0">
                <a:effectLst/>
              </a:rPr>
              <a:t>Who does he spend his free time with?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B0F0"/>
                </a:solidFill>
                <a:effectLst/>
              </a:rPr>
              <a:t>A</a:t>
            </a:r>
            <a:r>
              <a:rPr lang="en-US" sz="2800">
                <a:solidFill>
                  <a:srgbClr val="00B0F0"/>
                </a:solidFill>
                <a:effectLst/>
              </a:rPr>
              <a:t>.</a:t>
            </a:r>
            <a:r>
              <a:rPr lang="en-US" sz="2800">
                <a:effectLst/>
              </a:rPr>
              <a:t> His </a:t>
            </a:r>
            <a:r>
              <a:rPr lang="en-US" sz="2800" dirty="0" err="1">
                <a:effectLst/>
              </a:rPr>
              <a:t>neighbours</a:t>
            </a:r>
            <a:r>
              <a:rPr lang="en-US" sz="2800" dirty="0">
                <a:effectLst/>
              </a:rPr>
              <a:t> and friends.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B0F0"/>
                </a:solidFill>
                <a:effectLst/>
              </a:rPr>
              <a:t>B</a:t>
            </a:r>
            <a:r>
              <a:rPr lang="en-US" sz="2800">
                <a:solidFill>
                  <a:srgbClr val="00B0F0"/>
                </a:solidFill>
                <a:effectLst/>
              </a:rPr>
              <a:t>.</a:t>
            </a:r>
            <a:r>
              <a:rPr lang="en-US" sz="2800">
                <a:effectLst/>
              </a:rPr>
              <a:t> His </a:t>
            </a:r>
            <a:r>
              <a:rPr lang="en-US" sz="2800" dirty="0">
                <a:effectLst/>
              </a:rPr>
              <a:t>family and relatives.</a:t>
            </a:r>
            <a:br>
              <a:rPr lang="en-US" sz="2800" dirty="0">
                <a:effectLst/>
              </a:rPr>
            </a:br>
            <a:r>
              <a:rPr lang="en-US" sz="2800" dirty="0">
                <a:solidFill>
                  <a:srgbClr val="00B0F0"/>
                </a:solidFill>
                <a:effectLst/>
              </a:rPr>
              <a:t>C</a:t>
            </a:r>
            <a:r>
              <a:rPr lang="en-US" sz="2800">
                <a:solidFill>
                  <a:srgbClr val="00B0F0"/>
                </a:solidFill>
                <a:effectLst/>
              </a:rPr>
              <a:t>. </a:t>
            </a:r>
            <a:r>
              <a:rPr lang="en-US" sz="2800">
                <a:effectLst/>
              </a:rPr>
              <a:t>His </a:t>
            </a:r>
            <a:r>
              <a:rPr lang="en-US" sz="2800" dirty="0">
                <a:effectLst/>
              </a:rPr>
              <a:t>family and friends. 	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47E2ACF-F407-05ED-07D9-0D7F3DC957FB}"/>
              </a:ext>
            </a:extLst>
          </p:cNvPr>
          <p:cNvSpPr/>
          <p:nvPr/>
        </p:nvSpPr>
        <p:spPr>
          <a:xfrm>
            <a:off x="935283" y="2180212"/>
            <a:ext cx="396000" cy="396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62D2BD2-19AC-84D4-CCFC-504F318A7335}"/>
              </a:ext>
            </a:extLst>
          </p:cNvPr>
          <p:cNvSpPr/>
          <p:nvPr/>
        </p:nvSpPr>
        <p:spPr>
          <a:xfrm>
            <a:off x="926491" y="5040872"/>
            <a:ext cx="396000" cy="396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" name="Trac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08844" y="10091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18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67627" y="303939"/>
            <a:ext cx="1081531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Listen to the interview again</a:t>
            </a:r>
            <a:r>
              <a:rPr lang="en-US" sz="2800" b="1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. Fill </a:t>
            </a:r>
            <a:r>
              <a:rPr lang="en-US" sz="28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in each blank in the table with no more than two words.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37288" y="41548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0073" y="3128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A3C28C2-EE85-2262-F45B-EE7274145B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210293"/>
              </p:ext>
            </p:extLst>
          </p:nvPr>
        </p:nvGraphicFramePr>
        <p:xfrm>
          <a:off x="590073" y="1463803"/>
          <a:ext cx="11003240" cy="38065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6399">
                  <a:extLst>
                    <a:ext uri="{9D8B030D-6E8A-4147-A177-3AD203B41FA5}">
                      <a16:colId xmlns:a16="http://schemas.microsoft.com/office/drawing/2014/main" val="1297501483"/>
                    </a:ext>
                  </a:extLst>
                </a:gridCol>
                <a:gridCol w="5286841">
                  <a:extLst>
                    <a:ext uri="{9D8B030D-6E8A-4147-A177-3AD203B41FA5}">
                      <a16:colId xmlns:a16="http://schemas.microsoft.com/office/drawing/2014/main" val="3773329642"/>
                    </a:ext>
                  </a:extLst>
                </a:gridCol>
              </a:tblGrid>
              <a:tr h="523872">
                <a:tc>
                  <a:txBody>
                    <a:bodyPr/>
                    <a:lstStyle/>
                    <a:p>
                      <a:pPr algn="ctr"/>
                      <a:r>
                        <a:rPr lang="x-none" sz="2400" b="1" dirty="0">
                          <a:solidFill>
                            <a:schemeClr val="bg1"/>
                          </a:solidFill>
                        </a:rPr>
                        <a:t>Activities</a:t>
                      </a:r>
                    </a:p>
                  </a:txBody>
                  <a:tcPr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1" dirty="0">
                          <a:solidFill>
                            <a:schemeClr val="bg1"/>
                          </a:solidFill>
                        </a:rPr>
                        <a:t>Reason</a:t>
                      </a:r>
                    </a:p>
                  </a:txBody>
                  <a:tcPr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330584"/>
                  </a:ext>
                </a:extLst>
              </a:tr>
              <a:tr h="1137335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Inviting friends to his house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vi-VN" sz="2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ooking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watching a (1) ______ </a:t>
                      </a:r>
                      <a:endParaRPr lang="en-US" sz="28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vi-VN" sz="2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and better than going to the (2) ________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366432"/>
                  </a:ext>
                </a:extLst>
              </a:tr>
              <a:tr h="109024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vi-VN" sz="2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oing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the (3) ______ to play volleyball or skateboard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Stay in (4) 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1524887"/>
                  </a:ext>
                </a:extLst>
              </a:tr>
              <a:tr h="1055077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vi-VN" sz="2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oing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a (5) ________ around our city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See different (6) 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18133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635AE12-C23F-10D7-8B4E-F8B45ABB471E}"/>
              </a:ext>
            </a:extLst>
          </p:cNvPr>
          <p:cNvSpPr txBox="1"/>
          <p:nvPr/>
        </p:nvSpPr>
        <p:spPr>
          <a:xfrm>
            <a:off x="4874129" y="2369882"/>
            <a:ext cx="1985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video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414B86-260C-DF2B-1012-C0F0B942A69F}"/>
              </a:ext>
            </a:extLst>
          </p:cNvPr>
          <p:cNvSpPr txBox="1"/>
          <p:nvPr/>
        </p:nvSpPr>
        <p:spPr>
          <a:xfrm>
            <a:off x="7116743" y="2387025"/>
            <a:ext cx="1985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cinema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03D6CB-2F30-9314-2E40-D6E7C5D9E6DD}"/>
              </a:ext>
            </a:extLst>
          </p:cNvPr>
          <p:cNvSpPr txBox="1"/>
          <p:nvPr/>
        </p:nvSpPr>
        <p:spPr>
          <a:xfrm>
            <a:off x="3194205" y="3074680"/>
            <a:ext cx="1985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park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9EB52F-C476-B346-3AF8-58A754626EAF}"/>
              </a:ext>
            </a:extLst>
          </p:cNvPr>
          <p:cNvSpPr txBox="1"/>
          <p:nvPr/>
        </p:nvSpPr>
        <p:spPr>
          <a:xfrm>
            <a:off x="8017301" y="3066694"/>
            <a:ext cx="1985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shape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B16C69-3F49-99D7-3903-B1F7005AE581}"/>
              </a:ext>
            </a:extLst>
          </p:cNvPr>
          <p:cNvSpPr txBox="1"/>
          <p:nvPr/>
        </p:nvSpPr>
        <p:spPr>
          <a:xfrm>
            <a:off x="2949831" y="4172506"/>
            <a:ext cx="1985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>
                <a:solidFill>
                  <a:srgbClr val="FF0000"/>
                </a:solidFill>
              </a:rPr>
              <a:t>bike ride</a:t>
            </a:r>
            <a:endParaRPr lang="x-none" sz="32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53FF6B-9EBE-E1E6-0C1D-B8BCD91AF8F6}"/>
              </a:ext>
            </a:extLst>
          </p:cNvPr>
          <p:cNvSpPr txBox="1"/>
          <p:nvPr/>
        </p:nvSpPr>
        <p:spPr>
          <a:xfrm>
            <a:off x="9010223" y="4173454"/>
            <a:ext cx="1985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places</a:t>
            </a:r>
          </a:p>
        </p:txBody>
      </p:sp>
      <p:pic>
        <p:nvPicPr>
          <p:cNvPr id="2" name="Track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30875" y="755440"/>
            <a:ext cx="609600" cy="609600"/>
          </a:xfrm>
          <a:prstGeom prst="rect">
            <a:avLst/>
          </a:prstGeom>
        </p:spPr>
      </p:pic>
      <p:sp>
        <p:nvSpPr>
          <p:cNvPr id="3" name="Rounded Rectangle 2">
            <a:hlinkClick r:id="rId6" action="ppaction://hlinksldjump"/>
          </p:cNvPr>
          <p:cNvSpPr/>
          <p:nvPr/>
        </p:nvSpPr>
        <p:spPr>
          <a:xfrm>
            <a:off x="11350121" y="6400800"/>
            <a:ext cx="486383" cy="3307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26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84825" y="350357"/>
            <a:ext cx="11254903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Interviewer: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When do you usually have free time?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Mark: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I usually have free time at the weekend.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Interviewer: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So how do you spend it?</a:t>
            </a:r>
          </a:p>
          <a:p>
            <a:pPr algn="just"/>
            <a:r>
              <a:rPr lang="en-US" sz="2400" b="1" dirty="0">
                <a:solidFill>
                  <a:srgbClr val="000000"/>
                </a:solidFill>
                <a:latin typeface="+mj-lt"/>
              </a:rPr>
              <a:t>Mark: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I spend time to connect with my family on Saturdays. We do puzzles, play board games or go camping.</a:t>
            </a:r>
          </a:p>
          <a:p>
            <a:pPr algn="just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Interviewer: 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What about Sundays?</a:t>
            </a:r>
          </a:p>
          <a:p>
            <a:pPr algn="just"/>
            <a:r>
              <a:rPr lang="en-US" sz="2400" b="1" dirty="0">
                <a:solidFill>
                  <a:srgbClr val="000000"/>
                </a:solidFill>
                <a:latin typeface="+mj-lt"/>
              </a:rPr>
              <a:t>Mark: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I usually spend Sundays with my friends. I have a group of friends and we do lots of things together.</a:t>
            </a:r>
          </a:p>
          <a:p>
            <a:pPr algn="just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Interviewer: 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For example?</a:t>
            </a:r>
          </a:p>
          <a:p>
            <a:pPr algn="just"/>
            <a:r>
              <a:rPr lang="en-US" sz="2400" b="1" dirty="0">
                <a:solidFill>
                  <a:srgbClr val="000000"/>
                </a:solidFill>
                <a:latin typeface="+mj-lt"/>
              </a:rPr>
              <a:t>Mark: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Sometimes I invite them to my house. We cook our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favourite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food and watch a video. It's fun and better than going to the cinema.</a:t>
            </a:r>
          </a:p>
          <a:p>
            <a:pPr algn="just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Interviewer: 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Do you do outdoor activities together?</a:t>
            </a:r>
          </a:p>
          <a:p>
            <a:pPr algn="just"/>
            <a:r>
              <a:rPr lang="en-US" sz="2400" b="1" dirty="0">
                <a:solidFill>
                  <a:srgbClr val="000000"/>
                </a:solidFill>
                <a:latin typeface="+mj-lt"/>
              </a:rPr>
              <a:t>Mark: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Yes, we love spending time outdoors. We go to the park to play volleyball or skateboard. It helps us stay in shape. Sometimes we go for a bike ride around our city. This gives us a chance to see different places in our city.</a:t>
            </a:r>
          </a:p>
          <a:p>
            <a:pPr algn="just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Interviewer: 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Thanks for letting us interview you</a:t>
            </a: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.</a:t>
            </a:r>
            <a:endParaRPr lang="en-US" sz="24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84476" y="-18975"/>
            <a:ext cx="1161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Tapescript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04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90" y="1055233"/>
            <a:ext cx="729256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Work in pairs. Ask and answer the questions.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03934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9367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WRITING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600AE2-FEEE-867E-752F-4E96776912D0}"/>
              </a:ext>
            </a:extLst>
          </p:cNvPr>
          <p:cNvSpPr txBox="1"/>
          <p:nvPr/>
        </p:nvSpPr>
        <p:spPr>
          <a:xfrm>
            <a:off x="158060" y="2329559"/>
            <a:ext cx="5405572" cy="3046988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/>
              <a:t>1. When do you usually have free time? </a:t>
            </a:r>
          </a:p>
          <a:p>
            <a:r>
              <a:rPr lang="en-US" sz="3200" dirty="0"/>
              <a:t>2. What do you usually do with your friends in your free time? </a:t>
            </a:r>
          </a:p>
          <a:p>
            <a:r>
              <a:rPr lang="en-US" sz="3200" dirty="0"/>
              <a:t>3. Why do you do these activities?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B3C53A-2821-4886-9031-58A317227D05}"/>
              </a:ext>
            </a:extLst>
          </p:cNvPr>
          <p:cNvSpPr txBox="1"/>
          <p:nvPr/>
        </p:nvSpPr>
        <p:spPr>
          <a:xfrm>
            <a:off x="5677995" y="2383238"/>
            <a:ext cx="6354971" cy="3108543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1. </a:t>
            </a:r>
            <a:r>
              <a:rPr lang="en-US" sz="2800" i="1" dirty="0">
                <a:latin typeface="Bahnschrift Condensed" panose="020B0502040204020203" pitchFamily="34" charset="0"/>
              </a:rPr>
              <a:t>I often have free time at the weekend.</a:t>
            </a:r>
          </a:p>
          <a:p>
            <a:r>
              <a:rPr lang="en-US" sz="28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2. </a:t>
            </a:r>
            <a:r>
              <a:rPr lang="vi-VN" sz="2800" i="1" dirty="0">
                <a:latin typeface="Bahnschrift Condensed" panose="020B0502040204020203" pitchFamily="34" charset="0"/>
              </a:rPr>
              <a:t>I usually </a:t>
            </a:r>
            <a:r>
              <a:rPr lang="en-US" sz="2800" i="1" dirty="0" smtClean="0">
                <a:latin typeface="Bahnschrift Condensed" panose="020B0502040204020203" pitchFamily="34" charset="0"/>
              </a:rPr>
              <a:t>hang out with my friends.</a:t>
            </a:r>
            <a:endParaRPr lang="vi-VN" sz="2800" i="1" dirty="0">
              <a:latin typeface="Bahnschrift Condensed" panose="020B0502040204020203" pitchFamily="34" charset="0"/>
            </a:endParaRPr>
          </a:p>
          <a:p>
            <a:r>
              <a:rPr lang="en-US" sz="2800" i="1" dirty="0" smtClean="0">
                <a:latin typeface="Bahnschrift Condensed" panose="020B0502040204020203" pitchFamily="34" charset="0"/>
              </a:rPr>
              <a:t>  </a:t>
            </a:r>
            <a:r>
              <a:rPr lang="vi-VN" sz="2800" i="1" dirty="0" smtClean="0">
                <a:latin typeface="Bahnschrift Condensed" panose="020B0502040204020203" pitchFamily="34" charset="0"/>
              </a:rPr>
              <a:t>I </a:t>
            </a:r>
            <a:r>
              <a:rPr lang="vi-VN" sz="2800" i="1" dirty="0">
                <a:latin typeface="Bahnschrift Condensed" panose="020B0502040204020203" pitchFamily="34" charset="0"/>
              </a:rPr>
              <a:t>usually play </a:t>
            </a:r>
            <a:r>
              <a:rPr lang="vi-VN" sz="2800" i="1" dirty="0" smtClean="0">
                <a:latin typeface="Bahnschrift Condensed" panose="020B0502040204020203" pitchFamily="34" charset="0"/>
              </a:rPr>
              <a:t>badminton</a:t>
            </a:r>
            <a:r>
              <a:rPr lang="en-US" sz="2800" i="1" dirty="0">
                <a:latin typeface="Bahnschrift Condensed" panose="020B0502040204020203" pitchFamily="34" charset="0"/>
              </a:rPr>
              <a:t> </a:t>
            </a:r>
            <a:r>
              <a:rPr lang="en-US" sz="2800" i="1" dirty="0" smtClean="0">
                <a:latin typeface="Bahnschrift Condensed" panose="020B0502040204020203" pitchFamily="34" charset="0"/>
              </a:rPr>
              <a:t>…..</a:t>
            </a:r>
            <a:endParaRPr lang="vi-VN" sz="2800" i="1" dirty="0">
              <a:latin typeface="Bahnschrift Condensed" panose="020B0502040204020203" pitchFamily="34" charset="0"/>
            </a:endParaRPr>
          </a:p>
          <a:p>
            <a:r>
              <a:rPr lang="en-US" sz="2800" i="1" dirty="0" smtClean="0">
                <a:latin typeface="Bahnschrift Condensed" panose="020B0502040204020203" pitchFamily="34" charset="0"/>
              </a:rPr>
              <a:t>  </a:t>
            </a:r>
            <a:r>
              <a:rPr lang="vi-VN" sz="2800" i="1" dirty="0" smtClean="0">
                <a:latin typeface="Bahnschrift Condensed" panose="020B0502040204020203" pitchFamily="34" charset="0"/>
              </a:rPr>
              <a:t>I </a:t>
            </a:r>
            <a:r>
              <a:rPr lang="vi-VN" sz="2800" i="1" dirty="0">
                <a:latin typeface="Bahnschrift Condensed" panose="020B0502040204020203" pitchFamily="34" charset="0"/>
              </a:rPr>
              <a:t>usually go </a:t>
            </a:r>
            <a:r>
              <a:rPr lang="vi-VN" sz="2800" i="1" dirty="0" smtClean="0">
                <a:latin typeface="Bahnschrift Condensed" panose="020B0502040204020203" pitchFamily="34" charset="0"/>
              </a:rPr>
              <a:t>swimming</a:t>
            </a:r>
            <a:r>
              <a:rPr lang="en-US" sz="2800" i="1" dirty="0" smtClean="0">
                <a:latin typeface="Bahnschrift Condensed" panose="020B0502040204020203" pitchFamily="34" charset="0"/>
              </a:rPr>
              <a:t> ………</a:t>
            </a:r>
            <a:endParaRPr lang="vi-VN" sz="2800" i="1" dirty="0">
              <a:latin typeface="Bahnschrift Condensed" panose="020B0502040204020203" pitchFamily="34" charset="0"/>
            </a:endParaRPr>
          </a:p>
          <a:p>
            <a:r>
              <a:rPr lang="en-US" sz="2800" i="1" dirty="0" smtClean="0">
                <a:latin typeface="Bahnschrift Condensed" panose="020B0502040204020203" pitchFamily="34" charset="0"/>
              </a:rPr>
              <a:t>  </a:t>
            </a:r>
            <a:r>
              <a:rPr lang="vi-VN" sz="2800" i="1" dirty="0" smtClean="0">
                <a:latin typeface="Bahnschrift Condensed" panose="020B0502040204020203" pitchFamily="34" charset="0"/>
              </a:rPr>
              <a:t>I play </a:t>
            </a:r>
            <a:r>
              <a:rPr lang="vi-VN" sz="2800" i="1" dirty="0">
                <a:latin typeface="Bahnschrift Condensed" panose="020B0502040204020203" pitchFamily="34" charset="0"/>
              </a:rPr>
              <a:t>video </a:t>
            </a:r>
            <a:r>
              <a:rPr lang="vi-VN" sz="2800" i="1" dirty="0" smtClean="0">
                <a:latin typeface="Bahnschrift Condensed" panose="020B0502040204020203" pitchFamily="34" charset="0"/>
              </a:rPr>
              <a:t>games</a:t>
            </a:r>
            <a:r>
              <a:rPr lang="en-US" sz="2800" i="1" dirty="0" smtClean="0">
                <a:latin typeface="Bahnschrift Condensed" panose="020B0502040204020203" pitchFamily="34" charset="0"/>
              </a:rPr>
              <a:t>…………..</a:t>
            </a:r>
            <a:endParaRPr lang="vi-VN" sz="2800" i="1" dirty="0">
              <a:latin typeface="Bahnschrift Condensed" panose="020B0502040204020203" pitchFamily="34" charset="0"/>
            </a:endParaRPr>
          </a:p>
          <a:p>
            <a:r>
              <a:rPr lang="en-US" sz="2800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3</a:t>
            </a:r>
            <a:r>
              <a:rPr lang="en-US" sz="28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. </a:t>
            </a:r>
            <a:r>
              <a:rPr lang="en-US" sz="2800" i="1" dirty="0">
                <a:latin typeface="Bahnschrift Condensed" panose="020B0502040204020203" pitchFamily="34" charset="0"/>
              </a:rPr>
              <a:t>I do these activities because it helps me reduce stresses and it also improves my mental health</a:t>
            </a:r>
            <a:r>
              <a:rPr lang="en-US" sz="2800" i="1" dirty="0" smtClean="0">
                <a:latin typeface="Bahnschrift Condensed" panose="020B0502040204020203" pitchFamily="34" charset="0"/>
              </a:rPr>
              <a:t>.</a:t>
            </a:r>
            <a:endParaRPr lang="en-US" sz="2800" i="1" dirty="0">
              <a:latin typeface="Bahnschrift Condensed" panose="020B05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425EF6-86AB-DE01-A1C2-16D388EDDEA9}"/>
              </a:ext>
            </a:extLst>
          </p:cNvPr>
          <p:cNvSpPr/>
          <p:nvPr/>
        </p:nvSpPr>
        <p:spPr>
          <a:xfrm>
            <a:off x="628983" y="1572527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>
                <a:solidFill>
                  <a:srgbClr val="FF0000"/>
                </a:solidFill>
              </a:rPr>
              <a:t>Questions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D3D2B8-735D-7BF2-EFF5-E4AA8A66D43D}"/>
              </a:ext>
            </a:extLst>
          </p:cNvPr>
          <p:cNvSpPr/>
          <p:nvPr/>
        </p:nvSpPr>
        <p:spPr>
          <a:xfrm>
            <a:off x="6830035" y="1650492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>
                <a:solidFill>
                  <a:srgbClr val="FF0000"/>
                </a:solidFill>
              </a:rPr>
              <a:t>Sample answers</a:t>
            </a: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3666</TotalTime>
  <Words>820</Words>
  <Application>Microsoft Office PowerPoint</Application>
  <PresentationFormat>Widescreen</PresentationFormat>
  <Paragraphs>119</Paragraphs>
  <Slides>13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Bahnschrift Condensed</vt:lpstr>
      <vt:lpstr>Calibri</vt:lpstr>
      <vt:lpstr>Calibri Light</vt:lpstr>
      <vt:lpstr>Cooper Black</vt:lpstr>
      <vt:lpstr>Myriad Pro</vt:lpstr>
      <vt:lpstr>OpenSans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Windows 11</cp:lastModifiedBy>
  <cp:revision>226</cp:revision>
  <dcterms:created xsi:type="dcterms:W3CDTF">2020-12-09T02:04:09Z</dcterms:created>
  <dcterms:modified xsi:type="dcterms:W3CDTF">2024-12-10T01:53:19Z</dcterms:modified>
</cp:coreProperties>
</file>