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338" r:id="rId2"/>
    <p:sldId id="340" r:id="rId3"/>
    <p:sldId id="342" r:id="rId4"/>
    <p:sldId id="256" r:id="rId5"/>
    <p:sldId id="337" r:id="rId6"/>
    <p:sldId id="316" r:id="rId7"/>
    <p:sldId id="331" r:id="rId8"/>
    <p:sldId id="347" r:id="rId9"/>
    <p:sldId id="348" r:id="rId10"/>
    <p:sldId id="276" r:id="rId11"/>
    <p:sldId id="298" r:id="rId12"/>
    <p:sldId id="332" r:id="rId13"/>
    <p:sldId id="327" r:id="rId14"/>
    <p:sldId id="333" r:id="rId15"/>
    <p:sldId id="334" r:id="rId16"/>
    <p:sldId id="325" r:id="rId17"/>
    <p:sldId id="344" r:id="rId18"/>
    <p:sldId id="313" r:id="rId19"/>
    <p:sldId id="343" r:id="rId20"/>
    <p:sldId id="349" r:id="rId21"/>
    <p:sldId id="351" r:id="rId22"/>
    <p:sldId id="350" r:id="rId23"/>
    <p:sldId id="352" r:id="rId24"/>
    <p:sldId id="353" r:id="rId25"/>
    <p:sldId id="354" r:id="rId26"/>
    <p:sldId id="355" r:id="rId27"/>
    <p:sldId id="358" r:id="rId28"/>
    <p:sldId id="314" r:id="rId29"/>
    <p:sldId id="336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0702A"/>
    <a:srgbClr val="7192A9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94640"/>
  </p:normalViewPr>
  <p:slideViewPr>
    <p:cSldViewPr snapToGrid="0" showGuides="1">
      <p:cViewPr varScale="1">
        <p:scale>
          <a:sx n="64" d="100"/>
          <a:sy n="64" d="100"/>
        </p:scale>
        <p:origin x="10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69975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EAE6-23DF-4DC8-B110-6C551B53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3.xml"/><Relationship Id="rId7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6643" y="826364"/>
            <a:ext cx="9698713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60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53958" y="0"/>
            <a:ext cx="5438042" cy="7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4267" b="1" dirty="0" smtClean="0">
                <a:solidFill>
                  <a:srgbClr val="005AAB"/>
                </a:solidFill>
                <a:latin typeface="Vladimir Script" panose="03050402040407070305" pitchFamily="66" charset="0"/>
              </a:rPr>
              <a:t>Tran </a:t>
            </a:r>
            <a:r>
              <a:rPr lang="en-GB" sz="4267" b="1" dirty="0" err="1" smtClean="0">
                <a:solidFill>
                  <a:srgbClr val="005AAB"/>
                </a:solidFill>
                <a:latin typeface="Vladimir Script" panose="03050402040407070305" pitchFamily="66" charset="0"/>
              </a:rPr>
              <a:t>Phu</a:t>
            </a:r>
            <a:r>
              <a:rPr lang="en-GB" sz="4267" b="1" dirty="0" smtClean="0">
                <a:solidFill>
                  <a:srgbClr val="005AAB"/>
                </a:solidFill>
                <a:latin typeface="Vladimir Script" panose="03050402040407070305" pitchFamily="66" charset="0"/>
              </a:rPr>
              <a:t> </a:t>
            </a:r>
            <a:r>
              <a:rPr lang="en-GB" sz="4267" b="1" dirty="0">
                <a:solidFill>
                  <a:srgbClr val="005AAB"/>
                </a:solidFill>
                <a:latin typeface="Vladimir Script" panose="03050402040407070305" pitchFamily="66" charset="0"/>
              </a:rPr>
              <a:t>secondary school.</a:t>
            </a:r>
            <a:endParaRPr lang="en-US" sz="4267" b="1" dirty="0">
              <a:solidFill>
                <a:srgbClr val="005AAB"/>
              </a:solidFill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06508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860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93944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x-none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25797"/>
              </p:ext>
            </p:extLst>
          </p:nvPr>
        </p:nvGraphicFramePr>
        <p:xfrm>
          <a:off x="2030095" y="3014502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4602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4602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4602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4602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3108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3108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3108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3108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163" y="2939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55" y="29393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49" y="19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49577" y="959844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49995" y="26232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65949" y="476134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3327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247" y="33277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230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71311" y="938022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703113" y="184897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015986" y="33143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374898" y="47678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5750" y="300492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144" y="3673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29" y="2646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5539" y="3908492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12" y="1256874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61452" y="1642059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56708" y="4478915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624950" y="1622746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611362" y="4478915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384" y="289750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79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4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03760" y="1830615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272562" y="3913010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883226" y="1839407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28292" y="3904218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hates going / 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40" y="1216628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814982" y="391301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4912" y="272783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33962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23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13176" y="1812143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369216" y="2330472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23" y="1277552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358098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16241"/>
              </p:ext>
            </p:extLst>
          </p:nvPr>
        </p:nvGraphicFramePr>
        <p:xfrm>
          <a:off x="2640780" y="1058122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54663"/>
              </p:ext>
            </p:extLst>
          </p:nvPr>
        </p:nvGraphicFramePr>
        <p:xfrm>
          <a:off x="1078804" y="1755242"/>
          <a:ext cx="9632834" cy="1935480"/>
        </p:xfrm>
        <a:graphic>
          <a:graphicData uri="http://schemas.openxmlformats.org/drawingml/2006/table">
            <a:tbl>
              <a:tblPr/>
              <a:tblGrid>
                <a:gridCol w="4816417">
                  <a:extLst>
                    <a:ext uri="{9D8B030D-6E8A-4147-A177-3AD203B41FA5}">
                      <a16:colId xmlns:a16="http://schemas.microsoft.com/office/drawing/2014/main" val="2177569561"/>
                    </a:ext>
                  </a:extLst>
                </a:gridCol>
                <a:gridCol w="4816417">
                  <a:extLst>
                    <a:ext uri="{9D8B030D-6E8A-4147-A177-3AD203B41FA5}">
                      <a16:colId xmlns:a16="http://schemas.microsoft.com/office/drawing/2014/main" val="2971804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like </a:t>
                      </a:r>
                      <a:r>
                        <a:rPr lang="en-US" sz="2800" b="1" dirty="0">
                          <a:effectLst/>
                        </a:rPr>
                        <a:t>messaging friends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dislike </a:t>
                      </a:r>
                      <a:r>
                        <a:rPr lang="en-US" sz="2800" b="1" dirty="0">
                          <a:effectLst/>
                        </a:rPr>
                        <a:t>doing puzzles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1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 smtClean="0">
                          <a:effectLst/>
                        </a:rPr>
                        <a:t>I </a:t>
                      </a:r>
                      <a:r>
                        <a:rPr lang="en-US" sz="2800" b="0" dirty="0">
                          <a:effectLst/>
                        </a:rPr>
                        <a:t>prefer </a:t>
                      </a:r>
                      <a:r>
                        <a:rPr lang="en-US" sz="2800" b="1" dirty="0">
                          <a:effectLst/>
                        </a:rPr>
                        <a:t>cooking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</a:rPr>
                        <a:t>I hate </a:t>
                      </a:r>
                      <a:r>
                        <a:rPr lang="en-US" sz="2800" b="1" dirty="0" smtClean="0">
                          <a:effectLst/>
                        </a:rPr>
                        <a:t>knitting</a:t>
                      </a:r>
                      <a:r>
                        <a:rPr lang="vi-VN" sz="2800" b="0" dirty="0" smtClean="0">
                          <a:effectLst/>
                        </a:rPr>
                        <a:t>.</a:t>
                      </a:r>
                      <a:endParaRPr lang="vi-VN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9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n-NO" sz="2800" b="0" dirty="0">
                          <a:effectLst/>
                        </a:rPr>
                        <a:t>I love </a:t>
                      </a:r>
                      <a:r>
                        <a:rPr lang="nn-NO" sz="2800" b="1" dirty="0">
                          <a:effectLst/>
                        </a:rPr>
                        <a:t>singing</a:t>
                      </a:r>
                      <a:r>
                        <a:rPr lang="nn-NO" sz="2800" b="0" dirty="0">
                          <a:effectLst/>
                        </a:rPr>
                        <a:t>.</a:t>
                      </a:r>
                    </a:p>
                    <a:p>
                      <a:pPr fontAlgn="t"/>
                      <a:endParaRPr lang="nn-NO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detest </a:t>
                      </a:r>
                      <a:r>
                        <a:rPr lang="en-US" sz="2800" b="1" dirty="0" smtClean="0">
                          <a:effectLst/>
                        </a:rPr>
                        <a:t>cleaning</a:t>
                      </a:r>
                      <a:r>
                        <a:rPr lang="en-US" sz="2800" b="1" baseline="0" dirty="0" smtClean="0">
                          <a:effectLst/>
                        </a:rPr>
                        <a:t> the floor.</a:t>
                      </a:r>
                      <a:endParaRPr lang="en-US" sz="2800" b="0" dirty="0">
                        <a:effectLst/>
                      </a:endParaRPr>
                    </a:p>
                    <a:p>
                      <a:pPr fontAlgn="t"/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49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590" y="376571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198" y="3765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27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67593" y="998856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3245"/>
              </p:ext>
            </p:extLst>
          </p:nvPr>
        </p:nvGraphicFramePr>
        <p:xfrm>
          <a:off x="5035574" y="1764150"/>
          <a:ext cx="5964935" cy="45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461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351474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27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x-none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x-none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x-non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336281" y="3314102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50835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192789" y="3310196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48506" y="3198809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081230" y="3284734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52068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012286" y="3262992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65644" y="3179905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82110" y="3287977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79220" y="3145867"/>
            <a:ext cx="1833380" cy="1351296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391601" y="32925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3043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35340" y="1646215"/>
            <a:ext cx="1846384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7553" y="1646215"/>
            <a:ext cx="1775849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67704" y="1638648"/>
            <a:ext cx="1864924" cy="1211351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91945" y="1651073"/>
            <a:ext cx="1808191" cy="119892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63846" y="1661978"/>
            <a:ext cx="1810566" cy="1206492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8" name="Rectangle 77"/>
          <p:cNvSpPr/>
          <p:nvPr/>
        </p:nvSpPr>
        <p:spPr>
          <a:xfrm>
            <a:off x="9738122" y="1671426"/>
            <a:ext cx="1875061" cy="118759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1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54" grpId="0" animBg="1"/>
      <p:bldP spid="54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8" grpId="0" animBg="1"/>
      <p:bldP spid="7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855330" y="1131682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2" name="Flowchart: Merge 11"/>
          <p:cNvSpPr/>
          <p:nvPr/>
        </p:nvSpPr>
        <p:spPr>
          <a:xfrm>
            <a:off x="5233480" y="6410525"/>
            <a:ext cx="1507787" cy="5058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Game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1466715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1099226"/>
            <a:ext cx="5413717" cy="5371289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3524115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651115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765851" y="278757"/>
            <a:ext cx="4311732" cy="523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3946" y="1618590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0" name="Heptagon 9">
            <a:hlinkClick r:id="rId3" action="ppaction://hlinksldjump"/>
          </p:cNvPr>
          <p:cNvSpPr/>
          <p:nvPr/>
        </p:nvSpPr>
        <p:spPr>
          <a:xfrm>
            <a:off x="7997549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Heptagon 10">
            <a:hlinkClick r:id="rId4" action="ppaction://hlinksldjump"/>
          </p:cNvPr>
          <p:cNvSpPr/>
          <p:nvPr/>
        </p:nvSpPr>
        <p:spPr>
          <a:xfrm>
            <a:off x="7997549" y="4190309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Heptagon 11">
            <a:hlinkClick r:id="rId5" action="ppaction://hlinksldjump"/>
          </p:cNvPr>
          <p:cNvSpPr/>
          <p:nvPr/>
        </p:nvSpPr>
        <p:spPr>
          <a:xfrm>
            <a:off x="9085197" y="4190310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Heptagon 12">
            <a:hlinkClick r:id="rId6" action="ppaction://hlinksldjump"/>
          </p:cNvPr>
          <p:cNvSpPr/>
          <p:nvPr/>
        </p:nvSpPr>
        <p:spPr>
          <a:xfrm>
            <a:off x="9085197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Heptagon 13">
            <a:hlinkClick r:id="rId7" action="ppaction://hlinksldjump"/>
          </p:cNvPr>
          <p:cNvSpPr/>
          <p:nvPr/>
        </p:nvSpPr>
        <p:spPr>
          <a:xfrm>
            <a:off x="7997549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Heptagon 14">
            <a:hlinkClick r:id="rId5" action="ppaction://hlinksldjump"/>
          </p:cNvPr>
          <p:cNvSpPr/>
          <p:nvPr/>
        </p:nvSpPr>
        <p:spPr>
          <a:xfrm>
            <a:off x="9085197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63072" y="6470515"/>
            <a:ext cx="544749" cy="38748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23423" y="1948805"/>
            <a:ext cx="8961827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I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like </a:t>
            </a:r>
            <a:r>
              <a:rPr lang="en-US" sz="4400" u="sng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___________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oranges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.</a:t>
            </a:r>
            <a:endParaRPr lang="en-US" sz="4400" dirty="0">
              <a:solidFill>
                <a:schemeClr val="tx1"/>
              </a:solidFill>
              <a:latin typeface="Bahnschrift 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315" y="2085445"/>
            <a:ext cx="183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e</a:t>
            </a:r>
            <a:r>
              <a:rPr lang="en-GB" sz="44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ating </a:t>
            </a:r>
            <a:endParaRPr lang="en-GB" sz="44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6" y="1943941"/>
            <a:ext cx="9496848" cy="41212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My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sister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enjoys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meals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459" y="2090460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cooking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They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967" y="2356616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learning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dislikes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books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3693" y="2263122"/>
            <a:ext cx="196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reading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We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hate </a:t>
            </a:r>
            <a:r>
              <a:rPr lang="en-US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6315" y="2401933"/>
            <a:ext cx="181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to get 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748" y="1326688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e</a:t>
            </a:r>
            <a:r>
              <a:rPr lang="en-GB" sz="2400" dirty="0" smtClean="0">
                <a:solidFill>
                  <a:srgbClr val="00B050"/>
                </a:solidFill>
              </a:rPr>
              <a:t>ating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7419" y="200291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cooking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395" y="2716634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learning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482" y="335255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reading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4374" y="4060341"/>
            <a:ext cx="117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to get 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741" y="4818931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listening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4703" y="2234720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97" y="91630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120" y="1793577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- Do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Prepare lesson 4: </a:t>
            </a:r>
            <a:r>
              <a:rPr lang="en-US" sz="3600" b="1" dirty="0" smtClean="0"/>
              <a:t>COMMUNICATION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4050509"/>
            <a:ext cx="3078196" cy="24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113588" y="3120101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9955141" y="3118480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05710" y="3118480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4185176" y="3100298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341776" y="3121723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2274937" y="31184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6255" y="4821382"/>
            <a:ext cx="538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 like cooking.</a:t>
            </a:r>
          </a:p>
          <a:p>
            <a:r>
              <a:rPr lang="en-US" sz="2400" b="1" i="1" dirty="0" smtClean="0"/>
              <a:t>How about you? Do you like cooking?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4955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65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99438" y="1338240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42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66794" y="1451005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2" y="2132277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3124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Grammar: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999485" y="686288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74" y="1423740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30084" y="1363754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34138" y="686288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28612" y="3426635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1" y="96788"/>
            <a:ext cx="2669016" cy="19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032421" y="917775"/>
            <a:ext cx="8670052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6327" y="306187"/>
            <a:ext cx="12013915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Verbs </a:t>
            </a:r>
            <a:r>
              <a:rPr lang="en-US" sz="3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liking </a:t>
            </a:r>
          </a:p>
          <a:p>
            <a:pPr>
              <a:buNone/>
            </a:pPr>
            <a:endParaRPr lang="en-US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Adore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Like, enjoy, fancy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Don’t mind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phiền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Detest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căm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127102" y="3653710"/>
            <a:ext cx="388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25881" y="2867948"/>
            <a:ext cx="31203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Gerund 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V-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3284" y="504965"/>
            <a:ext cx="278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Degree</a:t>
            </a:r>
          </a:p>
        </p:txBody>
      </p:sp>
      <p:sp>
        <p:nvSpPr>
          <p:cNvPr id="7" name="Isosceles Triangle 6"/>
          <p:cNvSpPr/>
          <p:nvPr/>
        </p:nvSpPr>
        <p:spPr>
          <a:xfrm flipH="1" flipV="1">
            <a:off x="6567883" y="1794531"/>
            <a:ext cx="1066559" cy="354983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814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085" y="599572"/>
            <a:ext cx="12013915" cy="335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Prefer(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+ V-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/  to Verb 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Like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Hate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904198" y="1109610"/>
            <a:ext cx="369871" cy="231510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13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4161</TotalTime>
  <Words>802</Words>
  <Application>Microsoft Office PowerPoint</Application>
  <PresentationFormat>Widescreen</PresentationFormat>
  <Paragraphs>223</Paragraphs>
  <Slides>30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.VnBodoniH</vt:lpstr>
      <vt:lpstr>Adobe Gothic Std B</vt:lpstr>
      <vt:lpstr>Arial</vt:lpstr>
      <vt:lpstr>Arial Black</vt:lpstr>
      <vt:lpstr>Bahnschrift Condensed</vt:lpstr>
      <vt:lpstr>Calibri</vt:lpstr>
      <vt:lpstr>Calibri Light</vt:lpstr>
      <vt:lpstr>ChronicaPro</vt:lpstr>
      <vt:lpstr>ChronicaProBookIt</vt:lpstr>
      <vt:lpstr>Myriad Pro</vt:lpstr>
      <vt:lpstr>Times New Roman</vt:lpstr>
      <vt:lpstr>Vladimir Script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235</cp:revision>
  <dcterms:created xsi:type="dcterms:W3CDTF">2020-12-09T02:04:09Z</dcterms:created>
  <dcterms:modified xsi:type="dcterms:W3CDTF">2024-12-10T01:42:35Z</dcterms:modified>
</cp:coreProperties>
</file>