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96" r:id="rId1"/>
  </p:sldMasterIdLst>
  <p:notesMasterIdLst>
    <p:notesMasterId r:id="rId33"/>
  </p:notesMasterIdLst>
  <p:sldIdLst>
    <p:sldId id="260" r:id="rId2"/>
    <p:sldId id="259" r:id="rId3"/>
    <p:sldId id="258" r:id="rId4"/>
    <p:sldId id="276" r:id="rId5"/>
    <p:sldId id="274" r:id="rId6"/>
    <p:sldId id="256" r:id="rId7"/>
    <p:sldId id="286" r:id="rId8"/>
    <p:sldId id="287" r:id="rId9"/>
    <p:sldId id="288" r:id="rId10"/>
    <p:sldId id="266" r:id="rId11"/>
    <p:sldId id="268" r:id="rId12"/>
    <p:sldId id="275" r:id="rId13"/>
    <p:sldId id="269" r:id="rId14"/>
    <p:sldId id="278" r:id="rId15"/>
    <p:sldId id="280" r:id="rId16"/>
    <p:sldId id="281" r:id="rId17"/>
    <p:sldId id="284" r:id="rId18"/>
    <p:sldId id="282" r:id="rId19"/>
    <p:sldId id="290" r:id="rId20"/>
    <p:sldId id="292" r:id="rId21"/>
    <p:sldId id="293" r:id="rId22"/>
    <p:sldId id="294" r:id="rId23"/>
    <p:sldId id="295" r:id="rId24"/>
    <p:sldId id="296" r:id="rId25"/>
    <p:sldId id="300" r:id="rId26"/>
    <p:sldId id="298" r:id="rId27"/>
    <p:sldId id="301" r:id="rId28"/>
    <p:sldId id="302" r:id="rId29"/>
    <p:sldId id="277" r:id="rId30"/>
    <p:sldId id="272"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1"/>
  </p:normalViewPr>
  <p:slideViewPr>
    <p:cSldViewPr snapToGrid="0" snapToObjects="1">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18022-E933-4E3C-84CD-EE7EFB5FD289}"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DDAD6-9265-485C-AD58-15DC3CA9454F}" type="slidenum">
              <a:rPr lang="en-US" smtClean="0"/>
              <a:t>‹#›</a:t>
            </a:fld>
            <a:endParaRPr lang="en-US"/>
          </a:p>
        </p:txBody>
      </p:sp>
    </p:spTree>
    <p:extLst>
      <p:ext uri="{BB962C8B-B14F-4D97-AF65-F5344CB8AC3E}">
        <p14:creationId xmlns:p14="http://schemas.microsoft.com/office/powerpoint/2010/main" val="261270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7AD7-6865-4A15-A714-25568BB712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E66A1E-A3A7-4D39-84A3-0509604DD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BB6CF5-6BFF-4E0F-A3AA-F1431EFA8F9B}"/>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E3BB2A5F-E08F-4CCF-832A-DCA9BDD0C6F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2B8270C-DC87-4C78-989B-4D54FEECD398}"/>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218487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D7DC-5C5F-4D77-B43F-3938FDC7C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86ADD6-517E-4F36-B1EE-337E20640D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5941-D1F0-44C7-B013-30D3C7585712}"/>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CAD71BF5-BA92-4D21-88C6-9B994CC633D4}"/>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02F4864-1E6E-4291-BA85-7979BA798237}"/>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42062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E0F41-AB23-471F-B4D0-70D2D23BB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89CB4C-AFDB-4A3A-B530-A92102A6BE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505CA-FEFC-48ED-A771-C277ECE237E2}"/>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B74141CC-1162-42E3-B9E9-F0564C51C13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E1D2F3C-9014-4736-8963-C7110CFEE886}"/>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84877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6FF7-2791-41CB-A979-084977D40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55DD5-513A-4356-BA41-D67C663E81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D62EB-85E9-4707-BB14-E0B48E9E2724}"/>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60B14881-3036-4AD9-98E1-172354BF5A5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8DC66B9-1F85-454A-9D69-E920BF623D76}"/>
              </a:ext>
            </a:extLst>
          </p:cNvPr>
          <p:cNvSpPr>
            <a:spLocks noGrp="1"/>
          </p:cNvSpPr>
          <p:nvPr>
            <p:ph type="sldNum" sz="quarter" idx="12"/>
          </p:nvPr>
        </p:nvSpPr>
        <p:spPr/>
        <p:txBody>
          <a:bodyPr/>
          <a:lstStyle/>
          <a:p>
            <a:fld id="{E0600755-D1C8-6B46-AEDB-81690690640B}" type="slidenum">
              <a:rPr lang="x-none" smtClean="0"/>
              <a:t>‹#›</a:t>
            </a:fld>
            <a:endParaRPr lang="x-none"/>
          </a:p>
        </p:txBody>
      </p:sp>
      <p:pic>
        <p:nvPicPr>
          <p:cNvPr id="7" name="Content Placeholder 4">
            <a:extLst>
              <a:ext uri="{FF2B5EF4-FFF2-40B4-BE49-F238E27FC236}">
                <a16:creationId xmlns:a16="http://schemas.microsoft.com/office/drawing/2014/main" id="{1EA6D734-A649-497D-A565-99E2DC9273DE}"/>
              </a:ext>
            </a:extLst>
          </p:cNvPr>
          <p:cNvPicPr>
            <a:picLocks noChangeAspect="1"/>
          </p:cNvPicPr>
          <p:nvPr userDrawn="1"/>
        </p:nvPicPr>
        <p:blipFill rotWithShape="1">
          <a:blip r:embed="rId2"/>
          <a:srcRect t="7737" b="7737"/>
          <a:stretch/>
        </p:blipFill>
        <p:spPr>
          <a:xfrm>
            <a:off x="0" y="0"/>
            <a:ext cx="12192000" cy="6858000"/>
          </a:xfrm>
          <a:prstGeom prst="rect">
            <a:avLst/>
          </a:prstGeom>
        </p:spPr>
      </p:pic>
    </p:spTree>
    <p:extLst>
      <p:ext uri="{BB962C8B-B14F-4D97-AF65-F5344CB8AC3E}">
        <p14:creationId xmlns:p14="http://schemas.microsoft.com/office/powerpoint/2010/main" val="123421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17F3-0DA6-4A27-B772-985B754DDD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789E56-B8F8-4BC7-A9F8-1D90924DD2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359257-1864-4446-A2AE-BC390F3D9F2B}"/>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25EC8021-781C-4096-8C9F-5EE65C95C5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1DFEA3B-583F-41CA-B48F-0BDF27D8501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707603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0DA0B-02FA-4E87-8072-F6344502B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D3BC3-182C-441C-975B-9D15F93153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C10CA-23B2-498D-B0E6-2DD3B79486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44DCDD-71BC-460F-BC60-ACD43AF15910}"/>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6" name="Footer Placeholder 5">
            <a:extLst>
              <a:ext uri="{FF2B5EF4-FFF2-40B4-BE49-F238E27FC236}">
                <a16:creationId xmlns:a16="http://schemas.microsoft.com/office/drawing/2014/main" id="{4C1A7565-B4F5-49B7-A17A-3FB7772C4A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A293CD6-222D-427F-ACA5-CC82E090666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8797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BA269-3D61-4208-9192-7CE7058C2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B6D8DA-09D0-4B5D-B4BF-D3F957D34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5B6E5F-1634-416B-BA9A-ACF8A04E1C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722907-C0BA-4810-9214-EFDCFE7ED4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842EAA-118B-4469-88E5-33D4AA499A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E9CF7A-2A4B-4F26-85F8-CF6939D409B9}"/>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8" name="Footer Placeholder 7">
            <a:extLst>
              <a:ext uri="{FF2B5EF4-FFF2-40B4-BE49-F238E27FC236}">
                <a16:creationId xmlns:a16="http://schemas.microsoft.com/office/drawing/2014/main" id="{136497BD-DB12-4039-86C9-41DC614FE9F3}"/>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850EB33-156C-46DB-9305-CBDBA33486E2}"/>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88094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3855-DDE4-4487-AB44-897D33B14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F0E7D-2FEC-4BB0-B2E9-4396542FBEE5}"/>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4" name="Footer Placeholder 3">
            <a:extLst>
              <a:ext uri="{FF2B5EF4-FFF2-40B4-BE49-F238E27FC236}">
                <a16:creationId xmlns:a16="http://schemas.microsoft.com/office/drawing/2014/main" id="{DAA8CC87-81D0-44A7-A1D0-53C00FF80F23}"/>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6B322FE3-9C2E-4F3E-B310-74D8501036E5}"/>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40260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FDDC26-4E60-4CEE-A986-63C8130543F2}"/>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3" name="Footer Placeholder 2">
            <a:extLst>
              <a:ext uri="{FF2B5EF4-FFF2-40B4-BE49-F238E27FC236}">
                <a16:creationId xmlns:a16="http://schemas.microsoft.com/office/drawing/2014/main" id="{93BB1CC7-006B-4668-95BC-8DB87BA4F5DA}"/>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11CB283B-96ED-4207-91B6-524305F03E7C}"/>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3807425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A303-6EDB-41DE-B7A3-C08EB2DD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5EFD1-20D4-4130-8343-A77D6DB96D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4821D5-4516-4502-BBB4-C3FFEEC2A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4896DC-6B71-4C27-AF6F-53271471277E}"/>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6" name="Footer Placeholder 5">
            <a:extLst>
              <a:ext uri="{FF2B5EF4-FFF2-40B4-BE49-F238E27FC236}">
                <a16:creationId xmlns:a16="http://schemas.microsoft.com/office/drawing/2014/main" id="{372F979D-2258-4636-8D21-FBE323CA95D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D558066A-925A-4DEF-BA25-98370E116CC0}"/>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227612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1DAB-3BD8-4354-ABFA-C796A3D5C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55C31-452F-42CC-A582-1879015EB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B9D8B-5358-424F-ACB5-57959B760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244C83-4E1E-4469-B026-79486BEA71AC}"/>
              </a:ext>
            </a:extLst>
          </p:cNvPr>
          <p:cNvSpPr>
            <a:spLocks noGrp="1"/>
          </p:cNvSpPr>
          <p:nvPr>
            <p:ph type="dt" sz="half" idx="10"/>
          </p:nvPr>
        </p:nvSpPr>
        <p:spPr/>
        <p:txBody>
          <a:bodyPr/>
          <a:lstStyle/>
          <a:p>
            <a:fld id="{AB0018BF-1DEF-AF45-856A-D94288752618}" type="datetimeFigureOut">
              <a:rPr lang="x-none" smtClean="0"/>
              <a:t>10/16/2024</a:t>
            </a:fld>
            <a:endParaRPr lang="x-none"/>
          </a:p>
        </p:txBody>
      </p:sp>
      <p:sp>
        <p:nvSpPr>
          <p:cNvPr id="6" name="Footer Placeholder 5">
            <a:extLst>
              <a:ext uri="{FF2B5EF4-FFF2-40B4-BE49-F238E27FC236}">
                <a16:creationId xmlns:a16="http://schemas.microsoft.com/office/drawing/2014/main" id="{BD039CDB-DC5D-4E45-8960-08278BBE7B6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C17FF4B-6EB4-4EB5-8FBC-19BF6D3E7E2F}"/>
              </a:ext>
            </a:extLst>
          </p:cNvPr>
          <p:cNvSpPr>
            <a:spLocks noGrp="1"/>
          </p:cNvSpPr>
          <p:nvPr>
            <p:ph type="sldNum" sz="quarter" idx="12"/>
          </p:nvPr>
        </p:nvSpPr>
        <p:spPr/>
        <p:txBody>
          <a:bodyPr/>
          <a:lstStyle/>
          <a:p>
            <a:fld id="{E0600755-D1C8-6B46-AEDB-81690690640B}" type="slidenum">
              <a:rPr lang="x-none" smtClean="0"/>
              <a:t>‹#›</a:t>
            </a:fld>
            <a:endParaRPr lang="x-none"/>
          </a:p>
        </p:txBody>
      </p:sp>
    </p:spTree>
    <p:extLst>
      <p:ext uri="{BB962C8B-B14F-4D97-AF65-F5344CB8AC3E}">
        <p14:creationId xmlns:p14="http://schemas.microsoft.com/office/powerpoint/2010/main" val="135167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5182B-0A6C-417E-820D-5B695AEF4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25E91-6CA3-45CA-B3F0-F4752A1A0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2CE53-0CE6-4B0D-9B7E-6220338A0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018BF-1DEF-AF45-856A-D94288752618}" type="datetimeFigureOut">
              <a:rPr lang="x-none" smtClean="0"/>
              <a:t>10/16/2024</a:t>
            </a:fld>
            <a:endParaRPr lang="x-none"/>
          </a:p>
        </p:txBody>
      </p:sp>
      <p:sp>
        <p:nvSpPr>
          <p:cNvPr id="5" name="Footer Placeholder 4">
            <a:extLst>
              <a:ext uri="{FF2B5EF4-FFF2-40B4-BE49-F238E27FC236}">
                <a16:creationId xmlns:a16="http://schemas.microsoft.com/office/drawing/2014/main" id="{0C4A08E8-13DE-40FA-97B0-A5FDD787C4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8F30829E-4D33-4769-8AB3-73C5EA0C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00755-D1C8-6B46-AEDB-81690690640B}" type="slidenum">
              <a:rPr lang="x-none" smtClean="0"/>
              <a:t>‹#›</a:t>
            </a:fld>
            <a:endParaRPr lang="x-none"/>
          </a:p>
        </p:txBody>
      </p:sp>
    </p:spTree>
    <p:extLst>
      <p:ext uri="{BB962C8B-B14F-4D97-AF65-F5344CB8AC3E}">
        <p14:creationId xmlns:p14="http://schemas.microsoft.com/office/powerpoint/2010/main" val="6048480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11.png"/><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vi.wikipedia.org/wiki/V%C6%B0%C6%A1ng_tri%E1%BB%81u_th%E1%BB%A9_M%C6%B0%E1%BB%9Di_t%C3%A1m_c%E1%BB%A7a_Ai_C%E1%BA%ADp" TargetMode="External"/><Relationship Id="rId13" Type="http://schemas.openxmlformats.org/officeDocument/2006/relationships/hyperlink" Target="https://vi.wikipedia.org/wiki/Cairo" TargetMode="External"/><Relationship Id="rId18" Type="http://schemas.openxmlformats.org/officeDocument/2006/relationships/hyperlink" Target="https://vi.wikipedia.org/wiki/%C4%90%C3%A1_v%E1%BB%8F_chai" TargetMode="External"/><Relationship Id="rId3" Type="http://schemas.openxmlformats.org/officeDocument/2006/relationships/hyperlink" Target="https://vi.wikipedia.org/wiki/M%E1%BA%B7t_n%E1%BA%A1" TargetMode="External"/><Relationship Id="rId7" Type="http://schemas.openxmlformats.org/officeDocument/2006/relationships/hyperlink" Target="https://vi.wikipedia.org/wiki/Tutankhamun" TargetMode="External"/><Relationship Id="rId12" Type="http://schemas.openxmlformats.org/officeDocument/2006/relationships/hyperlink" Target="https://vi.wikipedia.org/wiki/B%E1%BA%A3o_t%C3%A0ng_Ai_C%E1%BA%ADp" TargetMode="External"/><Relationship Id="rId17" Type="http://schemas.openxmlformats.org/officeDocument/2006/relationships/hyperlink" Target="https://vi.wikipedia.org/wiki/Th%E1%BA%A1ch_anh" TargetMode="External"/><Relationship Id="rId2" Type="http://schemas.openxmlformats.org/officeDocument/2006/relationships/image" Target="../media/image24.jpeg"/><Relationship Id="rId16" Type="http://schemas.openxmlformats.org/officeDocument/2006/relationships/hyperlink" Target="https://vi.wikipedia.org/wiki/%C4%90%C3%A1_qu%C3%BD" TargetMode="External"/><Relationship Id="rId1" Type="http://schemas.openxmlformats.org/officeDocument/2006/relationships/slideLayout" Target="../slideLayouts/slideLayout2.xml"/><Relationship Id="rId6" Type="http://schemas.openxmlformats.org/officeDocument/2006/relationships/hyperlink" Target="https://vi.wikipedia.org/wiki/Pharaon" TargetMode="External"/><Relationship Id="rId11" Type="http://schemas.openxmlformats.org/officeDocument/2006/relationships/hyperlink" Target="https://vi.wikipedia.org/wiki/KV62" TargetMode="External"/><Relationship Id="rId5" Type="http://schemas.openxmlformats.org/officeDocument/2006/relationships/hyperlink" Target="https://vi.wikipedia.org/wiki/V%C3%A0ng" TargetMode="External"/><Relationship Id="rId15" Type="http://schemas.openxmlformats.org/officeDocument/2006/relationships/hyperlink" Target="https://vi.wikipedia.org/wiki/Th%E1%BB%A7y_tinh" TargetMode="External"/><Relationship Id="rId10" Type="http://schemas.openxmlformats.org/officeDocument/2006/relationships/hyperlink" Target="https://vi.wikipedia.org/wiki/Howard_Carter" TargetMode="External"/><Relationship Id="rId19" Type="http://schemas.openxmlformats.org/officeDocument/2006/relationships/hyperlink" Target="https://vi.wikipedia.org/wiki/Ng%E1%BB%8Dc_lam" TargetMode="External"/><Relationship Id="rId4" Type="http://schemas.openxmlformats.org/officeDocument/2006/relationships/hyperlink" Target="https://vi.wikipedia.org/wiki/X%C3%A1c_%C6%B0%E1%BB%9Bp" TargetMode="External"/><Relationship Id="rId9" Type="http://schemas.openxmlformats.org/officeDocument/2006/relationships/hyperlink" Target="https://vi.wikipedia.org/wiki/Ai_C%E1%BA%ADp_c%E1%BB%95_%C4%91%E1%BA%A1i" TargetMode="External"/><Relationship Id="rId14" Type="http://schemas.openxmlformats.org/officeDocument/2006/relationships/hyperlink" Target="https://vi.wikipedia.org/wiki/H%E1%BB%A3p_ki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0" y="7601"/>
            <a:ext cx="12192000" cy="6858000"/>
          </a:xfrm>
          <a:prstGeom prst="rect">
            <a:avLst/>
          </a:prstGeom>
          <a:gradFill rotWithShape="1">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pic>
        <p:nvPicPr>
          <p:cNvPr id="57348" name="Picture 4" descr="tdongvang"/>
          <p:cNvPicPr>
            <a:picLocks noChangeAspect="1" noChangeArrowheads="1"/>
          </p:cNvPicPr>
          <p:nvPr/>
        </p:nvPicPr>
        <p:blipFill>
          <a:blip r:embed="rId2">
            <a:clrChange>
              <a:clrFrom>
                <a:srgbClr val="FFFFFF"/>
              </a:clrFrom>
              <a:clrTo>
                <a:srgbClr val="FFFFFF">
                  <a:alpha val="0"/>
                </a:srgbClr>
              </a:clrTo>
            </a:clrChange>
            <a:lum bright="-22000" contrast="16000"/>
            <a:extLst>
              <a:ext uri="{28A0092B-C50C-407E-A947-70E740481C1C}">
                <a14:useLocalDpi xmlns:a14="http://schemas.microsoft.com/office/drawing/2010/main" val="0"/>
              </a:ext>
            </a:extLst>
          </a:blip>
          <a:srcRect/>
          <a:stretch>
            <a:fillRect/>
          </a:stretch>
        </p:blipFill>
        <p:spPr bwMode="auto">
          <a:xfrm>
            <a:off x="2971800" y="304801"/>
            <a:ext cx="6248400" cy="615156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0" name="Group 5"/>
          <p:cNvGrpSpPr>
            <a:grpSpLocks/>
          </p:cNvGrpSpPr>
          <p:nvPr/>
        </p:nvGrpSpPr>
        <p:grpSpPr bwMode="auto">
          <a:xfrm>
            <a:off x="4267200" y="609600"/>
            <a:ext cx="4572000" cy="5638800"/>
            <a:chOff x="-144" y="240"/>
            <a:chExt cx="3274" cy="4080"/>
          </a:xfrm>
        </p:grpSpPr>
        <p:grpSp>
          <p:nvGrpSpPr>
            <p:cNvPr id="4102" name="Group 6"/>
            <p:cNvGrpSpPr>
              <a:grpSpLocks/>
            </p:cNvGrpSpPr>
            <p:nvPr/>
          </p:nvGrpSpPr>
          <p:grpSpPr bwMode="auto">
            <a:xfrm>
              <a:off x="-144" y="240"/>
              <a:ext cx="2784" cy="4080"/>
              <a:chOff x="-144" y="240"/>
              <a:chExt cx="2784" cy="4080"/>
            </a:xfrm>
          </p:grpSpPr>
          <p:grpSp>
            <p:nvGrpSpPr>
              <p:cNvPr id="4104" name="Group 7"/>
              <p:cNvGrpSpPr>
                <a:grpSpLocks/>
              </p:cNvGrpSpPr>
              <p:nvPr/>
            </p:nvGrpSpPr>
            <p:grpSpPr bwMode="auto">
              <a:xfrm>
                <a:off x="-144" y="240"/>
                <a:ext cx="2784" cy="4080"/>
                <a:chOff x="-144" y="240"/>
                <a:chExt cx="2784" cy="4080"/>
              </a:xfrm>
            </p:grpSpPr>
            <p:sp>
              <p:nvSpPr>
                <p:cNvPr id="4106" name="Text Box 8"/>
                <p:cNvSpPr txBox="1">
                  <a:spLocks noChangeArrowheads="1"/>
                </p:cNvSpPr>
                <p:nvPr/>
              </p:nvSpPr>
              <p:spPr bwMode="auto">
                <a:xfrm>
                  <a:off x="2113" y="2208"/>
                  <a:ext cx="49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ĐÀ NẴNG</a:t>
                  </a:r>
                </a:p>
              </p:txBody>
            </p:sp>
            <p:grpSp>
              <p:nvGrpSpPr>
                <p:cNvPr id="4107" name="Group 9"/>
                <p:cNvGrpSpPr>
                  <a:grpSpLocks/>
                </p:cNvGrpSpPr>
                <p:nvPr/>
              </p:nvGrpSpPr>
              <p:grpSpPr bwMode="auto">
                <a:xfrm>
                  <a:off x="-144" y="240"/>
                  <a:ext cx="2784" cy="4080"/>
                  <a:chOff x="-144" y="240"/>
                  <a:chExt cx="2784" cy="4080"/>
                </a:xfrm>
              </p:grpSpPr>
              <p:sp>
                <p:nvSpPr>
                  <p:cNvPr id="4108" name="Text Box 10"/>
                  <p:cNvSpPr txBox="1">
                    <a:spLocks noChangeArrowheads="1"/>
                  </p:cNvSpPr>
                  <p:nvPr/>
                </p:nvSpPr>
                <p:spPr bwMode="auto">
                  <a:xfrm>
                    <a:off x="1488" y="960"/>
                    <a:ext cx="6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a:solidFill>
                          <a:srgbClr val="FF3300"/>
                        </a:solidFill>
                        <a:latin typeface="Bodoni MT Black" panose="02070A03080606020203" pitchFamily="18" charset="0"/>
                      </a:rPr>
                      <a:t>HẢI PHÒNG</a:t>
                    </a:r>
                  </a:p>
                </p:txBody>
              </p:sp>
              <p:grpSp>
                <p:nvGrpSpPr>
                  <p:cNvPr id="4109" name="Group 11"/>
                  <p:cNvGrpSpPr>
                    <a:grpSpLocks/>
                  </p:cNvGrpSpPr>
                  <p:nvPr/>
                </p:nvGrpSpPr>
                <p:grpSpPr bwMode="auto">
                  <a:xfrm>
                    <a:off x="-144" y="240"/>
                    <a:ext cx="2784" cy="4080"/>
                    <a:chOff x="-144" y="240"/>
                    <a:chExt cx="2784" cy="4080"/>
                  </a:xfrm>
                </p:grpSpPr>
                <p:sp>
                  <p:nvSpPr>
                    <p:cNvPr id="4110" name="Text Box 12"/>
                    <p:cNvSpPr txBox="1">
                      <a:spLocks noChangeArrowheads="1"/>
                    </p:cNvSpPr>
                    <p:nvPr/>
                  </p:nvSpPr>
                  <p:spPr bwMode="auto">
                    <a:xfrm>
                      <a:off x="1152" y="1440"/>
                      <a:ext cx="39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VINH</a:t>
                      </a:r>
                    </a:p>
                  </p:txBody>
                </p:sp>
                <p:grpSp>
                  <p:nvGrpSpPr>
                    <p:cNvPr id="4111" name="Group 13"/>
                    <p:cNvGrpSpPr>
                      <a:grpSpLocks/>
                    </p:cNvGrpSpPr>
                    <p:nvPr/>
                  </p:nvGrpSpPr>
                  <p:grpSpPr bwMode="auto">
                    <a:xfrm>
                      <a:off x="-144" y="240"/>
                      <a:ext cx="2784" cy="4080"/>
                      <a:chOff x="-144" y="240"/>
                      <a:chExt cx="2784" cy="4080"/>
                    </a:xfrm>
                  </p:grpSpPr>
                  <p:grpSp>
                    <p:nvGrpSpPr>
                      <p:cNvPr id="4112" name="Group 14"/>
                      <p:cNvGrpSpPr>
                        <a:grpSpLocks/>
                      </p:cNvGrpSpPr>
                      <p:nvPr/>
                    </p:nvGrpSpPr>
                    <p:grpSpPr bwMode="auto">
                      <a:xfrm>
                        <a:off x="-144" y="240"/>
                        <a:ext cx="2784" cy="4080"/>
                        <a:chOff x="480" y="240"/>
                        <a:chExt cx="2784" cy="4080"/>
                      </a:xfrm>
                    </p:grpSpPr>
                    <p:grpSp>
                      <p:nvGrpSpPr>
                        <p:cNvPr id="4114" name="Group 15"/>
                        <p:cNvGrpSpPr>
                          <a:grpSpLocks/>
                        </p:cNvGrpSpPr>
                        <p:nvPr/>
                      </p:nvGrpSpPr>
                      <p:grpSpPr bwMode="auto">
                        <a:xfrm>
                          <a:off x="480" y="240"/>
                          <a:ext cx="2784" cy="4080"/>
                          <a:chOff x="480" y="240"/>
                          <a:chExt cx="2784" cy="4080"/>
                        </a:xfrm>
                      </p:grpSpPr>
                      <p:grpSp>
                        <p:nvGrpSpPr>
                          <p:cNvPr id="4116" name="Group 16"/>
                          <p:cNvGrpSpPr>
                            <a:grpSpLocks/>
                          </p:cNvGrpSpPr>
                          <p:nvPr/>
                        </p:nvGrpSpPr>
                        <p:grpSpPr bwMode="auto">
                          <a:xfrm>
                            <a:off x="480" y="240"/>
                            <a:ext cx="2784" cy="4080"/>
                            <a:chOff x="480" y="240"/>
                            <a:chExt cx="2784" cy="4080"/>
                          </a:xfrm>
                        </p:grpSpPr>
                        <p:grpSp>
                          <p:nvGrpSpPr>
                            <p:cNvPr id="4118" name="Group 17"/>
                            <p:cNvGrpSpPr>
                              <a:grpSpLocks/>
                            </p:cNvGrpSpPr>
                            <p:nvPr/>
                          </p:nvGrpSpPr>
                          <p:grpSpPr bwMode="auto">
                            <a:xfrm>
                              <a:off x="480" y="240"/>
                              <a:ext cx="2784" cy="4080"/>
                              <a:chOff x="1248" y="240"/>
                              <a:chExt cx="2784" cy="4080"/>
                            </a:xfrm>
                          </p:grpSpPr>
                          <p:grpSp>
                            <p:nvGrpSpPr>
                              <p:cNvPr id="4120" name="Group 18"/>
                              <p:cNvGrpSpPr>
                                <a:grpSpLocks/>
                              </p:cNvGrpSpPr>
                              <p:nvPr/>
                            </p:nvGrpSpPr>
                            <p:grpSpPr bwMode="auto">
                              <a:xfrm>
                                <a:off x="1248" y="240"/>
                                <a:ext cx="2784" cy="4080"/>
                                <a:chOff x="1248" y="240"/>
                                <a:chExt cx="2784" cy="4080"/>
                              </a:xfrm>
                            </p:grpSpPr>
                            <p:grpSp>
                              <p:nvGrpSpPr>
                                <p:cNvPr id="4122" name="Group 19"/>
                                <p:cNvGrpSpPr>
                                  <a:grpSpLocks/>
                                </p:cNvGrpSpPr>
                                <p:nvPr/>
                              </p:nvGrpSpPr>
                              <p:grpSpPr bwMode="auto">
                                <a:xfrm>
                                  <a:off x="1248" y="240"/>
                                  <a:ext cx="2784" cy="4080"/>
                                  <a:chOff x="1248" y="240"/>
                                  <a:chExt cx="2784" cy="4080"/>
                                </a:xfrm>
                              </p:grpSpPr>
                              <p:grpSp>
                                <p:nvGrpSpPr>
                                  <p:cNvPr id="4124" name="Group 20"/>
                                  <p:cNvGrpSpPr>
                                    <a:grpSpLocks/>
                                  </p:cNvGrpSpPr>
                                  <p:nvPr/>
                                </p:nvGrpSpPr>
                                <p:grpSpPr bwMode="auto">
                                  <a:xfrm>
                                    <a:off x="1248" y="240"/>
                                    <a:ext cx="2784" cy="4080"/>
                                    <a:chOff x="1056" y="288"/>
                                    <a:chExt cx="2304" cy="3840"/>
                                  </a:xfrm>
                                </p:grpSpPr>
                                <p:grpSp>
                                  <p:nvGrpSpPr>
                                    <p:cNvPr id="4126" name="Group 21"/>
                                    <p:cNvGrpSpPr>
                                      <a:grpSpLocks/>
                                    </p:cNvGrpSpPr>
                                    <p:nvPr/>
                                  </p:nvGrpSpPr>
                                  <p:grpSpPr bwMode="auto">
                                    <a:xfrm>
                                      <a:off x="1056" y="288"/>
                                      <a:ext cx="2304" cy="3840"/>
                                      <a:chOff x="1056" y="288"/>
                                      <a:chExt cx="2304" cy="3840"/>
                                    </a:xfrm>
                                  </p:grpSpPr>
                                  <p:grpSp>
                                    <p:nvGrpSpPr>
                                      <p:cNvPr id="4128" name="Group 22"/>
                                      <p:cNvGrpSpPr>
                                        <a:grpSpLocks/>
                                      </p:cNvGrpSpPr>
                                      <p:nvPr/>
                                    </p:nvGrpSpPr>
                                    <p:grpSpPr bwMode="auto">
                                      <a:xfrm>
                                        <a:off x="1056" y="288"/>
                                        <a:ext cx="2304" cy="3840"/>
                                        <a:chOff x="1200" y="288"/>
                                        <a:chExt cx="2304" cy="3840"/>
                                      </a:xfrm>
                                    </p:grpSpPr>
                                    <p:grpSp>
                                      <p:nvGrpSpPr>
                                        <p:cNvPr id="4130" name="Group 23"/>
                                        <p:cNvGrpSpPr>
                                          <a:grpSpLocks/>
                                        </p:cNvGrpSpPr>
                                        <p:nvPr/>
                                      </p:nvGrpSpPr>
                                      <p:grpSpPr bwMode="auto">
                                        <a:xfrm>
                                          <a:off x="1200" y="288"/>
                                          <a:ext cx="2304" cy="3840"/>
                                          <a:chOff x="1200" y="288"/>
                                          <a:chExt cx="2304" cy="3840"/>
                                        </a:xfrm>
                                      </p:grpSpPr>
                                      <p:grpSp>
                                        <p:nvGrpSpPr>
                                          <p:cNvPr id="4132" name="Group 24"/>
                                          <p:cNvGrpSpPr>
                                            <a:grpSpLocks/>
                                          </p:cNvGrpSpPr>
                                          <p:nvPr/>
                                        </p:nvGrpSpPr>
                                        <p:grpSpPr bwMode="auto">
                                          <a:xfrm>
                                            <a:off x="1200" y="288"/>
                                            <a:ext cx="2304" cy="3840"/>
                                            <a:chOff x="1200" y="288"/>
                                            <a:chExt cx="2304" cy="3840"/>
                                          </a:xfrm>
                                        </p:grpSpPr>
                                        <p:grpSp>
                                          <p:nvGrpSpPr>
                                            <p:cNvPr id="4134" name="Group 25"/>
                                            <p:cNvGrpSpPr>
                                              <a:grpSpLocks/>
                                            </p:cNvGrpSpPr>
                                            <p:nvPr/>
                                          </p:nvGrpSpPr>
                                          <p:grpSpPr bwMode="auto">
                                            <a:xfrm>
                                              <a:off x="1200" y="288"/>
                                              <a:ext cx="2304" cy="3840"/>
                                              <a:chOff x="1200" y="288"/>
                                              <a:chExt cx="2304" cy="3840"/>
                                            </a:xfrm>
                                          </p:grpSpPr>
                                          <p:grpSp>
                                            <p:nvGrpSpPr>
                                              <p:cNvPr id="4136" name="Group 26"/>
                                              <p:cNvGrpSpPr>
                                                <a:grpSpLocks/>
                                              </p:cNvGrpSpPr>
                                              <p:nvPr/>
                                            </p:nvGrpSpPr>
                                            <p:grpSpPr bwMode="auto">
                                              <a:xfrm>
                                                <a:off x="1200" y="288"/>
                                                <a:ext cx="2304" cy="3840"/>
                                                <a:chOff x="1200" y="288"/>
                                                <a:chExt cx="2304" cy="3840"/>
                                              </a:xfrm>
                                            </p:grpSpPr>
                                            <p:grpSp>
                                              <p:nvGrpSpPr>
                                                <p:cNvPr id="4138" name="Group 27"/>
                                                <p:cNvGrpSpPr>
                                                  <a:grpSpLocks/>
                                                </p:cNvGrpSpPr>
                                                <p:nvPr/>
                                              </p:nvGrpSpPr>
                                              <p:grpSpPr bwMode="auto">
                                                <a:xfrm>
                                                  <a:off x="1200" y="288"/>
                                                  <a:ext cx="2304" cy="3840"/>
                                                  <a:chOff x="1200" y="288"/>
                                                  <a:chExt cx="2304" cy="3840"/>
                                                </a:xfrm>
                                              </p:grpSpPr>
                                              <p:grpSp>
                                                <p:nvGrpSpPr>
                                                  <p:cNvPr id="4140" name="Group 28"/>
                                                  <p:cNvGrpSpPr>
                                                    <a:grpSpLocks/>
                                                  </p:cNvGrpSpPr>
                                                  <p:nvPr/>
                                                </p:nvGrpSpPr>
                                                <p:grpSpPr bwMode="auto">
                                                  <a:xfrm>
                                                    <a:off x="1200" y="288"/>
                                                    <a:ext cx="2304" cy="3840"/>
                                                    <a:chOff x="1200" y="288"/>
                                                    <a:chExt cx="2304" cy="3840"/>
                                                  </a:xfrm>
                                                </p:grpSpPr>
                                                <p:grpSp>
                                                  <p:nvGrpSpPr>
                                                    <p:cNvPr id="4142" name="Group 29"/>
                                                    <p:cNvGrpSpPr>
                                                      <a:grpSpLocks/>
                                                    </p:cNvGrpSpPr>
                                                    <p:nvPr/>
                                                  </p:nvGrpSpPr>
                                                  <p:grpSpPr bwMode="auto">
                                                    <a:xfrm>
                                                      <a:off x="1200" y="288"/>
                                                      <a:ext cx="2304" cy="3840"/>
                                                      <a:chOff x="1200" y="288"/>
                                                      <a:chExt cx="2304" cy="3840"/>
                                                    </a:xfrm>
                                                  </p:grpSpPr>
                                                  <p:grpSp>
                                                    <p:nvGrpSpPr>
                                                      <p:cNvPr id="4144" name="Group 30"/>
                                                      <p:cNvGrpSpPr>
                                                        <a:grpSpLocks/>
                                                      </p:cNvGrpSpPr>
                                                      <p:nvPr/>
                                                    </p:nvGrpSpPr>
                                                    <p:grpSpPr bwMode="auto">
                                                      <a:xfrm>
                                                        <a:off x="1200" y="288"/>
                                                        <a:ext cx="2304" cy="3840"/>
                                                        <a:chOff x="1200" y="288"/>
                                                        <a:chExt cx="2304" cy="3840"/>
                                                      </a:xfrm>
                                                    </p:grpSpPr>
                                                    <p:sp>
                                                      <p:nvSpPr>
                                                        <p:cNvPr id="4146" name="Freeform 31"/>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rgbClr val="FFFF66"/>
                                                          </a:solidFill>
                                                          <a:round/>
                                                          <a:headEnd/>
                                                          <a:tailEnd/>
                                                        </a:ln>
                                                      </p:spPr>
                                                      <p:txBody>
                                                        <a:bodyPr/>
                                                        <a:lstStyle/>
                                                        <a:p>
                                                          <a:endParaRPr lang="en-US"/>
                                                        </a:p>
                                                      </p:txBody>
                                                    </p:sp>
                                                    <p:sp>
                                                      <p:nvSpPr>
                                                        <p:cNvPr id="4147" name="Freeform 32"/>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5" name="Freeform 33"/>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3" name="Freeform 34"/>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41" name="Freeform 35"/>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9" name="Freeform 36"/>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7" name="Freeform 37"/>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5" name="Freeform 38"/>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3" name="Freeform 39"/>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31" name="Freeform 40"/>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9" name="Freeform 41"/>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7" name="Freeform 42"/>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25" name="Oval 43"/>
                                  <p:cNvSpPr>
                                    <a:spLocks noChangeArrowheads="1"/>
                                  </p:cNvSpPr>
                                  <p:nvPr/>
                                </p:nvSpPr>
                                <p:spPr bwMode="auto">
                                  <a:xfrm>
                                    <a:off x="2832" y="100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23" name="Oval 44"/>
                                <p:cNvSpPr>
                                  <a:spLocks noChangeArrowheads="1"/>
                                </p:cNvSpPr>
                                <p:nvPr/>
                              </p:nvSpPr>
                              <p:spPr bwMode="auto">
                                <a:xfrm>
                                  <a:off x="3888" y="3120"/>
                                  <a:ext cx="48" cy="48"/>
                                </a:xfrm>
                                <a:prstGeom prst="ellipse">
                                  <a:avLst/>
                                </a:prstGeom>
                                <a:solidFill>
                                  <a:srgbClr val="FF0000">
                                    <a:alpha val="0"/>
                                  </a:srgbClr>
                                </a:solidFill>
                                <a:ln w="9525">
                                  <a:solidFill>
                                    <a:srgbClr val="993366"/>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57389" name="AutoShape 45"/>
                              <p:cNvSpPr>
                                <a:spLocks noChangeArrowheads="1"/>
                              </p:cNvSpPr>
                              <p:nvPr/>
                            </p:nvSpPr>
                            <p:spPr bwMode="auto">
                              <a:xfrm>
                                <a:off x="2544" y="912"/>
                                <a:ext cx="48" cy="48"/>
                              </a:xfrm>
                              <a:prstGeom prst="star5">
                                <a:avLst/>
                              </a:prstGeom>
                              <a:solidFill>
                                <a:srgbClr val="FF3300">
                                  <a:alpha val="0"/>
                                </a:srgbClr>
                              </a:solidFill>
                              <a:ln w="9525">
                                <a:solidFill>
                                  <a:srgbClr val="FF0000"/>
                                </a:solidFill>
                                <a:miter lim="800000"/>
                                <a:headEnd/>
                                <a:tailEnd/>
                              </a:ln>
                              <a:effectLst/>
                            </p:spPr>
                            <p:txBody>
                              <a:bodyPr wrap="none" anchor="ctr"/>
                              <a:lstStyle/>
                              <a:p>
                                <a:pPr eaLnBrk="1" hangingPunct="1">
                                  <a:defRPr/>
                                </a:pPr>
                                <a:endParaRPr lang="en-US"/>
                              </a:p>
                            </p:txBody>
                          </p:sp>
                        </p:grpSp>
                        <p:sp>
                          <p:nvSpPr>
                            <p:cNvPr id="4119" name="Oval 46"/>
                            <p:cNvSpPr>
                              <a:spLocks noChangeArrowheads="1"/>
                            </p:cNvSpPr>
                            <p:nvPr/>
                          </p:nvSpPr>
                          <p:spPr bwMode="auto">
                            <a:xfrm>
                              <a:off x="1728" y="148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7" name="Oval 47"/>
                          <p:cNvSpPr>
                            <a:spLocks noChangeArrowheads="1"/>
                          </p:cNvSpPr>
                          <p:nvPr/>
                        </p:nvSpPr>
                        <p:spPr bwMode="auto">
                          <a:xfrm>
                            <a:off x="2688" y="2256"/>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5" name="Oval 48"/>
                        <p:cNvSpPr>
                          <a:spLocks noChangeArrowheads="1"/>
                        </p:cNvSpPr>
                        <p:nvPr/>
                      </p:nvSpPr>
                      <p:spPr bwMode="auto">
                        <a:xfrm>
                          <a:off x="2256" y="3648"/>
                          <a:ext cx="52" cy="48"/>
                        </a:xfrm>
                        <a:prstGeom prst="ellipse">
                          <a:avLst/>
                        </a:prstGeom>
                        <a:solidFill>
                          <a:srgbClr val="FF0000">
                            <a:alpha val="0"/>
                          </a:srgbClr>
                        </a:solidFill>
                        <a:ln w="9525">
                          <a:solidFill>
                            <a:srgbClr val="800080"/>
                          </a:solidFill>
                          <a:round/>
                          <a:headEnd/>
                          <a:tailEnd/>
                        </a:ln>
                      </p:spPr>
                      <p:txBody>
                        <a:bodyPr wrap="none" anchor="ct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en-US"/>
                        </a:p>
                      </p:txBody>
                    </p:sp>
                  </p:grpSp>
                  <p:sp>
                    <p:nvSpPr>
                      <p:cNvPr id="4113" name="Text Box 49"/>
                      <p:cNvSpPr txBox="1">
                        <a:spLocks noChangeArrowheads="1"/>
                      </p:cNvSpPr>
                      <p:nvPr/>
                    </p:nvSpPr>
                    <p:spPr bwMode="auto">
                      <a:xfrm>
                        <a:off x="960" y="960"/>
                        <a:ext cx="394"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HÀ NỘI</a:t>
                        </a:r>
                      </a:p>
                    </p:txBody>
                  </p:sp>
                </p:grpSp>
              </p:grpSp>
            </p:grpSp>
          </p:grpSp>
          <p:sp>
            <p:nvSpPr>
              <p:cNvPr id="4105" name="Text Box 50"/>
              <p:cNvSpPr txBox="1">
                <a:spLocks noChangeArrowheads="1"/>
              </p:cNvSpPr>
              <p:nvPr/>
            </p:nvSpPr>
            <p:spPr bwMode="auto">
              <a:xfrm>
                <a:off x="1681" y="3600"/>
                <a:ext cx="49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TP HCM</a:t>
                </a:r>
              </a:p>
            </p:txBody>
          </p:sp>
        </p:grpSp>
        <p:sp>
          <p:nvSpPr>
            <p:cNvPr id="4103" name="Text Box 51"/>
            <p:cNvSpPr txBox="1">
              <a:spLocks noChangeArrowheads="1"/>
            </p:cNvSpPr>
            <p:nvPr/>
          </p:nvSpPr>
          <p:spPr bwMode="auto">
            <a:xfrm>
              <a:off x="2545" y="3073"/>
              <a:ext cx="585"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en-US" sz="800" b="1">
                  <a:solidFill>
                    <a:srgbClr val="FF3300"/>
                  </a:solidFill>
                  <a:latin typeface="Bodoni MT Black" panose="02070A03080606020203" pitchFamily="18" charset="0"/>
                </a:rPr>
                <a:t>NHA TRANG</a:t>
              </a:r>
            </a:p>
          </p:txBody>
        </p:sp>
      </p:grpSp>
      <p:sp>
        <p:nvSpPr>
          <p:cNvPr id="57396" name="Text Box 52"/>
          <p:cNvSpPr txBox="1">
            <a:spLocks noChangeArrowheads="1"/>
          </p:cNvSpPr>
          <p:nvPr/>
        </p:nvSpPr>
        <p:spPr bwMode="auto">
          <a:xfrm>
            <a:off x="1" y="102760"/>
            <a:ext cx="12192000" cy="6709529"/>
          </a:xfrm>
          <a:prstGeom prst="rect">
            <a:avLst/>
          </a:prstGeom>
          <a:noFill/>
          <a:ln w="9525">
            <a:noFill/>
            <a:miter lim="800000"/>
            <a:headEnd/>
            <a:tailEnd/>
          </a:ln>
          <a:effec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ts val="600"/>
              </a:spcBef>
              <a:defRPr/>
            </a:pPr>
            <a:r>
              <a:rPr lang="en-US" sz="4000" b="1" dirty="0">
                <a:solidFill>
                  <a:srgbClr val="FF0066"/>
                </a:solidFill>
                <a:effectLst>
                  <a:outerShdw blurRad="38100" dist="38100" dir="2700000" algn="tl">
                    <a:srgbClr val="C0C0C0"/>
                  </a:outerShdw>
                </a:effectLst>
              </a:rPr>
              <a:t>CHÀO MỪNG CÁC EM ĐẾN VỚI </a:t>
            </a:r>
          </a:p>
          <a:p>
            <a:pPr algn="ctr" eaLnBrk="1" hangingPunct="1">
              <a:spcBef>
                <a:spcPts val="600"/>
              </a:spcBef>
              <a:defRPr/>
            </a:pPr>
            <a:r>
              <a:rPr lang="en-US" sz="4000" b="1" dirty="0">
                <a:solidFill>
                  <a:srgbClr val="FF0066"/>
                </a:solidFill>
                <a:effectLst>
                  <a:outerShdw blurRad="38100" dist="38100" dir="2700000" algn="tl">
                    <a:srgbClr val="C0C0C0"/>
                  </a:outerShdw>
                </a:effectLst>
              </a:rPr>
              <a:t>BÀI HỌC LỊCH SỬ 6</a:t>
            </a:r>
            <a:endParaRPr lang="en-US" sz="3600" b="1" dirty="0">
              <a:solidFill>
                <a:srgbClr val="FF0066"/>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sz="3200"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ctr" eaLnBrk="1" hangingPunct="1">
              <a:spcBef>
                <a:spcPct val="50000"/>
              </a:spcBef>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a:p>
            <a:pPr algn="r" eaLnBrk="1" hangingPunct="1">
              <a:defRPr/>
            </a:pPr>
            <a:endParaRPr lang="en-US" b="1" dirty="0">
              <a:solidFill>
                <a:srgbClr val="0000CC"/>
              </a:solidFill>
              <a:effectLst>
                <a:outerShdw blurRad="38100" dist="38100" dir="2700000" algn="tl">
                  <a:srgbClr val="C0C0C0"/>
                </a:outerShdw>
              </a:effectLst>
            </a:endParaRPr>
          </a:p>
        </p:txBody>
      </p:sp>
      <p:pic>
        <p:nvPicPr>
          <p:cNvPr id="54" name="Picture 53">
            <a:extLst>
              <a:ext uri="{FF2B5EF4-FFF2-40B4-BE49-F238E27FC236}">
                <a16:creationId xmlns:a16="http://schemas.microsoft.com/office/drawing/2014/main" id="{22231808-4386-5E43-8295-3F201E9119DF}"/>
              </a:ext>
            </a:extLst>
          </p:cNvPr>
          <p:cNvPicPr>
            <a:picLocks noChangeAspect="1"/>
          </p:cNvPicPr>
          <p:nvPr/>
        </p:nvPicPr>
        <p:blipFill>
          <a:blip r:embed="rId3"/>
          <a:stretch>
            <a:fillRect/>
          </a:stretch>
        </p:blipFill>
        <p:spPr>
          <a:xfrm>
            <a:off x="10828097" y="-22579"/>
            <a:ext cx="1264357" cy="1264357"/>
          </a:xfrm>
          <a:prstGeom prst="rect">
            <a:avLst/>
          </a:prstGeom>
        </p:spPr>
      </p:pic>
    </p:spTree>
    <p:extLst>
      <p:ext uri="{BB962C8B-B14F-4D97-AF65-F5344CB8AC3E}">
        <p14:creationId xmlns:p14="http://schemas.microsoft.com/office/powerpoint/2010/main" val="33850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II. QUÁ TRÌNH THÀNH LẬP NHÀ NƯỚC AI CẬP CỔ ĐẠI</a:t>
            </a:r>
          </a:p>
        </p:txBody>
      </p:sp>
      <p:cxnSp>
        <p:nvCxnSpPr>
          <p:cNvPr id="6" name="Straight Connector 5"/>
          <p:cNvCxnSpPr/>
          <p:nvPr/>
        </p:nvCxnSpPr>
        <p:spPr>
          <a:xfrm>
            <a:off x="6096000" y="633046"/>
            <a:ext cx="45156" cy="6224954"/>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3" name="Rectangle 2"/>
          <p:cNvSpPr/>
          <p:nvPr/>
        </p:nvSpPr>
        <p:spPr>
          <a:xfrm>
            <a:off x="6267503" y="769443"/>
            <a:ext cx="4634959" cy="5927777"/>
          </a:xfrm>
          <a:prstGeom prst="rect">
            <a:avLst/>
          </a:prstGeom>
        </p:spPr>
        <p:txBody>
          <a:bodyPr wrap="square">
            <a:spAutoFit/>
          </a:bodyPr>
          <a:lstStyle/>
          <a:p>
            <a:pPr>
              <a:lnSpc>
                <a:spcPct val="115000"/>
              </a:lnSpc>
              <a:spcAft>
                <a:spcPts val="1000"/>
              </a:spcAft>
            </a:pPr>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6.4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phiến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mơ</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D:\Hồ sơ cá nhân\2021 - 2022\DỰ ÁN KHBD LỚP 6\CHÂN TROI SANG TAO\CTST\Screenshot (15).png"/>
          <p:cNvPicPr/>
          <p:nvPr/>
        </p:nvPicPr>
        <p:blipFill rotWithShape="1">
          <a:blip r:embed="rId3">
            <a:extLst>
              <a:ext uri="{28A0092B-C50C-407E-A947-70E740481C1C}">
                <a14:useLocalDpi xmlns:a14="http://schemas.microsoft.com/office/drawing/2010/main" val="0"/>
              </a:ext>
            </a:extLst>
          </a:blip>
          <a:srcRect l="16722" t="58729" r="53401" b="6524"/>
          <a:stretch/>
        </p:blipFill>
        <p:spPr bwMode="auto">
          <a:xfrm>
            <a:off x="15876" y="685677"/>
            <a:ext cx="6080123" cy="3218108"/>
          </a:xfrm>
          <a:prstGeom prst="rect">
            <a:avLst/>
          </a:prstGeom>
          <a:noFill/>
          <a:ln>
            <a:noFill/>
          </a:ln>
          <a:extLst>
            <a:ext uri="{53640926-AAD7-44D8-BBD7-CCE9431645EC}">
              <a14:shadowObscured xmlns:a14="http://schemas.microsoft.com/office/drawing/2010/main"/>
            </a:ext>
          </a:extLst>
        </p:spPr>
      </p:pic>
      <p:sp>
        <p:nvSpPr>
          <p:cNvPr id="5" name="Rectangle 2"/>
          <p:cNvSpPr>
            <a:spLocks noChangeArrowheads="1"/>
          </p:cNvSpPr>
          <p:nvPr/>
        </p:nvSpPr>
        <p:spPr bwMode="auto">
          <a:xfrm>
            <a:off x="15876" y="3956415"/>
            <a:ext cx="21574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531249030"/>
              </p:ext>
            </p:extLst>
          </p:nvPr>
        </p:nvGraphicFramePr>
        <p:xfrm>
          <a:off x="15877" y="3969668"/>
          <a:ext cx="6096732" cy="2831246"/>
        </p:xfrm>
        <a:graphic>
          <a:graphicData uri="http://schemas.openxmlformats.org/presentationml/2006/ole">
            <mc:AlternateContent xmlns:mc="http://schemas.openxmlformats.org/markup-compatibility/2006">
              <mc:Choice xmlns:v="urn:schemas-microsoft-com:vml" Requires="v">
                <p:oleObj name="Bitmap Image" r:id="rId4" imgW="4315427" imgH="1828571" progId="Paint.Picture">
                  <p:embed/>
                </p:oleObj>
              </mc:Choice>
              <mc:Fallback>
                <p:oleObj name="Bitmap Image" r:id="rId4" imgW="4315427" imgH="1828571"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7" y="3969668"/>
                        <a:ext cx="6096732" cy="2831246"/>
                      </a:xfrm>
                      <a:prstGeom prst="rect">
                        <a:avLst/>
                      </a:prstGeom>
                      <a:noFill/>
                    </p:spPr>
                  </p:pic>
                </p:oleObj>
              </mc:Fallback>
            </mc:AlternateContent>
          </a:graphicData>
        </a:graphic>
      </p:graphicFrame>
    </p:spTree>
    <p:extLst>
      <p:ext uri="{BB962C8B-B14F-4D97-AF65-F5344CB8AC3E}">
        <p14:creationId xmlns:p14="http://schemas.microsoft.com/office/powerpoint/2010/main" val="365811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II. QUÁ TRÌNH THÀNH LẬP NHÀ NƯỚC AI CẬP CỔ ĐẠI</a:t>
            </a:r>
          </a:p>
        </p:txBody>
      </p:sp>
      <p:cxnSp>
        <p:nvCxnSpPr>
          <p:cNvPr id="6" name="Straight Connector 5"/>
          <p:cNvCxnSpPr/>
          <p:nvPr/>
        </p:nvCxnSpPr>
        <p:spPr>
          <a:xfrm>
            <a:off x="6096000" y="633046"/>
            <a:ext cx="45156" cy="6224954"/>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pic>
        <p:nvPicPr>
          <p:cNvPr id="5" name="Picture 4" descr="D:\Hồ sơ cá nhân\2021 - 2022\DỰ ÁN KHBD LỚP 6\CHÂN TROI SANG TAO\CTST\Screenshot (15).png"/>
          <p:cNvPicPr/>
          <p:nvPr/>
        </p:nvPicPr>
        <p:blipFill rotWithShape="1">
          <a:blip r:embed="rId3">
            <a:extLst>
              <a:ext uri="{28A0092B-C50C-407E-A947-70E740481C1C}">
                <a14:useLocalDpi xmlns:a14="http://schemas.microsoft.com/office/drawing/2010/main" val="0"/>
              </a:ext>
            </a:extLst>
          </a:blip>
          <a:srcRect l="16722" t="58729" r="53401" b="6524"/>
          <a:stretch/>
        </p:blipFill>
        <p:spPr bwMode="auto">
          <a:xfrm>
            <a:off x="7431808" y="595760"/>
            <a:ext cx="4775198" cy="3533788"/>
          </a:xfrm>
          <a:prstGeom prst="rect">
            <a:avLst/>
          </a:prstGeom>
          <a:noFill/>
          <a:ln>
            <a:noFill/>
          </a:ln>
          <a:extLst>
            <a:ext uri="{53640926-AAD7-44D8-BBD7-CCE9431645EC}">
              <a14:shadowObscured xmlns:a14="http://schemas.microsoft.com/office/drawing/2010/main"/>
            </a:ext>
          </a:extLst>
        </p:spPr>
      </p:pic>
      <p:graphicFrame>
        <p:nvGraphicFramePr>
          <p:cNvPr id="8" name="Object 7"/>
          <p:cNvGraphicFramePr>
            <a:graphicFrameLocks noChangeAspect="1"/>
          </p:cNvGraphicFramePr>
          <p:nvPr>
            <p:extLst>
              <p:ext uri="{D42A27DB-BD31-4B8C-83A1-F6EECF244321}">
                <p14:modId xmlns:p14="http://schemas.microsoft.com/office/powerpoint/2010/main" val="3875088647"/>
              </p:ext>
            </p:extLst>
          </p:nvPr>
        </p:nvGraphicFramePr>
        <p:xfrm>
          <a:off x="7507848" y="3785340"/>
          <a:ext cx="4775198" cy="2896756"/>
        </p:xfrm>
        <a:graphic>
          <a:graphicData uri="http://schemas.openxmlformats.org/presentationml/2006/ole">
            <mc:AlternateContent xmlns:mc="http://schemas.openxmlformats.org/markup-compatibility/2006">
              <mc:Choice xmlns:v="urn:schemas-microsoft-com:vml" Requires="v">
                <p:oleObj name="Bitmap Image" r:id="rId4" imgW="4315427" imgH="1828571" progId="Paint.Picture">
                  <p:embed/>
                </p:oleObj>
              </mc:Choice>
              <mc:Fallback>
                <p:oleObj name="Bitmap Image" r:id="rId4" imgW="4315427" imgH="18285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7848" y="3785340"/>
                        <a:ext cx="4775198" cy="2896756"/>
                      </a:xfrm>
                      <a:prstGeom prst="rect">
                        <a:avLst/>
                      </a:prstGeom>
                      <a:noFill/>
                    </p:spPr>
                  </p:pic>
                </p:oleObj>
              </mc:Fallback>
            </mc:AlternateContent>
          </a:graphicData>
        </a:graphic>
      </p:graphicFrame>
      <p:sp>
        <p:nvSpPr>
          <p:cNvPr id="2" name="Rectangle 1"/>
          <p:cNvSpPr/>
          <p:nvPr/>
        </p:nvSpPr>
        <p:spPr>
          <a:xfrm>
            <a:off x="1407464" y="2751618"/>
            <a:ext cx="6271530" cy="914930"/>
          </a:xfrm>
          <a:prstGeom prst="rect">
            <a:avLst/>
          </a:prstGeom>
        </p:spPr>
        <p:txBody>
          <a:bodyPr wrap="square">
            <a:spAutoFit/>
          </a:bodyPr>
          <a:lstStyle/>
          <a:p>
            <a:pPr>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2400" dirty="0">
                <a:latin typeface="Times New Roman" panose="02020603050405020304" pitchFamily="18" charset="0"/>
                <a:ea typeface="Calibri" panose="020F0502020204030204" pitchFamily="34" charset="0"/>
                <a:cs typeface="Times New Roman" panose="02020603050405020304" pitchFamily="18" charset="0"/>
              </a:rPr>
              <a:t> 3000 TCN,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vua</a:t>
            </a:r>
            <a:r>
              <a:rPr lang="en-US" sz="2400" dirty="0">
                <a:latin typeface="Times New Roman" panose="02020603050405020304" pitchFamily="18" charset="0"/>
                <a:ea typeface="Calibri" panose="020F0502020204030204" pitchFamily="34" charset="0"/>
                <a:cs typeface="Times New Roman" panose="02020603050405020304" pitchFamily="18" charset="0"/>
              </a:rPr>
              <a:t> Na-</a:t>
            </a:r>
            <a:r>
              <a:rPr lang="en-US" sz="2400" dirty="0" err="1">
                <a:latin typeface="Times New Roman" panose="02020603050405020304" pitchFamily="18" charset="0"/>
                <a:ea typeface="Calibri" panose="020F0502020204030204" pitchFamily="34" charset="0"/>
                <a:cs typeface="Times New Roman" panose="02020603050405020304" pitchFamily="18" charset="0"/>
              </a:rPr>
              <a:t>mơ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59011" y="3813868"/>
            <a:ext cx="6408473" cy="914930"/>
          </a:xfrm>
          <a:prstGeom prst="rect">
            <a:avLst/>
          </a:prstGeom>
        </p:spPr>
        <p:txBody>
          <a:bodyPr wrap="square">
            <a:spAutoFit/>
          </a:bodyPr>
          <a:lstStyle/>
          <a:p>
            <a:pPr>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Pha-ra-ông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1494128" y="1481681"/>
            <a:ext cx="6273356"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Ai </a:t>
            </a:r>
            <a:r>
              <a:rPr lang="en-US" sz="2400" dirty="0" err="1">
                <a:latin typeface="Times New Roman" panose="02020603050405020304" pitchFamily="18" charset="0"/>
                <a:cs typeface="Times New Roman" panose="02020603050405020304" pitchFamily="18" charset="0"/>
              </a:rPr>
              <a:t>Cập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Thượng</a:t>
            </a:r>
            <a:r>
              <a:rPr lang="en-US" sz="2400" dirty="0">
                <a:latin typeface="Times New Roman" panose="02020603050405020304" pitchFamily="18" charset="0"/>
                <a:cs typeface="Times New Roman" panose="02020603050405020304" pitchFamily="18" charset="0"/>
              </a:rPr>
              <a:t> Ai </a:t>
            </a:r>
            <a:r>
              <a:rPr lang="en-US" sz="2400" dirty="0" err="1">
                <a:latin typeface="Times New Roman" panose="02020603050405020304" pitchFamily="18" charset="0"/>
                <a:cs typeface="Times New Roman" panose="02020603050405020304" pitchFamily="18" charset="0"/>
              </a:rPr>
              <a:t>Cập</a:t>
            </a:r>
            <a:r>
              <a:rPr lang="en-US" sz="2400" dirty="0">
                <a:latin typeface="Times New Roman" panose="02020603050405020304" pitchFamily="18" charset="0"/>
                <a:cs typeface="Times New Roman" panose="02020603050405020304" pitchFamily="18" charset="0"/>
              </a:rPr>
              <a:t>. </a:t>
            </a:r>
          </a:p>
        </p:txBody>
      </p:sp>
      <p:pic>
        <p:nvPicPr>
          <p:cNvPr id="10" name="Picture 9" descr="Book-09-june"/>
          <p:cNvPicPr>
            <a:picLocks noChangeAspect="1" noChangeArrowheads="1" noCrop="1"/>
          </p:cNvPicPr>
          <p:nvPr/>
        </p:nvPicPr>
        <p:blipFill>
          <a:blip r:embed="rId6"/>
          <a:srcRect/>
          <a:stretch>
            <a:fillRect/>
          </a:stretch>
        </p:blipFill>
        <p:spPr bwMode="auto">
          <a:xfrm>
            <a:off x="1416539" y="723091"/>
            <a:ext cx="1219200" cy="752791"/>
          </a:xfrm>
          <a:prstGeom prst="rect">
            <a:avLst/>
          </a:prstGeom>
          <a:noFill/>
          <a:ln w="9525">
            <a:noFill/>
            <a:miter lim="800000"/>
            <a:headEnd/>
            <a:tailEnd/>
          </a:ln>
        </p:spPr>
      </p:pic>
    </p:spTree>
    <p:extLst>
      <p:ext uri="{BB962C8B-B14F-4D97-AF65-F5344CB8AC3E}">
        <p14:creationId xmlns:p14="http://schemas.microsoft.com/office/powerpoint/2010/main" val="223540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8039" y="373487"/>
            <a:ext cx="9440215" cy="622799"/>
          </a:xfrm>
          <a:prstGeom prst="rect">
            <a:avLst/>
          </a:prstGeom>
          <a:noFill/>
        </p:spPr>
        <p:txBody>
          <a:bodyPr wrap="square" rtlCol="0">
            <a:spAutoFit/>
          </a:bodyPr>
          <a:lstStyle/>
          <a:p>
            <a:pPr>
              <a:lnSpc>
                <a:spcPct val="115000"/>
              </a:lnSpc>
              <a:spcAft>
                <a:spcPts val="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378039" y="1107583"/>
            <a:ext cx="9440215" cy="2554545"/>
          </a:xfrm>
          <a:prstGeom prst="rect">
            <a:avLst/>
          </a:prstGeom>
          <a:noFill/>
        </p:spPr>
        <p:txBody>
          <a:bodyPr wrap="square" rtlCol="0">
            <a:spAutoFit/>
          </a:bodyPr>
          <a:lstStyle/>
          <a:p>
            <a:pPr marL="342900" indent="-342900">
              <a:buAutoNum type="arabicPeriod"/>
            </a:pPr>
            <a:r>
              <a:rPr lang="en-US" sz="3200" dirty="0" err="1"/>
              <a:t>Người</a:t>
            </a:r>
            <a:r>
              <a:rPr lang="en-US" sz="3200" dirty="0"/>
              <a:t> </a:t>
            </a:r>
            <a:r>
              <a:rPr lang="en-US" sz="3200" dirty="0" err="1"/>
              <a:t>đứng</a:t>
            </a:r>
            <a:r>
              <a:rPr lang="en-US" sz="3200" dirty="0"/>
              <a:t> </a:t>
            </a:r>
            <a:r>
              <a:rPr lang="en-US" sz="3200" dirty="0" err="1"/>
              <a:t>đầu</a:t>
            </a:r>
            <a:r>
              <a:rPr lang="en-US" sz="3200" dirty="0"/>
              <a:t> </a:t>
            </a:r>
            <a:r>
              <a:rPr lang="en-US" sz="3200" dirty="0" err="1"/>
              <a:t>nhà</a:t>
            </a:r>
            <a:r>
              <a:rPr lang="en-US" sz="3200" dirty="0"/>
              <a:t> </a:t>
            </a:r>
            <a:r>
              <a:rPr lang="en-US" sz="3200" dirty="0" err="1"/>
              <a:t>nước</a:t>
            </a:r>
            <a:r>
              <a:rPr lang="en-US" sz="3200" dirty="0"/>
              <a:t> ở Ai </a:t>
            </a:r>
            <a:r>
              <a:rPr lang="en-US" sz="3200" dirty="0" err="1"/>
              <a:t>Cập</a:t>
            </a:r>
            <a:r>
              <a:rPr lang="en-US" sz="3200" dirty="0"/>
              <a:t> </a:t>
            </a:r>
            <a:r>
              <a:rPr lang="en-US" sz="3200" dirty="0" err="1"/>
              <a:t>cổ</a:t>
            </a:r>
            <a:r>
              <a:rPr lang="en-US" sz="3200" dirty="0"/>
              <a:t> </a:t>
            </a:r>
            <a:r>
              <a:rPr lang="en-US" sz="3200" dirty="0" err="1"/>
              <a:t>đại</a:t>
            </a:r>
            <a:r>
              <a:rPr lang="en-US" sz="3200" dirty="0"/>
              <a:t> </a:t>
            </a:r>
            <a:r>
              <a:rPr lang="en-US" sz="3200" dirty="0" err="1"/>
              <a:t>là</a:t>
            </a:r>
            <a:r>
              <a:rPr lang="en-US" sz="3200" dirty="0"/>
              <a:t> </a:t>
            </a:r>
            <a:r>
              <a:rPr lang="en-US" sz="3200" dirty="0" err="1"/>
              <a:t>ai</a:t>
            </a:r>
            <a:r>
              <a:rPr lang="en-US" sz="3200" dirty="0"/>
              <a:t>?</a:t>
            </a:r>
          </a:p>
          <a:p>
            <a:pPr marL="342900" indent="-342900">
              <a:buAutoNum type="alphaUcPeriod"/>
            </a:pPr>
            <a:r>
              <a:rPr lang="en-US" sz="3200" dirty="0" err="1"/>
              <a:t>Hoàng</a:t>
            </a:r>
            <a:r>
              <a:rPr lang="en-US" sz="3200" dirty="0"/>
              <a:t> </a:t>
            </a:r>
            <a:r>
              <a:rPr lang="en-US" sz="3200" dirty="0" err="1"/>
              <a:t>đế</a:t>
            </a:r>
            <a:r>
              <a:rPr lang="en-US" sz="3200" dirty="0"/>
              <a:t>.</a:t>
            </a:r>
          </a:p>
          <a:p>
            <a:pPr marL="342900" indent="-342900">
              <a:buAutoNum type="alphaUcPeriod"/>
            </a:pPr>
            <a:r>
              <a:rPr lang="en-US" sz="3200" dirty="0" err="1"/>
              <a:t>Đại</a:t>
            </a:r>
            <a:r>
              <a:rPr lang="en-US" sz="3200" dirty="0"/>
              <a:t> </a:t>
            </a:r>
            <a:r>
              <a:rPr lang="en-US" sz="3200" dirty="0" err="1"/>
              <a:t>vương</a:t>
            </a:r>
            <a:endParaRPr lang="en-US" sz="3200" dirty="0"/>
          </a:p>
          <a:p>
            <a:pPr marL="342900" indent="-342900">
              <a:buAutoNum type="alphaUcPeriod"/>
            </a:pPr>
            <a:r>
              <a:rPr lang="en-US" sz="3200" dirty="0" err="1"/>
              <a:t>Pha</a:t>
            </a:r>
            <a:r>
              <a:rPr lang="en-US" sz="3200" dirty="0"/>
              <a:t>-Ra-</a:t>
            </a:r>
            <a:r>
              <a:rPr lang="en-US" sz="3200" dirty="0" err="1"/>
              <a:t>Ông</a:t>
            </a:r>
            <a:endParaRPr lang="en-US" sz="3200" dirty="0"/>
          </a:p>
          <a:p>
            <a:pPr marL="342900" indent="-342900">
              <a:buAutoNum type="alphaUcPeriod"/>
            </a:pPr>
            <a:r>
              <a:rPr lang="en-US" sz="3200" dirty="0" err="1"/>
              <a:t>Thiên</a:t>
            </a:r>
            <a:r>
              <a:rPr lang="en-US" sz="3200" dirty="0"/>
              <a:t> </a:t>
            </a:r>
            <a:r>
              <a:rPr lang="en-US" sz="3200" dirty="0" err="1"/>
              <a:t>tử</a:t>
            </a:r>
            <a:r>
              <a:rPr lang="en-US" sz="3200" dirty="0"/>
              <a:t>.</a:t>
            </a:r>
          </a:p>
        </p:txBody>
      </p:sp>
      <p:sp>
        <p:nvSpPr>
          <p:cNvPr id="7" name="Oval 6"/>
          <p:cNvSpPr/>
          <p:nvPr/>
        </p:nvSpPr>
        <p:spPr>
          <a:xfrm>
            <a:off x="1339403" y="2623772"/>
            <a:ext cx="450762" cy="48236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a:t>
            </a:r>
          </a:p>
        </p:txBody>
      </p:sp>
      <p:sp>
        <p:nvSpPr>
          <p:cNvPr id="8" name="TextBox 7"/>
          <p:cNvSpPr txBox="1"/>
          <p:nvPr/>
        </p:nvSpPr>
        <p:spPr>
          <a:xfrm>
            <a:off x="1339403" y="3825025"/>
            <a:ext cx="9478851" cy="2062103"/>
          </a:xfrm>
          <a:prstGeom prst="rect">
            <a:avLst/>
          </a:prstGeom>
          <a:noFill/>
        </p:spPr>
        <p:txBody>
          <a:bodyPr wrap="square" rtlCol="0">
            <a:spAutoFit/>
          </a:bodyPr>
          <a:lstStyle/>
          <a:p>
            <a:r>
              <a:rPr lang="en-US" sz="3200" dirty="0">
                <a:solidFill>
                  <a:srgbClr val="0070C0"/>
                </a:solidFill>
              </a:rPr>
              <a:t>2. </a:t>
            </a:r>
            <a:r>
              <a:rPr lang="en-US" sz="3200" dirty="0" err="1">
                <a:solidFill>
                  <a:srgbClr val="0070C0"/>
                </a:solidFill>
              </a:rPr>
              <a:t>Sự</a:t>
            </a:r>
            <a:r>
              <a:rPr lang="en-US" sz="3200" dirty="0">
                <a:solidFill>
                  <a:srgbClr val="0070C0"/>
                </a:solidFill>
              </a:rPr>
              <a:t> </a:t>
            </a:r>
            <a:r>
              <a:rPr lang="en-US" sz="3200" dirty="0" err="1">
                <a:solidFill>
                  <a:srgbClr val="0070C0"/>
                </a:solidFill>
              </a:rPr>
              <a:t>ra</a:t>
            </a:r>
            <a:r>
              <a:rPr lang="en-US" sz="3200" dirty="0">
                <a:solidFill>
                  <a:srgbClr val="0070C0"/>
                </a:solidFill>
              </a:rPr>
              <a:t> </a:t>
            </a:r>
            <a:r>
              <a:rPr lang="en-US" sz="3200" dirty="0" err="1">
                <a:solidFill>
                  <a:srgbClr val="0070C0"/>
                </a:solidFill>
              </a:rPr>
              <a:t>đời</a:t>
            </a:r>
            <a:r>
              <a:rPr lang="en-US" sz="3200" dirty="0">
                <a:solidFill>
                  <a:srgbClr val="0070C0"/>
                </a:solidFill>
              </a:rPr>
              <a:t> </a:t>
            </a:r>
            <a:r>
              <a:rPr lang="en-US" sz="3200" dirty="0" err="1">
                <a:solidFill>
                  <a:srgbClr val="0070C0"/>
                </a:solidFill>
              </a:rPr>
              <a:t>của</a:t>
            </a:r>
            <a:r>
              <a:rPr lang="en-US" sz="3200" dirty="0">
                <a:solidFill>
                  <a:srgbClr val="0070C0"/>
                </a:solidFill>
              </a:rPr>
              <a:t> </a:t>
            </a:r>
            <a:r>
              <a:rPr lang="en-US" sz="3200" dirty="0" err="1">
                <a:solidFill>
                  <a:srgbClr val="0070C0"/>
                </a:solidFill>
              </a:rPr>
              <a:t>nhà</a:t>
            </a:r>
            <a:r>
              <a:rPr lang="en-US" sz="3200" dirty="0">
                <a:solidFill>
                  <a:srgbClr val="0070C0"/>
                </a:solidFill>
              </a:rPr>
              <a:t> </a:t>
            </a:r>
            <a:r>
              <a:rPr lang="en-US" sz="3200" dirty="0" err="1">
                <a:solidFill>
                  <a:srgbClr val="0070C0"/>
                </a:solidFill>
              </a:rPr>
              <a:t>nước</a:t>
            </a:r>
            <a:r>
              <a:rPr lang="en-US" sz="3200" dirty="0">
                <a:solidFill>
                  <a:srgbClr val="0070C0"/>
                </a:solidFill>
              </a:rPr>
              <a:t> Ai </a:t>
            </a:r>
            <a:r>
              <a:rPr lang="en-US" sz="3200" dirty="0" err="1">
                <a:solidFill>
                  <a:srgbClr val="0070C0"/>
                </a:solidFill>
              </a:rPr>
              <a:t>Cập</a:t>
            </a:r>
            <a:r>
              <a:rPr lang="en-US" sz="3200" dirty="0">
                <a:solidFill>
                  <a:srgbClr val="0070C0"/>
                </a:solidFill>
              </a:rPr>
              <a:t> </a:t>
            </a:r>
            <a:r>
              <a:rPr lang="en-US" sz="3200" dirty="0" err="1">
                <a:solidFill>
                  <a:srgbClr val="0070C0"/>
                </a:solidFill>
              </a:rPr>
              <a:t>cổ</a:t>
            </a:r>
            <a:r>
              <a:rPr lang="en-US" sz="3200" dirty="0">
                <a:solidFill>
                  <a:srgbClr val="0070C0"/>
                </a:solidFill>
              </a:rPr>
              <a:t> </a:t>
            </a:r>
            <a:r>
              <a:rPr lang="en-US" sz="3200" dirty="0" err="1">
                <a:solidFill>
                  <a:srgbClr val="0070C0"/>
                </a:solidFill>
              </a:rPr>
              <a:t>đại</a:t>
            </a:r>
            <a:r>
              <a:rPr lang="en-US" sz="3200" dirty="0">
                <a:solidFill>
                  <a:srgbClr val="0070C0"/>
                </a:solidFill>
              </a:rPr>
              <a:t> </a:t>
            </a:r>
            <a:r>
              <a:rPr lang="en-US" sz="3200" dirty="0" err="1">
                <a:solidFill>
                  <a:srgbClr val="0070C0"/>
                </a:solidFill>
              </a:rPr>
              <a:t>dựa</a:t>
            </a:r>
            <a:r>
              <a:rPr lang="en-US" sz="3200" dirty="0">
                <a:solidFill>
                  <a:srgbClr val="0070C0"/>
                </a:solidFill>
              </a:rPr>
              <a:t> </a:t>
            </a:r>
            <a:r>
              <a:rPr lang="en-US" sz="3200" dirty="0" err="1">
                <a:solidFill>
                  <a:srgbClr val="0070C0"/>
                </a:solidFill>
              </a:rPr>
              <a:t>trên</a:t>
            </a:r>
            <a:r>
              <a:rPr lang="en-US" sz="3200" dirty="0">
                <a:solidFill>
                  <a:srgbClr val="0070C0"/>
                </a:solidFill>
              </a:rPr>
              <a:t> </a:t>
            </a:r>
            <a:r>
              <a:rPr lang="en-US" sz="3200" dirty="0" err="1">
                <a:solidFill>
                  <a:srgbClr val="0070C0"/>
                </a:solidFill>
              </a:rPr>
              <a:t>cơ</a:t>
            </a:r>
            <a:r>
              <a:rPr lang="en-US" sz="3200" dirty="0">
                <a:solidFill>
                  <a:srgbClr val="0070C0"/>
                </a:solidFill>
              </a:rPr>
              <a:t> </a:t>
            </a:r>
            <a:r>
              <a:rPr lang="en-US" sz="3200" dirty="0" err="1">
                <a:solidFill>
                  <a:srgbClr val="0070C0"/>
                </a:solidFill>
              </a:rPr>
              <a:t>sở</a:t>
            </a:r>
            <a:r>
              <a:rPr lang="en-US" sz="3200" dirty="0">
                <a:solidFill>
                  <a:srgbClr val="0070C0"/>
                </a:solidFill>
              </a:rPr>
              <a:t> </a:t>
            </a:r>
            <a:r>
              <a:rPr lang="en-US" sz="3200" dirty="0" err="1">
                <a:solidFill>
                  <a:srgbClr val="0070C0"/>
                </a:solidFill>
              </a:rPr>
              <a:t>nào</a:t>
            </a:r>
            <a:r>
              <a:rPr lang="en-US" sz="3200" dirty="0">
                <a:solidFill>
                  <a:srgbClr val="0070C0"/>
                </a:solidFill>
              </a:rPr>
              <a:t>?</a:t>
            </a:r>
          </a:p>
          <a:p>
            <a:r>
              <a:rPr lang="en-US" sz="3200" dirty="0"/>
              <a:t>    </a:t>
            </a:r>
            <a:r>
              <a:rPr lang="en-US" sz="3200" dirty="0" err="1">
                <a:solidFill>
                  <a:srgbClr val="0070C0"/>
                </a:solidFill>
              </a:rPr>
              <a:t>Dựa</a:t>
            </a:r>
            <a:r>
              <a:rPr lang="en-US" sz="3200" dirty="0">
                <a:solidFill>
                  <a:srgbClr val="0070C0"/>
                </a:solidFill>
              </a:rPr>
              <a:t> </a:t>
            </a:r>
            <a:r>
              <a:rPr lang="en-US" sz="3200" dirty="0" err="1">
                <a:solidFill>
                  <a:srgbClr val="0070C0"/>
                </a:solidFill>
              </a:rPr>
              <a:t>trên</a:t>
            </a:r>
            <a:r>
              <a:rPr lang="en-US" sz="3200" dirty="0">
                <a:solidFill>
                  <a:srgbClr val="0070C0"/>
                </a:solidFill>
              </a:rPr>
              <a:t> </a:t>
            </a:r>
            <a:r>
              <a:rPr lang="en-US" sz="3200" dirty="0" err="1">
                <a:solidFill>
                  <a:srgbClr val="0070C0"/>
                </a:solidFill>
              </a:rPr>
              <a:t>sự</a:t>
            </a:r>
            <a:r>
              <a:rPr lang="en-US" sz="3200" dirty="0">
                <a:solidFill>
                  <a:srgbClr val="0070C0"/>
                </a:solidFill>
              </a:rPr>
              <a:t> </a:t>
            </a:r>
            <a:r>
              <a:rPr lang="en-US" sz="3200" dirty="0" err="1">
                <a:solidFill>
                  <a:srgbClr val="0070C0"/>
                </a:solidFill>
              </a:rPr>
              <a:t>thống</a:t>
            </a:r>
            <a:r>
              <a:rPr lang="en-US" sz="3200" dirty="0">
                <a:solidFill>
                  <a:srgbClr val="0070C0"/>
                </a:solidFill>
              </a:rPr>
              <a:t> </a:t>
            </a:r>
            <a:r>
              <a:rPr lang="en-US" sz="3200" dirty="0" err="1">
                <a:solidFill>
                  <a:srgbClr val="0070C0"/>
                </a:solidFill>
              </a:rPr>
              <a:t>nhất</a:t>
            </a:r>
            <a:r>
              <a:rPr lang="en-US" sz="3200" dirty="0">
                <a:solidFill>
                  <a:srgbClr val="0070C0"/>
                </a:solidFill>
              </a:rPr>
              <a:t> </a:t>
            </a:r>
            <a:r>
              <a:rPr lang="en-US" sz="3200" dirty="0" err="1">
                <a:solidFill>
                  <a:srgbClr val="0070C0"/>
                </a:solidFill>
              </a:rPr>
              <a:t>Thượng</a:t>
            </a:r>
            <a:r>
              <a:rPr lang="en-US" sz="3200" dirty="0">
                <a:solidFill>
                  <a:srgbClr val="0070C0"/>
                </a:solidFill>
              </a:rPr>
              <a:t> Ai </a:t>
            </a:r>
            <a:r>
              <a:rPr lang="en-US" sz="3200" dirty="0" err="1">
                <a:solidFill>
                  <a:srgbClr val="0070C0"/>
                </a:solidFill>
              </a:rPr>
              <a:t>Cập</a:t>
            </a:r>
            <a:r>
              <a:rPr lang="en-US" sz="3200" dirty="0">
                <a:solidFill>
                  <a:srgbClr val="0070C0"/>
                </a:solidFill>
              </a:rPr>
              <a:t> </a:t>
            </a:r>
            <a:r>
              <a:rPr lang="en-US" sz="3200" dirty="0" err="1">
                <a:solidFill>
                  <a:srgbClr val="0070C0"/>
                </a:solidFill>
              </a:rPr>
              <a:t>và</a:t>
            </a:r>
            <a:r>
              <a:rPr lang="en-US" sz="3200" dirty="0">
                <a:solidFill>
                  <a:srgbClr val="0070C0"/>
                </a:solidFill>
              </a:rPr>
              <a:t> </a:t>
            </a:r>
            <a:r>
              <a:rPr lang="en-US" sz="3200" dirty="0" err="1">
                <a:solidFill>
                  <a:srgbClr val="0070C0"/>
                </a:solidFill>
              </a:rPr>
              <a:t>Hạ</a:t>
            </a:r>
            <a:r>
              <a:rPr lang="en-US" sz="3200" dirty="0">
                <a:solidFill>
                  <a:srgbClr val="0070C0"/>
                </a:solidFill>
              </a:rPr>
              <a:t> Ai </a:t>
            </a:r>
            <a:r>
              <a:rPr lang="en-US" sz="3200" dirty="0" err="1">
                <a:solidFill>
                  <a:srgbClr val="0070C0"/>
                </a:solidFill>
              </a:rPr>
              <a:t>Cập</a:t>
            </a:r>
            <a:r>
              <a:rPr lang="en-US" sz="3200" dirty="0">
                <a:solidFill>
                  <a:srgbClr val="0070C0"/>
                </a:solidFill>
              </a:rPr>
              <a:t>.</a:t>
            </a:r>
          </a:p>
          <a:p>
            <a:endParaRPr lang="en-US" sz="3200" dirty="0"/>
          </a:p>
        </p:txBody>
      </p:sp>
    </p:spTree>
    <p:extLst>
      <p:ext uri="{BB962C8B-B14F-4D97-AF65-F5344CB8AC3E}">
        <p14:creationId xmlns:p14="http://schemas.microsoft.com/office/powerpoint/2010/main" val="85091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III. NHỮNG THÀNH TỰU VĂN HÓA TIÊU BIỂU</a:t>
            </a:r>
          </a:p>
        </p:txBody>
      </p: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13" name="Rectangle 12"/>
          <p:cNvSpPr/>
          <p:nvPr/>
        </p:nvSpPr>
        <p:spPr>
          <a:xfrm>
            <a:off x="1320802" y="895004"/>
            <a:ext cx="9581659" cy="907749"/>
          </a:xfrm>
          <a:prstGeom prst="rect">
            <a:avLst/>
          </a:prstGeom>
        </p:spPr>
        <p:txBody>
          <a:bodyPr wrap="square">
            <a:spAutoFit/>
          </a:bodyPr>
          <a:lstStyle/>
          <a:p>
            <a:pPr>
              <a:lnSpc>
                <a:spcPct val="115000"/>
              </a:lnSpc>
              <a:spcAft>
                <a:spcPts val="10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mẫu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AutoShape 2" descr="8 sự thật về chữ viết tượng hình của Ai Cập cổ đ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a:extLst>
              <a:ext uri="{FF2B5EF4-FFF2-40B4-BE49-F238E27FC236}">
                <a16:creationId xmlns:a16="http://schemas.microsoft.com/office/drawing/2014/main" id="{94A71B89-4A82-491E-A78A-148BABC85BAD}"/>
              </a:ext>
            </a:extLst>
          </p:cNvPr>
          <p:cNvGraphicFramePr>
            <a:graphicFrameLocks noGrp="1"/>
          </p:cNvGraphicFramePr>
          <p:nvPr>
            <p:extLst>
              <p:ext uri="{D42A27DB-BD31-4B8C-83A1-F6EECF244321}">
                <p14:modId xmlns:p14="http://schemas.microsoft.com/office/powerpoint/2010/main" val="1997294789"/>
              </p:ext>
            </p:extLst>
          </p:nvPr>
        </p:nvGraphicFramePr>
        <p:xfrm>
          <a:off x="2032000" y="2339456"/>
          <a:ext cx="8128000" cy="217908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229713899"/>
                    </a:ext>
                  </a:extLst>
                </a:gridCol>
                <a:gridCol w="4064000">
                  <a:extLst>
                    <a:ext uri="{9D8B030D-6E8A-4147-A177-3AD203B41FA5}">
                      <a16:colId xmlns:a16="http://schemas.microsoft.com/office/drawing/2014/main" val="2993193221"/>
                    </a:ext>
                  </a:extLst>
                </a:gridCol>
              </a:tblGrid>
              <a:tr h="0">
                <a:tc>
                  <a:txBody>
                    <a:bodyPr/>
                    <a:lstStyle/>
                    <a:p>
                      <a:pPr algn="ctr"/>
                      <a:r>
                        <a:rPr lang="en-US" sz="2800" dirty="0">
                          <a:solidFill>
                            <a:srgbClr val="FF0000"/>
                          </a:solidFill>
                        </a:rPr>
                        <a:t>LĨNH VỰC</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2800" dirty="0">
                          <a:solidFill>
                            <a:schemeClr val="tx1"/>
                          </a:solidFill>
                        </a:rPr>
                        <a:t>THÀNH TỰU VĂN HOÁ</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642848588"/>
                  </a:ext>
                </a:extLst>
              </a:tr>
              <a:tr h="422983">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271783546"/>
                  </a:ext>
                </a:extLst>
              </a:tr>
              <a:tr h="370840">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92224396"/>
                  </a:ext>
                </a:extLst>
              </a:tr>
              <a:tr h="496264">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703409367"/>
                  </a:ext>
                </a:extLst>
              </a:tr>
              <a:tr h="370840">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endParaRPr lang="en-US" dirty="0">
                        <a:solidFill>
                          <a:schemeClr val="tx1"/>
                        </a:solidFill>
                        <a:highlight>
                          <a:srgbClr val="000000"/>
                        </a:highlight>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101543826"/>
                  </a:ext>
                </a:extLst>
              </a:tr>
            </a:tbl>
          </a:graphicData>
        </a:graphic>
      </p:graphicFrame>
    </p:spTree>
    <p:extLst>
      <p:ext uri="{BB962C8B-B14F-4D97-AF65-F5344CB8AC3E}">
        <p14:creationId xmlns:p14="http://schemas.microsoft.com/office/powerpoint/2010/main" val="291669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8 sự thật về chữ viết tượng hình của Ai Cập cổ đ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descr="Thú vị Hieroglyph, chữ tượng hình Ai Cậ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916" y="772510"/>
            <a:ext cx="9799794" cy="57828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08D0AD6-F7B0-4D60-9BE0-57D15645C3AE}"/>
              </a:ext>
            </a:extLst>
          </p:cNvPr>
          <p:cNvSpPr/>
          <p:nvPr/>
        </p:nvSpPr>
        <p:spPr>
          <a:xfrm>
            <a:off x="1288916" y="196256"/>
            <a:ext cx="9636587" cy="613245"/>
          </a:xfrm>
          <a:prstGeom prst="rect">
            <a:avLst/>
          </a:prstGeom>
        </p:spPr>
        <p:txBody>
          <a:bodyPr wrap="square">
            <a:spAutoFit/>
          </a:bodyPr>
          <a:lstStyle/>
          <a:p>
            <a:pPr>
              <a:lnSpc>
                <a:spcPct val="115000"/>
              </a:lnSpc>
              <a:spcAft>
                <a:spcPts val="0"/>
              </a:spcAft>
            </a:pPr>
            <a:r>
              <a:rPr lang="en-US" sz="3200" dirty="0">
                <a:solidFill>
                  <a:srgbClr val="FF0000"/>
                </a:solidFill>
                <a:latin typeface="Times New Roman" panose="02020603050405020304" pitchFamily="18" charset="0"/>
                <a:cs typeface="Times New Roman" panose="02020603050405020304" pitchFamily="18" charset="0"/>
              </a:rPr>
              <a:t>CHỮ TƯỢNG HÌNH</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782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8 sự thật về chữ viết tượng hình của Ai Cập cổ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766" y="930165"/>
            <a:ext cx="9682185" cy="57153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E63C18-9C89-4EAF-B510-005A7338BDE6}"/>
              </a:ext>
            </a:extLst>
          </p:cNvPr>
          <p:cNvSpPr/>
          <p:nvPr/>
        </p:nvSpPr>
        <p:spPr>
          <a:xfrm>
            <a:off x="1300766" y="194261"/>
            <a:ext cx="9451317" cy="678327"/>
          </a:xfrm>
          <a:prstGeom prst="rect">
            <a:avLst/>
          </a:prstGeom>
        </p:spPr>
        <p:txBody>
          <a:bodyPr wrap="square">
            <a:spAutoFit/>
          </a:bodyPr>
          <a:lstStyle/>
          <a:p>
            <a:pPr>
              <a:lnSpc>
                <a:spcPct val="115000"/>
              </a:lnSpc>
              <a:spcAft>
                <a:spcPts val="0"/>
              </a:spcAft>
            </a:pPr>
            <a:r>
              <a:rPr lang="en-US" sz="3600" dirty="0">
                <a:solidFill>
                  <a:srgbClr val="FF0000"/>
                </a:solidFill>
                <a:latin typeface="Times New Roman" panose="02020603050405020304" pitchFamily="18" charset="0"/>
                <a:cs typeface="Times New Roman" panose="02020603050405020304" pitchFamily="18" charset="0"/>
              </a:rPr>
              <a:t>CHỮ TƯỢNG HÌNH</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333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ữ tượng hình Ai Cập: Ngôn ngữ từ Thiên thượng - Vạn Điều 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03" y="1040524"/>
            <a:ext cx="9594760" cy="55277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43799A-A82D-47D7-B195-55ED1D149EB8}"/>
              </a:ext>
            </a:extLst>
          </p:cNvPr>
          <p:cNvSpPr/>
          <p:nvPr/>
        </p:nvSpPr>
        <p:spPr>
          <a:xfrm>
            <a:off x="1339403" y="357225"/>
            <a:ext cx="4199868" cy="678327"/>
          </a:xfrm>
          <a:prstGeom prst="rect">
            <a:avLst/>
          </a:prstGeom>
        </p:spPr>
        <p:txBody>
          <a:bodyPr wrap="none">
            <a:spAutoFit/>
          </a:bodyPr>
          <a:lstStyle/>
          <a:p>
            <a:pPr>
              <a:lnSpc>
                <a:spcPct val="115000"/>
              </a:lnSpc>
              <a:spcAft>
                <a:spcPts val="0"/>
              </a:spcAft>
            </a:pPr>
            <a:r>
              <a:rPr lang="en-US" sz="3600" dirty="0">
                <a:solidFill>
                  <a:srgbClr val="FF0000"/>
                </a:solidFill>
                <a:latin typeface="Times New Roman" panose="02020603050405020304" pitchFamily="18" charset="0"/>
                <a:cs typeface="Times New Roman" panose="02020603050405020304" pitchFamily="18" charset="0"/>
              </a:rPr>
              <a:t>CHỮ TƯỢNG HÌNH</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9608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1-dulich.vnecdn.net/2021/08/12/1-1628767517.jpg?w=1200&amp;h=0&amp;q=100&amp;dpr=1&amp;fit=crop&amp;s=b_ZP3GqGvD-LBwLJae7Q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646" y="7937"/>
            <a:ext cx="4340180" cy="571494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i1-dulich.vnecdn.net/2021/08/12/10-1628767563.jpg?w=1200&amp;h=0&amp;q=100&amp;dpr=1&amp;fit=crop&amp;s=Yy9s1fKhL8WMFJByWIkU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826" y="0"/>
            <a:ext cx="5274927" cy="57228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A76D5AB-F20E-4B16-97FD-F090DCC288E8}"/>
              </a:ext>
            </a:extLst>
          </p:cNvPr>
          <p:cNvSpPr txBox="1"/>
          <p:nvPr/>
        </p:nvSpPr>
        <p:spPr>
          <a:xfrm>
            <a:off x="1313646" y="5831993"/>
            <a:ext cx="4340180" cy="646331"/>
          </a:xfrm>
          <a:prstGeom prst="rect">
            <a:avLst/>
          </a:prstGeom>
          <a:noFill/>
        </p:spPr>
        <p:txBody>
          <a:bodyPr wrap="square" rtlCol="0">
            <a:spAutoFit/>
          </a:bodyPr>
          <a:lstStyle/>
          <a:p>
            <a:r>
              <a:rPr lang="en-US" sz="3600" dirty="0"/>
              <a:t>CÂY PA-PY-RÚT</a:t>
            </a:r>
          </a:p>
        </p:txBody>
      </p:sp>
      <p:sp>
        <p:nvSpPr>
          <p:cNvPr id="3" name="TextBox 2">
            <a:extLst>
              <a:ext uri="{FF2B5EF4-FFF2-40B4-BE49-F238E27FC236}">
                <a16:creationId xmlns:a16="http://schemas.microsoft.com/office/drawing/2014/main" id="{192B7B59-5949-4E40-BD6F-E29FCB6CCD09}"/>
              </a:ext>
            </a:extLst>
          </p:cNvPr>
          <p:cNvSpPr txBox="1"/>
          <p:nvPr/>
        </p:nvSpPr>
        <p:spPr>
          <a:xfrm>
            <a:off x="5653826" y="5831993"/>
            <a:ext cx="5388178" cy="646331"/>
          </a:xfrm>
          <a:prstGeom prst="rect">
            <a:avLst/>
          </a:prstGeom>
          <a:noFill/>
        </p:spPr>
        <p:txBody>
          <a:bodyPr wrap="square" rtlCol="0">
            <a:spAutoFit/>
          </a:bodyPr>
          <a:lstStyle/>
          <a:p>
            <a:r>
              <a:rPr lang="en-US" sz="3600" dirty="0"/>
              <a:t>GIẤY LÀM TỪ CÂY PAPYRUT</a:t>
            </a:r>
          </a:p>
        </p:txBody>
      </p:sp>
    </p:spTree>
    <p:extLst>
      <p:ext uri="{BB962C8B-B14F-4D97-AF65-F5344CB8AC3E}">
        <p14:creationId xmlns:p14="http://schemas.microsoft.com/office/powerpoint/2010/main" val="359932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ịch sử 6 Bài 7: Ai Cập và Lưỡng Hà cổ đại - Edu Learn T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Lịch sử 6 Bài 7: Ai Cập và Lưỡng Hà cổ đại - Edu Learn Ti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0" name="Picture 8" descr="Lịch sử 6 Bài 7: Ai Cập và Lưỡng Hà cổ đại - Edu Learn 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552" y="3056845"/>
            <a:ext cx="4429304" cy="2986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27EA6A-DDD0-4C90-B073-523A5A6FC65D}"/>
              </a:ext>
            </a:extLst>
          </p:cNvPr>
          <p:cNvSpPr txBox="1"/>
          <p:nvPr/>
        </p:nvSpPr>
        <p:spPr>
          <a:xfrm>
            <a:off x="1081158" y="174280"/>
            <a:ext cx="9487594" cy="646331"/>
          </a:xfrm>
          <a:prstGeom prst="rect">
            <a:avLst/>
          </a:prstGeom>
          <a:noFill/>
        </p:spPr>
        <p:txBody>
          <a:bodyPr wrap="square" rtlCol="0">
            <a:spAutoFit/>
          </a:bodyPr>
          <a:lstStyle/>
          <a:p>
            <a:pPr algn="ctr"/>
            <a:r>
              <a:rPr lang="en-US" sz="3600" dirty="0"/>
              <a:t>TOÁN HỌC</a:t>
            </a:r>
          </a:p>
        </p:txBody>
      </p:sp>
      <p:pic>
        <p:nvPicPr>
          <p:cNvPr id="9218" name="Picture 2" descr="Công nghệ tính toán thời cổ - Phần 6">
            <a:extLst>
              <a:ext uri="{FF2B5EF4-FFF2-40B4-BE49-F238E27FC236}">
                <a16:creationId xmlns:a16="http://schemas.microsoft.com/office/drawing/2014/main" id="{9383DE7A-4344-41C5-8B62-B73C90D2A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856" y="3056845"/>
            <a:ext cx="5107592" cy="2986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084C3F-02A3-46FB-AB44-4E6814F7611F}"/>
              </a:ext>
            </a:extLst>
          </p:cNvPr>
          <p:cNvSpPr txBox="1"/>
          <p:nvPr/>
        </p:nvSpPr>
        <p:spPr>
          <a:xfrm>
            <a:off x="6124213" y="6043602"/>
            <a:ext cx="4768448" cy="461665"/>
          </a:xfrm>
          <a:prstGeom prst="rect">
            <a:avLst/>
          </a:prstGeom>
          <a:noFill/>
        </p:spPr>
        <p:txBody>
          <a:bodyPr wrap="square" rtlCol="0">
            <a:spAutoFit/>
          </a:bodyPr>
          <a:lstStyle/>
          <a:p>
            <a:r>
              <a:rPr lang="en-US" sz="2400" dirty="0"/>
              <a:t>CÔNG NGHỆ TÍNH TOÁN THỜI CỔ</a:t>
            </a:r>
          </a:p>
        </p:txBody>
      </p:sp>
      <p:graphicFrame>
        <p:nvGraphicFramePr>
          <p:cNvPr id="8" name="Table 7">
            <a:extLst>
              <a:ext uri="{FF2B5EF4-FFF2-40B4-BE49-F238E27FC236}">
                <a16:creationId xmlns:a16="http://schemas.microsoft.com/office/drawing/2014/main" id="{ACFEB68B-DBBA-4FB1-B616-338023703D83}"/>
              </a:ext>
            </a:extLst>
          </p:cNvPr>
          <p:cNvGraphicFramePr>
            <a:graphicFrameLocks noGrp="1"/>
          </p:cNvGraphicFramePr>
          <p:nvPr>
            <p:extLst>
              <p:ext uri="{D42A27DB-BD31-4B8C-83A1-F6EECF244321}">
                <p14:modId xmlns:p14="http://schemas.microsoft.com/office/powerpoint/2010/main" val="4134724920"/>
              </p:ext>
            </p:extLst>
          </p:nvPr>
        </p:nvGraphicFramePr>
        <p:xfrm>
          <a:off x="1553094" y="1567403"/>
          <a:ext cx="6443749" cy="670560"/>
        </p:xfrm>
        <a:graphic>
          <a:graphicData uri="http://schemas.openxmlformats.org/drawingml/2006/table">
            <a:tbl>
              <a:tblPr/>
              <a:tblGrid>
                <a:gridCol w="6443749">
                  <a:extLst>
                    <a:ext uri="{9D8B030D-6E8A-4147-A177-3AD203B41FA5}">
                      <a16:colId xmlns:a16="http://schemas.microsoft.com/office/drawing/2014/main" val="1092079563"/>
                    </a:ext>
                  </a:extLst>
                </a:gridCol>
              </a:tblGrid>
              <a:tr h="0">
                <a:tc>
                  <a:txBody>
                    <a:bodyPr/>
                    <a:lstStyle/>
                    <a:p>
                      <a:pPr algn="ctr"/>
                      <a:endParaRPr lang="en-US">
                        <a:effectLst/>
                      </a:endParaRPr>
                    </a:p>
                  </a:txBody>
                  <a:tcPr marL="30480" marR="30480" marT="30480" marB="30480" anchor="ctr">
                    <a:lnL>
                      <a:noFill/>
                    </a:lnL>
                    <a:lnR>
                      <a:noFill/>
                    </a:lnR>
                    <a:lnT>
                      <a:noFill/>
                    </a:lnT>
                    <a:lnB>
                      <a:noFill/>
                    </a:lnB>
                    <a:solidFill>
                      <a:srgbClr val="FFFFFF"/>
                    </a:solidFill>
                  </a:tcPr>
                </a:tc>
                <a:extLst>
                  <a:ext uri="{0D108BD9-81ED-4DB2-BD59-A6C34878D82A}">
                    <a16:rowId xmlns:a16="http://schemas.microsoft.com/office/drawing/2014/main" val="880310760"/>
                  </a:ext>
                </a:extLst>
              </a:tr>
              <a:tr h="0">
                <a:tc>
                  <a:txBody>
                    <a:bodyPr/>
                    <a:lstStyle/>
                    <a:p>
                      <a:pPr algn="ctr"/>
                      <a:r>
                        <a:rPr lang="vi-VN" b="1" i="1" dirty="0">
                          <a:solidFill>
                            <a:srgbClr val="0000FF"/>
                          </a:solidFill>
                          <a:effectLst/>
                        </a:rPr>
                        <a:t>Chữ số tượng hình</a:t>
                      </a:r>
                      <a:endParaRPr lang="vi-VN" dirty="0">
                        <a:effectLst/>
                      </a:endParaRPr>
                    </a:p>
                  </a:txBody>
                  <a:tcPr marL="30480" marR="30480" marT="30480" marB="30480" anchor="ctr">
                    <a:lnL>
                      <a:noFill/>
                    </a:lnL>
                    <a:lnR>
                      <a:noFill/>
                    </a:lnR>
                    <a:lnT>
                      <a:noFill/>
                    </a:lnT>
                    <a:lnB>
                      <a:noFill/>
                    </a:lnB>
                    <a:solidFill>
                      <a:srgbClr val="FFFFFF"/>
                    </a:solidFill>
                  </a:tcPr>
                </a:tc>
                <a:extLst>
                  <a:ext uri="{0D108BD9-81ED-4DB2-BD59-A6C34878D82A}">
                    <a16:rowId xmlns:a16="http://schemas.microsoft.com/office/drawing/2014/main" val="1030418315"/>
                  </a:ext>
                </a:extLst>
              </a:tr>
            </a:tbl>
          </a:graphicData>
        </a:graphic>
      </p:graphicFrame>
      <p:sp>
        <p:nvSpPr>
          <p:cNvPr id="9" name="Rectangle 5">
            <a:extLst>
              <a:ext uri="{FF2B5EF4-FFF2-40B4-BE49-F238E27FC236}">
                <a16:creationId xmlns:a16="http://schemas.microsoft.com/office/drawing/2014/main" id="{1957299A-22EB-4219-A053-50518787DB44}"/>
              </a:ext>
            </a:extLst>
          </p:cNvPr>
          <p:cNvSpPr>
            <a:spLocks noChangeArrowheads="1"/>
          </p:cNvSpPr>
          <p:nvPr/>
        </p:nvSpPr>
        <p:spPr bwMode="auto">
          <a:xfrm>
            <a:off x="1327551" y="748521"/>
            <a:ext cx="9536897" cy="230832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Do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yêu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cầu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phải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đo</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đạc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lại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ruộng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đất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bị</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nước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sông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Nile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làm</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ngập</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và</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do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cần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phải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tính</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toán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vật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liệu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trong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các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công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trình</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xây</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dựng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nên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từ</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sớm</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người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Ai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Cập</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đã</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có</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khá</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nhiều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hiểu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biết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đáng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chú</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ý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về</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toán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học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endParaRPr kumimoji="0" lang="en-US" altLang="en-US" sz="24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Toán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học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Ai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Cập</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cổ</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đại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được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đánh</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dấu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bởi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nhân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vật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truyền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thuyết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Thoth,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người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được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coi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là</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đã</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đặt</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ra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mẫu</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tự</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Ai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Cập</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hệ</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thống</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chữ</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số</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toán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học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và</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thiên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văn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học</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là</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vị</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thần</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của</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thời</a:t>
            </a:r>
            <a:r>
              <a:rPr kumimoji="0" lang="en-US" altLang="en-US" sz="2400" b="0" i="0" u="none" strike="noStrike" cap="none" normalizeH="0" baseline="0" dirty="0">
                <a:ln>
                  <a:noFill/>
                </a:ln>
                <a:solidFill>
                  <a:srgbClr val="333333"/>
                </a:solidFill>
                <a:effectLst/>
                <a:latin typeface="Cambria" panose="02040503050406030204" pitchFamily="18" charset="0"/>
                <a:cs typeface="Arial" panose="020B0604020202020204" pitchFamily="34" charset="0"/>
              </a:rPr>
              <a:t> </a:t>
            </a:r>
            <a:r>
              <a:rPr kumimoji="0" lang="en-US" altLang="en-US" sz="2400" b="0" i="0" u="none" strike="noStrike" cap="none" normalizeH="0" baseline="0" dirty="0" err="1">
                <a:ln>
                  <a:noFill/>
                </a:ln>
                <a:solidFill>
                  <a:srgbClr val="333333"/>
                </a:solidFill>
                <a:effectLst/>
                <a:latin typeface="Cambria" panose="02040503050406030204" pitchFamily="18" charset="0"/>
                <a:cs typeface="Arial" panose="020B0604020202020204" pitchFamily="34" charset="0"/>
              </a:rPr>
              <a:t>gian</a:t>
            </a:r>
            <a:endParaRPr kumimoji="0" lang="en-US" altLang="en-US" sz="2400" b="0" i="0" u="none" strike="noStrike" cap="none" normalizeH="0" baseline="0" dirty="0">
              <a:ln>
                <a:noFill/>
              </a:ln>
              <a:solidFill>
                <a:srgbClr val="A91B33"/>
              </a:solidFill>
              <a:effectLst/>
              <a:latin typeface="Arial" panose="020B0604020202020204" pitchFamily="34" charset="0"/>
            </a:endParaRPr>
          </a:p>
        </p:txBody>
      </p:sp>
      <p:sp>
        <p:nvSpPr>
          <p:cNvPr id="10" name="TextBox 9">
            <a:extLst>
              <a:ext uri="{FF2B5EF4-FFF2-40B4-BE49-F238E27FC236}">
                <a16:creationId xmlns:a16="http://schemas.microsoft.com/office/drawing/2014/main" id="{4423F2CD-00C8-47AB-9431-343B101CB351}"/>
              </a:ext>
            </a:extLst>
          </p:cNvPr>
          <p:cNvSpPr txBox="1"/>
          <p:nvPr/>
        </p:nvSpPr>
        <p:spPr>
          <a:xfrm>
            <a:off x="1327552" y="6109479"/>
            <a:ext cx="4208724" cy="461665"/>
          </a:xfrm>
          <a:prstGeom prst="rect">
            <a:avLst/>
          </a:prstGeom>
          <a:noFill/>
        </p:spPr>
        <p:txBody>
          <a:bodyPr wrap="square" rtlCol="0">
            <a:spAutoFit/>
          </a:bodyPr>
          <a:lstStyle/>
          <a:p>
            <a:r>
              <a:rPr lang="en-US" sz="2400" dirty="0"/>
              <a:t>CHỮ SỐ T</a:t>
            </a:r>
            <a:r>
              <a:rPr lang="vi-VN" sz="2400" dirty="0"/>
              <a:t>Ư</a:t>
            </a:r>
            <a:r>
              <a:rPr lang="en-US" sz="2400" dirty="0"/>
              <a:t>ỢNG HÌNH AI CẬP</a:t>
            </a:r>
          </a:p>
        </p:txBody>
      </p:sp>
    </p:spTree>
    <p:extLst>
      <p:ext uri="{BB962C8B-B14F-4D97-AF65-F5344CB8AC3E}">
        <p14:creationId xmlns:p14="http://schemas.microsoft.com/office/powerpoint/2010/main" val="275425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360.thuvienvatly.com/images/stories/co3/ac2.jpg">
            <a:extLst>
              <a:ext uri="{FF2B5EF4-FFF2-40B4-BE49-F238E27FC236}">
                <a16:creationId xmlns:a16="http://schemas.microsoft.com/office/drawing/2014/main" id="{56BC89FB-3490-40AB-BF67-CD432006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60" y="-1"/>
            <a:ext cx="9775767" cy="6600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9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25" y="1185333"/>
            <a:ext cx="9680984" cy="1569660"/>
          </a:xfrm>
          <a:prstGeom prst="rect">
            <a:avLst/>
          </a:prstGeom>
          <a:noFill/>
        </p:spPr>
        <p:txBody>
          <a:bodyPr wrap="non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NHIỆM VỤ: THEO DÕI ĐOẠN PHIM VÀ TRẢ LỜI CÁC CÂU HỎI SAU</a:t>
            </a:r>
          </a:p>
          <a:p>
            <a:pPr lvl="0"/>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phim</a:t>
            </a:r>
            <a:r>
              <a:rPr lang="en-US" sz="2400" dirty="0">
                <a:solidFill>
                  <a:srgbClr val="FF0000"/>
                </a:solidFill>
                <a:latin typeface="Times New Roman" panose="02020603050405020304" pitchFamily="18" charset="0"/>
                <a:cs typeface="Times New Roman" panose="02020603050405020304" pitchFamily="18" charset="0"/>
              </a:rPr>
              <a:t>?</a:t>
            </a:r>
          </a:p>
          <a:p>
            <a:pPr lvl="0"/>
            <a:r>
              <a:rPr lang="en-US" sz="2400" dirty="0">
                <a:solidFill>
                  <a:srgbClr val="FF0000"/>
                </a:solidFill>
                <a:latin typeface="Times New Roman" panose="02020603050405020304" pitchFamily="18" charset="0"/>
                <a:cs typeface="Times New Roman" panose="02020603050405020304" pitchFamily="18" charset="0"/>
              </a:rPr>
              <a:t>2.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a:t>
            </a:r>
          </a:p>
          <a:p>
            <a:pPr lvl="0"/>
            <a:r>
              <a:rPr lang="en-US" sz="2400" dirty="0">
                <a:solidFill>
                  <a:srgbClr val="FF0000"/>
                </a:solidFill>
                <a:latin typeface="Times New Roman" panose="02020603050405020304" pitchFamily="18" charset="0"/>
                <a:cs typeface="Times New Roman" panose="02020603050405020304" pitchFamily="18" charset="0"/>
              </a:rPr>
              <a:t>3. </a:t>
            </a:r>
            <a:r>
              <a:rPr lang="en-US" sz="2400" dirty="0" err="1">
                <a:solidFill>
                  <a:srgbClr val="FF0000"/>
                </a:solidFill>
                <a:latin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như</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Tree>
    <p:extLst>
      <p:ext uri="{BB962C8B-B14F-4D97-AF65-F5344CB8AC3E}">
        <p14:creationId xmlns:p14="http://schemas.microsoft.com/office/powerpoint/2010/main" val="389904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360.thuvienvatly.com/images/stories/co3/ac4.jpg">
            <a:extLst>
              <a:ext uri="{FF2B5EF4-FFF2-40B4-BE49-F238E27FC236}">
                <a16:creationId xmlns:a16="http://schemas.microsoft.com/office/drawing/2014/main" id="{D33792FD-F537-487F-9213-DCEE8806C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662" y="0"/>
            <a:ext cx="9559636"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1CC231-E290-4E49-B00F-22BA66F19987}"/>
              </a:ext>
            </a:extLst>
          </p:cNvPr>
          <p:cNvSpPr/>
          <p:nvPr/>
        </p:nvSpPr>
        <p:spPr>
          <a:xfrm>
            <a:off x="1346662" y="4613564"/>
            <a:ext cx="9676014" cy="1938992"/>
          </a:xfrm>
          <a:prstGeom prst="rect">
            <a:avLst/>
          </a:prstGeom>
        </p:spPr>
        <p:txBody>
          <a:bodyPr wrap="square">
            <a:spAutoFit/>
          </a:bodyPr>
          <a:lstStyle/>
          <a:p>
            <a:r>
              <a:rPr lang="vi-VN" sz="2400" dirty="0">
                <a:solidFill>
                  <a:srgbClr val="000000"/>
                </a:solidFill>
                <a:latin typeface="Helvetica" panose="020B0604020202020204" pitchFamily="34" charset="0"/>
              </a:rPr>
              <a:t>Một hình vẽ trên lăng mộ xây dựng ở Thebes vào khoảng năm 1400 tCN thể hiện những người đang sử dụng một sợi dây thắt nút để đo một cánh đồng lúa mì. Một người đàn ông giữ mỗi đầu dây, sợi dây thì kéo căng dọc theo bờ cánh đồng. Trong khi đó, hai người đàn ông khác ghi lại số đo. </a:t>
            </a:r>
            <a:endParaRPr lang="en-US" sz="2400" dirty="0"/>
          </a:p>
        </p:txBody>
      </p:sp>
    </p:spTree>
    <p:extLst>
      <p:ext uri="{BB962C8B-B14F-4D97-AF65-F5344CB8AC3E}">
        <p14:creationId xmlns:p14="http://schemas.microsoft.com/office/powerpoint/2010/main" val="216954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360.thuvienvatly.com/images/stories/co3/ac5.jpg">
            <a:extLst>
              <a:ext uri="{FF2B5EF4-FFF2-40B4-BE49-F238E27FC236}">
                <a16:creationId xmlns:a16="http://schemas.microsoft.com/office/drawing/2014/main" id="{A95A06FD-ADEE-4771-9BA5-A0CA92A44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891" y="135486"/>
            <a:ext cx="4181475" cy="6454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4182AD8-DD60-4D3A-8AAB-DBF4E0DA641A}"/>
              </a:ext>
            </a:extLst>
          </p:cNvPr>
          <p:cNvSpPr/>
          <p:nvPr/>
        </p:nvSpPr>
        <p:spPr>
          <a:xfrm>
            <a:off x="5522366" y="268014"/>
            <a:ext cx="5328743" cy="5632311"/>
          </a:xfrm>
          <a:prstGeom prst="rect">
            <a:avLst/>
          </a:prstGeom>
        </p:spPr>
        <p:txBody>
          <a:bodyPr wrap="square">
            <a:spAutoFit/>
          </a:bodyPr>
          <a:lstStyle/>
          <a:p>
            <a:r>
              <a:rPr lang="vi-VN" sz="2400" dirty="0">
                <a:solidFill>
                  <a:srgbClr val="000000"/>
                </a:solidFill>
                <a:latin typeface="Helvetica" panose="020B0604020202020204" pitchFamily="34" charset="0"/>
              </a:rPr>
              <a:t>Họ dùng nó để đo góc vuông. Groma là một chữ thập gỗ phẳng. Hai cánh tay đòn của nó giao nhau ở chính giữa và tạo thành bốn góc vuông. Ở hai đầu mỗi cánh tay đòn có gắn những dây thừng nhỏ. Dây thừng treo vật nặng bên dưới, tạo ra thêm nhiều góc vuông nữa với hai cánh tay đòn của chữ thập. Các giám định viên cổ đại canh thẳng hai cánh tay đòn của groma và các dây thừng với tường và trần của công trình xây dựng. Groma giúp người thợ xây đảm bảo rằng các bức tường hợp với nhau những góc vuông hoàn hảo.</a:t>
            </a:r>
            <a:endParaRPr lang="en-US" sz="2400" dirty="0"/>
          </a:p>
        </p:txBody>
      </p:sp>
    </p:spTree>
    <p:extLst>
      <p:ext uri="{BB962C8B-B14F-4D97-AF65-F5344CB8AC3E}">
        <p14:creationId xmlns:p14="http://schemas.microsoft.com/office/powerpoint/2010/main" val="29400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27F26-3CF0-4199-9A29-73BECC0F1D15}"/>
              </a:ext>
            </a:extLst>
          </p:cNvPr>
          <p:cNvSpPr txBox="1"/>
          <p:nvPr/>
        </p:nvSpPr>
        <p:spPr>
          <a:xfrm>
            <a:off x="1340069" y="141890"/>
            <a:ext cx="9569669" cy="523220"/>
          </a:xfrm>
          <a:prstGeom prst="rect">
            <a:avLst/>
          </a:prstGeom>
          <a:noFill/>
        </p:spPr>
        <p:txBody>
          <a:bodyPr wrap="square" rtlCol="0">
            <a:spAutoFit/>
          </a:bodyPr>
          <a:lstStyle/>
          <a:p>
            <a:pPr algn="ctr"/>
            <a:r>
              <a:rPr lang="en-US" sz="2800" dirty="0"/>
              <a:t>KIẾN TRÚC VÀ ĐIÊU KHẮC</a:t>
            </a:r>
          </a:p>
        </p:txBody>
      </p:sp>
      <p:pic>
        <p:nvPicPr>
          <p:cNvPr id="14338" name="Picture 2" descr="Kim tự tháp Kê ốp">
            <a:extLst>
              <a:ext uri="{FF2B5EF4-FFF2-40B4-BE49-F238E27FC236}">
                <a16:creationId xmlns:a16="http://schemas.microsoft.com/office/drawing/2014/main" id="{61F65511-D4D7-4B5F-9D8A-4C000FE6B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924" y="665110"/>
            <a:ext cx="4382814" cy="30077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507E1C0-79CB-45F4-BE93-7F493369ED05}"/>
              </a:ext>
            </a:extLst>
          </p:cNvPr>
          <p:cNvSpPr/>
          <p:nvPr/>
        </p:nvSpPr>
        <p:spPr>
          <a:xfrm>
            <a:off x="1311166" y="665110"/>
            <a:ext cx="5244662" cy="6247864"/>
          </a:xfrm>
          <a:prstGeom prst="rect">
            <a:avLst/>
          </a:prstGeom>
        </p:spPr>
        <p:txBody>
          <a:bodyPr wrap="square">
            <a:spAutoFit/>
          </a:bodyPr>
          <a:lstStyle/>
          <a:p>
            <a:pPr algn="just"/>
            <a:r>
              <a:rPr lang="vi-VN" sz="2000" dirty="0">
                <a:solidFill>
                  <a:srgbClr val="333333"/>
                </a:solidFill>
                <a:latin typeface="arial" panose="020B0604020202020204" pitchFamily="34" charset="0"/>
              </a:rPr>
              <a:t>Trong “bảy kỳ quan thế giới cổ đại” thì kim tự tháp Ai Cập được </a:t>
            </a:r>
            <a:r>
              <a:rPr lang="vi-VN" sz="2000" b="1" dirty="0">
                <a:solidFill>
                  <a:srgbClr val="FF0000"/>
                </a:solidFill>
                <a:latin typeface="arial" panose="020B0604020202020204" pitchFamily="34" charset="0"/>
              </a:rPr>
              <a:t>xếp đầu</a:t>
            </a:r>
            <a:r>
              <a:rPr lang="vi-VN" sz="2000" dirty="0">
                <a:solidFill>
                  <a:srgbClr val="333333"/>
                </a:solidFill>
                <a:latin typeface="arial" panose="020B0604020202020204" pitchFamily="34" charset="0"/>
              </a:rPr>
              <a:t>, trong số các kim tự tháp Ai Cập thì hùng vĩ nhất là kim tự tháp </a:t>
            </a:r>
            <a:r>
              <a:rPr lang="vi-VN" sz="2000" b="1" dirty="0">
                <a:solidFill>
                  <a:srgbClr val="FF0000"/>
                </a:solidFill>
                <a:latin typeface="arial" panose="020B0604020202020204" pitchFamily="34" charset="0"/>
              </a:rPr>
              <a:t>Kêôp</a:t>
            </a:r>
            <a:r>
              <a:rPr lang="vi-VN" sz="2000" dirty="0">
                <a:solidFill>
                  <a:srgbClr val="333333"/>
                </a:solidFill>
                <a:latin typeface="arial" panose="020B0604020202020204" pitchFamily="34" charset="0"/>
              </a:rPr>
              <a:t>. Nó được xây dựng vào khoảng </a:t>
            </a:r>
            <a:r>
              <a:rPr lang="vi-VN" sz="2000" b="1" dirty="0">
                <a:solidFill>
                  <a:srgbClr val="FF0000"/>
                </a:solidFill>
                <a:latin typeface="arial" panose="020B0604020202020204" pitchFamily="34" charset="0"/>
              </a:rPr>
              <a:t>2600</a:t>
            </a:r>
            <a:r>
              <a:rPr lang="vi-VN" sz="2000" dirty="0">
                <a:solidFill>
                  <a:srgbClr val="333333"/>
                </a:solidFill>
                <a:latin typeface="arial" panose="020B0604020202020204" pitchFamily="34" charset="0"/>
              </a:rPr>
              <a:t> </a:t>
            </a:r>
            <a:r>
              <a:rPr lang="vi-VN" sz="2000" b="1" dirty="0">
                <a:solidFill>
                  <a:srgbClr val="FF0000"/>
                </a:solidFill>
                <a:latin typeface="arial" panose="020B0604020202020204" pitchFamily="34" charset="0"/>
              </a:rPr>
              <a:t>năm trước công nguyên</a:t>
            </a:r>
            <a:r>
              <a:rPr lang="vi-VN" sz="2000" dirty="0">
                <a:solidFill>
                  <a:srgbClr val="333333"/>
                </a:solidFill>
                <a:latin typeface="arial" panose="020B0604020202020204" pitchFamily="34" charset="0"/>
              </a:rPr>
              <a:t>, cao </a:t>
            </a:r>
            <a:r>
              <a:rPr lang="vi-VN" sz="2000" b="1" dirty="0">
                <a:solidFill>
                  <a:srgbClr val="FF0000"/>
                </a:solidFill>
                <a:latin typeface="arial" panose="020B0604020202020204" pitchFamily="34" charset="0"/>
              </a:rPr>
              <a:t>146,5 mét</a:t>
            </a:r>
            <a:r>
              <a:rPr lang="vi-VN" sz="2000" dirty="0">
                <a:solidFill>
                  <a:srgbClr val="333333"/>
                </a:solidFill>
                <a:latin typeface="arial" panose="020B0604020202020204" pitchFamily="34" charset="0"/>
              </a:rPr>
              <a:t>, nền đáy mỗi cạnh dài </a:t>
            </a:r>
            <a:r>
              <a:rPr lang="vi-VN" sz="2000" b="1" dirty="0">
                <a:solidFill>
                  <a:srgbClr val="FF0000"/>
                </a:solidFill>
                <a:latin typeface="arial" panose="020B0604020202020204" pitchFamily="34" charset="0"/>
              </a:rPr>
              <a:t>232 mét</a:t>
            </a:r>
            <a:r>
              <a:rPr lang="vi-VN" sz="2000" dirty="0">
                <a:solidFill>
                  <a:srgbClr val="333333"/>
                </a:solidFill>
                <a:latin typeface="arial" panose="020B0604020202020204" pitchFamily="34" charset="0"/>
              </a:rPr>
              <a:t>, một vòng chu vi khoảng </a:t>
            </a:r>
            <a:r>
              <a:rPr lang="vi-VN" sz="2000" b="1" dirty="0">
                <a:solidFill>
                  <a:srgbClr val="FF0000"/>
                </a:solidFill>
                <a:latin typeface="arial" panose="020B0604020202020204" pitchFamily="34" charset="0"/>
              </a:rPr>
              <a:t>1km</a:t>
            </a:r>
            <a:r>
              <a:rPr lang="vi-VN" sz="2000" dirty="0">
                <a:solidFill>
                  <a:srgbClr val="333333"/>
                </a:solidFill>
                <a:latin typeface="arial" panose="020B0604020202020204" pitchFamily="34" charset="0"/>
              </a:rPr>
              <a:t>. Tháp được xây dựng bởi </a:t>
            </a:r>
            <a:r>
              <a:rPr lang="vi-VN" sz="2000" b="1" dirty="0">
                <a:solidFill>
                  <a:srgbClr val="FF0000"/>
                </a:solidFill>
                <a:latin typeface="arial" panose="020B0604020202020204" pitchFamily="34" charset="0"/>
              </a:rPr>
              <a:t>2,3 triệu tảng đá lớn</a:t>
            </a:r>
            <a:r>
              <a:rPr lang="vi-VN" sz="2000" dirty="0">
                <a:solidFill>
                  <a:srgbClr val="333333"/>
                </a:solidFill>
                <a:latin typeface="arial" panose="020B0604020202020204" pitchFamily="34" charset="0"/>
              </a:rPr>
              <a:t>, bình quân môi tảng nặng </a:t>
            </a:r>
            <a:r>
              <a:rPr lang="vi-VN" sz="2000" b="1" dirty="0">
                <a:solidFill>
                  <a:srgbClr val="FF0000"/>
                </a:solidFill>
                <a:latin typeface="arial" panose="020B0604020202020204" pitchFamily="34" charset="0"/>
              </a:rPr>
              <a:t>2,5 tấn</a:t>
            </a:r>
            <a:r>
              <a:rPr lang="vi-VN" sz="2000" dirty="0">
                <a:solidFill>
                  <a:srgbClr val="333333"/>
                </a:solidFill>
                <a:latin typeface="arial" panose="020B0604020202020204" pitchFamily="34" charset="0"/>
              </a:rPr>
              <a:t>, giữa các tảng đá </a:t>
            </a:r>
            <a:r>
              <a:rPr lang="vi-VN" sz="2000" b="1" dirty="0">
                <a:solidFill>
                  <a:srgbClr val="FF0000"/>
                </a:solidFill>
                <a:latin typeface="arial" panose="020B0604020202020204" pitchFamily="34" charset="0"/>
              </a:rPr>
              <a:t>không</a:t>
            </a:r>
            <a:r>
              <a:rPr lang="vi-VN" sz="2000" dirty="0">
                <a:solidFill>
                  <a:srgbClr val="333333"/>
                </a:solidFill>
                <a:latin typeface="arial" panose="020B0604020202020204" pitchFamily="34" charset="0"/>
              </a:rPr>
              <a:t> hề </a:t>
            </a:r>
            <a:r>
              <a:rPr lang="vi-VN" sz="2000" b="1" dirty="0">
                <a:solidFill>
                  <a:srgbClr val="FF0000"/>
                </a:solidFill>
                <a:latin typeface="arial" panose="020B0604020202020204" pitchFamily="34" charset="0"/>
              </a:rPr>
              <a:t>có</a:t>
            </a:r>
            <a:r>
              <a:rPr lang="vi-VN" sz="2000" dirty="0">
                <a:solidFill>
                  <a:srgbClr val="333333"/>
                </a:solidFill>
                <a:latin typeface="arial" panose="020B0604020202020204" pitchFamily="34" charset="0"/>
              </a:rPr>
              <a:t> bất cứ </a:t>
            </a:r>
            <a:r>
              <a:rPr lang="vi-VN" sz="2000" b="1" dirty="0">
                <a:solidFill>
                  <a:srgbClr val="FF0000"/>
                </a:solidFill>
                <a:latin typeface="arial" panose="020B0604020202020204" pitchFamily="34" charset="0"/>
              </a:rPr>
              <a:t>chất kết dính nào</a:t>
            </a:r>
            <a:r>
              <a:rPr lang="vi-VN" sz="2000" dirty="0">
                <a:solidFill>
                  <a:srgbClr val="333333"/>
                </a:solidFill>
                <a:latin typeface="arial" panose="020B0604020202020204" pitchFamily="34" charset="0"/>
              </a:rPr>
              <a:t>, tháp được hình thành bằng việc chồng chất các tảng đá lên nhau.    Người ta </a:t>
            </a:r>
            <a:r>
              <a:rPr lang="vi-VN" sz="2000" b="1" dirty="0">
                <a:solidFill>
                  <a:srgbClr val="FF0000"/>
                </a:solidFill>
                <a:latin typeface="arial" panose="020B0604020202020204" pitchFamily="34" charset="0"/>
              </a:rPr>
              <a:t>khó mà có thể lách được lưỡi dao mỏng vào khe giữa hai tảng đá. </a:t>
            </a:r>
            <a:r>
              <a:rPr lang="vi-VN" sz="2000" dirty="0">
                <a:solidFill>
                  <a:srgbClr val="333333"/>
                </a:solidFill>
                <a:latin typeface="arial" panose="020B0604020202020204" pitchFamily="34" charset="0"/>
              </a:rPr>
              <a:t>Thời gian tồn tại của nó gần tới </a:t>
            </a:r>
            <a:r>
              <a:rPr lang="vi-VN" sz="2000" b="1" dirty="0">
                <a:solidFill>
                  <a:srgbClr val="FF0000"/>
                </a:solidFill>
                <a:latin typeface="arial" panose="020B0604020202020204" pitchFamily="34" charset="0"/>
              </a:rPr>
              <a:t>5000</a:t>
            </a:r>
            <a:r>
              <a:rPr lang="vi-VN" sz="2000" dirty="0">
                <a:solidFill>
                  <a:srgbClr val="333333"/>
                </a:solidFill>
                <a:latin typeface="arial" panose="020B0604020202020204" pitchFamily="34" charset="0"/>
              </a:rPr>
              <a:t> </a:t>
            </a:r>
            <a:r>
              <a:rPr lang="vi-VN" sz="2000" b="1" dirty="0">
                <a:solidFill>
                  <a:srgbClr val="FF0000"/>
                </a:solidFill>
                <a:latin typeface="arial" panose="020B0604020202020204" pitchFamily="34" charset="0"/>
              </a:rPr>
              <a:t>năm</a:t>
            </a:r>
            <a:r>
              <a:rPr lang="vi-VN" sz="2000" dirty="0">
                <a:solidFill>
                  <a:srgbClr val="333333"/>
                </a:solidFill>
                <a:latin typeface="arial" panose="020B0604020202020204" pitchFamily="34" charset="0"/>
              </a:rPr>
              <a:t>, trải qua bao nhiêu là mưa gió bão bùng trong suốt bao nhiêu là thế kỷ, thế mà nó vẫn ngạo nghễ giữa trời, nguy nga hùng vĩ khiến người ta phải thán phục.</a:t>
            </a:r>
            <a:endParaRPr lang="vi-VN" sz="2000" dirty="0">
              <a:solidFill>
                <a:srgbClr val="333333"/>
              </a:solidFill>
              <a:latin typeface="Georgia" panose="02040502050405020303" pitchFamily="18" charset="0"/>
            </a:endParaRPr>
          </a:p>
          <a:p>
            <a:br>
              <a:rPr lang="vi-VN" sz="2000" dirty="0"/>
            </a:br>
            <a:endParaRPr lang="en-US" sz="2000" dirty="0"/>
          </a:p>
        </p:txBody>
      </p:sp>
      <p:sp>
        <p:nvSpPr>
          <p:cNvPr id="6" name="Rectangle 5">
            <a:extLst>
              <a:ext uri="{FF2B5EF4-FFF2-40B4-BE49-F238E27FC236}">
                <a16:creationId xmlns:a16="http://schemas.microsoft.com/office/drawing/2014/main" id="{BC14F8EF-ACFA-4903-9B43-B108450783F7}"/>
              </a:ext>
            </a:extLst>
          </p:cNvPr>
          <p:cNvSpPr/>
          <p:nvPr/>
        </p:nvSpPr>
        <p:spPr>
          <a:xfrm>
            <a:off x="6555828" y="3859586"/>
            <a:ext cx="4382814" cy="1323439"/>
          </a:xfrm>
          <a:prstGeom prst="rect">
            <a:avLst/>
          </a:prstGeom>
        </p:spPr>
        <p:txBody>
          <a:bodyPr wrap="square">
            <a:spAutoFit/>
          </a:bodyPr>
          <a:lstStyle/>
          <a:p>
            <a:r>
              <a:rPr lang="vi-VN" sz="2000" dirty="0">
                <a:solidFill>
                  <a:srgbClr val="333333"/>
                </a:solidFill>
                <a:latin typeface="arial" panose="020B0604020202020204" pitchFamily="34" charset="0"/>
              </a:rPr>
              <a:t>Ở Ai Cập, người ta đã phát hiện được tất cả là </a:t>
            </a:r>
            <a:r>
              <a:rPr lang="vi-VN" sz="2000" b="1" dirty="0">
                <a:solidFill>
                  <a:srgbClr val="FF0000"/>
                </a:solidFill>
                <a:latin typeface="arial" panose="020B0604020202020204" pitchFamily="34" charset="0"/>
              </a:rPr>
              <a:t>80 kim tự tháp</a:t>
            </a:r>
            <a:r>
              <a:rPr lang="vi-VN" sz="2000" dirty="0">
                <a:solidFill>
                  <a:srgbClr val="333333"/>
                </a:solidFill>
                <a:latin typeface="arial" panose="020B0604020202020204" pitchFamily="34" charset="0"/>
              </a:rPr>
              <a:t>. Những kim tự tháp lớn nhỏ đủ cỡ này đều rải rác hai bên bờ sông Nin. </a:t>
            </a:r>
            <a:endParaRPr lang="en-US" sz="2000" dirty="0"/>
          </a:p>
        </p:txBody>
      </p:sp>
    </p:spTree>
    <p:extLst>
      <p:ext uri="{BB962C8B-B14F-4D97-AF65-F5344CB8AC3E}">
        <p14:creationId xmlns:p14="http://schemas.microsoft.com/office/powerpoint/2010/main" val="4244912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Nữ hoàng xinh đẹp và quyền lực nhất lịch sử Ai Cập cổ đại">
            <a:extLst>
              <a:ext uri="{FF2B5EF4-FFF2-40B4-BE49-F238E27FC236}">
                <a16:creationId xmlns:a16="http://schemas.microsoft.com/office/drawing/2014/main" id="{78A72E68-E111-4FA2-8152-40235123E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006" y="1308640"/>
            <a:ext cx="4067503" cy="3733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A16F81-F8F0-4938-9862-7A2EFE585FDB}"/>
              </a:ext>
            </a:extLst>
          </p:cNvPr>
          <p:cNvSpPr/>
          <p:nvPr/>
        </p:nvSpPr>
        <p:spPr>
          <a:xfrm>
            <a:off x="1277007" y="108311"/>
            <a:ext cx="9780861" cy="1200329"/>
          </a:xfrm>
          <a:prstGeom prst="rect">
            <a:avLst/>
          </a:prstGeom>
        </p:spPr>
        <p:txBody>
          <a:bodyPr wrap="square">
            <a:spAutoFit/>
          </a:bodyPr>
          <a:lstStyle/>
          <a:p>
            <a:r>
              <a:rPr lang="en-US" sz="3600" dirty="0" err="1">
                <a:solidFill>
                  <a:srgbClr val="363636"/>
                </a:solidFill>
                <a:latin typeface="GoogleSans-Bold"/>
              </a:rPr>
              <a:t>Nữ</a:t>
            </a:r>
            <a:r>
              <a:rPr lang="en-US" sz="3600" dirty="0">
                <a:solidFill>
                  <a:srgbClr val="363636"/>
                </a:solidFill>
                <a:latin typeface="GoogleSans-Bold"/>
              </a:rPr>
              <a:t> </a:t>
            </a:r>
            <a:r>
              <a:rPr lang="en-US" sz="3600" dirty="0" err="1">
                <a:solidFill>
                  <a:srgbClr val="363636"/>
                </a:solidFill>
                <a:latin typeface="GoogleSans-Bold"/>
              </a:rPr>
              <a:t>hoàng</a:t>
            </a:r>
            <a:r>
              <a:rPr lang="en-US" sz="3600" dirty="0">
                <a:solidFill>
                  <a:srgbClr val="363636"/>
                </a:solidFill>
                <a:latin typeface="GoogleSans-Bold"/>
              </a:rPr>
              <a:t> </a:t>
            </a:r>
            <a:r>
              <a:rPr lang="en-US" sz="3600" dirty="0" err="1">
                <a:solidFill>
                  <a:srgbClr val="363636"/>
                </a:solidFill>
                <a:latin typeface="GoogleSans-Bold"/>
              </a:rPr>
              <a:t>xinh</a:t>
            </a:r>
            <a:r>
              <a:rPr lang="en-US" sz="3600" dirty="0">
                <a:solidFill>
                  <a:srgbClr val="363636"/>
                </a:solidFill>
                <a:latin typeface="GoogleSans-Bold"/>
              </a:rPr>
              <a:t> </a:t>
            </a:r>
            <a:r>
              <a:rPr lang="en-US" sz="3600" dirty="0" err="1">
                <a:solidFill>
                  <a:srgbClr val="363636"/>
                </a:solidFill>
                <a:latin typeface="GoogleSans-Bold"/>
              </a:rPr>
              <a:t>đẹp</a:t>
            </a:r>
            <a:r>
              <a:rPr lang="en-US" sz="3600" dirty="0">
                <a:solidFill>
                  <a:srgbClr val="363636"/>
                </a:solidFill>
                <a:latin typeface="GoogleSans-Bold"/>
              </a:rPr>
              <a:t> </a:t>
            </a:r>
            <a:r>
              <a:rPr lang="en-US" sz="3600" dirty="0" err="1">
                <a:solidFill>
                  <a:srgbClr val="363636"/>
                </a:solidFill>
                <a:latin typeface="GoogleSans-Bold"/>
              </a:rPr>
              <a:t>và</a:t>
            </a:r>
            <a:r>
              <a:rPr lang="en-US" sz="3600" dirty="0">
                <a:solidFill>
                  <a:srgbClr val="363636"/>
                </a:solidFill>
                <a:latin typeface="GoogleSans-Bold"/>
              </a:rPr>
              <a:t> </a:t>
            </a:r>
            <a:r>
              <a:rPr lang="en-US" sz="3600" dirty="0" err="1">
                <a:solidFill>
                  <a:srgbClr val="363636"/>
                </a:solidFill>
                <a:latin typeface="GoogleSans-Bold"/>
              </a:rPr>
              <a:t>quyền</a:t>
            </a:r>
            <a:r>
              <a:rPr lang="en-US" sz="3600" dirty="0">
                <a:solidFill>
                  <a:srgbClr val="363636"/>
                </a:solidFill>
                <a:latin typeface="GoogleSans-Bold"/>
              </a:rPr>
              <a:t> </a:t>
            </a:r>
            <a:r>
              <a:rPr lang="en-US" sz="3600" dirty="0" err="1">
                <a:solidFill>
                  <a:srgbClr val="363636"/>
                </a:solidFill>
                <a:latin typeface="GoogleSans-Bold"/>
              </a:rPr>
              <a:t>lực</a:t>
            </a:r>
            <a:r>
              <a:rPr lang="en-US" sz="3600" dirty="0">
                <a:solidFill>
                  <a:srgbClr val="363636"/>
                </a:solidFill>
                <a:latin typeface="GoogleSans-Bold"/>
              </a:rPr>
              <a:t> </a:t>
            </a:r>
            <a:r>
              <a:rPr lang="en-US" sz="3600" dirty="0" err="1">
                <a:solidFill>
                  <a:srgbClr val="363636"/>
                </a:solidFill>
                <a:latin typeface="GoogleSans-Bold"/>
              </a:rPr>
              <a:t>nhất</a:t>
            </a:r>
            <a:r>
              <a:rPr lang="en-US" sz="3600" dirty="0">
                <a:solidFill>
                  <a:srgbClr val="363636"/>
                </a:solidFill>
                <a:latin typeface="GoogleSans-Bold"/>
              </a:rPr>
              <a:t> </a:t>
            </a:r>
            <a:r>
              <a:rPr lang="en-US" sz="3600" dirty="0" err="1">
                <a:solidFill>
                  <a:srgbClr val="363636"/>
                </a:solidFill>
                <a:latin typeface="GoogleSans-Bold"/>
              </a:rPr>
              <a:t>lịch</a:t>
            </a:r>
            <a:r>
              <a:rPr lang="en-US" sz="3600" dirty="0">
                <a:solidFill>
                  <a:srgbClr val="363636"/>
                </a:solidFill>
                <a:latin typeface="GoogleSans-Bold"/>
              </a:rPr>
              <a:t> </a:t>
            </a:r>
            <a:r>
              <a:rPr lang="en-US" sz="3600" dirty="0" err="1">
                <a:solidFill>
                  <a:srgbClr val="363636"/>
                </a:solidFill>
                <a:latin typeface="GoogleSans-Bold"/>
              </a:rPr>
              <a:t>sử</a:t>
            </a:r>
            <a:endParaRPr lang="en-US" sz="3600" dirty="0">
              <a:solidFill>
                <a:srgbClr val="363636"/>
              </a:solidFill>
              <a:latin typeface="GoogleSans-Bold"/>
            </a:endParaRPr>
          </a:p>
          <a:p>
            <a:r>
              <a:rPr lang="en-US" sz="3600" dirty="0">
                <a:solidFill>
                  <a:srgbClr val="363636"/>
                </a:solidFill>
                <a:latin typeface="GoogleSans-Bold"/>
              </a:rPr>
              <a:t> Ai </a:t>
            </a:r>
            <a:r>
              <a:rPr lang="en-US" sz="3600" dirty="0" err="1">
                <a:solidFill>
                  <a:srgbClr val="363636"/>
                </a:solidFill>
                <a:latin typeface="GoogleSans-Bold"/>
              </a:rPr>
              <a:t>Cập</a:t>
            </a:r>
            <a:r>
              <a:rPr lang="en-US" sz="3600" dirty="0">
                <a:solidFill>
                  <a:srgbClr val="363636"/>
                </a:solidFill>
                <a:latin typeface="GoogleSans-Bold"/>
              </a:rPr>
              <a:t> </a:t>
            </a:r>
            <a:r>
              <a:rPr lang="en-US" sz="3600" dirty="0" err="1">
                <a:solidFill>
                  <a:srgbClr val="363636"/>
                </a:solidFill>
                <a:latin typeface="GoogleSans-Bold"/>
              </a:rPr>
              <a:t>cổ</a:t>
            </a:r>
            <a:r>
              <a:rPr lang="en-US" sz="3600" dirty="0">
                <a:solidFill>
                  <a:srgbClr val="363636"/>
                </a:solidFill>
                <a:latin typeface="GoogleSans-Bold"/>
              </a:rPr>
              <a:t> </a:t>
            </a:r>
            <a:r>
              <a:rPr lang="en-US" sz="3600" dirty="0" err="1">
                <a:solidFill>
                  <a:srgbClr val="363636"/>
                </a:solidFill>
                <a:latin typeface="GoogleSans-Bold"/>
              </a:rPr>
              <a:t>đại</a:t>
            </a:r>
            <a:endParaRPr lang="en-US" sz="3600" b="0" i="0" dirty="0">
              <a:solidFill>
                <a:srgbClr val="363636"/>
              </a:solidFill>
              <a:effectLst/>
              <a:latin typeface="GoogleSans-Bold"/>
            </a:endParaRPr>
          </a:p>
        </p:txBody>
      </p:sp>
      <p:sp>
        <p:nvSpPr>
          <p:cNvPr id="5" name="Rectangle 4">
            <a:extLst>
              <a:ext uri="{FF2B5EF4-FFF2-40B4-BE49-F238E27FC236}">
                <a16:creationId xmlns:a16="http://schemas.microsoft.com/office/drawing/2014/main" id="{704CD04C-C548-479F-A492-5E811131399E}"/>
              </a:ext>
            </a:extLst>
          </p:cNvPr>
          <p:cNvSpPr/>
          <p:nvPr/>
        </p:nvSpPr>
        <p:spPr>
          <a:xfrm>
            <a:off x="1277006" y="5042440"/>
            <a:ext cx="4445877" cy="1569660"/>
          </a:xfrm>
          <a:prstGeom prst="rect">
            <a:avLst/>
          </a:prstGeom>
        </p:spPr>
        <p:txBody>
          <a:bodyPr wrap="square">
            <a:spAutoFit/>
          </a:bodyPr>
          <a:lstStyle/>
          <a:p>
            <a:r>
              <a:rPr lang="en-US" sz="2400" i="1" dirty="0">
                <a:solidFill>
                  <a:srgbClr val="212529"/>
                </a:solidFill>
                <a:latin typeface="GoogleSans-Regular"/>
              </a:rPr>
              <a:t>B</a:t>
            </a:r>
            <a:r>
              <a:rPr lang="vi-VN" sz="2400" i="1" dirty="0">
                <a:solidFill>
                  <a:srgbClr val="212529"/>
                </a:solidFill>
                <a:latin typeface="GoogleSans-Regular"/>
              </a:rPr>
              <a:t>ức tượng bán thân của Nữ hoàng Nefertiti hiện được trưng bày tại Bảo tàng Altes, Đức. </a:t>
            </a:r>
            <a:endParaRPr lang="en-US" sz="2400" i="1" dirty="0">
              <a:solidFill>
                <a:srgbClr val="212529"/>
              </a:solidFill>
              <a:latin typeface="GoogleSans-Regular"/>
            </a:endParaRPr>
          </a:p>
          <a:p>
            <a:r>
              <a:rPr lang="vi-VN" sz="2400" i="1" dirty="0">
                <a:solidFill>
                  <a:srgbClr val="212529"/>
                </a:solidFill>
                <a:latin typeface="GoogleSans-Regular"/>
              </a:rPr>
              <a:t>Ảnh: New World Encyclopedia</a:t>
            </a:r>
            <a:endParaRPr lang="en-US" sz="2400" dirty="0"/>
          </a:p>
        </p:txBody>
      </p:sp>
      <p:sp>
        <p:nvSpPr>
          <p:cNvPr id="6" name="Rectangle 5">
            <a:extLst>
              <a:ext uri="{FF2B5EF4-FFF2-40B4-BE49-F238E27FC236}">
                <a16:creationId xmlns:a16="http://schemas.microsoft.com/office/drawing/2014/main" id="{7375D9ED-3D48-407E-B5F1-420ED9AAE183}"/>
              </a:ext>
            </a:extLst>
          </p:cNvPr>
          <p:cNvSpPr/>
          <p:nvPr/>
        </p:nvSpPr>
        <p:spPr>
          <a:xfrm>
            <a:off x="5344509" y="1157866"/>
            <a:ext cx="5570484" cy="2554545"/>
          </a:xfrm>
          <a:prstGeom prst="rect">
            <a:avLst/>
          </a:prstGeom>
        </p:spPr>
        <p:txBody>
          <a:bodyPr wrap="square">
            <a:spAutoFit/>
          </a:bodyPr>
          <a:lstStyle/>
          <a:p>
            <a:r>
              <a:rPr lang="vi-VN" sz="3200" dirty="0">
                <a:solidFill>
                  <a:srgbClr val="363636"/>
                </a:solidFill>
                <a:latin typeface="GoogleSans-Medium"/>
              </a:rPr>
              <a:t>Nữ hoàng Nefertiti là người phụ nữ xinh đẹp và quyền lực nhất thời Ai Cập cổ đại, biến mất bí ẩn sau 12 năm cùng chồng cai trị vương quốc.</a:t>
            </a:r>
            <a:endParaRPr lang="en-US" sz="3200" dirty="0"/>
          </a:p>
        </p:txBody>
      </p:sp>
    </p:spTree>
    <p:extLst>
      <p:ext uri="{BB962C8B-B14F-4D97-AF65-F5344CB8AC3E}">
        <p14:creationId xmlns:p14="http://schemas.microsoft.com/office/powerpoint/2010/main" val="104121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UT-Ausstellung FFM 2012 47 (7117819557).jpg">
            <a:extLst>
              <a:ext uri="{FF2B5EF4-FFF2-40B4-BE49-F238E27FC236}">
                <a16:creationId xmlns:a16="http://schemas.microsoft.com/office/drawing/2014/main" id="{D560ECC3-99EC-499F-990D-E4954814E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863" y="215627"/>
            <a:ext cx="3123543" cy="35208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3F10B3-4C57-49B6-8100-F0A806FD502D}"/>
              </a:ext>
            </a:extLst>
          </p:cNvPr>
          <p:cNvSpPr/>
          <p:nvPr/>
        </p:nvSpPr>
        <p:spPr>
          <a:xfrm>
            <a:off x="1353863" y="3736428"/>
            <a:ext cx="3524234" cy="461665"/>
          </a:xfrm>
          <a:prstGeom prst="rect">
            <a:avLst/>
          </a:prstGeom>
        </p:spPr>
        <p:txBody>
          <a:bodyPr wrap="square">
            <a:spAutoFit/>
          </a:bodyPr>
          <a:lstStyle/>
          <a:p>
            <a:r>
              <a:rPr lang="en-US" sz="2400" dirty="0" err="1">
                <a:solidFill>
                  <a:srgbClr val="FF0000"/>
                </a:solidFill>
                <a:latin typeface="Linux Libertine"/>
              </a:rPr>
              <a:t>Mặt</a:t>
            </a:r>
            <a:r>
              <a:rPr lang="en-US" sz="2400" dirty="0">
                <a:solidFill>
                  <a:srgbClr val="FF0000"/>
                </a:solidFill>
                <a:latin typeface="Linux Libertine"/>
              </a:rPr>
              <a:t> </a:t>
            </a:r>
            <a:r>
              <a:rPr lang="en-US" sz="2400" dirty="0" err="1">
                <a:solidFill>
                  <a:srgbClr val="FF0000"/>
                </a:solidFill>
                <a:latin typeface="Linux Libertine"/>
              </a:rPr>
              <a:t>nạ</a:t>
            </a:r>
            <a:r>
              <a:rPr lang="en-US" sz="2400" dirty="0">
                <a:solidFill>
                  <a:srgbClr val="FF0000"/>
                </a:solidFill>
                <a:latin typeface="Linux Libertine"/>
              </a:rPr>
              <a:t> </a:t>
            </a:r>
            <a:r>
              <a:rPr lang="en-US" sz="2400" dirty="0" err="1">
                <a:solidFill>
                  <a:srgbClr val="FF0000"/>
                </a:solidFill>
                <a:latin typeface="Linux Libertine"/>
              </a:rPr>
              <a:t>của</a:t>
            </a:r>
            <a:r>
              <a:rPr lang="en-US" sz="2400" dirty="0">
                <a:solidFill>
                  <a:srgbClr val="FF0000"/>
                </a:solidFill>
                <a:latin typeface="Linux Libertine"/>
              </a:rPr>
              <a:t> Tutankhamun</a:t>
            </a:r>
            <a:endParaRPr lang="en-US" sz="2400" b="0" i="0" dirty="0">
              <a:solidFill>
                <a:srgbClr val="FF0000"/>
              </a:solidFill>
              <a:effectLst/>
              <a:latin typeface="Linux Libertine"/>
            </a:endParaRPr>
          </a:p>
        </p:txBody>
      </p:sp>
      <p:sp>
        <p:nvSpPr>
          <p:cNvPr id="5" name="Rectangle 4">
            <a:extLst>
              <a:ext uri="{FF2B5EF4-FFF2-40B4-BE49-F238E27FC236}">
                <a16:creationId xmlns:a16="http://schemas.microsoft.com/office/drawing/2014/main" id="{24AD4E5D-28F4-44DF-A27B-D422645B2912}"/>
              </a:ext>
            </a:extLst>
          </p:cNvPr>
          <p:cNvSpPr/>
          <p:nvPr/>
        </p:nvSpPr>
        <p:spPr>
          <a:xfrm>
            <a:off x="4878097" y="215627"/>
            <a:ext cx="6110469" cy="4154984"/>
          </a:xfrm>
          <a:prstGeom prst="rect">
            <a:avLst/>
          </a:prstGeom>
        </p:spPr>
        <p:txBody>
          <a:bodyPr wrap="square">
            <a:spAutoFit/>
          </a:bodyPr>
          <a:lstStyle/>
          <a:p>
            <a:r>
              <a:rPr lang="vi-VN" sz="2400" b="1" dirty="0">
                <a:solidFill>
                  <a:srgbClr val="202122"/>
                </a:solidFill>
              </a:rPr>
              <a:t>Mặt nạ của Tutankhamun</a:t>
            </a:r>
            <a:r>
              <a:rPr lang="vi-VN" sz="2400" dirty="0">
                <a:solidFill>
                  <a:srgbClr val="202122"/>
                </a:solidFill>
              </a:rPr>
              <a:t> là một </a:t>
            </a:r>
            <a:r>
              <a:rPr lang="vi-VN" sz="2400" b="1" dirty="0">
                <a:solidFill>
                  <a:srgbClr val="FF0000"/>
                </a:solidFill>
                <a:hlinkClick r:id="rId3" tooltip="Mặt nạ">
                  <a:extLst>
                    <a:ext uri="{A12FA001-AC4F-418D-AE19-62706E023703}">
                      <ahyp:hlinkClr xmlns:ahyp="http://schemas.microsoft.com/office/drawing/2018/hyperlinkcolor" val="tx"/>
                    </a:ext>
                  </a:extLst>
                </a:hlinkClick>
              </a:rPr>
              <a:t>mặt</a:t>
            </a:r>
            <a:r>
              <a:rPr lang="vi-VN" sz="2400" dirty="0">
                <a:solidFill>
                  <a:srgbClr val="0645AD"/>
                </a:solidFill>
                <a:hlinkClick r:id="rId3" tooltip="Mặt nạ">
                  <a:extLst>
                    <a:ext uri="{A12FA001-AC4F-418D-AE19-62706E023703}">
                      <ahyp:hlinkClr xmlns:ahyp="http://schemas.microsoft.com/office/drawing/2018/hyperlinkcolor" val="tx"/>
                    </a:ext>
                  </a:extLst>
                </a:hlinkClick>
              </a:rPr>
              <a:t> </a:t>
            </a:r>
            <a:r>
              <a:rPr lang="vi-VN" sz="2400" b="1" dirty="0">
                <a:solidFill>
                  <a:srgbClr val="FF0000"/>
                </a:solidFill>
                <a:hlinkClick r:id="rId3" tooltip="Mặt nạ">
                  <a:extLst>
                    <a:ext uri="{A12FA001-AC4F-418D-AE19-62706E023703}">
                      <ahyp:hlinkClr xmlns:ahyp="http://schemas.microsoft.com/office/drawing/2018/hyperlinkcolor" val="tx"/>
                    </a:ext>
                  </a:extLst>
                </a:hlinkClick>
              </a:rPr>
              <a:t>nạ</a:t>
            </a:r>
            <a:r>
              <a:rPr lang="vi-VN" sz="2400" b="1" dirty="0">
                <a:solidFill>
                  <a:srgbClr val="FF0000"/>
                </a:solidFill>
              </a:rPr>
              <a:t> </a:t>
            </a:r>
            <a:r>
              <a:rPr lang="vi-VN" sz="2400" b="1" dirty="0">
                <a:solidFill>
                  <a:srgbClr val="FF0000"/>
                </a:solidFill>
                <a:hlinkClick r:id="rId4" tooltip="Xác ướp">
                  <a:extLst>
                    <a:ext uri="{A12FA001-AC4F-418D-AE19-62706E023703}">
                      <ahyp:hlinkClr xmlns:ahyp="http://schemas.microsoft.com/office/drawing/2018/hyperlinkcolor" val="tx"/>
                    </a:ext>
                  </a:extLst>
                </a:hlinkClick>
              </a:rPr>
              <a:t>xác ướp</a:t>
            </a:r>
            <a:r>
              <a:rPr lang="vi-VN" sz="2400" dirty="0">
                <a:solidFill>
                  <a:srgbClr val="202122"/>
                </a:solidFill>
              </a:rPr>
              <a:t> gò</a:t>
            </a:r>
            <a:r>
              <a:rPr lang="en-US" sz="2400" dirty="0">
                <a:solidFill>
                  <a:srgbClr val="202122"/>
                </a:solidFill>
              </a:rPr>
              <a:t> </a:t>
            </a:r>
            <a:r>
              <a:rPr lang="vi-VN" sz="2400" dirty="0">
                <a:solidFill>
                  <a:srgbClr val="202122"/>
                </a:solidFill>
              </a:rPr>
              <a:t>bằng </a:t>
            </a:r>
            <a:r>
              <a:rPr lang="vi-VN" sz="2400" b="1" dirty="0">
                <a:solidFill>
                  <a:srgbClr val="FF0000"/>
                </a:solidFill>
                <a:hlinkClick r:id="rId5" tooltip="Vàng">
                  <a:extLst>
                    <a:ext uri="{A12FA001-AC4F-418D-AE19-62706E023703}">
                      <ahyp:hlinkClr xmlns:ahyp="http://schemas.microsoft.com/office/drawing/2018/hyperlinkcolor" val="tx"/>
                    </a:ext>
                  </a:extLst>
                </a:hlinkClick>
              </a:rPr>
              <a:t>vàng</a:t>
            </a:r>
            <a:r>
              <a:rPr lang="vi-VN" sz="2400" dirty="0">
                <a:solidFill>
                  <a:srgbClr val="202122"/>
                </a:solidFill>
              </a:rPr>
              <a:t> của </a:t>
            </a:r>
            <a:r>
              <a:rPr lang="vi-VN" sz="2400" b="1" dirty="0">
                <a:solidFill>
                  <a:srgbClr val="FF0000"/>
                </a:solidFill>
                <a:hlinkClick r:id="rId6" tooltip="Pharaon">
                  <a:extLst>
                    <a:ext uri="{A12FA001-AC4F-418D-AE19-62706E023703}">
                      <ahyp:hlinkClr xmlns:ahyp="http://schemas.microsoft.com/office/drawing/2018/hyperlinkcolor" val="tx"/>
                    </a:ext>
                  </a:extLst>
                </a:hlinkClick>
              </a:rPr>
              <a:t>Pharaon</a:t>
            </a:r>
            <a:r>
              <a:rPr lang="vi-VN" sz="2400" b="1" dirty="0">
                <a:solidFill>
                  <a:srgbClr val="FF0000"/>
                </a:solidFill>
              </a:rPr>
              <a:t> </a:t>
            </a:r>
            <a:r>
              <a:rPr lang="vi-VN" sz="2400" b="1" dirty="0">
                <a:solidFill>
                  <a:srgbClr val="FF0000"/>
                </a:solidFill>
                <a:hlinkClick r:id="rId7" tooltip="Tutankhamun">
                  <a:extLst>
                    <a:ext uri="{A12FA001-AC4F-418D-AE19-62706E023703}">
                      <ahyp:hlinkClr xmlns:ahyp="http://schemas.microsoft.com/office/drawing/2018/hyperlinkcolor" val="tx"/>
                    </a:ext>
                  </a:extLst>
                </a:hlinkClick>
              </a:rPr>
              <a:t>Tutankhamun</a:t>
            </a:r>
            <a:r>
              <a:rPr lang="vi-VN" sz="2400" dirty="0">
                <a:solidFill>
                  <a:srgbClr val="202122"/>
                </a:solidFill>
              </a:rPr>
              <a:t>, thuộc </a:t>
            </a:r>
            <a:r>
              <a:rPr lang="vi-VN" sz="2400" b="1" dirty="0">
                <a:solidFill>
                  <a:srgbClr val="FF0000"/>
                </a:solidFill>
                <a:hlinkClick r:id="rId8" tooltip="Vương triều thứ Mười tám của Ai Cập">
                  <a:extLst>
                    <a:ext uri="{A12FA001-AC4F-418D-AE19-62706E023703}">
                      <ahyp:hlinkClr xmlns:ahyp="http://schemas.microsoft.com/office/drawing/2018/hyperlinkcolor" val="tx"/>
                    </a:ext>
                  </a:extLst>
                </a:hlinkClick>
              </a:rPr>
              <a:t>Vương triều thứ 18</a:t>
            </a:r>
            <a:r>
              <a:rPr lang="vi-VN" sz="2400" dirty="0">
                <a:solidFill>
                  <a:srgbClr val="202122"/>
                </a:solidFill>
              </a:rPr>
              <a:t> của </a:t>
            </a:r>
            <a:r>
              <a:rPr lang="vi-VN" sz="2400" b="1" dirty="0">
                <a:solidFill>
                  <a:srgbClr val="FF0000"/>
                </a:solidFill>
                <a:hlinkClick r:id="rId9" tooltip="Ai Cập cổ đại">
                  <a:extLst>
                    <a:ext uri="{A12FA001-AC4F-418D-AE19-62706E023703}">
                      <ahyp:hlinkClr xmlns:ahyp="http://schemas.microsoft.com/office/drawing/2018/hyperlinkcolor" val="tx"/>
                    </a:ext>
                  </a:extLst>
                </a:hlinkClick>
              </a:rPr>
              <a:t>Ai Cập cổ đại</a:t>
            </a:r>
            <a:r>
              <a:rPr lang="vi-VN" sz="2400" dirty="0">
                <a:solidFill>
                  <a:srgbClr val="202122"/>
                </a:solidFill>
              </a:rPr>
              <a:t>. Pharaon Tutankhamun (1332-1323 TCN). Nó đã được phát hiện bởi nhà khảo cổ học </a:t>
            </a:r>
            <a:r>
              <a:rPr lang="vi-VN" sz="2400" b="1" dirty="0">
                <a:solidFill>
                  <a:srgbClr val="FF0000"/>
                </a:solidFill>
                <a:hlinkClick r:id="rId10" tooltip="Howard Carter">
                  <a:extLst>
                    <a:ext uri="{A12FA001-AC4F-418D-AE19-62706E023703}">
                      <ahyp:hlinkClr xmlns:ahyp="http://schemas.microsoft.com/office/drawing/2018/hyperlinkcolor" val="tx"/>
                    </a:ext>
                  </a:extLst>
                </a:hlinkClick>
              </a:rPr>
              <a:t>Howard Carter</a:t>
            </a:r>
            <a:r>
              <a:rPr lang="vi-VN" sz="2400" dirty="0">
                <a:solidFill>
                  <a:srgbClr val="202122"/>
                </a:solidFill>
              </a:rPr>
              <a:t> vào năm 1925 trong ngôi mộ </a:t>
            </a:r>
            <a:r>
              <a:rPr lang="vi-VN" sz="2400" b="1" dirty="0">
                <a:solidFill>
                  <a:srgbClr val="FF0000"/>
                </a:solidFill>
                <a:hlinkClick r:id="rId11" tooltip="KV62">
                  <a:extLst>
                    <a:ext uri="{A12FA001-AC4F-418D-AE19-62706E023703}">
                      <ahyp:hlinkClr xmlns:ahyp="http://schemas.microsoft.com/office/drawing/2018/hyperlinkcolor" val="tx"/>
                    </a:ext>
                  </a:extLst>
                </a:hlinkClick>
              </a:rPr>
              <a:t>KV62</a:t>
            </a:r>
            <a:r>
              <a:rPr lang="vi-VN" sz="2400" dirty="0">
                <a:solidFill>
                  <a:srgbClr val="202122"/>
                </a:solidFill>
              </a:rPr>
              <a:t> và hiện nay nó nằm ở </a:t>
            </a:r>
            <a:r>
              <a:rPr lang="vi-VN" sz="2400" b="1" dirty="0">
                <a:solidFill>
                  <a:srgbClr val="FF0000"/>
                </a:solidFill>
                <a:hlinkClick r:id="rId12" tooltip="Bảo tàng Ai Cập">
                  <a:extLst>
                    <a:ext uri="{A12FA001-AC4F-418D-AE19-62706E023703}">
                      <ahyp:hlinkClr xmlns:ahyp="http://schemas.microsoft.com/office/drawing/2018/hyperlinkcolor" val="tx"/>
                    </a:ext>
                  </a:extLst>
                </a:hlinkClick>
              </a:rPr>
              <a:t>Bảo tàng Ai Cập</a:t>
            </a:r>
            <a:r>
              <a:rPr lang="vi-VN" sz="2400" dirty="0">
                <a:solidFill>
                  <a:srgbClr val="202122"/>
                </a:solidFill>
              </a:rPr>
              <a:t>, thủ đô </a:t>
            </a:r>
            <a:r>
              <a:rPr lang="vi-VN" sz="2400" b="1" dirty="0">
                <a:solidFill>
                  <a:srgbClr val="FF0000"/>
                </a:solidFill>
                <a:hlinkClick r:id="rId13" tooltip="Cairo">
                  <a:extLst>
                    <a:ext uri="{A12FA001-AC4F-418D-AE19-62706E023703}">
                      <ahyp:hlinkClr xmlns:ahyp="http://schemas.microsoft.com/office/drawing/2018/hyperlinkcolor" val="tx"/>
                    </a:ext>
                  </a:extLst>
                </a:hlinkClick>
              </a:rPr>
              <a:t>Cairo</a:t>
            </a:r>
            <a:r>
              <a:rPr lang="vi-VN" sz="2400" dirty="0">
                <a:solidFill>
                  <a:srgbClr val="202122"/>
                </a:solidFill>
              </a:rPr>
              <a:t>. Chiếc mặt nạ này là một trong những tác phẩm nổi tiếng nhất của nghệ thuật cổ đại thế giới.</a:t>
            </a:r>
            <a:endParaRPr lang="en-US" sz="2400" dirty="0"/>
          </a:p>
        </p:txBody>
      </p:sp>
      <p:sp>
        <p:nvSpPr>
          <p:cNvPr id="6" name="Rectangle 5">
            <a:extLst>
              <a:ext uri="{FF2B5EF4-FFF2-40B4-BE49-F238E27FC236}">
                <a16:creationId xmlns:a16="http://schemas.microsoft.com/office/drawing/2014/main" id="{2E9AD274-8729-410C-8A2F-5DBE119A6199}"/>
              </a:ext>
            </a:extLst>
          </p:cNvPr>
          <p:cNvSpPr/>
          <p:nvPr/>
        </p:nvSpPr>
        <p:spPr>
          <a:xfrm>
            <a:off x="1479987" y="4334049"/>
            <a:ext cx="9634703" cy="2308324"/>
          </a:xfrm>
          <a:prstGeom prst="rect">
            <a:avLst/>
          </a:prstGeom>
        </p:spPr>
        <p:txBody>
          <a:bodyPr wrap="square">
            <a:spAutoFit/>
          </a:bodyPr>
          <a:lstStyle/>
          <a:p>
            <a:r>
              <a:rPr lang="en-US" sz="2400" dirty="0">
                <a:solidFill>
                  <a:srgbClr val="202122"/>
                </a:solidFill>
              </a:rPr>
              <a:t>	</a:t>
            </a:r>
            <a:r>
              <a:rPr lang="vi-VN" sz="2400" dirty="0">
                <a:solidFill>
                  <a:srgbClr val="202122"/>
                </a:solidFill>
              </a:rPr>
              <a:t>Mặt nạ dài </a:t>
            </a:r>
            <a:r>
              <a:rPr lang="vi-VN" sz="2400" b="1" dirty="0">
                <a:solidFill>
                  <a:srgbClr val="FF0000"/>
                </a:solidFill>
              </a:rPr>
              <a:t>54 cm</a:t>
            </a:r>
            <a:r>
              <a:rPr lang="vi-VN" sz="2400" dirty="0">
                <a:solidFill>
                  <a:srgbClr val="202122"/>
                </a:solidFill>
              </a:rPr>
              <a:t>, rộng </a:t>
            </a:r>
            <a:r>
              <a:rPr lang="vi-VN" sz="2400" b="1" dirty="0">
                <a:solidFill>
                  <a:srgbClr val="FF0000"/>
                </a:solidFill>
              </a:rPr>
              <a:t>39.3 cm </a:t>
            </a:r>
            <a:r>
              <a:rPr lang="vi-VN" sz="2400" dirty="0">
                <a:solidFill>
                  <a:srgbClr val="202122"/>
                </a:solidFill>
              </a:rPr>
              <a:t>và sâu </a:t>
            </a:r>
            <a:r>
              <a:rPr lang="vi-VN" sz="2400" b="1" dirty="0">
                <a:solidFill>
                  <a:srgbClr val="FF0000"/>
                </a:solidFill>
              </a:rPr>
              <a:t>49 cm</a:t>
            </a:r>
            <a:r>
              <a:rPr lang="vi-VN" sz="2400" dirty="0">
                <a:solidFill>
                  <a:srgbClr val="202122"/>
                </a:solidFill>
              </a:rPr>
              <a:t>. Mặt nạ được đúc hoàn toàn bằng </a:t>
            </a:r>
            <a:r>
              <a:rPr lang="vi-VN" sz="2400" b="1" dirty="0">
                <a:solidFill>
                  <a:srgbClr val="FF0000"/>
                </a:solidFill>
              </a:rPr>
              <a:t>vàng</a:t>
            </a:r>
            <a:r>
              <a:rPr lang="vi-VN" sz="2400" dirty="0">
                <a:solidFill>
                  <a:srgbClr val="202122"/>
                </a:solidFill>
              </a:rPr>
              <a:t>, nặng </a:t>
            </a:r>
            <a:r>
              <a:rPr lang="vi-VN" sz="2400" b="1" dirty="0">
                <a:solidFill>
                  <a:srgbClr val="FF0000"/>
                </a:solidFill>
              </a:rPr>
              <a:t>10.23 kg</a:t>
            </a:r>
            <a:r>
              <a:rPr lang="vi-VN" sz="2400" dirty="0">
                <a:solidFill>
                  <a:srgbClr val="202122"/>
                </a:solidFill>
              </a:rPr>
              <a:t>, độ dày của mặt nạ trải đều từ </a:t>
            </a:r>
            <a:r>
              <a:rPr lang="vi-VN" sz="2400" b="1" dirty="0">
                <a:solidFill>
                  <a:srgbClr val="FF0000"/>
                </a:solidFill>
              </a:rPr>
              <a:t>1.5 đến 3 mm</a:t>
            </a:r>
            <a:r>
              <a:rPr lang="en-US" sz="2400" dirty="0">
                <a:solidFill>
                  <a:srgbClr val="202122"/>
                </a:solidFill>
              </a:rPr>
              <a:t>.</a:t>
            </a:r>
            <a:r>
              <a:rPr lang="vi-VN" sz="2400" dirty="0">
                <a:solidFill>
                  <a:srgbClr val="202122"/>
                </a:solidFill>
              </a:rPr>
              <a:t>Phần mặt và cổ được làm từ một </a:t>
            </a:r>
            <a:r>
              <a:rPr lang="vi-VN" sz="2400" b="1" dirty="0">
                <a:solidFill>
                  <a:srgbClr val="FF0000"/>
                </a:solidFill>
                <a:hlinkClick r:id="rId14" tooltip="Hợp kim">
                  <a:extLst>
                    <a:ext uri="{A12FA001-AC4F-418D-AE19-62706E023703}">
                      <ahyp:hlinkClr xmlns:ahyp="http://schemas.microsoft.com/office/drawing/2018/hyperlinkcolor" val="tx"/>
                    </a:ext>
                  </a:extLst>
                </a:hlinkClick>
              </a:rPr>
              <a:t>hợp kim</a:t>
            </a:r>
            <a:r>
              <a:rPr lang="vi-VN" sz="2400" dirty="0">
                <a:solidFill>
                  <a:srgbClr val="202122"/>
                </a:solidFill>
              </a:rPr>
              <a:t> vàng khác so với các bộ phận trên mặt nạ.</a:t>
            </a:r>
          </a:p>
          <a:p>
            <a:r>
              <a:rPr lang="vi-VN" sz="2400" dirty="0">
                <a:solidFill>
                  <a:srgbClr val="202122"/>
                </a:solidFill>
              </a:rPr>
              <a:t>Mặt nạ được khảm từ </a:t>
            </a:r>
            <a:r>
              <a:rPr lang="vi-VN" sz="2400" b="1" dirty="0">
                <a:solidFill>
                  <a:srgbClr val="FF0000"/>
                </a:solidFill>
                <a:hlinkClick r:id="rId15" tooltip="Thủy tinh">
                  <a:extLst>
                    <a:ext uri="{A12FA001-AC4F-418D-AE19-62706E023703}">
                      <ahyp:hlinkClr xmlns:ahyp="http://schemas.microsoft.com/office/drawing/2018/hyperlinkcolor" val="tx"/>
                    </a:ext>
                  </a:extLst>
                </a:hlinkClick>
              </a:rPr>
              <a:t>thủy tinh màu</a:t>
            </a:r>
            <a:r>
              <a:rPr lang="vi-VN" sz="2400" dirty="0">
                <a:solidFill>
                  <a:srgbClr val="202122"/>
                </a:solidFill>
              </a:rPr>
              <a:t> và nhiều loại </a:t>
            </a:r>
            <a:r>
              <a:rPr lang="vi-VN" sz="2400" b="1" dirty="0">
                <a:solidFill>
                  <a:srgbClr val="FF0000"/>
                </a:solidFill>
                <a:hlinkClick r:id="rId16" tooltip="Đá quý">
                  <a:extLst>
                    <a:ext uri="{A12FA001-AC4F-418D-AE19-62706E023703}">
                      <ahyp:hlinkClr xmlns:ahyp="http://schemas.microsoft.com/office/drawing/2018/hyperlinkcolor" val="tx"/>
                    </a:ext>
                  </a:extLst>
                </a:hlinkClick>
              </a:rPr>
              <a:t>đá quý</a:t>
            </a:r>
            <a:r>
              <a:rPr lang="vi-VN" sz="2400" dirty="0">
                <a:solidFill>
                  <a:srgbClr val="202122"/>
                </a:solidFill>
              </a:rPr>
              <a:t> như ngọc lapis, </a:t>
            </a:r>
            <a:r>
              <a:rPr lang="vi-VN" sz="2400" dirty="0">
                <a:solidFill>
                  <a:srgbClr val="0645AD"/>
                </a:solidFill>
                <a:hlinkClick r:id="rId17" tooltip="Thạch anh">
                  <a:extLst>
                    <a:ext uri="{A12FA001-AC4F-418D-AE19-62706E023703}">
                      <ahyp:hlinkClr xmlns:ahyp="http://schemas.microsoft.com/office/drawing/2018/hyperlinkcolor" val="tx"/>
                    </a:ext>
                  </a:extLst>
                </a:hlinkClick>
              </a:rPr>
              <a:t>th</a:t>
            </a:r>
            <a:r>
              <a:rPr lang="vi-VN" sz="2400" b="1" dirty="0">
                <a:solidFill>
                  <a:srgbClr val="FF0000"/>
                </a:solidFill>
                <a:hlinkClick r:id="rId17" tooltip="Thạch anh">
                  <a:extLst>
                    <a:ext uri="{A12FA001-AC4F-418D-AE19-62706E023703}">
                      <ahyp:hlinkClr xmlns:ahyp="http://schemas.microsoft.com/office/drawing/2018/hyperlinkcolor" val="tx"/>
                    </a:ext>
                  </a:extLst>
                </a:hlinkClick>
              </a:rPr>
              <a:t>ạch anh</a:t>
            </a:r>
            <a:r>
              <a:rPr lang="vi-VN" sz="2400" b="1" dirty="0">
                <a:solidFill>
                  <a:srgbClr val="FF0000"/>
                </a:solidFill>
              </a:rPr>
              <a:t>, </a:t>
            </a:r>
            <a:r>
              <a:rPr lang="vi-VN" sz="2400" b="1" dirty="0">
                <a:solidFill>
                  <a:srgbClr val="FF0000"/>
                </a:solidFill>
                <a:hlinkClick r:id="rId18" tooltip="Đá vỏ chai">
                  <a:extLst>
                    <a:ext uri="{A12FA001-AC4F-418D-AE19-62706E023703}">
                      <ahyp:hlinkClr xmlns:ahyp="http://schemas.microsoft.com/office/drawing/2018/hyperlinkcolor" val="tx"/>
                    </a:ext>
                  </a:extLst>
                </a:hlinkClick>
              </a:rPr>
              <a:t>đá obsidian</a:t>
            </a:r>
            <a:r>
              <a:rPr lang="vi-VN" sz="2400" b="1" dirty="0">
                <a:solidFill>
                  <a:srgbClr val="FF0000"/>
                </a:solidFill>
              </a:rPr>
              <a:t>, </a:t>
            </a:r>
            <a:r>
              <a:rPr lang="vi-VN" sz="2400" b="1" dirty="0">
                <a:solidFill>
                  <a:srgbClr val="FF0000"/>
                </a:solidFill>
                <a:hlinkClick r:id="rId19" tooltip="Ngọc lam">
                  <a:extLst>
                    <a:ext uri="{A12FA001-AC4F-418D-AE19-62706E023703}">
                      <ahyp:hlinkClr xmlns:ahyp="http://schemas.microsoft.com/office/drawing/2018/hyperlinkcolor" val="tx"/>
                    </a:ext>
                  </a:extLst>
                </a:hlinkClick>
              </a:rPr>
              <a:t>ngọc lam</a:t>
            </a:r>
            <a:r>
              <a:rPr lang="vi-VN" sz="2400" dirty="0">
                <a:solidFill>
                  <a:srgbClr val="202122"/>
                </a:solidFill>
              </a:rPr>
              <a:t>...</a:t>
            </a:r>
          </a:p>
        </p:txBody>
      </p:sp>
    </p:spTree>
    <p:extLst>
      <p:ext uri="{BB962C8B-B14F-4D97-AF65-F5344CB8AC3E}">
        <p14:creationId xmlns:p14="http://schemas.microsoft.com/office/powerpoint/2010/main" val="309806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ột hình ảnh về xác ướp thời Ai Cập cổ đại. Ảnh: Crystalinks">
            <a:extLst>
              <a:ext uri="{FF2B5EF4-FFF2-40B4-BE49-F238E27FC236}">
                <a16:creationId xmlns:a16="http://schemas.microsoft.com/office/drawing/2014/main" id="{10EBA8CF-ADC5-4DEF-8A0A-B8189539E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034" y="111255"/>
            <a:ext cx="5715000" cy="2952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34EBF17-F6A1-4854-AD8E-6326050743E2}"/>
              </a:ext>
            </a:extLst>
          </p:cNvPr>
          <p:cNvSpPr/>
          <p:nvPr/>
        </p:nvSpPr>
        <p:spPr>
          <a:xfrm>
            <a:off x="1424152" y="3030546"/>
            <a:ext cx="9722068" cy="3046988"/>
          </a:xfrm>
          <a:prstGeom prst="rect">
            <a:avLst/>
          </a:prstGeom>
        </p:spPr>
        <p:txBody>
          <a:bodyPr wrap="square">
            <a:spAutoFit/>
          </a:bodyPr>
          <a:lstStyle/>
          <a:p>
            <a:r>
              <a:rPr lang="en-US" sz="2000" dirty="0">
                <a:solidFill>
                  <a:srgbClr val="222222"/>
                </a:solidFill>
                <a:latin typeface="arial" panose="020B0604020202020204" pitchFamily="34" charset="0"/>
              </a:rPr>
              <a:t>	</a:t>
            </a:r>
            <a:r>
              <a:rPr lang="vi-VN" sz="2400" dirty="0">
                <a:solidFill>
                  <a:srgbClr val="222222"/>
                </a:solidFill>
                <a:latin typeface="arial" panose="020B0604020202020204" pitchFamily="34" charset="0"/>
              </a:rPr>
              <a:t>Khoảng năm 2600 trước công nguyên, người Ai Cập mới bắt đầu ướp xác người chết một cách có chủ ý. Họ tiến hành theo quy trình đặc biệt để loại bỏ tất cả độ ẩm ra khỏi cơ thể, chỉ để lại dạng khô không dễ phân hủy. Kỹ thuật này được phát triển trong hơn 2000 năm sau đó. Xác ướp được chuẩn bị và bảo quản tốt nhất thuộc về các triều đại thứ mười tám đến hai mươi của Vương Quốc mới (khoảng năm 1570-1075 trước công nguyên), bao gồm xác ướp của những vị vua nổi tiếng từng triều đại. </a:t>
            </a:r>
            <a:endParaRPr lang="vi-VN" sz="24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412520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7DFB04-427B-43CB-9934-EC4E0462E5DF}"/>
              </a:ext>
            </a:extLst>
          </p:cNvPr>
          <p:cNvSpPr/>
          <p:nvPr/>
        </p:nvSpPr>
        <p:spPr>
          <a:xfrm>
            <a:off x="6096000" y="147845"/>
            <a:ext cx="4866289" cy="3108543"/>
          </a:xfrm>
          <a:prstGeom prst="rect">
            <a:avLst/>
          </a:prstGeom>
        </p:spPr>
        <p:txBody>
          <a:bodyPr wrap="square">
            <a:spAutoFit/>
          </a:bodyPr>
          <a:lstStyle/>
          <a:p>
            <a:r>
              <a:rPr lang="en-US" dirty="0"/>
              <a:t>	</a:t>
            </a:r>
            <a:r>
              <a:rPr lang="en-US" sz="2800" dirty="0" err="1"/>
              <a:t>Khi</a:t>
            </a:r>
            <a:r>
              <a:rPr lang="en-US" sz="2800" dirty="0"/>
              <a:t> </a:t>
            </a:r>
            <a:r>
              <a:rPr lang="vi-VN" sz="2800" dirty="0"/>
              <a:t>ư</a:t>
            </a:r>
            <a:r>
              <a:rPr lang="en-US" sz="2800" dirty="0" err="1"/>
              <a:t>ớp</a:t>
            </a:r>
            <a:r>
              <a:rPr lang="en-US" sz="2800" dirty="0"/>
              <a:t> </a:t>
            </a:r>
            <a:r>
              <a:rPr lang="en-US" sz="2800" dirty="0" err="1"/>
              <a:t>xác</a:t>
            </a:r>
            <a:r>
              <a:rPr lang="en-US" sz="2800" dirty="0"/>
              <a:t> ng</a:t>
            </a:r>
            <a:r>
              <a:rPr lang="vi-VN" sz="2800" dirty="0"/>
              <a:t>ư</a:t>
            </a:r>
            <a:r>
              <a:rPr lang="en-US" sz="2800" dirty="0" err="1"/>
              <a:t>ời</a:t>
            </a:r>
            <a:r>
              <a:rPr lang="en-US" sz="2800" dirty="0"/>
              <a:t> ta </a:t>
            </a:r>
            <a:r>
              <a:rPr lang="en-US" sz="2800" dirty="0" err="1"/>
              <a:t>lấy</a:t>
            </a:r>
            <a:r>
              <a:rPr lang="en-US" sz="2800" dirty="0"/>
              <a:t> </a:t>
            </a:r>
            <a:r>
              <a:rPr lang="en-US" sz="2800" dirty="0" err="1"/>
              <a:t>óc</a:t>
            </a:r>
            <a:r>
              <a:rPr lang="en-US" sz="2800" dirty="0"/>
              <a:t> </a:t>
            </a:r>
            <a:r>
              <a:rPr lang="en-US" sz="2800" dirty="0" err="1"/>
              <a:t>và</a:t>
            </a:r>
            <a:r>
              <a:rPr lang="en-US" sz="2800" dirty="0"/>
              <a:t> </a:t>
            </a:r>
            <a:r>
              <a:rPr lang="en-US" sz="2800" dirty="0" err="1"/>
              <a:t>ruột</a:t>
            </a:r>
            <a:r>
              <a:rPr lang="en-US" sz="2800" dirty="0"/>
              <a:t> </a:t>
            </a:r>
            <a:r>
              <a:rPr lang="en-US" sz="2800" dirty="0" err="1"/>
              <a:t>gan</a:t>
            </a:r>
            <a:r>
              <a:rPr lang="en-US" sz="2800" dirty="0"/>
              <a:t> </a:t>
            </a:r>
            <a:r>
              <a:rPr lang="en-US" sz="2800" dirty="0" err="1"/>
              <a:t>của</a:t>
            </a:r>
            <a:r>
              <a:rPr lang="en-US" sz="2800" dirty="0"/>
              <a:t> ng</a:t>
            </a:r>
            <a:r>
              <a:rPr lang="vi-VN" sz="2800" dirty="0"/>
              <a:t>ư</a:t>
            </a:r>
            <a:r>
              <a:rPr lang="en-US" sz="2800" dirty="0" err="1"/>
              <a:t>ời</a:t>
            </a:r>
            <a:r>
              <a:rPr lang="en-US" sz="2800" dirty="0"/>
              <a:t> </a:t>
            </a:r>
            <a:r>
              <a:rPr lang="en-US" sz="2800" dirty="0" err="1"/>
              <a:t>chết</a:t>
            </a:r>
            <a:r>
              <a:rPr lang="en-US" sz="2800" dirty="0"/>
              <a:t> ra </a:t>
            </a:r>
            <a:r>
              <a:rPr lang="en-US" sz="2800" dirty="0" err="1"/>
              <a:t>rồi</a:t>
            </a:r>
            <a:r>
              <a:rPr lang="en-US" sz="2800" dirty="0"/>
              <a:t> </a:t>
            </a:r>
            <a:r>
              <a:rPr lang="en-US" sz="2800" dirty="0" err="1"/>
              <a:t>ngâm</a:t>
            </a:r>
            <a:r>
              <a:rPr lang="en-US" sz="2800" dirty="0"/>
              <a:t> </a:t>
            </a:r>
            <a:r>
              <a:rPr lang="en-US" sz="2800" dirty="0" err="1"/>
              <a:t>thi</a:t>
            </a:r>
            <a:r>
              <a:rPr lang="en-US" sz="2800" dirty="0"/>
              <a:t> </a:t>
            </a:r>
            <a:r>
              <a:rPr lang="en-US" sz="2800" dirty="0" err="1"/>
              <a:t>thể</a:t>
            </a:r>
            <a:r>
              <a:rPr lang="en-US" sz="2800" dirty="0"/>
              <a:t> </a:t>
            </a:r>
            <a:r>
              <a:rPr lang="en-US" sz="2800" dirty="0" err="1"/>
              <a:t>vào</a:t>
            </a:r>
            <a:r>
              <a:rPr lang="en-US" sz="2800" dirty="0"/>
              <a:t> n</a:t>
            </a:r>
            <a:r>
              <a:rPr lang="vi-VN" sz="2800" dirty="0"/>
              <a:t>ư</a:t>
            </a:r>
            <a:r>
              <a:rPr lang="en-US" sz="2800" dirty="0" err="1"/>
              <a:t>ớc</a:t>
            </a:r>
            <a:r>
              <a:rPr lang="en-US" sz="2800" dirty="0"/>
              <a:t> </a:t>
            </a:r>
            <a:r>
              <a:rPr lang="en-US" sz="2800" dirty="0" err="1"/>
              <a:t>muối</a:t>
            </a:r>
            <a:r>
              <a:rPr lang="en-US" sz="2800" dirty="0"/>
              <a:t>. Sau 70 </a:t>
            </a:r>
            <a:r>
              <a:rPr lang="en-US" sz="2800" dirty="0" err="1"/>
              <a:t>ngày</a:t>
            </a:r>
            <a:r>
              <a:rPr lang="en-US" sz="2800" dirty="0"/>
              <a:t> </a:t>
            </a:r>
            <a:r>
              <a:rPr lang="en-US" sz="2800" dirty="0" err="1"/>
              <a:t>thì</a:t>
            </a:r>
            <a:r>
              <a:rPr lang="en-US" sz="2800" dirty="0"/>
              <a:t> </a:t>
            </a:r>
            <a:r>
              <a:rPr lang="en-US" sz="2800" dirty="0" err="1"/>
              <a:t>vớt</a:t>
            </a:r>
            <a:r>
              <a:rPr lang="en-US" sz="2800" dirty="0"/>
              <a:t> ra </a:t>
            </a:r>
            <a:r>
              <a:rPr lang="en-US" sz="2800" dirty="0" err="1"/>
              <a:t>dùng</a:t>
            </a:r>
            <a:r>
              <a:rPr lang="en-US" sz="2800" dirty="0"/>
              <a:t> </a:t>
            </a:r>
            <a:r>
              <a:rPr lang="en-US" sz="2800" dirty="0" err="1"/>
              <a:t>mạt</a:t>
            </a:r>
            <a:r>
              <a:rPr lang="en-US" sz="2800" dirty="0"/>
              <a:t> c</a:t>
            </a:r>
            <a:r>
              <a:rPr lang="vi-VN" sz="2800" dirty="0"/>
              <a:t>ư</a:t>
            </a:r>
            <a:r>
              <a:rPr lang="en-US" sz="2800" dirty="0"/>
              <a:t>a </a:t>
            </a:r>
            <a:r>
              <a:rPr lang="en-US" sz="2800" dirty="0" err="1"/>
              <a:t>và</a:t>
            </a:r>
            <a:r>
              <a:rPr lang="en-US" sz="2800" dirty="0"/>
              <a:t> h</a:t>
            </a:r>
            <a:r>
              <a:rPr lang="vi-VN" sz="2800" dirty="0"/>
              <a:t>ư</a:t>
            </a:r>
            <a:r>
              <a:rPr lang="en-US" sz="2800" dirty="0" err="1"/>
              <a:t>ơng</a:t>
            </a:r>
            <a:r>
              <a:rPr lang="en-US" sz="2800" dirty="0"/>
              <a:t> </a:t>
            </a:r>
            <a:r>
              <a:rPr lang="en-US" sz="2800" dirty="0" err="1"/>
              <a:t>liệu</a:t>
            </a:r>
            <a:r>
              <a:rPr lang="en-US" sz="2800" dirty="0"/>
              <a:t> </a:t>
            </a:r>
            <a:r>
              <a:rPr lang="en-US" sz="2800" dirty="0" err="1"/>
              <a:t>nhồi</a:t>
            </a:r>
            <a:r>
              <a:rPr lang="en-US" sz="2800" dirty="0"/>
              <a:t> </a:t>
            </a:r>
            <a:r>
              <a:rPr lang="en-US" sz="2800" dirty="0" err="1"/>
              <a:t>vào</a:t>
            </a:r>
            <a:r>
              <a:rPr lang="en-US" sz="2800" dirty="0"/>
              <a:t> </a:t>
            </a:r>
            <a:r>
              <a:rPr lang="en-US" sz="2800" dirty="0" err="1"/>
              <a:t>bụng</a:t>
            </a:r>
            <a:r>
              <a:rPr lang="en-US" sz="2800" dirty="0"/>
              <a:t> </a:t>
            </a:r>
            <a:r>
              <a:rPr lang="en-US" sz="2800" dirty="0" err="1"/>
              <a:t>rồi</a:t>
            </a:r>
            <a:r>
              <a:rPr lang="en-US" sz="2800" dirty="0"/>
              <a:t> </a:t>
            </a:r>
            <a:r>
              <a:rPr lang="en-US" sz="2800" dirty="0" err="1"/>
              <a:t>dùng</a:t>
            </a:r>
            <a:r>
              <a:rPr lang="en-US" sz="2800" dirty="0"/>
              <a:t> </a:t>
            </a:r>
            <a:r>
              <a:rPr lang="en-US" sz="2800" dirty="0" err="1"/>
              <a:t>vải</a:t>
            </a:r>
            <a:r>
              <a:rPr lang="en-US" sz="2800" dirty="0"/>
              <a:t> </a:t>
            </a:r>
            <a:r>
              <a:rPr lang="en-US" sz="2800" dirty="0" err="1"/>
              <a:t>quấn</a:t>
            </a:r>
            <a:r>
              <a:rPr lang="en-US" sz="2800" dirty="0"/>
              <a:t> </a:t>
            </a:r>
            <a:r>
              <a:rPr lang="en-US" sz="2800" dirty="0" err="1"/>
              <a:t>lại</a:t>
            </a:r>
            <a:r>
              <a:rPr lang="en-US" sz="2800" dirty="0"/>
              <a:t>, </a:t>
            </a:r>
            <a:r>
              <a:rPr lang="en-US" sz="2800" dirty="0" err="1"/>
              <a:t>sau</a:t>
            </a:r>
            <a:r>
              <a:rPr lang="en-US" sz="2800" dirty="0"/>
              <a:t> </a:t>
            </a:r>
            <a:r>
              <a:rPr lang="en-US" sz="2800" dirty="0" err="1"/>
              <a:t>đó</a:t>
            </a:r>
            <a:r>
              <a:rPr lang="en-US" sz="2800" dirty="0"/>
              <a:t> </a:t>
            </a:r>
            <a:r>
              <a:rPr lang="en-US" sz="2800" dirty="0" err="1"/>
              <a:t>bỏ</a:t>
            </a:r>
            <a:r>
              <a:rPr lang="en-US" sz="2800" dirty="0"/>
              <a:t> </a:t>
            </a:r>
            <a:r>
              <a:rPr lang="en-US" sz="2800" dirty="0" err="1"/>
              <a:t>vào</a:t>
            </a:r>
            <a:r>
              <a:rPr lang="en-US" sz="2800" dirty="0"/>
              <a:t> </a:t>
            </a:r>
            <a:r>
              <a:rPr lang="en-US" sz="2800" dirty="0" err="1"/>
              <a:t>quan</a:t>
            </a:r>
            <a:r>
              <a:rPr lang="en-US" sz="2800" dirty="0"/>
              <a:t> </a:t>
            </a:r>
            <a:r>
              <a:rPr lang="en-US" sz="2800" dirty="0" err="1"/>
              <a:t>tài</a:t>
            </a:r>
            <a:r>
              <a:rPr lang="en-US" sz="2800" dirty="0"/>
              <a:t> </a:t>
            </a:r>
            <a:r>
              <a:rPr lang="en-US" sz="2800" dirty="0" err="1"/>
              <a:t>bằng</a:t>
            </a:r>
            <a:r>
              <a:rPr lang="en-US" sz="2800" dirty="0"/>
              <a:t> </a:t>
            </a:r>
            <a:r>
              <a:rPr lang="en-US" sz="2800" dirty="0" err="1"/>
              <a:t>đá</a:t>
            </a:r>
            <a:r>
              <a:rPr lang="en-US" sz="2800" dirty="0"/>
              <a:t>. </a:t>
            </a:r>
          </a:p>
        </p:txBody>
      </p:sp>
      <p:pic>
        <p:nvPicPr>
          <p:cNvPr id="8194" name="Picture 2" descr="Thần bí tục lệ ướp xác của người Ai Cập cổ đại">
            <a:extLst>
              <a:ext uri="{FF2B5EF4-FFF2-40B4-BE49-F238E27FC236}">
                <a16:creationId xmlns:a16="http://schemas.microsoft.com/office/drawing/2014/main" id="{07577280-A5C2-464F-9D02-EF8C378E5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855" y="0"/>
            <a:ext cx="4572000" cy="3145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512AEB-E487-4A3F-824D-479F87D97ABD}"/>
              </a:ext>
            </a:extLst>
          </p:cNvPr>
          <p:cNvSpPr txBox="1"/>
          <p:nvPr/>
        </p:nvSpPr>
        <p:spPr>
          <a:xfrm>
            <a:off x="1376855" y="3256388"/>
            <a:ext cx="9585434" cy="3539430"/>
          </a:xfrm>
          <a:prstGeom prst="rect">
            <a:avLst/>
          </a:prstGeom>
          <a:noFill/>
        </p:spPr>
        <p:txBody>
          <a:bodyPr wrap="square" rtlCol="0">
            <a:spAutoFit/>
          </a:bodyPr>
          <a:lstStyle/>
          <a:p>
            <a:r>
              <a:rPr lang="en-US" sz="2800" dirty="0" err="1"/>
              <a:t>Để</a:t>
            </a:r>
            <a:r>
              <a:rPr lang="en-US" sz="2800" dirty="0"/>
              <a:t> </a:t>
            </a:r>
            <a:r>
              <a:rPr lang="en-US" sz="2800" dirty="0" err="1"/>
              <a:t>linh</a:t>
            </a:r>
            <a:r>
              <a:rPr lang="en-US" sz="2800" dirty="0"/>
              <a:t> </a:t>
            </a:r>
            <a:r>
              <a:rPr lang="en-US" sz="2800" dirty="0" err="1"/>
              <a:t>hồn</a:t>
            </a:r>
            <a:r>
              <a:rPr lang="en-US" sz="2800" dirty="0"/>
              <a:t> </a:t>
            </a:r>
            <a:r>
              <a:rPr lang="en-US" sz="2800" dirty="0" err="1"/>
              <a:t>nhanh</a:t>
            </a:r>
            <a:r>
              <a:rPr lang="en-US" sz="2800" dirty="0"/>
              <a:t> </a:t>
            </a:r>
            <a:r>
              <a:rPr lang="en-US" sz="2800" dirty="0" err="1"/>
              <a:t>chóng</a:t>
            </a:r>
            <a:r>
              <a:rPr lang="en-US" sz="2800" dirty="0"/>
              <a:t> </a:t>
            </a:r>
            <a:r>
              <a:rPr lang="en-US" sz="2800" dirty="0" err="1"/>
              <a:t>tìm</a:t>
            </a:r>
            <a:r>
              <a:rPr lang="en-US" sz="2800" dirty="0"/>
              <a:t> đ</a:t>
            </a:r>
            <a:r>
              <a:rPr lang="vi-VN" sz="2800" dirty="0"/>
              <a:t>ư</a:t>
            </a:r>
            <a:r>
              <a:rPr lang="en-US" sz="2800" dirty="0" err="1"/>
              <a:t>ợc</a:t>
            </a:r>
            <a:r>
              <a:rPr lang="en-US" sz="2800" dirty="0"/>
              <a:t> </a:t>
            </a:r>
            <a:r>
              <a:rPr lang="en-US" sz="2800" dirty="0" err="1"/>
              <a:t>xác</a:t>
            </a:r>
            <a:r>
              <a:rPr lang="en-US" sz="2800" dirty="0"/>
              <a:t> </a:t>
            </a:r>
            <a:r>
              <a:rPr lang="vi-VN" sz="2800" dirty="0"/>
              <a:t>ư</a:t>
            </a:r>
            <a:r>
              <a:rPr lang="en-US" sz="2800" dirty="0" err="1"/>
              <a:t>ớp</a:t>
            </a:r>
            <a:r>
              <a:rPr lang="en-US" sz="2800" dirty="0"/>
              <a:t> </a:t>
            </a:r>
            <a:r>
              <a:rPr lang="en-US" sz="2800" dirty="0" err="1"/>
              <a:t>của</a:t>
            </a:r>
            <a:r>
              <a:rPr lang="en-US" sz="2800" dirty="0"/>
              <a:t> </a:t>
            </a:r>
            <a:r>
              <a:rPr lang="en-US" sz="2800" dirty="0" err="1"/>
              <a:t>mình</a:t>
            </a:r>
            <a:r>
              <a:rPr lang="en-US" sz="2800" dirty="0"/>
              <a:t> , </a:t>
            </a:r>
            <a:r>
              <a:rPr lang="en-US" sz="2800" dirty="0" err="1"/>
              <a:t>trên</a:t>
            </a:r>
            <a:r>
              <a:rPr lang="en-US" sz="2800" dirty="0"/>
              <a:t> </a:t>
            </a:r>
            <a:r>
              <a:rPr lang="en-US" sz="2800" dirty="0" err="1"/>
              <a:t>nắp</a:t>
            </a:r>
            <a:r>
              <a:rPr lang="en-US" sz="2800" dirty="0"/>
              <a:t> </a:t>
            </a:r>
            <a:r>
              <a:rPr lang="en-US" sz="2800" dirty="0" err="1"/>
              <a:t>quan</a:t>
            </a:r>
            <a:r>
              <a:rPr lang="en-US" sz="2800" dirty="0"/>
              <a:t> </a:t>
            </a:r>
            <a:r>
              <a:rPr lang="en-US" sz="2800" dirty="0" err="1"/>
              <a:t>tài</a:t>
            </a:r>
            <a:r>
              <a:rPr lang="en-US" sz="2800" dirty="0"/>
              <a:t> </a:t>
            </a:r>
            <a:r>
              <a:rPr lang="en-US" sz="2800" dirty="0" err="1"/>
              <a:t>có</a:t>
            </a:r>
            <a:r>
              <a:rPr lang="en-US" sz="2800" dirty="0"/>
              <a:t> </a:t>
            </a:r>
            <a:r>
              <a:rPr lang="en-US" sz="2800" dirty="0" err="1"/>
              <a:t>chạm</a:t>
            </a:r>
            <a:r>
              <a:rPr lang="en-US" sz="2800" dirty="0"/>
              <a:t> </a:t>
            </a:r>
            <a:r>
              <a:rPr lang="en-US" sz="2800" dirty="0" err="1"/>
              <a:t>hình</a:t>
            </a:r>
            <a:r>
              <a:rPr lang="en-US" sz="2800" dirty="0"/>
              <a:t> </a:t>
            </a:r>
            <a:r>
              <a:rPr lang="en-US" sz="2800" dirty="0" err="1"/>
              <a:t>của</a:t>
            </a:r>
            <a:r>
              <a:rPr lang="en-US" sz="2800" dirty="0"/>
              <a:t> ng</a:t>
            </a:r>
            <a:r>
              <a:rPr lang="vi-VN" sz="2800" dirty="0"/>
              <a:t>ư</a:t>
            </a:r>
            <a:r>
              <a:rPr lang="en-US" sz="2800" dirty="0" err="1"/>
              <a:t>ời</a:t>
            </a:r>
            <a:r>
              <a:rPr lang="en-US" sz="2800" dirty="0"/>
              <a:t> </a:t>
            </a:r>
            <a:r>
              <a:rPr lang="en-US" sz="2800" dirty="0" err="1"/>
              <a:t>chết</a:t>
            </a:r>
            <a:r>
              <a:rPr lang="en-US" sz="2800" dirty="0"/>
              <a:t>. </a:t>
            </a:r>
            <a:r>
              <a:rPr lang="en-US" sz="2800" dirty="0" err="1"/>
              <a:t>Hơn</a:t>
            </a:r>
            <a:r>
              <a:rPr lang="en-US" sz="2800" dirty="0"/>
              <a:t> </a:t>
            </a:r>
            <a:r>
              <a:rPr lang="en-US" sz="2800" dirty="0" err="1"/>
              <a:t>nữa</a:t>
            </a:r>
            <a:r>
              <a:rPr lang="en-US" sz="2800" dirty="0"/>
              <a:t> ở </a:t>
            </a:r>
            <a:r>
              <a:rPr lang="en-US" sz="2800" dirty="0" err="1"/>
              <a:t>bên</a:t>
            </a:r>
            <a:r>
              <a:rPr lang="en-US" sz="2800" dirty="0"/>
              <a:t> </a:t>
            </a:r>
            <a:r>
              <a:rPr lang="en-US" sz="2800" dirty="0" err="1"/>
              <a:t>cạnh</a:t>
            </a:r>
            <a:r>
              <a:rPr lang="en-US" sz="2800" dirty="0"/>
              <a:t> </a:t>
            </a:r>
            <a:r>
              <a:rPr lang="en-US" sz="2800" dirty="0" err="1"/>
              <a:t>mộ</a:t>
            </a:r>
            <a:r>
              <a:rPr lang="en-US" sz="2800" dirty="0"/>
              <a:t> </a:t>
            </a:r>
            <a:r>
              <a:rPr lang="en-US" sz="2800" dirty="0" err="1"/>
              <a:t>còn</a:t>
            </a:r>
            <a:r>
              <a:rPr lang="en-US" sz="2800" dirty="0"/>
              <a:t> </a:t>
            </a:r>
            <a:r>
              <a:rPr lang="en-US" sz="2800" dirty="0" err="1"/>
              <a:t>dựng</a:t>
            </a:r>
            <a:r>
              <a:rPr lang="en-US" sz="2800" dirty="0"/>
              <a:t> </a:t>
            </a:r>
            <a:r>
              <a:rPr lang="en-US" sz="2800" dirty="0" err="1"/>
              <a:t>tượng</a:t>
            </a:r>
            <a:r>
              <a:rPr lang="en-US" sz="2800" dirty="0"/>
              <a:t> </a:t>
            </a:r>
            <a:r>
              <a:rPr lang="en-US" sz="2800" dirty="0" err="1"/>
              <a:t>người</a:t>
            </a:r>
            <a:r>
              <a:rPr lang="en-US" sz="2800" dirty="0"/>
              <a:t> </a:t>
            </a:r>
            <a:r>
              <a:rPr lang="en-US" sz="2800" dirty="0" err="1"/>
              <a:t>chết</a:t>
            </a:r>
            <a:r>
              <a:rPr lang="en-US" sz="2800" dirty="0"/>
              <a:t> </a:t>
            </a:r>
            <a:r>
              <a:rPr lang="en-US" sz="2800" dirty="0" err="1"/>
              <a:t>bằng</a:t>
            </a:r>
            <a:r>
              <a:rPr lang="en-US" sz="2800" dirty="0"/>
              <a:t> </a:t>
            </a:r>
            <a:r>
              <a:rPr lang="en-US" sz="2800" dirty="0" err="1"/>
              <a:t>đá</a:t>
            </a:r>
            <a:r>
              <a:rPr lang="en-US" sz="2800" dirty="0"/>
              <a:t> </a:t>
            </a:r>
            <a:r>
              <a:rPr lang="en-US" sz="2800" dirty="0" err="1"/>
              <a:t>hoặc</a:t>
            </a:r>
            <a:r>
              <a:rPr lang="en-US" sz="2800" dirty="0"/>
              <a:t> </a:t>
            </a:r>
            <a:r>
              <a:rPr lang="en-US" sz="2800" dirty="0" err="1"/>
              <a:t>bằng</a:t>
            </a:r>
            <a:r>
              <a:rPr lang="en-US" sz="2800" dirty="0"/>
              <a:t> </a:t>
            </a:r>
            <a:r>
              <a:rPr lang="en-US" sz="2800" dirty="0" err="1"/>
              <a:t>gỗ</a:t>
            </a:r>
            <a:r>
              <a:rPr lang="en-US" sz="2800" dirty="0"/>
              <a:t>.</a:t>
            </a:r>
          </a:p>
          <a:p>
            <a:r>
              <a:rPr lang="en-US" sz="2800" dirty="0"/>
              <a:t>     </a:t>
            </a:r>
            <a:r>
              <a:rPr lang="vi-VN" sz="2800" dirty="0"/>
              <a:t>Địa vị trong xã hội khi còn sống của người chết sẽ quyết định quy trình ướp xác cũng như địa điểm chôn cất. Xác của các Pharaon được đặt trong các kim tự tháp hùng vĩ, còn những người dân thường chỉ được ướp xác đơn giản và đặt trong hầm mộ đơn giản.</a:t>
            </a:r>
            <a:endParaRPr lang="en-US" sz="2800" dirty="0"/>
          </a:p>
        </p:txBody>
      </p:sp>
    </p:spTree>
    <p:extLst>
      <p:ext uri="{BB962C8B-B14F-4D97-AF65-F5344CB8AC3E}">
        <p14:creationId xmlns:p14="http://schemas.microsoft.com/office/powerpoint/2010/main" val="345071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3F7D14-CF2C-4361-BA19-2110B3D95687}"/>
              </a:ext>
            </a:extLst>
          </p:cNvPr>
          <p:cNvSpPr txBox="1"/>
          <p:nvPr/>
        </p:nvSpPr>
        <p:spPr>
          <a:xfrm>
            <a:off x="1292772" y="630621"/>
            <a:ext cx="9664262" cy="3416320"/>
          </a:xfrm>
          <a:prstGeom prst="rect">
            <a:avLst/>
          </a:prstGeom>
          <a:noFill/>
        </p:spPr>
        <p:txBody>
          <a:bodyPr wrap="square" rtlCol="0">
            <a:spAutoFit/>
          </a:bodyPr>
          <a:lstStyle/>
          <a:p>
            <a:r>
              <a:rPr lang="en-US" sz="3600" dirty="0" err="1"/>
              <a:t>Trong</a:t>
            </a:r>
            <a:r>
              <a:rPr lang="en-US" sz="3600" dirty="0"/>
              <a:t> </a:t>
            </a:r>
            <a:r>
              <a:rPr lang="en-US" sz="3600" dirty="0" err="1"/>
              <a:t>các</a:t>
            </a:r>
            <a:r>
              <a:rPr lang="en-US" sz="3600" dirty="0"/>
              <a:t> </a:t>
            </a:r>
            <a:r>
              <a:rPr lang="en-US" sz="3600" dirty="0" err="1"/>
              <a:t>thành</a:t>
            </a:r>
            <a:r>
              <a:rPr lang="en-US" sz="3600" dirty="0"/>
              <a:t> </a:t>
            </a:r>
            <a:r>
              <a:rPr lang="en-US" sz="3600" dirty="0" err="1"/>
              <a:t>tựu</a:t>
            </a:r>
            <a:r>
              <a:rPr lang="en-US" sz="3600" dirty="0"/>
              <a:t> </a:t>
            </a:r>
            <a:r>
              <a:rPr lang="en-US" sz="3600" dirty="0" err="1"/>
              <a:t>văn</a:t>
            </a:r>
            <a:r>
              <a:rPr lang="en-US" sz="3600" dirty="0"/>
              <a:t> </a:t>
            </a:r>
            <a:r>
              <a:rPr lang="en-US" sz="3600" dirty="0" err="1"/>
              <a:t>hoá</a:t>
            </a:r>
            <a:r>
              <a:rPr lang="en-US" sz="3600" dirty="0"/>
              <a:t> </a:t>
            </a:r>
            <a:r>
              <a:rPr lang="en-US" sz="3600" dirty="0" err="1"/>
              <a:t>của</a:t>
            </a:r>
            <a:r>
              <a:rPr lang="en-US" sz="3600" dirty="0"/>
              <a:t> ng</a:t>
            </a:r>
            <a:r>
              <a:rPr lang="vi-VN" sz="3600" dirty="0"/>
              <a:t>ư</a:t>
            </a:r>
            <a:r>
              <a:rPr lang="en-US" sz="3600" dirty="0" err="1"/>
              <a:t>ời</a:t>
            </a:r>
            <a:r>
              <a:rPr lang="en-US" sz="3600" dirty="0"/>
              <a:t> Ai </a:t>
            </a:r>
            <a:r>
              <a:rPr lang="en-US" sz="3600" dirty="0" err="1"/>
              <a:t>Cập</a:t>
            </a:r>
            <a:r>
              <a:rPr lang="en-US" sz="3600" dirty="0"/>
              <a:t>, </a:t>
            </a:r>
            <a:r>
              <a:rPr lang="en-US" sz="3600" dirty="0" err="1"/>
              <a:t>em</a:t>
            </a:r>
            <a:r>
              <a:rPr lang="en-US" sz="3600" dirty="0"/>
              <a:t> </a:t>
            </a:r>
            <a:r>
              <a:rPr lang="en-US" sz="3600" dirty="0" err="1"/>
              <a:t>có</a:t>
            </a:r>
            <a:r>
              <a:rPr lang="en-US" sz="3600" dirty="0"/>
              <a:t> </a:t>
            </a:r>
            <a:r>
              <a:rPr lang="en-US" sz="3600" dirty="0" err="1"/>
              <a:t>ấn</a:t>
            </a:r>
            <a:r>
              <a:rPr lang="en-US" sz="3600" dirty="0"/>
              <a:t> t</a:t>
            </a:r>
            <a:r>
              <a:rPr lang="vi-VN" sz="3600" dirty="0"/>
              <a:t>ư</a:t>
            </a:r>
            <a:r>
              <a:rPr lang="en-US" sz="3600" dirty="0" err="1"/>
              <a:t>ợng</a:t>
            </a:r>
            <a:r>
              <a:rPr lang="en-US" sz="3600" dirty="0"/>
              <a:t> </a:t>
            </a:r>
            <a:r>
              <a:rPr lang="en-US" sz="3600" dirty="0" err="1"/>
              <a:t>với</a:t>
            </a:r>
            <a:r>
              <a:rPr lang="en-US" sz="3600" dirty="0"/>
              <a:t> </a:t>
            </a:r>
            <a:r>
              <a:rPr lang="en-US" sz="3600" dirty="0" err="1"/>
              <a:t>thành</a:t>
            </a:r>
            <a:r>
              <a:rPr lang="en-US" sz="3600" dirty="0"/>
              <a:t> </a:t>
            </a:r>
            <a:r>
              <a:rPr lang="en-US" sz="3600" dirty="0" err="1"/>
              <a:t>tựu</a:t>
            </a:r>
            <a:r>
              <a:rPr lang="en-US" sz="3600" dirty="0"/>
              <a:t> </a:t>
            </a:r>
            <a:r>
              <a:rPr lang="en-US" sz="3600" dirty="0" err="1"/>
              <a:t>nào</a:t>
            </a:r>
            <a:r>
              <a:rPr lang="en-US" sz="3600" dirty="0"/>
              <a:t> </a:t>
            </a:r>
            <a:r>
              <a:rPr lang="en-US" sz="3600" dirty="0" err="1"/>
              <a:t>nhất</a:t>
            </a:r>
            <a:r>
              <a:rPr lang="en-US" sz="3600" dirty="0"/>
              <a:t>? </a:t>
            </a:r>
            <a:r>
              <a:rPr lang="en-US" sz="3600" dirty="0" err="1"/>
              <a:t>Tại</a:t>
            </a:r>
            <a:r>
              <a:rPr lang="en-US" sz="3600" dirty="0"/>
              <a:t> </a:t>
            </a:r>
            <a:r>
              <a:rPr lang="en-US" sz="3600" dirty="0" err="1"/>
              <a:t>sao</a:t>
            </a:r>
            <a:r>
              <a:rPr lang="en-US" sz="3600" dirty="0"/>
              <a:t>?</a:t>
            </a:r>
          </a:p>
          <a:p>
            <a:endParaRPr lang="en-US" sz="3600" dirty="0"/>
          </a:p>
          <a:p>
            <a:endParaRPr lang="en-US" sz="3600" dirty="0"/>
          </a:p>
          <a:p>
            <a:endParaRPr lang="en-US" sz="3600" dirty="0"/>
          </a:p>
          <a:p>
            <a:r>
              <a:rPr lang="en-US" sz="3600" dirty="0" err="1"/>
              <a:t>Tại</a:t>
            </a:r>
            <a:r>
              <a:rPr lang="en-US" sz="3600" dirty="0"/>
              <a:t> </a:t>
            </a:r>
            <a:r>
              <a:rPr lang="en-US" sz="3600" dirty="0" err="1"/>
              <a:t>sao</a:t>
            </a:r>
            <a:r>
              <a:rPr lang="en-US" sz="3600" dirty="0"/>
              <a:t> </a:t>
            </a:r>
            <a:r>
              <a:rPr lang="en-US" sz="3600" dirty="0" err="1"/>
              <a:t>hình</a:t>
            </a:r>
            <a:r>
              <a:rPr lang="en-US" sz="3600" dirty="0"/>
              <a:t> </a:t>
            </a:r>
            <a:r>
              <a:rPr lang="en-US" sz="3600" dirty="0" err="1"/>
              <a:t>học</a:t>
            </a:r>
            <a:r>
              <a:rPr lang="en-US" sz="3600" dirty="0"/>
              <a:t> </a:t>
            </a:r>
            <a:r>
              <a:rPr lang="en-US" sz="3600" dirty="0" err="1"/>
              <a:t>lại</a:t>
            </a:r>
            <a:r>
              <a:rPr lang="en-US" sz="3600" dirty="0"/>
              <a:t> </a:t>
            </a:r>
            <a:r>
              <a:rPr lang="en-US" sz="3600" dirty="0" err="1"/>
              <a:t>phát</a:t>
            </a:r>
            <a:r>
              <a:rPr lang="en-US" sz="3600" dirty="0"/>
              <a:t>  </a:t>
            </a:r>
            <a:r>
              <a:rPr lang="en-US" sz="3600" dirty="0" err="1"/>
              <a:t>triển</a:t>
            </a:r>
            <a:r>
              <a:rPr lang="en-US" sz="3600" dirty="0"/>
              <a:t> ở Ai </a:t>
            </a:r>
            <a:r>
              <a:rPr lang="en-US" sz="3600" dirty="0" err="1"/>
              <a:t>Cập</a:t>
            </a:r>
            <a:r>
              <a:rPr lang="en-US" sz="3600" dirty="0"/>
              <a:t> </a:t>
            </a:r>
            <a:r>
              <a:rPr lang="en-US" sz="3600" dirty="0" err="1"/>
              <a:t>cổ</a:t>
            </a:r>
            <a:r>
              <a:rPr lang="en-US" sz="3600" dirty="0"/>
              <a:t> </a:t>
            </a:r>
            <a:r>
              <a:rPr lang="en-US" sz="3600" dirty="0" err="1"/>
              <a:t>đại</a:t>
            </a:r>
            <a:r>
              <a:rPr lang="en-US" sz="3600" dirty="0"/>
              <a:t>?</a:t>
            </a:r>
          </a:p>
        </p:txBody>
      </p:sp>
    </p:spTree>
    <p:extLst>
      <p:ext uri="{BB962C8B-B14F-4D97-AF65-F5344CB8AC3E}">
        <p14:creationId xmlns:p14="http://schemas.microsoft.com/office/powerpoint/2010/main" val="1585244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III. NHỮNG THÀNH TỰU VĂN HÓA TIÊU BIỂU</a:t>
            </a:r>
          </a:p>
        </p:txBody>
      </p: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13" name="Rectangle 12"/>
          <p:cNvSpPr/>
          <p:nvPr/>
        </p:nvSpPr>
        <p:spPr>
          <a:xfrm>
            <a:off x="1320802" y="895004"/>
            <a:ext cx="9581659" cy="1179554"/>
          </a:xfrm>
          <a:prstGeom prst="rect">
            <a:avLst/>
          </a:prstGeom>
        </p:spPr>
        <p:txBody>
          <a:bodyPr wrap="square">
            <a:spAutoFit/>
          </a:bodyPr>
          <a:lstStyle/>
          <a:p>
            <a:pPr>
              <a:lnSpc>
                <a:spcPct val="115000"/>
              </a:lnSpc>
              <a:spcAft>
                <a:spcPts val="10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mẫu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AutoShape 2" descr="8 sự thật về chữ viết tượng hình của Ai Cập cổ đ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1" name="Table 10">
            <a:extLst>
              <a:ext uri="{FF2B5EF4-FFF2-40B4-BE49-F238E27FC236}">
                <a16:creationId xmlns:a16="http://schemas.microsoft.com/office/drawing/2014/main" id="{94A71B89-4A82-491E-A78A-148BABC85BAD}"/>
              </a:ext>
            </a:extLst>
          </p:cNvPr>
          <p:cNvGraphicFramePr>
            <a:graphicFrameLocks noGrp="1"/>
          </p:cNvGraphicFramePr>
          <p:nvPr>
            <p:extLst>
              <p:ext uri="{D42A27DB-BD31-4B8C-83A1-F6EECF244321}">
                <p14:modId xmlns:p14="http://schemas.microsoft.com/office/powerpoint/2010/main" val="2747580586"/>
              </p:ext>
            </p:extLst>
          </p:nvPr>
        </p:nvGraphicFramePr>
        <p:xfrm>
          <a:off x="1320801" y="2336516"/>
          <a:ext cx="9719732" cy="3810000"/>
        </p:xfrm>
        <a:graphic>
          <a:graphicData uri="http://schemas.openxmlformats.org/drawingml/2006/table">
            <a:tbl>
              <a:tblPr firstRow="1" bandRow="1">
                <a:tableStyleId>{5C22544A-7EE6-4342-B048-85BDC9FD1C3A}</a:tableStyleId>
              </a:tblPr>
              <a:tblGrid>
                <a:gridCol w="4859866">
                  <a:extLst>
                    <a:ext uri="{9D8B030D-6E8A-4147-A177-3AD203B41FA5}">
                      <a16:colId xmlns:a16="http://schemas.microsoft.com/office/drawing/2014/main" val="2229713899"/>
                    </a:ext>
                  </a:extLst>
                </a:gridCol>
                <a:gridCol w="4859866">
                  <a:extLst>
                    <a:ext uri="{9D8B030D-6E8A-4147-A177-3AD203B41FA5}">
                      <a16:colId xmlns:a16="http://schemas.microsoft.com/office/drawing/2014/main" val="2993193221"/>
                    </a:ext>
                  </a:extLst>
                </a:gridCol>
              </a:tblGrid>
              <a:tr h="137832">
                <a:tc>
                  <a:txBody>
                    <a:bodyPr/>
                    <a:lstStyle/>
                    <a:p>
                      <a:pPr algn="ctr"/>
                      <a:r>
                        <a:rPr lang="en-US" sz="2800" dirty="0">
                          <a:solidFill>
                            <a:srgbClr val="FF0000"/>
                          </a:solidFill>
                        </a:rPr>
                        <a:t>LĨNH VỰC</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2800" dirty="0">
                          <a:solidFill>
                            <a:schemeClr val="tx1"/>
                          </a:solidFill>
                        </a:rPr>
                        <a:t>THÀNH TỰU VĂN HOÁ</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642848588"/>
                  </a:ext>
                </a:extLst>
              </a:tr>
              <a:tr h="422983">
                <a:tc>
                  <a:txBody>
                    <a:bodyPr/>
                    <a:lstStyle/>
                    <a:p>
                      <a:r>
                        <a:rPr lang="en-US" sz="3200" dirty="0" err="1">
                          <a:solidFill>
                            <a:schemeClr val="tx1"/>
                          </a:solidFill>
                          <a:latin typeface="Times New Roman" panose="02020603050405020304" pitchFamily="18" charset="0"/>
                          <a:cs typeface="Times New Roman" panose="02020603050405020304" pitchFamily="18" charset="0"/>
                        </a:rPr>
                        <a:t>Chữ</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viết</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3200" dirty="0" err="1">
                          <a:solidFill>
                            <a:schemeClr val="tx1"/>
                          </a:solidFill>
                          <a:latin typeface="Times New Roman" panose="02020603050405020304" pitchFamily="18" charset="0"/>
                          <a:cs typeface="Times New Roman" panose="02020603050405020304" pitchFamily="18" charset="0"/>
                        </a:rPr>
                        <a:t>Chữ</a:t>
                      </a:r>
                      <a:r>
                        <a:rPr lang="en-US" sz="3200" dirty="0">
                          <a:solidFill>
                            <a:schemeClr val="tx1"/>
                          </a:solidFill>
                          <a:latin typeface="Times New Roman" panose="02020603050405020304" pitchFamily="18" charset="0"/>
                          <a:cs typeface="Times New Roman" panose="02020603050405020304" pitchFamily="18" charset="0"/>
                        </a:rPr>
                        <a:t> t</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err="1">
                          <a:solidFill>
                            <a:schemeClr val="tx1"/>
                          </a:solidFill>
                          <a:latin typeface="Times New Roman" panose="02020603050405020304" pitchFamily="18" charset="0"/>
                          <a:cs typeface="Times New Roman" panose="02020603050405020304" pitchFamily="18" charset="0"/>
                        </a:rPr>
                        <a:t>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4271783546"/>
                  </a:ext>
                </a:extLst>
              </a:tr>
              <a:tr h="370840">
                <a:tc>
                  <a:txBody>
                    <a:bodyPr/>
                    <a:lstStyle/>
                    <a:p>
                      <a:r>
                        <a:rPr lang="en-US" sz="3200" dirty="0" err="1">
                          <a:solidFill>
                            <a:schemeClr val="tx1"/>
                          </a:solidFill>
                          <a:latin typeface="Times New Roman" panose="02020603050405020304" pitchFamily="18" charset="0"/>
                          <a:cs typeface="Times New Roman" panose="02020603050405020304" pitchFamily="18" charset="0"/>
                        </a:rPr>
                        <a:t>Toán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092224396"/>
                  </a:ext>
                </a:extLst>
              </a:tr>
              <a:tr h="496264">
                <a:tc>
                  <a:txBody>
                    <a:bodyPr/>
                    <a:lstStyle/>
                    <a:p>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trúc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khắc</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3200" dirty="0">
                          <a:solidFill>
                            <a:schemeClr val="tx1"/>
                          </a:solidFill>
                          <a:latin typeface="Times New Roman" panose="02020603050405020304" pitchFamily="18" charset="0"/>
                          <a:cs typeface="Times New Roman" panose="02020603050405020304" pitchFamily="18" charset="0"/>
                        </a:rPr>
                        <a:t>Kim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tháp</a:t>
                      </a:r>
                      <a:r>
                        <a:rPr lang="en-US" sz="3200" dirty="0">
                          <a:solidFill>
                            <a:schemeClr val="tx1"/>
                          </a:solidFill>
                          <a:latin typeface="Times New Roman" panose="02020603050405020304" pitchFamily="18" charset="0"/>
                          <a:cs typeface="Times New Roman" panose="02020603050405020304" pitchFamily="18" charset="0"/>
                        </a:rPr>
                        <a:t>, t</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err="1">
                          <a:solidFill>
                            <a:schemeClr val="tx1"/>
                          </a:solidFill>
                          <a:latin typeface="Times New Roman" panose="02020603050405020304" pitchFamily="18" charset="0"/>
                          <a:cs typeface="Times New Roman" panose="02020603050405020304" pitchFamily="18" charset="0"/>
                        </a:rPr>
                        <a:t>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bán</a:t>
                      </a:r>
                      <a:r>
                        <a:rPr lang="en-US" sz="3200" dirty="0">
                          <a:solidFill>
                            <a:schemeClr val="tx1"/>
                          </a:solidFill>
                          <a:latin typeface="Times New Roman" panose="02020603050405020304" pitchFamily="18" charset="0"/>
                          <a:cs typeface="Times New Roman" panose="02020603050405020304" pitchFamily="18" charset="0"/>
                        </a:rPr>
                        <a:t> than </a:t>
                      </a:r>
                      <a:r>
                        <a:rPr lang="en-US" sz="3200" dirty="0" err="1">
                          <a:solidFill>
                            <a:schemeClr val="tx1"/>
                          </a:solidFill>
                          <a:latin typeface="Times New Roman" panose="02020603050405020304" pitchFamily="18" charset="0"/>
                          <a:cs typeface="Times New Roman" panose="02020603050405020304" pitchFamily="18" charset="0"/>
                        </a:rPr>
                        <a:t>Nê-phéc-ti-ti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vua</a:t>
                      </a:r>
                      <a:r>
                        <a:rPr lang="en-US" sz="3200" dirty="0">
                          <a:solidFill>
                            <a:schemeClr val="tx1"/>
                          </a:solidFill>
                          <a:latin typeface="Times New Roman" panose="02020603050405020304" pitchFamily="18" charset="0"/>
                          <a:cs typeface="Times New Roman" panose="02020603050405020304" pitchFamily="18" charset="0"/>
                        </a:rPr>
                        <a:t> Tu-tan-kha-</a:t>
                      </a:r>
                      <a:r>
                        <a:rPr lang="en-US" sz="3200" dirty="0" err="1">
                          <a:solidFill>
                            <a:schemeClr val="tx1"/>
                          </a:solidFill>
                          <a:latin typeface="Times New Roman" panose="02020603050405020304" pitchFamily="18" charset="0"/>
                          <a:cs typeface="Times New Roman" panose="02020603050405020304" pitchFamily="18" charset="0"/>
                        </a:rPr>
                        <a:t>mun</a:t>
                      </a:r>
                      <a:r>
                        <a:rPr lang="en-US" sz="3200" dirty="0">
                          <a:solidFill>
                            <a:schemeClr val="tx1"/>
                          </a:solidFill>
                          <a:latin typeface="Times New Roman" panose="02020603050405020304" pitchFamily="18" charset="0"/>
                          <a:cs typeface="Times New Roman" panose="02020603050405020304" pitchFamily="18" charset="0"/>
                        </a:rPr>
                        <a:t>.</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1703409367"/>
                  </a:ext>
                </a:extLst>
              </a:tr>
              <a:tr h="370840">
                <a:tc>
                  <a:txBody>
                    <a:bodyPr/>
                    <a:lstStyle/>
                    <a:p>
                      <a:r>
                        <a:rPr lang="en-US" sz="3200" dirty="0">
                          <a:solidFill>
                            <a:schemeClr val="tx1"/>
                          </a:solidFill>
                          <a:latin typeface="Times New Roman" panose="02020603050405020304" pitchFamily="18" charset="0"/>
                          <a:cs typeface="Times New Roman" panose="02020603050405020304" pitchFamily="18" charset="0"/>
                        </a:rPr>
                        <a:t>Y </a:t>
                      </a:r>
                      <a:r>
                        <a:rPr lang="en-US" sz="3200" dirty="0" err="1">
                          <a:solidFill>
                            <a:schemeClr val="tx1"/>
                          </a:solidFill>
                          <a:latin typeface="Times New Roman" panose="02020603050405020304" pitchFamily="18" charset="0"/>
                          <a:cs typeface="Times New Roman" panose="02020603050405020304" pitchFamily="18" charset="0"/>
                        </a:rPr>
                        <a:t>học</a:t>
                      </a:r>
                      <a:endParaRPr lang="en-US" sz="3200" dirty="0">
                        <a:solidFill>
                          <a:schemeClr val="tx1"/>
                        </a:solidFill>
                        <a:latin typeface="Times New Roman" panose="02020603050405020304" pitchFamily="18" charset="0"/>
                        <a:cs typeface="Times New Roman" panose="02020603050405020304" pitchFamily="18" charset="0"/>
                      </a:endParaRP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tc>
                  <a:txBody>
                    <a:bodyPr/>
                    <a:lstStyle/>
                    <a:p>
                      <a:r>
                        <a:rPr lang="en-US" sz="3200" dirty="0" err="1">
                          <a:solidFill>
                            <a:schemeClr val="tx1"/>
                          </a:solidFill>
                          <a:latin typeface="Times New Roman" panose="02020603050405020304" pitchFamily="18" charset="0"/>
                          <a:cs typeface="Times New Roman" panose="02020603050405020304" pitchFamily="18" charset="0"/>
                        </a:rPr>
                        <a:t>Kĩ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thuật</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ư</a:t>
                      </a:r>
                      <a:r>
                        <a:rPr lang="en-US" sz="3200" dirty="0" err="1">
                          <a:solidFill>
                            <a:schemeClr val="tx1"/>
                          </a:solidFill>
                          <a:latin typeface="Times New Roman" panose="02020603050405020304" pitchFamily="18" charset="0"/>
                          <a:cs typeface="Times New Roman" panose="02020603050405020304" pitchFamily="18" charset="0"/>
                        </a:rPr>
                        <a:t>ớp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giải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phẫu</a:t>
                      </a:r>
                      <a:r>
                        <a:rPr lang="en-US" sz="3200" dirty="0">
                          <a:solidFill>
                            <a:schemeClr val="tx1"/>
                          </a:solidFill>
                          <a:latin typeface="Times New Roman" panose="02020603050405020304" pitchFamily="18" charset="0"/>
                          <a:cs typeface="Times New Roman" panose="02020603050405020304" pitchFamily="18" charset="0"/>
                        </a:rPr>
                        <a:t>.</a:t>
                      </a:r>
                    </a:p>
                  </a:txBody>
                  <a:tcPr>
                    <a:lnL w="19050" cap="flat" cmpd="sng" algn="ctr">
                      <a:solidFill>
                        <a:schemeClr val="tx1">
                          <a:lumMod val="95000"/>
                          <a:lumOff val="5000"/>
                        </a:schemeClr>
                      </a:solidFill>
                      <a:prstDash val="solid"/>
                      <a:round/>
                      <a:headEnd type="none" w="med" len="med"/>
                      <a:tailEnd type="none" w="med" len="med"/>
                    </a:lnL>
                    <a:lnR w="19050" cap="flat" cmpd="sng" algn="ctr">
                      <a:solidFill>
                        <a:schemeClr val="tx1">
                          <a:lumMod val="95000"/>
                          <a:lumOff val="5000"/>
                        </a:schemeClr>
                      </a:solidFill>
                      <a:prstDash val="solid"/>
                      <a:round/>
                      <a:headEnd type="none" w="med" len="med"/>
                      <a:tailEnd type="none" w="med" len="med"/>
                    </a:lnR>
                    <a:lnT w="19050" cap="flat" cmpd="sng" algn="ctr">
                      <a:solidFill>
                        <a:schemeClr val="tx1">
                          <a:lumMod val="95000"/>
                          <a:lumOff val="5000"/>
                        </a:schemeClr>
                      </a:solidFill>
                      <a:prstDash val="solid"/>
                      <a:round/>
                      <a:headEnd type="none" w="med" len="med"/>
                      <a:tailEnd type="none" w="med" len="med"/>
                    </a:lnT>
                    <a:lnB w="19050" cap="flat" cmpd="sng" algn="ctr">
                      <a:solidFill>
                        <a:schemeClr val="tx1">
                          <a:lumMod val="95000"/>
                          <a:lumOff val="5000"/>
                        </a:schemeClr>
                      </a:solidFill>
                      <a:prstDash val="solid"/>
                      <a:round/>
                      <a:headEnd type="none" w="med" len="med"/>
                      <a:tailEnd type="none" w="med" len="med"/>
                    </a:lnB>
                    <a:noFill/>
                  </a:tcPr>
                </a:tc>
                <a:extLst>
                  <a:ext uri="{0D108BD9-81ED-4DB2-BD59-A6C34878D82A}">
                    <a16:rowId xmlns:a16="http://schemas.microsoft.com/office/drawing/2014/main" val="3101543826"/>
                  </a:ext>
                </a:extLst>
              </a:tr>
            </a:tbl>
          </a:graphicData>
        </a:graphic>
      </p:graphicFrame>
    </p:spTree>
    <p:extLst>
      <p:ext uri="{BB962C8B-B14F-4D97-AF65-F5344CB8AC3E}">
        <p14:creationId xmlns:p14="http://schemas.microsoft.com/office/powerpoint/2010/main" val="38867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6605"/>
            <a:ext cx="12192000" cy="7620000"/>
          </a:xfrm>
          <a:prstGeom prst="rect">
            <a:avLst/>
          </a:prstGeom>
        </p:spPr>
      </p:pic>
      <p:sp>
        <p:nvSpPr>
          <p:cNvPr id="5" name="Rectangle 4"/>
          <p:cNvSpPr/>
          <p:nvPr/>
        </p:nvSpPr>
        <p:spPr>
          <a:xfrm>
            <a:off x="6259132" y="6684135"/>
            <a:ext cx="5022761" cy="173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50062" y="6143223"/>
            <a:ext cx="1841679" cy="540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16605"/>
            <a:ext cx="953037" cy="722612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09515"/>
            <a:ext cx="12192000" cy="393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31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2ACD1-580D-3D4F-981A-1725373A7B91}"/>
              </a:ext>
            </a:extLst>
          </p:cNvPr>
          <p:cNvPicPr>
            <a:picLocks noChangeAspect="1"/>
          </p:cNvPicPr>
          <p:nvPr/>
        </p:nvPicPr>
        <p:blipFill>
          <a:blip r:embed="rId4"/>
          <a:stretch>
            <a:fillRect/>
          </a:stretch>
        </p:blipFill>
        <p:spPr>
          <a:xfrm>
            <a:off x="11128809" y="101600"/>
            <a:ext cx="1083733" cy="1083733"/>
          </a:xfrm>
          <a:prstGeom prst="rect">
            <a:avLst/>
          </a:prstGeom>
        </p:spPr>
      </p:pic>
      <p:pic>
        <p:nvPicPr>
          <p:cNvPr id="7" name="Sông N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61532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VẬN DỤNG</a:t>
            </a:r>
          </a:p>
        </p:txBody>
      </p: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2" name="Rectangle 1"/>
          <p:cNvSpPr/>
          <p:nvPr/>
        </p:nvSpPr>
        <p:spPr>
          <a:xfrm>
            <a:off x="1723293" y="841750"/>
            <a:ext cx="8475784" cy="941796"/>
          </a:xfrm>
          <a:prstGeom prst="rect">
            <a:avLst/>
          </a:prstGeom>
        </p:spPr>
        <p:txBody>
          <a:bodyPr wrap="square">
            <a:spAutoFit/>
          </a:bodyPr>
          <a:lstStyle/>
          <a:p>
            <a:pPr algn="just">
              <a:lnSpc>
                <a:spcPct val="115000"/>
              </a:lnSpc>
              <a:spcAft>
                <a:spcPts val="0"/>
              </a:spcAft>
              <a:tabLst>
                <a:tab pos="8101330" algn="l"/>
              </a:tabLst>
            </a:pPr>
            <a:r>
              <a:rPr lang="en-US" sz="2400" b="1" dirty="0">
                <a:latin typeface="Times New Roman" panose="02020603050405020304" pitchFamily="18" charset="0"/>
                <a:ea typeface="Calibri" panose="020F0502020204030204" pitchFamily="34" charset="0"/>
                <a:cs typeface="Times New Roman" panose="02020603050405020304" pitchFamily="18" charset="0"/>
              </a:rPr>
              <a:t>N</a:t>
            </a:r>
            <a:r>
              <a:rPr lang="vi-VN" sz="2400" b="1" dirty="0">
                <a:latin typeface="Times New Roman" panose="02020603050405020304" pitchFamily="18" charset="0"/>
                <a:ea typeface="Calibri" panose="020F0502020204030204" pitchFamily="34" charset="0"/>
                <a:cs typeface="Times New Roman" panose="02020603050405020304" pitchFamily="18" charset="0"/>
              </a:rPr>
              <a:t>hiệm vụ học tập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indent="90170" algn="just">
              <a:lnSpc>
                <a:spcPct val="115000"/>
              </a:lnSpc>
              <a:spcAft>
                <a:spcPts val="0"/>
              </a:spcAft>
              <a:tabLst>
                <a:tab pos="8101330" algn="l"/>
              </a:tabLst>
            </a:pPr>
            <a:r>
              <a:rPr lang="vi-VN" sz="2400" dirty="0">
                <a:latin typeface="Times New Roman" panose="02020603050405020304" pitchFamily="18" charset="0"/>
                <a:ea typeface="Calibri" panose="020F0502020204030204" pitchFamily="34" charset="0"/>
                <a:cs typeface="Times New Roman" panose="02020603050405020304" pitchFamily="18" charset="0"/>
              </a:rPr>
              <a:t>Dựa vào kiến thức vừa học hãy hoàn thành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SGK/36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D:\Hồ sơ cá nhân\2021 - 2022\DỰ ÁN KHBD LỚP 6\CHÂN TROI SANG TAO\CTST\Screenshot (16).png"/>
          <p:cNvPicPr/>
          <p:nvPr/>
        </p:nvPicPr>
        <p:blipFill rotWithShape="1">
          <a:blip r:embed="rId3">
            <a:extLst>
              <a:ext uri="{28A0092B-C50C-407E-A947-70E740481C1C}">
                <a14:useLocalDpi xmlns:a14="http://schemas.microsoft.com/office/drawing/2010/main" val="0"/>
              </a:ext>
            </a:extLst>
          </a:blip>
          <a:srcRect l="17209" t="80054" r="53938" b="14824"/>
          <a:stretch/>
        </p:blipFill>
        <p:spPr bwMode="auto">
          <a:xfrm>
            <a:off x="1972359" y="1783545"/>
            <a:ext cx="8226718" cy="1463747"/>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44A5FD7-B9DE-4A04-BD2E-7B27E0BF82AB}"/>
              </a:ext>
            </a:extLst>
          </p:cNvPr>
          <p:cNvSpPr txBox="1"/>
          <p:nvPr/>
        </p:nvSpPr>
        <p:spPr>
          <a:xfrm>
            <a:off x="3452648" y="3594538"/>
            <a:ext cx="4130566" cy="369332"/>
          </a:xfrm>
          <a:prstGeom prst="rect">
            <a:avLst/>
          </a:prstGeom>
          <a:noFill/>
        </p:spPr>
        <p:txBody>
          <a:bodyPr wrap="square" rtlCol="0">
            <a:spAutoFit/>
          </a:bodyPr>
          <a:lstStyle/>
          <a:p>
            <a:r>
              <a:rPr lang="en-US" dirty="0"/>
              <a:t>147 : 4 = 49 </a:t>
            </a:r>
            <a:r>
              <a:rPr lang="en-US" dirty="0" err="1"/>
              <a:t>lần</a:t>
            </a:r>
            <a:endParaRPr lang="en-US" dirty="0"/>
          </a:p>
        </p:txBody>
      </p:sp>
    </p:spTree>
    <p:extLst>
      <p:ext uri="{BB962C8B-B14F-4D97-AF65-F5344CB8AC3E}">
        <p14:creationId xmlns:p14="http://schemas.microsoft.com/office/powerpoint/2010/main" val="426511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81660" cy="475003"/>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LUYỆN TẬP</a:t>
            </a:r>
          </a:p>
        </p:txBody>
      </p: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3" name="Rectangle 2"/>
          <p:cNvSpPr/>
          <p:nvPr/>
        </p:nvSpPr>
        <p:spPr>
          <a:xfrm>
            <a:off x="2757558" y="633046"/>
            <a:ext cx="6936514" cy="622799"/>
          </a:xfrm>
          <a:prstGeom prst="rect">
            <a:avLst/>
          </a:prstGeom>
        </p:spPr>
        <p:txBody>
          <a:bodyPr wrap="none">
            <a:spAutoFit/>
          </a:bodyPr>
          <a:lstStyle/>
          <a:p>
            <a:pPr>
              <a:lnSpc>
                <a:spcPct val="115000"/>
              </a:lnSpc>
              <a:spcAft>
                <a:spcPts val="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p:cNvSpPr/>
          <p:nvPr/>
        </p:nvSpPr>
        <p:spPr>
          <a:xfrm>
            <a:off x="1469290" y="2725549"/>
            <a:ext cx="410307" cy="5004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36136" y="1690878"/>
            <a:ext cx="10158695" cy="1578894"/>
          </a:xfrm>
          <a:prstGeom prst="rect">
            <a:avLst/>
          </a:prstGeom>
        </p:spPr>
        <p:txBody>
          <a:bodyPr wrap="square">
            <a:spAutoFit/>
          </a:bodyPr>
          <a:lstStyle/>
          <a:p>
            <a:pPr marL="180340">
              <a:lnSpc>
                <a:spcPct val="115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Câu 1.</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Ai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cổ</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400" b="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nào</a:t>
            </a:r>
            <a:r>
              <a:rPr lang="vi-VN"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523240" indent="-342900">
              <a:lnSpc>
                <a:spcPct val="115000"/>
              </a:lnSpc>
              <a:spcAft>
                <a:spcPts val="0"/>
              </a:spcAft>
              <a:buAutoNum type="alphaUcPeriod"/>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Ấn</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Hằng</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0340">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latin typeface="Times New Roman" panose="02020603050405020304" pitchFamily="18" charset="0"/>
                <a:ea typeface="Calibri" panose="020F0502020204030204" pitchFamily="34" charset="0"/>
                <a:cs typeface="Times New Roman" panose="02020603050405020304" pitchFamily="18" charset="0"/>
              </a:rPr>
              <a:t> Nin</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Nhị</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Oval 11"/>
          <p:cNvSpPr/>
          <p:nvPr/>
        </p:nvSpPr>
        <p:spPr>
          <a:xfrm>
            <a:off x="1393089" y="4879829"/>
            <a:ext cx="410307" cy="527539"/>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36136" y="1508674"/>
            <a:ext cx="9581661" cy="3892861"/>
          </a:xfrm>
          <a:prstGeom prst="rect">
            <a:avLst/>
          </a:prstGeom>
        </p:spPr>
        <p:txBody>
          <a:bodyPr wrap="square">
            <a:spAutoFit/>
          </a:bodyPr>
          <a:lstStyle/>
          <a:p>
            <a:pPr marL="180340" marR="95250">
              <a:lnSpc>
                <a:spcPct val="150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Câu 3.</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sớm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Nin?</a:t>
            </a:r>
            <a:endParaRPr lang="en-US" sz="2800" b="1" u="sng" dirty="0">
              <a:latin typeface="Times New Roman" panose="02020603050405020304" pitchFamily="18" charset="0"/>
              <a:ea typeface="Calibri" panose="020F0502020204030204" pitchFamily="34" charset="0"/>
              <a:cs typeface="Times New Roman" panose="02020603050405020304" pitchFamily="18" charset="0"/>
            </a:endParaRPr>
          </a:p>
          <a:p>
            <a:pPr marL="180340">
              <a:lnSpc>
                <a:spcPct val="150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thủy</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sớm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cuôn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D. Do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p:cNvSpPr/>
          <p:nvPr/>
        </p:nvSpPr>
        <p:spPr>
          <a:xfrm>
            <a:off x="1547446" y="4325244"/>
            <a:ext cx="410307" cy="50048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20802" y="3786037"/>
            <a:ext cx="9581660" cy="1578894"/>
          </a:xfrm>
          <a:prstGeom prst="rect">
            <a:avLst/>
          </a:prstGeom>
        </p:spPr>
        <p:txBody>
          <a:bodyPr wrap="square">
            <a:spAutoFit/>
          </a:bodyPr>
          <a:lstStyle/>
          <a:p>
            <a:pPr marL="180340">
              <a:lnSpc>
                <a:spcPct val="115000"/>
              </a:lnSpc>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Câu 2.</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Người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ai</a:t>
            </a:r>
            <a:r>
              <a:rPr lang="vi-VN"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180340">
              <a:lnSpc>
                <a:spcPct val="115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Pha-ra-ông</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tử</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180340">
              <a:lnSpc>
                <a:spcPct val="115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 </a:t>
            </a:r>
            <a:r>
              <a:rPr lang="en-US" sz="2800" dirty="0">
                <a:latin typeface="Times New Roman" panose="02020603050405020304" pitchFamily="18" charset="0"/>
                <a:ea typeface="Calibri" panose="020F0502020204030204" pitchFamily="34" charset="0"/>
                <a:cs typeface="Times New Roman" panose="02020603050405020304" pitchFamily="18" charset="0"/>
              </a:rPr>
              <a:t>En-xi</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vi-VN"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Oval 13"/>
          <p:cNvSpPr/>
          <p:nvPr/>
        </p:nvSpPr>
        <p:spPr>
          <a:xfrm>
            <a:off x="1499251" y="5282869"/>
            <a:ext cx="410307" cy="531588"/>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08424" y="1937609"/>
            <a:ext cx="9509373" cy="3901196"/>
          </a:xfrm>
          <a:prstGeom prst="rect">
            <a:avLst/>
          </a:prstGeom>
        </p:spPr>
        <p:txBody>
          <a:bodyPr wrap="square">
            <a:spAutoFit/>
          </a:bodyPr>
          <a:lstStyle/>
          <a:p>
            <a:pPr marL="180340">
              <a:lnSpc>
                <a:spcPct val="150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a:latin typeface="Times New Roman" panose="02020603050405020304" pitchFamily="18" charset="0"/>
                <a:ea typeface="Calibri" panose="020F0502020204030204" pitchFamily="34" charset="0"/>
                <a:cs typeface="Times New Roman" panose="02020603050405020304" pitchFamily="18" charset="0"/>
              </a:rPr>
              <a:t> 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khó</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cư</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dân</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br>
              <a:rPr lang="en-US" sz="2800" b="1" dirty="0">
                <a:latin typeface="Times New Roman" panose="02020603050405020304" pitchFamily="18"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kéo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180340">
              <a:lnSpc>
                <a:spcPct val="150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Oval 15"/>
          <p:cNvSpPr/>
          <p:nvPr/>
        </p:nvSpPr>
        <p:spPr>
          <a:xfrm>
            <a:off x="6711787" y="2999784"/>
            <a:ext cx="430177" cy="50692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23759" y="1942676"/>
            <a:ext cx="9424708" cy="2074414"/>
          </a:xfrm>
          <a:prstGeom prst="rect">
            <a:avLst/>
          </a:prstGeom>
        </p:spPr>
        <p:txBody>
          <a:bodyPr wrap="square">
            <a:spAutoFit/>
          </a:bodyPr>
          <a:lstStyle/>
          <a:p>
            <a:pPr marL="180340">
              <a:lnSpc>
                <a:spcPct val="115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5.</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tựu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b="1" dirty="0">
                <a:latin typeface="Times New Roman" panose="02020603050405020304" pitchFamily="18" charset="0"/>
                <a:ea typeface="Calibri" panose="020F0502020204030204" pitchFamily="34" charset="0"/>
                <a:cs typeface="Times New Roman" panose="02020603050405020304" pitchFamily="18" charset="0"/>
              </a:rPr>
              <a:t> Ai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latin typeface="Times New Roman" panose="02020603050405020304" pitchFamily="18" charset="0"/>
                <a:ea typeface="Calibri" panose="020F0502020204030204" pitchFamily="34" charset="0"/>
                <a:cs typeface="Times New Roman" panose="02020603050405020304" pitchFamily="18" charset="0"/>
              </a:rPr>
              <a:t> nay?</a:t>
            </a:r>
          </a:p>
          <a:p>
            <a:pPr marL="180340">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marL="180340">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đếm</a:t>
            </a:r>
            <a:r>
              <a:rPr lang="en-US" sz="2800" dirty="0">
                <a:latin typeface="Times New Roman" panose="02020603050405020304" pitchFamily="18" charset="0"/>
                <a:ea typeface="Calibri" panose="020F0502020204030204" pitchFamily="34" charset="0"/>
                <a:cs typeface="Times New Roman" panose="02020603050405020304" pitchFamily="18" charset="0"/>
              </a:rPr>
              <a:t> 60.	    			D.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ướp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51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
                                        </p:tgtEl>
                                      </p:cBhvr>
                                    </p:animEffect>
                                    <p:anim calcmode="lin" valueType="num">
                                      <p:cBhvr>
                                        <p:cTn id="47" dur="1000"/>
                                        <p:tgtEl>
                                          <p:spTgt spid="5"/>
                                        </p:tgtEl>
                                        <p:attrNameLst>
                                          <p:attrName>ppt_x</p:attrName>
                                        </p:attrNameLst>
                                      </p:cBhvr>
                                      <p:tavLst>
                                        <p:tav tm="0">
                                          <p:val>
                                            <p:strVal val="ppt_x"/>
                                          </p:val>
                                        </p:tav>
                                        <p:tav tm="100000">
                                          <p:val>
                                            <p:strVal val="ppt_x"/>
                                          </p:val>
                                        </p:tav>
                                      </p:tavLst>
                                    </p:anim>
                                    <p:anim calcmode="lin" valueType="num">
                                      <p:cBhvr>
                                        <p:cTn id="48" dur="1000"/>
                                        <p:tgtEl>
                                          <p:spTgt spid="5"/>
                                        </p:tgtEl>
                                        <p:attrNameLst>
                                          <p:attrName>ppt_y</p:attrName>
                                        </p:attrNameLst>
                                      </p:cBhvr>
                                      <p:tavLst>
                                        <p:tav tm="0">
                                          <p:val>
                                            <p:strVal val="ppt_y"/>
                                          </p:val>
                                        </p:tav>
                                        <p:tav tm="100000">
                                          <p:val>
                                            <p:strVal val="ppt_y+.1"/>
                                          </p:val>
                                        </p:tav>
                                      </p:tavLst>
                                    </p:anim>
                                    <p:set>
                                      <p:cBhvr>
                                        <p:cTn id="49" dur="1" fill="hold">
                                          <p:stCondLst>
                                            <p:cond delay="999"/>
                                          </p:stCondLst>
                                        </p:cTn>
                                        <p:tgtEl>
                                          <p:spTgt spid="5"/>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8"/>
                                        </p:tgtEl>
                                      </p:cBhvr>
                                    </p:animEffect>
                                    <p:anim calcmode="lin" valueType="num">
                                      <p:cBhvr>
                                        <p:cTn id="52" dur="1000"/>
                                        <p:tgtEl>
                                          <p:spTgt spid="8"/>
                                        </p:tgtEl>
                                        <p:attrNameLst>
                                          <p:attrName>ppt_x</p:attrName>
                                        </p:attrNameLst>
                                      </p:cBhvr>
                                      <p:tavLst>
                                        <p:tav tm="0">
                                          <p:val>
                                            <p:strVal val="ppt_x"/>
                                          </p:val>
                                        </p:tav>
                                        <p:tav tm="100000">
                                          <p:val>
                                            <p:strVal val="ppt_x"/>
                                          </p:val>
                                        </p:tav>
                                      </p:tavLst>
                                    </p:anim>
                                    <p:anim calcmode="lin" valueType="num">
                                      <p:cBhvr>
                                        <p:cTn id="53" dur="1000"/>
                                        <p:tgtEl>
                                          <p:spTgt spid="8"/>
                                        </p:tgtEl>
                                        <p:attrNameLst>
                                          <p:attrName>ppt_y</p:attrName>
                                        </p:attrNameLst>
                                      </p:cBhvr>
                                      <p:tavLst>
                                        <p:tav tm="0">
                                          <p:val>
                                            <p:strVal val="ppt_y"/>
                                          </p:val>
                                        </p:tav>
                                        <p:tav tm="100000">
                                          <p:val>
                                            <p:strVal val="ppt_y+.1"/>
                                          </p:val>
                                        </p:tav>
                                      </p:tavLst>
                                    </p:anim>
                                    <p:set>
                                      <p:cBhvr>
                                        <p:cTn id="54" dur="1" fill="hold">
                                          <p:stCondLst>
                                            <p:cond delay="999"/>
                                          </p:stCondLst>
                                        </p:cTn>
                                        <p:tgtEl>
                                          <p:spTgt spid="8"/>
                                        </p:tgtEl>
                                        <p:attrNameLst>
                                          <p:attrName>style.visibility</p:attrName>
                                        </p:attrNameLst>
                                      </p:cBhvr>
                                      <p:to>
                                        <p:strVal val="hidden"/>
                                      </p:to>
                                    </p:set>
                                  </p:childTnLst>
                                </p:cTn>
                              </p:par>
                              <p:par>
                                <p:cTn id="55" presetID="42" presetClass="exit" presetSubtype="0" fill="hold" grpId="1" nodeType="withEffect">
                                  <p:stCondLst>
                                    <p:cond delay="0"/>
                                  </p:stCondLst>
                                  <p:childTnLst>
                                    <p:animEffect transition="out" filter="fade">
                                      <p:cBhvr>
                                        <p:cTn id="56" dur="1000"/>
                                        <p:tgtEl>
                                          <p:spTgt spid="10"/>
                                        </p:tgtEl>
                                      </p:cBhvr>
                                    </p:animEffect>
                                    <p:anim calcmode="lin" valueType="num">
                                      <p:cBhvr>
                                        <p:cTn id="57" dur="1000"/>
                                        <p:tgtEl>
                                          <p:spTgt spid="10"/>
                                        </p:tgtEl>
                                        <p:attrNameLst>
                                          <p:attrName>ppt_x</p:attrName>
                                        </p:attrNameLst>
                                      </p:cBhvr>
                                      <p:tavLst>
                                        <p:tav tm="0">
                                          <p:val>
                                            <p:strVal val="ppt_x"/>
                                          </p:val>
                                        </p:tav>
                                        <p:tav tm="100000">
                                          <p:val>
                                            <p:strVal val="ppt_x"/>
                                          </p:val>
                                        </p:tav>
                                      </p:tavLst>
                                    </p:anim>
                                    <p:anim calcmode="lin" valueType="num">
                                      <p:cBhvr>
                                        <p:cTn id="58" dur="1000"/>
                                        <p:tgtEl>
                                          <p:spTgt spid="10"/>
                                        </p:tgtEl>
                                        <p:attrNameLst>
                                          <p:attrName>ppt_y</p:attrName>
                                        </p:attrNameLst>
                                      </p:cBhvr>
                                      <p:tavLst>
                                        <p:tav tm="0">
                                          <p:val>
                                            <p:strVal val="ppt_y"/>
                                          </p:val>
                                        </p:tav>
                                        <p:tav tm="100000">
                                          <p:val>
                                            <p:strVal val="ppt_y+.1"/>
                                          </p:val>
                                        </p:tav>
                                      </p:tavLst>
                                    </p:anim>
                                    <p:set>
                                      <p:cBhvr>
                                        <p:cTn id="59" dur="1" fill="hold">
                                          <p:stCondLst>
                                            <p:cond delay="999"/>
                                          </p:stCondLst>
                                        </p:cTn>
                                        <p:tgtEl>
                                          <p:spTgt spid="10"/>
                                        </p:tgtEl>
                                        <p:attrNameLst>
                                          <p:attrName>style.visibility</p:attrName>
                                        </p:attrNameLst>
                                      </p:cBhvr>
                                      <p:to>
                                        <p:strVal val="hidden"/>
                                      </p:to>
                                    </p:set>
                                  </p:childTnLst>
                                </p:cTn>
                              </p:par>
                              <p:par>
                                <p:cTn id="60" presetID="42" presetClass="exit" presetSubtype="0" fill="hold" grpId="1" nodeType="withEffect">
                                  <p:stCondLst>
                                    <p:cond delay="0"/>
                                  </p:stCondLst>
                                  <p:childTnLst>
                                    <p:animEffect transition="out" filter="fade">
                                      <p:cBhvr>
                                        <p:cTn id="61" dur="1000"/>
                                        <p:tgtEl>
                                          <p:spTgt spid="11"/>
                                        </p:tgtEl>
                                      </p:cBhvr>
                                    </p:animEffect>
                                    <p:anim calcmode="lin" valueType="num">
                                      <p:cBhvr>
                                        <p:cTn id="62" dur="1000"/>
                                        <p:tgtEl>
                                          <p:spTgt spid="11"/>
                                        </p:tgtEl>
                                        <p:attrNameLst>
                                          <p:attrName>ppt_x</p:attrName>
                                        </p:attrNameLst>
                                      </p:cBhvr>
                                      <p:tavLst>
                                        <p:tav tm="0">
                                          <p:val>
                                            <p:strVal val="ppt_x"/>
                                          </p:val>
                                        </p:tav>
                                        <p:tav tm="100000">
                                          <p:val>
                                            <p:strVal val="ppt_x"/>
                                          </p:val>
                                        </p:tav>
                                      </p:tavLst>
                                    </p:anim>
                                    <p:anim calcmode="lin" valueType="num">
                                      <p:cBhvr>
                                        <p:cTn id="63" dur="1000"/>
                                        <p:tgtEl>
                                          <p:spTgt spid="11"/>
                                        </p:tgtEl>
                                        <p:attrNameLst>
                                          <p:attrName>ppt_y</p:attrName>
                                        </p:attrNameLst>
                                      </p:cBhvr>
                                      <p:tavLst>
                                        <p:tav tm="0">
                                          <p:val>
                                            <p:strVal val="ppt_y"/>
                                          </p:val>
                                        </p:tav>
                                        <p:tav tm="100000">
                                          <p:val>
                                            <p:strVal val="ppt_y+.1"/>
                                          </p:val>
                                        </p:tav>
                                      </p:tavLst>
                                    </p:anim>
                                    <p:set>
                                      <p:cBhvr>
                                        <p:cTn id="64" dur="1" fill="hold">
                                          <p:stCondLst>
                                            <p:cond delay="9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000"/>
                                        <p:tgtEl>
                                          <p:spTgt spid="9"/>
                                        </p:tgtEl>
                                      </p:cBhvr>
                                    </p:animEffect>
                                    <p:anim calcmode="lin" valueType="num">
                                      <p:cBhvr>
                                        <p:cTn id="70" dur="1000" fill="hold"/>
                                        <p:tgtEl>
                                          <p:spTgt spid="9"/>
                                        </p:tgtEl>
                                        <p:attrNameLst>
                                          <p:attrName>ppt_x</p:attrName>
                                        </p:attrNameLst>
                                      </p:cBhvr>
                                      <p:tavLst>
                                        <p:tav tm="0">
                                          <p:val>
                                            <p:strVal val="#ppt_x"/>
                                          </p:val>
                                        </p:tav>
                                        <p:tav tm="100000">
                                          <p:val>
                                            <p:strVal val="#ppt_x"/>
                                          </p:val>
                                        </p:tav>
                                      </p:tavLst>
                                    </p:anim>
                                    <p:anim calcmode="lin" valueType="num">
                                      <p:cBhvr>
                                        <p:cTn id="7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1000"/>
                                        <p:tgtEl>
                                          <p:spTgt spid="12"/>
                                        </p:tgtEl>
                                      </p:cBhvr>
                                    </p:animEffect>
                                    <p:anim calcmode="lin" valueType="num">
                                      <p:cBhvr>
                                        <p:cTn id="77" dur="1000" fill="hold"/>
                                        <p:tgtEl>
                                          <p:spTgt spid="12"/>
                                        </p:tgtEl>
                                        <p:attrNameLst>
                                          <p:attrName>ppt_x</p:attrName>
                                        </p:attrNameLst>
                                      </p:cBhvr>
                                      <p:tavLst>
                                        <p:tav tm="0">
                                          <p:val>
                                            <p:strVal val="#ppt_x"/>
                                          </p:val>
                                        </p:tav>
                                        <p:tav tm="100000">
                                          <p:val>
                                            <p:strVal val="#ppt_x"/>
                                          </p:val>
                                        </p:tav>
                                      </p:tavLst>
                                    </p:anim>
                                    <p:anim calcmode="lin" valueType="num">
                                      <p:cBhvr>
                                        <p:cTn id="7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grpId="1" nodeType="clickEffect">
                                  <p:stCondLst>
                                    <p:cond delay="0"/>
                                  </p:stCondLst>
                                  <p:childTnLst>
                                    <p:animEffect transition="out" filter="fade">
                                      <p:cBhvr>
                                        <p:cTn id="82" dur="1000"/>
                                        <p:tgtEl>
                                          <p:spTgt spid="9"/>
                                        </p:tgtEl>
                                      </p:cBhvr>
                                    </p:animEffect>
                                    <p:anim calcmode="lin" valueType="num">
                                      <p:cBhvr>
                                        <p:cTn id="83" dur="1000"/>
                                        <p:tgtEl>
                                          <p:spTgt spid="9"/>
                                        </p:tgtEl>
                                        <p:attrNameLst>
                                          <p:attrName>ppt_x</p:attrName>
                                        </p:attrNameLst>
                                      </p:cBhvr>
                                      <p:tavLst>
                                        <p:tav tm="0">
                                          <p:val>
                                            <p:strVal val="ppt_x"/>
                                          </p:val>
                                        </p:tav>
                                        <p:tav tm="100000">
                                          <p:val>
                                            <p:strVal val="ppt_x"/>
                                          </p:val>
                                        </p:tav>
                                      </p:tavLst>
                                    </p:anim>
                                    <p:anim calcmode="lin" valueType="num">
                                      <p:cBhvr>
                                        <p:cTn id="84" dur="1000"/>
                                        <p:tgtEl>
                                          <p:spTgt spid="9"/>
                                        </p:tgtEl>
                                        <p:attrNameLst>
                                          <p:attrName>ppt_y</p:attrName>
                                        </p:attrNameLst>
                                      </p:cBhvr>
                                      <p:tavLst>
                                        <p:tav tm="0">
                                          <p:val>
                                            <p:strVal val="ppt_y"/>
                                          </p:val>
                                        </p:tav>
                                        <p:tav tm="100000">
                                          <p:val>
                                            <p:strVal val="ppt_y+.1"/>
                                          </p:val>
                                        </p:tav>
                                      </p:tavLst>
                                    </p:anim>
                                    <p:set>
                                      <p:cBhvr>
                                        <p:cTn id="85" dur="1" fill="hold">
                                          <p:stCondLst>
                                            <p:cond delay="999"/>
                                          </p:stCondLst>
                                        </p:cTn>
                                        <p:tgtEl>
                                          <p:spTgt spid="9"/>
                                        </p:tgtEl>
                                        <p:attrNameLst>
                                          <p:attrName>style.visibility</p:attrName>
                                        </p:attrNameLst>
                                      </p:cBhvr>
                                      <p:to>
                                        <p:strVal val="hidden"/>
                                      </p:to>
                                    </p:set>
                                  </p:childTnLst>
                                </p:cTn>
                              </p:par>
                              <p:par>
                                <p:cTn id="86" presetID="42" presetClass="exit" presetSubtype="0" fill="hold" grpId="1" nodeType="withEffect">
                                  <p:stCondLst>
                                    <p:cond delay="0"/>
                                  </p:stCondLst>
                                  <p:childTnLst>
                                    <p:animEffect transition="out" filter="fade">
                                      <p:cBhvr>
                                        <p:cTn id="87" dur="1000"/>
                                        <p:tgtEl>
                                          <p:spTgt spid="12"/>
                                        </p:tgtEl>
                                      </p:cBhvr>
                                    </p:animEffect>
                                    <p:anim calcmode="lin" valueType="num">
                                      <p:cBhvr>
                                        <p:cTn id="88" dur="1000"/>
                                        <p:tgtEl>
                                          <p:spTgt spid="12"/>
                                        </p:tgtEl>
                                        <p:attrNameLst>
                                          <p:attrName>ppt_x</p:attrName>
                                        </p:attrNameLst>
                                      </p:cBhvr>
                                      <p:tavLst>
                                        <p:tav tm="0">
                                          <p:val>
                                            <p:strVal val="ppt_x"/>
                                          </p:val>
                                        </p:tav>
                                        <p:tav tm="100000">
                                          <p:val>
                                            <p:strVal val="ppt_x"/>
                                          </p:val>
                                        </p:tav>
                                      </p:tavLst>
                                    </p:anim>
                                    <p:anim calcmode="lin" valueType="num">
                                      <p:cBhvr>
                                        <p:cTn id="89" dur="1000"/>
                                        <p:tgtEl>
                                          <p:spTgt spid="12"/>
                                        </p:tgtEl>
                                        <p:attrNameLst>
                                          <p:attrName>ppt_y</p:attrName>
                                        </p:attrNameLst>
                                      </p:cBhvr>
                                      <p:tavLst>
                                        <p:tav tm="0">
                                          <p:val>
                                            <p:strVal val="ppt_y"/>
                                          </p:val>
                                        </p:tav>
                                        <p:tav tm="100000">
                                          <p:val>
                                            <p:strVal val="ppt_y+.1"/>
                                          </p:val>
                                        </p:tav>
                                      </p:tavLst>
                                    </p:anim>
                                    <p:set>
                                      <p:cBhvr>
                                        <p:cTn id="90" dur="1" fill="hold">
                                          <p:stCondLst>
                                            <p:cond delay="999"/>
                                          </p:stCondLst>
                                        </p:cTn>
                                        <p:tgtEl>
                                          <p:spTgt spid="12"/>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6" presetClass="exit" presetSubtype="32" fill="hold" grpId="1" nodeType="clickEffect">
                                  <p:stCondLst>
                                    <p:cond delay="0"/>
                                  </p:stCondLst>
                                  <p:childTnLst>
                                    <p:animEffect transition="out" filter="circle(out)">
                                      <p:cBhvr>
                                        <p:cTn id="108" dur="2000"/>
                                        <p:tgtEl>
                                          <p:spTgt spid="13"/>
                                        </p:tgtEl>
                                      </p:cBhvr>
                                    </p:animEffect>
                                    <p:set>
                                      <p:cBhvr>
                                        <p:cTn id="109" dur="1" fill="hold">
                                          <p:stCondLst>
                                            <p:cond delay="1999"/>
                                          </p:stCondLst>
                                        </p:cTn>
                                        <p:tgtEl>
                                          <p:spTgt spid="13"/>
                                        </p:tgtEl>
                                        <p:attrNameLst>
                                          <p:attrName>style.visibility</p:attrName>
                                        </p:attrNameLst>
                                      </p:cBhvr>
                                      <p:to>
                                        <p:strVal val="hidden"/>
                                      </p:to>
                                    </p:set>
                                  </p:childTnLst>
                                </p:cTn>
                              </p:par>
                              <p:par>
                                <p:cTn id="110" presetID="6" presetClass="exit" presetSubtype="32" fill="hold" grpId="1" nodeType="withEffect">
                                  <p:stCondLst>
                                    <p:cond delay="0"/>
                                  </p:stCondLst>
                                  <p:childTnLst>
                                    <p:animEffect transition="out" filter="circle(out)">
                                      <p:cBhvr>
                                        <p:cTn id="111" dur="2000"/>
                                        <p:tgtEl>
                                          <p:spTgt spid="14"/>
                                        </p:tgtEl>
                                      </p:cBhvr>
                                    </p:animEffect>
                                    <p:set>
                                      <p:cBhvr>
                                        <p:cTn id="112" dur="1" fill="hold">
                                          <p:stCondLst>
                                            <p:cond delay="1999"/>
                                          </p:stCondLst>
                                        </p:cTn>
                                        <p:tgtEl>
                                          <p:spTgt spid="1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fade">
                                      <p:cBhvr>
                                        <p:cTn id="117" dur="1000"/>
                                        <p:tgtEl>
                                          <p:spTgt spid="15"/>
                                        </p:tgtEl>
                                      </p:cBhvr>
                                    </p:animEffect>
                                    <p:anim calcmode="lin" valueType="num">
                                      <p:cBhvr>
                                        <p:cTn id="118" dur="1000" fill="hold"/>
                                        <p:tgtEl>
                                          <p:spTgt spid="15"/>
                                        </p:tgtEl>
                                        <p:attrNameLst>
                                          <p:attrName>ppt_x</p:attrName>
                                        </p:attrNameLst>
                                      </p:cBhvr>
                                      <p:tavLst>
                                        <p:tav tm="0">
                                          <p:val>
                                            <p:strVal val="#ppt_x"/>
                                          </p:val>
                                        </p:tav>
                                        <p:tav tm="100000">
                                          <p:val>
                                            <p:strVal val="#ppt_x"/>
                                          </p:val>
                                        </p:tav>
                                      </p:tavLst>
                                    </p:anim>
                                    <p:anim calcmode="lin" valueType="num">
                                      <p:cBhvr>
                                        <p:cTn id="1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16"/>
                                        </p:tgtEl>
                                        <p:attrNameLst>
                                          <p:attrName>style.visibility</p:attrName>
                                        </p:attrNameLst>
                                      </p:cBhvr>
                                      <p:to>
                                        <p:strVal val="visible"/>
                                      </p:to>
                                    </p:set>
                                    <p:animEffect transition="in" filter="fade">
                                      <p:cBhvr>
                                        <p:cTn id="124" dur="1000"/>
                                        <p:tgtEl>
                                          <p:spTgt spid="16"/>
                                        </p:tgtEl>
                                      </p:cBhvr>
                                    </p:animEffect>
                                    <p:anim calcmode="lin" valueType="num">
                                      <p:cBhvr>
                                        <p:cTn id="125" dur="1000" fill="hold"/>
                                        <p:tgtEl>
                                          <p:spTgt spid="16"/>
                                        </p:tgtEl>
                                        <p:attrNameLst>
                                          <p:attrName>ppt_x</p:attrName>
                                        </p:attrNameLst>
                                      </p:cBhvr>
                                      <p:tavLst>
                                        <p:tav tm="0">
                                          <p:val>
                                            <p:strVal val="#ppt_x"/>
                                          </p:val>
                                        </p:tav>
                                        <p:tav tm="100000">
                                          <p:val>
                                            <p:strVal val="#ppt_x"/>
                                          </p:val>
                                        </p:tav>
                                      </p:tavLst>
                                    </p:anim>
                                    <p:anim calcmode="lin" valueType="num">
                                      <p:cBhvr>
                                        <p:cTn id="1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animBg="1"/>
      <p:bldP spid="8" grpId="1" animBg="1"/>
      <p:bldP spid="5" grpId="0"/>
      <p:bldP spid="5" grpId="1"/>
      <p:bldP spid="12" grpId="0" animBg="1"/>
      <p:bldP spid="12" grpId="1" animBg="1"/>
      <p:bldP spid="9" grpId="0"/>
      <p:bldP spid="9" grpId="1"/>
      <p:bldP spid="11" grpId="0" animBg="1"/>
      <p:bldP spid="11" grpId="1" animBg="1"/>
      <p:bldP spid="10" grpId="0"/>
      <p:bldP spid="10" grpId="1"/>
      <p:bldP spid="14" grpId="0" animBg="1"/>
      <p:bldP spid="14" grpId="1" animBg="1"/>
      <p:bldP spid="13" grpId="0"/>
      <p:bldP spid="13" grpId="1"/>
      <p:bldP spid="16"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47825" y="1185333"/>
            <a:ext cx="9680984" cy="1200329"/>
          </a:xfrm>
          <a:prstGeom prst="rect">
            <a:avLst/>
          </a:prstGeom>
          <a:noFill/>
        </p:spPr>
        <p:txBody>
          <a:bodyPr wrap="non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NHIỆM VỤ: THEO DÕI ĐOẠN PHIM VÀ TRẢ LỜI CÁC CÂU HỎI SAU</a:t>
            </a:r>
          </a:p>
          <a:p>
            <a:pPr lvl="0"/>
            <a:r>
              <a:rPr lang="en-US" sz="2400" dirty="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phim</a:t>
            </a:r>
            <a:r>
              <a:rPr lang="en-US" sz="2400" dirty="0">
                <a:solidFill>
                  <a:srgbClr val="FF0000"/>
                </a:solidFill>
                <a:latin typeface="Times New Roman" panose="02020603050405020304" pitchFamily="18" charset="0"/>
                <a:cs typeface="Times New Roman" panose="02020603050405020304" pitchFamily="18" charset="0"/>
              </a:rPr>
              <a:t>?</a:t>
            </a:r>
          </a:p>
          <a:p>
            <a:pPr lvl="0"/>
            <a:r>
              <a:rPr lang="en-US" sz="2400" dirty="0">
                <a:solidFill>
                  <a:srgbClr val="FF0000"/>
                </a:solidFill>
                <a:latin typeface="Times New Roman" panose="02020603050405020304" pitchFamily="18" charset="0"/>
                <a:cs typeface="Times New Roman" panose="02020603050405020304" pitchFamily="18" charset="0"/>
              </a:rPr>
              <a:t>2.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trò</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trọng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nền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văn</a:t>
            </a:r>
            <a:r>
              <a:rPr lang="en-US" sz="2400" dirty="0">
                <a:solidFill>
                  <a:srgbClr val="FF0000"/>
                </a:solidFill>
                <a:latin typeface="Times New Roman" panose="02020603050405020304" pitchFamily="18" charset="0"/>
                <a:cs typeface="Times New Roman" panose="02020603050405020304" pitchFamily="18" charset="0"/>
              </a:rPr>
              <a:t> minh </a:t>
            </a:r>
            <a:r>
              <a:rPr lang="en-US" sz="2400" dirty="0" err="1">
                <a:solidFill>
                  <a:srgbClr val="FF0000"/>
                </a:solidFill>
                <a:latin typeface="Times New Roman" panose="02020603050405020304" pitchFamily="18" charset="0"/>
                <a:cs typeface="Times New Roman" panose="02020603050405020304" pitchFamily="18" charset="0"/>
              </a:rPr>
              <a:t>này</a:t>
            </a:r>
            <a:r>
              <a:rPr lang="en-US" sz="2400" dirty="0">
                <a:solidFill>
                  <a:srgbClr val="FF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Tree>
    <p:extLst>
      <p:ext uri="{BB962C8B-B14F-4D97-AF65-F5344CB8AC3E}">
        <p14:creationId xmlns:p14="http://schemas.microsoft.com/office/powerpoint/2010/main" val="210815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6605"/>
            <a:ext cx="12192000" cy="7620000"/>
          </a:xfrm>
          <a:prstGeom prst="rect">
            <a:avLst/>
          </a:prstGeom>
        </p:spPr>
      </p:pic>
      <p:sp>
        <p:nvSpPr>
          <p:cNvPr id="5" name="Rectangle 4"/>
          <p:cNvSpPr/>
          <p:nvPr/>
        </p:nvSpPr>
        <p:spPr>
          <a:xfrm>
            <a:off x="6259132" y="6684135"/>
            <a:ext cx="5022761" cy="1738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50062" y="6143223"/>
            <a:ext cx="1841679" cy="540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316605"/>
            <a:ext cx="953037" cy="7226120"/>
          </a:xfrm>
          <a:prstGeom prst="rec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6909515"/>
            <a:ext cx="12192000" cy="393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4D42-1A91-C44F-A499-950813D3FAF6}"/>
              </a:ext>
            </a:extLst>
          </p:cNvPr>
          <p:cNvSpPr>
            <a:spLocks noGrp="1"/>
          </p:cNvSpPr>
          <p:nvPr>
            <p:ph type="ctrTitle"/>
          </p:nvPr>
        </p:nvSpPr>
        <p:spPr/>
        <p:txBody>
          <a:bodyPr/>
          <a:lstStyle/>
          <a:p>
            <a:endParaRPr lang="x-none"/>
          </a:p>
        </p:txBody>
      </p:sp>
      <p:sp>
        <p:nvSpPr>
          <p:cNvPr id="3" name="Subtitle 2">
            <a:extLst>
              <a:ext uri="{FF2B5EF4-FFF2-40B4-BE49-F238E27FC236}">
                <a16:creationId xmlns:a16="http://schemas.microsoft.com/office/drawing/2014/main" id="{93ADEE1A-0002-0F40-8118-C6B26896CBDD}"/>
              </a:ext>
            </a:extLst>
          </p:cNvPr>
          <p:cNvSpPr>
            <a:spLocks noGrp="1"/>
          </p:cNvSpPr>
          <p:nvPr>
            <p:ph type="subTitle" idx="1"/>
          </p:nvPr>
        </p:nvSpPr>
        <p:spPr/>
        <p:txBody>
          <a:bodyPr/>
          <a:lstStyle/>
          <a:p>
            <a:endParaRPr lang="x-none"/>
          </a:p>
        </p:txBody>
      </p:sp>
      <p:pic>
        <p:nvPicPr>
          <p:cNvPr id="5" name="Picture 4">
            <a:extLst>
              <a:ext uri="{FF2B5EF4-FFF2-40B4-BE49-F238E27FC236}">
                <a16:creationId xmlns:a16="http://schemas.microsoft.com/office/drawing/2014/main" id="{A6AC80C6-294F-3B45-B917-B056FD1E80C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7" name="TextBox 6">
            <a:extLst>
              <a:ext uri="{FF2B5EF4-FFF2-40B4-BE49-F238E27FC236}">
                <a16:creationId xmlns:a16="http://schemas.microsoft.com/office/drawing/2014/main" id="{A4AF896F-1712-3A44-A8E9-1C7E0BC74F78}"/>
              </a:ext>
            </a:extLst>
          </p:cNvPr>
          <p:cNvSpPr txBox="1"/>
          <p:nvPr/>
        </p:nvSpPr>
        <p:spPr>
          <a:xfrm>
            <a:off x="1128889" y="971550"/>
            <a:ext cx="8624711" cy="769441"/>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CHƯƠNG 3. XÃ HỘI CỔ ĐẠI</a:t>
            </a:r>
            <a:endParaRPr lang="x-none" sz="4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716583" y="1795886"/>
            <a:ext cx="5228867" cy="707886"/>
          </a:xfrm>
          <a:prstGeom prst="rect">
            <a:avLst/>
          </a:prstGeom>
          <a:noFill/>
        </p:spPr>
        <p:txBody>
          <a:bodyPr wrap="non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6. AI CẬP CỔ ĐẠI</a:t>
            </a:r>
          </a:p>
        </p:txBody>
      </p:sp>
      <p:pic>
        <p:nvPicPr>
          <p:cNvPr id="9" name="Picture 8">
            <a:extLst>
              <a:ext uri="{FF2B5EF4-FFF2-40B4-BE49-F238E27FC236}">
                <a16:creationId xmlns:a16="http://schemas.microsoft.com/office/drawing/2014/main" id="{22231808-4386-5E43-8295-3F201E9119DF}"/>
              </a:ext>
            </a:extLst>
          </p:cNvPr>
          <p:cNvPicPr>
            <a:picLocks noChangeAspect="1"/>
          </p:cNvPicPr>
          <p:nvPr/>
        </p:nvPicPr>
        <p:blipFill>
          <a:blip r:embed="rId3"/>
          <a:stretch>
            <a:fillRect/>
          </a:stretch>
        </p:blipFill>
        <p:spPr>
          <a:xfrm>
            <a:off x="10828097" y="-22579"/>
            <a:ext cx="1264357" cy="1264357"/>
          </a:xfrm>
          <a:prstGeom prst="rect">
            <a:avLst/>
          </a:prstGeom>
        </p:spPr>
      </p:pic>
      <p:sp>
        <p:nvSpPr>
          <p:cNvPr id="6" name="Rounded Rectangle 5"/>
          <p:cNvSpPr/>
          <p:nvPr/>
        </p:nvSpPr>
        <p:spPr>
          <a:xfrm>
            <a:off x="959557" y="3160888"/>
            <a:ext cx="8489242"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 ĐIỀU KIỆN TỰ NHIÊN</a:t>
            </a:r>
          </a:p>
        </p:txBody>
      </p:sp>
      <p:sp>
        <p:nvSpPr>
          <p:cNvPr id="11" name="Rounded Rectangle 10"/>
          <p:cNvSpPr/>
          <p:nvPr/>
        </p:nvSpPr>
        <p:spPr>
          <a:xfrm>
            <a:off x="959556" y="4167079"/>
            <a:ext cx="8489243"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II. QUÁ TRÌNH THÀNH LẬP NHÀ NƯỚC AI CẬP CỔ ĐẠI</a:t>
            </a:r>
          </a:p>
        </p:txBody>
      </p:sp>
      <p:sp>
        <p:nvSpPr>
          <p:cNvPr id="12" name="Rounded Rectangle 11"/>
          <p:cNvSpPr/>
          <p:nvPr/>
        </p:nvSpPr>
        <p:spPr>
          <a:xfrm>
            <a:off x="959557" y="5142828"/>
            <a:ext cx="8489242" cy="72248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II. NHỮNG THÀNH TỰU </a:t>
            </a:r>
            <a:r>
              <a:rPr lang="en-US" sz="2400" b="1">
                <a:solidFill>
                  <a:schemeClr val="accent6">
                    <a:lumMod val="50000"/>
                  </a:schemeClr>
                </a:solidFill>
                <a:latin typeface="Times New Roman" panose="02020603050405020304" pitchFamily="18" charset="0"/>
                <a:cs typeface="Times New Roman" panose="02020603050405020304" pitchFamily="18" charset="0"/>
              </a:rPr>
              <a:t>VĂN HÓA </a:t>
            </a:r>
            <a:r>
              <a:rPr lang="en-US" sz="2400" b="1" dirty="0">
                <a:solidFill>
                  <a:schemeClr val="accent6">
                    <a:lumMod val="50000"/>
                  </a:schemeClr>
                </a:solidFill>
                <a:latin typeface="Times New Roman" panose="02020603050405020304" pitchFamily="18" charset="0"/>
                <a:cs typeface="Times New Roman" panose="02020603050405020304" pitchFamily="18" charset="0"/>
              </a:rPr>
              <a:t>TIÊU BIỂU</a:t>
            </a:r>
          </a:p>
        </p:txBody>
      </p:sp>
    </p:spTree>
    <p:extLst>
      <p:ext uri="{BB962C8B-B14F-4D97-AF65-F5344CB8AC3E}">
        <p14:creationId xmlns:p14="http://schemas.microsoft.com/office/powerpoint/2010/main" val="16391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6"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pic>
        <p:nvPicPr>
          <p:cNvPr id="8" name="Picture 7" descr="D:\Hồ sơ cá nhân\2021 - 2022\DỰ ÁN KHBD LỚP 6\CHÂN TROI SANG TAO\CTST\Screenshot (14).png"/>
          <p:cNvPicPr/>
          <p:nvPr/>
        </p:nvPicPr>
        <p:blipFill>
          <a:blip r:embed="rId3">
            <a:extLst>
              <a:ext uri="{28A0092B-C50C-407E-A947-70E740481C1C}">
                <a14:useLocalDpi xmlns:a14="http://schemas.microsoft.com/office/drawing/2010/main" val="0"/>
              </a:ext>
            </a:extLst>
          </a:blip>
          <a:srcRect l="25110" t="42496" r="52693" b="6381"/>
          <a:stretch>
            <a:fillRect/>
          </a:stretch>
        </p:blipFill>
        <p:spPr bwMode="auto">
          <a:xfrm>
            <a:off x="1488831" y="644770"/>
            <a:ext cx="4978294" cy="5988596"/>
          </a:xfrm>
          <a:prstGeom prst="rect">
            <a:avLst/>
          </a:prstGeom>
          <a:noFill/>
          <a:ln>
            <a:noFill/>
          </a:ln>
        </p:spPr>
      </p:pic>
      <p:sp>
        <p:nvSpPr>
          <p:cNvPr id="11" name="Rounded Rectangle 10"/>
          <p:cNvSpPr/>
          <p:nvPr/>
        </p:nvSpPr>
        <p:spPr>
          <a:xfrm>
            <a:off x="1362049" y="152400"/>
            <a:ext cx="9558213" cy="43375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 ĐIỀU KIỆN TỰ NHIÊN</a:t>
            </a:r>
          </a:p>
        </p:txBody>
      </p:sp>
      <p:sp>
        <p:nvSpPr>
          <p:cNvPr id="4" name="TextBox 3"/>
          <p:cNvSpPr txBox="1"/>
          <p:nvPr/>
        </p:nvSpPr>
        <p:spPr>
          <a:xfrm>
            <a:off x="6766560" y="886265"/>
            <a:ext cx="4023360" cy="1569660"/>
          </a:xfrm>
          <a:prstGeom prst="rect">
            <a:avLst/>
          </a:prstGeom>
          <a:noFill/>
        </p:spPr>
        <p:txBody>
          <a:bodyPr wrap="square" rtlCol="0">
            <a:spAutoFit/>
          </a:bodyPr>
          <a:lstStyle/>
          <a:p>
            <a:r>
              <a:rPr lang="en-US" sz="2400" dirty="0" err="1"/>
              <a:t>dựa</a:t>
            </a:r>
            <a:r>
              <a:rPr lang="en-US" sz="2400" dirty="0"/>
              <a:t> </a:t>
            </a:r>
            <a:r>
              <a:rPr lang="en-US" sz="2400" dirty="0" err="1"/>
              <a:t>vào</a:t>
            </a:r>
            <a:r>
              <a:rPr lang="en-US" sz="2400" dirty="0"/>
              <a:t> </a:t>
            </a:r>
            <a:r>
              <a:rPr lang="en-US" sz="2400" dirty="0" err="1"/>
              <a:t>lược</a:t>
            </a:r>
            <a:r>
              <a:rPr lang="en-US" sz="2400" dirty="0"/>
              <a:t> </a:t>
            </a:r>
            <a:r>
              <a:rPr lang="en-US" sz="2400" dirty="0" err="1"/>
              <a:t>đồ</a:t>
            </a:r>
            <a:r>
              <a:rPr lang="en-US" sz="2400" dirty="0"/>
              <a:t> Ai </a:t>
            </a:r>
            <a:r>
              <a:rPr lang="en-US" sz="2400" dirty="0" err="1"/>
              <a:t>Cập</a:t>
            </a:r>
            <a:r>
              <a:rPr lang="en-US" sz="2400" dirty="0"/>
              <a:t> </a:t>
            </a:r>
            <a:r>
              <a:rPr lang="en-US" sz="2400" dirty="0" err="1"/>
              <a:t>cổ</a:t>
            </a:r>
            <a:r>
              <a:rPr lang="en-US" sz="2400" dirty="0"/>
              <a:t> </a:t>
            </a:r>
            <a:r>
              <a:rPr lang="en-US" sz="2400" dirty="0" err="1"/>
              <a:t>đại</a:t>
            </a:r>
            <a:r>
              <a:rPr lang="en-US" sz="2400" dirty="0"/>
              <a:t> </a:t>
            </a:r>
            <a:r>
              <a:rPr lang="en-US" sz="2400" dirty="0" err="1"/>
              <a:t>và</a:t>
            </a:r>
            <a:r>
              <a:rPr lang="en-US" sz="2400" dirty="0"/>
              <a:t> </a:t>
            </a:r>
            <a:r>
              <a:rPr lang="en-US" sz="2400" dirty="0" err="1"/>
              <a:t>thông</a:t>
            </a:r>
            <a:r>
              <a:rPr lang="en-US" sz="2400" dirty="0"/>
              <a:t> tin </a:t>
            </a:r>
            <a:r>
              <a:rPr lang="en-US" sz="2400" dirty="0" err="1"/>
              <a:t>trong</a:t>
            </a:r>
            <a:r>
              <a:rPr lang="en-US" sz="2400" dirty="0"/>
              <a:t> </a:t>
            </a:r>
            <a:r>
              <a:rPr lang="en-US" sz="2400" dirty="0" err="1"/>
              <a:t>sách</a:t>
            </a:r>
            <a:r>
              <a:rPr lang="en-US" sz="2400" dirty="0"/>
              <a:t> </a:t>
            </a:r>
            <a:r>
              <a:rPr lang="en-US" sz="2400" dirty="0" err="1"/>
              <a:t>giáo</a:t>
            </a:r>
            <a:r>
              <a:rPr lang="en-US" sz="2400" dirty="0"/>
              <a:t> </a:t>
            </a:r>
            <a:r>
              <a:rPr lang="en-US" sz="2400" dirty="0" err="1"/>
              <a:t>khoa</a:t>
            </a:r>
            <a:r>
              <a:rPr lang="en-US" sz="2400" dirty="0"/>
              <a:t> </a:t>
            </a:r>
            <a:r>
              <a:rPr lang="en-US" sz="2400" dirty="0" err="1"/>
              <a:t>em</a:t>
            </a:r>
            <a:r>
              <a:rPr lang="en-US" sz="2400" dirty="0"/>
              <a:t> </a:t>
            </a:r>
            <a:r>
              <a:rPr lang="en-US" sz="2400" dirty="0" err="1"/>
              <a:t>hãy</a:t>
            </a:r>
            <a:r>
              <a:rPr lang="en-US" sz="2400" dirty="0"/>
              <a:t> </a:t>
            </a:r>
            <a:r>
              <a:rPr lang="en-US" sz="2400" dirty="0" err="1"/>
              <a:t>nêu</a:t>
            </a:r>
            <a:r>
              <a:rPr lang="en-US" sz="2400" dirty="0"/>
              <a:t> </a:t>
            </a:r>
            <a:r>
              <a:rPr lang="en-US" sz="2400" dirty="0" err="1">
                <a:solidFill>
                  <a:srgbClr val="FF0000"/>
                </a:solidFill>
              </a:rPr>
              <a:t>vị</a:t>
            </a:r>
            <a:r>
              <a:rPr lang="en-US" sz="2400" dirty="0">
                <a:solidFill>
                  <a:srgbClr val="FF0000"/>
                </a:solidFill>
              </a:rPr>
              <a:t> </a:t>
            </a:r>
            <a:r>
              <a:rPr lang="en-US" sz="2400" dirty="0" err="1">
                <a:solidFill>
                  <a:srgbClr val="FF0000"/>
                </a:solidFill>
              </a:rPr>
              <a:t>trí</a:t>
            </a:r>
            <a:r>
              <a:rPr lang="en-US" sz="2400" dirty="0">
                <a:solidFill>
                  <a:srgbClr val="FF0000"/>
                </a:solidFill>
              </a:rPr>
              <a:t> </a:t>
            </a:r>
            <a:r>
              <a:rPr lang="en-US" sz="2400" dirty="0" err="1">
                <a:solidFill>
                  <a:srgbClr val="FF0000"/>
                </a:solidFill>
              </a:rPr>
              <a:t>địa</a:t>
            </a:r>
            <a:r>
              <a:rPr lang="en-US" sz="2400" dirty="0">
                <a:solidFill>
                  <a:srgbClr val="FF0000"/>
                </a:solidFill>
              </a:rPr>
              <a:t> </a:t>
            </a:r>
            <a:r>
              <a:rPr lang="en-US" sz="2400" dirty="0" err="1">
                <a:solidFill>
                  <a:srgbClr val="FF0000"/>
                </a:solidFill>
              </a:rPr>
              <a:t>lí</a:t>
            </a:r>
            <a:r>
              <a:rPr lang="en-US" sz="2400" dirty="0">
                <a:solidFill>
                  <a:srgbClr val="FF0000"/>
                </a:solidFill>
              </a:rPr>
              <a:t> </a:t>
            </a:r>
            <a:r>
              <a:rPr lang="en-US" sz="2400" dirty="0" err="1">
                <a:solidFill>
                  <a:srgbClr val="FF0000"/>
                </a:solidFill>
              </a:rPr>
              <a:t>và</a:t>
            </a:r>
            <a:r>
              <a:rPr lang="en-US" sz="2400" dirty="0">
                <a:solidFill>
                  <a:srgbClr val="FF0000"/>
                </a:solidFill>
              </a:rPr>
              <a:t> </a:t>
            </a:r>
            <a:r>
              <a:rPr lang="en-US" sz="2400" dirty="0" err="1">
                <a:solidFill>
                  <a:srgbClr val="FF0000"/>
                </a:solidFill>
              </a:rPr>
              <a:t>địa</a:t>
            </a:r>
            <a:r>
              <a:rPr lang="en-US" sz="2400" dirty="0">
                <a:solidFill>
                  <a:srgbClr val="FF0000"/>
                </a:solidFill>
              </a:rPr>
              <a:t> </a:t>
            </a:r>
            <a:r>
              <a:rPr lang="en-US" sz="2400" dirty="0" err="1">
                <a:solidFill>
                  <a:srgbClr val="FF0000"/>
                </a:solidFill>
              </a:rPr>
              <a:t>hình</a:t>
            </a:r>
            <a:r>
              <a:rPr lang="en-US" sz="2400" dirty="0">
                <a:solidFill>
                  <a:srgbClr val="FF0000"/>
                </a:solidFill>
              </a:rPr>
              <a:t> </a:t>
            </a:r>
            <a:r>
              <a:rPr lang="en-US" sz="2400" dirty="0" err="1"/>
              <a:t>của</a:t>
            </a:r>
            <a:r>
              <a:rPr lang="en-US" sz="2400" dirty="0"/>
              <a:t> Ai </a:t>
            </a:r>
            <a:r>
              <a:rPr lang="en-US" sz="2400" dirty="0" err="1"/>
              <a:t>Cập</a:t>
            </a:r>
            <a:r>
              <a:rPr lang="en-US" sz="2400" dirty="0"/>
              <a:t> </a:t>
            </a:r>
            <a:r>
              <a:rPr lang="en-US" sz="2400" dirty="0" err="1"/>
              <a:t>cổ</a:t>
            </a:r>
            <a:r>
              <a:rPr lang="en-US" sz="2400" dirty="0"/>
              <a:t> </a:t>
            </a:r>
            <a:r>
              <a:rPr lang="en-US" sz="2400" dirty="0" err="1"/>
              <a:t>đại</a:t>
            </a:r>
            <a:r>
              <a:rPr lang="en-US" sz="2400" dirty="0"/>
              <a:t>?</a:t>
            </a:r>
          </a:p>
        </p:txBody>
      </p:sp>
    </p:spTree>
    <p:extLst>
      <p:ext uri="{BB962C8B-B14F-4D97-AF65-F5344CB8AC3E}">
        <p14:creationId xmlns:p14="http://schemas.microsoft.com/office/powerpoint/2010/main" val="59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58043"/>
            <a:ext cx="9523044" cy="498449"/>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 ĐIỀU KIỆN TỰ NHIÊN</a:t>
            </a:r>
          </a:p>
        </p:txBody>
      </p:sp>
      <p:cxnSp>
        <p:nvCxnSpPr>
          <p:cNvPr id="6" name="Straight Connector 5"/>
          <p:cNvCxnSpPr/>
          <p:nvPr/>
        </p:nvCxnSpPr>
        <p:spPr>
          <a:xfrm>
            <a:off x="6096000" y="656492"/>
            <a:ext cx="45156" cy="6201508"/>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pic>
        <p:nvPicPr>
          <p:cNvPr id="10" name="Picture 9" descr="D:\Hồ sơ cá nhân\2021 - 2022\DỰ ÁN KHBD LỚP 6\CHÂN TROI SANG TAO\CTST\Screenshot (14).png"/>
          <p:cNvPicPr/>
          <p:nvPr/>
        </p:nvPicPr>
        <p:blipFill rotWithShape="1">
          <a:blip r:embed="rId3">
            <a:extLst>
              <a:ext uri="{28A0092B-C50C-407E-A947-70E740481C1C}">
                <a14:useLocalDpi xmlns:a14="http://schemas.microsoft.com/office/drawing/2010/main" val="0"/>
              </a:ext>
            </a:extLst>
          </a:blip>
          <a:srcRect l="25746" t="43389" r="53451" b="6381"/>
          <a:stretch/>
        </p:blipFill>
        <p:spPr bwMode="auto">
          <a:xfrm>
            <a:off x="6260122" y="750278"/>
            <a:ext cx="4665785" cy="5884036"/>
          </a:xfrm>
          <a:prstGeom prst="rect">
            <a:avLst/>
          </a:prstGeom>
          <a:noFill/>
          <a:ln>
            <a:noFill/>
          </a:ln>
        </p:spPr>
      </p:pic>
      <p:sp>
        <p:nvSpPr>
          <p:cNvPr id="5" name="Rectangle 4"/>
          <p:cNvSpPr/>
          <p:nvPr/>
        </p:nvSpPr>
        <p:spPr>
          <a:xfrm>
            <a:off x="1416539" y="2467953"/>
            <a:ext cx="4583724" cy="2791020"/>
          </a:xfrm>
          <a:prstGeom prst="rect">
            <a:avLst/>
          </a:prstGeom>
        </p:spPr>
        <p:txBody>
          <a:bodyPr wrap="square">
            <a:spAutoFit/>
          </a:bodyPr>
          <a:lstStyle/>
          <a:p>
            <a:pPr algn="just">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châu</a:t>
            </a:r>
            <a:r>
              <a:rPr lang="en-US" sz="2400" dirty="0">
                <a:latin typeface="Times New Roman" panose="02020603050405020304" pitchFamily="18" charset="0"/>
                <a:ea typeface="Calibri" panose="020F0502020204030204" pitchFamily="34" charset="0"/>
                <a:cs typeface="Times New Roman" panose="02020603050405020304" pitchFamily="18" charset="0"/>
              </a:rPr>
              <a:t> Phi,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dirty="0">
                <a:latin typeface="Times New Roman" panose="02020603050405020304" pitchFamily="18" charset="0"/>
                <a:ea typeface="Calibri" panose="020F0502020204030204" pitchFamily="34" charset="0"/>
                <a:cs typeface="Times New Roman" panose="02020603050405020304" pitchFamily="18" charset="0"/>
              </a:rPr>
              <a:t> Nin.</a:t>
            </a:r>
          </a:p>
          <a:p>
            <a:pPr algn="just">
              <a:lnSpc>
                <a:spcPct val="115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nam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Book-09-june"/>
          <p:cNvPicPr>
            <a:picLocks noChangeAspect="1" noChangeArrowheads="1" noCrop="1"/>
          </p:cNvPicPr>
          <p:nvPr/>
        </p:nvPicPr>
        <p:blipFill>
          <a:blip r:embed="rId4"/>
          <a:srcRect/>
          <a:stretch>
            <a:fillRect/>
          </a:stretch>
        </p:blipFill>
        <p:spPr bwMode="auto">
          <a:xfrm>
            <a:off x="1416539" y="1072443"/>
            <a:ext cx="1219200" cy="752791"/>
          </a:xfrm>
          <a:prstGeom prst="rect">
            <a:avLst/>
          </a:prstGeom>
          <a:noFill/>
          <a:ln w="9525">
            <a:noFill/>
            <a:miter lim="800000"/>
            <a:headEnd/>
            <a:tailEnd/>
          </a:ln>
        </p:spPr>
      </p:pic>
    </p:spTree>
    <p:extLst>
      <p:ext uri="{BB962C8B-B14F-4D97-AF65-F5344CB8AC3E}">
        <p14:creationId xmlns:p14="http://schemas.microsoft.com/office/powerpoint/2010/main" val="206048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down)">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20802" y="165426"/>
            <a:ext cx="9569936" cy="47934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I. ĐIỀU KIỆN TỰ NHIÊN</a:t>
            </a:r>
          </a:p>
        </p:txBody>
      </p:sp>
      <p:cxnSp>
        <p:nvCxnSpPr>
          <p:cNvPr id="6" name="Straight Connector 5"/>
          <p:cNvCxnSpPr/>
          <p:nvPr/>
        </p:nvCxnSpPr>
        <p:spPr>
          <a:xfrm>
            <a:off x="6096000" y="644770"/>
            <a:ext cx="45156" cy="621323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2231808-4386-5E43-8295-3F201E9119DF}"/>
              </a:ext>
            </a:extLst>
          </p:cNvPr>
          <p:cNvPicPr>
            <a:picLocks noChangeAspect="1"/>
          </p:cNvPicPr>
          <p:nvPr/>
        </p:nvPicPr>
        <p:blipFill>
          <a:blip r:embed="rId2"/>
          <a:stretch>
            <a:fillRect/>
          </a:stretch>
        </p:blipFill>
        <p:spPr>
          <a:xfrm>
            <a:off x="11040533" y="-79024"/>
            <a:ext cx="1151467" cy="1151467"/>
          </a:xfrm>
          <a:prstGeom prst="rect">
            <a:avLst/>
          </a:prstGeom>
        </p:spPr>
      </p:pic>
      <p:sp>
        <p:nvSpPr>
          <p:cNvPr id="10" name="Rectangle 9"/>
          <p:cNvSpPr/>
          <p:nvPr/>
        </p:nvSpPr>
        <p:spPr>
          <a:xfrm>
            <a:off x="6349566" y="732474"/>
            <a:ext cx="4541172" cy="2606676"/>
          </a:xfrm>
          <a:prstGeom prst="rect">
            <a:avLst/>
          </a:prstGeom>
        </p:spPr>
        <p:txBody>
          <a:bodyPr wrap="square">
            <a:spAutoFit/>
          </a:bodyPr>
          <a:lstStyle/>
          <a:p>
            <a:pPr algn="just">
              <a:lnSpc>
                <a:spcPct val="115000"/>
              </a:lnSpc>
              <a:spcAft>
                <a:spcPts val="10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6.1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6.3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thuyền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8" name="Picture 17" descr="D:\Hồ sơ cá nhân\2021 - 2022\DỰ ÁN KHBD LỚP 6\CHÂN TROI SANG TAO\CTST\Screenshot (14).png"/>
          <p:cNvPicPr/>
          <p:nvPr/>
        </p:nvPicPr>
        <p:blipFill rotWithShape="1">
          <a:blip r:embed="rId3">
            <a:extLst>
              <a:ext uri="{28A0092B-C50C-407E-A947-70E740481C1C}">
                <a14:useLocalDpi xmlns:a14="http://schemas.microsoft.com/office/drawing/2010/main" val="0"/>
              </a:ext>
            </a:extLst>
          </a:blip>
          <a:srcRect l="17061" t="75085" r="74411" b="18176"/>
          <a:stretch/>
        </p:blipFill>
        <p:spPr bwMode="auto">
          <a:xfrm>
            <a:off x="1320802" y="732474"/>
            <a:ext cx="2238324" cy="1556922"/>
          </a:xfrm>
          <a:prstGeom prst="rect">
            <a:avLst/>
          </a:prstGeom>
          <a:noFill/>
          <a:ln>
            <a:noFill/>
          </a:ln>
          <a:extLst>
            <a:ext uri="{53640926-AAD7-44D8-BBD7-CCE9431645EC}">
              <a14:shadowObscured xmlns:a14="http://schemas.microsoft.com/office/drawing/2010/main"/>
            </a:ext>
          </a:extLst>
        </p:spPr>
      </p:pic>
      <p:pic>
        <p:nvPicPr>
          <p:cNvPr id="19" name="Picture 18" descr="D:\Hồ sơ cá nhân\2021 - 2022\DỰ ÁN KHBD LỚP 6\CHÂN TROI SANG TAO\CTST\Screenshot (14).png"/>
          <p:cNvPicPr/>
          <p:nvPr/>
        </p:nvPicPr>
        <p:blipFill rotWithShape="1">
          <a:blip r:embed="rId3">
            <a:extLst>
              <a:ext uri="{28A0092B-C50C-407E-A947-70E740481C1C}">
                <a14:useLocalDpi xmlns:a14="http://schemas.microsoft.com/office/drawing/2010/main" val="0"/>
              </a:ext>
            </a:extLst>
          </a:blip>
          <a:srcRect l="17061" t="81719" r="74837" b="12273"/>
          <a:stretch/>
        </p:blipFill>
        <p:spPr bwMode="auto">
          <a:xfrm>
            <a:off x="3559126" y="770214"/>
            <a:ext cx="2536874" cy="1519181"/>
          </a:xfrm>
          <a:prstGeom prst="rect">
            <a:avLst/>
          </a:prstGeom>
          <a:noFill/>
          <a:ln>
            <a:noFill/>
          </a:ln>
          <a:extLst>
            <a:ext uri="{53640926-AAD7-44D8-BBD7-CCE9431645EC}">
              <a14:shadowObscured xmlns:a14="http://schemas.microsoft.com/office/drawing/2010/main"/>
            </a:ext>
          </a:extLst>
        </p:spPr>
      </p:pic>
      <p:pic>
        <p:nvPicPr>
          <p:cNvPr id="8" name="Picture 7" descr="D:\Hồ sơ cá nhân\2021 - 2022\DỰ ÁN KHBD LỚP 6\CHÂN TROI SANG TAO\CTST\Screenshot (14).png"/>
          <p:cNvPicPr/>
          <p:nvPr/>
        </p:nvPicPr>
        <p:blipFill>
          <a:blip r:embed="rId3">
            <a:extLst>
              <a:ext uri="{28A0092B-C50C-407E-A947-70E740481C1C}">
                <a14:useLocalDpi xmlns:a14="http://schemas.microsoft.com/office/drawing/2010/main" val="0"/>
              </a:ext>
            </a:extLst>
          </a:blip>
          <a:srcRect l="50427" t="64896" r="32588" b="6416"/>
          <a:stretch>
            <a:fillRect/>
          </a:stretch>
        </p:blipFill>
        <p:spPr bwMode="auto">
          <a:xfrm>
            <a:off x="1346418" y="2377100"/>
            <a:ext cx="4749582" cy="4290986"/>
          </a:xfrm>
          <a:prstGeom prst="rect">
            <a:avLst/>
          </a:prstGeom>
          <a:noFill/>
          <a:ln>
            <a:noFill/>
          </a:ln>
        </p:spPr>
      </p:pic>
    </p:spTree>
    <p:extLst>
      <p:ext uri="{BB962C8B-B14F-4D97-AF65-F5344CB8AC3E}">
        <p14:creationId xmlns:p14="http://schemas.microsoft.com/office/powerpoint/2010/main" val="16265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930</TotalTime>
  <Words>2108</Words>
  <Application>Microsoft Office PowerPoint</Application>
  <PresentationFormat>Widescreen</PresentationFormat>
  <Paragraphs>129</Paragraphs>
  <Slides>31</Slides>
  <Notes>0</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6" baseType="lpstr">
      <vt:lpstr>Arial</vt:lpstr>
      <vt:lpstr>Arial</vt:lpstr>
      <vt:lpstr>Bodoni MT Black</vt:lpstr>
      <vt:lpstr>Calibri</vt:lpstr>
      <vt:lpstr>Calibri Light</vt:lpstr>
      <vt:lpstr>Cambria</vt:lpstr>
      <vt:lpstr>Georgia</vt:lpstr>
      <vt:lpstr>GoogleSans-Bold</vt:lpstr>
      <vt:lpstr>GoogleSans-Medium</vt:lpstr>
      <vt:lpstr>GoogleSans-Regular</vt:lpstr>
      <vt:lpstr>Helvetica</vt:lpstr>
      <vt:lpstr>Linux Libertine</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Administrator</cp:lastModifiedBy>
  <cp:revision>107</cp:revision>
  <dcterms:created xsi:type="dcterms:W3CDTF">2021-07-16T03:19:13Z</dcterms:created>
  <dcterms:modified xsi:type="dcterms:W3CDTF">2024-10-16T07:54:58Z</dcterms:modified>
</cp:coreProperties>
</file>