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20" r:id="rId2"/>
    <p:sldId id="318" r:id="rId3"/>
    <p:sldId id="319" r:id="rId4"/>
    <p:sldId id="321" r:id="rId5"/>
    <p:sldId id="310" r:id="rId6"/>
    <p:sldId id="322" r:id="rId7"/>
    <p:sldId id="323" r:id="rId8"/>
    <p:sldId id="324" r:id="rId9"/>
    <p:sldId id="294" r:id="rId10"/>
    <p:sldId id="325" r:id="rId11"/>
    <p:sldId id="326" r:id="rId12"/>
    <p:sldId id="333" r:id="rId13"/>
    <p:sldId id="332" r:id="rId14"/>
    <p:sldId id="314" r:id="rId15"/>
    <p:sldId id="328" r:id="rId16"/>
    <p:sldId id="330" r:id="rId17"/>
    <p:sldId id="331" r:id="rId18"/>
    <p:sldId id="334" r:id="rId19"/>
    <p:sldId id="327" r:id="rId20"/>
    <p:sldId id="329" r:id="rId21"/>
    <p:sldId id="315" r:id="rId22"/>
    <p:sldId id="274" r:id="rId23"/>
    <p:sldId id="335" r:id="rId24"/>
    <p:sldId id="336" r:id="rId25"/>
    <p:sldId id="337" r:id="rId26"/>
    <p:sldId id="338" r:id="rId27"/>
    <p:sldId id="339" r:id="rId28"/>
    <p:sldId id="340" r:id="rId29"/>
    <p:sldId id="341" r:id="rId30"/>
    <p:sldId id="343" r:id="rId31"/>
    <p:sldId id="34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4660"/>
  </p:normalViewPr>
  <p:slideViewPr>
    <p:cSldViewPr>
      <p:cViewPr varScale="1">
        <p:scale>
          <a:sx n="78" d="100"/>
          <a:sy n="78" d="100"/>
        </p:scale>
        <p:origin x="168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6DD41-D68E-4321-81EF-6B78EF8F31A0}" type="datetimeFigureOut">
              <a:rPr lang="en-US" smtClean="0"/>
              <a:t>11/18/2024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A589D-AE94-4D18-93A0-CF9F43663AD9}" type="slidenum">
              <a:rPr lang="en-US" smtClean="0"/>
              <a:t>‹#›</a:t>
            </a:fld>
            <a:endParaRPr lang="en-US"/>
          </a:p>
        </p:txBody>
      </p:sp>
    </p:spTree>
    <p:extLst>
      <p:ext uri="{BB962C8B-B14F-4D97-AF65-F5344CB8AC3E}">
        <p14:creationId xmlns:p14="http://schemas.microsoft.com/office/powerpoint/2010/main" val="326970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AD1783-3463-4AAB-B3B9-D6F08FE1C9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7270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77671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763536-67F7-4151-94A9-633AD8FB6A71}"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1364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63536-67F7-4151-94A9-633AD8FB6A71}"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81283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63536-67F7-4151-94A9-633AD8FB6A71}"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41814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63536-67F7-4151-94A9-633AD8FB6A71}"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192774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63536-67F7-4151-94A9-633AD8FB6A71}"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45570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763536-67F7-4151-94A9-633AD8FB6A71}"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462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763536-67F7-4151-94A9-633AD8FB6A71}"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1164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763536-67F7-4151-94A9-633AD8FB6A71}"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00230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63536-67F7-4151-94A9-633AD8FB6A71}"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34571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3072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2874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63536-67F7-4151-94A9-633AD8FB6A71}" type="datetimeFigureOut">
              <a:rPr lang="en-US" smtClean="0"/>
              <a:t>11/18/2024</a:t>
            </a:fld>
            <a:endParaRPr lang="en-US"/>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5377F-A559-4B74-924A-DDE84A528637}" type="slidenum">
              <a:rPr lang="en-US" smtClean="0"/>
              <a:t>‹#›</a:t>
            </a:fld>
            <a:endParaRPr lang="en-US"/>
          </a:p>
        </p:txBody>
      </p:sp>
    </p:spTree>
    <p:extLst>
      <p:ext uri="{BB962C8B-B14F-4D97-AF65-F5344CB8AC3E}">
        <p14:creationId xmlns:p14="http://schemas.microsoft.com/office/powerpoint/2010/main" val="272429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GIF"/><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356" y="108023"/>
            <a:ext cx="9085644" cy="1446550"/>
          </a:xfrm>
          <a:prstGeom prst="rect">
            <a:avLst/>
          </a:prstGeom>
          <a:noFill/>
        </p:spPr>
        <p:txBody>
          <a:bodyPr wrap="square" rtlCol="0">
            <a:spAutoFit/>
          </a:bodyPr>
          <a:lstStyle/>
          <a:p>
            <a:pPr lvl="0" eaLnBrk="0" fontAlgn="base" hangingPunct="0">
              <a:spcBef>
                <a:spcPct val="0"/>
              </a:spcBef>
              <a:spcAft>
                <a:spcPct val="0"/>
              </a:spcAft>
            </a:pPr>
            <a:r>
              <a:rPr lang="vi-VN"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 con sông gắn liền với sự hình thành nền văn minh Ấn Độ cổ đại</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b="1" dirty="0">
              <a:solidFill>
                <a:srgbClr val="FF0000"/>
              </a:solidFill>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A. Sông Ấn – Hằng.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B. Sông Ti-gơ-rơ và Ơ-phơ-r</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a:t>
            </a:r>
            <a:endParaRPr lang="en-US" sz="2200" dirty="0">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C. Sông Trường Giang – Hoàng Hà.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D. Sông Ơ-phơ-rát và Trường Giang</a:t>
            </a:r>
            <a:endParaRPr lang="en-US" sz="2200" dirty="0"/>
          </a:p>
        </p:txBody>
      </p:sp>
      <p:sp>
        <p:nvSpPr>
          <p:cNvPr id="9" name="TextBox 8"/>
          <p:cNvSpPr txBox="1"/>
          <p:nvPr/>
        </p:nvSpPr>
        <p:spPr>
          <a:xfrm>
            <a:off x="0" y="1567898"/>
            <a:ext cx="9144000" cy="1938992"/>
          </a:xfrm>
          <a:prstGeom prst="rect">
            <a:avLst/>
          </a:prstGeom>
          <a:noFill/>
        </p:spPr>
        <p:txBody>
          <a:bodyPr wrap="square" rtlCol="0">
            <a:spAutoFit/>
          </a:bodyPr>
          <a:lstStyle/>
          <a:p>
            <a:pPr lvl="0" eaLnBrk="0" fontAlgn="base" hangingPunct="0">
              <a:spcBef>
                <a:spcPct val="0"/>
              </a:spcBef>
              <a:spcAft>
                <a:spcPct val="0"/>
              </a:spcAft>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Ở Ấn Độ, nhữ</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 thành thị đầu tiên xuất hiện vào khoảng thời gian </a:t>
            </a:r>
            <a:endParaRPr lang="en-US" sz="2400" b="1" dirty="0">
              <a:solidFill>
                <a:srgbClr val="FF0000"/>
              </a:solidFill>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 1000 năm TCN. 			B. 1500 năm TCN.	</a:t>
            </a:r>
            <a:endParaRPr lang="en-US" sz="2400" dirty="0">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 2000 năm TCN.			D. 2500 năm TCN</a:t>
            </a:r>
            <a:endParaRPr lang="en-US" sz="2400" dirty="0"/>
          </a:p>
        </p:txBody>
      </p:sp>
      <p:sp>
        <p:nvSpPr>
          <p:cNvPr id="10" name="TextBox 9"/>
          <p:cNvSpPr txBox="1"/>
          <p:nvPr/>
        </p:nvSpPr>
        <p:spPr>
          <a:xfrm>
            <a:off x="0" y="3352800"/>
            <a:ext cx="9143999" cy="1569660"/>
          </a:xfrm>
          <a:prstGeom prst="rect">
            <a:avLst/>
          </a:prstGeom>
          <a:noFill/>
        </p:spPr>
        <p:txBody>
          <a:bodyPr wrap="square" rtlCol="0">
            <a:spAutoFit/>
          </a:bodyPr>
          <a:lstStyle/>
          <a:p>
            <a:pPr eaLnBrk="0" fontAlgn="base" hangingPunct="0">
              <a:lnSpc>
                <a:spcPct val="150000"/>
              </a:lnSpc>
              <a:spcBef>
                <a:spcPct val="0"/>
              </a:spcBef>
              <a:spcAft>
                <a:spcPct val="0"/>
              </a:spcAft>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Ấn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nhất</a:t>
            </a:r>
            <a:r>
              <a:rPr lang="en-US" sz="2400" b="1" dirty="0">
                <a:solidFill>
                  <a:srgbClr val="FF0000"/>
                </a:solidFill>
                <a:latin typeface="Times New Roman" panose="02020603050405020304" pitchFamily="18" charset="0"/>
                <a:cs typeface="Times New Roman" panose="02020603050405020304" pitchFamily="18" charset="0"/>
              </a:rPr>
              <a:t> ở</a:t>
            </a:r>
          </a:p>
          <a:p>
            <a:pPr lvl="0" eaLnBrk="0" fontAlgn="base" hangingPunct="0">
              <a:lnSpc>
                <a:spcPct val="150000"/>
              </a:lnSpc>
              <a:spcBef>
                <a:spcPct val="0"/>
              </a:spcBef>
              <a:spcAft>
                <a:spcPct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Ả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 Á</a:t>
            </a:r>
            <a:endParaRPr lang="en-US" sz="2400" dirty="0"/>
          </a:p>
        </p:txBody>
      </p:sp>
      <p:sp>
        <p:nvSpPr>
          <p:cNvPr id="11" name="TextBox 10"/>
          <p:cNvSpPr txBox="1"/>
          <p:nvPr/>
        </p:nvSpPr>
        <p:spPr>
          <a:xfrm>
            <a:off x="45864" y="4952704"/>
            <a:ext cx="9098135" cy="175432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2400" b="1" dirty="0">
              <a:solidFill>
                <a:srgbClr val="FF0000"/>
              </a:solidFill>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lnSpc>
                <a:spcPct val="150000"/>
              </a:lnSpc>
              <a:spcBef>
                <a:spcPct val="0"/>
              </a:spcBef>
              <a:spcAft>
                <a:spcPct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Hin-đu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p:txBody>
      </p:sp>
      <p:pic>
        <p:nvPicPr>
          <p:cNvPr id="8" name="Picture 7"/>
          <p:cNvPicPr>
            <a:picLocks noChangeAspect="1"/>
          </p:cNvPicPr>
          <p:nvPr/>
        </p:nvPicPr>
        <p:blipFill>
          <a:blip r:embed="rId2"/>
          <a:stretch>
            <a:fillRect/>
          </a:stretch>
        </p:blipFill>
        <p:spPr>
          <a:xfrm>
            <a:off x="0" y="609600"/>
            <a:ext cx="533400" cy="381000"/>
          </a:xfrm>
          <a:prstGeom prst="rect">
            <a:avLst/>
          </a:prstGeom>
        </p:spPr>
      </p:pic>
      <p:pic>
        <p:nvPicPr>
          <p:cNvPr id="12" name="Picture 11"/>
          <p:cNvPicPr>
            <a:picLocks noChangeAspect="1"/>
          </p:cNvPicPr>
          <p:nvPr/>
        </p:nvPicPr>
        <p:blipFill>
          <a:blip r:embed="rId2"/>
          <a:stretch>
            <a:fillRect/>
          </a:stretch>
        </p:blipFill>
        <p:spPr>
          <a:xfrm>
            <a:off x="4419600" y="3035716"/>
            <a:ext cx="533400" cy="381000"/>
          </a:xfrm>
          <a:prstGeom prst="rect">
            <a:avLst/>
          </a:prstGeom>
        </p:spPr>
      </p:pic>
      <p:pic>
        <p:nvPicPr>
          <p:cNvPr id="13" name="Picture 12"/>
          <p:cNvPicPr>
            <a:picLocks noChangeAspect="1"/>
          </p:cNvPicPr>
          <p:nvPr/>
        </p:nvPicPr>
        <p:blipFill>
          <a:blip r:embed="rId2"/>
          <a:stretch>
            <a:fillRect/>
          </a:stretch>
        </p:blipFill>
        <p:spPr>
          <a:xfrm>
            <a:off x="4419600" y="4503534"/>
            <a:ext cx="533400" cy="381000"/>
          </a:xfrm>
          <a:prstGeom prst="rect">
            <a:avLst/>
          </a:prstGeom>
        </p:spPr>
      </p:pic>
      <p:pic>
        <p:nvPicPr>
          <p:cNvPr id="14" name="Picture 13"/>
          <p:cNvPicPr>
            <a:picLocks noChangeAspect="1"/>
          </p:cNvPicPr>
          <p:nvPr/>
        </p:nvPicPr>
        <p:blipFill>
          <a:blip r:embed="rId2"/>
          <a:stretch>
            <a:fillRect/>
          </a:stretch>
        </p:blipFill>
        <p:spPr>
          <a:xfrm>
            <a:off x="0" y="6172200"/>
            <a:ext cx="533400" cy="381000"/>
          </a:xfrm>
          <a:prstGeom prst="rect">
            <a:avLst/>
          </a:prstGeom>
        </p:spPr>
      </p:pic>
    </p:spTree>
    <p:extLst>
      <p:ext uri="{BB962C8B-B14F-4D97-AF65-F5344CB8AC3E}">
        <p14:creationId xmlns:p14="http://schemas.microsoft.com/office/powerpoint/2010/main" val="41174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16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581400"/>
            <a:ext cx="1905000" cy="1524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2200"/>
            <a:ext cx="1524191" cy="1524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914400"/>
            <a:ext cx="2286000" cy="838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66" y="1752600"/>
            <a:ext cx="1447800" cy="609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433" y="0"/>
            <a:ext cx="2057400" cy="9525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2514600"/>
            <a:ext cx="1524000" cy="1066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8614" y="1807564"/>
            <a:ext cx="2037585" cy="1469036"/>
          </a:xfrm>
          <a:prstGeom prst="rect">
            <a:avLst/>
          </a:prstGeom>
        </p:spPr>
      </p:pic>
      <p:sp>
        <p:nvSpPr>
          <p:cNvPr id="12" name="TextBox 11"/>
          <p:cNvSpPr txBox="1"/>
          <p:nvPr/>
        </p:nvSpPr>
        <p:spPr>
          <a:xfrm>
            <a:off x="2362296" y="997803"/>
            <a:ext cx="2458214" cy="830997"/>
          </a:xfrm>
          <a:prstGeom prst="rect">
            <a:avLst/>
          </a:prstGeom>
          <a:solidFill>
            <a:schemeClr val="bg2"/>
          </a:solidFill>
        </p:spPr>
        <p:txBody>
          <a:bodyPr wrap="square" rtlCol="0">
            <a:spAutoFit/>
          </a:bodyPr>
          <a:lstStyle/>
          <a:p>
            <a:r>
              <a:rPr lang="en-US" sz="2400" dirty="0" err="1"/>
              <a:t>Sông</a:t>
            </a:r>
            <a:r>
              <a:rPr lang="en-US" sz="2400" dirty="0"/>
              <a:t> Ti-</a:t>
            </a:r>
            <a:r>
              <a:rPr lang="en-US" sz="2400" dirty="0" err="1"/>
              <a:t>gơ</a:t>
            </a:r>
            <a:r>
              <a:rPr lang="en-US" sz="2400" dirty="0"/>
              <a:t>-</a:t>
            </a:r>
            <a:r>
              <a:rPr lang="en-US" sz="2400" dirty="0" err="1"/>
              <a:t>rơ</a:t>
            </a:r>
            <a:r>
              <a:rPr lang="en-US" sz="2400" dirty="0"/>
              <a:t> </a:t>
            </a:r>
            <a:r>
              <a:rPr lang="en-US" sz="2400" dirty="0" err="1"/>
              <a:t>và</a:t>
            </a:r>
            <a:r>
              <a:rPr lang="en-US" sz="2400" dirty="0"/>
              <a:t> </a:t>
            </a:r>
            <a:r>
              <a:rPr lang="en-US" sz="2400" dirty="0" err="1"/>
              <a:t>sông</a:t>
            </a:r>
            <a:r>
              <a:rPr lang="en-US" sz="2400" dirty="0"/>
              <a:t> Ơ-</a:t>
            </a:r>
            <a:r>
              <a:rPr lang="en-US" sz="2400" dirty="0" err="1"/>
              <a:t>phơ</a:t>
            </a:r>
            <a:r>
              <a:rPr lang="en-US" sz="2400" dirty="0"/>
              <a:t>-</a:t>
            </a:r>
            <a:r>
              <a:rPr lang="en-US" sz="2400" dirty="0" err="1"/>
              <a:t>rát</a:t>
            </a:r>
            <a:endParaRPr lang="en-US" sz="2400" dirty="0"/>
          </a:p>
        </p:txBody>
      </p:sp>
    </p:spTree>
    <p:extLst>
      <p:ext uri="{BB962C8B-B14F-4D97-AF65-F5344CB8AC3E}">
        <p14:creationId xmlns:p14="http://schemas.microsoft.com/office/powerpoint/2010/main" val="396362715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Tree>
    <p:extLst>
      <p:ext uri="{BB962C8B-B14F-4D97-AF65-F5344CB8AC3E}">
        <p14:creationId xmlns:p14="http://schemas.microsoft.com/office/powerpoint/2010/main" val="2479649822"/>
      </p:ext>
    </p:extLst>
  </p:cSld>
  <p:clrMapOvr>
    <a:masterClrMapping/>
  </p:clrMapOvr>
  <p:transition>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0236"/>
            <a:ext cx="9144000" cy="762000"/>
          </a:xfrm>
        </p:spPr>
        <p:txBody>
          <a:bodyPr>
            <a:noAutofit/>
          </a:bodyPr>
          <a:lstStyle/>
          <a:p>
            <a:r>
              <a:rPr lang="en-US" sz="2400" b="1" dirty="0">
                <a:solidFill>
                  <a:srgbClr val="FF0000"/>
                </a:solidFill>
                <a:latin typeface="Times New Roman" pitchFamily="18" charset="0"/>
                <a:cs typeface="Times New Roman" pitchFamily="18" charset="0"/>
              </a:rPr>
              <a:t>BÀI 9</a:t>
            </a:r>
            <a:r>
              <a:rPr lang="en-US" sz="2400"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TRUNG QUỐC TỪ THỜI </a:t>
            </a:r>
            <a:r>
              <a:rPr lang="en-US" sz="2400" b="1">
                <a:solidFill>
                  <a:srgbClr val="FF0000"/>
                </a:solidFill>
                <a:latin typeface="Times New Roman" pitchFamily="18" charset="0"/>
                <a:cs typeface="Times New Roman" pitchFamily="18" charset="0"/>
              </a:rPr>
              <a:t>CỔ ĐẠI </a:t>
            </a:r>
            <a:r>
              <a:rPr lang="en-US" sz="2400" b="1" dirty="0">
                <a:solidFill>
                  <a:srgbClr val="FF0000"/>
                </a:solidFill>
                <a:latin typeface="Times New Roman" pitchFamily="18" charset="0"/>
                <a:cs typeface="Times New Roman" pitchFamily="18" charset="0"/>
              </a:rPr>
              <a:t>ĐẾN THẾ KỈ VII </a:t>
            </a:r>
            <a:endParaRPr lang="en-US" sz="24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5334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a:solidFill>
                  <a:srgbClr val="FF0000"/>
                </a:solidFill>
                <a:latin typeface="Times New Roman" pitchFamily="18" charset="0"/>
                <a:cs typeface="Times New Roman" pitchFamily="18" charset="0"/>
              </a:rPr>
              <a:t>II. </a:t>
            </a:r>
            <a:r>
              <a:rPr lang="vi-VN" sz="2400" b="1" dirty="0">
                <a:solidFill>
                  <a:srgbClr val="FF0000"/>
                </a:solidFill>
                <a:latin typeface="Times New Roman" pitchFamily="18" charset="0"/>
                <a:cs typeface="Times New Roman" pitchFamily="18" charset="0"/>
              </a:rPr>
              <a:t>Quá trình thống nhất và sự xác lập chế độ phong kiến dưới thời </a:t>
            </a:r>
            <a:r>
              <a:rPr lang="en-US" sz="2400" b="1" dirty="0" err="1">
                <a:solidFill>
                  <a:srgbClr val="FF0000"/>
                </a:solidFill>
                <a:latin typeface="Times New Roman" pitchFamily="18" charset="0"/>
                <a:cs typeface="Times New Roman" pitchFamily="18" charset="0"/>
              </a:rPr>
              <a:t>Tần</a:t>
            </a:r>
            <a:r>
              <a:rPr lang="en-US"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Thủy Hoàng</a:t>
            </a:r>
            <a:endParaRPr lang="en-US" sz="2400" dirty="0">
              <a:solidFill>
                <a:srgbClr val="FF0000"/>
              </a:solidFill>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1307433"/>
            <a:ext cx="9144000" cy="46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296" y="6059985"/>
            <a:ext cx="9144000" cy="830997"/>
          </a:xfrm>
          <a:prstGeom prst="rect">
            <a:avLst/>
          </a:prstGeom>
        </p:spPr>
        <p:txBody>
          <a:bodyPr wrap="square">
            <a:spAutoFit/>
          </a:bodyPr>
          <a:lstStyle/>
          <a:p>
            <a:pPr algn="ctr"/>
            <a:r>
              <a:rPr lang="en-US" sz="2400" b="1" i="1">
                <a:solidFill>
                  <a:srgbClr val="FF0000"/>
                </a:solidFill>
              </a:rPr>
              <a:t>Hãy nêu những nét chính về quá trình thống nhất Trung Quốc của Tần Thủy Hoàng?</a:t>
            </a:r>
            <a:endParaRPr lang="en-US" sz="2400" b="1">
              <a:solidFill>
                <a:srgbClr val="FF0000"/>
              </a:solidFill>
            </a:endParaRPr>
          </a:p>
        </p:txBody>
      </p:sp>
    </p:spTree>
    <p:extLst>
      <p:ext uri="{BB962C8B-B14F-4D97-AF65-F5344CB8AC3E}">
        <p14:creationId xmlns:p14="http://schemas.microsoft.com/office/powerpoint/2010/main" val="178635064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0"/>
            <a:ext cx="88749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sz="2100" b="1" dirty="0">
                <a:solidFill>
                  <a:srgbClr val="0070C0"/>
                </a:solidFill>
                <a:latin typeface="Times New Roman" panose="02020603050405020304" pitchFamily="18" charset="0"/>
                <a:cs typeface="Times New Roman" panose="02020603050405020304" pitchFamily="18" charset="0"/>
              </a:rPr>
              <a:t>2. </a:t>
            </a:r>
            <a:r>
              <a:rPr lang="en-US" sz="2100" b="1" dirty="0" err="1">
                <a:solidFill>
                  <a:srgbClr val="0070C0"/>
                </a:solidFill>
                <a:latin typeface="Times New Roman" panose="02020603050405020304" pitchFamily="18" charset="0"/>
                <a:cs typeface="Times New Roman" panose="02020603050405020304" pitchFamily="18" charset="0"/>
              </a:rPr>
              <a:t>Nhà</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Tần</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thống</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nhất</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và</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xác</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lập</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chế</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độ</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phong</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kiến</a:t>
            </a:r>
            <a:r>
              <a:rPr lang="en-US" sz="2100" b="1" dirty="0">
                <a:solidFill>
                  <a:srgbClr val="0070C0"/>
                </a:solidFill>
                <a:latin typeface="Times New Roman" panose="02020603050405020304" pitchFamily="18" charset="0"/>
                <a:cs typeface="Times New Roman" panose="02020603050405020304" pitchFamily="18" charset="0"/>
              </a:rPr>
              <a:t> ở </a:t>
            </a:r>
            <a:r>
              <a:rPr lang="en-US" sz="2100" b="1" dirty="0" err="1">
                <a:solidFill>
                  <a:srgbClr val="0070C0"/>
                </a:solidFill>
                <a:latin typeface="Times New Roman" panose="02020603050405020304" pitchFamily="18" charset="0"/>
                <a:cs typeface="Times New Roman" panose="02020603050405020304" pitchFamily="18" charset="0"/>
              </a:rPr>
              <a:t>Trung</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Quốc</a:t>
            </a:r>
            <a:endParaRPr lang="en-US" sz="2100" dirty="0">
              <a:solidFill>
                <a:srgbClr val="0070C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499"/>
            <a:ext cx="4348163" cy="5299502"/>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518" y="415498"/>
            <a:ext cx="4796482" cy="561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5" y="5691267"/>
            <a:ext cx="4348163" cy="1200329"/>
          </a:xfrm>
          <a:prstGeom prst="rect">
            <a:avLst/>
          </a:prstGeom>
          <a:solidFill>
            <a:schemeClr val="accent1">
              <a:lumMod val="40000"/>
              <a:lumOff val="60000"/>
            </a:schemeClr>
          </a:solidFill>
        </p:spPr>
        <p:txBody>
          <a:bodyPr wrap="square">
            <a:spAutoFit/>
          </a:bodyPr>
          <a:lstStyle/>
          <a:p>
            <a:pPr algn="ctr">
              <a:defRPr/>
            </a:pP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a:t>
            </a:r>
          </a:p>
        </p:txBody>
      </p:sp>
      <p:sp>
        <p:nvSpPr>
          <p:cNvPr id="8" name="TextBox 7"/>
          <p:cNvSpPr txBox="1">
            <a:spLocks noChangeArrowheads="1"/>
          </p:cNvSpPr>
          <p:nvPr/>
        </p:nvSpPr>
        <p:spPr bwMode="auto">
          <a:xfrm>
            <a:off x="4347518" y="6027003"/>
            <a:ext cx="47964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sz="2400" dirty="0" err="1">
                <a:solidFill>
                  <a:srgbClr val="C00000"/>
                </a:solidFill>
                <a:latin typeface="Times New Roman" panose="02020603050405020304" pitchFamily="18" charset="0"/>
                <a:cs typeface="Times New Roman" panose="02020603050405020304" pitchFamily="18" charset="0"/>
              </a:rPr>
              <a:t>Sơ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đồ</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mốc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Tần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Thủy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Hoàng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Quốc</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04869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53797"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0"/>
            <a:ext cx="4038600" cy="1752600"/>
          </a:xfrm>
          <a:prstGeom prst="rect">
            <a:avLst/>
          </a:prstGeom>
        </p:spPr>
      </p:pic>
      <p:pic>
        <p:nvPicPr>
          <p:cNvPr id="4" name="Picture 3"/>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97905" y="2095500"/>
            <a:ext cx="1455295" cy="1295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2095500"/>
            <a:ext cx="2286000" cy="1295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5044190"/>
            <a:ext cx="4058397" cy="1828800"/>
          </a:xfrm>
          <a:prstGeom prst="rect">
            <a:avLst/>
          </a:prstGeom>
        </p:spPr>
      </p:pic>
      <p:sp>
        <p:nvSpPr>
          <p:cNvPr id="7" name="TextBox 6"/>
          <p:cNvSpPr txBox="1"/>
          <p:nvPr/>
        </p:nvSpPr>
        <p:spPr>
          <a:xfrm>
            <a:off x="5670464" y="3848100"/>
            <a:ext cx="3104403" cy="584775"/>
          </a:xfrm>
          <a:prstGeom prst="rect">
            <a:avLst/>
          </a:prstGeom>
          <a:solidFill>
            <a:schemeClr val="tx2">
              <a:lumMod val="60000"/>
              <a:lumOff val="40000"/>
            </a:schemeClr>
          </a:solidFill>
        </p:spPr>
        <p:txBody>
          <a:bodyPr wrap="square" rtlCol="0">
            <a:spAutoFit/>
          </a:bodyPr>
          <a:lstStyle/>
          <a:p>
            <a:r>
              <a:rPr lang="en-US" sz="3200" dirty="0" err="1">
                <a:latin typeface=".VnBahamasB" panose="020BE200000000000000" pitchFamily="34" charset="0"/>
              </a:rPr>
              <a:t>Tần</a:t>
            </a:r>
            <a:r>
              <a:rPr lang="en-US" sz="3200" dirty="0">
                <a:latin typeface=".VnBahamasB" panose="020BE200000000000000" pitchFamily="34" charset="0"/>
              </a:rPr>
              <a:t> </a:t>
            </a:r>
            <a:r>
              <a:rPr lang="en-US" sz="3200" dirty="0" err="1">
                <a:latin typeface=".VnBahamasB" panose="020BE200000000000000" pitchFamily="34" charset="0"/>
              </a:rPr>
              <a:t>Thủy</a:t>
            </a:r>
            <a:r>
              <a:rPr lang="en-US" sz="3200" dirty="0">
                <a:latin typeface=".VnBahamasB" panose="020BE200000000000000" pitchFamily="34" charset="0"/>
              </a:rPr>
              <a:t> </a:t>
            </a:r>
            <a:r>
              <a:rPr lang="en-US" sz="3200" dirty="0" err="1">
                <a:latin typeface=".VnBahamasB" panose="020BE200000000000000" pitchFamily="34" charset="0"/>
              </a:rPr>
              <a:t>Hoàng</a:t>
            </a:r>
            <a:endParaRPr lang="en-US" sz="3200" dirty="0">
              <a:latin typeface=".VnBahamasB" panose="020BE200000000000000" pitchFamily="34" charset="0"/>
            </a:endParaRPr>
          </a:p>
        </p:txBody>
      </p:sp>
    </p:spTree>
    <p:extLst>
      <p:ext uri="{BB962C8B-B14F-4D97-AF65-F5344CB8AC3E}">
        <p14:creationId xmlns:p14="http://schemas.microsoft.com/office/powerpoint/2010/main" val="54672616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757047" cy="830997"/>
          </a:xfrm>
          <a:prstGeom prst="rect">
            <a:avLst/>
          </a:prstGeom>
        </p:spPr>
        <p:txBody>
          <a:bodyPr>
            <a:spAutoFit/>
          </a:bodyPr>
          <a:lstStyle/>
          <a:p>
            <a:pPr algn="just">
              <a:defRPr/>
            </a:pPr>
            <a:r>
              <a:rPr lang="vi-VN" sz="2400" b="1" dirty="0">
                <a:solidFill>
                  <a:srgbClr val="C00000"/>
                </a:solidFill>
                <a:latin typeface="Times New Roman" panose="02020603050405020304" pitchFamily="18" charset="0"/>
                <a:cs typeface="Times New Roman" panose="02020603050405020304" pitchFamily="18" charset="0"/>
              </a:rPr>
              <a:t>2. </a:t>
            </a:r>
            <a:r>
              <a:rPr lang="vi-VN" sz="2400" b="1" spc="-15" dirty="0">
                <a:solidFill>
                  <a:srgbClr val="C00000"/>
                </a:solidFill>
                <a:latin typeface="Times New Roman" panose="02020603050405020304" pitchFamily="18" charset="0"/>
                <a:cs typeface="Times New Roman" panose="02020603050405020304" pitchFamily="18" charset="0"/>
              </a:rPr>
              <a:t>Quá trình thống nhất và sự xác lập chế độ phong kiến dưới thời Tần Thủy Hoàng</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61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7" y="1371600"/>
            <a:ext cx="2912269"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2963486" y="838200"/>
            <a:ext cx="6180514" cy="2590800"/>
          </a:xfrm>
          <a:prstGeom prst="rect">
            <a:avLst/>
          </a:prstGeom>
          <a:solidFill>
            <a:srgbClr val="EDED79"/>
          </a:solidFill>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Ông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sinh</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năm</a:t>
            </a:r>
            <a:r>
              <a:rPr lang="en-US" sz="2400" dirty="0">
                <a:ln w="0"/>
                <a:effectLst>
                  <a:outerShdw blurRad="38100" dist="19050" dir="2700000" algn="tl" rotWithShape="0">
                    <a:schemeClr val="dk1">
                      <a:alpha val="40000"/>
                    </a:schemeClr>
                  </a:outerShdw>
                </a:effectLst>
              </a:rPr>
              <a:t> 259 TCN – </a:t>
            </a:r>
            <a:r>
              <a:rPr lang="en-US" sz="2400" dirty="0" err="1">
                <a:ln w="0"/>
                <a:effectLst>
                  <a:outerShdw blurRad="38100" dist="19050" dir="2700000" algn="tl" rotWithShape="0">
                    <a:schemeClr val="dk1">
                      <a:alpha val="40000"/>
                    </a:schemeClr>
                  </a:outerShdw>
                </a:effectLst>
              </a:rPr>
              <a:t>mất</a:t>
            </a:r>
            <a:r>
              <a:rPr lang="en-US" sz="2400" dirty="0">
                <a:ln w="0"/>
                <a:effectLst>
                  <a:outerShdw blurRad="38100" dist="19050" dir="2700000" algn="tl" rotWithShape="0">
                    <a:schemeClr val="dk1">
                      <a:alpha val="40000"/>
                    </a:schemeClr>
                  </a:outerShdw>
                </a:effectLst>
              </a:rPr>
              <a:t> 210 TCN. </a:t>
            </a:r>
          </a:p>
          <a:p>
            <a:pPr marL="0" indent="0">
              <a:buNone/>
              <a:defRPr/>
            </a:pP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Là</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vị</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vua</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nổi</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tiếng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tàn</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bạo</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trong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lịch</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sử</a:t>
            </a:r>
            <a:r>
              <a:rPr lang="en-US" sz="2400" dirty="0">
                <a:ln w="0"/>
                <a:effectLst>
                  <a:outerShdw blurRad="38100" dist="19050" dir="2700000" algn="tl" rotWithShape="0">
                    <a:schemeClr val="dk1">
                      <a:alpha val="40000"/>
                    </a:schemeClr>
                  </a:outerShdw>
                </a:effectLst>
              </a:rPr>
              <a:t>.</a:t>
            </a:r>
          </a:p>
          <a:p>
            <a:pPr eaLnBrk="1" hangingPunct="1">
              <a:buFontTx/>
              <a:buChar char="-"/>
              <a:defRPr/>
            </a:pPr>
            <a:r>
              <a:rPr lang="en-US" sz="2400" dirty="0" err="1">
                <a:ln w="0"/>
                <a:effectLst>
                  <a:outerShdw blurRad="38100" dist="19050" dir="2700000" algn="tl" rotWithShape="0">
                    <a:schemeClr val="dk1">
                      <a:alpha val="40000"/>
                    </a:schemeClr>
                  </a:outerShdw>
                </a:effectLst>
              </a:rPr>
              <a:t>Một</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số</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công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trình</a:t>
            </a:r>
            <a:r>
              <a:rPr lang="en-US" sz="2400" dirty="0">
                <a:ln w="0"/>
                <a:effectLst>
                  <a:outerShdw blurRad="38100" dist="19050" dir="2700000" algn="tl" rotWithShape="0">
                    <a:schemeClr val="dk1">
                      <a:alpha val="40000"/>
                    </a:schemeClr>
                  </a:outerShdw>
                </a:effectLst>
              </a:rPr>
              <a:t> do </a:t>
            </a:r>
            <a:r>
              <a:rPr lang="en-US" sz="2400" dirty="0" err="1">
                <a:ln w="0"/>
                <a:effectLst>
                  <a:outerShdw blurRad="38100" dist="19050" dir="2700000" algn="tl" rotWithShape="0">
                    <a:schemeClr val="dk1">
                      <a:alpha val="40000"/>
                    </a:schemeClr>
                  </a:outerShdw>
                </a:effectLst>
              </a:rPr>
              <a:t>ông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xây</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dựng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Vạn</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lý</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trường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thành</a:t>
            </a:r>
            <a:r>
              <a:rPr lang="en-US" sz="2400" dirty="0">
                <a:ln w="0"/>
                <a:effectLst>
                  <a:outerShdw blurRad="38100" dist="19050" dir="2700000" algn="tl" rotWithShape="0">
                    <a:schemeClr val="dk1">
                      <a:alpha val="40000"/>
                    </a:schemeClr>
                  </a:outerShdw>
                </a:effectLst>
              </a:rPr>
              <a:t>, </a:t>
            </a:r>
          </a:p>
          <a:p>
            <a:pPr eaLnBrk="1" hangingPunct="1">
              <a:buFontTx/>
              <a:buChar char="-"/>
              <a:defRPr/>
            </a:pPr>
            <a:r>
              <a:rPr lang="en-US" sz="2400" dirty="0" err="1">
                <a:ln w="0"/>
                <a:effectLst>
                  <a:outerShdw blurRad="38100" dist="19050" dir="2700000" algn="tl" rotWithShape="0">
                    <a:schemeClr val="dk1">
                      <a:alpha val="40000"/>
                    </a:schemeClr>
                  </a:outerShdw>
                </a:effectLst>
              </a:rPr>
              <a:t>lăng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mộ</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Tần</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Thủy</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Hoàng</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cung</a:t>
            </a:r>
            <a:r>
              <a:rPr lang="en-US" sz="2400" dirty="0">
                <a:ln w="0"/>
                <a:effectLst>
                  <a:outerShdw blurRad="38100" dist="19050" dir="2700000" algn="tl" rotWithShape="0">
                    <a:schemeClr val="dk1">
                      <a:alpha val="40000"/>
                    </a:schemeClr>
                  </a:outerShdw>
                </a:effectLst>
              </a:rPr>
              <a:t> A </a:t>
            </a:r>
            <a:r>
              <a:rPr lang="en-US" sz="2400" dirty="0" err="1">
                <a:ln w="0"/>
                <a:effectLst>
                  <a:outerShdw blurRad="38100" dist="19050" dir="2700000" algn="tl" rotWithShape="0">
                    <a:schemeClr val="dk1">
                      <a:alpha val="40000"/>
                    </a:schemeClr>
                  </a:outerShdw>
                </a:effectLst>
              </a:rPr>
              <a:t>phòng</a:t>
            </a:r>
            <a:r>
              <a:rPr lang="en-US" sz="2400" dirty="0">
                <a:ln w="0"/>
                <a:effectLst>
                  <a:outerShdw blurRad="38100" dist="19050" dir="2700000" algn="tl" rotWithShape="0">
                    <a:schemeClr val="dk1">
                      <a:alpha val="40000"/>
                    </a:schemeClr>
                  </a:outerShdw>
                </a:effectLst>
              </a:rPr>
              <a:t>…</a:t>
            </a:r>
          </a:p>
          <a:p>
            <a:pPr marL="0" indent="0">
              <a:buNone/>
              <a:defRPr/>
            </a:pPr>
            <a:r>
              <a:rPr lang="en-US" sz="2400" dirty="0">
                <a:ln w="0"/>
                <a:effectLst>
                  <a:outerShdw blurRad="38100" dist="19050" dir="2700000" algn="tl" rotWithShape="0">
                    <a:schemeClr val="dk1">
                      <a:alpha val="40000"/>
                    </a:schemeClr>
                  </a:outerShdw>
                </a:effectLst>
              </a:rPr>
              <a:t> </a:t>
            </a:r>
          </a:p>
        </p:txBody>
      </p:sp>
      <p:sp>
        <p:nvSpPr>
          <p:cNvPr id="9" name="Rectangle 8"/>
          <p:cNvSpPr>
            <a:spLocks noChangeArrowheads="1"/>
          </p:cNvSpPr>
          <p:nvPr/>
        </p:nvSpPr>
        <p:spPr bwMode="auto">
          <a:xfrm>
            <a:off x="2963486" y="3581400"/>
            <a:ext cx="6180514" cy="2308324"/>
          </a:xfrm>
          <a:prstGeom prst="rect">
            <a:avLst/>
          </a:prstGeom>
          <a:solidFill>
            <a:srgbClr val="FFFF99"/>
          </a:solidFill>
          <a:ln w="9525">
            <a:solidFill>
              <a:srgbClr val="000066"/>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sz="2400" dirty="0">
                <a:latin typeface="Times New Roman" panose="02020603050405020304" pitchFamily="18" charset="0"/>
                <a:cs typeface="Times New Roman" panose="02020603050405020304" pitchFamily="18" charset="0"/>
              </a:rPr>
              <a:t>Tần Thủy Hoàng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vị vua thứ 36 của nước Tần, đồng thời là Hoàng đế đầu tiên thống nhất Trung Hoa sau khi tiêu diệt sáu nước chư hầu, chấm dứt thời kỳ Chiến Quốc vào năm 221 TCN. Ông lên ngôi Tần vương năm 13 tuổi và trở thành Hoàng đế năm 38 tuổi.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4" descr="tứ đại phát minh của trung quốc 4 dai phat minh ppt"/>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350"/>
          </a:p>
        </p:txBody>
      </p:sp>
      <p:pic>
        <p:nvPicPr>
          <p:cNvPr id="7171" name="Picture 2" descr="https://danviet.mediacdn.vn/upload/2-2016/images/2016-04-29/14618971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363"/>
            <a:ext cx="4643438" cy="448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1"/>
          <p:cNvSpPr>
            <a:spLocks noChangeArrowheads="1"/>
          </p:cNvSpPr>
          <p:nvPr/>
        </p:nvSpPr>
        <p:spPr bwMode="auto">
          <a:xfrm>
            <a:off x="0" y="5094685"/>
            <a:ext cx="4643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sz="1800" i="1">
                <a:solidFill>
                  <a:srgbClr val="C00000"/>
                </a:solidFill>
                <a:latin typeface="NotoSerif"/>
              </a:rPr>
              <a:t>Di chỉ cung A Phòng ở Tây An với diện tích lên tới 60 ngàn mét vuông.</a:t>
            </a:r>
            <a:endParaRPr lang="en-US" sz="1800">
              <a:solidFill>
                <a:srgbClr val="C00000"/>
              </a:solidFill>
            </a:endParaRPr>
          </a:p>
        </p:txBody>
      </p:sp>
      <p:pic>
        <p:nvPicPr>
          <p:cNvPr id="717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43438" y="748903"/>
            <a:ext cx="4432697" cy="5056585"/>
          </a:xfrm>
        </p:spPr>
      </p:pic>
    </p:spTree>
    <p:extLst>
      <p:ext uri="{BB962C8B-B14F-4D97-AF65-F5344CB8AC3E}">
        <p14:creationId xmlns:p14="http://schemas.microsoft.com/office/powerpoint/2010/main" val="121403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857250"/>
            <a:ext cx="6000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428750" y="4572000"/>
            <a:ext cx="6000750" cy="13144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Năm</a:t>
            </a:r>
            <a:r>
              <a:rPr lang="en-US" sz="2400" dirty="0">
                <a:solidFill>
                  <a:schemeClr val="tx1"/>
                </a:solidFill>
              </a:rPr>
              <a:t> 221 TCN </a:t>
            </a:r>
            <a:r>
              <a:rPr lang="en-US" sz="2400" dirty="0" err="1">
                <a:solidFill>
                  <a:schemeClr val="tx1"/>
                </a:solidFill>
              </a:rPr>
              <a:t>Vua</a:t>
            </a:r>
            <a:r>
              <a:rPr lang="en-US" sz="2400" dirty="0">
                <a:solidFill>
                  <a:schemeClr val="tx1"/>
                </a:solidFill>
              </a:rPr>
              <a:t> </a:t>
            </a:r>
            <a:r>
              <a:rPr lang="en-US" sz="2400" dirty="0" err="1">
                <a:solidFill>
                  <a:schemeClr val="tx1"/>
                </a:solidFill>
              </a:rPr>
              <a:t>Tần</a:t>
            </a:r>
            <a:r>
              <a:rPr lang="en-US" sz="2400" dirty="0">
                <a:solidFill>
                  <a:schemeClr val="tx1"/>
                </a:solidFill>
              </a:rPr>
              <a:t> </a:t>
            </a:r>
            <a:r>
              <a:rPr lang="en-US" sz="2400" dirty="0" err="1">
                <a:solidFill>
                  <a:schemeClr val="tx1"/>
                </a:solidFill>
              </a:rPr>
              <a:t>Thủy</a:t>
            </a:r>
            <a:r>
              <a:rPr lang="en-US" sz="2400" dirty="0">
                <a:solidFill>
                  <a:schemeClr val="tx1"/>
                </a:solidFill>
              </a:rPr>
              <a:t> </a:t>
            </a:r>
            <a:r>
              <a:rPr lang="en-US" sz="2400" dirty="0" err="1">
                <a:solidFill>
                  <a:schemeClr val="tx1"/>
                </a:solidFill>
              </a:rPr>
              <a:t>Hoàng</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Vạn</a:t>
            </a:r>
            <a:r>
              <a:rPr lang="en-US" sz="2400" dirty="0">
                <a:solidFill>
                  <a:schemeClr val="tx1"/>
                </a:solidFill>
              </a:rPr>
              <a:t> </a:t>
            </a:r>
            <a:r>
              <a:rPr lang="en-US" sz="2400" dirty="0" err="1">
                <a:solidFill>
                  <a:schemeClr val="tx1"/>
                </a:solidFill>
              </a:rPr>
              <a:t>Lý</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Ngày</a:t>
            </a:r>
            <a:r>
              <a:rPr lang="en-US" sz="2400" dirty="0">
                <a:solidFill>
                  <a:schemeClr val="tx1"/>
                </a:solidFill>
              </a:rPr>
              <a:t> nay, </a:t>
            </a:r>
            <a:r>
              <a:rPr lang="en-US" sz="2400" dirty="0" err="1">
                <a:solidFill>
                  <a:schemeClr val="tx1"/>
                </a:solidFill>
              </a:rPr>
              <a:t>nó</a:t>
            </a:r>
            <a:r>
              <a:rPr lang="en-US" sz="2400" dirty="0">
                <a:solidFill>
                  <a:schemeClr val="tx1"/>
                </a:solidFill>
              </a:rPr>
              <a:t> </a:t>
            </a:r>
            <a:r>
              <a:rPr lang="en-US" sz="2400" dirty="0" err="1">
                <a:solidFill>
                  <a:schemeClr val="tx1"/>
                </a:solidFill>
              </a:rPr>
              <a:t>trở</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kỳ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giới</a:t>
            </a:r>
            <a:r>
              <a:rPr lang="en-US" sz="2400" dirty="0">
                <a:solidFill>
                  <a:schemeClr val="tx1"/>
                </a:solidFill>
              </a:rPr>
              <a:t>.</a:t>
            </a:r>
          </a:p>
        </p:txBody>
      </p:sp>
    </p:spTree>
    <p:extLst>
      <p:ext uri="{BB962C8B-B14F-4D97-AF65-F5344CB8AC3E}">
        <p14:creationId xmlns:p14="http://schemas.microsoft.com/office/powerpoint/2010/main" val="2620965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57250"/>
            <a:ext cx="9144000" cy="4441874"/>
          </a:xfrm>
          <a:prstGeom prst="rect">
            <a:avLst/>
          </a:prstGeom>
        </p:spPr>
      </p:pic>
    </p:spTree>
    <p:extLst>
      <p:ext uri="{BB962C8B-B14F-4D97-AF65-F5344CB8AC3E}">
        <p14:creationId xmlns:p14="http://schemas.microsoft.com/office/powerpoint/2010/main" val="104270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5210775" cy="586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762000"/>
            <a:ext cx="4114800" cy="5791200"/>
          </a:xfrm>
          <a:prstGeom prst="rect">
            <a:avLst/>
          </a:prstGeom>
        </p:spPr>
      </p:pic>
    </p:spTree>
    <p:extLst>
      <p:ext uri="{BB962C8B-B14F-4D97-AF65-F5344CB8AC3E}">
        <p14:creationId xmlns:p14="http://schemas.microsoft.com/office/powerpoint/2010/main" val="5743642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0" y="914401"/>
            <a:ext cx="4177260" cy="4800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479" y="990600"/>
            <a:ext cx="4920521" cy="4724401"/>
          </a:xfrm>
          <a:prstGeom prst="rect">
            <a:avLst/>
          </a:prstGeom>
        </p:spPr>
      </p:pic>
      <p:sp>
        <p:nvSpPr>
          <p:cNvPr id="4" name="TextBox 3"/>
          <p:cNvSpPr txBox="1"/>
          <p:nvPr/>
        </p:nvSpPr>
        <p:spPr>
          <a:xfrm>
            <a:off x="2286000" y="6096000"/>
            <a:ext cx="4648200" cy="523220"/>
          </a:xfrm>
          <a:prstGeom prst="rect">
            <a:avLst/>
          </a:prstGeom>
          <a:solidFill>
            <a:srgbClr val="92D050"/>
          </a:solidFill>
        </p:spPr>
        <p:txBody>
          <a:bodyPr wrap="square" rtlCol="0">
            <a:spAutoFit/>
          </a:bodyPr>
          <a:lstStyle/>
          <a:p>
            <a:r>
              <a:rPr lang="en-US" sz="2800" dirty="0"/>
              <a:t>KIM TỰ THÁP GIZA (AI CẬP)</a:t>
            </a:r>
          </a:p>
        </p:txBody>
      </p:sp>
    </p:spTree>
    <p:extLst>
      <p:ext uri="{BB962C8B-B14F-4D97-AF65-F5344CB8AC3E}">
        <p14:creationId xmlns:p14="http://schemas.microsoft.com/office/powerpoint/2010/main" val="2594959652"/>
      </p:ext>
    </p:extLst>
  </p:cSld>
  <p:clrMapOvr>
    <a:masterClrMapping/>
  </p:clrMapOvr>
  <p:transition>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7999"/>
          </a:xfrm>
          <a:prstGeom prst="rect">
            <a:avLst/>
          </a:prstGeom>
        </p:spPr>
      </p:pic>
    </p:spTree>
    <p:extLst>
      <p:ext uri="{BB962C8B-B14F-4D97-AF65-F5344CB8AC3E}">
        <p14:creationId xmlns:p14="http://schemas.microsoft.com/office/powerpoint/2010/main" val="4230603453"/>
      </p:ext>
    </p:extLst>
  </p:cSld>
  <p:clrMapOvr>
    <a:masterClrMapping/>
  </p:clrMapOvr>
  <p:transition>
    <p:split orient="vert" dir="in"/>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7620000" y="762000"/>
            <a:ext cx="1524000" cy="1066800"/>
          </a:xfrm>
          <a:prstGeom prst="rect">
            <a:avLst/>
          </a:prstGeom>
        </p:spPr>
      </p:pic>
      <p:pic>
        <p:nvPicPr>
          <p:cNvPr id="4" name="Picture 3"/>
          <p:cNvPicPr>
            <a:picLocks noChangeAspect="1"/>
          </p:cNvPicPr>
          <p:nvPr/>
        </p:nvPicPr>
        <p:blipFill>
          <a:blip r:embed="rId3"/>
          <a:stretch>
            <a:fillRect/>
          </a:stretch>
        </p:blipFill>
        <p:spPr>
          <a:xfrm>
            <a:off x="7315200" y="4648200"/>
            <a:ext cx="1981200" cy="1295400"/>
          </a:xfrm>
          <a:prstGeom prst="rect">
            <a:avLst/>
          </a:prstGeom>
        </p:spPr>
      </p:pic>
      <p:pic>
        <p:nvPicPr>
          <p:cNvPr id="5" name="Picture 4"/>
          <p:cNvPicPr>
            <a:picLocks noChangeAspect="1"/>
          </p:cNvPicPr>
          <p:nvPr/>
        </p:nvPicPr>
        <p:blipFill>
          <a:blip r:embed="rId3"/>
          <a:stretch>
            <a:fillRect/>
          </a:stretch>
        </p:blipFill>
        <p:spPr>
          <a:xfrm>
            <a:off x="7772400" y="2284126"/>
            <a:ext cx="838200" cy="1754474"/>
          </a:xfrm>
          <a:prstGeom prst="rect">
            <a:avLst/>
          </a:prstGeom>
        </p:spPr>
      </p:pic>
    </p:spTree>
    <p:extLst>
      <p:ext uri="{BB962C8B-B14F-4D97-AF65-F5344CB8AC3E}">
        <p14:creationId xmlns:p14="http://schemas.microsoft.com/office/powerpoint/2010/main" val="288786246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400712"/>
      </p:ext>
    </p:extLst>
  </p:cSld>
  <p:clrMapOvr>
    <a:masterClrMapping/>
  </p:clrMapOvr>
  <p:transition>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62212" b="-2752"/>
          <a:stretch>
            <a:fillRect/>
          </a:stretch>
        </p:blipFill>
        <p:spPr>
          <a:xfrm>
            <a:off x="1146549" y="857962"/>
            <a:ext cx="3454027" cy="528566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519" y="126126"/>
            <a:ext cx="1321423" cy="4544962"/>
          </a:xfrm>
          <a:prstGeom prst="rect">
            <a:avLst/>
          </a:prstGeom>
        </p:spPr>
      </p:pic>
      <p:grpSp>
        <p:nvGrpSpPr>
          <p:cNvPr id="11" name="Group 10"/>
          <p:cNvGrpSpPr/>
          <p:nvPr/>
        </p:nvGrpSpPr>
        <p:grpSpPr>
          <a:xfrm>
            <a:off x="3507581" y="3714751"/>
            <a:ext cx="3686175" cy="2114551"/>
            <a:chOff x="3152775" y="3810000"/>
            <a:chExt cx="4914900" cy="2819401"/>
          </a:xfrm>
        </p:grpSpPr>
        <p:sp>
          <p:nvSpPr>
            <p:cNvPr id="9" name="Cloud Callout 8"/>
            <p:cNvSpPr/>
            <p:nvPr/>
          </p:nvSpPr>
          <p:spPr>
            <a:xfrm>
              <a:off x="3152775" y="3810000"/>
              <a:ext cx="4914900" cy="2819401"/>
            </a:xfrm>
            <a:prstGeom prst="cloudCallout">
              <a:avLst>
                <a:gd name="adj1" fmla="val -1066"/>
                <a:gd name="adj2" fmla="val 211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0" name="Rectangle 9"/>
            <p:cNvSpPr/>
            <p:nvPr/>
          </p:nvSpPr>
          <p:spPr>
            <a:xfrm>
              <a:off x="3352800" y="6400800"/>
              <a:ext cx="12573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7476" r="85626" b="-2752"/>
          <a:stretch>
            <a:fillRect/>
          </a:stretch>
        </p:blipFill>
        <p:spPr>
          <a:xfrm>
            <a:off x="1143001" y="5200651"/>
            <a:ext cx="1414229" cy="942974"/>
          </a:xfrm>
          <a:prstGeom prst="rect">
            <a:avLst/>
          </a:prstGeom>
        </p:spPr>
      </p:pic>
      <p:sp>
        <p:nvSpPr>
          <p:cNvPr id="15" name="Rectangle 14"/>
          <p:cNvSpPr/>
          <p:nvPr/>
        </p:nvSpPr>
        <p:spPr>
          <a:xfrm>
            <a:off x="4600575" y="1428750"/>
            <a:ext cx="3400425" cy="457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7" name="Rectangle 16"/>
          <p:cNvSpPr/>
          <p:nvPr/>
        </p:nvSpPr>
        <p:spPr>
          <a:xfrm>
            <a:off x="4611406" y="854617"/>
            <a:ext cx="3400425" cy="57078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 LỆ</a:t>
            </a:r>
          </a:p>
        </p:txBody>
      </p:sp>
      <p:sp>
        <p:nvSpPr>
          <p:cNvPr id="18" name="Rounded Rectangle 17">
            <a:hlinkClick r:id="" action="ppaction://noaction"/>
          </p:cNvPr>
          <p:cNvSpPr/>
          <p:nvPr/>
        </p:nvSpPr>
        <p:spPr>
          <a:xfrm>
            <a:off x="4831073" y="5058541"/>
            <a:ext cx="2887811" cy="7707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28575">
                  <a:solidFill>
                    <a:prstClr val="black"/>
                  </a:solidFill>
                </a:ln>
                <a:solidFill>
                  <a:srgbClr val="FF0000"/>
                </a:solidFill>
                <a:latin typeface=".VnArabia" panose="020B7200000000000000" pitchFamily="34" charset="0"/>
              </a:rPr>
              <a:t>PLAY NOW</a:t>
            </a:r>
          </a:p>
        </p:txBody>
      </p:sp>
      <p:pic>
        <p:nvPicPr>
          <p:cNvPr id="19"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473" y="-503662"/>
            <a:ext cx="457200" cy="457200"/>
          </a:xfrm>
          <a:prstGeom prst="rect">
            <a:avLst/>
          </a:prstGeom>
        </p:spPr>
      </p:pic>
      <p:sp>
        <p:nvSpPr>
          <p:cNvPr id="2" name="TextBox 1"/>
          <p:cNvSpPr txBox="1"/>
          <p:nvPr/>
        </p:nvSpPr>
        <p:spPr>
          <a:xfrm>
            <a:off x="4667175" y="1757334"/>
            <a:ext cx="3288890" cy="300082"/>
          </a:xfrm>
          <a:prstGeom prst="rect">
            <a:avLst/>
          </a:prstGeom>
          <a:noFill/>
        </p:spPr>
        <p:txBody>
          <a:bodyPr wrap="square" rtlCol="0">
            <a:spAutoFit/>
          </a:bodyPr>
          <a:lstStyle/>
          <a:p>
            <a:endParaRPr lang="en-US" sz="1350" dirty="0">
              <a:solidFill>
                <a:prstClr val="black"/>
              </a:solidFill>
              <a:latin typeface="Calibri" panose="020F0502020204030204"/>
            </a:endParaRPr>
          </a:p>
        </p:txBody>
      </p:sp>
      <p:sp>
        <p:nvSpPr>
          <p:cNvPr id="3" name="TextBox 2"/>
          <p:cNvSpPr txBox="1"/>
          <p:nvPr/>
        </p:nvSpPr>
        <p:spPr>
          <a:xfrm>
            <a:off x="4561862" y="1888475"/>
            <a:ext cx="3288890" cy="3416320"/>
          </a:xfrm>
          <a:prstGeom prst="rect">
            <a:avLst/>
          </a:prstGeom>
          <a:noFill/>
        </p:spPr>
        <p:txBody>
          <a:bodyPr wrap="square" rtlCol="0">
            <a:spAutoFit/>
          </a:bodyPr>
          <a:lstStyle/>
          <a:p>
            <a:r>
              <a:rPr lang="en-US" sz="2400" dirty="0" err="1">
                <a:solidFill>
                  <a:srgbClr val="002060"/>
                </a:solidFill>
                <a:latin typeface="Times New Roman" panose="02020603050405020304" pitchFamily="18" charset="0"/>
                <a:cs typeface="Times New Roman" panose="02020603050405020304" pitchFamily="18" charset="0"/>
              </a:rPr>
              <a:t>Mỗi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Sau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092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19"/>
                                        </p:tgtEl>
                                      </p:cBhvr>
                                    </p:cmd>
                                  </p:childTnLst>
                                </p:cTn>
                              </p:par>
                            </p:childTnLst>
                          </p:cTn>
                        </p:par>
                        <p:par>
                          <p:cTn id="7" fill="hold">
                            <p:stCondLst>
                              <p:cond delay="6058"/>
                            </p:stCondLst>
                            <p:childTnLst>
                              <p:par>
                                <p:cTn id="8" presetID="45"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par>
                          <p:cTn id="13" fill="hold">
                            <p:stCondLst>
                              <p:cond delay="8058"/>
                            </p:stCondLst>
                            <p:childTnLst>
                              <p:par>
                                <p:cTn id="14" presetID="8"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amond(in)">
                                      <p:cBhvr>
                                        <p:cTn id="16" dur="2000"/>
                                        <p:tgtEl>
                                          <p:spTgt spid="3"/>
                                        </p:tgtEl>
                                      </p:cBhvr>
                                    </p:animEffect>
                                  </p:childTnLst>
                                </p:cTn>
                              </p:par>
                            </p:childTnLst>
                          </p:cTn>
                        </p:par>
                        <p:par>
                          <p:cTn id="17" fill="hold">
                            <p:stCondLst>
                              <p:cond delay="10058"/>
                            </p:stCondLst>
                            <p:childTnLst>
                              <p:par>
                                <p:cTn id="18" presetID="26"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80">
                                          <p:stCondLst>
                                            <p:cond delay="0"/>
                                          </p:stCondLst>
                                        </p:cTn>
                                        <p:tgtEl>
                                          <p:spTgt spid="18"/>
                                        </p:tgtEl>
                                      </p:cBhvr>
                                    </p:animEffect>
                                    <p:anim calcmode="lin" valueType="num">
                                      <p:cBhvr>
                                        <p:cTn id="2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6" dur="26">
                                          <p:stCondLst>
                                            <p:cond delay="650"/>
                                          </p:stCondLst>
                                        </p:cTn>
                                        <p:tgtEl>
                                          <p:spTgt spid="18"/>
                                        </p:tgtEl>
                                      </p:cBhvr>
                                      <p:to x="100000" y="60000"/>
                                    </p:animScale>
                                    <p:animScale>
                                      <p:cBhvr>
                                        <p:cTn id="27" dur="166" decel="50000">
                                          <p:stCondLst>
                                            <p:cond delay="676"/>
                                          </p:stCondLst>
                                        </p:cTn>
                                        <p:tgtEl>
                                          <p:spTgt spid="18"/>
                                        </p:tgtEl>
                                      </p:cBhvr>
                                      <p:to x="100000" y="100000"/>
                                    </p:animScale>
                                    <p:animScale>
                                      <p:cBhvr>
                                        <p:cTn id="28" dur="26">
                                          <p:stCondLst>
                                            <p:cond delay="1312"/>
                                          </p:stCondLst>
                                        </p:cTn>
                                        <p:tgtEl>
                                          <p:spTgt spid="18"/>
                                        </p:tgtEl>
                                      </p:cBhvr>
                                      <p:to x="100000" y="80000"/>
                                    </p:animScale>
                                    <p:animScale>
                                      <p:cBhvr>
                                        <p:cTn id="29" dur="166" decel="50000">
                                          <p:stCondLst>
                                            <p:cond delay="1338"/>
                                          </p:stCondLst>
                                        </p:cTn>
                                        <p:tgtEl>
                                          <p:spTgt spid="18"/>
                                        </p:tgtEl>
                                      </p:cBhvr>
                                      <p:to x="100000" y="100000"/>
                                    </p:animScale>
                                    <p:animScale>
                                      <p:cBhvr>
                                        <p:cTn id="30" dur="26">
                                          <p:stCondLst>
                                            <p:cond delay="1642"/>
                                          </p:stCondLst>
                                        </p:cTn>
                                        <p:tgtEl>
                                          <p:spTgt spid="18"/>
                                        </p:tgtEl>
                                      </p:cBhvr>
                                      <p:to x="100000" y="90000"/>
                                    </p:animScale>
                                    <p:animScale>
                                      <p:cBhvr>
                                        <p:cTn id="31" dur="166" decel="50000">
                                          <p:stCondLst>
                                            <p:cond delay="1668"/>
                                          </p:stCondLst>
                                        </p:cTn>
                                        <p:tgtEl>
                                          <p:spTgt spid="18"/>
                                        </p:tgtEl>
                                      </p:cBhvr>
                                      <p:to x="100000" y="100000"/>
                                    </p:animScale>
                                    <p:animScale>
                                      <p:cBhvr>
                                        <p:cTn id="32" dur="26">
                                          <p:stCondLst>
                                            <p:cond delay="1808"/>
                                          </p:stCondLst>
                                        </p:cTn>
                                        <p:tgtEl>
                                          <p:spTgt spid="18"/>
                                        </p:tgtEl>
                                      </p:cBhvr>
                                      <p:to x="100000" y="95000"/>
                                    </p:animScale>
                                    <p:animScale>
                                      <p:cBhvr>
                                        <p:cTn id="33"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action="ppaction://hlinksldjump"/>
            <a:extLst>
              <a:ext uri="{FF2B5EF4-FFF2-40B4-BE49-F238E27FC236}">
                <a16:creationId xmlns:a16="http://schemas.microsoft.com/office/drawing/2014/main" id="{28FBC5BA-37D1-2711-1DB5-ADB34EC93790}"/>
              </a:ext>
            </a:extLst>
          </p:cNvPr>
          <p:cNvSpPr/>
          <p:nvPr/>
        </p:nvSpPr>
        <p:spPr>
          <a:xfrm>
            <a:off x="8547653" y="5618094"/>
            <a:ext cx="512937" cy="382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Next</a:t>
            </a:r>
            <a:endParaRPr lang="vi-VN" sz="135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1"/>
            <a:ext cx="7873482" cy="4339458"/>
          </a:xfrm>
          <a:prstGeom prst="rect">
            <a:avLst/>
          </a:prstGeom>
        </p:spPr>
      </p:pic>
      <p:sp>
        <p:nvSpPr>
          <p:cNvPr id="10" name="Rectangle 27">
            <a:hlinkClick r:id="rId4" action="ppaction://hlinksldjump"/>
            <a:extLst>
              <a:ext uri="{FF2B5EF4-FFF2-40B4-BE49-F238E27FC236}">
                <a16:creationId xmlns:a16="http://schemas.microsoft.com/office/drawing/2014/main" id="{C276312C-A32F-9C4C-2B9A-6E73820F020A}"/>
              </a:ext>
            </a:extLst>
          </p:cNvPr>
          <p:cNvSpPr/>
          <p:nvPr/>
        </p:nvSpPr>
        <p:spPr>
          <a:xfrm>
            <a:off x="0" y="1057715"/>
            <a:ext cx="4801058" cy="3214927"/>
          </a:xfrm>
          <a:custGeom>
            <a:avLst/>
            <a:gdLst/>
            <a:ahLst/>
            <a:cxnLst/>
            <a:rect l="l" t="t" r="r" b="b"/>
            <a:pathLst>
              <a:path w="2697480" h="2697480">
                <a:moveTo>
                  <a:pt x="1132753" y="2286000"/>
                </a:moveTo>
                <a:cubicBezTo>
                  <a:pt x="1134139" y="2286000"/>
                  <a:pt x="1135516" y="2286037"/>
                  <a:pt x="1136862" y="2286453"/>
                </a:cubicBezTo>
                <a:lnTo>
                  <a:pt x="1140971" y="2286000"/>
                </a:lnTo>
                <a:close/>
                <a:moveTo>
                  <a:pt x="2286000" y="1132753"/>
                </a:moveTo>
                <a:lnTo>
                  <a:pt x="2286000" y="1140971"/>
                </a:lnTo>
                <a:lnTo>
                  <a:pt x="2286453" y="1136862"/>
                </a:lnTo>
                <a:cubicBezTo>
                  <a:pt x="2286037" y="1135516"/>
                  <a:pt x="2286000" y="1134139"/>
                  <a:pt x="2286000" y="1132753"/>
                </a:cubicBezTo>
                <a:close/>
                <a:moveTo>
                  <a:pt x="0" y="0"/>
                </a:move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7"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2"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3"/>
                  <a:pt x="1805940" y="2568020"/>
                </a:cubicBezTo>
                <a:cubicBezTo>
                  <a:pt x="1805940" y="2639519"/>
                  <a:pt x="1509132" y="2697480"/>
                  <a:pt x="1143000" y="2697480"/>
                </a:cubicBezTo>
                <a:cubicBezTo>
                  <a:pt x="776868" y="2697480"/>
                  <a:pt x="480060" y="2639519"/>
                  <a:pt x="480060" y="2568020"/>
                </a:cubicBezTo>
                <a:cubicBezTo>
                  <a:pt x="480060" y="2528464"/>
                  <a:pt x="570903" y="2493052"/>
                  <a:pt x="714091" y="2469403"/>
                </a:cubicBezTo>
                <a:lnTo>
                  <a:pt x="713317" y="2469403"/>
                </a:lnTo>
                <a:cubicBezTo>
                  <a:pt x="714001" y="2469403"/>
                  <a:pt x="714683" y="2469394"/>
                  <a:pt x="715357" y="2469178"/>
                </a:cubicBezTo>
                <a:cubicBezTo>
                  <a:pt x="721444" y="2468088"/>
                  <a:pt x="727644" y="2467101"/>
                  <a:pt x="733962" y="2466274"/>
                </a:cubicBezTo>
                <a:cubicBezTo>
                  <a:pt x="770383" y="2456482"/>
                  <a:pt x="797224" y="2420514"/>
                  <a:pt x="797224" y="2377701"/>
                </a:cubicBezTo>
                <a:cubicBezTo>
                  <a:pt x="797224" y="2327064"/>
                  <a:pt x="759675" y="2286000"/>
                  <a:pt x="713317" y="2286000"/>
                </a:cubicBezTo>
                <a:lnTo>
                  <a:pt x="0" y="228600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prstClr val="white"/>
                </a:solidFill>
                <a:latin typeface=".VnArabia" panose="020B7200000000000000" pitchFamily="34" charset="0"/>
              </a:rPr>
              <a:t>1</a:t>
            </a:r>
          </a:p>
        </p:txBody>
      </p:sp>
      <p:sp>
        <p:nvSpPr>
          <p:cNvPr id="11" name="Rectangle 39">
            <a:hlinkClick r:id="rId5" action="ppaction://hlinksldjump"/>
            <a:extLst>
              <a:ext uri="{FF2B5EF4-FFF2-40B4-BE49-F238E27FC236}">
                <a16:creationId xmlns:a16="http://schemas.microsoft.com/office/drawing/2014/main" id="{B4188FBC-063F-044C-515F-5F510F93E715}"/>
              </a:ext>
            </a:extLst>
          </p:cNvPr>
          <p:cNvSpPr/>
          <p:nvPr/>
        </p:nvSpPr>
        <p:spPr>
          <a:xfrm>
            <a:off x="3962180" y="1057715"/>
            <a:ext cx="4916314" cy="3323492"/>
          </a:xfrm>
          <a:custGeom>
            <a:avLst/>
            <a:gdLst/>
            <a:ahLst/>
            <a:cxnLst/>
            <a:rect l="l" t="t" r="r" b="b"/>
            <a:pathLst>
              <a:path w="2286000" h="2697480">
                <a:moveTo>
                  <a:pt x="1132753" y="2286000"/>
                </a:moveTo>
                <a:cubicBezTo>
                  <a:pt x="1134139" y="2286000"/>
                  <a:pt x="1135516" y="2286037"/>
                  <a:pt x="1136862" y="2286453"/>
                </a:cubicBezTo>
                <a:lnTo>
                  <a:pt x="1140971" y="2286000"/>
                </a:lnTo>
                <a:close/>
                <a:moveTo>
                  <a:pt x="2286000" y="1145027"/>
                </a:moveTo>
                <a:lnTo>
                  <a:pt x="2286000" y="1153245"/>
                </a:lnTo>
                <a:lnTo>
                  <a:pt x="2285548" y="1149136"/>
                </a:lnTo>
                <a:close/>
                <a:moveTo>
                  <a:pt x="0" y="1132751"/>
                </a:moveTo>
                <a:cubicBezTo>
                  <a:pt x="0" y="1134137"/>
                  <a:pt x="37" y="1135514"/>
                  <a:pt x="453" y="1136860"/>
                </a:cubicBezTo>
                <a:lnTo>
                  <a:pt x="0" y="1140969"/>
                </a:lnTo>
                <a:close/>
                <a:moveTo>
                  <a:pt x="0" y="0"/>
                </a:moveTo>
                <a:lnTo>
                  <a:pt x="2286000" y="0"/>
                </a:lnTo>
                <a:lnTo>
                  <a:pt x="2286000" y="725591"/>
                </a:lnTo>
                <a:cubicBezTo>
                  <a:pt x="2286000" y="771949"/>
                  <a:pt x="2244936" y="809499"/>
                  <a:pt x="2194299" y="809499"/>
                </a:cubicBezTo>
                <a:cubicBezTo>
                  <a:pt x="2155228" y="809499"/>
                  <a:pt x="2121857" y="787144"/>
                  <a:pt x="2108874" y="755515"/>
                </a:cubicBezTo>
                <a:cubicBezTo>
                  <a:pt x="2085522" y="588648"/>
                  <a:pt x="2047228" y="480058"/>
                  <a:pt x="2003981" y="480058"/>
                </a:cubicBezTo>
                <a:cubicBezTo>
                  <a:pt x="1932482" y="480058"/>
                  <a:pt x="1874520" y="776867"/>
                  <a:pt x="1874520" y="1142998"/>
                </a:cubicBezTo>
                <a:cubicBezTo>
                  <a:pt x="1874520" y="1509130"/>
                  <a:pt x="1932482" y="1805938"/>
                  <a:pt x="2003981" y="1805938"/>
                </a:cubicBezTo>
                <a:cubicBezTo>
                  <a:pt x="2043536" y="1805938"/>
                  <a:pt x="2078949" y="1715095"/>
                  <a:pt x="2102598" y="1571907"/>
                </a:cubicBezTo>
                <a:lnTo>
                  <a:pt x="2102598" y="1572681"/>
                </a:lnTo>
                <a:cubicBezTo>
                  <a:pt x="2102598" y="1571997"/>
                  <a:pt x="2102607" y="1571315"/>
                  <a:pt x="2102823" y="1570641"/>
                </a:cubicBezTo>
                <a:cubicBezTo>
                  <a:pt x="2103913" y="1564554"/>
                  <a:pt x="2104899" y="1558354"/>
                  <a:pt x="2105727" y="1552036"/>
                </a:cubicBezTo>
                <a:cubicBezTo>
                  <a:pt x="2115518" y="1515615"/>
                  <a:pt x="2151487" y="1488774"/>
                  <a:pt x="2194299" y="1488774"/>
                </a:cubicBezTo>
                <a:cubicBezTo>
                  <a:pt x="2244936" y="1488774"/>
                  <a:pt x="2286000" y="1526324"/>
                  <a:pt x="2286000" y="1572681"/>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2"/>
                  <a:pt x="1805940" y="2568020"/>
                </a:cubicBezTo>
                <a:cubicBezTo>
                  <a:pt x="1805940" y="2639519"/>
                  <a:pt x="1509132" y="2697480"/>
                  <a:pt x="1143000" y="2697480"/>
                </a:cubicBezTo>
                <a:cubicBezTo>
                  <a:pt x="776869" y="2697480"/>
                  <a:pt x="480060" y="2639519"/>
                  <a:pt x="480060" y="2568020"/>
                </a:cubicBezTo>
                <a:cubicBezTo>
                  <a:pt x="480060" y="2528464"/>
                  <a:pt x="570903" y="2493052"/>
                  <a:pt x="714091" y="2469403"/>
                </a:cubicBezTo>
                <a:lnTo>
                  <a:pt x="713317" y="2469403"/>
                </a:lnTo>
                <a:cubicBezTo>
                  <a:pt x="714001" y="2469403"/>
                  <a:pt x="714684" y="2469394"/>
                  <a:pt x="715357" y="2469178"/>
                </a:cubicBezTo>
                <a:cubicBezTo>
                  <a:pt x="721445" y="2468087"/>
                  <a:pt x="727644" y="2467101"/>
                  <a:pt x="733962" y="2466274"/>
                </a:cubicBezTo>
                <a:cubicBezTo>
                  <a:pt x="770383" y="2456482"/>
                  <a:pt x="797224" y="2420514"/>
                  <a:pt x="797224" y="2377701"/>
                </a:cubicBezTo>
                <a:cubicBezTo>
                  <a:pt x="797224" y="2327064"/>
                  <a:pt x="759675" y="2286000"/>
                  <a:pt x="713317" y="2286000"/>
                </a:cubicBezTo>
                <a:lnTo>
                  <a:pt x="0" y="2286000"/>
                </a:lnTo>
                <a:lnTo>
                  <a:pt x="0" y="1560405"/>
                </a:lnTo>
                <a:cubicBezTo>
                  <a:pt x="0" y="1514047"/>
                  <a:pt x="41064" y="1476498"/>
                  <a:pt x="91701" y="1476498"/>
                </a:cubicBezTo>
                <a:cubicBezTo>
                  <a:pt x="130772" y="1476498"/>
                  <a:pt x="164144" y="1498852"/>
                  <a:pt x="177126" y="1530481"/>
                </a:cubicBezTo>
                <a:cubicBezTo>
                  <a:pt x="200478" y="1697349"/>
                  <a:pt x="238772" y="1805938"/>
                  <a:pt x="282020" y="1805938"/>
                </a:cubicBezTo>
                <a:cubicBezTo>
                  <a:pt x="353519" y="1805938"/>
                  <a:pt x="411480" y="1509130"/>
                  <a:pt x="411480" y="1142998"/>
                </a:cubicBezTo>
                <a:cubicBezTo>
                  <a:pt x="411480" y="776867"/>
                  <a:pt x="353519" y="480058"/>
                  <a:pt x="282020" y="480058"/>
                </a:cubicBezTo>
                <a:cubicBezTo>
                  <a:pt x="242464" y="480058"/>
                  <a:pt x="207052" y="570901"/>
                  <a:pt x="183403" y="714089"/>
                </a:cubicBezTo>
                <a:lnTo>
                  <a:pt x="183403" y="713315"/>
                </a:lnTo>
                <a:cubicBezTo>
                  <a:pt x="183403" y="713999"/>
                  <a:pt x="183394" y="714682"/>
                  <a:pt x="183178" y="715355"/>
                </a:cubicBezTo>
                <a:cubicBezTo>
                  <a:pt x="182087" y="721443"/>
                  <a:pt x="181101" y="727642"/>
                  <a:pt x="180274" y="733960"/>
                </a:cubicBezTo>
                <a:cubicBezTo>
                  <a:pt x="170482" y="770381"/>
                  <a:pt x="134514" y="797222"/>
                  <a:pt x="91701" y="797222"/>
                </a:cubicBezTo>
                <a:cubicBezTo>
                  <a:pt x="41064" y="797222"/>
                  <a:pt x="0" y="759673"/>
                  <a:pt x="0" y="713315"/>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prstClr val="white"/>
                </a:solidFill>
                <a:latin typeface=".VnArabia" panose="020B7200000000000000" pitchFamily="34" charset="0"/>
              </a:rPr>
              <a:t>2</a:t>
            </a:r>
          </a:p>
        </p:txBody>
      </p:sp>
      <p:sp>
        <p:nvSpPr>
          <p:cNvPr id="12" name="Rectangle 68">
            <a:hlinkClick r:id="rId6" action="ppaction://hlinksldjump"/>
            <a:extLst>
              <a:ext uri="{FF2B5EF4-FFF2-40B4-BE49-F238E27FC236}">
                <a16:creationId xmlns:a16="http://schemas.microsoft.com/office/drawing/2014/main" id="{B790C148-0089-64B3-B69F-08A6BBBE2E6E}"/>
              </a:ext>
            </a:extLst>
          </p:cNvPr>
          <p:cNvSpPr/>
          <p:nvPr/>
        </p:nvSpPr>
        <p:spPr>
          <a:xfrm>
            <a:off x="0" y="3304609"/>
            <a:ext cx="4801058" cy="2313485"/>
          </a:xfrm>
          <a:custGeom>
            <a:avLst/>
            <a:gdLst/>
            <a:ahLst/>
            <a:cxnLst/>
            <a:rect l="l" t="t" r="r" b="b"/>
            <a:pathLst>
              <a:path w="2697480" h="2286000">
                <a:moveTo>
                  <a:pt x="1136862" y="2285548"/>
                </a:moveTo>
                <a:lnTo>
                  <a:pt x="1140971" y="2286000"/>
                </a:lnTo>
                <a:lnTo>
                  <a:pt x="1132753" y="2286000"/>
                </a:lnTo>
                <a:close/>
                <a:moveTo>
                  <a:pt x="2286000" y="1132753"/>
                </a:moveTo>
                <a:lnTo>
                  <a:pt x="2286000" y="1140971"/>
                </a:lnTo>
                <a:lnTo>
                  <a:pt x="2286453" y="1136862"/>
                </a:lnTo>
                <a:cubicBezTo>
                  <a:pt x="2286037" y="1135516"/>
                  <a:pt x="2286000" y="1134139"/>
                  <a:pt x="2286000" y="1132753"/>
                </a:cubicBezTo>
                <a:close/>
                <a:moveTo>
                  <a:pt x="1154554" y="0"/>
                </a:moveTo>
                <a:lnTo>
                  <a:pt x="1162772" y="0"/>
                </a:lnTo>
                <a:lnTo>
                  <a:pt x="1158663" y="453"/>
                </a:lnTo>
                <a:close/>
                <a:moveTo>
                  <a:pt x="0" y="0"/>
                </a:moveTo>
                <a:lnTo>
                  <a:pt x="735118" y="0"/>
                </a:lnTo>
                <a:cubicBezTo>
                  <a:pt x="781476" y="0"/>
                  <a:pt x="819026" y="41064"/>
                  <a:pt x="819026" y="91701"/>
                </a:cubicBezTo>
                <a:cubicBezTo>
                  <a:pt x="819026" y="130772"/>
                  <a:pt x="796671" y="164144"/>
                  <a:pt x="765042" y="177126"/>
                </a:cubicBezTo>
                <a:cubicBezTo>
                  <a:pt x="598175" y="200478"/>
                  <a:pt x="489585" y="238772"/>
                  <a:pt x="489585" y="282020"/>
                </a:cubicBezTo>
                <a:cubicBezTo>
                  <a:pt x="489585" y="353519"/>
                  <a:pt x="786394" y="411480"/>
                  <a:pt x="1152525" y="411480"/>
                </a:cubicBezTo>
                <a:cubicBezTo>
                  <a:pt x="1518657" y="411480"/>
                  <a:pt x="1815465" y="353519"/>
                  <a:pt x="1815465" y="282020"/>
                </a:cubicBezTo>
                <a:cubicBezTo>
                  <a:pt x="1815465" y="242464"/>
                  <a:pt x="1724622" y="207052"/>
                  <a:pt x="1581435" y="183403"/>
                </a:cubicBezTo>
                <a:lnTo>
                  <a:pt x="1582209" y="183403"/>
                </a:lnTo>
                <a:cubicBezTo>
                  <a:pt x="1581524" y="183403"/>
                  <a:pt x="1580842" y="183394"/>
                  <a:pt x="1580168" y="183178"/>
                </a:cubicBezTo>
                <a:cubicBezTo>
                  <a:pt x="1574081" y="182087"/>
                  <a:pt x="1567881" y="181101"/>
                  <a:pt x="1561563" y="180274"/>
                </a:cubicBezTo>
                <a:cubicBezTo>
                  <a:pt x="1525142" y="170482"/>
                  <a:pt x="1498301" y="134513"/>
                  <a:pt x="1498301" y="91701"/>
                </a:cubicBezTo>
                <a:cubicBezTo>
                  <a:pt x="1498301" y="41064"/>
                  <a:pt x="1535851" y="0"/>
                  <a:pt x="1582209" y="0"/>
                </a:cubicBez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8"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3"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244936"/>
                  <a:pt x="1476500" y="2194299"/>
                </a:cubicBezTo>
                <a:cubicBezTo>
                  <a:pt x="1476500" y="2155228"/>
                  <a:pt x="1498854" y="2121857"/>
                  <a:pt x="1530483" y="2108874"/>
                </a:cubicBezTo>
                <a:cubicBezTo>
                  <a:pt x="1697351" y="2085522"/>
                  <a:pt x="1805940" y="2047228"/>
                  <a:pt x="1805940" y="2003981"/>
                </a:cubicBezTo>
                <a:cubicBezTo>
                  <a:pt x="1805940" y="1932482"/>
                  <a:pt x="1509132" y="1874520"/>
                  <a:pt x="1143000" y="1874520"/>
                </a:cubicBezTo>
                <a:cubicBezTo>
                  <a:pt x="776869" y="1874520"/>
                  <a:pt x="480060" y="1932482"/>
                  <a:pt x="480060" y="2003981"/>
                </a:cubicBezTo>
                <a:cubicBezTo>
                  <a:pt x="480060" y="2043536"/>
                  <a:pt x="570903" y="2078948"/>
                  <a:pt x="714091" y="2102598"/>
                </a:cubicBezTo>
                <a:lnTo>
                  <a:pt x="713317" y="2102598"/>
                </a:lnTo>
                <a:cubicBezTo>
                  <a:pt x="714001" y="2102598"/>
                  <a:pt x="714684" y="2102607"/>
                  <a:pt x="715357" y="2102823"/>
                </a:cubicBezTo>
                <a:cubicBezTo>
                  <a:pt x="721445" y="2103913"/>
                  <a:pt x="727644" y="2104899"/>
                  <a:pt x="733962" y="2105727"/>
                </a:cubicBezTo>
                <a:cubicBezTo>
                  <a:pt x="770383" y="2115518"/>
                  <a:pt x="797224" y="2151487"/>
                  <a:pt x="797224" y="2194299"/>
                </a:cubicBezTo>
                <a:cubicBezTo>
                  <a:pt x="797224" y="2244936"/>
                  <a:pt x="759675" y="2286000"/>
                  <a:pt x="713317" y="2286000"/>
                </a:cubicBezTo>
                <a:lnTo>
                  <a:pt x="0" y="2286000"/>
                </a:lnTo>
                <a:close/>
              </a:path>
            </a:pathLst>
          </a:cu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prstClr val="white"/>
                </a:solidFill>
                <a:latin typeface=".VnArabia" panose="020B7200000000000000" pitchFamily="34" charset="0"/>
              </a:rPr>
              <a:t>3</a:t>
            </a:r>
          </a:p>
        </p:txBody>
      </p:sp>
      <p:sp>
        <p:nvSpPr>
          <p:cNvPr id="13" name="Rectangle 55">
            <a:hlinkClick r:id="rId7" action="ppaction://hlinksldjump"/>
            <a:extLst>
              <a:ext uri="{FF2B5EF4-FFF2-40B4-BE49-F238E27FC236}">
                <a16:creationId xmlns:a16="http://schemas.microsoft.com/office/drawing/2014/main" id="{9EEB9A73-6876-998B-18B6-671789B63991}"/>
              </a:ext>
            </a:extLst>
          </p:cNvPr>
          <p:cNvSpPr/>
          <p:nvPr/>
        </p:nvSpPr>
        <p:spPr>
          <a:xfrm>
            <a:off x="4043726" y="3849439"/>
            <a:ext cx="4916314" cy="2554250"/>
          </a:xfrm>
          <a:custGeom>
            <a:avLst/>
            <a:gdLst/>
            <a:ahLst/>
            <a:cxnLst/>
            <a:rect l="l" t="t" r="r" b="b"/>
            <a:pathLst>
              <a:path w="2697480" h="2697480">
                <a:moveTo>
                  <a:pt x="1132753" y="2286000"/>
                </a:moveTo>
                <a:cubicBezTo>
                  <a:pt x="1134139" y="2286000"/>
                  <a:pt x="1135516" y="2286037"/>
                  <a:pt x="1136862" y="2286453"/>
                </a:cubicBezTo>
                <a:lnTo>
                  <a:pt x="1140971" y="2286000"/>
                </a:lnTo>
                <a:close/>
                <a:moveTo>
                  <a:pt x="0" y="1132753"/>
                </a:moveTo>
                <a:cubicBezTo>
                  <a:pt x="0" y="1134139"/>
                  <a:pt x="37" y="1135516"/>
                  <a:pt x="453" y="1136862"/>
                </a:cubicBezTo>
                <a:lnTo>
                  <a:pt x="0" y="1140971"/>
                </a:lnTo>
                <a:close/>
                <a:moveTo>
                  <a:pt x="2286000" y="1132753"/>
                </a:moveTo>
                <a:lnTo>
                  <a:pt x="2286000" y="1140971"/>
                </a:lnTo>
                <a:lnTo>
                  <a:pt x="2286453" y="1136862"/>
                </a:lnTo>
                <a:cubicBezTo>
                  <a:pt x="2286037" y="1135516"/>
                  <a:pt x="2286000" y="1134139"/>
                  <a:pt x="2286000" y="1132753"/>
                </a:cubicBezTo>
                <a:close/>
                <a:moveTo>
                  <a:pt x="1132753" y="0"/>
                </a:moveTo>
                <a:lnTo>
                  <a:pt x="1140971" y="0"/>
                </a:lnTo>
                <a:lnTo>
                  <a:pt x="1136862" y="453"/>
                </a:lnTo>
                <a:cubicBezTo>
                  <a:pt x="1135516" y="37"/>
                  <a:pt x="1134139" y="0"/>
                  <a:pt x="1132753" y="0"/>
                </a:cubicBezTo>
                <a:close/>
                <a:moveTo>
                  <a:pt x="0" y="0"/>
                </a:moveTo>
                <a:lnTo>
                  <a:pt x="713317" y="0"/>
                </a:lnTo>
                <a:cubicBezTo>
                  <a:pt x="759675" y="0"/>
                  <a:pt x="797224" y="41064"/>
                  <a:pt x="797224" y="91701"/>
                </a:cubicBezTo>
                <a:cubicBezTo>
                  <a:pt x="797224" y="134513"/>
                  <a:pt x="770383" y="170482"/>
                  <a:pt x="733962" y="180274"/>
                </a:cubicBezTo>
                <a:cubicBezTo>
                  <a:pt x="727644" y="181101"/>
                  <a:pt x="721445" y="182087"/>
                  <a:pt x="715357" y="183178"/>
                </a:cubicBezTo>
                <a:cubicBezTo>
                  <a:pt x="714684" y="183394"/>
                  <a:pt x="714001" y="183403"/>
                  <a:pt x="713317" y="183403"/>
                </a:cubicBezTo>
                <a:lnTo>
                  <a:pt x="714091" y="183403"/>
                </a:lnTo>
                <a:cubicBezTo>
                  <a:pt x="570903" y="207052"/>
                  <a:pt x="480060" y="242464"/>
                  <a:pt x="480060" y="282020"/>
                </a:cubicBezTo>
                <a:cubicBezTo>
                  <a:pt x="480060" y="353519"/>
                  <a:pt x="776869" y="411480"/>
                  <a:pt x="1143000" y="411480"/>
                </a:cubicBezTo>
                <a:cubicBezTo>
                  <a:pt x="1509132" y="411480"/>
                  <a:pt x="1805940" y="353519"/>
                  <a:pt x="1805940" y="282020"/>
                </a:cubicBezTo>
                <a:cubicBezTo>
                  <a:pt x="1805940" y="238772"/>
                  <a:pt x="1697351" y="200478"/>
                  <a:pt x="1530483" y="177126"/>
                </a:cubicBezTo>
                <a:cubicBezTo>
                  <a:pt x="1498854" y="164144"/>
                  <a:pt x="1476500" y="130772"/>
                  <a:pt x="1476500" y="91701"/>
                </a:cubicBezTo>
                <a:cubicBezTo>
                  <a:pt x="1476500" y="41064"/>
                  <a:pt x="1514049" y="0"/>
                  <a:pt x="1560407" y="0"/>
                </a:cubicBezTo>
                <a:lnTo>
                  <a:pt x="2286000" y="0"/>
                </a:lnTo>
                <a:lnTo>
                  <a:pt x="2286000" y="713317"/>
                </a:lnTo>
                <a:cubicBezTo>
                  <a:pt x="2286000" y="759675"/>
                  <a:pt x="2327064" y="797224"/>
                  <a:pt x="2377701" y="797224"/>
                </a:cubicBezTo>
                <a:cubicBezTo>
                  <a:pt x="2420514" y="797224"/>
                  <a:pt x="2456482" y="770383"/>
                  <a:pt x="2466274" y="733962"/>
                </a:cubicBezTo>
                <a:cubicBezTo>
                  <a:pt x="2467101" y="727644"/>
                  <a:pt x="2468088" y="721445"/>
                  <a:pt x="2469178" y="715357"/>
                </a:cubicBezTo>
                <a:cubicBezTo>
                  <a:pt x="2469394" y="714684"/>
                  <a:pt x="2469403" y="714001"/>
                  <a:pt x="2469403" y="713317"/>
                </a:cubicBezTo>
                <a:lnTo>
                  <a:pt x="2469403" y="714091"/>
                </a:lnTo>
                <a:cubicBezTo>
                  <a:pt x="2493052" y="570903"/>
                  <a:pt x="2528464" y="480060"/>
                  <a:pt x="2568020" y="480060"/>
                </a:cubicBezTo>
                <a:cubicBezTo>
                  <a:pt x="2639519" y="480060"/>
                  <a:pt x="2697480" y="776869"/>
                  <a:pt x="2697480" y="1143000"/>
                </a:cubicBezTo>
                <a:cubicBezTo>
                  <a:pt x="2697480" y="1509132"/>
                  <a:pt x="2639519" y="1805940"/>
                  <a:pt x="2568020" y="1805940"/>
                </a:cubicBezTo>
                <a:cubicBezTo>
                  <a:pt x="2524773" y="1805940"/>
                  <a:pt x="2486478" y="1697351"/>
                  <a:pt x="2463126" y="1530483"/>
                </a:cubicBezTo>
                <a:cubicBezTo>
                  <a:pt x="2450144" y="1498854"/>
                  <a:pt x="2416772" y="1476500"/>
                  <a:pt x="2377701" y="1476500"/>
                </a:cubicBezTo>
                <a:cubicBezTo>
                  <a:pt x="2327064" y="1476500"/>
                  <a:pt x="2286000" y="1514049"/>
                  <a:pt x="2286000" y="1560407"/>
                </a:cubicBezTo>
                <a:lnTo>
                  <a:pt x="2286000" y="2286000"/>
                </a:lnTo>
                <a:lnTo>
                  <a:pt x="1560407" y="2286000"/>
                </a:lnTo>
                <a:cubicBezTo>
                  <a:pt x="1514049" y="2286000"/>
                  <a:pt x="1476500" y="2327064"/>
                  <a:pt x="1476500" y="2377701"/>
                </a:cubicBezTo>
                <a:cubicBezTo>
                  <a:pt x="1476500" y="2416772"/>
                  <a:pt x="1498854" y="2450144"/>
                  <a:pt x="1530483" y="2463126"/>
                </a:cubicBezTo>
                <a:cubicBezTo>
                  <a:pt x="1697351" y="2486478"/>
                  <a:pt x="1805940" y="2524772"/>
                  <a:pt x="1805940" y="2568020"/>
                </a:cubicBezTo>
                <a:cubicBezTo>
                  <a:pt x="1805940" y="2639519"/>
                  <a:pt x="1509132" y="2697480"/>
                  <a:pt x="1143000" y="2697480"/>
                </a:cubicBezTo>
                <a:cubicBezTo>
                  <a:pt x="776869" y="2697480"/>
                  <a:pt x="480060" y="2639519"/>
                  <a:pt x="480060" y="2568020"/>
                </a:cubicBezTo>
                <a:cubicBezTo>
                  <a:pt x="480060" y="2528464"/>
                  <a:pt x="570903" y="2493052"/>
                  <a:pt x="714091" y="2469403"/>
                </a:cubicBezTo>
                <a:lnTo>
                  <a:pt x="713317" y="2469403"/>
                </a:lnTo>
                <a:cubicBezTo>
                  <a:pt x="714001" y="2469403"/>
                  <a:pt x="714684" y="2469394"/>
                  <a:pt x="715357" y="2469178"/>
                </a:cubicBezTo>
                <a:cubicBezTo>
                  <a:pt x="721445" y="2468087"/>
                  <a:pt x="727644" y="2467101"/>
                  <a:pt x="733962" y="2466274"/>
                </a:cubicBezTo>
                <a:cubicBezTo>
                  <a:pt x="770383" y="2456482"/>
                  <a:pt x="797224" y="2420514"/>
                  <a:pt x="797224" y="2377701"/>
                </a:cubicBezTo>
                <a:cubicBezTo>
                  <a:pt x="797224" y="2327064"/>
                  <a:pt x="759675" y="2286000"/>
                  <a:pt x="713317" y="2286000"/>
                </a:cubicBezTo>
                <a:lnTo>
                  <a:pt x="0" y="2286000"/>
                </a:lnTo>
                <a:lnTo>
                  <a:pt x="0" y="1560407"/>
                </a:lnTo>
                <a:cubicBezTo>
                  <a:pt x="0" y="1514049"/>
                  <a:pt x="41064" y="1476500"/>
                  <a:pt x="91701" y="1476500"/>
                </a:cubicBezTo>
                <a:cubicBezTo>
                  <a:pt x="130772" y="1476500"/>
                  <a:pt x="164144" y="1498854"/>
                  <a:pt x="177126" y="1530483"/>
                </a:cubicBezTo>
                <a:cubicBezTo>
                  <a:pt x="200478" y="1697351"/>
                  <a:pt x="238772" y="1805940"/>
                  <a:pt x="282020" y="1805940"/>
                </a:cubicBezTo>
                <a:cubicBezTo>
                  <a:pt x="353519" y="1805940"/>
                  <a:pt x="411480" y="1509132"/>
                  <a:pt x="411480" y="1143000"/>
                </a:cubicBezTo>
                <a:cubicBezTo>
                  <a:pt x="411480" y="776869"/>
                  <a:pt x="353519" y="480060"/>
                  <a:pt x="282020" y="480060"/>
                </a:cubicBezTo>
                <a:cubicBezTo>
                  <a:pt x="242464" y="480060"/>
                  <a:pt x="207052" y="570903"/>
                  <a:pt x="183403" y="714091"/>
                </a:cubicBezTo>
                <a:lnTo>
                  <a:pt x="183403" y="713317"/>
                </a:lnTo>
                <a:cubicBezTo>
                  <a:pt x="183403" y="714001"/>
                  <a:pt x="183394" y="714684"/>
                  <a:pt x="183178" y="715357"/>
                </a:cubicBezTo>
                <a:cubicBezTo>
                  <a:pt x="182087" y="721445"/>
                  <a:pt x="181101" y="727644"/>
                  <a:pt x="180274" y="733962"/>
                </a:cubicBezTo>
                <a:cubicBezTo>
                  <a:pt x="170482" y="770383"/>
                  <a:pt x="134514" y="797224"/>
                  <a:pt x="91701" y="797224"/>
                </a:cubicBezTo>
                <a:cubicBezTo>
                  <a:pt x="41064" y="797224"/>
                  <a:pt x="0" y="759675"/>
                  <a:pt x="0" y="713317"/>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FF00"/>
                </a:solidFill>
                <a:latin typeface=".VnArabia" panose="020B7200000000000000" pitchFamily="34" charset="0"/>
              </a:rPr>
              <a:t>4</a:t>
            </a:r>
          </a:p>
        </p:txBody>
      </p:sp>
    </p:spTree>
    <p:extLst>
      <p:ext uri="{BB962C8B-B14F-4D97-AF65-F5344CB8AC3E}">
        <p14:creationId xmlns:p14="http://schemas.microsoft.com/office/powerpoint/2010/main" val="607474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afterEffect">
                                  <p:stCondLst>
                                    <p:cond delay="0"/>
                                  </p:stCondLst>
                                  <p:childTnLst>
                                    <p:animEffect transition="out" filter="circle(out)">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945931" y="916212"/>
            <a:ext cx="8064062" cy="239936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dirty="0">
              <a:solidFill>
                <a:srgbClr val="C00000"/>
              </a:solidFill>
              <a:latin typeface="Roboto"/>
            </a:endParaRPr>
          </a:p>
          <a:p>
            <a:r>
              <a:rPr lang="en-US" sz="2100" b="1" u="sng" dirty="0" err="1">
                <a:solidFill>
                  <a:srgbClr val="C00000"/>
                </a:solidFill>
                <a:latin typeface="Roboto"/>
              </a:rPr>
              <a:t>Câu</a:t>
            </a:r>
            <a:r>
              <a:rPr lang="en-US" sz="2100" b="1" u="sng" dirty="0">
                <a:solidFill>
                  <a:srgbClr val="C00000"/>
                </a:solidFill>
                <a:latin typeface="Roboto"/>
              </a:rPr>
              <a:t> 1</a:t>
            </a:r>
            <a:r>
              <a:rPr lang="en-US" sz="2100" dirty="0">
                <a:solidFill>
                  <a:srgbClr val="C00000"/>
                </a:solidFill>
                <a:latin typeface="Roboto"/>
              </a:rPr>
              <a:t>: </a:t>
            </a:r>
            <a:r>
              <a:rPr lang="en-US" sz="2100" dirty="0" err="1">
                <a:solidFill>
                  <a:srgbClr val="C00000"/>
                </a:solidFill>
                <a:latin typeface="Roboto"/>
              </a:rPr>
              <a:t>Những</a:t>
            </a:r>
            <a:r>
              <a:rPr lang="en-US" sz="2100" dirty="0">
                <a:solidFill>
                  <a:srgbClr val="C00000"/>
                </a:solidFill>
                <a:latin typeface="Roboto"/>
              </a:rPr>
              <a:t> con </a:t>
            </a:r>
            <a:r>
              <a:rPr lang="en-US" sz="2100" dirty="0" err="1">
                <a:solidFill>
                  <a:srgbClr val="C00000"/>
                </a:solidFill>
                <a:latin typeface="Roboto"/>
              </a:rPr>
              <a:t>sông</a:t>
            </a:r>
            <a:r>
              <a:rPr lang="en-US" sz="2100" dirty="0">
                <a:solidFill>
                  <a:srgbClr val="C00000"/>
                </a:solidFill>
                <a:latin typeface="Roboto"/>
              </a:rPr>
              <a:t> </a:t>
            </a:r>
            <a:r>
              <a:rPr lang="en-US" sz="2100" dirty="0" err="1">
                <a:solidFill>
                  <a:srgbClr val="C00000"/>
                </a:solidFill>
                <a:latin typeface="Roboto"/>
              </a:rPr>
              <a:t>nào</a:t>
            </a:r>
            <a:r>
              <a:rPr lang="en-US" sz="2100" dirty="0">
                <a:solidFill>
                  <a:srgbClr val="C00000"/>
                </a:solidFill>
                <a:latin typeface="Roboto"/>
              </a:rPr>
              <a:t> </a:t>
            </a:r>
            <a:r>
              <a:rPr lang="en-US" sz="2100" dirty="0" err="1">
                <a:solidFill>
                  <a:srgbClr val="C00000"/>
                </a:solidFill>
                <a:latin typeface="Roboto"/>
              </a:rPr>
              <a:t>gắn</a:t>
            </a:r>
            <a:r>
              <a:rPr lang="en-US" sz="2100" dirty="0">
                <a:solidFill>
                  <a:srgbClr val="C00000"/>
                </a:solidFill>
                <a:latin typeface="Roboto"/>
              </a:rPr>
              <a:t> </a:t>
            </a:r>
            <a:r>
              <a:rPr lang="en-US" sz="2100" dirty="0" err="1">
                <a:solidFill>
                  <a:srgbClr val="C00000"/>
                </a:solidFill>
                <a:latin typeface="Roboto"/>
              </a:rPr>
              <a:t>liền</a:t>
            </a:r>
            <a:r>
              <a:rPr lang="en-US" sz="2100" dirty="0">
                <a:solidFill>
                  <a:srgbClr val="C00000"/>
                </a:solidFill>
                <a:latin typeface="Roboto"/>
              </a:rPr>
              <a:t> </a:t>
            </a:r>
            <a:r>
              <a:rPr lang="en-US" sz="2100" dirty="0" err="1">
                <a:solidFill>
                  <a:srgbClr val="C00000"/>
                </a:solidFill>
                <a:latin typeface="Roboto"/>
              </a:rPr>
              <a:t>với</a:t>
            </a:r>
            <a:r>
              <a:rPr lang="en-US" sz="2100" dirty="0">
                <a:solidFill>
                  <a:srgbClr val="C00000"/>
                </a:solidFill>
                <a:latin typeface="Roboto"/>
              </a:rPr>
              <a:t> </a:t>
            </a:r>
            <a:r>
              <a:rPr lang="en-US" sz="2100" dirty="0" err="1">
                <a:solidFill>
                  <a:srgbClr val="C00000"/>
                </a:solidFill>
                <a:latin typeface="Roboto"/>
              </a:rPr>
              <a:t>sự</a:t>
            </a:r>
            <a:r>
              <a:rPr lang="en-US" sz="2100" dirty="0">
                <a:solidFill>
                  <a:srgbClr val="C00000"/>
                </a:solidFill>
                <a:latin typeface="Roboto"/>
              </a:rPr>
              <a:t> </a:t>
            </a:r>
            <a:r>
              <a:rPr lang="en-US" sz="2100" dirty="0" err="1">
                <a:solidFill>
                  <a:srgbClr val="C00000"/>
                </a:solidFill>
                <a:latin typeface="Roboto"/>
              </a:rPr>
              <a:t>hình</a:t>
            </a:r>
            <a:r>
              <a:rPr lang="en-US" sz="2100" dirty="0">
                <a:solidFill>
                  <a:srgbClr val="C00000"/>
                </a:solidFill>
                <a:latin typeface="Roboto"/>
              </a:rPr>
              <a:t> </a:t>
            </a:r>
            <a:r>
              <a:rPr lang="en-US" sz="2100" dirty="0" err="1">
                <a:solidFill>
                  <a:srgbClr val="C00000"/>
                </a:solidFill>
                <a:latin typeface="Roboto"/>
              </a:rPr>
              <a:t>thành</a:t>
            </a:r>
            <a:r>
              <a:rPr lang="en-US" sz="2100" dirty="0">
                <a:solidFill>
                  <a:srgbClr val="C00000"/>
                </a:solidFill>
                <a:latin typeface="Roboto"/>
              </a:rPr>
              <a:t> </a:t>
            </a:r>
            <a:r>
              <a:rPr lang="en-US" sz="2100" dirty="0" err="1">
                <a:solidFill>
                  <a:srgbClr val="C00000"/>
                </a:solidFill>
                <a:latin typeface="Roboto"/>
              </a:rPr>
              <a:t>nền</a:t>
            </a:r>
            <a:r>
              <a:rPr lang="en-US" sz="2100" dirty="0">
                <a:solidFill>
                  <a:srgbClr val="C00000"/>
                </a:solidFill>
                <a:latin typeface="Roboto"/>
              </a:rPr>
              <a:t> </a:t>
            </a:r>
            <a:r>
              <a:rPr lang="en-US" sz="2100" dirty="0" err="1">
                <a:solidFill>
                  <a:srgbClr val="C00000"/>
                </a:solidFill>
                <a:latin typeface="Roboto"/>
              </a:rPr>
              <a:t>văn</a:t>
            </a:r>
            <a:r>
              <a:rPr lang="en-US" sz="2100" dirty="0">
                <a:solidFill>
                  <a:srgbClr val="C00000"/>
                </a:solidFill>
                <a:latin typeface="Roboto"/>
              </a:rPr>
              <a:t> minh </a:t>
            </a:r>
            <a:r>
              <a:rPr lang="en-US" sz="2100" dirty="0" err="1">
                <a:solidFill>
                  <a:srgbClr val="C00000"/>
                </a:solidFill>
                <a:latin typeface="Roboto"/>
              </a:rPr>
              <a:t>Trung</a:t>
            </a:r>
            <a:r>
              <a:rPr lang="en-US" sz="2100" dirty="0">
                <a:solidFill>
                  <a:srgbClr val="C00000"/>
                </a:solidFill>
                <a:latin typeface="Roboto"/>
              </a:rPr>
              <a:t> </a:t>
            </a:r>
            <a:r>
              <a:rPr lang="en-US" sz="2100" dirty="0" err="1">
                <a:solidFill>
                  <a:srgbClr val="C00000"/>
                </a:solidFill>
                <a:latin typeface="Roboto"/>
              </a:rPr>
              <a:t>Quốc</a:t>
            </a:r>
            <a:r>
              <a:rPr lang="en-US" sz="2100" dirty="0">
                <a:solidFill>
                  <a:srgbClr val="C00000"/>
                </a:solidFill>
                <a:latin typeface="Roboto"/>
              </a:rPr>
              <a:t>?</a:t>
            </a:r>
            <a:endParaRPr lang="vi-VN" sz="2100" dirty="0">
              <a:solidFill>
                <a:srgbClr val="C00000"/>
              </a:solidFill>
              <a:latin typeface="Roboto"/>
            </a:endParaRPr>
          </a:p>
          <a:p>
            <a:endParaRPr lang="en-US" sz="2100" dirty="0">
              <a:solidFill>
                <a:srgbClr val="333333"/>
              </a:solidFill>
              <a:latin typeface="Roboto"/>
            </a:endParaRPr>
          </a:p>
          <a:p>
            <a:r>
              <a:rPr lang="en-US" sz="2100" dirty="0">
                <a:solidFill>
                  <a:srgbClr val="333333"/>
                </a:solidFill>
                <a:latin typeface="Roboto"/>
              </a:rPr>
              <a:t>A</a:t>
            </a:r>
            <a:r>
              <a:rPr lang="vi-VN" sz="2100" dirty="0">
                <a:solidFill>
                  <a:srgbClr val="333333"/>
                </a:solidFill>
                <a:latin typeface="Roboto"/>
              </a:rPr>
              <a:t>. </a:t>
            </a:r>
            <a:r>
              <a:rPr lang="en-US" sz="2100" dirty="0">
                <a:solidFill>
                  <a:srgbClr val="333333"/>
                </a:solidFill>
                <a:latin typeface="Roboto"/>
              </a:rPr>
              <a:t> S</a:t>
            </a:r>
            <a:r>
              <a:rPr lang="vi-VN" sz="2100" dirty="0">
                <a:solidFill>
                  <a:srgbClr val="333333"/>
                </a:solidFill>
                <a:latin typeface="Roboto"/>
              </a:rPr>
              <a:t>ông </a:t>
            </a:r>
            <a:r>
              <a:rPr lang="en-US" sz="2100" dirty="0">
                <a:solidFill>
                  <a:srgbClr val="333333"/>
                </a:solidFill>
                <a:latin typeface="Roboto"/>
              </a:rPr>
              <a:t>Nil </a:t>
            </a:r>
            <a:r>
              <a:rPr lang="en-US" sz="2100" dirty="0" err="1">
                <a:solidFill>
                  <a:srgbClr val="333333"/>
                </a:solidFill>
                <a:latin typeface="Roboto"/>
              </a:rPr>
              <a:t>và</a:t>
            </a:r>
            <a:r>
              <a:rPr lang="en-US" sz="2100" dirty="0">
                <a:solidFill>
                  <a:srgbClr val="333333"/>
                </a:solidFill>
                <a:latin typeface="Roboto"/>
              </a:rPr>
              <a:t> </a:t>
            </a:r>
            <a:r>
              <a:rPr lang="en-US" sz="2100" dirty="0" err="1">
                <a:solidFill>
                  <a:srgbClr val="333333"/>
                </a:solidFill>
                <a:latin typeface="Roboto"/>
              </a:rPr>
              <a:t>sông</a:t>
            </a:r>
            <a:r>
              <a:rPr lang="en-US" sz="2100" dirty="0">
                <a:solidFill>
                  <a:srgbClr val="333333"/>
                </a:solidFill>
                <a:latin typeface="Roboto"/>
              </a:rPr>
              <a:t> </a:t>
            </a:r>
            <a:r>
              <a:rPr lang="en-US" sz="2100" dirty="0" err="1">
                <a:solidFill>
                  <a:srgbClr val="333333"/>
                </a:solidFill>
                <a:latin typeface="Roboto"/>
              </a:rPr>
              <a:t>Hằng</a:t>
            </a:r>
            <a:r>
              <a:rPr lang="en-US" sz="2100" dirty="0">
                <a:solidFill>
                  <a:srgbClr val="333333"/>
                </a:solidFill>
                <a:latin typeface="Roboto"/>
              </a:rPr>
              <a:t>.</a:t>
            </a:r>
            <a:endParaRPr lang="vi-VN" sz="2100" dirty="0">
              <a:solidFill>
                <a:srgbClr val="333333"/>
              </a:solidFill>
              <a:latin typeface="Roboto"/>
            </a:endParaRPr>
          </a:p>
          <a:p>
            <a:r>
              <a:rPr lang="en-US" sz="2100" dirty="0">
                <a:solidFill>
                  <a:srgbClr val="333333"/>
                </a:solidFill>
                <a:latin typeface="Roboto"/>
              </a:rPr>
              <a:t>B</a:t>
            </a:r>
            <a:r>
              <a:rPr lang="vi-VN" sz="2100" dirty="0">
                <a:solidFill>
                  <a:srgbClr val="333333"/>
                </a:solidFill>
                <a:latin typeface="Roboto"/>
              </a:rPr>
              <a:t>. </a:t>
            </a:r>
            <a:r>
              <a:rPr lang="en-US" sz="2100" dirty="0">
                <a:solidFill>
                  <a:srgbClr val="333333"/>
                </a:solidFill>
                <a:latin typeface="Roboto"/>
              </a:rPr>
              <a:t>S</a:t>
            </a:r>
            <a:r>
              <a:rPr lang="vi-VN" sz="2100" dirty="0">
                <a:solidFill>
                  <a:srgbClr val="333333"/>
                </a:solidFill>
                <a:latin typeface="Roboto"/>
              </a:rPr>
              <a:t>ông </a:t>
            </a:r>
            <a:r>
              <a:rPr lang="en-US" sz="2100" dirty="0" err="1">
                <a:solidFill>
                  <a:srgbClr val="333333"/>
                </a:solidFill>
                <a:latin typeface="Roboto"/>
              </a:rPr>
              <a:t>Ấn</a:t>
            </a:r>
            <a:r>
              <a:rPr lang="en-US" sz="2100" dirty="0">
                <a:solidFill>
                  <a:srgbClr val="333333"/>
                </a:solidFill>
                <a:latin typeface="Roboto"/>
              </a:rPr>
              <a:t> </a:t>
            </a:r>
            <a:r>
              <a:rPr lang="en-US" sz="2100" dirty="0" err="1">
                <a:solidFill>
                  <a:srgbClr val="333333"/>
                </a:solidFill>
                <a:latin typeface="Roboto"/>
              </a:rPr>
              <a:t>và</a:t>
            </a:r>
            <a:r>
              <a:rPr lang="en-US" sz="2100" dirty="0">
                <a:solidFill>
                  <a:srgbClr val="333333"/>
                </a:solidFill>
                <a:latin typeface="Roboto"/>
              </a:rPr>
              <a:t> </a:t>
            </a:r>
            <a:r>
              <a:rPr lang="en-US" sz="2100" dirty="0" err="1">
                <a:solidFill>
                  <a:srgbClr val="333333"/>
                </a:solidFill>
                <a:latin typeface="Roboto"/>
              </a:rPr>
              <a:t>sông</a:t>
            </a:r>
            <a:r>
              <a:rPr lang="en-US" sz="2100" dirty="0">
                <a:solidFill>
                  <a:srgbClr val="333333"/>
                </a:solidFill>
                <a:latin typeface="Roboto"/>
              </a:rPr>
              <a:t> </a:t>
            </a:r>
            <a:r>
              <a:rPr lang="en-US" sz="2100" dirty="0" err="1">
                <a:solidFill>
                  <a:srgbClr val="333333"/>
                </a:solidFill>
                <a:latin typeface="Roboto"/>
              </a:rPr>
              <a:t>Hằng</a:t>
            </a:r>
            <a:r>
              <a:rPr lang="en-US" sz="2100" dirty="0">
                <a:solidFill>
                  <a:srgbClr val="333333"/>
                </a:solidFill>
                <a:latin typeface="Roboto"/>
              </a:rPr>
              <a:t>.</a:t>
            </a:r>
            <a:endParaRPr lang="vi-VN" sz="2100" dirty="0">
              <a:solidFill>
                <a:srgbClr val="333333"/>
              </a:solidFill>
              <a:latin typeface="Roboto"/>
            </a:endParaRPr>
          </a:p>
          <a:p>
            <a:r>
              <a:rPr lang="en-US" sz="2100" dirty="0">
                <a:solidFill>
                  <a:srgbClr val="333333"/>
                </a:solidFill>
                <a:latin typeface="Roboto"/>
              </a:rPr>
              <a:t>C</a:t>
            </a:r>
            <a:r>
              <a:rPr lang="vi-VN" sz="2100" dirty="0">
                <a:solidFill>
                  <a:srgbClr val="333333"/>
                </a:solidFill>
                <a:latin typeface="Roboto"/>
              </a:rPr>
              <a:t>. </a:t>
            </a:r>
            <a:r>
              <a:rPr lang="en-US" sz="2100" dirty="0" err="1">
                <a:solidFill>
                  <a:srgbClr val="333333"/>
                </a:solidFill>
                <a:latin typeface="Roboto"/>
              </a:rPr>
              <a:t>Sông</a:t>
            </a:r>
            <a:r>
              <a:rPr lang="en-US" sz="2100" dirty="0">
                <a:solidFill>
                  <a:srgbClr val="333333"/>
                </a:solidFill>
                <a:latin typeface="Roboto"/>
              </a:rPr>
              <a:t> Ti-</a:t>
            </a:r>
            <a:r>
              <a:rPr lang="en-US" sz="2100" dirty="0" err="1">
                <a:solidFill>
                  <a:srgbClr val="333333"/>
                </a:solidFill>
                <a:latin typeface="Roboto"/>
              </a:rPr>
              <a:t>gơ</a:t>
            </a:r>
            <a:r>
              <a:rPr lang="en-US" sz="2100" dirty="0">
                <a:solidFill>
                  <a:srgbClr val="333333"/>
                </a:solidFill>
                <a:latin typeface="Roboto"/>
              </a:rPr>
              <a:t>-</a:t>
            </a:r>
            <a:r>
              <a:rPr lang="en-US" sz="2100" dirty="0" err="1">
                <a:solidFill>
                  <a:srgbClr val="333333"/>
                </a:solidFill>
                <a:latin typeface="Roboto"/>
              </a:rPr>
              <a:t>rơ</a:t>
            </a:r>
            <a:r>
              <a:rPr lang="en-US" sz="2100" dirty="0">
                <a:solidFill>
                  <a:srgbClr val="333333"/>
                </a:solidFill>
                <a:latin typeface="Roboto"/>
              </a:rPr>
              <a:t> </a:t>
            </a:r>
            <a:r>
              <a:rPr lang="en-US" sz="2100" dirty="0" err="1">
                <a:solidFill>
                  <a:srgbClr val="333333"/>
                </a:solidFill>
                <a:latin typeface="Roboto"/>
              </a:rPr>
              <a:t>và</a:t>
            </a:r>
            <a:r>
              <a:rPr lang="en-US" sz="2100" dirty="0">
                <a:solidFill>
                  <a:srgbClr val="333333"/>
                </a:solidFill>
                <a:latin typeface="Roboto"/>
              </a:rPr>
              <a:t> Ơ-</a:t>
            </a:r>
            <a:r>
              <a:rPr lang="en-US" sz="2100" dirty="0" err="1">
                <a:solidFill>
                  <a:srgbClr val="333333"/>
                </a:solidFill>
                <a:latin typeface="Roboto"/>
              </a:rPr>
              <a:t>phơ</a:t>
            </a:r>
            <a:r>
              <a:rPr lang="en-US" sz="2100" dirty="0">
                <a:solidFill>
                  <a:srgbClr val="333333"/>
                </a:solidFill>
                <a:latin typeface="Roboto"/>
              </a:rPr>
              <a:t>-</a:t>
            </a:r>
            <a:r>
              <a:rPr lang="en-US" sz="2100" dirty="0" err="1">
                <a:solidFill>
                  <a:srgbClr val="333333"/>
                </a:solidFill>
                <a:latin typeface="Roboto"/>
              </a:rPr>
              <a:t>rát</a:t>
            </a:r>
            <a:r>
              <a:rPr lang="en-US" sz="2100" dirty="0">
                <a:solidFill>
                  <a:srgbClr val="333333"/>
                </a:solidFill>
                <a:latin typeface="Roboto"/>
              </a:rPr>
              <a:t>.</a:t>
            </a:r>
          </a:p>
          <a:p>
            <a:r>
              <a:rPr lang="en-US" sz="2100" dirty="0">
                <a:solidFill>
                  <a:srgbClr val="333333"/>
                </a:solidFill>
                <a:latin typeface="Roboto"/>
              </a:rPr>
              <a:t>D. </a:t>
            </a:r>
            <a:r>
              <a:rPr lang="en-US" sz="2100" dirty="0" err="1">
                <a:solidFill>
                  <a:srgbClr val="333333"/>
                </a:solidFill>
                <a:latin typeface="Roboto"/>
              </a:rPr>
              <a:t>Sông</a:t>
            </a:r>
            <a:r>
              <a:rPr lang="en-US" sz="2100" dirty="0">
                <a:solidFill>
                  <a:srgbClr val="333333"/>
                </a:solidFill>
                <a:latin typeface="Roboto"/>
              </a:rPr>
              <a:t> </a:t>
            </a:r>
            <a:r>
              <a:rPr lang="en-US" sz="2100" dirty="0" err="1">
                <a:solidFill>
                  <a:srgbClr val="333333"/>
                </a:solidFill>
                <a:latin typeface="Roboto"/>
              </a:rPr>
              <a:t>Hoàng</a:t>
            </a:r>
            <a:r>
              <a:rPr lang="en-US" sz="2100" dirty="0">
                <a:solidFill>
                  <a:srgbClr val="333333"/>
                </a:solidFill>
                <a:latin typeface="Roboto"/>
              </a:rPr>
              <a:t> </a:t>
            </a:r>
            <a:r>
              <a:rPr lang="en-US" sz="2100" dirty="0" err="1">
                <a:solidFill>
                  <a:srgbClr val="333333"/>
                </a:solidFill>
                <a:latin typeface="Roboto"/>
              </a:rPr>
              <a:t>Hà</a:t>
            </a:r>
            <a:r>
              <a:rPr lang="en-US" sz="2100" dirty="0">
                <a:solidFill>
                  <a:srgbClr val="333333"/>
                </a:solidFill>
                <a:latin typeface="Roboto"/>
              </a:rPr>
              <a:t> </a:t>
            </a:r>
            <a:r>
              <a:rPr lang="en-US" sz="2100" dirty="0" err="1">
                <a:solidFill>
                  <a:srgbClr val="333333"/>
                </a:solidFill>
                <a:latin typeface="Roboto"/>
              </a:rPr>
              <a:t>và</a:t>
            </a:r>
            <a:r>
              <a:rPr lang="en-US" sz="2100" dirty="0">
                <a:solidFill>
                  <a:srgbClr val="333333"/>
                </a:solidFill>
                <a:latin typeface="Roboto"/>
              </a:rPr>
              <a:t> </a:t>
            </a:r>
            <a:r>
              <a:rPr lang="en-US" sz="2100" dirty="0" err="1">
                <a:solidFill>
                  <a:srgbClr val="333333"/>
                </a:solidFill>
                <a:latin typeface="Roboto"/>
              </a:rPr>
              <a:t>sông</a:t>
            </a:r>
            <a:r>
              <a:rPr lang="en-US" sz="2100" dirty="0">
                <a:solidFill>
                  <a:srgbClr val="333333"/>
                </a:solidFill>
                <a:latin typeface="Roboto"/>
              </a:rPr>
              <a:t> </a:t>
            </a:r>
            <a:r>
              <a:rPr lang="en-US" sz="2100" dirty="0" err="1">
                <a:solidFill>
                  <a:srgbClr val="333333"/>
                </a:solidFill>
                <a:latin typeface="Roboto"/>
              </a:rPr>
              <a:t>Trường</a:t>
            </a:r>
            <a:r>
              <a:rPr lang="en-US" sz="2100" dirty="0">
                <a:solidFill>
                  <a:srgbClr val="333333"/>
                </a:solidFill>
                <a:latin typeface="Roboto"/>
              </a:rPr>
              <a:t> </a:t>
            </a:r>
            <a:r>
              <a:rPr lang="en-US" sz="2100" dirty="0" err="1">
                <a:solidFill>
                  <a:srgbClr val="333333"/>
                </a:solidFill>
                <a:latin typeface="Roboto"/>
              </a:rPr>
              <a:t>Giang</a:t>
            </a:r>
            <a:r>
              <a:rPr lang="en-US" sz="2100" dirty="0">
                <a:solidFill>
                  <a:srgbClr val="333333"/>
                </a:solidFill>
                <a:latin typeface="Roboto"/>
              </a:rPr>
              <a:t>.</a:t>
            </a:r>
          </a:p>
          <a:p>
            <a:endParaRPr lang="vi-VN" sz="2100" dirty="0">
              <a:solidFill>
                <a:srgbClr val="333333"/>
              </a:solidFill>
              <a:latin typeface="Roboto"/>
            </a:endParaRPr>
          </a:p>
        </p:txBody>
      </p:sp>
      <p:pic>
        <p:nvPicPr>
          <p:cNvPr id="6" name="Picture 5"/>
          <p:cNvPicPr>
            <a:picLocks noChangeAspect="1"/>
          </p:cNvPicPr>
          <p:nvPr/>
        </p:nvPicPr>
        <p:blipFill>
          <a:blip r:embed="rId3"/>
          <a:stretch>
            <a:fillRect/>
          </a:stretch>
        </p:blipFill>
        <p:spPr>
          <a:xfrm>
            <a:off x="0" y="1024739"/>
            <a:ext cx="1031286" cy="1112615"/>
          </a:xfrm>
          <a:prstGeom prst="rect">
            <a:avLst/>
          </a:prstGeom>
        </p:spPr>
      </p:pic>
      <p:sp>
        <p:nvSpPr>
          <p:cNvPr id="8" name="Pentagon 7">
            <a:hlinkClick r:id="rId4" action="ppaction://hlinksldjump"/>
          </p:cNvPr>
          <p:cNvSpPr/>
          <p:nvPr/>
        </p:nvSpPr>
        <p:spPr>
          <a:xfrm flipH="1">
            <a:off x="5486400" y="5249637"/>
            <a:ext cx="2296886" cy="75111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Digit 30"/>
          <p:cNvPicPr>
            <a:picLocks noChangeAspect="1" noChangeArrowheads="1" noCrop="1"/>
          </p:cNvPicPr>
          <p:nvPr/>
        </p:nvPicPr>
        <p:blipFill>
          <a:blip r:embed="rId5"/>
          <a:srcRect/>
          <a:stretch>
            <a:fillRect/>
          </a:stretch>
        </p:blipFill>
        <p:spPr bwMode="auto">
          <a:xfrm>
            <a:off x="1485901" y="3829050"/>
            <a:ext cx="2448323" cy="13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031286" y="2937791"/>
            <a:ext cx="460887" cy="333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0000"/>
              </a:solidFill>
              <a:latin typeface="Calibri" panose="020F0502020204030204"/>
            </a:endParaRPr>
          </a:p>
        </p:txBody>
      </p:sp>
    </p:spTree>
    <p:extLst>
      <p:ext uri="{BB962C8B-B14F-4D97-AF65-F5344CB8AC3E}">
        <p14:creationId xmlns:p14="http://schemas.microsoft.com/office/powerpoint/2010/main" val="257421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600200" y="857250"/>
            <a:ext cx="7230794" cy="354330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u="sng" dirty="0">
                <a:solidFill>
                  <a:srgbClr val="C00000"/>
                </a:solidFill>
              </a:rPr>
              <a:t>Câu 2:</a:t>
            </a:r>
            <a:r>
              <a:rPr lang="vi-VN" sz="2400" dirty="0">
                <a:solidFill>
                  <a:srgbClr val="C00000"/>
                </a:solidFill>
              </a:rPr>
              <a:t> Ai là người thống nhất Trung</a:t>
            </a:r>
            <a:r>
              <a:rPr lang="en-US" sz="2400" dirty="0">
                <a:solidFill>
                  <a:srgbClr val="C00000"/>
                </a:solidFill>
              </a:rPr>
              <a:t>  </a:t>
            </a:r>
            <a:r>
              <a:rPr lang="vi-VN" sz="2400" dirty="0">
                <a:solidFill>
                  <a:srgbClr val="C00000"/>
                </a:solidFill>
              </a:rPr>
              <a:t>Quốc vào năm 221 TCN?</a:t>
            </a:r>
            <a:endParaRPr lang="en-US" sz="2400" dirty="0">
              <a:solidFill>
                <a:srgbClr val="C00000"/>
              </a:solidFill>
            </a:endParaRPr>
          </a:p>
          <a:p>
            <a:endParaRPr lang="vi-VN" sz="2400" dirty="0">
              <a:solidFill>
                <a:srgbClr val="C00000"/>
              </a:solidFill>
            </a:endParaRPr>
          </a:p>
          <a:p>
            <a:pPr marL="385763" indent="-385763">
              <a:buAutoNum type="alphaUcPeriod"/>
            </a:pPr>
            <a:r>
              <a:rPr lang="vi-VN" sz="2400" dirty="0">
                <a:solidFill>
                  <a:schemeClr val="tx1"/>
                </a:solidFill>
              </a:rPr>
              <a:t>Tư Mã Thiên.</a:t>
            </a:r>
            <a:r>
              <a:rPr lang="en-US" sz="2400" dirty="0">
                <a:solidFill>
                  <a:schemeClr val="tx1"/>
                </a:solidFill>
              </a:rPr>
              <a:t>                          </a:t>
            </a:r>
            <a:r>
              <a:rPr lang="vi-VN" sz="2400" dirty="0">
                <a:solidFill>
                  <a:schemeClr val="tx1"/>
                </a:solidFill>
              </a:rPr>
              <a:t>B. Lưu Bang.</a:t>
            </a:r>
            <a:endParaRPr lang="en-US" sz="2400" dirty="0">
              <a:solidFill>
                <a:schemeClr val="tx1"/>
              </a:solidFill>
            </a:endParaRPr>
          </a:p>
          <a:p>
            <a:pPr marL="385763" indent="-385763">
              <a:buAutoNum type="alphaUcPeriod"/>
            </a:pPr>
            <a:endParaRPr lang="vi-VN" sz="2400" dirty="0">
              <a:solidFill>
                <a:schemeClr val="tx1"/>
              </a:solidFill>
            </a:endParaRPr>
          </a:p>
          <a:p>
            <a:r>
              <a:rPr lang="vi-VN" sz="2400" dirty="0">
                <a:solidFill>
                  <a:schemeClr val="tx1"/>
                </a:solidFill>
              </a:rPr>
              <a:t>C. Tần Thủy Hoàng.</a:t>
            </a:r>
            <a:r>
              <a:rPr lang="en-US" sz="2400" dirty="0">
                <a:solidFill>
                  <a:schemeClr val="tx1"/>
                </a:solidFill>
              </a:rPr>
              <a:t>                  </a:t>
            </a:r>
            <a:r>
              <a:rPr lang="vi-VN" sz="2400" dirty="0">
                <a:solidFill>
                  <a:schemeClr val="tx1"/>
                </a:solidFill>
              </a:rPr>
              <a:t>D. Lý Uyên.</a:t>
            </a:r>
          </a:p>
        </p:txBody>
      </p:sp>
      <p:pic>
        <p:nvPicPr>
          <p:cNvPr id="6" name="Picture 5"/>
          <p:cNvPicPr>
            <a:picLocks noChangeAspect="1"/>
          </p:cNvPicPr>
          <p:nvPr/>
        </p:nvPicPr>
        <p:blipFill>
          <a:blip r:embed="rId3"/>
          <a:stretch>
            <a:fillRect/>
          </a:stretch>
        </p:blipFill>
        <p:spPr>
          <a:xfrm>
            <a:off x="1028700" y="875686"/>
            <a:ext cx="914400" cy="1119021"/>
          </a:xfrm>
          <a:prstGeom prst="rect">
            <a:avLst/>
          </a:prstGeom>
        </p:spPr>
      </p:pic>
      <p:sp>
        <p:nvSpPr>
          <p:cNvPr id="8" name="Pentagon 7">
            <a:hlinkClick r:id="rId4" action="ppaction://hlinksldjump"/>
          </p:cNvPr>
          <p:cNvSpPr/>
          <p:nvPr/>
        </p:nvSpPr>
        <p:spPr>
          <a:xfrm flipH="1">
            <a:off x="5529943" y="5084310"/>
            <a:ext cx="2296886" cy="75111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Digit 30"/>
          <p:cNvPicPr>
            <a:picLocks noChangeAspect="1" noChangeArrowheads="1" noCrop="1"/>
          </p:cNvPicPr>
          <p:nvPr/>
        </p:nvPicPr>
        <p:blipFill>
          <a:blip r:embed="rId5"/>
          <a:srcRect/>
          <a:stretch>
            <a:fillRect/>
          </a:stretch>
        </p:blipFill>
        <p:spPr bwMode="auto">
          <a:xfrm>
            <a:off x="1345747" y="4476069"/>
            <a:ext cx="2448323" cy="13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811416" y="3294478"/>
            <a:ext cx="504264" cy="527539"/>
          </a:xfrm>
          <a:prstGeom prst="rect">
            <a:avLst/>
          </a:prstGeom>
        </p:spPr>
      </p:pic>
    </p:spTree>
    <p:extLst>
      <p:ext uri="{BB962C8B-B14F-4D97-AF65-F5344CB8AC3E}">
        <p14:creationId xmlns:p14="http://schemas.microsoft.com/office/powerpoint/2010/main" val="3224524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259682" y="1050132"/>
            <a:ext cx="7884319" cy="263390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err="1">
                <a:solidFill>
                  <a:srgbClr val="C00000"/>
                </a:solidFill>
              </a:rPr>
              <a:t>Câu</a:t>
            </a:r>
            <a:r>
              <a:rPr lang="en-US" sz="2400" b="1" u="sng" dirty="0">
                <a:solidFill>
                  <a:srgbClr val="C00000"/>
                </a:solidFill>
              </a:rPr>
              <a:t> 3</a:t>
            </a:r>
            <a:r>
              <a:rPr lang="en-US" sz="2400" dirty="0">
                <a:solidFill>
                  <a:srgbClr val="C00000"/>
                </a:solidFill>
              </a:rPr>
              <a:t>: </a:t>
            </a:r>
            <a:r>
              <a:rPr lang="en-US" sz="2400" dirty="0" err="1">
                <a:solidFill>
                  <a:srgbClr val="C00000"/>
                </a:solidFill>
              </a:rPr>
              <a:t>Lưu</a:t>
            </a:r>
            <a:r>
              <a:rPr lang="en-US" sz="2400" dirty="0">
                <a:solidFill>
                  <a:srgbClr val="C00000"/>
                </a:solidFill>
              </a:rPr>
              <a:t> </a:t>
            </a:r>
            <a:r>
              <a:rPr lang="en-US" sz="2400" dirty="0" err="1">
                <a:solidFill>
                  <a:srgbClr val="C00000"/>
                </a:solidFill>
              </a:rPr>
              <a:t>vực</a:t>
            </a:r>
            <a:r>
              <a:rPr lang="en-US" sz="2400" dirty="0">
                <a:solidFill>
                  <a:srgbClr val="C00000"/>
                </a:solidFill>
              </a:rPr>
              <a:t> </a:t>
            </a:r>
            <a:r>
              <a:rPr lang="en-US" sz="2400" dirty="0" err="1">
                <a:solidFill>
                  <a:srgbClr val="C00000"/>
                </a:solidFill>
              </a:rPr>
              <a:t>sông</a:t>
            </a:r>
            <a:r>
              <a:rPr lang="en-US" sz="2400" dirty="0">
                <a:solidFill>
                  <a:srgbClr val="C00000"/>
                </a:solidFill>
              </a:rPr>
              <a:t> </a:t>
            </a:r>
            <a:r>
              <a:rPr lang="en-US" sz="2400" dirty="0" err="1">
                <a:solidFill>
                  <a:srgbClr val="C00000"/>
                </a:solidFill>
              </a:rPr>
              <a:t>Hoàng</a:t>
            </a:r>
            <a:r>
              <a:rPr lang="en-US" sz="2400" dirty="0">
                <a:solidFill>
                  <a:srgbClr val="C00000"/>
                </a:solidFill>
              </a:rPr>
              <a:t> </a:t>
            </a:r>
            <a:r>
              <a:rPr lang="en-US" sz="2400" dirty="0" err="1">
                <a:solidFill>
                  <a:srgbClr val="C00000"/>
                </a:solidFill>
              </a:rPr>
              <a:t>Hà</a:t>
            </a:r>
            <a:r>
              <a:rPr lang="en-US" sz="2400" dirty="0">
                <a:solidFill>
                  <a:srgbClr val="C00000"/>
                </a:solidFill>
              </a:rPr>
              <a:t> </a:t>
            </a:r>
            <a:r>
              <a:rPr lang="en-US" sz="2400" dirty="0" err="1">
                <a:solidFill>
                  <a:srgbClr val="C00000"/>
                </a:solidFill>
              </a:rPr>
              <a:t>và</a:t>
            </a:r>
            <a:r>
              <a:rPr lang="en-US" sz="2400" dirty="0">
                <a:solidFill>
                  <a:srgbClr val="C00000"/>
                </a:solidFill>
              </a:rPr>
              <a:t> </a:t>
            </a:r>
            <a:r>
              <a:rPr lang="en-US" sz="2400" dirty="0" err="1">
                <a:solidFill>
                  <a:srgbClr val="C00000"/>
                </a:solidFill>
              </a:rPr>
              <a:t>Trường</a:t>
            </a:r>
            <a:r>
              <a:rPr lang="en-US" sz="2400" dirty="0">
                <a:solidFill>
                  <a:srgbClr val="C00000"/>
                </a:solidFill>
              </a:rPr>
              <a:t> </a:t>
            </a:r>
            <a:r>
              <a:rPr lang="en-US" sz="2400" dirty="0" err="1">
                <a:solidFill>
                  <a:srgbClr val="C00000"/>
                </a:solidFill>
              </a:rPr>
              <a:t>Giang</a:t>
            </a:r>
            <a:r>
              <a:rPr lang="en-US" sz="2400" dirty="0">
                <a:solidFill>
                  <a:srgbClr val="C00000"/>
                </a:solidFill>
              </a:rPr>
              <a:t> </a:t>
            </a:r>
            <a:r>
              <a:rPr lang="en-US" sz="2400" dirty="0" err="1">
                <a:solidFill>
                  <a:srgbClr val="C00000"/>
                </a:solidFill>
              </a:rPr>
              <a:t>tạo</a:t>
            </a:r>
            <a:r>
              <a:rPr lang="en-US" sz="2400" dirty="0">
                <a:solidFill>
                  <a:srgbClr val="C00000"/>
                </a:solidFill>
              </a:rPr>
              <a:t> </a:t>
            </a:r>
            <a:r>
              <a:rPr lang="en-US" sz="2400" dirty="0" err="1">
                <a:solidFill>
                  <a:srgbClr val="C00000"/>
                </a:solidFill>
              </a:rPr>
              <a:t>điều</a:t>
            </a:r>
            <a:r>
              <a:rPr lang="en-US" sz="2400" dirty="0">
                <a:solidFill>
                  <a:srgbClr val="C00000"/>
                </a:solidFill>
              </a:rPr>
              <a:t> </a:t>
            </a:r>
            <a:r>
              <a:rPr lang="en-US" sz="2400" dirty="0" err="1">
                <a:solidFill>
                  <a:srgbClr val="C00000"/>
                </a:solidFill>
              </a:rPr>
              <a:t>kiện</a:t>
            </a:r>
            <a:r>
              <a:rPr lang="en-US" sz="2400" dirty="0">
                <a:solidFill>
                  <a:srgbClr val="C00000"/>
                </a:solidFill>
              </a:rPr>
              <a:t> </a:t>
            </a:r>
            <a:r>
              <a:rPr lang="en-US" sz="2400" dirty="0" err="1">
                <a:solidFill>
                  <a:srgbClr val="C00000"/>
                </a:solidFill>
              </a:rPr>
              <a:t>cư</a:t>
            </a:r>
            <a:r>
              <a:rPr lang="en-US" sz="2400" dirty="0">
                <a:solidFill>
                  <a:srgbClr val="C00000"/>
                </a:solidFill>
              </a:rPr>
              <a:t> </a:t>
            </a:r>
            <a:r>
              <a:rPr lang="en-US" sz="2400" dirty="0" err="1">
                <a:solidFill>
                  <a:srgbClr val="C00000"/>
                </a:solidFill>
              </a:rPr>
              <a:t>dân</a:t>
            </a:r>
            <a:r>
              <a:rPr lang="en-US" sz="2400" dirty="0">
                <a:solidFill>
                  <a:srgbClr val="C00000"/>
                </a:solidFill>
              </a:rPr>
              <a:t> </a:t>
            </a:r>
            <a:r>
              <a:rPr lang="en-US" sz="2400" dirty="0" err="1">
                <a:solidFill>
                  <a:srgbClr val="C00000"/>
                </a:solidFill>
              </a:rPr>
              <a:t>cổ</a:t>
            </a:r>
            <a:r>
              <a:rPr lang="en-US" sz="2400" dirty="0">
                <a:solidFill>
                  <a:srgbClr val="C00000"/>
                </a:solidFill>
              </a:rPr>
              <a:t> </a:t>
            </a:r>
            <a:r>
              <a:rPr lang="en-US" sz="2400" dirty="0" err="1">
                <a:solidFill>
                  <a:srgbClr val="C00000"/>
                </a:solidFill>
              </a:rPr>
              <a:t>đại</a:t>
            </a:r>
            <a:r>
              <a:rPr lang="en-US" sz="2400" dirty="0">
                <a:solidFill>
                  <a:srgbClr val="C00000"/>
                </a:solidFill>
              </a:rPr>
              <a:t> </a:t>
            </a:r>
            <a:r>
              <a:rPr lang="en-US" sz="2400" dirty="0" err="1">
                <a:solidFill>
                  <a:srgbClr val="C00000"/>
                </a:solidFill>
              </a:rPr>
              <a:t>Trung</a:t>
            </a:r>
            <a:r>
              <a:rPr lang="en-US" sz="2400" dirty="0">
                <a:solidFill>
                  <a:srgbClr val="C00000"/>
                </a:solidFill>
              </a:rPr>
              <a:t> </a:t>
            </a:r>
            <a:r>
              <a:rPr lang="en-US" sz="2400" dirty="0" err="1">
                <a:solidFill>
                  <a:srgbClr val="C00000"/>
                </a:solidFill>
              </a:rPr>
              <a:t>quốc</a:t>
            </a:r>
            <a:r>
              <a:rPr lang="en-US" sz="2400" dirty="0">
                <a:solidFill>
                  <a:srgbClr val="C00000"/>
                </a:solidFill>
              </a:rPr>
              <a:t> </a:t>
            </a:r>
            <a:r>
              <a:rPr lang="en-US" sz="2400" dirty="0" err="1">
                <a:solidFill>
                  <a:srgbClr val="C00000"/>
                </a:solidFill>
              </a:rPr>
              <a:t>phát</a:t>
            </a:r>
            <a:r>
              <a:rPr lang="en-US" sz="2400" dirty="0">
                <a:solidFill>
                  <a:srgbClr val="C00000"/>
                </a:solidFill>
              </a:rPr>
              <a:t> </a:t>
            </a:r>
            <a:r>
              <a:rPr lang="en-US" sz="2400" dirty="0" err="1">
                <a:solidFill>
                  <a:srgbClr val="C00000"/>
                </a:solidFill>
              </a:rPr>
              <a:t>triển</a:t>
            </a:r>
            <a:r>
              <a:rPr lang="en-US" sz="2400" dirty="0">
                <a:solidFill>
                  <a:srgbClr val="C00000"/>
                </a:solidFill>
              </a:rPr>
              <a:t> </a:t>
            </a:r>
            <a:r>
              <a:rPr lang="en-US" sz="2400" dirty="0" err="1">
                <a:solidFill>
                  <a:srgbClr val="C00000"/>
                </a:solidFill>
              </a:rPr>
              <a:t>nền</a:t>
            </a:r>
            <a:r>
              <a:rPr lang="en-US" sz="2400" dirty="0">
                <a:solidFill>
                  <a:srgbClr val="C00000"/>
                </a:solidFill>
              </a:rPr>
              <a:t> </a:t>
            </a:r>
            <a:r>
              <a:rPr lang="en-US" sz="2400" dirty="0" err="1">
                <a:solidFill>
                  <a:srgbClr val="C00000"/>
                </a:solidFill>
              </a:rPr>
              <a:t>kinh</a:t>
            </a:r>
            <a:r>
              <a:rPr lang="en-US" sz="2400" dirty="0">
                <a:solidFill>
                  <a:srgbClr val="C00000"/>
                </a:solidFill>
              </a:rPr>
              <a:t> </a:t>
            </a:r>
            <a:r>
              <a:rPr lang="en-US" sz="2400" dirty="0" err="1">
                <a:solidFill>
                  <a:srgbClr val="C00000"/>
                </a:solidFill>
              </a:rPr>
              <a:t>tế</a:t>
            </a:r>
            <a:r>
              <a:rPr lang="en-US" sz="2400" dirty="0">
                <a:solidFill>
                  <a:srgbClr val="C00000"/>
                </a:solidFill>
              </a:rPr>
              <a:t> </a:t>
            </a:r>
            <a:r>
              <a:rPr lang="en-US" sz="2400" dirty="0" err="1">
                <a:solidFill>
                  <a:srgbClr val="C00000"/>
                </a:solidFill>
              </a:rPr>
              <a:t>nào</a:t>
            </a:r>
            <a:r>
              <a:rPr lang="en-US" sz="2400" dirty="0">
                <a:solidFill>
                  <a:srgbClr val="C00000"/>
                </a:solidFill>
              </a:rPr>
              <a:t>?</a:t>
            </a:r>
          </a:p>
          <a:p>
            <a:endParaRPr lang="en-US" sz="2400" dirty="0">
              <a:solidFill>
                <a:srgbClr val="C00000"/>
              </a:solidFill>
            </a:endParaRPr>
          </a:p>
          <a:p>
            <a:r>
              <a:rPr lang="en-US" sz="2400" dirty="0"/>
              <a:t> </a:t>
            </a:r>
            <a:r>
              <a:rPr lang="en-US" sz="2400" dirty="0">
                <a:solidFill>
                  <a:schemeClr val="tx1"/>
                </a:solidFill>
              </a:rPr>
              <a:t>A. </a:t>
            </a:r>
            <a:r>
              <a:rPr lang="en-US" sz="2400" dirty="0" err="1">
                <a:solidFill>
                  <a:schemeClr val="tx1"/>
                </a:solidFill>
              </a:rPr>
              <a:t>Nông</a:t>
            </a:r>
            <a:r>
              <a:rPr lang="en-US" sz="2400" dirty="0">
                <a:solidFill>
                  <a:schemeClr val="tx1"/>
                </a:solidFill>
              </a:rPr>
              <a:t> </a:t>
            </a:r>
            <a:r>
              <a:rPr lang="en-US" sz="2400" dirty="0" err="1">
                <a:solidFill>
                  <a:schemeClr val="tx1"/>
                </a:solidFill>
              </a:rPr>
              <a:t>nghiệp</a:t>
            </a:r>
            <a:r>
              <a:rPr lang="en-US" sz="2400" dirty="0">
                <a:solidFill>
                  <a:schemeClr val="tx1"/>
                </a:solidFill>
              </a:rPr>
              <a:t>.                      B. </a:t>
            </a:r>
            <a:r>
              <a:rPr lang="en-US" sz="2400" dirty="0" err="1">
                <a:solidFill>
                  <a:schemeClr val="tx1"/>
                </a:solidFill>
              </a:rPr>
              <a:t>Thủ</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nghiệp</a:t>
            </a:r>
            <a:r>
              <a:rPr lang="en-US" sz="2400" dirty="0">
                <a:solidFill>
                  <a:schemeClr val="tx1"/>
                </a:solidFill>
              </a:rPr>
              <a:t>. </a:t>
            </a:r>
          </a:p>
          <a:p>
            <a:r>
              <a:rPr lang="en-US" sz="2400" dirty="0">
                <a:solidFill>
                  <a:schemeClr val="tx1"/>
                </a:solidFill>
              </a:rPr>
              <a:t>        </a:t>
            </a:r>
          </a:p>
          <a:p>
            <a:r>
              <a:rPr lang="en-US" sz="2400" dirty="0">
                <a:solidFill>
                  <a:schemeClr val="tx1"/>
                </a:solidFill>
              </a:rPr>
              <a:t>C. </a:t>
            </a:r>
            <a:r>
              <a:rPr lang="en-US" sz="2400" dirty="0" err="1">
                <a:solidFill>
                  <a:schemeClr val="tx1"/>
                </a:solidFill>
              </a:rPr>
              <a:t>Dịch</a:t>
            </a:r>
            <a:r>
              <a:rPr lang="en-US" sz="2400" dirty="0">
                <a:solidFill>
                  <a:schemeClr val="tx1"/>
                </a:solidFill>
              </a:rPr>
              <a:t> </a:t>
            </a:r>
            <a:r>
              <a:rPr lang="en-US" sz="2400" dirty="0" err="1">
                <a:solidFill>
                  <a:schemeClr val="tx1"/>
                </a:solidFill>
              </a:rPr>
              <a:t>vụ</a:t>
            </a:r>
            <a:r>
              <a:rPr lang="en-US" sz="2400" dirty="0">
                <a:solidFill>
                  <a:schemeClr val="tx1"/>
                </a:solidFill>
              </a:rPr>
              <a:t>.                                 D.  </a:t>
            </a:r>
            <a:r>
              <a:rPr lang="en-US" sz="2400" dirty="0" err="1">
                <a:solidFill>
                  <a:schemeClr val="tx1"/>
                </a:solidFill>
              </a:rPr>
              <a:t>Thương</a:t>
            </a:r>
            <a:r>
              <a:rPr lang="en-US" sz="2400" dirty="0">
                <a:solidFill>
                  <a:schemeClr val="tx1"/>
                </a:solidFill>
              </a:rPr>
              <a:t> </a:t>
            </a:r>
            <a:r>
              <a:rPr lang="en-US" sz="2400" dirty="0" err="1">
                <a:solidFill>
                  <a:schemeClr val="tx1"/>
                </a:solidFill>
              </a:rPr>
              <a:t>nghiệp</a:t>
            </a:r>
            <a:r>
              <a:rPr lang="en-US" sz="2400" dirty="0">
                <a:solidFill>
                  <a:schemeClr val="tx1"/>
                </a:solidFill>
              </a:rPr>
              <a:t>.</a:t>
            </a:r>
            <a:endParaRPr lang="vi-VN" sz="2400" dirty="0">
              <a:solidFill>
                <a:schemeClr val="tx1"/>
              </a:solidFill>
            </a:endParaRPr>
          </a:p>
        </p:txBody>
      </p:sp>
      <p:sp>
        <p:nvSpPr>
          <p:cNvPr id="8" name="Pentagon 7">
            <a:hlinkClick r:id="rId4" action="ppaction://hlinksldjump"/>
          </p:cNvPr>
          <p:cNvSpPr/>
          <p:nvPr/>
        </p:nvSpPr>
        <p:spPr>
          <a:xfrm flipH="1">
            <a:off x="5529943" y="5084310"/>
            <a:ext cx="2296886" cy="75111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Avatar Hình Mặt Cười 8 trong 2020 | Biểu tượng, Hình vui, Nhật ký nghệ thuậ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US" sz="1350">
              <a:solidFill>
                <a:prstClr val="black"/>
              </a:solidFill>
              <a:latin typeface="Calibri" panose="020F0502020204030204"/>
            </a:endParaRPr>
          </a:p>
        </p:txBody>
      </p:sp>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75" y="3684034"/>
            <a:ext cx="2558409" cy="215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Dieu-cuoi-huyen-thoai-Tik-Tok-www_nhacchuongvui_com (mp3cut.ne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3981" y="-565547"/>
            <a:ext cx="457200" cy="457200"/>
          </a:xfrm>
          <a:prstGeom prst="rect">
            <a:avLst/>
          </a:prstGeom>
        </p:spPr>
      </p:pic>
      <p:pic>
        <p:nvPicPr>
          <p:cNvPr id="9" name="Picture 8"/>
          <p:cNvPicPr>
            <a:picLocks noChangeAspect="1"/>
          </p:cNvPicPr>
          <p:nvPr/>
        </p:nvPicPr>
        <p:blipFill>
          <a:blip r:embed="rId7"/>
          <a:stretch>
            <a:fillRect/>
          </a:stretch>
        </p:blipFill>
        <p:spPr>
          <a:xfrm>
            <a:off x="1459558" y="2367083"/>
            <a:ext cx="480101" cy="443522"/>
          </a:xfrm>
          <a:prstGeom prst="rect">
            <a:avLst/>
          </a:prstGeom>
        </p:spPr>
      </p:pic>
    </p:spTree>
    <p:extLst>
      <p:ext uri="{BB962C8B-B14F-4D97-AF65-F5344CB8AC3E}">
        <p14:creationId xmlns:p14="http://schemas.microsoft.com/office/powerpoint/2010/main" val="243574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728004" y="956802"/>
            <a:ext cx="8415997" cy="230335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u="sng" dirty="0">
                <a:solidFill>
                  <a:srgbClr val="C00000"/>
                </a:solidFill>
              </a:rPr>
              <a:t>Câu </a:t>
            </a:r>
            <a:r>
              <a:rPr lang="en-US" sz="2400" b="1" u="sng" dirty="0">
                <a:solidFill>
                  <a:srgbClr val="C00000"/>
                </a:solidFill>
              </a:rPr>
              <a:t>4</a:t>
            </a:r>
            <a:r>
              <a:rPr lang="vi-VN" sz="2100" b="1" u="sng" dirty="0">
                <a:solidFill>
                  <a:srgbClr val="C00000"/>
                </a:solidFill>
              </a:rPr>
              <a:t>:</a:t>
            </a:r>
            <a:r>
              <a:rPr lang="vi-VN" sz="2100" dirty="0">
                <a:solidFill>
                  <a:srgbClr val="C00000"/>
                </a:solidFill>
              </a:rPr>
              <a:t> Hai giai cấp cơ bản trong xã hội phong kiến Trung Quốc là</a:t>
            </a:r>
          </a:p>
          <a:p>
            <a:r>
              <a:rPr lang="vi-VN" sz="2100" dirty="0">
                <a:solidFill>
                  <a:schemeClr val="tx1"/>
                </a:solidFill>
              </a:rPr>
              <a:t>A. nông dân và công nhân.</a:t>
            </a:r>
          </a:p>
          <a:p>
            <a:r>
              <a:rPr lang="vi-VN" sz="2100" dirty="0">
                <a:solidFill>
                  <a:schemeClr val="tx1"/>
                </a:solidFill>
              </a:rPr>
              <a:t>B. lãnh chúa và nông nô.</a:t>
            </a:r>
          </a:p>
          <a:p>
            <a:r>
              <a:rPr lang="vi-VN" sz="2100" dirty="0">
                <a:solidFill>
                  <a:schemeClr val="tx1"/>
                </a:solidFill>
              </a:rPr>
              <a:t>C. địa chủ và nông dân lĩnh canh.</a:t>
            </a:r>
          </a:p>
          <a:p>
            <a:r>
              <a:rPr lang="vi-VN" sz="2100" dirty="0">
                <a:solidFill>
                  <a:schemeClr val="tx1"/>
                </a:solidFill>
              </a:rPr>
              <a:t>D. tư sản và vô sản.</a:t>
            </a:r>
          </a:p>
        </p:txBody>
      </p:sp>
      <p:pic>
        <p:nvPicPr>
          <p:cNvPr id="6" name="Picture 5"/>
          <p:cNvPicPr>
            <a:picLocks noChangeAspect="1"/>
          </p:cNvPicPr>
          <p:nvPr/>
        </p:nvPicPr>
        <p:blipFill>
          <a:blip r:embed="rId3"/>
          <a:stretch>
            <a:fillRect/>
          </a:stretch>
        </p:blipFill>
        <p:spPr>
          <a:xfrm>
            <a:off x="3761807" y="3429280"/>
            <a:ext cx="1562619" cy="1485900"/>
          </a:xfrm>
          <a:prstGeom prst="rect">
            <a:avLst/>
          </a:prstGeom>
        </p:spPr>
      </p:pic>
      <p:sp>
        <p:nvSpPr>
          <p:cNvPr id="8" name="Pentagon 7">
            <a:hlinkClick r:id="rId4" action="ppaction://hlinksldjump"/>
          </p:cNvPr>
          <p:cNvSpPr/>
          <p:nvPr/>
        </p:nvSpPr>
        <p:spPr>
          <a:xfrm flipH="1">
            <a:off x="5529943" y="5084310"/>
            <a:ext cx="2296886" cy="75111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Digit 30"/>
          <p:cNvPicPr>
            <a:picLocks noChangeAspect="1" noChangeArrowheads="1" noCrop="1"/>
          </p:cNvPicPr>
          <p:nvPr/>
        </p:nvPicPr>
        <p:blipFill>
          <a:blip r:embed="rId5"/>
          <a:srcRect/>
          <a:stretch>
            <a:fillRect/>
          </a:stretch>
        </p:blipFill>
        <p:spPr bwMode="auto">
          <a:xfrm>
            <a:off x="1313485" y="4631717"/>
            <a:ext cx="2448323" cy="13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91266" y="2295302"/>
            <a:ext cx="422219"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Tree>
    <p:extLst>
      <p:ext uri="{BB962C8B-B14F-4D97-AF65-F5344CB8AC3E}">
        <p14:creationId xmlns:p14="http://schemas.microsoft.com/office/powerpoint/2010/main" val="8942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8239" y="762000"/>
            <a:ext cx="6231319" cy="523220"/>
          </a:xfrm>
          <a:prstGeom prst="rect">
            <a:avLst/>
          </a:prstGeom>
          <a:noFill/>
        </p:spPr>
        <p:txBody>
          <a:bodyPr wrap="square" rtlCol="0">
            <a:spAutoFit/>
          </a:bodyPr>
          <a:lstStyle/>
          <a:p>
            <a:r>
              <a:rPr lang="en-US" sz="2800" dirty="0">
                <a:solidFill>
                  <a:srgbClr val="C00000"/>
                </a:solidFill>
              </a:rPr>
              <a:t>GIÁO VIÊN HƯỚNG DẪN HỌC TẬP Ở NHÀ</a:t>
            </a:r>
          </a:p>
        </p:txBody>
      </p:sp>
      <p:sp>
        <p:nvSpPr>
          <p:cNvPr id="3" name="Rectangle 2"/>
          <p:cNvSpPr/>
          <p:nvPr/>
        </p:nvSpPr>
        <p:spPr>
          <a:xfrm>
            <a:off x="407609" y="1905000"/>
            <a:ext cx="8252580" cy="4443781"/>
          </a:xfrm>
          <a:prstGeom prst="rect">
            <a:avLst/>
          </a:prstGeom>
        </p:spPr>
        <p:txBody>
          <a:bodyPr wrap="none">
            <a:spAutoFit/>
          </a:bodyPr>
          <a:lstStyle/>
          <a:p>
            <a:pPr algn="just">
              <a:lnSpc>
                <a:spcPct val="106000"/>
              </a:lnSpc>
              <a:spcAft>
                <a:spcPts val="0"/>
              </a:spcAft>
            </a:pP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9-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6000"/>
              </a:lnSpc>
              <a:spcAft>
                <a:spcPts val="0"/>
              </a:spcAft>
            </a:pP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TK VII.</a:t>
            </a:r>
          </a:p>
          <a:p>
            <a:pPr algn="just">
              <a:lnSpc>
                <a:spcPct val="106000"/>
              </a:lnSpc>
              <a:spcAft>
                <a:spcPts val="0"/>
              </a:spcAft>
            </a:pPr>
            <a:endPar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0"/>
              </a:spcAft>
            </a:pP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III.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Nam –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00080"/>
                </a:solidFill>
                <a:latin typeface="Times New Roman" panose="02020603050405020304" pitchFamily="18" charset="0"/>
                <a:ea typeface="Calibri" panose="020F0502020204030204" pitchFamily="34" charset="0"/>
                <a:cs typeface="Times New Roman" panose="02020603050405020304" pitchFamily="18" charset="0"/>
              </a:rPr>
              <a:t>Tuỳ</a:t>
            </a:r>
            <a:endPar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0"/>
              </a:spcAft>
            </a:pPr>
            <a:endParaRPr lang="en-US" sz="2400" b="1"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t>Đọc thông tin </a:t>
            </a:r>
            <a:r>
              <a:rPr lang="en-US" sz="2400" dirty="0"/>
              <a:t>SGK</a:t>
            </a:r>
            <a:r>
              <a:rPr lang="vi-VN" sz="2400" dirty="0"/>
              <a:t>, quan sát H9.6 và trả lời các câu hỏi sau</a:t>
            </a:r>
            <a:r>
              <a:rPr lang="en-US" sz="2400" dirty="0"/>
              <a:t>:</a:t>
            </a:r>
          </a:p>
          <a:p>
            <a:pPr marL="457200" indent="-457200">
              <a:buFontTx/>
              <a:buChar char="-"/>
            </a:pPr>
            <a:r>
              <a:rPr lang="vi-VN" sz="2600" dirty="0">
                <a:latin typeface="+mj-lt"/>
              </a:rPr>
              <a:t>Hãy kể tên các triều đại phong kiến Trung Quốc từ Hán </a:t>
            </a:r>
            <a:endParaRPr lang="en-US" sz="2600" dirty="0">
              <a:latin typeface="+mj-lt"/>
            </a:endParaRPr>
          </a:p>
          <a:p>
            <a:pPr marL="457200" indent="-457200">
              <a:buFontTx/>
              <a:buChar char="-"/>
            </a:pPr>
            <a:r>
              <a:rPr lang="vi-VN" sz="2600" dirty="0">
                <a:latin typeface="+mj-lt"/>
              </a:rPr>
              <a:t>đến nhà Tùy? Thời gian tồn tại của các triều đại?</a:t>
            </a:r>
            <a:endParaRPr lang="en-US" sz="2600" dirty="0">
              <a:latin typeface="+mj-lt"/>
            </a:endParaRPr>
          </a:p>
          <a:p>
            <a:pPr marL="457200" indent="-457200">
              <a:buFontTx/>
              <a:buChar char="-"/>
            </a:pPr>
            <a:r>
              <a:rPr lang="en-US" sz="2600" dirty="0" err="1">
                <a:latin typeface="+mj-lt"/>
              </a:rPr>
              <a:t>Đặc</a:t>
            </a:r>
            <a:r>
              <a:rPr lang="en-US" sz="2600" dirty="0">
                <a:latin typeface="+mj-lt"/>
              </a:rPr>
              <a:t> </a:t>
            </a:r>
            <a:r>
              <a:rPr lang="en-US" sz="2600" dirty="0" err="1">
                <a:latin typeface="+mj-lt"/>
              </a:rPr>
              <a:t>điểm</a:t>
            </a:r>
            <a:r>
              <a:rPr lang="en-US" sz="2600" dirty="0">
                <a:latin typeface="+mj-lt"/>
              </a:rPr>
              <a:t> </a:t>
            </a:r>
            <a:r>
              <a:rPr lang="en-US" sz="2600" dirty="0" err="1">
                <a:latin typeface="+mj-lt"/>
              </a:rPr>
              <a:t>nổi</a:t>
            </a:r>
            <a:r>
              <a:rPr lang="en-US" sz="2600" dirty="0">
                <a:latin typeface="+mj-lt"/>
              </a:rPr>
              <a:t> </a:t>
            </a:r>
            <a:r>
              <a:rPr lang="en-US" sz="2600" dirty="0" err="1">
                <a:latin typeface="+mj-lt"/>
              </a:rPr>
              <a:t>bật</a:t>
            </a:r>
            <a:r>
              <a:rPr lang="en-US" sz="2600" dirty="0">
                <a:latin typeface="+mj-lt"/>
              </a:rPr>
              <a:t> </a:t>
            </a:r>
            <a:r>
              <a:rPr lang="en-US" sz="2600" dirty="0" err="1">
                <a:latin typeface="+mj-lt"/>
              </a:rPr>
              <a:t>thời</a:t>
            </a:r>
            <a:r>
              <a:rPr lang="en-US" sz="2600" dirty="0">
                <a:latin typeface="+mj-lt"/>
              </a:rPr>
              <a:t> </a:t>
            </a:r>
            <a:r>
              <a:rPr lang="en-US" sz="2600" dirty="0" err="1">
                <a:latin typeface="+mj-lt"/>
              </a:rPr>
              <a:t>kì</a:t>
            </a:r>
            <a:r>
              <a:rPr lang="en-US" sz="2600" dirty="0">
                <a:latin typeface="+mj-lt"/>
              </a:rPr>
              <a:t> </a:t>
            </a:r>
            <a:r>
              <a:rPr lang="en-US" sz="2600" dirty="0" err="1">
                <a:latin typeface="+mj-lt"/>
              </a:rPr>
              <a:t>này</a:t>
            </a:r>
            <a:r>
              <a:rPr lang="en-US" sz="2600" dirty="0">
                <a:latin typeface="+mj-lt"/>
              </a:rPr>
              <a:t> </a:t>
            </a:r>
            <a:r>
              <a:rPr lang="en-US" sz="2600" dirty="0" err="1">
                <a:latin typeface="+mj-lt"/>
              </a:rPr>
              <a:t>là</a:t>
            </a:r>
            <a:r>
              <a:rPr lang="en-US" sz="2600" dirty="0">
                <a:latin typeface="+mj-lt"/>
              </a:rPr>
              <a:t> </a:t>
            </a:r>
            <a:r>
              <a:rPr lang="en-US" sz="2600" dirty="0" err="1">
                <a:latin typeface="+mj-lt"/>
              </a:rPr>
              <a:t>gì</a:t>
            </a:r>
            <a:r>
              <a:rPr lang="en-US" sz="2600" dirty="0">
                <a:latin typeface="+mj-lt"/>
              </a:rPr>
              <a:t>?</a:t>
            </a:r>
          </a:p>
          <a:p>
            <a:r>
              <a:rPr lang="en-US" sz="2600" dirty="0">
                <a:latin typeface="+mj-lt"/>
              </a:rPr>
              <a:t>- </a:t>
            </a:r>
            <a:r>
              <a:rPr lang="en-US" sz="2600" dirty="0" err="1">
                <a:latin typeface="+mj-lt"/>
              </a:rPr>
              <a:t>Thời</a:t>
            </a:r>
            <a:r>
              <a:rPr lang="en-US" sz="2600" dirty="0">
                <a:latin typeface="+mj-lt"/>
              </a:rPr>
              <a:t> </a:t>
            </a:r>
            <a:r>
              <a:rPr lang="en-US" sz="2600" dirty="0" err="1">
                <a:latin typeface="+mj-lt"/>
              </a:rPr>
              <a:t>kỳ</a:t>
            </a:r>
            <a:r>
              <a:rPr lang="en-US" sz="2600" dirty="0">
                <a:latin typeface="+mj-lt"/>
              </a:rPr>
              <a:t> </a:t>
            </a:r>
            <a:r>
              <a:rPr lang="en-US" sz="2600" dirty="0" err="1">
                <a:latin typeface="+mj-lt"/>
              </a:rPr>
              <a:t>này</a:t>
            </a:r>
            <a:r>
              <a:rPr lang="en-US" sz="2600" dirty="0">
                <a:latin typeface="+mj-lt"/>
              </a:rPr>
              <a:t>, </a:t>
            </a:r>
            <a:r>
              <a:rPr lang="en-US" sz="2600" dirty="0" err="1">
                <a:latin typeface="+mj-lt"/>
              </a:rPr>
              <a:t>nước</a:t>
            </a:r>
            <a:r>
              <a:rPr lang="en-US" sz="2600" dirty="0">
                <a:latin typeface="+mj-lt"/>
              </a:rPr>
              <a:t> ta </a:t>
            </a:r>
            <a:r>
              <a:rPr lang="en-US" sz="2600" dirty="0" err="1">
                <a:latin typeface="+mj-lt"/>
              </a:rPr>
              <a:t>bị</a:t>
            </a:r>
            <a:r>
              <a:rPr lang="en-US" sz="2600" dirty="0">
                <a:latin typeface="+mj-lt"/>
              </a:rPr>
              <a:t> </a:t>
            </a:r>
            <a:r>
              <a:rPr lang="en-US" sz="2600" dirty="0" err="1">
                <a:latin typeface="+mj-lt"/>
              </a:rPr>
              <a:t>triều</a:t>
            </a:r>
            <a:r>
              <a:rPr lang="en-US" sz="2600" dirty="0">
                <a:latin typeface="+mj-lt"/>
              </a:rPr>
              <a:t> </a:t>
            </a:r>
            <a:r>
              <a:rPr lang="en-US" sz="2600" dirty="0" err="1">
                <a:latin typeface="+mj-lt"/>
              </a:rPr>
              <a:t>đại</a:t>
            </a:r>
            <a:r>
              <a:rPr lang="en-US" sz="2600" dirty="0">
                <a:latin typeface="+mj-lt"/>
              </a:rPr>
              <a:t> </a:t>
            </a:r>
            <a:r>
              <a:rPr lang="en-US" sz="2600" dirty="0" err="1">
                <a:latin typeface="+mj-lt"/>
              </a:rPr>
              <a:t>nào</a:t>
            </a:r>
            <a:r>
              <a:rPr lang="en-US" sz="2600" dirty="0">
                <a:latin typeface="+mj-lt"/>
              </a:rPr>
              <a:t> </a:t>
            </a:r>
            <a:r>
              <a:rPr lang="en-US" sz="2600" dirty="0" err="1">
                <a:latin typeface="+mj-lt"/>
              </a:rPr>
              <a:t>xâm</a:t>
            </a:r>
            <a:r>
              <a:rPr lang="en-US" sz="2600" dirty="0">
                <a:latin typeface="+mj-lt"/>
              </a:rPr>
              <a:t> </a:t>
            </a:r>
            <a:r>
              <a:rPr lang="en-US" sz="2600" dirty="0" err="1">
                <a:latin typeface="+mj-lt"/>
              </a:rPr>
              <a:t>lược</a:t>
            </a:r>
            <a:r>
              <a:rPr lang="en-US" sz="2600" dirty="0">
                <a:latin typeface="+mj-lt"/>
              </a:rPr>
              <a:t> </a:t>
            </a:r>
            <a:r>
              <a:rPr lang="en-US" sz="2600" dirty="0" err="1">
                <a:latin typeface="+mj-lt"/>
              </a:rPr>
              <a:t>và</a:t>
            </a:r>
            <a:r>
              <a:rPr lang="en-US" sz="2600" dirty="0">
                <a:latin typeface="+mj-lt"/>
              </a:rPr>
              <a:t> </a:t>
            </a:r>
            <a:r>
              <a:rPr lang="en-US" sz="2600" dirty="0" err="1">
                <a:latin typeface="+mj-lt"/>
              </a:rPr>
              <a:t>đô</a:t>
            </a:r>
            <a:r>
              <a:rPr lang="en-US" sz="2600" dirty="0">
                <a:latin typeface="+mj-lt"/>
              </a:rPr>
              <a:t> </a:t>
            </a:r>
            <a:r>
              <a:rPr lang="en-US" sz="2600" dirty="0" err="1">
                <a:latin typeface="+mj-lt"/>
              </a:rPr>
              <a:t>hộ</a:t>
            </a:r>
            <a:r>
              <a:rPr lang="en-US" sz="2600" dirty="0">
                <a:latin typeface="+mj-lt"/>
              </a:rPr>
              <a:t> ?</a:t>
            </a:r>
          </a:p>
          <a:p>
            <a:pPr algn="just">
              <a:lnSpc>
                <a:spcPct val="106000"/>
              </a:lnSpc>
              <a:spcAft>
                <a:spcPts val="0"/>
              </a:spcAft>
            </a:pPr>
            <a:endParaRPr lang="en-US" sz="2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8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4419600" cy="4876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0"/>
            <a:ext cx="4495800" cy="4876800"/>
          </a:xfrm>
          <a:prstGeom prst="rect">
            <a:avLst/>
          </a:prstGeom>
        </p:spPr>
      </p:pic>
      <p:sp>
        <p:nvSpPr>
          <p:cNvPr id="4" name="TextBox 3"/>
          <p:cNvSpPr txBox="1"/>
          <p:nvPr/>
        </p:nvSpPr>
        <p:spPr>
          <a:xfrm>
            <a:off x="2667000" y="5943600"/>
            <a:ext cx="3505200" cy="523220"/>
          </a:xfrm>
          <a:prstGeom prst="rect">
            <a:avLst/>
          </a:prstGeom>
          <a:solidFill>
            <a:schemeClr val="accent5">
              <a:lumMod val="40000"/>
              <a:lumOff val="60000"/>
            </a:schemeClr>
          </a:solidFill>
        </p:spPr>
        <p:txBody>
          <a:bodyPr wrap="square" rtlCol="0">
            <a:spAutoFit/>
          </a:bodyPr>
          <a:lstStyle/>
          <a:p>
            <a:r>
              <a:rPr lang="en-US" sz="2800" dirty="0"/>
              <a:t>VƯỜN TREO BA-Bi-Lon</a:t>
            </a:r>
          </a:p>
        </p:txBody>
      </p:sp>
    </p:spTree>
    <p:extLst>
      <p:ext uri="{BB962C8B-B14F-4D97-AF65-F5344CB8AC3E}">
        <p14:creationId xmlns:p14="http://schemas.microsoft.com/office/powerpoint/2010/main" val="85926127"/>
      </p:ext>
    </p:extLst>
  </p:cSld>
  <p:clrMapOvr>
    <a:masterClrMapping/>
  </p:clrMapOvr>
  <p:transition>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8240" y="151550"/>
            <a:ext cx="6231319" cy="523220"/>
          </a:xfrm>
          <a:prstGeom prst="rect">
            <a:avLst/>
          </a:prstGeom>
          <a:noFill/>
        </p:spPr>
        <p:txBody>
          <a:bodyPr wrap="square" rtlCol="0">
            <a:spAutoFit/>
          </a:bodyPr>
          <a:lstStyle/>
          <a:p>
            <a:r>
              <a:rPr lang="en-US" sz="2800" dirty="0">
                <a:solidFill>
                  <a:srgbClr val="C00000"/>
                </a:solidFill>
              </a:rPr>
              <a:t>GIÁO VIÊN HƯỚNG DẪN HỌC TẬP Ở NHÀ</a:t>
            </a:r>
          </a:p>
        </p:txBody>
      </p:sp>
      <p:sp>
        <p:nvSpPr>
          <p:cNvPr id="4" name="Rectangle 3"/>
          <p:cNvSpPr/>
          <p:nvPr/>
        </p:nvSpPr>
        <p:spPr>
          <a:xfrm>
            <a:off x="0" y="879954"/>
            <a:ext cx="9067800" cy="297517"/>
          </a:xfrm>
          <a:prstGeom prst="rect">
            <a:avLst/>
          </a:prstGeom>
        </p:spPr>
        <p:txBody>
          <a:bodyPr wrap="square">
            <a:spAutoFit/>
          </a:bodyPr>
          <a:lstStyle/>
          <a:p>
            <a:pPr algn="just">
              <a:lnSpc>
                <a:spcPts val="1560"/>
              </a:lnSpc>
              <a:spcAft>
                <a:spcPts val="0"/>
              </a:spcAft>
              <a:tabLst>
                <a:tab pos="300990" algn="l"/>
              </a:tabLst>
            </a:pPr>
            <a:r>
              <a:rPr lang="en-US" sz="24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IV. N</a:t>
            </a:r>
            <a:r>
              <a:rPr lang="vi-VN" sz="24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hững thành tựu tiêu biểu của nền văn minh Trung Quốc cổ đại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2"/>
          <p:cNvSpPr>
            <a:spLocks noChangeArrowheads="1"/>
          </p:cNvSpPr>
          <p:nvPr/>
        </p:nvSpPr>
        <p:spPr bwMode="auto">
          <a:xfrm>
            <a:off x="76204" y="1382655"/>
            <a:ext cx="9067796"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6200" algn="l"/>
              </a:tabLst>
              <a:defRPr>
                <a:solidFill>
                  <a:schemeClr val="tx1"/>
                </a:solidFill>
                <a:latin typeface="Arial" panose="020B0604020202020204" pitchFamily="34" charset="0"/>
              </a:defRPr>
            </a:lvl1pPr>
            <a:lvl2pPr eaLnBrk="0" fontAlgn="base" hangingPunct="0">
              <a:spcBef>
                <a:spcPct val="0"/>
              </a:spcBef>
              <a:spcAft>
                <a:spcPct val="0"/>
              </a:spcAft>
              <a:tabLst>
                <a:tab pos="76200" algn="l"/>
              </a:tabLst>
              <a:defRPr>
                <a:solidFill>
                  <a:schemeClr val="tx1"/>
                </a:solidFill>
                <a:latin typeface="Arial" panose="020B0604020202020204" pitchFamily="34" charset="0"/>
              </a:defRPr>
            </a:lvl2pPr>
            <a:lvl3pPr eaLnBrk="0" fontAlgn="base" hangingPunct="0">
              <a:spcBef>
                <a:spcPct val="0"/>
              </a:spcBef>
              <a:spcAft>
                <a:spcPct val="0"/>
              </a:spcAft>
              <a:tabLst>
                <a:tab pos="76200" algn="l"/>
              </a:tabLst>
              <a:defRPr>
                <a:solidFill>
                  <a:schemeClr val="tx1"/>
                </a:solidFill>
                <a:latin typeface="Arial" panose="020B0604020202020204" pitchFamily="34" charset="0"/>
              </a:defRPr>
            </a:lvl3pPr>
            <a:lvl4pPr eaLnBrk="0" fontAlgn="base" hangingPunct="0">
              <a:spcBef>
                <a:spcPct val="0"/>
              </a:spcBef>
              <a:spcAft>
                <a:spcPct val="0"/>
              </a:spcAft>
              <a:tabLst>
                <a:tab pos="76200" algn="l"/>
              </a:tabLst>
              <a:defRPr>
                <a:solidFill>
                  <a:schemeClr val="tx1"/>
                </a:solidFill>
                <a:latin typeface="Arial" panose="020B0604020202020204" pitchFamily="34" charset="0"/>
              </a:defRPr>
            </a:lvl4pPr>
            <a:lvl5pPr eaLnBrk="0" fontAlgn="base" hangingPunct="0">
              <a:spcBef>
                <a:spcPct val="0"/>
              </a:spcBef>
              <a:spcAft>
                <a:spcPct val="0"/>
              </a:spcAft>
              <a:tabLst>
                <a:tab pos="76200" algn="l"/>
              </a:tabLst>
              <a:defRPr>
                <a:solidFill>
                  <a:schemeClr val="tx1"/>
                </a:solidFill>
                <a:latin typeface="Arial" panose="020B0604020202020204" pitchFamily="34" charset="0"/>
              </a:defRPr>
            </a:lvl5pPr>
            <a:lvl6pPr eaLnBrk="0" fontAlgn="base" hangingPunct="0">
              <a:spcBef>
                <a:spcPct val="0"/>
              </a:spcBef>
              <a:spcAft>
                <a:spcPct val="0"/>
              </a:spcAft>
              <a:tabLst>
                <a:tab pos="76200" algn="l"/>
              </a:tabLst>
              <a:defRPr>
                <a:solidFill>
                  <a:schemeClr val="tx1"/>
                </a:solidFill>
                <a:latin typeface="Arial" panose="020B0604020202020204" pitchFamily="34" charset="0"/>
              </a:defRPr>
            </a:lvl6pPr>
            <a:lvl7pPr eaLnBrk="0" fontAlgn="base" hangingPunct="0">
              <a:spcBef>
                <a:spcPct val="0"/>
              </a:spcBef>
              <a:spcAft>
                <a:spcPct val="0"/>
              </a:spcAft>
              <a:tabLst>
                <a:tab pos="76200" algn="l"/>
              </a:tabLst>
              <a:defRPr>
                <a:solidFill>
                  <a:schemeClr val="tx1"/>
                </a:solidFill>
                <a:latin typeface="Arial" panose="020B0604020202020204" pitchFamily="34" charset="0"/>
              </a:defRPr>
            </a:lvl7pPr>
            <a:lvl8pPr eaLnBrk="0" fontAlgn="base" hangingPunct="0">
              <a:spcBef>
                <a:spcPct val="0"/>
              </a:spcBef>
              <a:spcAft>
                <a:spcPct val="0"/>
              </a:spcAft>
              <a:tabLst>
                <a:tab pos="76200" algn="l"/>
              </a:tabLst>
              <a:defRPr>
                <a:solidFill>
                  <a:schemeClr val="tx1"/>
                </a:solidFill>
                <a:latin typeface="Arial" panose="020B0604020202020204" pitchFamily="34" charset="0"/>
              </a:defRPr>
            </a:lvl8pPr>
            <a:lvl9pPr eaLnBrk="0" fontAlgn="base" hangingPunct="0">
              <a:spcBef>
                <a:spcPct val="0"/>
              </a:spcBef>
              <a:spcAft>
                <a:spcPct val="0"/>
              </a:spcAft>
              <a:tabLst>
                <a:tab pos="76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6200" algn="l"/>
              </a:tabLst>
            </a:pPr>
            <a:r>
              <a:rPr kumimoji="0" lang="vi-VN" sz="2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Câu 1.</a:t>
            </a:r>
            <a:r>
              <a:rPr kumimoji="0" lang="vi-VN"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Em hãy kể tên một số thành tựu cơ bản của văn minh Trung Quốc thời cổ đại?</a:t>
            </a:r>
            <a:endParaRPr kumimoji="0" 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6200" algn="l"/>
              </a:tabLst>
            </a:pPr>
            <a:r>
              <a:rPr kumimoji="0" lang="en-US" sz="2000" b="0"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Phiếu</a:t>
            </a:r>
            <a:r>
              <a:rPr kumimoji="0" lang="en-US" sz="2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học</a:t>
            </a:r>
            <a:r>
              <a:rPr kumimoji="0" lang="en-US" sz="2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tập</a:t>
            </a:r>
            <a:endParaRPr kumimoji="0" lang="en-US" sz="2000" b="0"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6200" algn="l"/>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31928763"/>
              </p:ext>
            </p:extLst>
          </p:nvPr>
        </p:nvGraphicFramePr>
        <p:xfrm>
          <a:off x="1752601" y="2161400"/>
          <a:ext cx="7315199" cy="2608552"/>
        </p:xfrm>
        <a:graphic>
          <a:graphicData uri="http://schemas.openxmlformats.org/drawingml/2006/table">
            <a:tbl>
              <a:tblPr firstRow="1" firstCol="1" lastRow="1" lastCol="1" bandRow="1" bandCol="1">
                <a:tableStyleId>{5C22544A-7EE6-4342-B048-85BDC9FD1C3A}</a:tableStyleId>
              </a:tblPr>
              <a:tblGrid>
                <a:gridCol w="3617086">
                  <a:extLst>
                    <a:ext uri="{9D8B030D-6E8A-4147-A177-3AD203B41FA5}">
                      <a16:colId xmlns:a16="http://schemas.microsoft.com/office/drawing/2014/main" val="20000"/>
                    </a:ext>
                  </a:extLst>
                </a:gridCol>
                <a:gridCol w="3698113">
                  <a:extLst>
                    <a:ext uri="{9D8B030D-6E8A-4147-A177-3AD203B41FA5}">
                      <a16:colId xmlns:a16="http://schemas.microsoft.com/office/drawing/2014/main" val="20001"/>
                    </a:ext>
                  </a:extLst>
                </a:gridCol>
              </a:tblGrid>
              <a:tr h="380842">
                <a:tc>
                  <a:txBody>
                    <a:bodyPr/>
                    <a:lstStyle/>
                    <a:p>
                      <a:pPr algn="ctr">
                        <a:lnSpc>
                          <a:spcPct val="106000"/>
                        </a:lnSpc>
                        <a:spcAft>
                          <a:spcPts val="0"/>
                        </a:spcAft>
                        <a:tabLst>
                          <a:tab pos="76200" algn="l"/>
                        </a:tabLst>
                      </a:pPr>
                      <a:r>
                        <a:rPr lang="en-US" sz="2400" dirty="0" err="1">
                          <a:effectLst/>
                        </a:rPr>
                        <a:t>Lĩnh</a:t>
                      </a:r>
                      <a:r>
                        <a:rPr lang="en-US" sz="2400" dirty="0">
                          <a:effectLst/>
                        </a:rPr>
                        <a:t> </a:t>
                      </a:r>
                      <a:r>
                        <a:rPr lang="en-US" sz="2400" dirty="0" err="1">
                          <a:effectLst/>
                        </a:rPr>
                        <a:t>vực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tabLst>
                          <a:tab pos="76200" algn="l"/>
                        </a:tabLst>
                      </a:pPr>
                      <a:r>
                        <a:rPr lang="en-US" sz="2400" dirty="0" err="1">
                          <a:effectLst/>
                        </a:rPr>
                        <a:t>Thành</a:t>
                      </a:r>
                      <a:r>
                        <a:rPr lang="en-US" sz="2400" dirty="0">
                          <a:effectLst/>
                        </a:rPr>
                        <a:t> </a:t>
                      </a:r>
                      <a:r>
                        <a:rPr lang="en-US" sz="2400" dirty="0" err="1">
                          <a:effectLst/>
                        </a:rPr>
                        <a:t>tựu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7526">
                <a:tc>
                  <a:txBody>
                    <a:bodyPr/>
                    <a:lstStyle/>
                    <a:p>
                      <a:pPr algn="just">
                        <a:lnSpc>
                          <a:spcPct val="106000"/>
                        </a:lnSpc>
                        <a:spcAft>
                          <a:spcPts val="0"/>
                        </a:spcAft>
                        <a:tabLst>
                          <a:tab pos="76200" algn="l"/>
                        </a:tabLst>
                      </a:pPr>
                      <a:r>
                        <a:rPr lang="en-US" sz="2400" dirty="0" err="1">
                          <a:effectLst/>
                        </a:rPr>
                        <a:t>Tư</a:t>
                      </a:r>
                      <a:r>
                        <a:rPr lang="en-US" sz="2400" dirty="0">
                          <a:effectLst/>
                        </a:rPr>
                        <a:t> </a:t>
                      </a:r>
                      <a:r>
                        <a:rPr lang="en-US" sz="2400" dirty="0" err="1">
                          <a:effectLst/>
                        </a:rPr>
                        <a:t>tưởng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7526">
                <a:tc>
                  <a:txBody>
                    <a:bodyPr/>
                    <a:lstStyle/>
                    <a:p>
                      <a:pPr algn="just">
                        <a:lnSpc>
                          <a:spcPct val="106000"/>
                        </a:lnSpc>
                        <a:spcAft>
                          <a:spcPts val="0"/>
                        </a:spcAft>
                        <a:tabLst>
                          <a:tab pos="76200" algn="l"/>
                        </a:tabLst>
                      </a:pPr>
                      <a:r>
                        <a:rPr lang="en-US" sz="2400">
                          <a:effectLst/>
                        </a:rPr>
                        <a:t>Chữ viết- văn học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7526">
                <a:tc>
                  <a:txBody>
                    <a:bodyPr/>
                    <a:lstStyle/>
                    <a:p>
                      <a:pPr algn="just">
                        <a:lnSpc>
                          <a:spcPct val="106000"/>
                        </a:lnSpc>
                        <a:spcAft>
                          <a:spcPts val="0"/>
                        </a:spcAft>
                        <a:tabLst>
                          <a:tab pos="76200" algn="l"/>
                        </a:tabLst>
                      </a:pPr>
                      <a:r>
                        <a:rPr lang="en-US" sz="2400">
                          <a:effectLst/>
                        </a:rPr>
                        <a:t>Lịch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7526">
                <a:tc>
                  <a:txBody>
                    <a:bodyPr/>
                    <a:lstStyle/>
                    <a:p>
                      <a:pPr algn="just">
                        <a:lnSpc>
                          <a:spcPct val="106000"/>
                        </a:lnSpc>
                        <a:spcAft>
                          <a:spcPts val="0"/>
                        </a:spcAft>
                        <a:tabLst>
                          <a:tab pos="76200" algn="l"/>
                        </a:tabLst>
                      </a:pPr>
                      <a:r>
                        <a:rPr lang="en-US" sz="2400">
                          <a:effectLst/>
                        </a:rPr>
                        <a:t>Sử học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7526">
                <a:tc>
                  <a:txBody>
                    <a:bodyPr/>
                    <a:lstStyle/>
                    <a:p>
                      <a:pPr algn="just">
                        <a:lnSpc>
                          <a:spcPct val="106000"/>
                        </a:lnSpc>
                        <a:spcAft>
                          <a:spcPts val="0"/>
                        </a:spcAft>
                        <a:tabLst>
                          <a:tab pos="76200" algn="l"/>
                        </a:tabLst>
                      </a:pPr>
                      <a:r>
                        <a:rPr lang="en-US" sz="2400">
                          <a:effectLst/>
                        </a:rPr>
                        <a:t>Nghệ thuật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7526">
                <a:tc>
                  <a:txBody>
                    <a:bodyPr/>
                    <a:lstStyle/>
                    <a:p>
                      <a:pPr algn="just">
                        <a:lnSpc>
                          <a:spcPct val="106000"/>
                        </a:lnSpc>
                        <a:spcAft>
                          <a:spcPts val="0"/>
                        </a:spcAft>
                        <a:tabLst>
                          <a:tab pos="76200" algn="l"/>
                        </a:tabLst>
                      </a:pPr>
                      <a:r>
                        <a:rPr lang="en-US" sz="2400">
                          <a:effectLst/>
                        </a:rPr>
                        <a:t>Khoa học-kĩ thuật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76200" algn="l"/>
                        </a:tabLs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76204" y="5029200"/>
            <a:ext cx="90677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Câu</a:t>
            </a:r>
            <a:r>
              <a:rPr kumimoji="0" lang="en-US" sz="2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2.</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Những</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thành</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tựu</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nào</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của</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văn</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minh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Trung</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Quốc</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có</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ảnh</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hưởng</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đến</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Việt</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Nam? </a:t>
            </a:r>
            <a:endParaRPr kumimoji="0" 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Câu</a:t>
            </a:r>
            <a:r>
              <a:rPr kumimoji="0" lang="en-US" sz="2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3.</a:t>
            </a:r>
            <a:r>
              <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vi-VN"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Em có đồng ý với quan điểm: “Tiên học lễ, hậu học văn ” </a:t>
            </a:r>
            <a:endParaRPr kumimoji="0" lang="en-US"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a:ln>
                  <a:noFill/>
                </a:ln>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không? Lí giải sự lựa chọn của em</a:t>
            </a:r>
            <a:endParaRPr kumimoji="0" lang="vi-VN"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4015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4035" name="WordArt 2"/>
          <p:cNvSpPr>
            <a:spLocks noChangeArrowheads="1" noChangeShapeType="1" noTextEdit="1"/>
          </p:cNvSpPr>
          <p:nvPr/>
        </p:nvSpPr>
        <p:spPr bwMode="auto">
          <a:xfrm>
            <a:off x="1543050" y="1200150"/>
            <a:ext cx="6000750" cy="4800600"/>
          </a:xfrm>
          <a:prstGeom prst="rect">
            <a:avLst/>
          </a:prstGeom>
        </p:spPr>
        <p:txBody>
          <a:bodyPr spcFirstLastPara="1" wrap="none" fromWordArt="1">
            <a:prstTxWarp prst="textButton">
              <a:avLst>
                <a:gd name="adj" fmla="val 10696348"/>
              </a:avLst>
            </a:prstTxWarp>
          </a:bodyPr>
          <a:lstStyle/>
          <a:p>
            <a:pPr algn="ctr"/>
            <a:r>
              <a:rPr lang="vi-VN" sz="1350" b="1" kern="10">
                <a:ln w="28440" cap="sq">
                  <a:solidFill>
                    <a:srgbClr val="FFFF00"/>
                  </a:solidFill>
                  <a:miter lim="800000"/>
                  <a:headEnd/>
                  <a:tailEnd/>
                </a:ln>
                <a:solidFill>
                  <a:srgbClr val="FF00FF"/>
                </a:solidFill>
                <a:latin typeface="Times New Roman" panose="02020603050405020304" pitchFamily="18" charset="0"/>
                <a:cs typeface="Times New Roman" panose="02020603050405020304" pitchFamily="18" charset="0"/>
              </a:rPr>
              <a:t> CHÚC CÁC EM CHĂM NGOAN, HỌC GIỎI !</a:t>
            </a:r>
            <a:endParaRPr lang="en-US" sz="1350" b="1" kern="10">
              <a:ln w="28440" cap="sq">
                <a:solidFill>
                  <a:srgbClr val="FFFF00"/>
                </a:solidFill>
                <a:miter lim="800000"/>
                <a:headEnd/>
                <a:tailEnd/>
              </a:ln>
              <a:solidFill>
                <a:srgbClr val="FF00FF"/>
              </a:solidFill>
              <a:latin typeface="Times New Roman" panose="02020603050405020304" pitchFamily="18" charset="0"/>
              <a:cs typeface="Times New Roman" panose="02020603050405020304" pitchFamily="18" charset="0"/>
            </a:endParaRPr>
          </a:p>
        </p:txBody>
      </p:sp>
      <p:pic>
        <p:nvPicPr>
          <p:cNvPr id="440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206" y="2444354"/>
            <a:ext cx="3371850" cy="20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228793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263162"/>
            <a:ext cx="8153400" cy="119350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headEnd/>
            <a:tailEnd/>
          </a:ln>
        </p:spPr>
        <p:style>
          <a:lnRef idx="0">
            <a:schemeClr val="accent5"/>
          </a:lnRef>
          <a:fillRef idx="3">
            <a:schemeClr val="accent5"/>
          </a:fillRef>
          <a:effectRef idx="3">
            <a:schemeClr val="accent5"/>
          </a:effectRef>
          <a:fontRef idx="minor">
            <a:schemeClr val="lt1"/>
          </a:fontRef>
        </p:style>
        <p:txBody>
          <a:bodyPr wrap="none" lIns="68511" tIns="34253" rIns="68511" bIns="34253" anchor="ctr"/>
          <a:lstStyle/>
          <a:p>
            <a:pPr algn="ctr">
              <a:defRPr/>
            </a:pPr>
            <a:endParaRPr lang="it-IT" b="1" dirty="0">
              <a:solidFill>
                <a:srgbClr val="FF0000"/>
              </a:solidFill>
              <a:latin typeface="Times New Roman" pitchFamily="18" charset="0"/>
              <a:cs typeface="Times New Roman" pitchFamily="18" charset="0"/>
            </a:endParaRPr>
          </a:p>
          <a:p>
            <a:pPr algn="ctr">
              <a:defRPr/>
            </a:pPr>
            <a:r>
              <a:rPr lang="it-IT" sz="2400" b="1" dirty="0">
                <a:solidFill>
                  <a:srgbClr val="FF0000"/>
                </a:solidFill>
                <a:latin typeface="Times New Roman" pitchFamily="18" charset="0"/>
                <a:cs typeface="Times New Roman" pitchFamily="18" charset="0"/>
              </a:rPr>
              <a:t>Tiết 16</a:t>
            </a:r>
          </a:p>
          <a:p>
            <a:pPr algn="ctr">
              <a:defRPr/>
            </a:pPr>
            <a:r>
              <a:rPr lang="vi-VN" sz="2400" b="1" dirty="0">
                <a:solidFill>
                  <a:srgbClr val="FF0000"/>
                </a:solidFill>
                <a:latin typeface="Times New Roman" panose="02020603050405020304" pitchFamily="18" charset="0"/>
                <a:cs typeface="Times New Roman" panose="02020603050405020304" pitchFamily="18" charset="0"/>
              </a:rPr>
              <a:t>BÀI </a:t>
            </a:r>
            <a:r>
              <a:rPr lang="en-US" sz="2400" b="1" dirty="0">
                <a:solidFill>
                  <a:srgbClr val="FF0000"/>
                </a:solidFill>
                <a:latin typeface="Times New Roman" panose="02020603050405020304" pitchFamily="18" charset="0"/>
                <a:cs typeface="Times New Roman" panose="02020603050405020304" pitchFamily="18" charset="0"/>
              </a:rPr>
              <a:t>9: </a:t>
            </a:r>
            <a:r>
              <a:rPr lang="vi-VN" sz="2400" b="1" dirty="0">
                <a:solidFill>
                  <a:srgbClr val="FF0000"/>
                </a:solidFill>
                <a:latin typeface="Times New Roman" panose="02020603050405020304" pitchFamily="18" charset="0"/>
                <a:cs typeface="Times New Roman" panose="02020603050405020304" pitchFamily="18" charset="0"/>
              </a:rPr>
              <a:t>TRUNG QUỐC TỪ THỜI CỔ ĐẠI ĐẾN THẾ KỈ VII</a:t>
            </a:r>
            <a:endParaRPr lang="en-US" sz="2400" dirty="0">
              <a:solidFill>
                <a:srgbClr val="FF0000"/>
              </a:solidFill>
              <a:latin typeface="Times New Roman" pitchFamily="18" charset="0"/>
              <a:cs typeface="Times New Roman" pitchFamily="18" charset="0"/>
            </a:endParaRPr>
          </a:p>
          <a:p>
            <a:pPr algn="ctr">
              <a:defRPr/>
            </a:pPr>
            <a:endParaRPr lang="en-US" dirty="0">
              <a:solidFill>
                <a:srgbClr val="FF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1263253" y="1695450"/>
            <a:ext cx="3786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b="1" dirty="0">
                <a:solidFill>
                  <a:srgbClr val="0033CC"/>
                </a:solidFill>
                <a:latin typeface="Times New Roman" panose="02020603050405020304" pitchFamily="18" charset="0"/>
                <a:cs typeface="Times New Roman" panose="02020603050405020304" pitchFamily="18" charset="0"/>
              </a:rPr>
              <a:t>1. </a:t>
            </a:r>
            <a:r>
              <a:rPr lang="en-US" b="1" dirty="0" err="1">
                <a:solidFill>
                  <a:srgbClr val="0033CC"/>
                </a:solidFill>
                <a:latin typeface="Times New Roman" panose="02020603050405020304" pitchFamily="18" charset="0"/>
                <a:cs typeface="Times New Roman" panose="02020603050405020304" pitchFamily="18" charset="0"/>
              </a:rPr>
              <a:t>Điều</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kiện</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tự</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nhiên</a:t>
            </a:r>
            <a:endParaRPr lang="en-US" dirty="0">
              <a:solidFill>
                <a:srgbClr val="0033CC"/>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263254" y="2457450"/>
            <a:ext cx="78807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b="1" dirty="0">
                <a:solidFill>
                  <a:srgbClr val="0033CC"/>
                </a:solidFill>
                <a:latin typeface="Times New Roman" panose="02020603050405020304" pitchFamily="18" charset="0"/>
                <a:cs typeface="Times New Roman" panose="02020603050405020304" pitchFamily="18" charset="0"/>
              </a:rPr>
              <a:t>2. Quá trình thống nhất và sự xác lập chế độ phong kiến dưới thời Tần Thủy Hoàng</a:t>
            </a:r>
            <a:endParaRPr lang="en-US" dirty="0">
              <a:solidFill>
                <a:srgbClr val="0033CC"/>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263253" y="3753095"/>
            <a:ext cx="6509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b="1" dirty="0">
                <a:solidFill>
                  <a:srgbClr val="0033CC"/>
                </a:solidFill>
                <a:latin typeface="Times New Roman" panose="02020603050405020304" pitchFamily="18" charset="0"/>
                <a:cs typeface="Times New Roman" panose="02020603050405020304" pitchFamily="18" charset="0"/>
              </a:rPr>
              <a:t>3. </a:t>
            </a:r>
            <a:r>
              <a:rPr lang="en-US" b="1" dirty="0" err="1">
                <a:solidFill>
                  <a:srgbClr val="0033CC"/>
                </a:solidFill>
                <a:latin typeface="Times New Roman" panose="02020603050405020304" pitchFamily="18" charset="0"/>
                <a:cs typeface="Times New Roman" panose="02020603050405020304" pitchFamily="18" charset="0"/>
              </a:rPr>
              <a:t>Trung</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Quốc</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từ</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nhà</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Hán</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đến</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nhà</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Tùy</a:t>
            </a:r>
            <a:endParaRPr lang="en-US" dirty="0">
              <a:solidFill>
                <a:srgbClr val="0033CC"/>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1255758" y="4657314"/>
            <a:ext cx="73548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b="1" dirty="0">
                <a:solidFill>
                  <a:srgbClr val="0033CC"/>
                </a:solidFill>
                <a:latin typeface="Times New Roman" panose="02020603050405020304" pitchFamily="18" charset="0"/>
                <a:cs typeface="Times New Roman" panose="02020603050405020304" pitchFamily="18" charset="0"/>
              </a:rPr>
              <a:t>4. </a:t>
            </a:r>
            <a:r>
              <a:rPr lang="en-US" b="1" dirty="0" err="1">
                <a:solidFill>
                  <a:srgbClr val="0033CC"/>
                </a:solidFill>
                <a:latin typeface="Times New Roman" panose="02020603050405020304" pitchFamily="18" charset="0"/>
                <a:cs typeface="Times New Roman" panose="02020603050405020304" pitchFamily="18" charset="0"/>
              </a:rPr>
              <a:t>Một</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số</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thành</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tựu</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của</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văn</a:t>
            </a:r>
            <a:r>
              <a:rPr lang="en-US" b="1" dirty="0">
                <a:solidFill>
                  <a:srgbClr val="0033CC"/>
                </a:solidFill>
                <a:latin typeface="Times New Roman" panose="02020603050405020304" pitchFamily="18" charset="0"/>
                <a:cs typeface="Times New Roman" panose="02020603050405020304" pitchFamily="18" charset="0"/>
              </a:rPr>
              <a:t> minh </a:t>
            </a:r>
            <a:r>
              <a:rPr lang="en-US" b="1" dirty="0" err="1">
                <a:solidFill>
                  <a:srgbClr val="0033CC"/>
                </a:solidFill>
                <a:latin typeface="Times New Roman" panose="02020603050405020304" pitchFamily="18" charset="0"/>
                <a:cs typeface="Times New Roman" panose="02020603050405020304" pitchFamily="18" charset="0"/>
              </a:rPr>
              <a:t>Trung</a:t>
            </a:r>
            <a:r>
              <a:rPr lang="en-US" b="1" dirty="0">
                <a:solidFill>
                  <a:srgbClr val="0033CC"/>
                </a:solidFill>
                <a:latin typeface="Times New Roman" panose="02020603050405020304" pitchFamily="18" charset="0"/>
                <a:cs typeface="Times New Roman" panose="02020603050405020304" pitchFamily="18" charset="0"/>
              </a:rPr>
              <a:t> </a:t>
            </a:r>
            <a:r>
              <a:rPr lang="en-US" b="1" dirty="0" err="1">
                <a:solidFill>
                  <a:srgbClr val="0033CC"/>
                </a:solidFill>
                <a:latin typeface="Times New Roman" panose="02020603050405020304" pitchFamily="18" charset="0"/>
                <a:cs typeface="Times New Roman" panose="02020603050405020304" pitchFamily="18" charset="0"/>
              </a:rPr>
              <a:t>Quốc</a:t>
            </a:r>
            <a:r>
              <a:rPr lang="en-US" b="1" dirty="0">
                <a:solidFill>
                  <a:srgbClr val="0033CC"/>
                </a:solidFill>
                <a:latin typeface="Times New Roman" panose="02020603050405020304" pitchFamily="18" charset="0"/>
                <a:cs typeface="Times New Roman" panose="02020603050405020304" pitchFamily="18" charset="0"/>
              </a:rPr>
              <a:t> </a:t>
            </a:r>
            <a:endParaRPr lang="en-US"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50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4495800" cy="5334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81001"/>
            <a:ext cx="4191000" cy="5334000"/>
          </a:xfrm>
          <a:prstGeom prst="rect">
            <a:avLst/>
          </a:prstGeom>
        </p:spPr>
      </p:pic>
    </p:spTree>
    <p:extLst>
      <p:ext uri="{BB962C8B-B14F-4D97-AF65-F5344CB8AC3E}">
        <p14:creationId xmlns:p14="http://schemas.microsoft.com/office/powerpoint/2010/main" val="73914549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457200"/>
          </a:xfrm>
        </p:spPr>
        <p:txBody>
          <a:bodyPr>
            <a:noAutofit/>
          </a:bodyPr>
          <a:lstStyle/>
          <a:p>
            <a:r>
              <a:rPr lang="en-US" sz="2200" b="1" dirty="0">
                <a:solidFill>
                  <a:srgbClr val="FF0000"/>
                </a:solidFill>
                <a:latin typeface="Times New Roman" pitchFamily="18" charset="0"/>
                <a:cs typeface="Times New Roman" pitchFamily="18" charset="0"/>
              </a:rPr>
              <a:t>BÀI 9</a:t>
            </a:r>
            <a:r>
              <a:rPr lang="en-US" sz="2200" dirty="0">
                <a:solidFill>
                  <a:srgbClr val="FF0000"/>
                </a:solidFill>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TRUNG QUỐC TỪ THỜI CỔ ĐẠI ĐẾN THẾ KỈ VII </a:t>
            </a:r>
            <a:endParaRPr lang="en-US" sz="22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7482" y="642079"/>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Điều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tự</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endParaRPr lang="en-US" sz="2400" dirty="0">
              <a:solidFill>
                <a:srgbClr val="002060"/>
              </a:solidFill>
              <a:effectLst/>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9" y="1136223"/>
            <a:ext cx="4234721" cy="57217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782" y="1162456"/>
            <a:ext cx="4811218" cy="5695544"/>
          </a:xfrm>
          <a:prstGeom prst="rect">
            <a:avLst/>
          </a:prstGeom>
        </p:spPr>
      </p:pic>
    </p:spTree>
    <p:extLst>
      <p:ext uri="{BB962C8B-B14F-4D97-AF65-F5344CB8AC3E}">
        <p14:creationId xmlns:p14="http://schemas.microsoft.com/office/powerpoint/2010/main" val="1550864765"/>
      </p:ext>
    </p:extLst>
  </p:cSld>
  <p:clrMapOvr>
    <a:masterClrMapping/>
  </p:clrMapOvr>
  <p:transition>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457200"/>
          </a:xfrm>
        </p:spPr>
        <p:txBody>
          <a:bodyPr>
            <a:noAutofit/>
          </a:bodyPr>
          <a:lstStyle/>
          <a:p>
            <a:r>
              <a:rPr lang="en-US" sz="2200" b="1" dirty="0">
                <a:solidFill>
                  <a:srgbClr val="FF0000"/>
                </a:solidFill>
                <a:latin typeface="Times New Roman" pitchFamily="18" charset="0"/>
                <a:cs typeface="Times New Roman" pitchFamily="18" charset="0"/>
              </a:rPr>
              <a:t>BÀI 9</a:t>
            </a:r>
            <a:r>
              <a:rPr lang="en-US" sz="2200" dirty="0">
                <a:solidFill>
                  <a:srgbClr val="FF0000"/>
                </a:solidFill>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TRUNG QUỐC TỪ THỜI CỔ ĐẠI ĐẾN THẾ KỈ VII </a:t>
            </a:r>
            <a:endParaRPr lang="en-US" sz="22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7482" y="642079"/>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Điều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tự</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endParaRPr lang="en-US" sz="2400" dirty="0">
              <a:solidFill>
                <a:srgbClr val="002060"/>
              </a:solidFill>
              <a:effectLst/>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2" y="1138721"/>
            <a:ext cx="5639587" cy="57192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416" y="1136223"/>
            <a:ext cx="3467584" cy="5721777"/>
          </a:xfrm>
          <a:prstGeom prst="rect">
            <a:avLst/>
          </a:prstGeom>
        </p:spPr>
      </p:pic>
    </p:spTree>
    <p:extLst>
      <p:ext uri="{BB962C8B-B14F-4D97-AF65-F5344CB8AC3E}">
        <p14:creationId xmlns:p14="http://schemas.microsoft.com/office/powerpoint/2010/main" val="127983694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457200"/>
          </a:xfrm>
        </p:spPr>
        <p:txBody>
          <a:bodyPr>
            <a:noAutofit/>
          </a:bodyPr>
          <a:lstStyle/>
          <a:p>
            <a:r>
              <a:rPr lang="en-US" sz="2200" b="1" dirty="0">
                <a:solidFill>
                  <a:srgbClr val="FF0000"/>
                </a:solidFill>
                <a:latin typeface="Times New Roman" pitchFamily="18" charset="0"/>
                <a:cs typeface="Times New Roman" pitchFamily="18" charset="0"/>
              </a:rPr>
              <a:t>BÀI 9</a:t>
            </a:r>
            <a:r>
              <a:rPr lang="en-US" sz="2200" dirty="0">
                <a:solidFill>
                  <a:srgbClr val="FF0000"/>
                </a:solidFill>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TRUNG QUỐC TỪ THỜI CỔ ĐẠI ĐẾN THẾ KỈ VII </a:t>
            </a:r>
            <a:endParaRPr lang="en-US" sz="22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7482" y="642079"/>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2060"/>
                </a:solidFill>
                <a:latin typeface="Times New Roman" pitchFamily="18" charset="0"/>
                <a:cs typeface="Times New Roman" pitchFamily="18" charset="0"/>
              </a:rPr>
              <a:t>I. </a:t>
            </a:r>
            <a:r>
              <a:rPr lang="en-US" sz="2400" b="1" dirty="0" err="1">
                <a:solidFill>
                  <a:srgbClr val="002060"/>
                </a:solidFill>
                <a:latin typeface="Times New Roman" pitchFamily="18" charset="0"/>
                <a:cs typeface="Times New Roman" pitchFamily="18" charset="0"/>
              </a:rPr>
              <a:t>Điều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tự</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endParaRPr lang="en-US" sz="2400" dirty="0">
              <a:solidFill>
                <a:srgbClr val="002060"/>
              </a:solidFill>
              <a:effectLst/>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3" y="1103744"/>
            <a:ext cx="4620718" cy="57542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1" y="3586406"/>
            <a:ext cx="4466798" cy="32865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939" y="1136223"/>
            <a:ext cx="4448060" cy="2457793"/>
          </a:xfrm>
          <a:prstGeom prst="rect">
            <a:avLst/>
          </a:prstGeom>
        </p:spPr>
      </p:pic>
    </p:spTree>
    <p:extLst>
      <p:ext uri="{BB962C8B-B14F-4D97-AF65-F5344CB8AC3E}">
        <p14:creationId xmlns:p14="http://schemas.microsoft.com/office/powerpoint/2010/main" val="246156036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914400"/>
          </a:xfrm>
        </p:spPr>
        <p:txBody>
          <a:bodyPr>
            <a:noAutofit/>
          </a:bodyPr>
          <a:lstStyle/>
          <a:p>
            <a:r>
              <a:rPr lang="en-US" sz="3600" b="1" dirty="0">
                <a:solidFill>
                  <a:srgbClr val="FF0000"/>
                </a:solidFill>
                <a:latin typeface="Times New Roman" pitchFamily="18" charset="0"/>
                <a:cs typeface="Times New Roman" pitchFamily="18" charset="0"/>
              </a:rPr>
              <a:t>BÀI 9</a:t>
            </a:r>
            <a:r>
              <a:rPr lang="en-US" sz="3600" dirty="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TRUNG QUỐC TỪ THỜI CỔ ĐẠI</a:t>
            </a:r>
            <a:br>
              <a:rPr lang="en-US" sz="3600" b="1" dirty="0">
                <a:solidFill>
                  <a:srgbClr val="FF0000"/>
                </a:solidFill>
                <a:latin typeface="Times New Roman" pitchFamily="18" charset="0"/>
                <a:cs typeface="Times New Roman" pitchFamily="18" charset="0"/>
              </a:rPr>
            </a:br>
            <a:r>
              <a:rPr lang="en-US" sz="3600" b="1" dirty="0">
                <a:solidFill>
                  <a:srgbClr val="FF0000"/>
                </a:solidFill>
                <a:latin typeface="Times New Roman" pitchFamily="18" charset="0"/>
                <a:cs typeface="Times New Roman" pitchFamily="18" charset="0"/>
              </a:rPr>
              <a:t> ĐẾN THẾ KỈ VII </a:t>
            </a:r>
            <a:endParaRPr lang="en-US" sz="36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0" y="832513"/>
            <a:ext cx="87629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FF0000"/>
                </a:solidFill>
                <a:latin typeface="Times New Roman" pitchFamily="18" charset="0"/>
                <a:cs typeface="Times New Roman" pitchFamily="18" charset="0"/>
              </a:rPr>
              <a:t>I</a:t>
            </a:r>
            <a:r>
              <a:rPr lang="en-US" sz="3200" b="1">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nhiên</a:t>
            </a:r>
            <a:endParaRPr lang="en-US" sz="3200" dirty="0">
              <a:solidFill>
                <a:srgbClr val="FF0000"/>
              </a:solidFill>
              <a:effectLst/>
              <a:latin typeface="Times New Roman" pitchFamily="18" charset="0"/>
              <a:cs typeface="Times New Roman" pitchFamily="18" charset="0"/>
            </a:endParaRPr>
          </a:p>
        </p:txBody>
      </p:sp>
      <p:sp>
        <p:nvSpPr>
          <p:cNvPr id="3" name="Rectangle 2"/>
          <p:cNvSpPr/>
          <p:nvPr/>
        </p:nvSpPr>
        <p:spPr>
          <a:xfrm>
            <a:off x="0" y="1417288"/>
            <a:ext cx="8991600" cy="7478970"/>
          </a:xfrm>
          <a:prstGeom prst="rect">
            <a:avLst/>
          </a:prstGeom>
        </p:spPr>
        <p:txBody>
          <a:bodyPr wrap="square">
            <a:spAutoFit/>
          </a:bodyPr>
          <a:lstStyle/>
          <a:p>
            <a:r>
              <a:rPr lang="vi-VN" dirty="0"/>
              <a:t> </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Vùng cư </a:t>
            </a:r>
            <a:r>
              <a:rPr lang="en-US" sz="3600" b="1" dirty="0" err="1">
                <a:latin typeface="Times New Roman" pitchFamily="18" charset="0"/>
                <a:cs typeface="Times New Roman" pitchFamily="18" charset="0"/>
              </a:rPr>
              <a:t>trú</a:t>
            </a:r>
            <a:r>
              <a:rPr lang="vi-VN" sz="3600" b="1" dirty="0">
                <a:latin typeface="Times New Roman" pitchFamily="18" charset="0"/>
                <a:cs typeface="Times New Roman" pitchFamily="18" charset="0"/>
              </a:rPr>
              <a:t> chủ yếu của cư dân Trung Quốc cổ đại: </a:t>
            </a:r>
            <a:r>
              <a:rPr lang="en-US" sz="3600" b="1" dirty="0">
                <a:latin typeface="Times New Roman" pitchFamily="18" charset="0"/>
                <a:cs typeface="Times New Roman" pitchFamily="18" charset="0"/>
              </a:rPr>
              <a:t>H</a:t>
            </a:r>
            <a:r>
              <a:rPr lang="vi-VN" sz="3600" b="1" dirty="0">
                <a:latin typeface="Times New Roman" pitchFamily="18" charset="0"/>
                <a:cs typeface="Times New Roman" pitchFamily="18" charset="0"/>
              </a:rPr>
              <a:t>ạ lưu Hoàng Hà</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Trường Giang.</a:t>
            </a:r>
          </a:p>
          <a:p>
            <a:r>
              <a:rPr lang="en-US" sz="3600" b="1" dirty="0">
                <a:latin typeface="Times New Roman" pitchFamily="18" charset="0"/>
                <a:cs typeface="Times New Roman" pitchFamily="18" charset="0"/>
              </a:rPr>
              <a:t>+ T</a:t>
            </a:r>
            <a:r>
              <a:rPr lang="vi-VN" sz="3600" b="1" dirty="0">
                <a:latin typeface="Times New Roman" pitchFamily="18" charset="0"/>
                <a:cs typeface="Times New Roman" pitchFamily="18" charset="0"/>
              </a:rPr>
              <a:t>huận lợi </a:t>
            </a:r>
            <a:r>
              <a:rPr lang="en-US" sz="3600" b="1" dirty="0" err="1">
                <a:latin typeface="Times New Roman" pitchFamily="18" charset="0"/>
                <a:cs typeface="Times New Roman" pitchFamily="18" charset="0"/>
              </a:rPr>
              <a:t>phát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triển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nghiệp</a:t>
            </a:r>
            <a:r>
              <a:rPr lang="en-US" sz="3600" b="1" dirty="0">
                <a:latin typeface="Times New Roman" pitchFamily="18" charset="0"/>
                <a:cs typeface="Times New Roman" pitchFamily="18" charset="0"/>
              </a:rPr>
              <a:t>.</a:t>
            </a:r>
            <a:r>
              <a:rPr lang="vi-VN"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 </a:t>
            </a:r>
          </a:p>
          <a:p>
            <a:pPr lvl="0"/>
            <a:r>
              <a:rPr lang="vi-VN" sz="3600" b="1" dirty="0"/>
              <a:t> </a:t>
            </a:r>
            <a:r>
              <a:rPr lang="en-US" sz="4000" b="1" dirty="0">
                <a:solidFill>
                  <a:prstClr val="black"/>
                </a:solidFill>
                <a:latin typeface="Times New Roman" pitchFamily="18" charset="0"/>
                <a:cs typeface="Times New Roman" pitchFamily="18" charset="0"/>
              </a:rPr>
              <a:t>=&gt; </a:t>
            </a:r>
            <a:r>
              <a:rPr lang="vi-VN" sz="4000" b="1" dirty="0">
                <a:solidFill>
                  <a:prstClr val="black"/>
                </a:solidFill>
                <a:latin typeface="Times New Roman" pitchFamily="18" charset="0"/>
                <a:cs typeface="Times New Roman" pitchFamily="18" charset="0"/>
              </a:rPr>
              <a:t>Trên vùng đất màu mỡ của hai con sông, những nhà nước cổ đại đầu t</a:t>
            </a:r>
            <a:r>
              <a:rPr lang="en-US" sz="4000" b="1" dirty="0" err="1">
                <a:solidFill>
                  <a:prstClr val="black"/>
                </a:solidFill>
                <a:latin typeface="Times New Roman" pitchFamily="18" charset="0"/>
                <a:cs typeface="Times New Roman" pitchFamily="18" charset="0"/>
              </a:rPr>
              <a:t>iên</a:t>
            </a:r>
            <a:r>
              <a:rPr lang="vi-VN" sz="4000" b="1" dirty="0">
                <a:solidFill>
                  <a:prstClr val="black"/>
                </a:solidFill>
                <a:latin typeface="Times New Roman" pitchFamily="18" charset="0"/>
                <a:cs typeface="Times New Roman" pitchFamily="18" charset="0"/>
              </a:rPr>
              <a:t> của Trung Quốc đã ra đời.</a:t>
            </a:r>
          </a:p>
          <a:p>
            <a:endParaRPr lang="vi-VN" sz="3600" b="1" dirty="0"/>
          </a:p>
          <a:p>
            <a:r>
              <a:rPr lang="vi-VN" sz="3600" dirty="0"/>
              <a:t> </a:t>
            </a:r>
          </a:p>
          <a:p>
            <a:r>
              <a:rPr lang="vi-VN" sz="3600" dirty="0"/>
              <a:t> </a:t>
            </a:r>
          </a:p>
          <a:p>
            <a:r>
              <a:rPr lang="vi-VN" dirty="0"/>
              <a:t> </a:t>
            </a:r>
          </a:p>
          <a:p>
            <a:r>
              <a:rPr lang="vi-VN" dirty="0"/>
              <a:t> </a:t>
            </a:r>
          </a:p>
          <a:p>
            <a:r>
              <a:rPr lang="vi-VN" dirty="0"/>
              <a:t> </a:t>
            </a:r>
          </a:p>
          <a:p>
            <a:r>
              <a:rPr lang="vi-VN" dirty="0"/>
              <a:t> </a:t>
            </a:r>
          </a:p>
          <a:p>
            <a:br>
              <a:rPr lang="vi-VN" dirty="0"/>
            </a:br>
            <a:endParaRPr lang="en-US" dirty="0"/>
          </a:p>
        </p:txBody>
      </p:sp>
    </p:spTree>
    <p:extLst>
      <p:ext uri="{BB962C8B-B14F-4D97-AF65-F5344CB8AC3E}">
        <p14:creationId xmlns:p14="http://schemas.microsoft.com/office/powerpoint/2010/main" val="4045851648"/>
      </p:ext>
    </p:extLst>
  </p:cSld>
  <p:clrMapOvr>
    <a:masterClrMapping/>
  </p:clrMapOvr>
  <p:transition>
    <p:split orient="vert" dir="in"/>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1181</Words>
  <Application>Microsoft Office PowerPoint</Application>
  <PresentationFormat>On-screen Show (4:3)</PresentationFormat>
  <Paragraphs>126</Paragraphs>
  <Slides>31</Slides>
  <Notes>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.VnArabia</vt:lpstr>
      <vt:lpstr>.VnBahamasB</vt:lpstr>
      <vt:lpstr>Arial</vt:lpstr>
      <vt:lpstr>Calibri</vt:lpstr>
      <vt:lpstr>NotoSerif</vt:lpstr>
      <vt:lpstr>Roboto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BÀI 9: TRUNG QUỐC TỪ THỜI CỔ ĐẠI ĐẾN THẾ KỈ VII </vt:lpstr>
      <vt:lpstr>BÀI 9: TRUNG QUỐC TỪ THỜI CỔ ĐẠI ĐẾN THẾ KỈ VII </vt:lpstr>
      <vt:lpstr>BÀI 9: TRUNG QUỐC TỪ THỜI CỔ ĐẠI ĐẾN THẾ KỈ VII </vt:lpstr>
      <vt:lpstr>BÀI 9: TRUNG QUỐC TỪ THỜI CỔ ĐẠI  ĐẾN THẾ KỈ VII </vt:lpstr>
      <vt:lpstr>PowerPoint Presentation</vt:lpstr>
      <vt:lpstr>PowerPoint Presentation</vt:lpstr>
      <vt:lpstr>BÀI 9: TRUNG QUỐC TỪ THỜI CỔ ĐẠI ĐẾN THẾ KỈ VII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85</cp:revision>
  <dcterms:created xsi:type="dcterms:W3CDTF">2021-07-19T08:13:53Z</dcterms:created>
  <dcterms:modified xsi:type="dcterms:W3CDTF">2024-11-18T02:43:43Z</dcterms:modified>
</cp:coreProperties>
</file>