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Lst>
  <p:notesMasterIdLst>
    <p:notesMasterId r:id="rId43"/>
  </p:notesMasterIdLst>
  <p:sldIdLst>
    <p:sldId id="256" r:id="rId2"/>
    <p:sldId id="257" r:id="rId3"/>
    <p:sldId id="258" r:id="rId4"/>
    <p:sldId id="259" r:id="rId5"/>
    <p:sldId id="273" r:id="rId6"/>
    <p:sldId id="260" r:id="rId7"/>
    <p:sldId id="261" r:id="rId8"/>
    <p:sldId id="284" r:id="rId9"/>
    <p:sldId id="262" r:id="rId10"/>
    <p:sldId id="286" r:id="rId11"/>
    <p:sldId id="287" r:id="rId12"/>
    <p:sldId id="285" r:id="rId13"/>
    <p:sldId id="288" r:id="rId14"/>
    <p:sldId id="289" r:id="rId15"/>
    <p:sldId id="266" r:id="rId16"/>
    <p:sldId id="263" r:id="rId17"/>
    <p:sldId id="292" r:id="rId18"/>
    <p:sldId id="290" r:id="rId19"/>
    <p:sldId id="291" r:id="rId20"/>
    <p:sldId id="527" r:id="rId21"/>
    <p:sldId id="524" r:id="rId22"/>
    <p:sldId id="526" r:id="rId23"/>
    <p:sldId id="525" r:id="rId24"/>
    <p:sldId id="264" r:id="rId25"/>
    <p:sldId id="265" r:id="rId26"/>
    <p:sldId id="293" r:id="rId27"/>
    <p:sldId id="294" r:id="rId28"/>
    <p:sldId id="295" r:id="rId29"/>
    <p:sldId id="296" r:id="rId30"/>
    <p:sldId id="297" r:id="rId31"/>
    <p:sldId id="299" r:id="rId32"/>
    <p:sldId id="300" r:id="rId33"/>
    <p:sldId id="359" r:id="rId34"/>
    <p:sldId id="301" r:id="rId35"/>
    <p:sldId id="280" r:id="rId36"/>
    <p:sldId id="303" r:id="rId37"/>
    <p:sldId id="304" r:id="rId38"/>
    <p:sldId id="305" r:id="rId39"/>
    <p:sldId id="306" r:id="rId40"/>
    <p:sldId id="307" r:id="rId41"/>
    <p:sldId id="308" r:id="rId42"/>
  </p:sldIdLst>
  <p:sldSz cx="9144000" cy="5143500" type="screen16x9"/>
  <p:notesSz cx="6858000" cy="9144000"/>
  <p:embeddedFontLst>
    <p:embeddedFont>
      <p:font typeface="#9Slide03 Arima Madurai Bold" panose="020B0604020202020204" charset="0"/>
      <p:bold r:id="rId44"/>
    </p:embeddedFont>
    <p:embeddedFont>
      <p:font typeface="#9Slide05 Fourth Medium" panose="020B0604020202020204" charset="0"/>
      <p:bold r:id="rId45"/>
    </p:embeddedFont>
    <p:embeddedFont>
      <p:font typeface="#9Slide05 SVNBlenda Script" panose="020B0604020202020204" charset="0"/>
      <p:regular r:id="rId46"/>
    </p:embeddedFont>
    <p:embeddedFont>
      <p:font typeface="Comic Sans MS" panose="030F0702030302020204" pitchFamily="66" charset="0"/>
      <p:regular r:id="rId47"/>
      <p:bold r:id="rId48"/>
      <p:italic r:id="rId49"/>
      <p:boldItalic r:id="rId50"/>
    </p:embeddedFont>
    <p:embeddedFont>
      <p:font typeface="Lora" pitchFamily="2" charset="0"/>
      <p:regular r:id="rId51"/>
      <p:bold r:id="rId52"/>
      <p:italic r:id="rId53"/>
      <p:boldItalic r:id="rId54"/>
    </p:embeddedFont>
    <p:embeddedFont>
      <p:font typeface="Muli" panose="020B0604020202020204" charset="0"/>
      <p:regular r:id="rId55"/>
      <p:bold r:id="rId56"/>
      <p:italic r:id="rId57"/>
      <p:boldItalic r:id="rId58"/>
    </p:embeddedFont>
    <p:embeddedFont>
      <p:font typeface="Quattrocento Sans" panose="020B0502050000020003" pitchFamily="34"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F8BDBBA-C7B4-48FB-A3F2-A901652E9E0D}">
  <a:tblStyle styleId="{DF8BDBBA-C7B4-48FB-A3F2-A901652E9E0D}"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874"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1.fntdata"/><Relationship Id="rId62"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font" Target="fonts/font14.fntdata"/><Relationship Id="rId61"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45272616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9" name="Shape 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501270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3" name="Shape 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825899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9373988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9" name="Shape 1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5344456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0" name="Shape 1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57158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3" name="Shape 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726358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994329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9" name="Shape 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454505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59679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2" name="Shape 1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4914882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5" name="Shape 1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253197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3" name="Shape 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03759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39773473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41690047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484A928-49EA-4342-86CC-277AF27E9D62}" type="slidenum">
              <a:rPr lang="zh-CN" altLang="en-US" smtClean="0"/>
              <a:t>33</a:t>
            </a:fld>
            <a:endParaRPr lang="zh-CN" altLang="en-US"/>
          </a:p>
        </p:txBody>
      </p:sp>
    </p:spTree>
    <p:extLst>
      <p:ext uri="{BB962C8B-B14F-4D97-AF65-F5344CB8AC3E}">
        <p14:creationId xmlns:p14="http://schemas.microsoft.com/office/powerpoint/2010/main" val="24118657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Shape 3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74" name="Shape 37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701602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8" name="Shape 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50887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7" name="Shape 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1696178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93" name="Shape 2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136115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4" name="Shape 1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703743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83812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0" name="Shape 1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203216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34114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9" name="Shape 9"/>
          <p:cNvSpPr txBox="1">
            <a:spLocks noGrp="1"/>
          </p:cNvSpPr>
          <p:nvPr>
            <p:ph type="ctrTitle"/>
          </p:nvPr>
        </p:nvSpPr>
        <p:spPr>
          <a:xfrm>
            <a:off x="996630" y="2003888"/>
            <a:ext cx="4523699" cy="1159799"/>
          </a:xfrm>
          <a:prstGeom prst="rect">
            <a:avLst/>
          </a:prstGeom>
        </p:spPr>
        <p:txBody>
          <a:bodyPr lIns="91425" tIns="91425" rIns="91425" bIns="91425" anchor="b" anchorCtr="0"/>
          <a:lstStyle>
            <a:lvl1pPr lvl="0">
              <a:spcBef>
                <a:spcPts val="0"/>
              </a:spcBef>
              <a:buSzPct val="100000"/>
              <a:defRPr sz="3600"/>
            </a:lvl1pPr>
            <a:lvl2pPr lvl="1">
              <a:spcBef>
                <a:spcPts val="0"/>
              </a:spcBef>
              <a:buSzPct val="100000"/>
              <a:defRPr sz="3600"/>
            </a:lvl2pPr>
            <a:lvl3pPr lvl="2">
              <a:spcBef>
                <a:spcPts val="0"/>
              </a:spcBef>
              <a:buSzPct val="100000"/>
              <a:defRPr sz="3600"/>
            </a:lvl3pPr>
            <a:lvl4pPr lvl="3">
              <a:spcBef>
                <a:spcPts val="0"/>
              </a:spcBef>
              <a:buSzPct val="100000"/>
              <a:defRPr sz="3600"/>
            </a:lvl4pPr>
            <a:lvl5pPr lvl="4">
              <a:spcBef>
                <a:spcPts val="0"/>
              </a:spcBef>
              <a:buSzPct val="100000"/>
              <a:defRPr sz="3600"/>
            </a:lvl5pPr>
            <a:lvl6pPr lvl="5">
              <a:spcBef>
                <a:spcPts val="0"/>
              </a:spcBef>
              <a:buSzPct val="100000"/>
              <a:defRPr sz="3600"/>
            </a:lvl6pPr>
            <a:lvl7pPr lvl="6">
              <a:spcBef>
                <a:spcPts val="0"/>
              </a:spcBef>
              <a:buSzPct val="100000"/>
              <a:defRPr sz="3600"/>
            </a:lvl7pPr>
            <a:lvl8pPr lvl="7">
              <a:spcBef>
                <a:spcPts val="0"/>
              </a:spcBef>
              <a:buSzPct val="100000"/>
              <a:defRPr sz="3600"/>
            </a:lvl8pPr>
            <a:lvl9pPr lvl="8">
              <a:spcBef>
                <a:spcPts val="0"/>
              </a:spcBef>
              <a:buSzPct val="100000"/>
              <a:defRPr sz="3600"/>
            </a:lvl9pPr>
          </a:lstStyle>
          <a:p>
            <a:endParaRPr/>
          </a:p>
        </p:txBody>
      </p:sp>
      <p:cxnSp>
        <p:nvCxnSpPr>
          <p:cNvPr id="10" name="Shape 10"/>
          <p:cNvCxnSpPr/>
          <p:nvPr/>
        </p:nvCxnSpPr>
        <p:spPr>
          <a:xfrm>
            <a:off x="-6025" y="3676511"/>
            <a:ext cx="9161999" cy="0"/>
          </a:xfrm>
          <a:prstGeom prst="straightConnector1">
            <a:avLst/>
          </a:prstGeom>
          <a:noFill/>
          <a:ln w="9525" cap="flat" cmpd="sng">
            <a:solidFill>
              <a:srgbClr val="000000"/>
            </a:solidFill>
            <a:prstDash val="solid"/>
            <a:round/>
            <a:headEnd type="none" w="lg" len="lg"/>
            <a:tailEnd type="none" w="lg" len="lg"/>
          </a:ln>
        </p:spPr>
      </p:cxnSp>
      <p:sp>
        <p:nvSpPr>
          <p:cNvPr id="11" name="Shape 11"/>
          <p:cNvSpPr/>
          <p:nvPr/>
        </p:nvSpPr>
        <p:spPr>
          <a:xfrm>
            <a:off x="1117950" y="3393000"/>
            <a:ext cx="566999" cy="566999"/>
          </a:xfrm>
          <a:prstGeom prst="ellipse">
            <a:avLst/>
          </a:prstGeom>
          <a:solidFill>
            <a:srgbClr val="FFCD00"/>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762974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4BAEE1-B06B-45E9-BC8E-52C51658A77F}"/>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671F831E-052F-46BF-85E8-A6FAF4A93A6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06419E0-6DEC-453E-B6E9-E26FA1A6E93C}"/>
              </a:ext>
            </a:extLst>
          </p:cNvPr>
          <p:cNvSpPr>
            <a:spLocks noGrp="1"/>
          </p:cNvSpPr>
          <p:nvPr>
            <p:ph type="dt" sz="half" idx="10"/>
          </p:nvPr>
        </p:nvSpPr>
        <p:spPr/>
        <p:txBody>
          <a:bodyPr/>
          <a:lstStyle/>
          <a:p>
            <a:fld id="{1E6E710A-3F4A-4344-8296-3F05CA767226}" type="datetimeFigureOut">
              <a:rPr lang="zh-CN" altLang="en-US" smtClean="0"/>
              <a:t>2024/10/9</a:t>
            </a:fld>
            <a:endParaRPr lang="zh-CN" altLang="en-US"/>
          </a:p>
        </p:txBody>
      </p:sp>
      <p:sp>
        <p:nvSpPr>
          <p:cNvPr id="5" name="页脚占位符 4">
            <a:extLst>
              <a:ext uri="{FF2B5EF4-FFF2-40B4-BE49-F238E27FC236}">
                <a16:creationId xmlns:a16="http://schemas.microsoft.com/office/drawing/2014/main" id="{E5165C97-8A3D-45FF-A039-E784DEA5C4C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21C6705-96CC-4B04-805F-B3B3837BE3A9}"/>
              </a:ext>
            </a:extLst>
          </p:cNvPr>
          <p:cNvSpPr>
            <a:spLocks noGrp="1"/>
          </p:cNvSpPr>
          <p:nvPr>
            <p:ph type="sldNum" sz="quarter" idx="12"/>
          </p:nvPr>
        </p:nvSpPr>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14281152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cSld name="Subtitle">
    <p:spTree>
      <p:nvGrpSpPr>
        <p:cNvPr id="1" name="Shape 12"/>
        <p:cNvGrpSpPr/>
        <p:nvPr/>
      </p:nvGrpSpPr>
      <p:grpSpPr>
        <a:xfrm>
          <a:off x="0" y="0"/>
          <a:ext cx="0" cy="0"/>
          <a:chOff x="0" y="0"/>
          <a:chExt cx="0" cy="0"/>
        </a:xfrm>
      </p:grpSpPr>
      <p:sp>
        <p:nvSpPr>
          <p:cNvPr id="13" name="Shape 13"/>
          <p:cNvSpPr txBox="1">
            <a:spLocks noGrp="1"/>
          </p:cNvSpPr>
          <p:nvPr>
            <p:ph type="subTitle" idx="1"/>
          </p:nvPr>
        </p:nvSpPr>
        <p:spPr>
          <a:xfrm>
            <a:off x="2022300" y="2815923"/>
            <a:ext cx="5591400" cy="784799"/>
          </a:xfrm>
          <a:prstGeom prst="rect">
            <a:avLst/>
          </a:prstGeom>
        </p:spPr>
        <p:txBody>
          <a:bodyPr lIns="91425" tIns="91425" rIns="91425" bIns="91425" anchor="t" anchorCtr="0"/>
          <a:lstStyle>
            <a:lvl1pPr lvl="0" rtl="0">
              <a:spcBef>
                <a:spcPts val="0"/>
              </a:spcBef>
              <a:buClr>
                <a:srgbClr val="000000"/>
              </a:buClr>
              <a:buSzPct val="100000"/>
              <a:buNone/>
              <a:defRPr sz="1400">
                <a:highlight>
                  <a:srgbClr val="FFCD00"/>
                </a:highlight>
              </a:defRPr>
            </a:lvl1pPr>
            <a:lvl2pPr lvl="1" rtl="0">
              <a:spcBef>
                <a:spcPts val="0"/>
              </a:spcBef>
              <a:buClr>
                <a:schemeClr val="dk2"/>
              </a:buClr>
              <a:buSzPct val="100000"/>
              <a:buNone/>
              <a:defRPr sz="1400">
                <a:solidFill>
                  <a:schemeClr val="dk2"/>
                </a:solidFill>
                <a:highlight>
                  <a:srgbClr val="FFCD00"/>
                </a:highlight>
              </a:defRPr>
            </a:lvl2pPr>
            <a:lvl3pPr lvl="2" rtl="0">
              <a:spcBef>
                <a:spcPts val="0"/>
              </a:spcBef>
              <a:buClr>
                <a:schemeClr val="dk2"/>
              </a:buClr>
              <a:buSzPct val="100000"/>
              <a:buNone/>
              <a:defRPr sz="1400">
                <a:solidFill>
                  <a:schemeClr val="dk2"/>
                </a:solidFill>
                <a:highlight>
                  <a:srgbClr val="FFCD00"/>
                </a:highlight>
              </a:defRPr>
            </a:lvl3pPr>
            <a:lvl4pPr lvl="3" rtl="0">
              <a:spcBef>
                <a:spcPts val="0"/>
              </a:spcBef>
              <a:buClr>
                <a:schemeClr val="dk2"/>
              </a:buClr>
              <a:buSzPct val="100000"/>
              <a:buNone/>
              <a:defRPr sz="1400">
                <a:solidFill>
                  <a:schemeClr val="dk2"/>
                </a:solidFill>
                <a:highlight>
                  <a:srgbClr val="FFCD00"/>
                </a:highlight>
              </a:defRPr>
            </a:lvl4pPr>
            <a:lvl5pPr lvl="4" rtl="0">
              <a:spcBef>
                <a:spcPts val="0"/>
              </a:spcBef>
              <a:buClr>
                <a:schemeClr val="dk2"/>
              </a:buClr>
              <a:buSzPct val="100000"/>
              <a:buNone/>
              <a:defRPr sz="1400">
                <a:solidFill>
                  <a:schemeClr val="dk2"/>
                </a:solidFill>
                <a:highlight>
                  <a:srgbClr val="FFCD00"/>
                </a:highlight>
              </a:defRPr>
            </a:lvl5pPr>
            <a:lvl6pPr lvl="5" rtl="0">
              <a:spcBef>
                <a:spcPts val="0"/>
              </a:spcBef>
              <a:buClr>
                <a:schemeClr val="dk2"/>
              </a:buClr>
              <a:buSzPct val="100000"/>
              <a:buNone/>
              <a:defRPr sz="1400">
                <a:solidFill>
                  <a:schemeClr val="dk2"/>
                </a:solidFill>
                <a:highlight>
                  <a:srgbClr val="FFCD00"/>
                </a:highlight>
              </a:defRPr>
            </a:lvl6pPr>
            <a:lvl7pPr lvl="6" rtl="0">
              <a:spcBef>
                <a:spcPts val="0"/>
              </a:spcBef>
              <a:buClr>
                <a:schemeClr val="dk2"/>
              </a:buClr>
              <a:buSzPct val="100000"/>
              <a:buNone/>
              <a:defRPr sz="1400">
                <a:solidFill>
                  <a:schemeClr val="dk2"/>
                </a:solidFill>
                <a:highlight>
                  <a:srgbClr val="FFCD00"/>
                </a:highlight>
              </a:defRPr>
            </a:lvl7pPr>
            <a:lvl8pPr lvl="7" rtl="0">
              <a:spcBef>
                <a:spcPts val="0"/>
              </a:spcBef>
              <a:buClr>
                <a:schemeClr val="dk2"/>
              </a:buClr>
              <a:buSzPct val="100000"/>
              <a:buNone/>
              <a:defRPr sz="1400">
                <a:solidFill>
                  <a:schemeClr val="dk2"/>
                </a:solidFill>
                <a:highlight>
                  <a:srgbClr val="FFCD00"/>
                </a:highlight>
              </a:defRPr>
            </a:lvl8pPr>
            <a:lvl9pPr lvl="8" rtl="0">
              <a:spcBef>
                <a:spcPts val="0"/>
              </a:spcBef>
              <a:buClr>
                <a:schemeClr val="dk2"/>
              </a:buClr>
              <a:buSzPct val="100000"/>
              <a:buNone/>
              <a:defRPr sz="1400">
                <a:solidFill>
                  <a:schemeClr val="dk2"/>
                </a:solidFill>
                <a:highlight>
                  <a:srgbClr val="FFCD00"/>
                </a:highlight>
              </a:defRPr>
            </a:lvl9pPr>
          </a:lstStyle>
          <a:p>
            <a:endParaRPr/>
          </a:p>
        </p:txBody>
      </p:sp>
      <p:cxnSp>
        <p:nvCxnSpPr>
          <p:cNvPr id="14" name="Shape 14"/>
          <p:cNvCxnSpPr/>
          <p:nvPr/>
        </p:nvCxnSpPr>
        <p:spPr>
          <a:xfrm>
            <a:off x="-6025" y="2571761"/>
            <a:ext cx="1984499" cy="0"/>
          </a:xfrm>
          <a:prstGeom prst="straightConnector1">
            <a:avLst/>
          </a:prstGeom>
          <a:noFill/>
          <a:ln w="9525" cap="flat" cmpd="sng">
            <a:solidFill>
              <a:srgbClr val="CCCCCC"/>
            </a:solidFill>
            <a:prstDash val="solid"/>
            <a:round/>
            <a:headEnd type="none" w="lg" len="lg"/>
            <a:tailEnd type="none" w="lg" len="lg"/>
          </a:ln>
        </p:spPr>
      </p:cxnSp>
      <p:sp>
        <p:nvSpPr>
          <p:cNvPr id="15" name="Shape 15"/>
          <p:cNvSpPr/>
          <p:nvPr/>
        </p:nvSpPr>
        <p:spPr>
          <a:xfrm>
            <a:off x="1117950" y="2288250"/>
            <a:ext cx="566999" cy="566999"/>
          </a:xfrm>
          <a:prstGeom prst="ellipse">
            <a:avLst/>
          </a:prstGeom>
          <a:solidFill>
            <a:srgbClr val="FFCD00"/>
          </a:solidFill>
          <a:ln>
            <a:noFill/>
          </a:ln>
        </p:spPr>
        <p:txBody>
          <a:bodyPr lIns="91425" tIns="91425" rIns="91425" bIns="91425" anchor="ctr" anchorCtr="0">
            <a:noAutofit/>
          </a:bodyPr>
          <a:lstStyle/>
          <a:p>
            <a:pPr lvl="0" rtl="0">
              <a:spcBef>
                <a:spcPts val="0"/>
              </a:spcBef>
              <a:buNone/>
            </a:pPr>
            <a:endParaRPr/>
          </a:p>
        </p:txBody>
      </p:sp>
      <p:sp>
        <p:nvSpPr>
          <p:cNvPr id="16" name="Shape 16"/>
          <p:cNvSpPr txBox="1">
            <a:spLocks noGrp="1"/>
          </p:cNvSpPr>
          <p:nvPr>
            <p:ph type="ctrTitle"/>
          </p:nvPr>
        </p:nvSpPr>
        <p:spPr>
          <a:xfrm>
            <a:off x="2022225" y="1693523"/>
            <a:ext cx="3787799" cy="1159799"/>
          </a:xfrm>
          <a:prstGeom prst="rect">
            <a:avLst/>
          </a:prstGeom>
        </p:spPr>
        <p:txBody>
          <a:bodyPr lIns="91425" tIns="91425" rIns="91425" bIns="91425" anchor="b" anchorCtr="0"/>
          <a:lstStyle>
            <a:lvl1pPr lvl="0" rtl="0">
              <a:spcBef>
                <a:spcPts val="0"/>
              </a:spcBef>
              <a:buSzPct val="100000"/>
              <a:defRPr sz="3000"/>
            </a:lvl1pPr>
            <a:lvl2pPr lvl="1" rtl="0">
              <a:spcBef>
                <a:spcPts val="0"/>
              </a:spcBef>
              <a:buSzPct val="100000"/>
              <a:defRPr sz="3000"/>
            </a:lvl2pPr>
            <a:lvl3pPr lvl="2" rtl="0">
              <a:spcBef>
                <a:spcPts val="0"/>
              </a:spcBef>
              <a:buSzPct val="100000"/>
              <a:defRPr sz="3000"/>
            </a:lvl3pPr>
            <a:lvl4pPr lvl="3" rtl="0">
              <a:spcBef>
                <a:spcPts val="0"/>
              </a:spcBef>
              <a:buSzPct val="100000"/>
              <a:defRPr sz="3000"/>
            </a:lvl4pPr>
            <a:lvl5pPr lvl="4" rtl="0">
              <a:spcBef>
                <a:spcPts val="0"/>
              </a:spcBef>
              <a:buSzPct val="100000"/>
              <a:defRPr sz="3000"/>
            </a:lvl5pPr>
            <a:lvl6pPr lvl="5" rtl="0">
              <a:spcBef>
                <a:spcPts val="0"/>
              </a:spcBef>
              <a:buSzPct val="100000"/>
              <a:defRPr sz="3000"/>
            </a:lvl6pPr>
            <a:lvl7pPr lvl="6" rtl="0">
              <a:spcBef>
                <a:spcPts val="0"/>
              </a:spcBef>
              <a:buSzPct val="100000"/>
              <a:defRPr sz="3000"/>
            </a:lvl7pPr>
            <a:lvl8pPr lvl="7" rtl="0">
              <a:spcBef>
                <a:spcPts val="0"/>
              </a:spcBef>
              <a:buSzPct val="100000"/>
              <a:defRPr sz="3000"/>
            </a:lvl8pPr>
            <a:lvl9pPr lvl="8" rtl="0">
              <a:spcBef>
                <a:spcPts val="0"/>
              </a:spcBef>
              <a:buSzPct val="100000"/>
              <a:defRPr sz="3000"/>
            </a:lvl9pPr>
          </a:lstStyle>
          <a:p>
            <a:endParaRPr/>
          </a:p>
        </p:txBody>
      </p:sp>
      <p:cxnSp>
        <p:nvCxnSpPr>
          <p:cNvPr id="17" name="Shape 17"/>
          <p:cNvCxnSpPr/>
          <p:nvPr/>
        </p:nvCxnSpPr>
        <p:spPr>
          <a:xfrm>
            <a:off x="5898975" y="2571750"/>
            <a:ext cx="3251099" cy="0"/>
          </a:xfrm>
          <a:prstGeom prst="straightConnector1">
            <a:avLst/>
          </a:prstGeom>
          <a:noFill/>
          <a:ln w="9525" cap="flat" cmpd="sng">
            <a:solidFill>
              <a:srgbClr val="CCCCCC"/>
            </a:solidFill>
            <a:prstDash val="solid"/>
            <a:round/>
            <a:headEnd type="none" w="lg" len="lg"/>
            <a:tailEnd type="none" w="lg" len="lg"/>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Quote">
    <p:spTree>
      <p:nvGrpSpPr>
        <p:cNvPr id="1" name="Shape 18"/>
        <p:cNvGrpSpPr/>
        <p:nvPr/>
      </p:nvGrpSpPr>
      <p:grpSpPr>
        <a:xfrm>
          <a:off x="0" y="0"/>
          <a:ext cx="0" cy="0"/>
          <a:chOff x="0" y="0"/>
          <a:chExt cx="0" cy="0"/>
        </a:xfrm>
      </p:grpSpPr>
      <p:sp>
        <p:nvSpPr>
          <p:cNvPr id="19" name="Shape 19"/>
          <p:cNvSpPr txBox="1">
            <a:spLocks noGrp="1"/>
          </p:cNvSpPr>
          <p:nvPr>
            <p:ph type="body" idx="1"/>
          </p:nvPr>
        </p:nvSpPr>
        <p:spPr>
          <a:xfrm>
            <a:off x="2105050" y="2238000"/>
            <a:ext cx="4933800" cy="819899"/>
          </a:xfrm>
          <a:prstGeom prst="rect">
            <a:avLst/>
          </a:prstGeom>
        </p:spPr>
        <p:txBody>
          <a:bodyPr lIns="91425" tIns="91425" rIns="91425" bIns="91425" anchor="b" anchorCtr="0"/>
          <a:lstStyle>
            <a:lvl1pPr lvl="0" algn="ctr" rtl="0">
              <a:spcBef>
                <a:spcPts val="0"/>
              </a:spcBef>
              <a:buSzPct val="100000"/>
              <a:buFont typeface="Lora"/>
              <a:defRPr sz="2400" i="1">
                <a:latin typeface="Lora"/>
                <a:ea typeface="Lora"/>
                <a:cs typeface="Lora"/>
                <a:sym typeface="Lora"/>
              </a:defRPr>
            </a:lvl1pPr>
            <a:lvl2pPr lvl="1" algn="ctr" rtl="0">
              <a:spcBef>
                <a:spcPts val="0"/>
              </a:spcBef>
              <a:buFont typeface="Lora"/>
              <a:defRPr i="1">
                <a:latin typeface="Lora"/>
                <a:ea typeface="Lora"/>
                <a:cs typeface="Lora"/>
                <a:sym typeface="Lora"/>
              </a:defRPr>
            </a:lvl2pPr>
            <a:lvl3pPr lvl="2" algn="ctr" rtl="0">
              <a:spcBef>
                <a:spcPts val="0"/>
              </a:spcBef>
              <a:buFont typeface="Lora"/>
              <a:defRPr i="1">
                <a:latin typeface="Lora"/>
                <a:ea typeface="Lora"/>
                <a:cs typeface="Lora"/>
                <a:sym typeface="Lora"/>
              </a:defRPr>
            </a:lvl3pPr>
            <a:lvl4pPr lvl="3" algn="ctr" rtl="0">
              <a:spcBef>
                <a:spcPts val="0"/>
              </a:spcBef>
              <a:buSzPct val="100000"/>
              <a:buFont typeface="Lora"/>
              <a:defRPr sz="2400" i="1">
                <a:latin typeface="Lora"/>
                <a:ea typeface="Lora"/>
                <a:cs typeface="Lora"/>
                <a:sym typeface="Lora"/>
              </a:defRPr>
            </a:lvl4pPr>
            <a:lvl5pPr lvl="4" algn="ctr" rtl="0">
              <a:spcBef>
                <a:spcPts val="0"/>
              </a:spcBef>
              <a:buSzPct val="100000"/>
              <a:buFont typeface="Lora"/>
              <a:defRPr sz="2400" i="1">
                <a:latin typeface="Lora"/>
                <a:ea typeface="Lora"/>
                <a:cs typeface="Lora"/>
                <a:sym typeface="Lora"/>
              </a:defRPr>
            </a:lvl5pPr>
            <a:lvl6pPr lvl="5" algn="ctr" rtl="0">
              <a:spcBef>
                <a:spcPts val="0"/>
              </a:spcBef>
              <a:buSzPct val="100000"/>
              <a:buFont typeface="Lora"/>
              <a:defRPr sz="2400" i="1">
                <a:latin typeface="Lora"/>
                <a:ea typeface="Lora"/>
                <a:cs typeface="Lora"/>
                <a:sym typeface="Lora"/>
              </a:defRPr>
            </a:lvl6pPr>
            <a:lvl7pPr lvl="6" algn="ctr" rtl="0">
              <a:spcBef>
                <a:spcPts val="0"/>
              </a:spcBef>
              <a:buSzPct val="100000"/>
              <a:buFont typeface="Lora"/>
              <a:defRPr sz="2400" i="1">
                <a:latin typeface="Lora"/>
                <a:ea typeface="Lora"/>
                <a:cs typeface="Lora"/>
                <a:sym typeface="Lora"/>
              </a:defRPr>
            </a:lvl7pPr>
            <a:lvl8pPr lvl="7" algn="ctr" rtl="0">
              <a:spcBef>
                <a:spcPts val="0"/>
              </a:spcBef>
              <a:buSzPct val="100000"/>
              <a:buFont typeface="Lora"/>
              <a:defRPr sz="2400" i="1">
                <a:latin typeface="Lora"/>
                <a:ea typeface="Lora"/>
                <a:cs typeface="Lora"/>
                <a:sym typeface="Lora"/>
              </a:defRPr>
            </a:lvl8pPr>
            <a:lvl9pPr lvl="8" algn="ctr">
              <a:spcBef>
                <a:spcPts val="0"/>
              </a:spcBef>
              <a:buSzPct val="100000"/>
              <a:buFont typeface="Lora"/>
              <a:defRPr sz="2400" i="1">
                <a:latin typeface="Lora"/>
                <a:ea typeface="Lora"/>
                <a:cs typeface="Lora"/>
                <a:sym typeface="Lora"/>
              </a:defRPr>
            </a:lvl9pPr>
          </a:lstStyle>
          <a:p>
            <a:endParaRPr/>
          </a:p>
        </p:txBody>
      </p:sp>
      <p:cxnSp>
        <p:nvCxnSpPr>
          <p:cNvPr id="20" name="Shape 20"/>
          <p:cNvCxnSpPr/>
          <p:nvPr/>
        </p:nvCxnSpPr>
        <p:spPr>
          <a:xfrm>
            <a:off x="4584075" y="3676500"/>
            <a:ext cx="0" cy="1480499"/>
          </a:xfrm>
          <a:prstGeom prst="straightConnector1">
            <a:avLst/>
          </a:prstGeom>
          <a:noFill/>
          <a:ln w="9525" cap="flat" cmpd="sng">
            <a:solidFill>
              <a:srgbClr val="CCCCCC"/>
            </a:solidFill>
            <a:prstDash val="solid"/>
            <a:round/>
            <a:headEnd type="none" w="lg" len="lg"/>
            <a:tailEnd type="none" w="lg" len="lg"/>
          </a:ln>
        </p:spPr>
      </p:cxnSp>
      <p:sp>
        <p:nvSpPr>
          <p:cNvPr id="21" name="Shape 21"/>
          <p:cNvSpPr/>
          <p:nvPr/>
        </p:nvSpPr>
        <p:spPr>
          <a:xfrm>
            <a:off x="4288500" y="3393000"/>
            <a:ext cx="566999" cy="566999"/>
          </a:xfrm>
          <a:prstGeom prst="ellipse">
            <a:avLst/>
          </a:prstGeom>
          <a:solidFill>
            <a:srgbClr val="FFCD00"/>
          </a:solidFill>
          <a:ln>
            <a:noFill/>
          </a:ln>
        </p:spPr>
        <p:txBody>
          <a:bodyPr lIns="91425" tIns="91425" rIns="91425" bIns="91425" anchor="ctr" anchorCtr="0">
            <a:noAutofit/>
          </a:bodyPr>
          <a:lstStyle/>
          <a:p>
            <a:pPr lvl="0" rtl="0">
              <a:spcBef>
                <a:spcPts val="0"/>
              </a:spcBef>
              <a:buNone/>
            </a:pPr>
            <a:endParaRPr/>
          </a:p>
        </p:txBody>
      </p:sp>
      <p:sp>
        <p:nvSpPr>
          <p:cNvPr id="22" name="Shape 22"/>
          <p:cNvSpPr txBox="1"/>
          <p:nvPr/>
        </p:nvSpPr>
        <p:spPr>
          <a:xfrm>
            <a:off x="3593400" y="3412651"/>
            <a:ext cx="1957200" cy="653699"/>
          </a:xfrm>
          <a:prstGeom prst="rect">
            <a:avLst/>
          </a:prstGeom>
          <a:noFill/>
          <a:ln>
            <a:noFill/>
          </a:ln>
        </p:spPr>
        <p:txBody>
          <a:bodyPr lIns="91425" tIns="91425" rIns="91425" bIns="91425" anchor="t" anchorCtr="0">
            <a:noAutofit/>
          </a:bodyPr>
          <a:lstStyle/>
          <a:p>
            <a:pPr lvl="0" algn="ctr">
              <a:spcBef>
                <a:spcPts val="0"/>
              </a:spcBef>
              <a:buNone/>
            </a:pPr>
            <a:r>
              <a:rPr lang="en" sz="3600" b="1">
                <a:latin typeface="Lora"/>
                <a:ea typeface="Lora"/>
                <a:cs typeface="Lora"/>
                <a:sym typeface="Lora"/>
              </a:rPr>
              <a: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23"/>
        <p:cNvGrpSpPr/>
        <p:nvPr/>
      </p:nvGrpSpPr>
      <p:grpSpPr>
        <a:xfrm>
          <a:off x="0" y="0"/>
          <a:ext cx="0" cy="0"/>
          <a:chOff x="0" y="0"/>
          <a:chExt cx="0" cy="0"/>
        </a:xfrm>
      </p:grpSpPr>
      <p:cxnSp>
        <p:nvCxnSpPr>
          <p:cNvPr id="24" name="Shape 24"/>
          <p:cNvCxnSpPr/>
          <p:nvPr/>
        </p:nvCxnSpPr>
        <p:spPr>
          <a:xfrm>
            <a:off x="0" y="1131725"/>
            <a:ext cx="1375800" cy="0"/>
          </a:xfrm>
          <a:prstGeom prst="straightConnector1">
            <a:avLst/>
          </a:prstGeom>
          <a:noFill/>
          <a:ln w="9525" cap="flat" cmpd="sng">
            <a:solidFill>
              <a:srgbClr val="CCCCCC"/>
            </a:solidFill>
            <a:prstDash val="solid"/>
            <a:round/>
            <a:headEnd type="none" w="lg" len="lg"/>
            <a:tailEnd type="none" w="lg" len="lg"/>
          </a:ln>
        </p:spPr>
      </p:cxnSp>
      <p:sp>
        <p:nvSpPr>
          <p:cNvPr id="25" name="Shape 25"/>
          <p:cNvSpPr/>
          <p:nvPr/>
        </p:nvSpPr>
        <p:spPr>
          <a:xfrm>
            <a:off x="817475" y="928766"/>
            <a:ext cx="405899" cy="405899"/>
          </a:xfrm>
          <a:prstGeom prst="ellipse">
            <a:avLst/>
          </a:prstGeom>
          <a:solidFill>
            <a:srgbClr val="FFCD00"/>
          </a:solidFill>
          <a:ln>
            <a:noFill/>
          </a:ln>
        </p:spPr>
        <p:txBody>
          <a:bodyPr lIns="91425" tIns="91425" rIns="91425" bIns="91425" anchor="ctr" anchorCtr="0">
            <a:noAutofit/>
          </a:bodyPr>
          <a:lstStyle/>
          <a:p>
            <a:pPr lvl="0" rtl="0">
              <a:spcBef>
                <a:spcPts val="0"/>
              </a:spcBef>
              <a:buNone/>
            </a:pPr>
            <a:endParaRPr/>
          </a:p>
        </p:txBody>
      </p:sp>
      <p:sp>
        <p:nvSpPr>
          <p:cNvPr id="26" name="Shape 26"/>
          <p:cNvSpPr txBox="1">
            <a:spLocks noGrp="1"/>
          </p:cNvSpPr>
          <p:nvPr>
            <p:ph type="title"/>
          </p:nvPr>
        </p:nvSpPr>
        <p:spPr>
          <a:xfrm>
            <a:off x="1381250" y="922668"/>
            <a:ext cx="3878399" cy="435599"/>
          </a:xfrm>
          <a:prstGeom prst="rect">
            <a:avLst/>
          </a:prstGeom>
        </p:spPr>
        <p:txBody>
          <a:bodyPr lIns="91425" tIns="91425" rIns="91425" bIns="91425" anchor="ctr" anchorCtr="0"/>
          <a:lstStyle>
            <a:lvl1pPr lvl="0" rtl="0">
              <a:spcBef>
                <a:spcPts val="0"/>
              </a:spcBef>
              <a:buSzPct val="100000"/>
              <a:buFont typeface="Lora"/>
              <a:buNone/>
              <a:defRPr sz="2000" b="1">
                <a:latin typeface="Lora"/>
                <a:ea typeface="Lora"/>
                <a:cs typeface="Lora"/>
                <a:sym typeface="Lora"/>
              </a:defRPr>
            </a:lvl1pPr>
            <a:lvl2pPr lvl="1" rtl="0">
              <a:spcBef>
                <a:spcPts val="0"/>
              </a:spcBef>
              <a:buSzPct val="100000"/>
              <a:buFont typeface="Lora"/>
              <a:buNone/>
              <a:defRPr sz="2000" b="1">
                <a:highlight>
                  <a:srgbClr val="FFFFFF"/>
                </a:highlight>
                <a:latin typeface="Lora"/>
                <a:ea typeface="Lora"/>
                <a:cs typeface="Lora"/>
                <a:sym typeface="Lora"/>
              </a:defRPr>
            </a:lvl2pPr>
            <a:lvl3pPr lvl="2" rtl="0">
              <a:spcBef>
                <a:spcPts val="0"/>
              </a:spcBef>
              <a:buSzPct val="100000"/>
              <a:buFont typeface="Lora"/>
              <a:buNone/>
              <a:defRPr sz="2000" b="1">
                <a:highlight>
                  <a:srgbClr val="FFFFFF"/>
                </a:highlight>
                <a:latin typeface="Lora"/>
                <a:ea typeface="Lora"/>
                <a:cs typeface="Lora"/>
                <a:sym typeface="Lora"/>
              </a:defRPr>
            </a:lvl3pPr>
            <a:lvl4pPr lvl="3" rtl="0">
              <a:spcBef>
                <a:spcPts val="0"/>
              </a:spcBef>
              <a:buSzPct val="100000"/>
              <a:buFont typeface="Lora"/>
              <a:buNone/>
              <a:defRPr sz="2000" b="1">
                <a:highlight>
                  <a:srgbClr val="FFFFFF"/>
                </a:highlight>
                <a:latin typeface="Lora"/>
                <a:ea typeface="Lora"/>
                <a:cs typeface="Lora"/>
                <a:sym typeface="Lora"/>
              </a:defRPr>
            </a:lvl4pPr>
            <a:lvl5pPr lvl="4" rtl="0">
              <a:spcBef>
                <a:spcPts val="0"/>
              </a:spcBef>
              <a:buSzPct val="100000"/>
              <a:buFont typeface="Lora"/>
              <a:buNone/>
              <a:defRPr sz="2000" b="1">
                <a:highlight>
                  <a:srgbClr val="FFFFFF"/>
                </a:highlight>
                <a:latin typeface="Lora"/>
                <a:ea typeface="Lora"/>
                <a:cs typeface="Lora"/>
                <a:sym typeface="Lora"/>
              </a:defRPr>
            </a:lvl5pPr>
            <a:lvl6pPr lvl="5" rtl="0">
              <a:spcBef>
                <a:spcPts val="0"/>
              </a:spcBef>
              <a:buSzPct val="100000"/>
              <a:buFont typeface="Lora"/>
              <a:buNone/>
              <a:defRPr sz="2000" b="1">
                <a:highlight>
                  <a:srgbClr val="FFFFFF"/>
                </a:highlight>
                <a:latin typeface="Lora"/>
                <a:ea typeface="Lora"/>
                <a:cs typeface="Lora"/>
                <a:sym typeface="Lora"/>
              </a:defRPr>
            </a:lvl6pPr>
            <a:lvl7pPr lvl="6" rtl="0">
              <a:spcBef>
                <a:spcPts val="0"/>
              </a:spcBef>
              <a:buSzPct val="100000"/>
              <a:buFont typeface="Lora"/>
              <a:buNone/>
              <a:defRPr sz="2000" b="1">
                <a:highlight>
                  <a:srgbClr val="FFFFFF"/>
                </a:highlight>
                <a:latin typeface="Lora"/>
                <a:ea typeface="Lora"/>
                <a:cs typeface="Lora"/>
                <a:sym typeface="Lora"/>
              </a:defRPr>
            </a:lvl7pPr>
            <a:lvl8pPr lvl="7" rtl="0">
              <a:spcBef>
                <a:spcPts val="0"/>
              </a:spcBef>
              <a:buSzPct val="100000"/>
              <a:buFont typeface="Lora"/>
              <a:buNone/>
              <a:defRPr sz="2000" b="1">
                <a:highlight>
                  <a:srgbClr val="FFFFFF"/>
                </a:highlight>
                <a:latin typeface="Lora"/>
                <a:ea typeface="Lora"/>
                <a:cs typeface="Lora"/>
                <a:sym typeface="Lora"/>
              </a:defRPr>
            </a:lvl8pPr>
            <a:lvl9pPr lvl="8" rtl="0">
              <a:spcBef>
                <a:spcPts val="0"/>
              </a:spcBef>
              <a:buSzPct val="100000"/>
              <a:buFont typeface="Lora"/>
              <a:buNone/>
              <a:defRPr sz="2000" b="1">
                <a:highlight>
                  <a:srgbClr val="FFFFFF"/>
                </a:highlight>
                <a:latin typeface="Lora"/>
                <a:ea typeface="Lora"/>
                <a:cs typeface="Lora"/>
                <a:sym typeface="Lora"/>
              </a:defRPr>
            </a:lvl9pPr>
          </a:lstStyle>
          <a:p>
            <a:endParaRPr/>
          </a:p>
        </p:txBody>
      </p:sp>
      <p:sp>
        <p:nvSpPr>
          <p:cNvPr id="27" name="Shape 27"/>
          <p:cNvSpPr txBox="1">
            <a:spLocks noGrp="1"/>
          </p:cNvSpPr>
          <p:nvPr>
            <p:ph type="body" idx="1"/>
          </p:nvPr>
        </p:nvSpPr>
        <p:spPr>
          <a:xfrm>
            <a:off x="1381250" y="1616470"/>
            <a:ext cx="6809700" cy="3112200"/>
          </a:xfrm>
          <a:prstGeom prst="rect">
            <a:avLst/>
          </a:prstGeom>
        </p:spPr>
        <p:txBody>
          <a:bodyPr lIns="91425" tIns="91425" rIns="91425" bIns="91425" anchor="t" anchorCtr="0"/>
          <a:lstStyle>
            <a:lvl1pPr lvl="0" rtl="0">
              <a:spcBef>
                <a:spcPts val="600"/>
              </a:spcBef>
              <a:buClr>
                <a:srgbClr val="FFCD00"/>
              </a:buClr>
              <a:buSzPct val="100000"/>
              <a:buFont typeface="Quattrocento Sans"/>
              <a:buChar char="◉"/>
              <a:defRPr sz="2400">
                <a:latin typeface="Quattrocento Sans"/>
                <a:ea typeface="Quattrocento Sans"/>
                <a:cs typeface="Quattrocento Sans"/>
                <a:sym typeface="Quattrocento Sans"/>
              </a:defRPr>
            </a:lvl1pPr>
            <a:lvl2pPr lvl="1" rtl="0">
              <a:spcBef>
                <a:spcPts val="480"/>
              </a:spcBef>
              <a:buClr>
                <a:srgbClr val="FFCD00"/>
              </a:buClr>
              <a:buSzPct val="100000"/>
              <a:buFont typeface="Quattrocento Sans"/>
              <a:defRPr sz="2000">
                <a:latin typeface="Quattrocento Sans"/>
                <a:ea typeface="Quattrocento Sans"/>
                <a:cs typeface="Quattrocento Sans"/>
                <a:sym typeface="Quattrocento Sans"/>
              </a:defRPr>
            </a:lvl2pPr>
            <a:lvl3pPr lvl="2" rtl="0">
              <a:spcBef>
                <a:spcPts val="480"/>
              </a:spcBef>
              <a:buClr>
                <a:srgbClr val="FFCD00"/>
              </a:buClr>
              <a:buSzPct val="100000"/>
              <a:buFont typeface="Quattrocento Sans"/>
              <a:defRPr sz="2000">
                <a:latin typeface="Quattrocento Sans"/>
                <a:ea typeface="Quattrocento Sans"/>
                <a:cs typeface="Quattrocento Sans"/>
                <a:sym typeface="Quattrocento Sans"/>
              </a:defRPr>
            </a:lvl3pPr>
            <a:lvl4pPr lvl="3" rtl="0">
              <a:spcBef>
                <a:spcPts val="360"/>
              </a:spcBef>
              <a:buClr>
                <a:srgbClr val="FFCD00"/>
              </a:buClr>
              <a:buSzPct val="100000"/>
              <a:buFont typeface="Quattrocento Sans"/>
              <a:defRPr sz="1800">
                <a:latin typeface="Quattrocento Sans"/>
                <a:ea typeface="Quattrocento Sans"/>
                <a:cs typeface="Quattrocento Sans"/>
                <a:sym typeface="Quattrocento Sans"/>
              </a:defRPr>
            </a:lvl4pPr>
            <a:lvl5pPr lvl="4" rtl="0">
              <a:spcBef>
                <a:spcPts val="360"/>
              </a:spcBef>
              <a:buClr>
                <a:srgbClr val="FFCD00"/>
              </a:buClr>
              <a:buSzPct val="100000"/>
              <a:buFont typeface="Quattrocento Sans"/>
              <a:defRPr sz="1800">
                <a:latin typeface="Quattrocento Sans"/>
                <a:ea typeface="Quattrocento Sans"/>
                <a:cs typeface="Quattrocento Sans"/>
                <a:sym typeface="Quattrocento Sans"/>
              </a:defRPr>
            </a:lvl5pPr>
            <a:lvl6pPr lvl="5" rtl="0">
              <a:spcBef>
                <a:spcPts val="360"/>
              </a:spcBef>
              <a:buClr>
                <a:srgbClr val="FFCD00"/>
              </a:buClr>
              <a:buSzPct val="100000"/>
              <a:buFont typeface="Quattrocento Sans"/>
              <a:defRPr sz="1800">
                <a:latin typeface="Quattrocento Sans"/>
                <a:ea typeface="Quattrocento Sans"/>
                <a:cs typeface="Quattrocento Sans"/>
                <a:sym typeface="Quattrocento Sans"/>
              </a:defRPr>
            </a:lvl6pPr>
            <a:lvl7pPr lvl="6" rtl="0">
              <a:spcBef>
                <a:spcPts val="360"/>
              </a:spcBef>
              <a:buClr>
                <a:srgbClr val="FFCD00"/>
              </a:buClr>
              <a:buSzPct val="100000"/>
              <a:buFont typeface="Quattrocento Sans"/>
              <a:defRPr sz="1800">
                <a:latin typeface="Quattrocento Sans"/>
                <a:ea typeface="Quattrocento Sans"/>
                <a:cs typeface="Quattrocento Sans"/>
                <a:sym typeface="Quattrocento Sans"/>
              </a:defRPr>
            </a:lvl7pPr>
            <a:lvl8pPr lvl="7" rtl="0">
              <a:spcBef>
                <a:spcPts val="360"/>
              </a:spcBef>
              <a:buClr>
                <a:srgbClr val="FFCD00"/>
              </a:buClr>
              <a:buSzPct val="100000"/>
              <a:buFont typeface="Quattrocento Sans"/>
              <a:defRPr sz="1800">
                <a:latin typeface="Quattrocento Sans"/>
                <a:ea typeface="Quattrocento Sans"/>
                <a:cs typeface="Quattrocento Sans"/>
                <a:sym typeface="Quattrocento Sans"/>
              </a:defRPr>
            </a:lvl8pPr>
            <a:lvl9pPr lvl="8" rtl="0">
              <a:spcBef>
                <a:spcPts val="360"/>
              </a:spcBef>
              <a:buClr>
                <a:srgbClr val="FFCD00"/>
              </a:buClr>
              <a:buSzPct val="100000"/>
              <a:buFont typeface="Quattrocento Sans"/>
              <a:defRPr sz="1800">
                <a:latin typeface="Quattrocento Sans"/>
                <a:ea typeface="Quattrocento Sans"/>
                <a:cs typeface="Quattrocento Sans"/>
                <a:sym typeface="Quattrocento Sans"/>
              </a:defRPr>
            </a:lvl9pPr>
          </a:lstStyle>
          <a:p>
            <a:endParaRPr/>
          </a:p>
        </p:txBody>
      </p:sp>
      <p:cxnSp>
        <p:nvCxnSpPr>
          <p:cNvPr id="28" name="Shape 28"/>
          <p:cNvCxnSpPr/>
          <p:nvPr/>
        </p:nvCxnSpPr>
        <p:spPr>
          <a:xfrm>
            <a:off x="5265650" y="1131725"/>
            <a:ext cx="3878399" cy="0"/>
          </a:xfrm>
          <a:prstGeom prst="straightConnector1">
            <a:avLst/>
          </a:prstGeom>
          <a:noFill/>
          <a:ln w="9525" cap="flat" cmpd="sng">
            <a:solidFill>
              <a:srgbClr val="CCCCCC"/>
            </a:solidFill>
            <a:prstDash val="solid"/>
            <a:round/>
            <a:headEnd type="none" w="lg" len="lg"/>
            <a:tailEnd type="none" w="lg" len="lg"/>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1381250" y="922668"/>
            <a:ext cx="3878399" cy="435599"/>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1" name="Shape 31"/>
          <p:cNvSpPr txBox="1">
            <a:spLocks noGrp="1"/>
          </p:cNvSpPr>
          <p:nvPr>
            <p:ph type="body" idx="1"/>
          </p:nvPr>
        </p:nvSpPr>
        <p:spPr>
          <a:xfrm>
            <a:off x="1381250" y="1618700"/>
            <a:ext cx="3425400" cy="3231000"/>
          </a:xfrm>
          <a:prstGeom prst="rect">
            <a:avLst/>
          </a:prstGeom>
        </p:spPr>
        <p:txBody>
          <a:bodyPr lIns="91425" tIns="91425" rIns="91425" bIns="91425" anchor="t" anchorCtr="0"/>
          <a:lstStyle>
            <a:lvl1pPr lvl="0">
              <a:spcBef>
                <a:spcPts val="0"/>
              </a:spcBef>
              <a:buSzPct val="100000"/>
              <a:defRPr sz="2000"/>
            </a:lvl1pPr>
            <a:lvl2pPr lvl="1">
              <a:spcBef>
                <a:spcPts val="0"/>
              </a:spcBef>
              <a:defRPr/>
            </a:lvl2pPr>
            <a:lvl3pPr lvl="2">
              <a:spcBef>
                <a:spcPts val="0"/>
              </a:spcBef>
              <a:defRPr/>
            </a:lvl3pPr>
            <a:lvl4pPr lvl="3">
              <a:spcBef>
                <a:spcPts val="0"/>
              </a:spcBef>
              <a:buSzPct val="100000"/>
              <a:defRPr sz="2000"/>
            </a:lvl4pPr>
            <a:lvl5pPr lvl="4">
              <a:spcBef>
                <a:spcPts val="0"/>
              </a:spcBef>
              <a:buSzPct val="100000"/>
              <a:defRPr sz="2000"/>
            </a:lvl5pPr>
            <a:lvl6pPr lvl="5">
              <a:spcBef>
                <a:spcPts val="0"/>
              </a:spcBef>
              <a:buSzPct val="100000"/>
              <a:defRPr sz="2000"/>
            </a:lvl6pPr>
            <a:lvl7pPr lvl="6">
              <a:spcBef>
                <a:spcPts val="0"/>
              </a:spcBef>
              <a:buSzPct val="100000"/>
              <a:defRPr sz="2000"/>
            </a:lvl7pPr>
            <a:lvl8pPr lvl="7">
              <a:spcBef>
                <a:spcPts val="0"/>
              </a:spcBef>
              <a:buSzPct val="100000"/>
              <a:defRPr sz="2000"/>
            </a:lvl8pPr>
            <a:lvl9pPr lvl="8">
              <a:spcBef>
                <a:spcPts val="0"/>
              </a:spcBef>
              <a:buSzPct val="100000"/>
              <a:defRPr sz="2000"/>
            </a:lvl9pPr>
          </a:lstStyle>
          <a:p>
            <a:endParaRPr/>
          </a:p>
        </p:txBody>
      </p:sp>
      <p:sp>
        <p:nvSpPr>
          <p:cNvPr id="32" name="Shape 32"/>
          <p:cNvSpPr txBox="1">
            <a:spLocks noGrp="1"/>
          </p:cNvSpPr>
          <p:nvPr>
            <p:ph type="body" idx="2"/>
          </p:nvPr>
        </p:nvSpPr>
        <p:spPr>
          <a:xfrm>
            <a:off x="5012916" y="1618700"/>
            <a:ext cx="3425400" cy="3231000"/>
          </a:xfrm>
          <a:prstGeom prst="rect">
            <a:avLst/>
          </a:prstGeom>
        </p:spPr>
        <p:txBody>
          <a:bodyPr lIns="91425" tIns="91425" rIns="91425" bIns="91425" anchor="t" anchorCtr="0"/>
          <a:lstStyle>
            <a:lvl1pPr lvl="0">
              <a:spcBef>
                <a:spcPts val="0"/>
              </a:spcBef>
              <a:buSzPct val="100000"/>
              <a:defRPr sz="2000"/>
            </a:lvl1pPr>
            <a:lvl2pPr lvl="1">
              <a:spcBef>
                <a:spcPts val="0"/>
              </a:spcBef>
              <a:defRPr/>
            </a:lvl2pPr>
            <a:lvl3pPr lvl="2">
              <a:spcBef>
                <a:spcPts val="0"/>
              </a:spcBef>
              <a:defRPr/>
            </a:lvl3pPr>
            <a:lvl4pPr lvl="3">
              <a:spcBef>
                <a:spcPts val="0"/>
              </a:spcBef>
              <a:buSzPct val="100000"/>
              <a:defRPr sz="2000"/>
            </a:lvl4pPr>
            <a:lvl5pPr lvl="4">
              <a:spcBef>
                <a:spcPts val="0"/>
              </a:spcBef>
              <a:buSzPct val="100000"/>
              <a:defRPr sz="2000"/>
            </a:lvl5pPr>
            <a:lvl6pPr lvl="5">
              <a:spcBef>
                <a:spcPts val="0"/>
              </a:spcBef>
              <a:buSzPct val="100000"/>
              <a:defRPr sz="2000"/>
            </a:lvl6pPr>
            <a:lvl7pPr lvl="6">
              <a:spcBef>
                <a:spcPts val="0"/>
              </a:spcBef>
              <a:buSzPct val="100000"/>
              <a:defRPr sz="2000"/>
            </a:lvl7pPr>
            <a:lvl8pPr lvl="7">
              <a:spcBef>
                <a:spcPts val="0"/>
              </a:spcBef>
              <a:buSzPct val="100000"/>
              <a:defRPr sz="2000"/>
            </a:lvl8pPr>
            <a:lvl9pPr lvl="8">
              <a:spcBef>
                <a:spcPts val="0"/>
              </a:spcBef>
              <a:buSzPct val="100000"/>
              <a:defRPr sz="2000"/>
            </a:lvl9pPr>
          </a:lstStyle>
          <a:p>
            <a:endParaRPr/>
          </a:p>
        </p:txBody>
      </p:sp>
      <p:cxnSp>
        <p:nvCxnSpPr>
          <p:cNvPr id="33" name="Shape 33"/>
          <p:cNvCxnSpPr/>
          <p:nvPr/>
        </p:nvCxnSpPr>
        <p:spPr>
          <a:xfrm>
            <a:off x="0" y="1131725"/>
            <a:ext cx="1375800" cy="0"/>
          </a:xfrm>
          <a:prstGeom prst="straightConnector1">
            <a:avLst/>
          </a:prstGeom>
          <a:noFill/>
          <a:ln w="9525" cap="flat" cmpd="sng">
            <a:solidFill>
              <a:srgbClr val="CCCCCC"/>
            </a:solidFill>
            <a:prstDash val="solid"/>
            <a:round/>
            <a:headEnd type="none" w="lg" len="lg"/>
            <a:tailEnd type="none" w="lg" len="lg"/>
          </a:ln>
        </p:spPr>
      </p:cxnSp>
      <p:sp>
        <p:nvSpPr>
          <p:cNvPr id="34" name="Shape 34"/>
          <p:cNvSpPr/>
          <p:nvPr/>
        </p:nvSpPr>
        <p:spPr>
          <a:xfrm>
            <a:off x="817475" y="928766"/>
            <a:ext cx="405899" cy="405899"/>
          </a:xfrm>
          <a:prstGeom prst="ellipse">
            <a:avLst/>
          </a:prstGeom>
          <a:solidFill>
            <a:srgbClr val="FFCD00"/>
          </a:solidFill>
          <a:ln>
            <a:noFill/>
          </a:ln>
        </p:spPr>
        <p:txBody>
          <a:bodyPr lIns="91425" tIns="91425" rIns="91425" bIns="91425" anchor="ctr" anchorCtr="0">
            <a:noAutofit/>
          </a:bodyPr>
          <a:lstStyle/>
          <a:p>
            <a:pPr lvl="0" rtl="0">
              <a:spcBef>
                <a:spcPts val="0"/>
              </a:spcBef>
              <a:buNone/>
            </a:pPr>
            <a:endParaRPr/>
          </a:p>
        </p:txBody>
      </p:sp>
      <p:cxnSp>
        <p:nvCxnSpPr>
          <p:cNvPr id="35" name="Shape 35"/>
          <p:cNvCxnSpPr/>
          <p:nvPr/>
        </p:nvCxnSpPr>
        <p:spPr>
          <a:xfrm>
            <a:off x="5265650" y="1131725"/>
            <a:ext cx="3878399" cy="0"/>
          </a:xfrm>
          <a:prstGeom prst="straightConnector1">
            <a:avLst/>
          </a:prstGeom>
          <a:noFill/>
          <a:ln w="9525" cap="flat" cmpd="sng">
            <a:solidFill>
              <a:srgbClr val="CCCCCC"/>
            </a:solidFill>
            <a:prstDash val="solid"/>
            <a:round/>
            <a:headEnd type="none" w="lg" len="lg"/>
            <a:tailEnd type="none" w="lg" len="lg"/>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1381250" y="922668"/>
            <a:ext cx="3878399" cy="435599"/>
          </a:xfrm>
          <a:prstGeom prst="rect">
            <a:avLst/>
          </a:prstGeom>
        </p:spPr>
        <p:txBody>
          <a:bodyPr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8" name="Shape 38"/>
          <p:cNvSpPr txBox="1">
            <a:spLocks noGrp="1"/>
          </p:cNvSpPr>
          <p:nvPr>
            <p:ph type="body" idx="1"/>
          </p:nvPr>
        </p:nvSpPr>
        <p:spPr>
          <a:xfrm>
            <a:off x="1381250" y="1651075"/>
            <a:ext cx="2333999" cy="3122399"/>
          </a:xfrm>
          <a:prstGeom prst="rect">
            <a:avLst/>
          </a:prstGeom>
        </p:spPr>
        <p:txBody>
          <a:bodyPr lIns="91425" tIns="91425" rIns="91425" bIns="91425" anchor="t" anchorCtr="0"/>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9" name="Shape 39"/>
          <p:cNvSpPr txBox="1">
            <a:spLocks noGrp="1"/>
          </p:cNvSpPr>
          <p:nvPr>
            <p:ph type="body" idx="2"/>
          </p:nvPr>
        </p:nvSpPr>
        <p:spPr>
          <a:xfrm>
            <a:off x="3834911" y="1651075"/>
            <a:ext cx="2333999" cy="3122399"/>
          </a:xfrm>
          <a:prstGeom prst="rect">
            <a:avLst/>
          </a:prstGeom>
        </p:spPr>
        <p:txBody>
          <a:bodyPr lIns="91425" tIns="91425" rIns="91425" bIns="91425" anchor="t" anchorCtr="0"/>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0" name="Shape 40"/>
          <p:cNvSpPr txBox="1">
            <a:spLocks noGrp="1"/>
          </p:cNvSpPr>
          <p:nvPr>
            <p:ph type="body" idx="3"/>
          </p:nvPr>
        </p:nvSpPr>
        <p:spPr>
          <a:xfrm>
            <a:off x="6288573" y="1651075"/>
            <a:ext cx="2333999" cy="3122399"/>
          </a:xfrm>
          <a:prstGeom prst="rect">
            <a:avLst/>
          </a:prstGeom>
        </p:spPr>
        <p:txBody>
          <a:bodyPr lIns="91425" tIns="91425" rIns="91425" bIns="91425" anchor="t" anchorCtr="0"/>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cxnSp>
        <p:nvCxnSpPr>
          <p:cNvPr id="41" name="Shape 41"/>
          <p:cNvCxnSpPr/>
          <p:nvPr/>
        </p:nvCxnSpPr>
        <p:spPr>
          <a:xfrm>
            <a:off x="0" y="1131725"/>
            <a:ext cx="1375800" cy="0"/>
          </a:xfrm>
          <a:prstGeom prst="straightConnector1">
            <a:avLst/>
          </a:prstGeom>
          <a:noFill/>
          <a:ln w="9525" cap="flat" cmpd="sng">
            <a:solidFill>
              <a:srgbClr val="CCCCCC"/>
            </a:solidFill>
            <a:prstDash val="solid"/>
            <a:round/>
            <a:headEnd type="none" w="lg" len="lg"/>
            <a:tailEnd type="none" w="lg" len="lg"/>
          </a:ln>
        </p:spPr>
      </p:cxnSp>
      <p:sp>
        <p:nvSpPr>
          <p:cNvPr id="42" name="Shape 42"/>
          <p:cNvSpPr/>
          <p:nvPr/>
        </p:nvSpPr>
        <p:spPr>
          <a:xfrm>
            <a:off x="817475" y="928766"/>
            <a:ext cx="405899" cy="405899"/>
          </a:xfrm>
          <a:prstGeom prst="ellipse">
            <a:avLst/>
          </a:prstGeom>
          <a:solidFill>
            <a:srgbClr val="FFCD00"/>
          </a:solidFill>
          <a:ln>
            <a:noFill/>
          </a:ln>
        </p:spPr>
        <p:txBody>
          <a:bodyPr lIns="91425" tIns="91425" rIns="91425" bIns="91425" anchor="ctr" anchorCtr="0">
            <a:noAutofit/>
          </a:bodyPr>
          <a:lstStyle/>
          <a:p>
            <a:pPr lvl="0" rtl="0">
              <a:spcBef>
                <a:spcPts val="0"/>
              </a:spcBef>
              <a:buNone/>
            </a:pPr>
            <a:endParaRPr/>
          </a:p>
        </p:txBody>
      </p:sp>
      <p:cxnSp>
        <p:nvCxnSpPr>
          <p:cNvPr id="43" name="Shape 43"/>
          <p:cNvCxnSpPr/>
          <p:nvPr/>
        </p:nvCxnSpPr>
        <p:spPr>
          <a:xfrm>
            <a:off x="5265650" y="1131725"/>
            <a:ext cx="3878399" cy="0"/>
          </a:xfrm>
          <a:prstGeom prst="straightConnector1">
            <a:avLst/>
          </a:prstGeom>
          <a:noFill/>
          <a:ln w="9525" cap="flat" cmpd="sng">
            <a:solidFill>
              <a:srgbClr val="CCCCCC"/>
            </a:solidFill>
            <a:prstDash val="solid"/>
            <a:round/>
            <a:headEnd type="none" w="lg" len="lg"/>
            <a:tailEnd type="none" w="lg" len="lg"/>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1381250" y="937125"/>
            <a:ext cx="3878399" cy="435599"/>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cxnSp>
        <p:nvCxnSpPr>
          <p:cNvPr id="46" name="Shape 46"/>
          <p:cNvCxnSpPr/>
          <p:nvPr/>
        </p:nvCxnSpPr>
        <p:spPr>
          <a:xfrm>
            <a:off x="0" y="1131725"/>
            <a:ext cx="1375800" cy="0"/>
          </a:xfrm>
          <a:prstGeom prst="straightConnector1">
            <a:avLst/>
          </a:prstGeom>
          <a:noFill/>
          <a:ln w="9525" cap="flat" cmpd="sng">
            <a:solidFill>
              <a:srgbClr val="CCCCCC"/>
            </a:solidFill>
            <a:prstDash val="solid"/>
            <a:round/>
            <a:headEnd type="none" w="lg" len="lg"/>
            <a:tailEnd type="none" w="lg" len="lg"/>
          </a:ln>
        </p:spPr>
      </p:cxnSp>
      <p:sp>
        <p:nvSpPr>
          <p:cNvPr id="47" name="Shape 47"/>
          <p:cNvSpPr/>
          <p:nvPr/>
        </p:nvSpPr>
        <p:spPr>
          <a:xfrm>
            <a:off x="817475" y="928766"/>
            <a:ext cx="405899" cy="405899"/>
          </a:xfrm>
          <a:prstGeom prst="ellipse">
            <a:avLst/>
          </a:prstGeom>
          <a:solidFill>
            <a:srgbClr val="FFCD00"/>
          </a:solidFill>
          <a:ln>
            <a:noFill/>
          </a:ln>
        </p:spPr>
        <p:txBody>
          <a:bodyPr lIns="91425" tIns="91425" rIns="91425" bIns="91425" anchor="ctr" anchorCtr="0">
            <a:noAutofit/>
          </a:bodyPr>
          <a:lstStyle/>
          <a:p>
            <a:pPr lvl="0" rtl="0">
              <a:spcBef>
                <a:spcPts val="0"/>
              </a:spcBef>
              <a:buNone/>
            </a:pPr>
            <a:endParaRPr/>
          </a:p>
        </p:txBody>
      </p:sp>
      <p:cxnSp>
        <p:nvCxnSpPr>
          <p:cNvPr id="48" name="Shape 48"/>
          <p:cNvCxnSpPr/>
          <p:nvPr/>
        </p:nvCxnSpPr>
        <p:spPr>
          <a:xfrm>
            <a:off x="5265650" y="1131725"/>
            <a:ext cx="3878399" cy="0"/>
          </a:xfrm>
          <a:prstGeom prst="straightConnector1">
            <a:avLst/>
          </a:prstGeom>
          <a:noFill/>
          <a:ln w="9525" cap="flat" cmpd="sng">
            <a:solidFill>
              <a:srgbClr val="CCCCCC"/>
            </a:solidFill>
            <a:prstDash val="solid"/>
            <a:round/>
            <a:headEnd type="none" w="lg" len="lg"/>
            <a:tailEnd type="none" w="lg" len="lg"/>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3"/>
        <p:cNvGrpSpPr/>
        <p:nvPr/>
      </p:nvGrpSpPr>
      <p:grpSpPr>
        <a:xfrm>
          <a:off x="0" y="0"/>
          <a:ext cx="0" cy="0"/>
          <a:chOff x="0" y="0"/>
          <a:chExt cx="0" cy="0"/>
        </a:xfrm>
      </p:grpSpPr>
      <p:cxnSp>
        <p:nvCxnSpPr>
          <p:cNvPr id="54" name="Shape 54"/>
          <p:cNvCxnSpPr/>
          <p:nvPr/>
        </p:nvCxnSpPr>
        <p:spPr>
          <a:xfrm>
            <a:off x="-6025" y="4513728"/>
            <a:ext cx="9161999" cy="0"/>
          </a:xfrm>
          <a:prstGeom prst="straightConnector1">
            <a:avLst/>
          </a:prstGeom>
          <a:noFill/>
          <a:ln w="9525" cap="flat" cmpd="sng">
            <a:solidFill>
              <a:srgbClr val="CCCCCC"/>
            </a:solidFill>
            <a:prstDash val="solid"/>
            <a:round/>
            <a:headEnd type="none" w="lg" len="lg"/>
            <a:tailEnd type="none" w="lg" len="lg"/>
          </a:ln>
        </p:spPr>
      </p:cxnSp>
      <p:sp>
        <p:nvSpPr>
          <p:cNvPr id="55" name="Shape 55"/>
          <p:cNvSpPr/>
          <p:nvPr/>
        </p:nvSpPr>
        <p:spPr>
          <a:xfrm>
            <a:off x="4293700" y="4235405"/>
            <a:ext cx="556499" cy="556499"/>
          </a:xfrm>
          <a:prstGeom prst="ellipse">
            <a:avLst/>
          </a:prstGeom>
          <a:solidFill>
            <a:srgbClr val="FFCD00"/>
          </a:solidFill>
          <a:ln>
            <a:noFill/>
          </a:ln>
        </p:spPr>
        <p:txBody>
          <a:bodyPr lIns="91425" tIns="91425" rIns="91425" bIns="91425" anchor="ctr" anchorCtr="0">
            <a:noAutofit/>
          </a:bodyPr>
          <a:lstStyle/>
          <a:p>
            <a:pPr lvl="0" rtl="0">
              <a:spcBef>
                <a:spcPts val="0"/>
              </a:spcBef>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ompletely blank">
    <p:spTree>
      <p:nvGrpSpPr>
        <p:cNvPr id="1" name="Shape 56"/>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body" idx="1"/>
          </p:nvPr>
        </p:nvSpPr>
        <p:spPr>
          <a:xfrm>
            <a:off x="1381250" y="1616470"/>
            <a:ext cx="6809700" cy="3112200"/>
          </a:xfrm>
          <a:prstGeom prst="rect">
            <a:avLst/>
          </a:prstGeom>
          <a:noFill/>
          <a:ln>
            <a:noFill/>
          </a:ln>
        </p:spPr>
        <p:txBody>
          <a:bodyPr lIns="91425" tIns="91425" rIns="91425" bIns="91425" anchor="t" anchorCtr="0"/>
          <a:lstStyle>
            <a:lvl1pPr lvl="0">
              <a:spcBef>
                <a:spcPts val="600"/>
              </a:spcBef>
              <a:buClr>
                <a:srgbClr val="FFCD00"/>
              </a:buClr>
              <a:buSzPct val="100000"/>
              <a:buFont typeface="Quattrocento Sans"/>
              <a:buChar char="◉"/>
              <a:defRPr sz="2400">
                <a:latin typeface="Quattrocento Sans"/>
                <a:ea typeface="Quattrocento Sans"/>
                <a:cs typeface="Quattrocento Sans"/>
                <a:sym typeface="Quattrocento Sans"/>
              </a:defRPr>
            </a:lvl1pPr>
            <a:lvl2pPr lvl="1">
              <a:spcBef>
                <a:spcPts val="480"/>
              </a:spcBef>
              <a:buClr>
                <a:srgbClr val="FFCD00"/>
              </a:buClr>
              <a:buSzPct val="100000"/>
              <a:buFont typeface="Quattrocento Sans"/>
              <a:defRPr sz="2000">
                <a:latin typeface="Quattrocento Sans"/>
                <a:ea typeface="Quattrocento Sans"/>
                <a:cs typeface="Quattrocento Sans"/>
                <a:sym typeface="Quattrocento Sans"/>
              </a:defRPr>
            </a:lvl2pPr>
            <a:lvl3pPr lvl="2">
              <a:spcBef>
                <a:spcPts val="480"/>
              </a:spcBef>
              <a:buClr>
                <a:srgbClr val="FFCD00"/>
              </a:buClr>
              <a:buSzPct val="100000"/>
              <a:buFont typeface="Quattrocento Sans"/>
              <a:defRPr sz="2000">
                <a:latin typeface="Quattrocento Sans"/>
                <a:ea typeface="Quattrocento Sans"/>
                <a:cs typeface="Quattrocento Sans"/>
                <a:sym typeface="Quattrocento Sans"/>
              </a:defRPr>
            </a:lvl3pPr>
            <a:lvl4pPr lvl="3">
              <a:spcBef>
                <a:spcPts val="360"/>
              </a:spcBef>
              <a:buClr>
                <a:srgbClr val="FFCD00"/>
              </a:buClr>
              <a:buSzPct val="100000"/>
              <a:buFont typeface="Quattrocento Sans"/>
              <a:defRPr sz="1800">
                <a:latin typeface="Quattrocento Sans"/>
                <a:ea typeface="Quattrocento Sans"/>
                <a:cs typeface="Quattrocento Sans"/>
                <a:sym typeface="Quattrocento Sans"/>
              </a:defRPr>
            </a:lvl4pPr>
            <a:lvl5pPr lvl="4">
              <a:spcBef>
                <a:spcPts val="360"/>
              </a:spcBef>
              <a:buClr>
                <a:srgbClr val="FFCD00"/>
              </a:buClr>
              <a:buSzPct val="100000"/>
              <a:buFont typeface="Quattrocento Sans"/>
              <a:defRPr sz="1800">
                <a:latin typeface="Quattrocento Sans"/>
                <a:ea typeface="Quattrocento Sans"/>
                <a:cs typeface="Quattrocento Sans"/>
                <a:sym typeface="Quattrocento Sans"/>
              </a:defRPr>
            </a:lvl5pPr>
            <a:lvl6pPr lvl="5">
              <a:spcBef>
                <a:spcPts val="360"/>
              </a:spcBef>
              <a:buClr>
                <a:srgbClr val="FFCD00"/>
              </a:buClr>
              <a:buSzPct val="100000"/>
              <a:buFont typeface="Quattrocento Sans"/>
              <a:defRPr sz="1800">
                <a:latin typeface="Quattrocento Sans"/>
                <a:ea typeface="Quattrocento Sans"/>
                <a:cs typeface="Quattrocento Sans"/>
                <a:sym typeface="Quattrocento Sans"/>
              </a:defRPr>
            </a:lvl6pPr>
            <a:lvl7pPr lvl="6">
              <a:spcBef>
                <a:spcPts val="360"/>
              </a:spcBef>
              <a:buClr>
                <a:srgbClr val="FFCD00"/>
              </a:buClr>
              <a:buSzPct val="100000"/>
              <a:buFont typeface="Quattrocento Sans"/>
              <a:defRPr sz="1800">
                <a:latin typeface="Quattrocento Sans"/>
                <a:ea typeface="Quattrocento Sans"/>
                <a:cs typeface="Quattrocento Sans"/>
                <a:sym typeface="Quattrocento Sans"/>
              </a:defRPr>
            </a:lvl7pPr>
            <a:lvl8pPr lvl="7">
              <a:spcBef>
                <a:spcPts val="360"/>
              </a:spcBef>
              <a:buClr>
                <a:srgbClr val="FFCD00"/>
              </a:buClr>
              <a:buSzPct val="100000"/>
              <a:buFont typeface="Quattrocento Sans"/>
              <a:defRPr sz="1800">
                <a:latin typeface="Quattrocento Sans"/>
                <a:ea typeface="Quattrocento Sans"/>
                <a:cs typeface="Quattrocento Sans"/>
                <a:sym typeface="Quattrocento Sans"/>
              </a:defRPr>
            </a:lvl8pPr>
            <a:lvl9pPr lvl="8">
              <a:spcBef>
                <a:spcPts val="360"/>
              </a:spcBef>
              <a:buClr>
                <a:srgbClr val="FFCD00"/>
              </a:buClr>
              <a:buSzPct val="100000"/>
              <a:buFont typeface="Quattrocento Sans"/>
              <a:defRPr sz="1800">
                <a:latin typeface="Quattrocento Sans"/>
                <a:ea typeface="Quattrocento Sans"/>
                <a:cs typeface="Quattrocento Sans"/>
                <a:sym typeface="Quattrocento Sans"/>
              </a:defRPr>
            </a:lvl9pPr>
          </a:lstStyle>
          <a:p>
            <a:endParaRPr/>
          </a:p>
        </p:txBody>
      </p:sp>
      <p:sp>
        <p:nvSpPr>
          <p:cNvPr id="7" name="Shape 7"/>
          <p:cNvSpPr txBox="1">
            <a:spLocks noGrp="1"/>
          </p:cNvSpPr>
          <p:nvPr>
            <p:ph type="title"/>
          </p:nvPr>
        </p:nvSpPr>
        <p:spPr>
          <a:xfrm>
            <a:off x="1381250" y="937116"/>
            <a:ext cx="6809700" cy="435599"/>
          </a:xfrm>
          <a:prstGeom prst="rect">
            <a:avLst/>
          </a:prstGeom>
          <a:noFill/>
          <a:ln>
            <a:noFill/>
          </a:ln>
        </p:spPr>
        <p:txBody>
          <a:bodyPr lIns="91425" tIns="91425" rIns="91425" bIns="91425" anchor="ctr" anchorCtr="0"/>
          <a:lstStyle>
            <a:lvl1pPr lvl="0">
              <a:spcBef>
                <a:spcPts val="0"/>
              </a:spcBef>
              <a:buSzPct val="100000"/>
              <a:buFont typeface="Lora"/>
              <a:buNone/>
              <a:defRPr sz="2000" b="1">
                <a:latin typeface="Lora"/>
                <a:ea typeface="Lora"/>
                <a:cs typeface="Lora"/>
                <a:sym typeface="Lora"/>
              </a:defRPr>
            </a:lvl1pPr>
            <a:lvl2pPr lvl="1">
              <a:spcBef>
                <a:spcPts val="0"/>
              </a:spcBef>
              <a:buSzPct val="100000"/>
              <a:buFont typeface="Lora"/>
              <a:buNone/>
              <a:defRPr sz="2000" b="1">
                <a:latin typeface="Lora"/>
                <a:ea typeface="Lora"/>
                <a:cs typeface="Lora"/>
                <a:sym typeface="Lora"/>
              </a:defRPr>
            </a:lvl2pPr>
            <a:lvl3pPr lvl="2">
              <a:spcBef>
                <a:spcPts val="0"/>
              </a:spcBef>
              <a:buSzPct val="100000"/>
              <a:buFont typeface="Lora"/>
              <a:buNone/>
              <a:defRPr sz="2000" b="1">
                <a:latin typeface="Lora"/>
                <a:ea typeface="Lora"/>
                <a:cs typeface="Lora"/>
                <a:sym typeface="Lora"/>
              </a:defRPr>
            </a:lvl3pPr>
            <a:lvl4pPr lvl="3">
              <a:spcBef>
                <a:spcPts val="0"/>
              </a:spcBef>
              <a:buSzPct val="100000"/>
              <a:buFont typeface="Lora"/>
              <a:buNone/>
              <a:defRPr sz="2000" b="1">
                <a:latin typeface="Lora"/>
                <a:ea typeface="Lora"/>
                <a:cs typeface="Lora"/>
                <a:sym typeface="Lora"/>
              </a:defRPr>
            </a:lvl4pPr>
            <a:lvl5pPr lvl="4">
              <a:spcBef>
                <a:spcPts val="0"/>
              </a:spcBef>
              <a:buSzPct val="100000"/>
              <a:buFont typeface="Lora"/>
              <a:buNone/>
              <a:defRPr sz="2000" b="1">
                <a:latin typeface="Lora"/>
                <a:ea typeface="Lora"/>
                <a:cs typeface="Lora"/>
                <a:sym typeface="Lora"/>
              </a:defRPr>
            </a:lvl5pPr>
            <a:lvl6pPr lvl="5">
              <a:spcBef>
                <a:spcPts val="0"/>
              </a:spcBef>
              <a:buSzPct val="100000"/>
              <a:buFont typeface="Lora"/>
              <a:buNone/>
              <a:defRPr sz="2000" b="1">
                <a:latin typeface="Lora"/>
                <a:ea typeface="Lora"/>
                <a:cs typeface="Lora"/>
                <a:sym typeface="Lora"/>
              </a:defRPr>
            </a:lvl6pPr>
            <a:lvl7pPr lvl="6">
              <a:spcBef>
                <a:spcPts val="0"/>
              </a:spcBef>
              <a:buSzPct val="100000"/>
              <a:buFont typeface="Lora"/>
              <a:buNone/>
              <a:defRPr sz="2000" b="1">
                <a:latin typeface="Lora"/>
                <a:ea typeface="Lora"/>
                <a:cs typeface="Lora"/>
                <a:sym typeface="Lora"/>
              </a:defRPr>
            </a:lvl7pPr>
            <a:lvl8pPr lvl="7">
              <a:spcBef>
                <a:spcPts val="0"/>
              </a:spcBef>
              <a:buSzPct val="100000"/>
              <a:buFont typeface="Lora"/>
              <a:buNone/>
              <a:defRPr sz="2000" b="1">
                <a:latin typeface="Lora"/>
                <a:ea typeface="Lora"/>
                <a:cs typeface="Lora"/>
                <a:sym typeface="Lora"/>
              </a:defRPr>
            </a:lvl8pPr>
            <a:lvl9pPr lvl="8">
              <a:spcBef>
                <a:spcPts val="0"/>
              </a:spcBef>
              <a:buSzPct val="100000"/>
              <a:buFont typeface="Lora"/>
              <a:buNone/>
              <a:defRPr sz="2000" b="1">
                <a:latin typeface="Lora"/>
                <a:ea typeface="Lora"/>
                <a:cs typeface="Lora"/>
                <a:sym typeface="Lor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9"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0.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 Id="rId5" Type="http://schemas.openxmlformats.org/officeDocument/2006/relationships/image" Target="../media/image36.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Shape 61"/>
          <p:cNvSpPr txBox="1">
            <a:spLocks noGrp="1"/>
          </p:cNvSpPr>
          <p:nvPr>
            <p:ph type="ctrTitle"/>
          </p:nvPr>
        </p:nvSpPr>
        <p:spPr>
          <a:xfrm>
            <a:off x="14630" y="1002183"/>
            <a:ext cx="9144000" cy="192047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lIns="91425" tIns="91425" rIns="91425" bIns="91425" anchor="b" anchorCtr="0">
            <a:noAutofit/>
          </a:bodyPr>
          <a:lstStyle/>
          <a:p>
            <a:pPr lvl="0" algn="ctr">
              <a:lnSpc>
                <a:spcPts val="4200"/>
              </a:lnSpc>
              <a:spcBef>
                <a:spcPts val="0"/>
              </a:spcBef>
              <a:buNone/>
            </a:pPr>
            <a:r>
              <a:rPr lang="en" sz="2800" dirty="0">
                <a:latin typeface="+mj-lt"/>
              </a:rPr>
              <a:t>BÀI 5: SỰ CHUYỂN BIẾN TỪ XÃ HỘI NGUYÊN THỦY SANG XÃ HỘI CÓ GIAI CẤP</a:t>
            </a:r>
            <a:br>
              <a:rPr lang="en" sz="2800" dirty="0">
                <a:latin typeface="+mj-lt"/>
              </a:rPr>
            </a:br>
            <a:r>
              <a:rPr lang="en" sz="2400" i="1" dirty="0">
                <a:latin typeface="+mj-lt"/>
              </a:rPr>
              <a:t>(2 tiết)</a:t>
            </a:r>
          </a:p>
        </p:txBody>
      </p:sp>
      <p:grpSp>
        <p:nvGrpSpPr>
          <p:cNvPr id="62" name="Shape 62"/>
          <p:cNvGrpSpPr/>
          <p:nvPr/>
        </p:nvGrpSpPr>
        <p:grpSpPr>
          <a:xfrm>
            <a:off x="1299164" y="3511423"/>
            <a:ext cx="215966" cy="342398"/>
            <a:chOff x="6718575" y="2318625"/>
            <a:chExt cx="256950" cy="407375"/>
          </a:xfrm>
        </p:grpSpPr>
        <p:sp>
          <p:nvSpPr>
            <p:cNvPr id="63" name="Shape 63"/>
            <p:cNvSpPr/>
            <p:nvPr/>
          </p:nvSpPr>
          <p:spPr>
            <a:xfrm>
              <a:off x="6795900" y="2673600"/>
              <a:ext cx="102300" cy="22550"/>
            </a:xfrm>
            <a:custGeom>
              <a:avLst/>
              <a:gdLst/>
              <a:ahLst/>
              <a:cxnLst/>
              <a:rect l="0" t="0" r="0" b="0"/>
              <a:pathLst>
                <a:path w="4092" h="902" fill="none" extrusionOk="0">
                  <a:moveTo>
                    <a:pt x="4092" y="902"/>
                  </a:moveTo>
                  <a:lnTo>
                    <a:pt x="4092" y="1"/>
                  </a:lnTo>
                  <a:lnTo>
                    <a:pt x="0" y="1"/>
                  </a:lnTo>
                  <a:lnTo>
                    <a:pt x="0" y="902"/>
                  </a:lnTo>
                  <a:lnTo>
                    <a:pt x="4092" y="902"/>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4" name="Shape 64"/>
            <p:cNvSpPr/>
            <p:nvPr/>
          </p:nvSpPr>
          <p:spPr>
            <a:xfrm>
              <a:off x="6795900" y="2650475"/>
              <a:ext cx="102300" cy="22550"/>
            </a:xfrm>
            <a:custGeom>
              <a:avLst/>
              <a:gdLst/>
              <a:ahLst/>
              <a:cxnLst/>
              <a:rect l="0" t="0" r="0" b="0"/>
              <a:pathLst>
                <a:path w="4092" h="902" fill="none" extrusionOk="0">
                  <a:moveTo>
                    <a:pt x="4092" y="901"/>
                  </a:moveTo>
                  <a:lnTo>
                    <a:pt x="4092" y="0"/>
                  </a:lnTo>
                  <a:lnTo>
                    <a:pt x="0" y="0"/>
                  </a:lnTo>
                  <a:lnTo>
                    <a:pt x="0" y="901"/>
                  </a:lnTo>
                  <a:lnTo>
                    <a:pt x="4092" y="901"/>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5" name="Shape 65"/>
            <p:cNvSpPr/>
            <p:nvPr/>
          </p:nvSpPr>
          <p:spPr>
            <a:xfrm>
              <a:off x="6795900" y="2696125"/>
              <a:ext cx="102300" cy="29875"/>
            </a:xfrm>
            <a:custGeom>
              <a:avLst/>
              <a:gdLst/>
              <a:ahLst/>
              <a:cxnLst/>
              <a:rect l="0" t="0" r="0" b="0"/>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6" name="Shape 66"/>
            <p:cNvSpPr/>
            <p:nvPr/>
          </p:nvSpPr>
          <p:spPr>
            <a:xfrm>
              <a:off x="6784925" y="2459275"/>
              <a:ext cx="35350" cy="166875"/>
            </a:xfrm>
            <a:custGeom>
              <a:avLst/>
              <a:gdLst/>
              <a:ahLst/>
              <a:cxnLst/>
              <a:rect l="0" t="0" r="0" b="0"/>
              <a:pathLst>
                <a:path w="1414" h="6675" fill="none" extrusionOk="0">
                  <a:moveTo>
                    <a:pt x="1413" y="6674"/>
                  </a:moveTo>
                  <a:lnTo>
                    <a:pt x="1413" y="6674"/>
                  </a:lnTo>
                  <a:lnTo>
                    <a:pt x="585" y="2850"/>
                  </a:lnTo>
                  <a:lnTo>
                    <a:pt x="1" y="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7" name="Shape 67"/>
            <p:cNvSpPr/>
            <p:nvPr/>
          </p:nvSpPr>
          <p:spPr>
            <a:xfrm>
              <a:off x="6718575" y="2318625"/>
              <a:ext cx="256950" cy="307525"/>
            </a:xfrm>
            <a:custGeom>
              <a:avLst/>
              <a:gdLst/>
              <a:ahLst/>
              <a:cxnLst/>
              <a:rect l="0" t="0" r="0" b="0"/>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8" name="Shape 68"/>
            <p:cNvSpPr/>
            <p:nvPr/>
          </p:nvSpPr>
          <p:spPr>
            <a:xfrm>
              <a:off x="6873825" y="2459275"/>
              <a:ext cx="35350" cy="166875"/>
            </a:xfrm>
            <a:custGeom>
              <a:avLst/>
              <a:gdLst/>
              <a:ahLst/>
              <a:cxnLst/>
              <a:rect l="0" t="0" r="0" b="0"/>
              <a:pathLst>
                <a:path w="1414" h="6675" fill="none" extrusionOk="0">
                  <a:moveTo>
                    <a:pt x="1413" y="1"/>
                  </a:moveTo>
                  <a:lnTo>
                    <a:pt x="1413" y="1"/>
                  </a:lnTo>
                  <a:lnTo>
                    <a:pt x="829" y="2850"/>
                  </a:lnTo>
                  <a:lnTo>
                    <a:pt x="1" y="6674"/>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9" name="Shape 69"/>
            <p:cNvSpPr/>
            <p:nvPr/>
          </p:nvSpPr>
          <p:spPr>
            <a:xfrm>
              <a:off x="6801975" y="2453200"/>
              <a:ext cx="90150" cy="19500"/>
            </a:xfrm>
            <a:custGeom>
              <a:avLst/>
              <a:gdLst/>
              <a:ahLst/>
              <a:cxnLst/>
              <a:rect l="0" t="0" r="0" b="0"/>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0" name="Shape 70"/>
            <p:cNvSpPr/>
            <p:nvPr/>
          </p:nvSpPr>
          <p:spPr>
            <a:xfrm>
              <a:off x="6795900" y="2628550"/>
              <a:ext cx="102300" cy="25"/>
            </a:xfrm>
            <a:custGeom>
              <a:avLst/>
              <a:gdLst/>
              <a:ahLst/>
              <a:cxnLst/>
              <a:rect l="0" t="0" r="0" b="0"/>
              <a:pathLst>
                <a:path w="4092" h="1" fill="none" extrusionOk="0">
                  <a:moveTo>
                    <a:pt x="0" y="1"/>
                  </a:moveTo>
                  <a:lnTo>
                    <a:pt x="4092" y="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down)">
                                      <p:cBhvr>
                                        <p:cTn id="7" dur="580">
                                          <p:stCondLst>
                                            <p:cond delay="0"/>
                                          </p:stCondLst>
                                        </p:cTn>
                                        <p:tgtEl>
                                          <p:spTgt spid="61"/>
                                        </p:tgtEl>
                                      </p:cBhvr>
                                    </p:animEffect>
                                    <p:anim calcmode="lin" valueType="num">
                                      <p:cBhvr>
                                        <p:cTn id="8" dur="1822" tmFilter="0,0; 0.14,0.36; 0.43,0.73; 0.71,0.91; 1.0,1.0">
                                          <p:stCondLst>
                                            <p:cond delay="0"/>
                                          </p:stCondLst>
                                        </p:cTn>
                                        <p:tgtEl>
                                          <p:spTgt spid="6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1"/>
                                        </p:tgtEl>
                                        <p:attrNameLst>
                                          <p:attrName>ppt_y</p:attrName>
                                        </p:attrNameLst>
                                      </p:cBhvr>
                                      <p:tavLst>
                                        <p:tav tm="0" fmla="#ppt_y-sin(pi*$)/81">
                                          <p:val>
                                            <p:fltVal val="0"/>
                                          </p:val>
                                        </p:tav>
                                        <p:tav tm="100000">
                                          <p:val>
                                            <p:fltVal val="1"/>
                                          </p:val>
                                        </p:tav>
                                      </p:tavLst>
                                    </p:anim>
                                    <p:animScale>
                                      <p:cBhvr>
                                        <p:cTn id="13" dur="26">
                                          <p:stCondLst>
                                            <p:cond delay="650"/>
                                          </p:stCondLst>
                                        </p:cTn>
                                        <p:tgtEl>
                                          <p:spTgt spid="61"/>
                                        </p:tgtEl>
                                      </p:cBhvr>
                                      <p:to x="100000" y="60000"/>
                                    </p:animScale>
                                    <p:animScale>
                                      <p:cBhvr>
                                        <p:cTn id="14" dur="166" decel="50000">
                                          <p:stCondLst>
                                            <p:cond delay="676"/>
                                          </p:stCondLst>
                                        </p:cTn>
                                        <p:tgtEl>
                                          <p:spTgt spid="61"/>
                                        </p:tgtEl>
                                      </p:cBhvr>
                                      <p:to x="100000" y="100000"/>
                                    </p:animScale>
                                    <p:animScale>
                                      <p:cBhvr>
                                        <p:cTn id="15" dur="26">
                                          <p:stCondLst>
                                            <p:cond delay="1312"/>
                                          </p:stCondLst>
                                        </p:cTn>
                                        <p:tgtEl>
                                          <p:spTgt spid="61"/>
                                        </p:tgtEl>
                                      </p:cBhvr>
                                      <p:to x="100000" y="80000"/>
                                    </p:animScale>
                                    <p:animScale>
                                      <p:cBhvr>
                                        <p:cTn id="16" dur="166" decel="50000">
                                          <p:stCondLst>
                                            <p:cond delay="1338"/>
                                          </p:stCondLst>
                                        </p:cTn>
                                        <p:tgtEl>
                                          <p:spTgt spid="61"/>
                                        </p:tgtEl>
                                      </p:cBhvr>
                                      <p:to x="100000" y="100000"/>
                                    </p:animScale>
                                    <p:animScale>
                                      <p:cBhvr>
                                        <p:cTn id="17" dur="26">
                                          <p:stCondLst>
                                            <p:cond delay="1642"/>
                                          </p:stCondLst>
                                        </p:cTn>
                                        <p:tgtEl>
                                          <p:spTgt spid="61"/>
                                        </p:tgtEl>
                                      </p:cBhvr>
                                      <p:to x="100000" y="90000"/>
                                    </p:animScale>
                                    <p:animScale>
                                      <p:cBhvr>
                                        <p:cTn id="18" dur="166" decel="50000">
                                          <p:stCondLst>
                                            <p:cond delay="1668"/>
                                          </p:stCondLst>
                                        </p:cTn>
                                        <p:tgtEl>
                                          <p:spTgt spid="61"/>
                                        </p:tgtEl>
                                      </p:cBhvr>
                                      <p:to x="100000" y="100000"/>
                                    </p:animScale>
                                    <p:animScale>
                                      <p:cBhvr>
                                        <p:cTn id="19" dur="26">
                                          <p:stCondLst>
                                            <p:cond delay="1808"/>
                                          </p:stCondLst>
                                        </p:cTn>
                                        <p:tgtEl>
                                          <p:spTgt spid="61"/>
                                        </p:tgtEl>
                                      </p:cBhvr>
                                      <p:to x="100000" y="95000"/>
                                    </p:animScale>
                                    <p:animScale>
                                      <p:cBhvr>
                                        <p:cTn id="20" dur="166" decel="50000">
                                          <p:stCondLst>
                                            <p:cond delay="1834"/>
                                          </p:stCondLst>
                                        </p:cTn>
                                        <p:tgtEl>
                                          <p:spTgt spid="6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6619" y="768875"/>
            <a:ext cx="6080254" cy="774632"/>
          </a:xfrm>
        </p:spPr>
        <p:txBody>
          <a:bodyPr/>
          <a:lstStyle/>
          <a:p>
            <a:r>
              <a:rPr lang="en-US" sz="2200" dirty="0">
                <a:latin typeface="+mj-lt"/>
              </a:rPr>
              <a:t>Một </a:t>
            </a:r>
            <a:r>
              <a:rPr lang="en-US" sz="2200" dirty="0"/>
              <a:t>số hình </a:t>
            </a:r>
            <a:r>
              <a:rPr lang="en-US" sz="2200" dirty="0">
                <a:latin typeface="+mj-lt"/>
              </a:rPr>
              <a:t>ảnh về công cụ bằng </a:t>
            </a:r>
            <a:br>
              <a:rPr lang="en-US" sz="2200" dirty="0">
                <a:latin typeface="+mj-lt"/>
              </a:rPr>
            </a:br>
            <a:r>
              <a:rPr lang="en-US" sz="2200" dirty="0">
                <a:latin typeface="+mj-lt"/>
              </a:rPr>
              <a:t>kim loại của người nguyên thủy</a:t>
            </a:r>
          </a:p>
        </p:txBody>
      </p:sp>
      <p:pic>
        <p:nvPicPr>
          <p:cNvPr id="3" name="Picture 2"/>
          <p:cNvPicPr>
            <a:picLocks noChangeAspect="1"/>
          </p:cNvPicPr>
          <p:nvPr/>
        </p:nvPicPr>
        <p:blipFill>
          <a:blip r:embed="rId2"/>
          <a:stretch>
            <a:fillRect/>
          </a:stretch>
        </p:blipFill>
        <p:spPr>
          <a:xfrm>
            <a:off x="365227" y="1543507"/>
            <a:ext cx="4214088" cy="2830983"/>
          </a:xfrm>
          <a:prstGeom prst="rect">
            <a:avLst/>
          </a:prstGeom>
        </p:spPr>
      </p:pic>
      <p:sp>
        <p:nvSpPr>
          <p:cNvPr id="4" name="Rectangle 3"/>
          <p:cNvSpPr/>
          <p:nvPr/>
        </p:nvSpPr>
        <p:spPr>
          <a:xfrm>
            <a:off x="365227" y="4480748"/>
            <a:ext cx="4155567" cy="584775"/>
          </a:xfrm>
          <a:prstGeom prst="rect">
            <a:avLst/>
          </a:prstGeom>
        </p:spPr>
        <p:txBody>
          <a:bodyPr wrap="square">
            <a:spAutoFit/>
          </a:bodyPr>
          <a:lstStyle/>
          <a:p>
            <a:pPr algn="ctr"/>
            <a:r>
              <a:rPr lang="en-US" sz="1600" b="1" dirty="0">
                <a:solidFill>
                  <a:schemeClr val="accent2">
                    <a:lumMod val="50000"/>
                  </a:schemeClr>
                </a:solidFill>
              </a:rPr>
              <a:t>Công cụ vũ khí bằng đồng nguyên chất</a:t>
            </a:r>
          </a:p>
          <a:p>
            <a:pPr algn="ctr"/>
            <a:r>
              <a:rPr lang="en-US" sz="1600" b="1" dirty="0">
                <a:solidFill>
                  <a:schemeClr val="accent2">
                    <a:lumMod val="50000"/>
                  </a:schemeClr>
                </a:solidFill>
              </a:rPr>
              <a:t>(I-xa-ren, thiên niên kỉ IV TCN)</a:t>
            </a:r>
          </a:p>
        </p:txBody>
      </p:sp>
      <p:pic>
        <p:nvPicPr>
          <p:cNvPr id="5" name="Picture 4"/>
          <p:cNvPicPr>
            <a:picLocks noChangeAspect="1"/>
          </p:cNvPicPr>
          <p:nvPr/>
        </p:nvPicPr>
        <p:blipFill>
          <a:blip r:embed="rId3"/>
          <a:stretch>
            <a:fillRect/>
          </a:stretch>
        </p:blipFill>
        <p:spPr>
          <a:xfrm>
            <a:off x="4754880" y="1596637"/>
            <a:ext cx="4074566" cy="2777854"/>
          </a:xfrm>
          <a:prstGeom prst="rect">
            <a:avLst/>
          </a:prstGeom>
        </p:spPr>
      </p:pic>
      <p:sp>
        <p:nvSpPr>
          <p:cNvPr id="6" name="Rectangle 5"/>
          <p:cNvSpPr/>
          <p:nvPr/>
        </p:nvSpPr>
        <p:spPr>
          <a:xfrm>
            <a:off x="4820717" y="4480747"/>
            <a:ext cx="3942893" cy="584775"/>
          </a:xfrm>
          <a:prstGeom prst="rect">
            <a:avLst/>
          </a:prstGeom>
        </p:spPr>
        <p:txBody>
          <a:bodyPr wrap="square">
            <a:spAutoFit/>
          </a:bodyPr>
          <a:lstStyle/>
          <a:p>
            <a:pPr algn="ctr"/>
            <a:r>
              <a:rPr lang="en-US" sz="1600" b="1" dirty="0">
                <a:solidFill>
                  <a:schemeClr val="accent2">
                    <a:lumMod val="50000"/>
                  </a:schemeClr>
                </a:solidFill>
              </a:rPr>
              <a:t>Công cụ kéo sợi, dệt bằng đá và sắt </a:t>
            </a:r>
          </a:p>
          <a:p>
            <a:pPr algn="ctr"/>
            <a:r>
              <a:rPr lang="en-US" sz="1600" b="1" dirty="0">
                <a:solidFill>
                  <a:schemeClr val="accent2">
                    <a:lumMod val="50000"/>
                  </a:schemeClr>
                </a:solidFill>
              </a:rPr>
              <a:t>(Anh, đầu thiên niên kỉ I TCN)</a:t>
            </a:r>
          </a:p>
        </p:txBody>
      </p:sp>
    </p:spTree>
    <p:extLst>
      <p:ext uri="{BB962C8B-B14F-4D97-AF65-F5344CB8AC3E}">
        <p14:creationId xmlns:p14="http://schemas.microsoft.com/office/powerpoint/2010/main" val="380498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circle(in)">
                                      <p:cBhvr>
                                        <p:cTn id="27" dur="2000"/>
                                        <p:tgtEl>
                                          <p:spTgt spid="6">
                                            <p:txEl>
                                              <p:pRg st="0" end="0"/>
                                            </p:txEl>
                                          </p:spTgt>
                                        </p:tgtEl>
                                      </p:cBhvr>
                                    </p:animEffect>
                                  </p:childTnLst>
                                </p:cTn>
                              </p:par>
                              <p:par>
                                <p:cTn id="28" presetID="6" presetClass="entr" presetSubtype="16" fill="hold" nodeType="with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circle(in)">
                                      <p:cBhvr>
                                        <p:cTn id="30"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72843" y="399134"/>
            <a:ext cx="3489351" cy="3989985"/>
          </a:xfrm>
          <a:prstGeom prst="rect">
            <a:avLst/>
          </a:prstGeom>
        </p:spPr>
      </p:pic>
      <p:pic>
        <p:nvPicPr>
          <p:cNvPr id="4" name="Picture 3"/>
          <p:cNvPicPr>
            <a:picLocks noChangeAspect="1"/>
          </p:cNvPicPr>
          <p:nvPr/>
        </p:nvPicPr>
        <p:blipFill>
          <a:blip r:embed="rId3"/>
          <a:stretch>
            <a:fillRect/>
          </a:stretch>
        </p:blipFill>
        <p:spPr>
          <a:xfrm>
            <a:off x="5010911" y="399134"/>
            <a:ext cx="3496668" cy="3968040"/>
          </a:xfrm>
          <a:prstGeom prst="rect">
            <a:avLst/>
          </a:prstGeom>
        </p:spPr>
      </p:pic>
      <p:sp>
        <p:nvSpPr>
          <p:cNvPr id="5" name="Rectangle 4"/>
          <p:cNvSpPr/>
          <p:nvPr/>
        </p:nvSpPr>
        <p:spPr>
          <a:xfrm>
            <a:off x="1324051" y="4440326"/>
            <a:ext cx="3335730" cy="584775"/>
          </a:xfrm>
          <a:prstGeom prst="rect">
            <a:avLst/>
          </a:prstGeom>
        </p:spPr>
        <p:txBody>
          <a:bodyPr wrap="square">
            <a:spAutoFit/>
          </a:bodyPr>
          <a:lstStyle/>
          <a:p>
            <a:pPr algn="ctr"/>
            <a:r>
              <a:rPr lang="en-US" sz="1600" b="1" dirty="0">
                <a:solidFill>
                  <a:schemeClr val="accent2">
                    <a:lumMod val="50000"/>
                  </a:schemeClr>
                </a:solidFill>
              </a:rPr>
              <a:t>Hũ và bình </a:t>
            </a:r>
          </a:p>
          <a:p>
            <a:pPr algn="ctr"/>
            <a:r>
              <a:rPr lang="en-US" sz="1600" b="1" dirty="0">
                <a:solidFill>
                  <a:schemeClr val="accent2">
                    <a:lumMod val="50000"/>
                  </a:schemeClr>
                </a:solidFill>
              </a:rPr>
              <a:t>(I-xa-ren, thiên niên kỉ IV TCN)</a:t>
            </a:r>
          </a:p>
        </p:txBody>
      </p:sp>
      <p:sp>
        <p:nvSpPr>
          <p:cNvPr id="6" name="Rectangle 5"/>
          <p:cNvSpPr/>
          <p:nvPr/>
        </p:nvSpPr>
        <p:spPr>
          <a:xfrm>
            <a:off x="5010911" y="4389119"/>
            <a:ext cx="3496668" cy="584775"/>
          </a:xfrm>
          <a:prstGeom prst="rect">
            <a:avLst/>
          </a:prstGeom>
        </p:spPr>
        <p:txBody>
          <a:bodyPr wrap="square">
            <a:spAutoFit/>
          </a:bodyPr>
          <a:lstStyle/>
          <a:p>
            <a:pPr algn="ctr"/>
            <a:r>
              <a:rPr lang="en-US" sz="1600" b="1" dirty="0">
                <a:solidFill>
                  <a:schemeClr val="accent2">
                    <a:lumMod val="50000"/>
                  </a:schemeClr>
                </a:solidFill>
              </a:rPr>
              <a:t>Bình gốm vẽ chiến binh trang bị mũ, vũ khí (Hy Lạp, thế kỉ XII TCN)</a:t>
            </a:r>
          </a:p>
        </p:txBody>
      </p:sp>
    </p:spTree>
    <p:extLst>
      <p:ext uri="{BB962C8B-B14F-4D97-AF65-F5344CB8AC3E}">
        <p14:creationId xmlns:p14="http://schemas.microsoft.com/office/powerpoint/2010/main" val="310769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ircle(in)">
                                      <p:cBhvr>
                                        <p:cTn id="2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1381250" y="922668"/>
            <a:ext cx="7375044" cy="435599"/>
          </a:xfrm>
          <a:prstGeom prst="rect">
            <a:avLst/>
          </a:prstGeom>
        </p:spPr>
        <p:txBody>
          <a:bodyPr lIns="91425" tIns="91425" rIns="91425" bIns="91425" anchor="ctr" anchorCtr="0">
            <a:noAutofit/>
          </a:bodyPr>
          <a:lstStyle/>
          <a:p>
            <a:pPr lvl="0" algn="ctr">
              <a:spcBef>
                <a:spcPts val="0"/>
              </a:spcBef>
              <a:buNone/>
            </a:pPr>
            <a:r>
              <a:rPr lang="en" sz="2200" dirty="0">
                <a:highlight>
                  <a:srgbClr val="FFCD00"/>
                </a:highlight>
                <a:latin typeface="+mj-lt"/>
              </a:rPr>
              <a:t>Mục đích sử dụng của kim loại </a:t>
            </a:r>
            <a:br>
              <a:rPr lang="en" sz="2200" dirty="0">
                <a:highlight>
                  <a:srgbClr val="FFCD00"/>
                </a:highlight>
                <a:latin typeface="+mj-lt"/>
              </a:rPr>
            </a:br>
            <a:r>
              <a:rPr lang="en" sz="2200" dirty="0">
                <a:highlight>
                  <a:srgbClr val="FFCD00"/>
                </a:highlight>
                <a:latin typeface="+mj-lt"/>
              </a:rPr>
              <a:t>trong đời sống của con người cuối thời nguyên thủy </a:t>
            </a:r>
          </a:p>
        </p:txBody>
      </p:sp>
      <p:grpSp>
        <p:nvGrpSpPr>
          <p:cNvPr id="113" name="Shape 113"/>
          <p:cNvGrpSpPr/>
          <p:nvPr/>
        </p:nvGrpSpPr>
        <p:grpSpPr>
          <a:xfrm>
            <a:off x="916458" y="1019750"/>
            <a:ext cx="214624" cy="214624"/>
            <a:chOff x="2594050" y="1631825"/>
            <a:chExt cx="439625" cy="439625"/>
          </a:xfrm>
        </p:grpSpPr>
        <p:sp>
          <p:nvSpPr>
            <p:cNvPr id="114" name="Shape 114"/>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5" name="Shape 115"/>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6" name="Shape 116"/>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7" name="Shape 117"/>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2" name="Text Placeholder 1"/>
          <p:cNvSpPr>
            <a:spLocks noGrp="1"/>
          </p:cNvSpPr>
          <p:nvPr>
            <p:ph type="body" idx="1"/>
          </p:nvPr>
        </p:nvSpPr>
        <p:spPr>
          <a:xfrm>
            <a:off x="321869" y="1616470"/>
            <a:ext cx="8822131" cy="3112200"/>
          </a:xfrm>
        </p:spPr>
        <p:txBody>
          <a:bodyPr/>
          <a:lstStyle/>
          <a:p>
            <a:r>
              <a:rPr lang="nl-NL" dirty="0"/>
              <a:t> </a:t>
            </a:r>
            <a:r>
              <a:rPr lang="nl-NL" sz="2000" i="1" dirty="0">
                <a:latin typeface="+mj-lt"/>
              </a:rPr>
              <a:t>Kim loại được sử dụng vào những mục đích gì trong đời sống của con người cuối thời nguyên thủy?</a:t>
            </a:r>
            <a:endParaRPr lang="en-US" sz="2000" i="1" dirty="0">
              <a:latin typeface="+mj-lt"/>
            </a:endParaRPr>
          </a:p>
        </p:txBody>
      </p:sp>
      <p:sp>
        <p:nvSpPr>
          <p:cNvPr id="35" name="Round Same Side Corner Rectangle 34"/>
          <p:cNvSpPr/>
          <p:nvPr/>
        </p:nvSpPr>
        <p:spPr>
          <a:xfrm rot="16200000">
            <a:off x="3597976" y="271216"/>
            <a:ext cx="698199" cy="5131649"/>
          </a:xfrm>
          <a:prstGeom prst="round2SameRect">
            <a:avLst>
              <a:gd name="adj1" fmla="val 23321"/>
              <a:gd name="adj2" fmla="val 0"/>
            </a:avLst>
          </a:prstGeom>
          <a:solidFill>
            <a:schemeClr val="accent2">
              <a:lumMod val="50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Round Same Side Corner Rectangle 35"/>
          <p:cNvSpPr/>
          <p:nvPr/>
        </p:nvSpPr>
        <p:spPr>
          <a:xfrm rot="5400000" flipH="1">
            <a:off x="6888815" y="2367428"/>
            <a:ext cx="699366" cy="938057"/>
          </a:xfrm>
          <a:prstGeom prst="round2SameRect">
            <a:avLst>
              <a:gd name="adj1" fmla="val 34679"/>
              <a:gd name="adj2" fmla="val 0"/>
            </a:avLst>
          </a:prstGeom>
          <a:solidFill>
            <a:schemeClr val="accent2">
              <a:lumMod val="50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Round Same Side Corner Rectangle 36"/>
          <p:cNvSpPr/>
          <p:nvPr/>
        </p:nvSpPr>
        <p:spPr>
          <a:xfrm rot="16200000">
            <a:off x="3599811" y="1220000"/>
            <a:ext cx="694528" cy="5131650"/>
          </a:xfrm>
          <a:prstGeom prst="round2SameRect">
            <a:avLst>
              <a:gd name="adj1" fmla="val 23321"/>
              <a:gd name="adj2" fmla="val 0"/>
            </a:avLst>
          </a:prstGeom>
          <a:solidFill>
            <a:schemeClr val="accent2">
              <a:lumMod val="75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 name="Round Same Side Corner Rectangle 37"/>
          <p:cNvSpPr/>
          <p:nvPr/>
        </p:nvSpPr>
        <p:spPr>
          <a:xfrm rot="5400000" flipH="1">
            <a:off x="6891230" y="3316794"/>
            <a:ext cx="694530" cy="938057"/>
          </a:xfrm>
          <a:prstGeom prst="round2SameRect">
            <a:avLst>
              <a:gd name="adj1" fmla="val 34679"/>
              <a:gd name="adj2" fmla="val 0"/>
            </a:avLst>
          </a:prstGeom>
          <a:solidFill>
            <a:schemeClr val="accent2">
              <a:lumMod val="7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Round Same Side Corner Rectangle 38"/>
          <p:cNvSpPr/>
          <p:nvPr/>
        </p:nvSpPr>
        <p:spPr>
          <a:xfrm rot="16200000">
            <a:off x="3603808" y="2129992"/>
            <a:ext cx="686540" cy="5131651"/>
          </a:xfrm>
          <a:prstGeom prst="round2SameRect">
            <a:avLst>
              <a:gd name="adj1" fmla="val 23321"/>
              <a:gd name="adj2" fmla="val 0"/>
            </a:avLst>
          </a:prstGeom>
          <a:solidFill>
            <a:schemeClr val="accent2"/>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Round Same Side Corner Rectangle 39"/>
          <p:cNvSpPr/>
          <p:nvPr/>
        </p:nvSpPr>
        <p:spPr>
          <a:xfrm rot="5400000" flipH="1">
            <a:off x="6909018" y="4240582"/>
            <a:ext cx="658958" cy="938055"/>
          </a:xfrm>
          <a:prstGeom prst="round2SameRect">
            <a:avLst>
              <a:gd name="adj1" fmla="val 34679"/>
              <a:gd name="adj2" fmla="val 0"/>
            </a:avLst>
          </a:prstGeom>
          <a:solidFill>
            <a:schemeClr val="accent2"/>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 name="TextBox 8"/>
          <p:cNvSpPr txBox="1">
            <a:spLocks noChangeArrowheads="1"/>
          </p:cNvSpPr>
          <p:nvPr/>
        </p:nvSpPr>
        <p:spPr bwMode="auto">
          <a:xfrm>
            <a:off x="6947876" y="2616961"/>
            <a:ext cx="581239" cy="461665"/>
          </a:xfrm>
          <a:prstGeom prst="rect">
            <a:avLst/>
          </a:prstGeom>
          <a:noFill/>
          <a:ln w="9525">
            <a:noFill/>
            <a:miter lim="800000"/>
            <a:headEnd/>
            <a:tailEnd/>
          </a:ln>
        </p:spPr>
        <p:txBody>
          <a:bodyPr wrap="square" anchor="ctr">
            <a:spAutoFit/>
          </a:bodyPr>
          <a:lstStyle/>
          <a:p>
            <a:pPr algn="ctr"/>
            <a:r>
              <a:rPr lang="en-US" sz="2400" b="1" dirty="0">
                <a:solidFill>
                  <a:schemeClr val="bg1"/>
                </a:solidFill>
                <a:latin typeface="+mj-lt"/>
              </a:rPr>
              <a:t>1</a:t>
            </a:r>
          </a:p>
        </p:txBody>
      </p:sp>
      <p:sp>
        <p:nvSpPr>
          <p:cNvPr id="42" name="TextBox 33"/>
          <p:cNvSpPr txBox="1">
            <a:spLocks noChangeArrowheads="1"/>
          </p:cNvSpPr>
          <p:nvPr/>
        </p:nvSpPr>
        <p:spPr bwMode="auto">
          <a:xfrm>
            <a:off x="7072245" y="3536854"/>
            <a:ext cx="332499" cy="461665"/>
          </a:xfrm>
          <a:prstGeom prst="rect">
            <a:avLst/>
          </a:prstGeom>
          <a:noFill/>
          <a:ln w="9525">
            <a:noFill/>
            <a:miter lim="800000"/>
            <a:headEnd/>
            <a:tailEnd/>
          </a:ln>
        </p:spPr>
        <p:txBody>
          <a:bodyPr wrap="square" anchor="ctr">
            <a:spAutoFit/>
          </a:bodyPr>
          <a:lstStyle/>
          <a:p>
            <a:pPr algn="ctr"/>
            <a:r>
              <a:rPr lang="en-US" sz="2400" b="1" dirty="0">
                <a:solidFill>
                  <a:schemeClr val="bg1"/>
                </a:solidFill>
                <a:latin typeface="+mj-lt"/>
              </a:rPr>
              <a:t>2</a:t>
            </a:r>
          </a:p>
        </p:txBody>
      </p:sp>
      <p:sp>
        <p:nvSpPr>
          <p:cNvPr id="43" name="TextBox 34"/>
          <p:cNvSpPr txBox="1">
            <a:spLocks noChangeArrowheads="1"/>
          </p:cNvSpPr>
          <p:nvPr/>
        </p:nvSpPr>
        <p:spPr bwMode="auto">
          <a:xfrm>
            <a:off x="7072244" y="4472463"/>
            <a:ext cx="332499" cy="461665"/>
          </a:xfrm>
          <a:prstGeom prst="rect">
            <a:avLst/>
          </a:prstGeom>
          <a:noFill/>
          <a:ln w="9525">
            <a:noFill/>
            <a:miter lim="800000"/>
            <a:headEnd/>
            <a:tailEnd/>
          </a:ln>
        </p:spPr>
        <p:txBody>
          <a:bodyPr wrap="square" anchor="ctr">
            <a:spAutoFit/>
          </a:bodyPr>
          <a:lstStyle/>
          <a:p>
            <a:pPr algn="ctr"/>
            <a:r>
              <a:rPr lang="en-US" sz="2400" b="1" dirty="0">
                <a:solidFill>
                  <a:schemeClr val="bg1"/>
                </a:solidFill>
                <a:latin typeface="+mj-lt"/>
              </a:rPr>
              <a:t>3</a:t>
            </a:r>
          </a:p>
        </p:txBody>
      </p:sp>
      <p:sp>
        <p:nvSpPr>
          <p:cNvPr id="44" name="Rectangle 32"/>
          <p:cNvSpPr>
            <a:spLocks noChangeArrowheads="1"/>
          </p:cNvSpPr>
          <p:nvPr/>
        </p:nvSpPr>
        <p:spPr bwMode="auto">
          <a:xfrm>
            <a:off x="1447087" y="2539810"/>
            <a:ext cx="5685184" cy="646331"/>
          </a:xfrm>
          <a:prstGeom prst="rect">
            <a:avLst/>
          </a:prstGeom>
          <a:noFill/>
          <a:ln w="9525">
            <a:noFill/>
            <a:miter lim="800000"/>
            <a:headEnd/>
            <a:tailEnd/>
          </a:ln>
        </p:spPr>
        <p:txBody>
          <a:bodyPr wrap="square">
            <a:spAutoFit/>
          </a:bodyPr>
          <a:lstStyle/>
          <a:p>
            <a:r>
              <a:rPr lang="nl-NL" sz="1800" dirty="0">
                <a:solidFill>
                  <a:schemeClr val="bg1"/>
                </a:solidFill>
                <a:latin typeface="+mn-lt"/>
              </a:rPr>
              <a:t>Khai phá đất hoang, tăng diện tích trồng trọt, xẻ</a:t>
            </a:r>
          </a:p>
          <a:p>
            <a:r>
              <a:rPr lang="nl-NL" sz="1800" dirty="0">
                <a:solidFill>
                  <a:schemeClr val="bg1"/>
                </a:solidFill>
                <a:latin typeface="+mn-lt"/>
              </a:rPr>
              <a:t>gỗ đóng thuyền, xẻ đá làm nhà, khai thác mỏ</a:t>
            </a:r>
            <a:endParaRPr lang="en-US" sz="1800" dirty="0">
              <a:solidFill>
                <a:schemeClr val="bg1"/>
              </a:solidFill>
              <a:latin typeface="+mn-lt"/>
            </a:endParaRPr>
          </a:p>
        </p:txBody>
      </p:sp>
      <p:sp>
        <p:nvSpPr>
          <p:cNvPr id="45" name="Rectangle 37"/>
          <p:cNvSpPr>
            <a:spLocks noChangeArrowheads="1"/>
          </p:cNvSpPr>
          <p:nvPr/>
        </p:nvSpPr>
        <p:spPr bwMode="auto">
          <a:xfrm>
            <a:off x="1707475" y="3626357"/>
            <a:ext cx="4479197" cy="369332"/>
          </a:xfrm>
          <a:prstGeom prst="rect">
            <a:avLst/>
          </a:prstGeom>
          <a:noFill/>
          <a:ln w="9525">
            <a:noFill/>
            <a:miter lim="800000"/>
            <a:headEnd/>
            <a:tailEnd/>
          </a:ln>
        </p:spPr>
        <p:txBody>
          <a:bodyPr wrap="square">
            <a:spAutoFit/>
          </a:bodyPr>
          <a:lstStyle/>
          <a:p>
            <a:pPr algn="ctr"/>
            <a:r>
              <a:rPr lang="nl-NL" sz="1800" dirty="0">
                <a:solidFill>
                  <a:schemeClr val="bg1"/>
                </a:solidFill>
              </a:rPr>
              <a:t>Trồng trọt, chăn thú dễ dàng hơn</a:t>
            </a:r>
            <a:endParaRPr lang="en-US" sz="1800" dirty="0">
              <a:solidFill>
                <a:schemeClr val="bg1"/>
              </a:solidFill>
            </a:endParaRPr>
          </a:p>
        </p:txBody>
      </p:sp>
      <p:sp>
        <p:nvSpPr>
          <p:cNvPr id="46" name="Rectangle 38"/>
          <p:cNvSpPr>
            <a:spLocks noChangeArrowheads="1"/>
          </p:cNvSpPr>
          <p:nvPr/>
        </p:nvSpPr>
        <p:spPr bwMode="auto">
          <a:xfrm>
            <a:off x="1527983" y="4380131"/>
            <a:ext cx="5204807" cy="646331"/>
          </a:xfrm>
          <a:prstGeom prst="rect">
            <a:avLst/>
          </a:prstGeom>
          <a:noFill/>
          <a:ln w="9525">
            <a:noFill/>
            <a:miter lim="800000"/>
            <a:headEnd/>
            <a:tailEnd/>
          </a:ln>
        </p:spPr>
        <p:txBody>
          <a:bodyPr wrap="square">
            <a:spAutoFit/>
          </a:bodyPr>
          <a:lstStyle/>
          <a:p>
            <a:r>
              <a:rPr lang="nl-NL" sz="1800" dirty="0">
                <a:solidFill>
                  <a:schemeClr val="bg1"/>
                </a:solidFill>
              </a:rPr>
              <a:t>Một số công việc mới xuất hiện như nghề luyện kim, chế tạo công cụ lao động, chế tạo vũ khí.</a:t>
            </a:r>
            <a:endParaRPr lang="en-US" sz="1800" dirty="0">
              <a:solidFill>
                <a:schemeClr val="bg1"/>
              </a:solidFill>
            </a:endParaRPr>
          </a:p>
        </p:txBody>
      </p:sp>
      <p:grpSp>
        <p:nvGrpSpPr>
          <p:cNvPr id="21" name="Google Shape;533;p40"/>
          <p:cNvGrpSpPr/>
          <p:nvPr/>
        </p:nvGrpSpPr>
        <p:grpSpPr>
          <a:xfrm>
            <a:off x="2551966" y="755389"/>
            <a:ext cx="381427" cy="309306"/>
            <a:chOff x="1923675" y="1633650"/>
            <a:chExt cx="436002" cy="435975"/>
          </a:xfrm>
        </p:grpSpPr>
        <p:sp>
          <p:nvSpPr>
            <p:cNvPr id="22"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03911778"/>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barn(inVertical)">
                                      <p:cBhvr>
                                        <p:cTn id="7" dur="500"/>
                                        <p:tgtEl>
                                          <p:spTgt spid="111"/>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down)">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circle(in)">
                                      <p:cBhvr>
                                        <p:cTn id="20" dur="2000"/>
                                        <p:tgtEl>
                                          <p:spTgt spid="44"/>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circle(in)">
                                      <p:cBhvr>
                                        <p:cTn id="23" dur="2000"/>
                                        <p:tgtEl>
                                          <p:spTgt spid="35"/>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circle(in)">
                                      <p:cBhvr>
                                        <p:cTn id="26" dur="2000"/>
                                        <p:tgtEl>
                                          <p:spTgt spid="41"/>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circle(in)">
                                      <p:cBhvr>
                                        <p:cTn id="29" dur="20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down)">
                                      <p:cBhvr>
                                        <p:cTn id="34" dur="500"/>
                                        <p:tgtEl>
                                          <p:spTgt spid="45"/>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down)">
                                      <p:cBhvr>
                                        <p:cTn id="37" dur="500"/>
                                        <p:tgtEl>
                                          <p:spTgt spid="37"/>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down)">
                                      <p:cBhvr>
                                        <p:cTn id="40" dur="500"/>
                                        <p:tgtEl>
                                          <p:spTgt spid="42"/>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wipe(down)">
                                      <p:cBhvr>
                                        <p:cTn id="43" dur="500"/>
                                        <p:tgtEl>
                                          <p:spTgt spid="3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wipe(down)">
                                      <p:cBhvr>
                                        <p:cTn id="48" dur="500"/>
                                        <p:tgtEl>
                                          <p:spTgt spid="46"/>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wipe(down)">
                                      <p:cBhvr>
                                        <p:cTn id="51" dur="500"/>
                                        <p:tgtEl>
                                          <p:spTgt spid="39"/>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wipe(down)">
                                      <p:cBhvr>
                                        <p:cTn id="54" dur="500"/>
                                        <p:tgtEl>
                                          <p:spTgt spid="43"/>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wipe(down)">
                                      <p:cBhvr>
                                        <p:cTn id="5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35" grpId="0" animBg="1"/>
      <p:bldP spid="36" grpId="0" animBg="1"/>
      <p:bldP spid="37" grpId="0" animBg="1"/>
      <p:bldP spid="38" grpId="0" animBg="1"/>
      <p:bldP spid="39" grpId="0" animBg="1"/>
      <p:bldP spid="40" grpId="0" animBg="1"/>
      <p:bldP spid="41" grpId="0"/>
      <p:bldP spid="42" grpId="0"/>
      <p:bldP spid="43" grpId="0"/>
      <p:bldP spid="44" grpId="0"/>
      <p:bldP spid="45" grpId="0"/>
      <p:bldP spid="4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Shape 75"/>
          <p:cNvSpPr/>
          <p:nvPr/>
        </p:nvSpPr>
        <p:spPr>
          <a:xfrm>
            <a:off x="5650" y="4163500"/>
            <a:ext cx="9144000" cy="979799"/>
          </a:xfrm>
          <a:prstGeom prst="rect">
            <a:avLst/>
          </a:prstGeom>
          <a:solidFill>
            <a:srgbClr val="FFCD00"/>
          </a:solidFill>
          <a:ln>
            <a:noFill/>
          </a:ln>
        </p:spPr>
        <p:txBody>
          <a:bodyPr lIns="91425" tIns="91425" rIns="91425" bIns="91425" anchor="ctr" anchorCtr="0">
            <a:noAutofit/>
          </a:bodyPr>
          <a:lstStyle/>
          <a:p>
            <a:pPr lvl="0">
              <a:spcBef>
                <a:spcPts val="0"/>
              </a:spcBef>
              <a:buNone/>
            </a:pPr>
            <a:endParaRPr/>
          </a:p>
        </p:txBody>
      </p:sp>
      <p:sp>
        <p:nvSpPr>
          <p:cNvPr id="76" name="Shape 76"/>
          <p:cNvSpPr txBox="1">
            <a:spLocks noGrp="1"/>
          </p:cNvSpPr>
          <p:nvPr>
            <p:ph type="title"/>
          </p:nvPr>
        </p:nvSpPr>
        <p:spPr>
          <a:xfrm>
            <a:off x="1226207" y="680314"/>
            <a:ext cx="6242613" cy="900641"/>
          </a:xfrm>
          <a:prstGeom prst="rect">
            <a:avLst/>
          </a:prstGeom>
        </p:spPr>
        <p:txBody>
          <a:bodyPr lIns="91425" tIns="91425" rIns="91425" bIns="91425" anchor="ctr" anchorCtr="0">
            <a:noAutofit/>
          </a:bodyPr>
          <a:lstStyle/>
          <a:p>
            <a:pPr lvl="0" rtl="0">
              <a:spcBef>
                <a:spcPts val="0"/>
              </a:spcBef>
              <a:buNone/>
            </a:pPr>
            <a:r>
              <a:rPr lang="en-US" sz="2400" dirty="0">
                <a:latin typeface="+mj-lt"/>
              </a:rPr>
              <a:t>II. SỰ CHUYỂN BIẾN TRONG </a:t>
            </a:r>
            <a:br>
              <a:rPr lang="en-US" sz="2400" dirty="0">
                <a:latin typeface="+mj-lt"/>
              </a:rPr>
            </a:br>
            <a:r>
              <a:rPr lang="en-US" sz="2400" dirty="0">
                <a:latin typeface="+mj-lt"/>
              </a:rPr>
              <a:t>XÃ HỘI NGUYÊN THỦY</a:t>
            </a:r>
            <a:endParaRPr lang="en" sz="2400" dirty="0">
              <a:latin typeface="+mj-lt"/>
            </a:endParaRPr>
          </a:p>
        </p:txBody>
      </p:sp>
      <p:grpSp>
        <p:nvGrpSpPr>
          <p:cNvPr id="77" name="Shape 77"/>
          <p:cNvGrpSpPr/>
          <p:nvPr/>
        </p:nvGrpSpPr>
        <p:grpSpPr>
          <a:xfrm>
            <a:off x="916458" y="1019750"/>
            <a:ext cx="214624" cy="214624"/>
            <a:chOff x="2594050" y="1631825"/>
            <a:chExt cx="439625" cy="439625"/>
          </a:xfrm>
        </p:grpSpPr>
        <p:sp>
          <p:nvSpPr>
            <p:cNvPr id="78"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9"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0"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1"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2" name="Rectangle 1"/>
          <p:cNvSpPr/>
          <p:nvPr/>
        </p:nvSpPr>
        <p:spPr>
          <a:xfrm>
            <a:off x="916458" y="2055139"/>
            <a:ext cx="7108316" cy="1631216"/>
          </a:xfrm>
          <a:prstGeom prst="rect">
            <a:avLst/>
          </a:prstGeom>
        </p:spPr>
        <p:txBody>
          <a:bodyPr wrap="square">
            <a:spAutoFit/>
          </a:bodyPr>
          <a:lstStyle/>
          <a:p>
            <a:pPr algn="just">
              <a:lnSpc>
                <a:spcPts val="3000"/>
              </a:lnSpc>
              <a:spcBef>
                <a:spcPts val="700"/>
              </a:spcBef>
              <a:spcAft>
                <a:spcPts val="700"/>
              </a:spcAft>
            </a:pPr>
            <a:r>
              <a:rPr lang="fr-FR" sz="2400" b="1" dirty="0"/>
              <a:t>Công cụ lao động bằng kim loại được sử dụng phổ biến không chỉ tác động đến kinh tế mà còn dẫn đến sự chuyển biến từ xã hội nguyên thuỷ sang xã hội có giai cấp...</a:t>
            </a:r>
            <a:endParaRPr lang="en-US" sz="2400" b="1" dirty="0">
              <a:solidFill>
                <a:schemeClr val="tx1">
                  <a:lumMod val="75000"/>
                  <a:lumOff val="25000"/>
                </a:schemeClr>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09527787"/>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1864053" y="908963"/>
            <a:ext cx="5619396" cy="435599"/>
          </a:xfrm>
          <a:prstGeom prst="rect">
            <a:avLst/>
          </a:prstGeom>
        </p:spPr>
        <p:txBody>
          <a:bodyPr lIns="91425" tIns="91425" rIns="91425" bIns="91425" anchor="ctr" anchorCtr="0">
            <a:noAutofit/>
          </a:bodyPr>
          <a:lstStyle/>
          <a:p>
            <a:pPr lvl="0">
              <a:spcBef>
                <a:spcPts val="0"/>
              </a:spcBef>
              <a:buNone/>
            </a:pPr>
            <a:r>
              <a:rPr lang="en" sz="2200" dirty="0">
                <a:highlight>
                  <a:srgbClr val="FFCD00"/>
                </a:highlight>
                <a:latin typeface="+mj-lt"/>
              </a:rPr>
              <a:t>Nguyên nhân dẫn đến  sự phân hóa giữa người giàu và người nghèo</a:t>
            </a:r>
          </a:p>
        </p:txBody>
      </p:sp>
      <p:grpSp>
        <p:nvGrpSpPr>
          <p:cNvPr id="113" name="Shape 113"/>
          <p:cNvGrpSpPr/>
          <p:nvPr/>
        </p:nvGrpSpPr>
        <p:grpSpPr>
          <a:xfrm>
            <a:off x="916458" y="1019750"/>
            <a:ext cx="214624" cy="214624"/>
            <a:chOff x="2594050" y="1631825"/>
            <a:chExt cx="439625" cy="439625"/>
          </a:xfrm>
        </p:grpSpPr>
        <p:sp>
          <p:nvSpPr>
            <p:cNvPr id="114" name="Shape 114"/>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5" name="Shape 115"/>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6" name="Shape 116"/>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7" name="Shape 117"/>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18" name="Google Shape;269;p30"/>
          <p:cNvSpPr/>
          <p:nvPr/>
        </p:nvSpPr>
        <p:spPr>
          <a:xfrm>
            <a:off x="705750" y="3154863"/>
            <a:ext cx="8438250" cy="815257"/>
          </a:xfrm>
          <a:prstGeom prst="homePlate">
            <a:avLst>
              <a:gd name="adj" fmla="val 50000"/>
            </a:avLst>
          </a:prstGeom>
          <a:solidFill>
            <a:schemeClr val="accent2">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70;p30"/>
          <p:cNvSpPr/>
          <p:nvPr/>
        </p:nvSpPr>
        <p:spPr>
          <a:xfrm>
            <a:off x="277978" y="2348181"/>
            <a:ext cx="2626155" cy="2060090"/>
          </a:xfrm>
          <a:prstGeom prst="ellipse">
            <a:avLst/>
          </a:prstGeom>
          <a:solidFill>
            <a:schemeClr val="accent2"/>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bg1"/>
                </a:solidFill>
                <a:latin typeface="+mj-lt"/>
                <a:ea typeface="Roboto"/>
                <a:cs typeface="Roboto"/>
                <a:sym typeface="Roboto"/>
              </a:rPr>
              <a:t>Công cụ lao động xuất hiện vào cuối thời nguyên thủy</a:t>
            </a:r>
            <a:endParaRPr sz="1800" b="1" dirty="0">
              <a:solidFill>
                <a:schemeClr val="bg1"/>
              </a:solidFill>
              <a:latin typeface="+mj-lt"/>
              <a:ea typeface="Roboto"/>
              <a:cs typeface="Roboto"/>
              <a:sym typeface="Roboto"/>
            </a:endParaRPr>
          </a:p>
        </p:txBody>
      </p:sp>
      <p:sp>
        <p:nvSpPr>
          <p:cNvPr id="20" name="Google Shape;271;p30"/>
          <p:cNvSpPr/>
          <p:nvPr/>
        </p:nvSpPr>
        <p:spPr>
          <a:xfrm>
            <a:off x="3047587" y="2348181"/>
            <a:ext cx="2665584" cy="2060090"/>
          </a:xfrm>
          <a:prstGeom prst="ellipse">
            <a:avLst/>
          </a:prstGeom>
          <a:solidFill>
            <a:schemeClr val="accent2"/>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lvl="0" algn="ctr"/>
            <a:r>
              <a:rPr lang="en-US" sz="1800" b="1" dirty="0">
                <a:solidFill>
                  <a:srgbClr val="FFFFFF"/>
                </a:solidFill>
                <a:latin typeface="+mj-lt"/>
                <a:ea typeface="Roboto"/>
                <a:cs typeface="Roboto"/>
                <a:sym typeface="Roboto"/>
              </a:rPr>
              <a:t>Con người đã làm ra một lượng sản phẩm dư thừa</a:t>
            </a:r>
          </a:p>
        </p:txBody>
      </p:sp>
      <p:sp>
        <p:nvSpPr>
          <p:cNvPr id="21" name="Google Shape;272;p30"/>
          <p:cNvSpPr/>
          <p:nvPr/>
        </p:nvSpPr>
        <p:spPr>
          <a:xfrm>
            <a:off x="5895827" y="2348181"/>
            <a:ext cx="2619065" cy="2060090"/>
          </a:xfrm>
          <a:prstGeom prst="ellipse">
            <a:avLst/>
          </a:prstGeom>
          <a:solidFill>
            <a:schemeClr val="accent2">
              <a:lumMod val="75000"/>
            </a:schemeClr>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bg1"/>
                </a:solidFill>
                <a:latin typeface="+mj-lt"/>
                <a:ea typeface="Roboto"/>
                <a:cs typeface="Roboto"/>
                <a:sym typeface="Roboto"/>
              </a:rPr>
              <a:t>Lượng sản phẩm này đã thuộc về một số người</a:t>
            </a:r>
            <a:endParaRPr sz="1800" b="1" dirty="0">
              <a:solidFill>
                <a:schemeClr val="bg1"/>
              </a:solidFill>
              <a:latin typeface="+mj-lt"/>
              <a:ea typeface="Roboto"/>
              <a:cs typeface="Roboto"/>
              <a:sym typeface="Roboto"/>
            </a:endParaRPr>
          </a:p>
        </p:txBody>
      </p:sp>
      <p:grpSp>
        <p:nvGrpSpPr>
          <p:cNvPr id="12" name="Google Shape;533;p40"/>
          <p:cNvGrpSpPr/>
          <p:nvPr/>
        </p:nvGrpSpPr>
        <p:grpSpPr>
          <a:xfrm>
            <a:off x="1482626" y="924772"/>
            <a:ext cx="381427" cy="309306"/>
            <a:chOff x="1923675" y="1633650"/>
            <a:chExt cx="436002" cy="435975"/>
          </a:xfrm>
        </p:grpSpPr>
        <p:sp>
          <p:nvSpPr>
            <p:cNvPr id="13"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0650802"/>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1"/>
                                        </p:tgtEl>
                                        <p:attrNameLst>
                                          <p:attrName>style.visibility</p:attrName>
                                        </p:attrNameLst>
                                      </p:cBhvr>
                                      <p:to>
                                        <p:strVal val="visible"/>
                                      </p:to>
                                    </p:set>
                                    <p:animEffect transition="in" filter="wipe(down)">
                                      <p:cBhvr>
                                        <p:cTn id="10" dur="500"/>
                                        <p:tgtEl>
                                          <p:spTgt spid="1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18" grpId="0" animBg="1"/>
      <p:bldP spid="19" grpId="0" animBg="1"/>
      <p:bldP spid="2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6000"/>
            <a:lum/>
          </a:blip>
          <a:srcRect/>
          <a:stretch>
            <a:fillRect/>
          </a:stretch>
        </a:blipFill>
        <a:effectLst/>
      </p:bgPr>
    </p:bg>
    <p:spTree>
      <p:nvGrpSpPr>
        <p:cNvPr id="1" name="Shape 180"/>
        <p:cNvGrpSpPr/>
        <p:nvPr/>
      </p:nvGrpSpPr>
      <p:grpSpPr>
        <a:xfrm>
          <a:off x="0" y="0"/>
          <a:ext cx="0" cy="0"/>
          <a:chOff x="0" y="0"/>
          <a:chExt cx="0" cy="0"/>
        </a:xfrm>
      </p:grpSpPr>
      <p:sp>
        <p:nvSpPr>
          <p:cNvPr id="181" name="Shape 181"/>
          <p:cNvSpPr txBox="1">
            <a:spLocks noGrp="1"/>
          </p:cNvSpPr>
          <p:nvPr>
            <p:ph type="title" idx="4294967295"/>
          </p:nvPr>
        </p:nvSpPr>
        <p:spPr>
          <a:xfrm>
            <a:off x="0" y="599475"/>
            <a:ext cx="3052806" cy="503999"/>
          </a:xfrm>
          <a:prstGeom prst="rect">
            <a:avLst/>
          </a:prstGeom>
          <a:noFill/>
          <a:ln>
            <a:noFill/>
          </a:ln>
        </p:spPr>
        <p:txBody>
          <a:bodyPr lIns="91425" tIns="91425" rIns="91425" bIns="91425" anchor="b" anchorCtr="0">
            <a:noAutofit/>
          </a:bodyPr>
          <a:lstStyle/>
          <a:p>
            <a:pPr lvl="0" algn="ctr" rtl="0">
              <a:spcBef>
                <a:spcPts val="0"/>
              </a:spcBef>
              <a:buNone/>
            </a:pPr>
            <a:r>
              <a:rPr lang="en" sz="2200" dirty="0">
                <a:highlight>
                  <a:srgbClr val="FFCD00"/>
                </a:highlight>
                <a:latin typeface="+mj-lt"/>
              </a:rPr>
              <a:t>Quan sát Sơ đồ 5.5</a:t>
            </a:r>
            <a:endParaRPr lang="en" sz="2200" i="1" dirty="0">
              <a:highlight>
                <a:srgbClr val="FFCD00"/>
              </a:highlight>
              <a:latin typeface="+mj-lt"/>
            </a:endParaRPr>
          </a:p>
        </p:txBody>
      </p:sp>
      <p:sp>
        <p:nvSpPr>
          <p:cNvPr id="182" name="Shape 182"/>
          <p:cNvSpPr/>
          <p:nvPr/>
        </p:nvSpPr>
        <p:spPr>
          <a:xfrm>
            <a:off x="4465375" y="4440675"/>
            <a:ext cx="213248" cy="191461"/>
          </a:xfrm>
          <a:custGeom>
            <a:avLst/>
            <a:gdLst/>
            <a:ahLst/>
            <a:cxnLst/>
            <a:rect l="0" t="0" r="0" b="0"/>
            <a:pathLst>
              <a:path w="16660" h="14955" fill="none" extrusionOk="0">
                <a:moveTo>
                  <a:pt x="12373" y="1"/>
                </a:moveTo>
                <a:lnTo>
                  <a:pt x="12373" y="1"/>
                </a:lnTo>
                <a:lnTo>
                  <a:pt x="12032" y="1"/>
                </a:lnTo>
                <a:lnTo>
                  <a:pt x="11691" y="49"/>
                </a:lnTo>
                <a:lnTo>
                  <a:pt x="11350" y="123"/>
                </a:lnTo>
                <a:lnTo>
                  <a:pt x="11033" y="196"/>
                </a:lnTo>
                <a:lnTo>
                  <a:pt x="10716" y="317"/>
                </a:lnTo>
                <a:lnTo>
                  <a:pt x="10424" y="464"/>
                </a:lnTo>
                <a:lnTo>
                  <a:pt x="10132" y="610"/>
                </a:lnTo>
                <a:lnTo>
                  <a:pt x="9864" y="804"/>
                </a:lnTo>
                <a:lnTo>
                  <a:pt x="9620" y="999"/>
                </a:lnTo>
                <a:lnTo>
                  <a:pt x="9377" y="1219"/>
                </a:lnTo>
                <a:lnTo>
                  <a:pt x="9158" y="1462"/>
                </a:lnTo>
                <a:lnTo>
                  <a:pt x="8939" y="1706"/>
                </a:lnTo>
                <a:lnTo>
                  <a:pt x="8768" y="1974"/>
                </a:lnTo>
                <a:lnTo>
                  <a:pt x="8598" y="2266"/>
                </a:lnTo>
                <a:lnTo>
                  <a:pt x="8451" y="2558"/>
                </a:lnTo>
                <a:lnTo>
                  <a:pt x="8330" y="2850"/>
                </a:lnTo>
                <a:lnTo>
                  <a:pt x="8330" y="2850"/>
                </a:lnTo>
                <a:lnTo>
                  <a:pt x="8208" y="2558"/>
                </a:lnTo>
                <a:lnTo>
                  <a:pt x="8062" y="2266"/>
                </a:lnTo>
                <a:lnTo>
                  <a:pt x="7891" y="1974"/>
                </a:lnTo>
                <a:lnTo>
                  <a:pt x="7721" y="1706"/>
                </a:lnTo>
                <a:lnTo>
                  <a:pt x="7502" y="1462"/>
                </a:lnTo>
                <a:lnTo>
                  <a:pt x="7282" y="1219"/>
                </a:lnTo>
                <a:lnTo>
                  <a:pt x="7039" y="999"/>
                </a:lnTo>
                <a:lnTo>
                  <a:pt x="6795" y="804"/>
                </a:lnTo>
                <a:lnTo>
                  <a:pt x="6527" y="610"/>
                </a:lnTo>
                <a:lnTo>
                  <a:pt x="6235" y="464"/>
                </a:lnTo>
                <a:lnTo>
                  <a:pt x="5943" y="317"/>
                </a:lnTo>
                <a:lnTo>
                  <a:pt x="5626" y="196"/>
                </a:lnTo>
                <a:lnTo>
                  <a:pt x="5310" y="123"/>
                </a:lnTo>
                <a:lnTo>
                  <a:pt x="4969" y="49"/>
                </a:lnTo>
                <a:lnTo>
                  <a:pt x="4628" y="1"/>
                </a:lnTo>
                <a:lnTo>
                  <a:pt x="4287" y="1"/>
                </a:lnTo>
                <a:lnTo>
                  <a:pt x="4287" y="1"/>
                </a:lnTo>
                <a:lnTo>
                  <a:pt x="3848" y="25"/>
                </a:lnTo>
                <a:lnTo>
                  <a:pt x="3434" y="74"/>
                </a:lnTo>
                <a:lnTo>
                  <a:pt x="3020" y="196"/>
                </a:lnTo>
                <a:lnTo>
                  <a:pt x="2606" y="342"/>
                </a:lnTo>
                <a:lnTo>
                  <a:pt x="2241" y="512"/>
                </a:lnTo>
                <a:lnTo>
                  <a:pt x="1900" y="731"/>
                </a:lnTo>
                <a:lnTo>
                  <a:pt x="1559" y="975"/>
                </a:lnTo>
                <a:lnTo>
                  <a:pt x="1267" y="1243"/>
                </a:lnTo>
                <a:lnTo>
                  <a:pt x="974" y="1560"/>
                </a:lnTo>
                <a:lnTo>
                  <a:pt x="731" y="1876"/>
                </a:lnTo>
                <a:lnTo>
                  <a:pt x="512" y="2241"/>
                </a:lnTo>
                <a:lnTo>
                  <a:pt x="341" y="2607"/>
                </a:lnTo>
                <a:lnTo>
                  <a:pt x="195" y="2996"/>
                </a:lnTo>
                <a:lnTo>
                  <a:pt x="98" y="3410"/>
                </a:lnTo>
                <a:lnTo>
                  <a:pt x="25" y="3849"/>
                </a:lnTo>
                <a:lnTo>
                  <a:pt x="0" y="4287"/>
                </a:lnTo>
                <a:lnTo>
                  <a:pt x="0" y="4287"/>
                </a:lnTo>
                <a:lnTo>
                  <a:pt x="0" y="4580"/>
                </a:lnTo>
                <a:lnTo>
                  <a:pt x="25" y="4872"/>
                </a:lnTo>
                <a:lnTo>
                  <a:pt x="122" y="5432"/>
                </a:lnTo>
                <a:lnTo>
                  <a:pt x="244" y="5992"/>
                </a:lnTo>
                <a:lnTo>
                  <a:pt x="439" y="6528"/>
                </a:lnTo>
                <a:lnTo>
                  <a:pt x="658" y="7039"/>
                </a:lnTo>
                <a:lnTo>
                  <a:pt x="926" y="7526"/>
                </a:lnTo>
                <a:lnTo>
                  <a:pt x="1194" y="7989"/>
                </a:lnTo>
                <a:lnTo>
                  <a:pt x="1510" y="8452"/>
                </a:lnTo>
                <a:lnTo>
                  <a:pt x="1851" y="8890"/>
                </a:lnTo>
                <a:lnTo>
                  <a:pt x="2192" y="9304"/>
                </a:lnTo>
                <a:lnTo>
                  <a:pt x="2558" y="9718"/>
                </a:lnTo>
                <a:lnTo>
                  <a:pt x="2923" y="10108"/>
                </a:lnTo>
                <a:lnTo>
                  <a:pt x="3629" y="10839"/>
                </a:lnTo>
                <a:lnTo>
                  <a:pt x="4287" y="11496"/>
                </a:lnTo>
                <a:lnTo>
                  <a:pt x="4287" y="11496"/>
                </a:lnTo>
                <a:lnTo>
                  <a:pt x="4847" y="12032"/>
                </a:lnTo>
                <a:lnTo>
                  <a:pt x="5480" y="12592"/>
                </a:lnTo>
                <a:lnTo>
                  <a:pt x="6820" y="13737"/>
                </a:lnTo>
                <a:lnTo>
                  <a:pt x="7891" y="14614"/>
                </a:lnTo>
                <a:lnTo>
                  <a:pt x="8330" y="14955"/>
                </a:lnTo>
                <a:lnTo>
                  <a:pt x="8330" y="14955"/>
                </a:lnTo>
                <a:lnTo>
                  <a:pt x="8768" y="14614"/>
                </a:lnTo>
                <a:lnTo>
                  <a:pt x="9815" y="13761"/>
                </a:lnTo>
                <a:lnTo>
                  <a:pt x="11155" y="12617"/>
                </a:lnTo>
                <a:lnTo>
                  <a:pt x="11788" y="12056"/>
                </a:lnTo>
                <a:lnTo>
                  <a:pt x="12373" y="11496"/>
                </a:lnTo>
                <a:lnTo>
                  <a:pt x="12373" y="11496"/>
                </a:lnTo>
                <a:lnTo>
                  <a:pt x="13030" y="10839"/>
                </a:lnTo>
                <a:lnTo>
                  <a:pt x="13736" y="10108"/>
                </a:lnTo>
                <a:lnTo>
                  <a:pt x="14102" y="9718"/>
                </a:lnTo>
                <a:lnTo>
                  <a:pt x="14467" y="9304"/>
                </a:lnTo>
                <a:lnTo>
                  <a:pt x="14808" y="8890"/>
                </a:lnTo>
                <a:lnTo>
                  <a:pt x="15149" y="8452"/>
                </a:lnTo>
                <a:lnTo>
                  <a:pt x="15466" y="7989"/>
                </a:lnTo>
                <a:lnTo>
                  <a:pt x="15734" y="7526"/>
                </a:lnTo>
                <a:lnTo>
                  <a:pt x="16001" y="7039"/>
                </a:lnTo>
                <a:lnTo>
                  <a:pt x="16221" y="6528"/>
                </a:lnTo>
                <a:lnTo>
                  <a:pt x="16416" y="5992"/>
                </a:lnTo>
                <a:lnTo>
                  <a:pt x="16537" y="5432"/>
                </a:lnTo>
                <a:lnTo>
                  <a:pt x="16635" y="4872"/>
                </a:lnTo>
                <a:lnTo>
                  <a:pt x="16659" y="4580"/>
                </a:lnTo>
                <a:lnTo>
                  <a:pt x="16659" y="4287"/>
                </a:lnTo>
                <a:lnTo>
                  <a:pt x="16659" y="4287"/>
                </a:lnTo>
                <a:lnTo>
                  <a:pt x="16635" y="3849"/>
                </a:lnTo>
                <a:lnTo>
                  <a:pt x="16562" y="3410"/>
                </a:lnTo>
                <a:lnTo>
                  <a:pt x="16464" y="2996"/>
                </a:lnTo>
                <a:lnTo>
                  <a:pt x="16318" y="2607"/>
                </a:lnTo>
                <a:lnTo>
                  <a:pt x="16148" y="2241"/>
                </a:lnTo>
                <a:lnTo>
                  <a:pt x="15928" y="1876"/>
                </a:lnTo>
                <a:lnTo>
                  <a:pt x="15685" y="1560"/>
                </a:lnTo>
                <a:lnTo>
                  <a:pt x="15393" y="1243"/>
                </a:lnTo>
                <a:lnTo>
                  <a:pt x="15100" y="975"/>
                </a:lnTo>
                <a:lnTo>
                  <a:pt x="14759" y="731"/>
                </a:lnTo>
                <a:lnTo>
                  <a:pt x="14418" y="512"/>
                </a:lnTo>
                <a:lnTo>
                  <a:pt x="14053" y="342"/>
                </a:lnTo>
                <a:lnTo>
                  <a:pt x="13639" y="196"/>
                </a:lnTo>
                <a:lnTo>
                  <a:pt x="13225" y="74"/>
                </a:lnTo>
                <a:lnTo>
                  <a:pt x="12811" y="25"/>
                </a:lnTo>
                <a:lnTo>
                  <a:pt x="12373" y="1"/>
                </a:lnTo>
                <a:lnTo>
                  <a:pt x="12373" y="1"/>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2" name="Picture 1"/>
          <p:cNvPicPr>
            <a:picLocks noChangeAspect="1"/>
          </p:cNvPicPr>
          <p:nvPr/>
        </p:nvPicPr>
        <p:blipFill>
          <a:blip r:embed="rId4"/>
          <a:stretch>
            <a:fillRect/>
          </a:stretch>
        </p:blipFill>
        <p:spPr>
          <a:xfrm>
            <a:off x="241402" y="1384305"/>
            <a:ext cx="8156448" cy="3121168"/>
          </a:xfrm>
          <a:prstGeom prst="rect">
            <a:avLst/>
          </a:prstGeom>
        </p:spPr>
      </p:pic>
      <p:sp>
        <p:nvSpPr>
          <p:cNvPr id="3" name="Rectangle 2"/>
          <p:cNvSpPr/>
          <p:nvPr/>
        </p:nvSpPr>
        <p:spPr>
          <a:xfrm>
            <a:off x="2874874" y="447164"/>
            <a:ext cx="5522976" cy="810478"/>
          </a:xfrm>
          <a:prstGeom prst="rect">
            <a:avLst/>
          </a:prstGeom>
        </p:spPr>
        <p:txBody>
          <a:bodyPr wrap="square">
            <a:spAutoFit/>
          </a:bodyPr>
          <a:lstStyle/>
          <a:p>
            <a:pPr algn="just">
              <a:lnSpc>
                <a:spcPts val="2800"/>
              </a:lnSpc>
              <a:spcBef>
                <a:spcPts val="800"/>
              </a:spcBef>
              <a:spcAft>
                <a:spcPts val="800"/>
              </a:spcAft>
            </a:pPr>
            <a:r>
              <a:rPr lang="nl-NL" sz="2200" i="1" dirty="0">
                <a:solidFill>
                  <a:schemeClr val="accent2">
                    <a:lumMod val="50000"/>
                  </a:schemeClr>
                </a:solidFill>
                <a:latin typeface="+mj-lt"/>
                <a:ea typeface="Calibri" panose="020F0502020204030204" pitchFamily="34" charset="0"/>
                <a:cs typeface="Times New Roman" panose="02020603050405020304" pitchFamily="18" charset="0"/>
              </a:rPr>
              <a:t>Mối quan hệ giữa người với người như thế nào trong xã hội có phân hoá giàu, nghèo?</a:t>
            </a:r>
            <a:endParaRPr lang="en-US" sz="2200" i="1" dirty="0">
              <a:solidFill>
                <a:schemeClr val="accent2">
                  <a:lumMod val="50000"/>
                </a:schemeClr>
              </a:solidFill>
              <a:effectLst/>
              <a:latin typeface="+mj-lt"/>
              <a:ea typeface="Calibri" panose="020F0502020204030204" pitchFamily="34" charset="0"/>
              <a:cs typeface="Times New Roman" panose="02020603050405020304" pitchFamily="18" charset="0"/>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1"/>
                                        </p:tgtEl>
                                        <p:attrNameLst>
                                          <p:attrName>style.visibility</p:attrName>
                                        </p:attrNameLst>
                                      </p:cBhvr>
                                      <p:to>
                                        <p:strVal val="visible"/>
                                      </p:to>
                                    </p:set>
                                    <p:animEffect transition="in" filter="circle(in)">
                                      <p:cBhvr>
                                        <p:cTn id="7" dur="2000"/>
                                        <p:tgtEl>
                                          <p:spTgt spid="18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grpSp>
        <p:nvGrpSpPr>
          <p:cNvPr id="145" name="Shape 145"/>
          <p:cNvGrpSpPr/>
          <p:nvPr/>
        </p:nvGrpSpPr>
        <p:grpSpPr>
          <a:xfrm>
            <a:off x="916458" y="1019750"/>
            <a:ext cx="214624" cy="214624"/>
            <a:chOff x="2594050" y="1631825"/>
            <a:chExt cx="439625" cy="439625"/>
          </a:xfrm>
        </p:grpSpPr>
        <p:sp>
          <p:nvSpPr>
            <p:cNvPr id="146" name="Shape 146"/>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7" name="Shape 147"/>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8" name="Shape 148"/>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9" name="Shape 149"/>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30" name="Round Same Side Corner Rectangle 29"/>
          <p:cNvSpPr/>
          <p:nvPr/>
        </p:nvSpPr>
        <p:spPr>
          <a:xfrm>
            <a:off x="1578172" y="402335"/>
            <a:ext cx="5715082" cy="948063"/>
          </a:xfrm>
          <a:prstGeom prst="round2SameRect">
            <a:avLst/>
          </a:prstGeom>
          <a:solidFill>
            <a:schemeClr val="accent2"/>
          </a:solidFill>
          <a:ln w="9525" cap="flat" cmpd="sng" algn="ctr">
            <a:solidFill>
              <a:srgbClr val="9BBB59">
                <a:shade val="95000"/>
                <a:satMod val="105000"/>
              </a:srgbClr>
            </a:solidFill>
            <a:prstDash val="solid"/>
          </a:ln>
          <a:effectLst>
            <a:outerShdw blurRad="50800" dist="76200" dir="18900000" algn="bl" rotWithShape="0">
              <a:prstClr val="black">
                <a:alpha val="61000"/>
              </a:prstClr>
            </a:outerShdw>
          </a:effectLst>
        </p:spPr>
        <p:txBody>
          <a:bodyPr rot="0" spcFirstLastPara="0" vert="horz" wrap="square" lIns="0" tIns="45720" rIns="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fr-FR" dirty="0"/>
          </a:p>
          <a:p>
            <a:pPr algn="ctr">
              <a:defRPr/>
            </a:pPr>
            <a:r>
              <a:rPr lang="fr-FR" dirty="0">
                <a:solidFill>
                  <a:schemeClr val="bg1"/>
                </a:solidFill>
              </a:rPr>
              <a:t>Mối quan hệ giữa người với người trong xã hội có giai cấp so với xã hội nguyên thuỷ: quan hệ bình đẳng được thay thế bằng quan hệ bất bình đẳng.</a:t>
            </a:r>
            <a:endParaRPr lang="en-US" dirty="0">
              <a:solidFill>
                <a:schemeClr val="bg1"/>
              </a:solidFill>
            </a:endParaRPr>
          </a:p>
          <a:p>
            <a:pPr lvl="0" algn="ctr">
              <a:defRPr/>
            </a:pPr>
            <a:endParaRPr lang="en-US" b="1" kern="0" dirty="0">
              <a:solidFill>
                <a:prstClr val="white"/>
              </a:solidFill>
            </a:endParaRPr>
          </a:p>
        </p:txBody>
      </p:sp>
      <p:sp>
        <p:nvSpPr>
          <p:cNvPr id="31" name="Oval 30"/>
          <p:cNvSpPr/>
          <p:nvPr/>
        </p:nvSpPr>
        <p:spPr>
          <a:xfrm>
            <a:off x="831159" y="2413742"/>
            <a:ext cx="3301929" cy="2494485"/>
          </a:xfrm>
          <a:prstGeom prst="ellipse">
            <a:avLst/>
          </a:prstGeom>
          <a:solidFill>
            <a:schemeClr val="accent2">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Trong xã hội nguyên thủy: những người đứng đầu thị tộc có mối quan hệ bình đẳng, làm chung, hưởng chung.</a:t>
            </a:r>
            <a:endParaRPr lang="en-US" sz="2000" dirty="0"/>
          </a:p>
        </p:txBody>
      </p:sp>
      <p:sp>
        <p:nvSpPr>
          <p:cNvPr id="32" name="Oval 31"/>
          <p:cNvSpPr/>
          <p:nvPr/>
        </p:nvSpPr>
        <p:spPr>
          <a:xfrm>
            <a:off x="5040173" y="2392069"/>
            <a:ext cx="3337086" cy="2494484"/>
          </a:xfrm>
          <a:prstGeom prst="ellipse">
            <a:avLst/>
          </a:prstGeom>
          <a:solidFill>
            <a:schemeClr val="accent2">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400"/>
              </a:lnSpc>
            </a:pPr>
            <a:endParaRPr lang="fr-FR" sz="1800" dirty="0"/>
          </a:p>
          <a:p>
            <a:pPr algn="ctr">
              <a:lnSpc>
                <a:spcPts val="2400"/>
              </a:lnSpc>
            </a:pPr>
            <a:r>
              <a:rPr lang="fr-FR" sz="2000" dirty="0"/>
              <a:t>Trong xã hội có giai cấp: người đứng đầu đầu thị tộc giai cấp thống trị, thành viên thị tộc trở giai cấp bị trị)</a:t>
            </a:r>
            <a:endParaRPr lang="en-US" sz="2000" dirty="0"/>
          </a:p>
          <a:p>
            <a:pPr algn="just">
              <a:lnSpc>
                <a:spcPts val="2400"/>
              </a:lnSpc>
            </a:pPr>
            <a:endParaRPr lang="nl-NL" sz="1600" dirty="0">
              <a:solidFill>
                <a:schemeClr val="accent1">
                  <a:lumMod val="50000"/>
                </a:schemeClr>
              </a:solidFill>
            </a:endParaRPr>
          </a:p>
        </p:txBody>
      </p:sp>
      <p:cxnSp>
        <p:nvCxnSpPr>
          <p:cNvPr id="33" name="Đường kết nối Thẳng 16"/>
          <p:cNvCxnSpPr>
            <a:endCxn id="32" idx="0"/>
          </p:cNvCxnSpPr>
          <p:nvPr/>
        </p:nvCxnSpPr>
        <p:spPr>
          <a:xfrm>
            <a:off x="4387831" y="1350398"/>
            <a:ext cx="2320885" cy="1041671"/>
          </a:xfrm>
          <a:prstGeom prst="line">
            <a:avLst/>
          </a:prstGeom>
          <a:noFill/>
          <a:ln w="9525" cap="flat" cmpd="sng" algn="ctr">
            <a:solidFill>
              <a:schemeClr val="accent5">
                <a:lumMod val="50000"/>
              </a:schemeClr>
            </a:solidFill>
            <a:prstDash val="dash"/>
          </a:ln>
          <a:effectLst/>
        </p:spPr>
      </p:cxnSp>
      <p:cxnSp>
        <p:nvCxnSpPr>
          <p:cNvPr id="34" name="Đường kết nối Thẳng 16"/>
          <p:cNvCxnSpPr>
            <a:stCxn id="31" idx="0"/>
            <a:endCxn id="30" idx="1"/>
          </p:cNvCxnSpPr>
          <p:nvPr/>
        </p:nvCxnSpPr>
        <p:spPr>
          <a:xfrm flipV="1">
            <a:off x="2482124" y="1350398"/>
            <a:ext cx="1953589" cy="1063344"/>
          </a:xfrm>
          <a:prstGeom prst="line">
            <a:avLst/>
          </a:prstGeom>
          <a:noFill/>
          <a:ln w="9525" cap="flat" cmpd="sng" algn="ctr">
            <a:solidFill>
              <a:schemeClr val="accent5">
                <a:lumMod val="50000"/>
              </a:schemeClr>
            </a:solidFill>
            <a:prstDash val="dash"/>
          </a:ln>
          <a:effectLst/>
        </p:spPr>
      </p:cxnSp>
      <p:grpSp>
        <p:nvGrpSpPr>
          <p:cNvPr id="13" name="Google Shape;533;p40"/>
          <p:cNvGrpSpPr/>
          <p:nvPr/>
        </p:nvGrpSpPr>
        <p:grpSpPr>
          <a:xfrm>
            <a:off x="1147419" y="567060"/>
            <a:ext cx="381427" cy="309306"/>
            <a:chOff x="1923675" y="1633650"/>
            <a:chExt cx="436002" cy="435975"/>
          </a:xfrm>
        </p:grpSpPr>
        <p:sp>
          <p:nvSpPr>
            <p:cNvPr id="14"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1000"/>
                                        <p:tgtEl>
                                          <p:spTgt spid="34"/>
                                        </p:tgtEl>
                                      </p:cBhvr>
                                    </p:animEffect>
                                    <p:anim calcmode="lin" valueType="num">
                                      <p:cBhvr>
                                        <p:cTn id="20" dur="1000" fill="hold"/>
                                        <p:tgtEl>
                                          <p:spTgt spid="34"/>
                                        </p:tgtEl>
                                        <p:attrNameLst>
                                          <p:attrName>ppt_x</p:attrName>
                                        </p:attrNameLst>
                                      </p:cBhvr>
                                      <p:tavLst>
                                        <p:tav tm="0">
                                          <p:val>
                                            <p:strVal val="#ppt_x"/>
                                          </p:val>
                                        </p:tav>
                                        <p:tav tm="100000">
                                          <p:val>
                                            <p:strVal val="#ppt_x"/>
                                          </p:val>
                                        </p:tav>
                                      </p:tavLst>
                                    </p:anim>
                                    <p:anim calcmode="lin" valueType="num">
                                      <p:cBhvr>
                                        <p:cTn id="2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1000"/>
                                        <p:tgtEl>
                                          <p:spTgt spid="31"/>
                                        </p:tgtEl>
                                      </p:cBhvr>
                                    </p:animEffect>
                                    <p:anim calcmode="lin" valueType="num">
                                      <p:cBhvr>
                                        <p:cTn id="27" dur="1000" fill="hold"/>
                                        <p:tgtEl>
                                          <p:spTgt spid="31"/>
                                        </p:tgtEl>
                                        <p:attrNameLst>
                                          <p:attrName>ppt_x</p:attrName>
                                        </p:attrNameLst>
                                      </p:cBhvr>
                                      <p:tavLst>
                                        <p:tav tm="0">
                                          <p:val>
                                            <p:strVal val="#ppt_x"/>
                                          </p:val>
                                        </p:tav>
                                        <p:tav tm="100000">
                                          <p:val>
                                            <p:strVal val="#ppt_x"/>
                                          </p:val>
                                        </p:tav>
                                      </p:tavLst>
                                    </p:anim>
                                    <p:anim calcmode="lin" valueType="num">
                                      <p:cBhvr>
                                        <p:cTn id="2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1000"/>
                                        <p:tgtEl>
                                          <p:spTgt spid="33"/>
                                        </p:tgtEl>
                                      </p:cBhvr>
                                    </p:animEffect>
                                    <p:anim calcmode="lin" valueType="num">
                                      <p:cBhvr>
                                        <p:cTn id="34" dur="1000" fill="hold"/>
                                        <p:tgtEl>
                                          <p:spTgt spid="33"/>
                                        </p:tgtEl>
                                        <p:attrNameLst>
                                          <p:attrName>ppt_x</p:attrName>
                                        </p:attrNameLst>
                                      </p:cBhvr>
                                      <p:tavLst>
                                        <p:tav tm="0">
                                          <p:val>
                                            <p:strVal val="#ppt_x"/>
                                          </p:val>
                                        </p:tav>
                                        <p:tav tm="100000">
                                          <p:val>
                                            <p:strVal val="#ppt_x"/>
                                          </p:val>
                                        </p:tav>
                                      </p:tavLst>
                                    </p:anim>
                                    <p:anim calcmode="lin" valueType="num">
                                      <p:cBhvr>
                                        <p:cTn id="3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1000"/>
                                        <p:tgtEl>
                                          <p:spTgt spid="32"/>
                                        </p:tgtEl>
                                      </p:cBhvr>
                                    </p:animEffect>
                                    <p:anim calcmode="lin" valueType="num">
                                      <p:cBhvr>
                                        <p:cTn id="41" dur="1000" fill="hold"/>
                                        <p:tgtEl>
                                          <p:spTgt spid="32"/>
                                        </p:tgtEl>
                                        <p:attrNameLst>
                                          <p:attrName>ppt_x</p:attrName>
                                        </p:attrNameLst>
                                      </p:cBhvr>
                                      <p:tavLst>
                                        <p:tav tm="0">
                                          <p:val>
                                            <p:strVal val="#ppt_x"/>
                                          </p:val>
                                        </p:tav>
                                        <p:tav tm="100000">
                                          <p:val>
                                            <p:strVal val="#ppt_x"/>
                                          </p:val>
                                        </p:tav>
                                      </p:tavLst>
                                    </p:anim>
                                    <p:anim calcmode="lin" valueType="num">
                                      <p:cBhvr>
                                        <p:cTn id="4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00" dirty="0">
                <a:latin typeface="+mj-lt"/>
              </a:rPr>
              <a:t>Mở rộng</a:t>
            </a:r>
          </a:p>
        </p:txBody>
      </p:sp>
      <p:sp>
        <p:nvSpPr>
          <p:cNvPr id="3" name="Text Placeholder 2"/>
          <p:cNvSpPr>
            <a:spLocks noGrp="1"/>
          </p:cNvSpPr>
          <p:nvPr>
            <p:ph type="body" idx="1"/>
          </p:nvPr>
        </p:nvSpPr>
        <p:spPr>
          <a:xfrm>
            <a:off x="343814" y="1440905"/>
            <a:ext cx="8602676" cy="3577321"/>
          </a:xfrm>
        </p:spPr>
        <p:txBody>
          <a:bodyPr/>
          <a:lstStyle/>
          <a:p>
            <a:pPr algn="just">
              <a:lnSpc>
                <a:spcPts val="2800"/>
              </a:lnSpc>
              <a:spcAft>
                <a:spcPts val="600"/>
              </a:spcAft>
            </a:pPr>
            <a:r>
              <a:rPr lang="fr-FR" sz="2000" dirty="0">
                <a:latin typeface="+mj-lt"/>
              </a:rPr>
              <a:t> </a:t>
            </a:r>
            <a:r>
              <a:rPr lang="fr-FR" sz="2000" b="1" dirty="0">
                <a:latin typeface="+mj-lt"/>
              </a:rPr>
              <a:t>Trong xã hội nguyên thuỷ: </a:t>
            </a:r>
            <a:r>
              <a:rPr lang="fr-FR" sz="2000" dirty="0">
                <a:latin typeface="+mj-lt"/>
              </a:rPr>
              <a:t>Công bằng và bình đẳng là “nguyên tắc vàng’. Con người sống trong cộng đồng, dựa vào nhau vì tình trạng đời sống còn quá thấp. </a:t>
            </a:r>
          </a:p>
          <a:p>
            <a:pPr algn="just">
              <a:lnSpc>
                <a:spcPts val="2800"/>
              </a:lnSpc>
              <a:spcAft>
                <a:spcPts val="600"/>
              </a:spcAft>
            </a:pPr>
            <a:r>
              <a:rPr lang="fr-FR" sz="2000" dirty="0">
                <a:latin typeface="+mj-lt"/>
              </a:rPr>
              <a:t> </a:t>
            </a:r>
            <a:r>
              <a:rPr lang="fr-FR" sz="2000" b="1" dirty="0">
                <a:latin typeface="+mj-lt"/>
              </a:rPr>
              <a:t>Trong xã hội có giai cấp: </a:t>
            </a:r>
            <a:r>
              <a:rPr lang="fr-FR" sz="2000" dirty="0">
                <a:latin typeface="+mj-lt"/>
              </a:rPr>
              <a:t>Quan hệ bình đẳng trong cộng đồng bị phá vỡ. Gia đình cũng thay đổi theo: đàn ông làm các việc nặng nhọc như cày bừa, làm thuỷ lợi,... nên có vai trò trụ cột và giành lấy quyền quyết định trong gia đình.</a:t>
            </a:r>
            <a:endParaRPr lang="en-US" sz="2000" dirty="0">
              <a:latin typeface="+mj-lt"/>
            </a:endParaRPr>
          </a:p>
          <a:p>
            <a:pPr>
              <a:spcAft>
                <a:spcPts val="600"/>
              </a:spcAft>
            </a:pPr>
            <a:endParaRPr lang="en-US" dirty="0"/>
          </a:p>
        </p:txBody>
      </p:sp>
    </p:spTree>
    <p:extLst>
      <p:ext uri="{BB962C8B-B14F-4D97-AF65-F5344CB8AC3E}">
        <p14:creationId xmlns:p14="http://schemas.microsoft.com/office/powerpoint/2010/main" val="29020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Shape 75"/>
          <p:cNvSpPr/>
          <p:nvPr/>
        </p:nvSpPr>
        <p:spPr>
          <a:xfrm>
            <a:off x="5650" y="4250586"/>
            <a:ext cx="9144000" cy="979799"/>
          </a:xfrm>
          <a:prstGeom prst="rect">
            <a:avLst/>
          </a:prstGeom>
          <a:solidFill>
            <a:srgbClr val="FFCD00"/>
          </a:solidFill>
          <a:ln>
            <a:noFill/>
          </a:ln>
        </p:spPr>
        <p:txBody>
          <a:bodyPr lIns="91425" tIns="91425" rIns="91425" bIns="91425" anchor="ctr" anchorCtr="0">
            <a:noAutofit/>
          </a:bodyPr>
          <a:lstStyle/>
          <a:p>
            <a:pPr lvl="0">
              <a:spcBef>
                <a:spcPts val="0"/>
              </a:spcBef>
              <a:buNone/>
            </a:pPr>
            <a:endParaRPr/>
          </a:p>
        </p:txBody>
      </p:sp>
      <p:sp>
        <p:nvSpPr>
          <p:cNvPr id="76" name="Shape 76"/>
          <p:cNvSpPr txBox="1">
            <a:spLocks noGrp="1"/>
          </p:cNvSpPr>
          <p:nvPr>
            <p:ph type="title"/>
          </p:nvPr>
        </p:nvSpPr>
        <p:spPr>
          <a:xfrm>
            <a:off x="1869944" y="708652"/>
            <a:ext cx="6644948" cy="900641"/>
          </a:xfrm>
          <a:prstGeom prst="rect">
            <a:avLst/>
          </a:prstGeom>
        </p:spPr>
        <p:txBody>
          <a:bodyPr lIns="91425" tIns="91425" rIns="91425" bIns="91425" anchor="ctr" anchorCtr="0">
            <a:noAutofit/>
          </a:bodyPr>
          <a:lstStyle/>
          <a:p>
            <a:pPr algn="just"/>
            <a:r>
              <a:rPr lang="fr-FR" dirty="0">
                <a:latin typeface="+mj-lt"/>
              </a:rPr>
              <a:t>Quá trình phân hóa xã hội và tan rã của xã hội nguyên thủy trên thế giới không giống nhau, diễn ra không đồng đều ở những khu vực khác nhau.</a:t>
            </a:r>
            <a:endParaRPr lang="en-US" dirty="0">
              <a:latin typeface="+mj-lt"/>
            </a:endParaRPr>
          </a:p>
        </p:txBody>
      </p:sp>
      <p:grpSp>
        <p:nvGrpSpPr>
          <p:cNvPr id="77" name="Shape 77"/>
          <p:cNvGrpSpPr/>
          <p:nvPr/>
        </p:nvGrpSpPr>
        <p:grpSpPr>
          <a:xfrm>
            <a:off x="916458" y="1019750"/>
            <a:ext cx="214624" cy="214624"/>
            <a:chOff x="2594050" y="1631825"/>
            <a:chExt cx="439625" cy="439625"/>
          </a:xfrm>
        </p:grpSpPr>
        <p:sp>
          <p:nvSpPr>
            <p:cNvPr id="78"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9"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0"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1"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10" name="TextBox 18"/>
          <p:cNvSpPr txBox="1"/>
          <p:nvPr/>
        </p:nvSpPr>
        <p:spPr>
          <a:xfrm>
            <a:off x="1024282" y="2017800"/>
            <a:ext cx="2978134" cy="707886"/>
          </a:xfrm>
          <a:prstGeom prst="rect">
            <a:avLst/>
          </a:prstGeom>
          <a:noFill/>
        </p:spPr>
        <p:txBody>
          <a:bodyPr wrap="square" lIns="45720" rIns="45720" rtlCol="0">
            <a:spAutoFit/>
          </a:bodyPr>
          <a:lstStyle/>
          <a:p>
            <a:pPr algn="just"/>
            <a:r>
              <a:rPr lang="fr-FR" sz="2000" dirty="0">
                <a:solidFill>
                  <a:schemeClr val="accent6">
                    <a:lumMod val="50000"/>
                  </a:schemeClr>
                </a:solidFill>
              </a:rPr>
              <a:t>Có nơi sớm hơn, có nơi muộn hơn.</a:t>
            </a:r>
            <a:endParaRPr lang="en-US" sz="2000" dirty="0">
              <a:solidFill>
                <a:schemeClr val="accent6">
                  <a:lumMod val="50000"/>
                </a:schemeClr>
              </a:solidFill>
            </a:endParaRPr>
          </a:p>
        </p:txBody>
      </p:sp>
      <p:grpSp>
        <p:nvGrpSpPr>
          <p:cNvPr id="11" name="Group 10"/>
          <p:cNvGrpSpPr/>
          <p:nvPr/>
        </p:nvGrpSpPr>
        <p:grpSpPr>
          <a:xfrm>
            <a:off x="1008325" y="4270083"/>
            <a:ext cx="3022350" cy="646187"/>
            <a:chOff x="0" y="0"/>
            <a:chExt cx="2085192" cy="665684"/>
          </a:xfrm>
          <a:solidFill>
            <a:schemeClr val="accent3">
              <a:lumMod val="50000"/>
            </a:schemeClr>
          </a:solidFill>
          <a:scene3d>
            <a:camera prst="orthographicFront">
              <a:rot lat="0" lon="0" rev="0"/>
            </a:camera>
            <a:lightRig rig="threePt" dir="t">
              <a:rot lat="0" lon="0" rev="1200000"/>
            </a:lightRig>
          </a:scene3d>
        </p:grpSpPr>
        <p:sp>
          <p:nvSpPr>
            <p:cNvPr id="12" name="Rounded Rectangle 11"/>
            <p:cNvSpPr/>
            <p:nvPr/>
          </p:nvSpPr>
          <p:spPr>
            <a:xfrm>
              <a:off x="0" y="0"/>
              <a:ext cx="2085192" cy="665684"/>
            </a:xfrm>
            <a:prstGeom prst="roundRect">
              <a:avLst>
                <a:gd name="adj" fmla="val 10000"/>
              </a:avLst>
            </a:prstGeom>
            <a:grpFill/>
            <a:ln>
              <a:noFill/>
            </a:ln>
            <a:effectLst>
              <a:outerShdw blurRad="50800" dist="63500" dir="18900000" algn="bl" rotWithShape="0">
                <a:prstClr val="black">
                  <a:alpha val="51000"/>
                </a:prstClr>
              </a:outerShdw>
            </a:effectLst>
            <a:sp3d>
              <a:bevelT w="63500" h="25400"/>
            </a:sp3d>
          </p:spPr>
          <p:style>
            <a:lnRef idx="0">
              <a:scrgbClr r="0" g="0" b="0"/>
            </a:lnRef>
            <a:fillRef idx="3">
              <a:scrgbClr r="0" g="0" b="0"/>
            </a:fillRef>
            <a:effectRef idx="3">
              <a:scrgbClr r="0" g="0" b="0"/>
            </a:effectRef>
            <a:fontRef idx="minor">
              <a:schemeClr val="lt1"/>
            </a:fontRef>
          </p:style>
        </p:sp>
        <p:sp>
          <p:nvSpPr>
            <p:cNvPr id="13" name="Rounded Rectangle 4"/>
            <p:cNvSpPr/>
            <p:nvPr/>
          </p:nvSpPr>
          <p:spPr>
            <a:xfrm>
              <a:off x="19497" y="19497"/>
              <a:ext cx="2046198" cy="626690"/>
            </a:xfrm>
            <a:prstGeom prst="rect">
              <a:avLst/>
            </a:prstGeom>
            <a:solidFill>
              <a:schemeClr val="accent2">
                <a:lumMod val="50000"/>
              </a:schemeClr>
            </a:solidFill>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solidFill>
                    <a:sysClr val="window" lastClr="FFFFFF"/>
                  </a:solidFill>
                  <a:latin typeface="Arial" pitchFamily="34" charset="0"/>
                  <a:cs typeface="Arial" pitchFamily="34" charset="0"/>
                </a:rPr>
                <a:t>Thời gian</a:t>
              </a:r>
              <a:endParaRPr lang="en-US" sz="1800" b="1" kern="1200" dirty="0">
                <a:solidFill>
                  <a:sysClr val="window" lastClr="FFFFFF"/>
                </a:solidFill>
                <a:latin typeface="Arial" pitchFamily="34" charset="0"/>
                <a:ea typeface="+mn-ea"/>
                <a:cs typeface="Arial" pitchFamily="34" charset="0"/>
              </a:endParaRPr>
            </a:p>
          </p:txBody>
        </p:sp>
      </p:grpSp>
      <p:sp>
        <p:nvSpPr>
          <p:cNvPr id="20" name="Rectangle 19"/>
          <p:cNvSpPr/>
          <p:nvPr/>
        </p:nvSpPr>
        <p:spPr>
          <a:xfrm>
            <a:off x="4452493" y="2017800"/>
            <a:ext cx="3111423" cy="1631216"/>
          </a:xfrm>
          <a:prstGeom prst="rect">
            <a:avLst/>
          </a:prstGeom>
        </p:spPr>
        <p:txBody>
          <a:bodyPr wrap="square">
            <a:spAutoFit/>
          </a:bodyPr>
          <a:lstStyle/>
          <a:p>
            <a:pPr algn="just"/>
            <a:r>
              <a:rPr lang="fr-FR" sz="2000" dirty="0">
                <a:solidFill>
                  <a:schemeClr val="accent6">
                    <a:lumMod val="50000"/>
                  </a:schemeClr>
                </a:solidFill>
              </a:rPr>
              <a:t>Có nơi bị xóa bỏ hoàn toàn, có nơi tàn dư của xã hội nguyên thủy vẫn còn được bảo tồn triệt để mãi đến sau này. </a:t>
            </a:r>
            <a:endParaRPr lang="en-US" sz="2000" dirty="0">
              <a:solidFill>
                <a:schemeClr val="accent6">
                  <a:lumMod val="50000"/>
                </a:schemeClr>
              </a:solidFill>
            </a:endParaRPr>
          </a:p>
        </p:txBody>
      </p:sp>
      <p:grpSp>
        <p:nvGrpSpPr>
          <p:cNvPr id="21" name="Group 20"/>
          <p:cNvGrpSpPr/>
          <p:nvPr/>
        </p:nvGrpSpPr>
        <p:grpSpPr>
          <a:xfrm>
            <a:off x="4452493" y="4250586"/>
            <a:ext cx="3111423" cy="665684"/>
            <a:chOff x="0" y="0"/>
            <a:chExt cx="2085192" cy="665684"/>
          </a:xfrm>
          <a:solidFill>
            <a:schemeClr val="accent2">
              <a:lumMod val="50000"/>
            </a:schemeClr>
          </a:solidFill>
          <a:scene3d>
            <a:camera prst="orthographicFront">
              <a:rot lat="0" lon="0" rev="0"/>
            </a:camera>
            <a:lightRig rig="threePt" dir="t">
              <a:rot lat="0" lon="0" rev="1200000"/>
            </a:lightRig>
          </a:scene3d>
        </p:grpSpPr>
        <p:sp>
          <p:nvSpPr>
            <p:cNvPr id="22" name="Rounded Rectangle 21"/>
            <p:cNvSpPr/>
            <p:nvPr/>
          </p:nvSpPr>
          <p:spPr>
            <a:xfrm>
              <a:off x="0" y="0"/>
              <a:ext cx="2085192" cy="665684"/>
            </a:xfrm>
            <a:prstGeom prst="roundRect">
              <a:avLst>
                <a:gd name="adj" fmla="val 10000"/>
              </a:avLst>
            </a:prstGeom>
            <a:grpFill/>
            <a:ln>
              <a:noFill/>
            </a:ln>
            <a:effectLst>
              <a:outerShdw blurRad="50800" dist="63500" dir="18900000" algn="bl" rotWithShape="0">
                <a:prstClr val="black">
                  <a:alpha val="51000"/>
                </a:prstClr>
              </a:outerShdw>
            </a:effectLst>
            <a:sp3d>
              <a:bevelT w="63500" h="25400"/>
            </a:sp3d>
          </p:spPr>
          <p:style>
            <a:lnRef idx="0">
              <a:scrgbClr r="0" g="0" b="0"/>
            </a:lnRef>
            <a:fillRef idx="3">
              <a:scrgbClr r="0" g="0" b="0"/>
            </a:fillRef>
            <a:effectRef idx="3">
              <a:scrgbClr r="0" g="0" b="0"/>
            </a:effectRef>
            <a:fontRef idx="minor">
              <a:schemeClr val="lt1"/>
            </a:fontRef>
          </p:style>
        </p:sp>
        <p:sp>
          <p:nvSpPr>
            <p:cNvPr id="23" name="Rounded Rectangle 4"/>
            <p:cNvSpPr/>
            <p:nvPr/>
          </p:nvSpPr>
          <p:spPr>
            <a:xfrm>
              <a:off x="19497" y="19497"/>
              <a:ext cx="2046198" cy="626690"/>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solidFill>
                    <a:sysClr val="window" lastClr="FFFFFF"/>
                  </a:solidFill>
                  <a:latin typeface="Arial" pitchFamily="34" charset="0"/>
                  <a:cs typeface="Arial" pitchFamily="34" charset="0"/>
                </a:rPr>
                <a:t>Mức độ triệt để</a:t>
              </a:r>
              <a:endParaRPr lang="en-US" sz="1800" b="1" kern="1200" dirty="0">
                <a:solidFill>
                  <a:sysClr val="window" lastClr="FFFFFF"/>
                </a:solidFill>
                <a:latin typeface="Arial" pitchFamily="34" charset="0"/>
                <a:ea typeface="+mn-ea"/>
                <a:cs typeface="Arial" pitchFamily="34" charset="0"/>
              </a:endParaRPr>
            </a:p>
          </p:txBody>
        </p:sp>
      </p:grpSp>
      <p:grpSp>
        <p:nvGrpSpPr>
          <p:cNvPr id="17" name="Google Shape;533;p40"/>
          <p:cNvGrpSpPr/>
          <p:nvPr/>
        </p:nvGrpSpPr>
        <p:grpSpPr>
          <a:xfrm>
            <a:off x="1488517" y="924772"/>
            <a:ext cx="381427" cy="309306"/>
            <a:chOff x="1923675" y="1633650"/>
            <a:chExt cx="436002" cy="435975"/>
          </a:xfrm>
        </p:grpSpPr>
        <p:sp>
          <p:nvSpPr>
            <p:cNvPr id="18"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7667338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barn(inVertical)">
                                      <p:cBhvr>
                                        <p:cTn id="10" dur="500"/>
                                        <p:tgtEl>
                                          <p:spTgt spid="7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10"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1995727" y="970647"/>
            <a:ext cx="5619396" cy="435599"/>
          </a:xfrm>
          <a:prstGeom prst="rect">
            <a:avLst/>
          </a:prstGeom>
        </p:spPr>
        <p:txBody>
          <a:bodyPr lIns="91425" tIns="91425" rIns="91425" bIns="91425" anchor="ctr" anchorCtr="0">
            <a:noAutofit/>
          </a:bodyPr>
          <a:lstStyle/>
          <a:p>
            <a:pPr lvl="0">
              <a:spcBef>
                <a:spcPts val="0"/>
              </a:spcBef>
              <a:buNone/>
            </a:pPr>
            <a:r>
              <a:rPr lang="en" sz="2200" dirty="0">
                <a:highlight>
                  <a:srgbClr val="FFCD00"/>
                </a:highlight>
                <a:latin typeface="+mj-lt"/>
              </a:rPr>
              <a:t>Sự phân hóa không triệt để </a:t>
            </a:r>
            <a:br>
              <a:rPr lang="en" sz="2200" dirty="0">
                <a:highlight>
                  <a:srgbClr val="FFCD00"/>
                </a:highlight>
                <a:latin typeface="+mj-lt"/>
              </a:rPr>
            </a:br>
            <a:r>
              <a:rPr lang="en" sz="2200" dirty="0">
                <a:highlight>
                  <a:srgbClr val="FFCD00"/>
                </a:highlight>
                <a:latin typeface="+mj-lt"/>
              </a:rPr>
              <a:t>ở xã hội phương Đông</a:t>
            </a:r>
          </a:p>
        </p:txBody>
      </p:sp>
      <p:grpSp>
        <p:nvGrpSpPr>
          <p:cNvPr id="113" name="Shape 113"/>
          <p:cNvGrpSpPr/>
          <p:nvPr/>
        </p:nvGrpSpPr>
        <p:grpSpPr>
          <a:xfrm>
            <a:off x="916458" y="1019750"/>
            <a:ext cx="214624" cy="214624"/>
            <a:chOff x="2594050" y="1631825"/>
            <a:chExt cx="439625" cy="439625"/>
          </a:xfrm>
        </p:grpSpPr>
        <p:sp>
          <p:nvSpPr>
            <p:cNvPr id="114" name="Shape 114"/>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5" name="Shape 115"/>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6" name="Shape 116"/>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7" name="Shape 117"/>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22" name="Google Shape;582;p56"/>
          <p:cNvSpPr/>
          <p:nvPr/>
        </p:nvSpPr>
        <p:spPr>
          <a:xfrm rot="-5400000">
            <a:off x="697963" y="2185648"/>
            <a:ext cx="1835520" cy="3153825"/>
          </a:xfrm>
          <a:prstGeom prst="flowChartOffpageConnector">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84;p56"/>
          <p:cNvSpPr/>
          <p:nvPr/>
        </p:nvSpPr>
        <p:spPr>
          <a:xfrm>
            <a:off x="2670049" y="2844799"/>
            <a:ext cx="3384258" cy="1835522"/>
          </a:xfrm>
          <a:custGeom>
            <a:avLst/>
            <a:gdLst/>
            <a:ahLst/>
            <a:cxnLst/>
            <a:rect l="l" t="t" r="r" b="b"/>
            <a:pathLst>
              <a:path w="90142" h="56389" extrusionOk="0">
                <a:moveTo>
                  <a:pt x="0" y="0"/>
                </a:moveTo>
                <a:lnTo>
                  <a:pt x="73914" y="0"/>
                </a:lnTo>
                <a:lnTo>
                  <a:pt x="90142" y="28107"/>
                </a:lnTo>
                <a:lnTo>
                  <a:pt x="73813" y="56389"/>
                </a:lnTo>
                <a:lnTo>
                  <a:pt x="0" y="56389"/>
                </a:lnTo>
                <a:lnTo>
                  <a:pt x="16140" y="28434"/>
                </a:lnTo>
                <a:close/>
              </a:path>
            </a:pathLst>
          </a:custGeom>
          <a:solidFill>
            <a:schemeClr val="accent2">
              <a:lumMod val="75000"/>
            </a:schemeClr>
          </a:solidFill>
          <a:ln>
            <a:noFill/>
          </a:ln>
        </p:spPr>
      </p:sp>
      <p:sp>
        <p:nvSpPr>
          <p:cNvPr id="24" name="Google Shape;585;p56"/>
          <p:cNvSpPr/>
          <p:nvPr/>
        </p:nvSpPr>
        <p:spPr>
          <a:xfrm>
            <a:off x="5552237" y="2866301"/>
            <a:ext cx="3591763" cy="1835522"/>
          </a:xfrm>
          <a:custGeom>
            <a:avLst/>
            <a:gdLst/>
            <a:ahLst/>
            <a:cxnLst/>
            <a:rect l="l" t="t" r="r" b="b"/>
            <a:pathLst>
              <a:path w="90142" h="56389" extrusionOk="0">
                <a:moveTo>
                  <a:pt x="0" y="0"/>
                </a:moveTo>
                <a:lnTo>
                  <a:pt x="73914" y="0"/>
                </a:lnTo>
                <a:lnTo>
                  <a:pt x="90142" y="28107"/>
                </a:lnTo>
                <a:lnTo>
                  <a:pt x="73813" y="56389"/>
                </a:lnTo>
                <a:lnTo>
                  <a:pt x="0" y="56389"/>
                </a:lnTo>
                <a:lnTo>
                  <a:pt x="16140" y="28434"/>
                </a:lnTo>
                <a:close/>
              </a:path>
            </a:pathLst>
          </a:custGeom>
          <a:solidFill>
            <a:schemeClr val="accent2">
              <a:lumMod val="50000"/>
            </a:schemeClr>
          </a:solidFill>
          <a:ln>
            <a:noFill/>
          </a:ln>
        </p:spPr>
      </p:sp>
      <p:sp>
        <p:nvSpPr>
          <p:cNvPr id="25" name="Google Shape;595;p56"/>
          <p:cNvSpPr txBox="1"/>
          <p:nvPr/>
        </p:nvSpPr>
        <p:spPr>
          <a:xfrm>
            <a:off x="-40443" y="2968693"/>
            <a:ext cx="2851374" cy="1686246"/>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1700" dirty="0">
                <a:solidFill>
                  <a:srgbClr val="FFFFFF"/>
                </a:solidFill>
                <a:latin typeface="+mj-lt"/>
                <a:ea typeface="Muli"/>
                <a:cs typeface="Muli"/>
                <a:sym typeface="Muli"/>
              </a:rPr>
              <a:t>Sinh sống và làm nông nghiệp chủ yếu bên các dòng sông, đất đai màu mỡ, thuận tiện để sử dụng công cụ đá và đồng đỏ </a:t>
            </a:r>
            <a:endParaRPr sz="1700" dirty="0">
              <a:solidFill>
                <a:srgbClr val="FFFFFF"/>
              </a:solidFill>
              <a:latin typeface="+mj-lt"/>
              <a:ea typeface="Muli"/>
              <a:cs typeface="Muli"/>
              <a:sym typeface="Muli"/>
            </a:endParaRPr>
          </a:p>
        </p:txBody>
      </p:sp>
      <p:sp>
        <p:nvSpPr>
          <p:cNvPr id="26" name="Google Shape;596;p56"/>
          <p:cNvSpPr txBox="1"/>
          <p:nvPr/>
        </p:nvSpPr>
        <p:spPr>
          <a:xfrm>
            <a:off x="3192636" y="3075403"/>
            <a:ext cx="2513266" cy="1472826"/>
          </a:xfrm>
          <a:prstGeom prst="rect">
            <a:avLst/>
          </a:prstGeom>
          <a:noFill/>
          <a:ln>
            <a:noFill/>
          </a:ln>
        </p:spPr>
        <p:txBody>
          <a:bodyPr spcFirstLastPara="1" wrap="square" lIns="91425" tIns="91425" rIns="91425" bIns="91425" anchor="ctr" anchorCtr="0">
            <a:noAutofit/>
          </a:bodyPr>
          <a:lstStyle/>
          <a:p>
            <a:pPr lvl="0" algn="just"/>
            <a:r>
              <a:rPr lang="fr-FR" sz="1800" dirty="0">
                <a:solidFill>
                  <a:schemeClr val="bg1"/>
                </a:solidFill>
              </a:rPr>
              <a:t>Quây quần, gắn bó với nhau đề cùng làm thuỷ lợi, đắp đê, đào kênh, mương, cùng sản xuất nông nghiệp. </a:t>
            </a:r>
            <a:endParaRPr lang="en-US" sz="1800" b="1" dirty="0">
              <a:solidFill>
                <a:schemeClr val="bg1"/>
              </a:solidFill>
              <a:latin typeface="+mj-lt"/>
              <a:ea typeface="Muli"/>
              <a:cs typeface="Muli"/>
              <a:sym typeface="Muli"/>
            </a:endParaRPr>
          </a:p>
        </p:txBody>
      </p:sp>
      <p:sp>
        <p:nvSpPr>
          <p:cNvPr id="27" name="Google Shape;597;p56"/>
          <p:cNvSpPr txBox="1"/>
          <p:nvPr/>
        </p:nvSpPr>
        <p:spPr>
          <a:xfrm>
            <a:off x="6081506" y="3000973"/>
            <a:ext cx="2712103" cy="1702147"/>
          </a:xfrm>
          <a:prstGeom prst="rect">
            <a:avLst/>
          </a:prstGeom>
          <a:noFill/>
          <a:ln>
            <a:noFill/>
          </a:ln>
        </p:spPr>
        <p:txBody>
          <a:bodyPr spcFirstLastPara="1" wrap="square" lIns="91425" tIns="91425" rIns="91425" bIns="91425" anchor="ctr" anchorCtr="0">
            <a:noAutofit/>
          </a:bodyPr>
          <a:lstStyle/>
          <a:p>
            <a:pPr algn="just"/>
            <a:r>
              <a:rPr lang="fr-FR" sz="1800" dirty="0">
                <a:solidFill>
                  <a:schemeClr val="bg1"/>
                </a:solidFill>
              </a:rPr>
              <a:t>Mối quan hệ giữa người với người vấn rất gần gũi, mật thiết, sự liên kết giữa các cộng đồng và nhiều tập tục vẫn được bảo lưu.</a:t>
            </a:r>
            <a:endParaRPr lang="en-US" sz="1800" dirty="0">
              <a:solidFill>
                <a:schemeClr val="bg1"/>
              </a:solidFill>
            </a:endParaRPr>
          </a:p>
        </p:txBody>
      </p:sp>
      <p:grpSp>
        <p:nvGrpSpPr>
          <p:cNvPr id="14" name="Google Shape;533;p40"/>
          <p:cNvGrpSpPr/>
          <p:nvPr/>
        </p:nvGrpSpPr>
        <p:grpSpPr>
          <a:xfrm>
            <a:off x="1593177" y="987867"/>
            <a:ext cx="381427" cy="309306"/>
            <a:chOff x="1923675" y="1633650"/>
            <a:chExt cx="436002" cy="435975"/>
          </a:xfrm>
        </p:grpSpPr>
        <p:sp>
          <p:nvSpPr>
            <p:cNvPr id="15"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663139900"/>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1"/>
                                        </p:tgtEl>
                                        <p:attrNameLst>
                                          <p:attrName>style.visibility</p:attrName>
                                        </p:attrNameLst>
                                      </p:cBhvr>
                                      <p:to>
                                        <p:strVal val="visible"/>
                                      </p:to>
                                    </p:set>
                                    <p:animEffect transition="in" filter="wipe(down)">
                                      <p:cBhvr>
                                        <p:cTn id="10" dur="500"/>
                                        <p:tgtEl>
                                          <p:spTgt spid="11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circle(in)">
                                      <p:cBhvr>
                                        <p:cTn id="15" dur="2000"/>
                                        <p:tgtEl>
                                          <p:spTgt spid="2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2000"/>
                                        <p:tgtEl>
                                          <p:spTgt spid="22"/>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circle(in)">
                                      <p:cBhvr>
                                        <p:cTn id="21" dur="2000"/>
                                        <p:tgtEl>
                                          <p:spTgt spid="26"/>
                                        </p:tgtEl>
                                      </p:cBhvr>
                                    </p:animEffect>
                                  </p:childTnLst>
                                </p:cTn>
                              </p:par>
                              <p:par>
                                <p:cTn id="22" presetID="6" presetClass="entr" presetSubtype="16"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circle(in)">
                                      <p:cBhvr>
                                        <p:cTn id="24" dur="2000"/>
                                        <p:tgtEl>
                                          <p:spTgt spid="23"/>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circle(in)">
                                      <p:cBhvr>
                                        <p:cTn id="27" dur="2000"/>
                                        <p:tgtEl>
                                          <p:spTgt spid="27"/>
                                        </p:tgtEl>
                                      </p:cBhvr>
                                    </p:animEffect>
                                  </p:childTnLst>
                                </p:cTn>
                              </p:par>
                              <p:par>
                                <p:cTn id="28" presetID="6" presetClass="entr" presetSubtype="16"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circle(in)">
                                      <p:cBhvr>
                                        <p:cTn id="30"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22" grpId="0" animBg="1"/>
      <p:bldP spid="25" grpId="0"/>
      <p:bldP spid="26"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Shape 75"/>
          <p:cNvSpPr/>
          <p:nvPr/>
        </p:nvSpPr>
        <p:spPr>
          <a:xfrm>
            <a:off x="5650" y="4163500"/>
            <a:ext cx="9144000" cy="979799"/>
          </a:xfrm>
          <a:prstGeom prst="rect">
            <a:avLst/>
          </a:prstGeom>
          <a:solidFill>
            <a:srgbClr val="FFCD00"/>
          </a:solidFill>
          <a:ln>
            <a:noFill/>
          </a:ln>
        </p:spPr>
        <p:txBody>
          <a:bodyPr lIns="91425" tIns="91425" rIns="91425" bIns="91425" anchor="ctr" anchorCtr="0">
            <a:noAutofit/>
          </a:bodyPr>
          <a:lstStyle/>
          <a:p>
            <a:pPr lvl="0">
              <a:spcBef>
                <a:spcPts val="0"/>
              </a:spcBef>
              <a:buNone/>
            </a:pPr>
            <a:endParaRPr/>
          </a:p>
        </p:txBody>
      </p:sp>
      <p:sp>
        <p:nvSpPr>
          <p:cNvPr id="76" name="Shape 76"/>
          <p:cNvSpPr txBox="1">
            <a:spLocks noGrp="1"/>
          </p:cNvSpPr>
          <p:nvPr>
            <p:ph type="title"/>
          </p:nvPr>
        </p:nvSpPr>
        <p:spPr>
          <a:xfrm>
            <a:off x="1381250" y="922668"/>
            <a:ext cx="3878399" cy="435599"/>
          </a:xfrm>
          <a:prstGeom prst="rect">
            <a:avLst/>
          </a:prstGeom>
        </p:spPr>
        <p:txBody>
          <a:bodyPr lIns="91425" tIns="91425" rIns="91425" bIns="91425" anchor="ctr" anchorCtr="0">
            <a:noAutofit/>
          </a:bodyPr>
          <a:lstStyle/>
          <a:p>
            <a:pPr lvl="0" rtl="0">
              <a:spcBef>
                <a:spcPts val="0"/>
              </a:spcBef>
              <a:buNone/>
            </a:pPr>
            <a:r>
              <a:rPr lang="en-US" sz="3000" dirty="0">
                <a:latin typeface="+mj-lt"/>
              </a:rPr>
              <a:t>Kiểm tra bài cũ</a:t>
            </a:r>
            <a:endParaRPr lang="en" sz="3000" dirty="0">
              <a:latin typeface="+mj-lt"/>
            </a:endParaRPr>
          </a:p>
        </p:txBody>
      </p:sp>
      <p:grpSp>
        <p:nvGrpSpPr>
          <p:cNvPr id="77" name="Shape 77"/>
          <p:cNvGrpSpPr/>
          <p:nvPr/>
        </p:nvGrpSpPr>
        <p:grpSpPr>
          <a:xfrm>
            <a:off x="916458" y="1019750"/>
            <a:ext cx="214624" cy="214624"/>
            <a:chOff x="2594050" y="1631825"/>
            <a:chExt cx="439625" cy="439625"/>
          </a:xfrm>
        </p:grpSpPr>
        <p:sp>
          <p:nvSpPr>
            <p:cNvPr id="78"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9"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0"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1"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2" name="Rectangle 1"/>
          <p:cNvSpPr/>
          <p:nvPr/>
        </p:nvSpPr>
        <p:spPr>
          <a:xfrm>
            <a:off x="916458" y="2143354"/>
            <a:ext cx="7181468" cy="861774"/>
          </a:xfrm>
          <a:prstGeom prst="rect">
            <a:avLst/>
          </a:prstGeom>
        </p:spPr>
        <p:txBody>
          <a:bodyPr wrap="square">
            <a:spAutoFit/>
          </a:bodyPr>
          <a:lstStyle/>
          <a:p>
            <a:pPr algn="just">
              <a:lnSpc>
                <a:spcPts val="3000"/>
              </a:lnSpc>
              <a:spcBef>
                <a:spcPts val="700"/>
              </a:spcBef>
              <a:spcAft>
                <a:spcPts val="700"/>
              </a:spcAft>
            </a:pPr>
            <a:r>
              <a:rPr lang="nl-NL" sz="2400" dirty="0">
                <a:solidFill>
                  <a:schemeClr val="tx1">
                    <a:lumMod val="75000"/>
                    <a:lumOff val="25000"/>
                  </a:schemeClr>
                </a:solidFill>
                <a:latin typeface="+mj-lt"/>
                <a:ea typeface="Calibri" panose="020F0502020204030204" pitchFamily="34" charset="0"/>
                <a:cs typeface="Times New Roman" panose="02020603050405020304" pitchFamily="18" charset="0"/>
              </a:rPr>
              <a:t>Theo em, lao động có vai trò như thế nào đối với bản thân, gia đình và xã hội ngày nay?</a:t>
            </a:r>
            <a:endParaRPr lang="en-US" sz="2400" dirty="0">
              <a:solidFill>
                <a:schemeClr val="tx1">
                  <a:lumMod val="75000"/>
                  <a:lumOff val="25000"/>
                </a:schemeClr>
              </a:solidFill>
              <a:effectLst/>
              <a:latin typeface="+mj-lt"/>
              <a:ea typeface="Calibri" panose="020F0502020204030204" pitchFamily="34" charset="0"/>
              <a:cs typeface="Times New Roman" panose="02020603050405020304" pitchFamily="18" charset="0"/>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Shape 61"/>
          <p:cNvSpPr txBox="1">
            <a:spLocks noGrp="1"/>
          </p:cNvSpPr>
          <p:nvPr>
            <p:ph type="ctrTitle"/>
          </p:nvPr>
        </p:nvSpPr>
        <p:spPr>
          <a:xfrm>
            <a:off x="14630" y="1002183"/>
            <a:ext cx="9144000" cy="192047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lIns="91425" tIns="91425" rIns="91425" bIns="91425" anchor="b" anchorCtr="0">
            <a:noAutofit/>
          </a:bodyPr>
          <a:lstStyle/>
          <a:p>
            <a:pPr lvl="0" algn="ctr">
              <a:lnSpc>
                <a:spcPts val="4200"/>
              </a:lnSpc>
              <a:spcBef>
                <a:spcPts val="0"/>
              </a:spcBef>
              <a:buNone/>
            </a:pPr>
            <a:r>
              <a:rPr lang="en" sz="2800" dirty="0">
                <a:latin typeface="+mj-lt"/>
              </a:rPr>
              <a:t>BÀI 5: SỰ CHUYỂN BIẾN TỪ XÃ HỘI NGUYÊN THỦY SANG XÃ HỘI CÓ GIAI CẤP</a:t>
            </a:r>
            <a:br>
              <a:rPr lang="en" sz="2800" dirty="0">
                <a:latin typeface="+mj-lt"/>
              </a:rPr>
            </a:br>
            <a:r>
              <a:rPr lang="en" sz="2400" i="1" dirty="0">
                <a:latin typeface="+mj-lt"/>
              </a:rPr>
              <a:t>(Tiết 2)</a:t>
            </a:r>
          </a:p>
        </p:txBody>
      </p:sp>
      <p:grpSp>
        <p:nvGrpSpPr>
          <p:cNvPr id="62" name="Shape 62"/>
          <p:cNvGrpSpPr/>
          <p:nvPr/>
        </p:nvGrpSpPr>
        <p:grpSpPr>
          <a:xfrm>
            <a:off x="1299164" y="3511423"/>
            <a:ext cx="215966" cy="342398"/>
            <a:chOff x="6718575" y="2318625"/>
            <a:chExt cx="256950" cy="407375"/>
          </a:xfrm>
        </p:grpSpPr>
        <p:sp>
          <p:nvSpPr>
            <p:cNvPr id="63" name="Shape 63"/>
            <p:cNvSpPr/>
            <p:nvPr/>
          </p:nvSpPr>
          <p:spPr>
            <a:xfrm>
              <a:off x="6795900" y="2673600"/>
              <a:ext cx="102300" cy="22550"/>
            </a:xfrm>
            <a:custGeom>
              <a:avLst/>
              <a:gdLst/>
              <a:ahLst/>
              <a:cxnLst/>
              <a:rect l="0" t="0" r="0" b="0"/>
              <a:pathLst>
                <a:path w="4092" h="902" fill="none" extrusionOk="0">
                  <a:moveTo>
                    <a:pt x="4092" y="902"/>
                  </a:moveTo>
                  <a:lnTo>
                    <a:pt x="4092" y="1"/>
                  </a:lnTo>
                  <a:lnTo>
                    <a:pt x="0" y="1"/>
                  </a:lnTo>
                  <a:lnTo>
                    <a:pt x="0" y="902"/>
                  </a:lnTo>
                  <a:lnTo>
                    <a:pt x="4092" y="902"/>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4" name="Shape 64"/>
            <p:cNvSpPr/>
            <p:nvPr/>
          </p:nvSpPr>
          <p:spPr>
            <a:xfrm>
              <a:off x="6795900" y="2650475"/>
              <a:ext cx="102300" cy="22550"/>
            </a:xfrm>
            <a:custGeom>
              <a:avLst/>
              <a:gdLst/>
              <a:ahLst/>
              <a:cxnLst/>
              <a:rect l="0" t="0" r="0" b="0"/>
              <a:pathLst>
                <a:path w="4092" h="902" fill="none" extrusionOk="0">
                  <a:moveTo>
                    <a:pt x="4092" y="901"/>
                  </a:moveTo>
                  <a:lnTo>
                    <a:pt x="4092" y="0"/>
                  </a:lnTo>
                  <a:lnTo>
                    <a:pt x="0" y="0"/>
                  </a:lnTo>
                  <a:lnTo>
                    <a:pt x="0" y="901"/>
                  </a:lnTo>
                  <a:lnTo>
                    <a:pt x="4092" y="901"/>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5" name="Shape 65"/>
            <p:cNvSpPr/>
            <p:nvPr/>
          </p:nvSpPr>
          <p:spPr>
            <a:xfrm>
              <a:off x="6795900" y="2696125"/>
              <a:ext cx="102300" cy="29875"/>
            </a:xfrm>
            <a:custGeom>
              <a:avLst/>
              <a:gdLst/>
              <a:ahLst/>
              <a:cxnLst/>
              <a:rect l="0" t="0" r="0" b="0"/>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6" name="Shape 66"/>
            <p:cNvSpPr/>
            <p:nvPr/>
          </p:nvSpPr>
          <p:spPr>
            <a:xfrm>
              <a:off x="6784925" y="2459275"/>
              <a:ext cx="35350" cy="166875"/>
            </a:xfrm>
            <a:custGeom>
              <a:avLst/>
              <a:gdLst/>
              <a:ahLst/>
              <a:cxnLst/>
              <a:rect l="0" t="0" r="0" b="0"/>
              <a:pathLst>
                <a:path w="1414" h="6675" fill="none" extrusionOk="0">
                  <a:moveTo>
                    <a:pt x="1413" y="6674"/>
                  </a:moveTo>
                  <a:lnTo>
                    <a:pt x="1413" y="6674"/>
                  </a:lnTo>
                  <a:lnTo>
                    <a:pt x="585" y="2850"/>
                  </a:lnTo>
                  <a:lnTo>
                    <a:pt x="1" y="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7" name="Shape 67"/>
            <p:cNvSpPr/>
            <p:nvPr/>
          </p:nvSpPr>
          <p:spPr>
            <a:xfrm>
              <a:off x="6718575" y="2318625"/>
              <a:ext cx="256950" cy="307525"/>
            </a:xfrm>
            <a:custGeom>
              <a:avLst/>
              <a:gdLst/>
              <a:ahLst/>
              <a:cxnLst/>
              <a:rect l="0" t="0" r="0" b="0"/>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8" name="Shape 68"/>
            <p:cNvSpPr/>
            <p:nvPr/>
          </p:nvSpPr>
          <p:spPr>
            <a:xfrm>
              <a:off x="6873825" y="2459275"/>
              <a:ext cx="35350" cy="166875"/>
            </a:xfrm>
            <a:custGeom>
              <a:avLst/>
              <a:gdLst/>
              <a:ahLst/>
              <a:cxnLst/>
              <a:rect l="0" t="0" r="0" b="0"/>
              <a:pathLst>
                <a:path w="1414" h="6675" fill="none" extrusionOk="0">
                  <a:moveTo>
                    <a:pt x="1413" y="1"/>
                  </a:moveTo>
                  <a:lnTo>
                    <a:pt x="1413" y="1"/>
                  </a:lnTo>
                  <a:lnTo>
                    <a:pt x="829" y="2850"/>
                  </a:lnTo>
                  <a:lnTo>
                    <a:pt x="1" y="6674"/>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9" name="Shape 69"/>
            <p:cNvSpPr/>
            <p:nvPr/>
          </p:nvSpPr>
          <p:spPr>
            <a:xfrm>
              <a:off x="6801975" y="2453200"/>
              <a:ext cx="90150" cy="19500"/>
            </a:xfrm>
            <a:custGeom>
              <a:avLst/>
              <a:gdLst/>
              <a:ahLst/>
              <a:cxnLst/>
              <a:rect l="0" t="0" r="0" b="0"/>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0" name="Shape 70"/>
            <p:cNvSpPr/>
            <p:nvPr/>
          </p:nvSpPr>
          <p:spPr>
            <a:xfrm>
              <a:off x="6795900" y="2628550"/>
              <a:ext cx="102300" cy="25"/>
            </a:xfrm>
            <a:custGeom>
              <a:avLst/>
              <a:gdLst/>
              <a:ahLst/>
              <a:cxnLst/>
              <a:rect l="0" t="0" r="0" b="0"/>
              <a:pathLst>
                <a:path w="4092" h="1" fill="none" extrusionOk="0">
                  <a:moveTo>
                    <a:pt x="0" y="1"/>
                  </a:moveTo>
                  <a:lnTo>
                    <a:pt x="4092" y="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Tree>
    <p:extLst>
      <p:ext uri="{BB962C8B-B14F-4D97-AF65-F5344CB8AC3E}">
        <p14:creationId xmlns:p14="http://schemas.microsoft.com/office/powerpoint/2010/main" val="176943364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down)">
                                      <p:cBhvr>
                                        <p:cTn id="7" dur="580">
                                          <p:stCondLst>
                                            <p:cond delay="0"/>
                                          </p:stCondLst>
                                        </p:cTn>
                                        <p:tgtEl>
                                          <p:spTgt spid="61"/>
                                        </p:tgtEl>
                                      </p:cBhvr>
                                    </p:animEffect>
                                    <p:anim calcmode="lin" valueType="num">
                                      <p:cBhvr>
                                        <p:cTn id="8" dur="1822" tmFilter="0,0; 0.14,0.36; 0.43,0.73; 0.71,0.91; 1.0,1.0">
                                          <p:stCondLst>
                                            <p:cond delay="0"/>
                                          </p:stCondLst>
                                        </p:cTn>
                                        <p:tgtEl>
                                          <p:spTgt spid="6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1"/>
                                        </p:tgtEl>
                                        <p:attrNameLst>
                                          <p:attrName>ppt_y</p:attrName>
                                        </p:attrNameLst>
                                      </p:cBhvr>
                                      <p:tavLst>
                                        <p:tav tm="0" fmla="#ppt_y-sin(pi*$)/81">
                                          <p:val>
                                            <p:fltVal val="0"/>
                                          </p:val>
                                        </p:tav>
                                        <p:tav tm="100000">
                                          <p:val>
                                            <p:fltVal val="1"/>
                                          </p:val>
                                        </p:tav>
                                      </p:tavLst>
                                    </p:anim>
                                    <p:animScale>
                                      <p:cBhvr>
                                        <p:cTn id="13" dur="26">
                                          <p:stCondLst>
                                            <p:cond delay="650"/>
                                          </p:stCondLst>
                                        </p:cTn>
                                        <p:tgtEl>
                                          <p:spTgt spid="61"/>
                                        </p:tgtEl>
                                      </p:cBhvr>
                                      <p:to x="100000" y="60000"/>
                                    </p:animScale>
                                    <p:animScale>
                                      <p:cBhvr>
                                        <p:cTn id="14" dur="166" decel="50000">
                                          <p:stCondLst>
                                            <p:cond delay="676"/>
                                          </p:stCondLst>
                                        </p:cTn>
                                        <p:tgtEl>
                                          <p:spTgt spid="61"/>
                                        </p:tgtEl>
                                      </p:cBhvr>
                                      <p:to x="100000" y="100000"/>
                                    </p:animScale>
                                    <p:animScale>
                                      <p:cBhvr>
                                        <p:cTn id="15" dur="26">
                                          <p:stCondLst>
                                            <p:cond delay="1312"/>
                                          </p:stCondLst>
                                        </p:cTn>
                                        <p:tgtEl>
                                          <p:spTgt spid="61"/>
                                        </p:tgtEl>
                                      </p:cBhvr>
                                      <p:to x="100000" y="80000"/>
                                    </p:animScale>
                                    <p:animScale>
                                      <p:cBhvr>
                                        <p:cTn id="16" dur="166" decel="50000">
                                          <p:stCondLst>
                                            <p:cond delay="1338"/>
                                          </p:stCondLst>
                                        </p:cTn>
                                        <p:tgtEl>
                                          <p:spTgt spid="61"/>
                                        </p:tgtEl>
                                      </p:cBhvr>
                                      <p:to x="100000" y="100000"/>
                                    </p:animScale>
                                    <p:animScale>
                                      <p:cBhvr>
                                        <p:cTn id="17" dur="26">
                                          <p:stCondLst>
                                            <p:cond delay="1642"/>
                                          </p:stCondLst>
                                        </p:cTn>
                                        <p:tgtEl>
                                          <p:spTgt spid="61"/>
                                        </p:tgtEl>
                                      </p:cBhvr>
                                      <p:to x="100000" y="90000"/>
                                    </p:animScale>
                                    <p:animScale>
                                      <p:cBhvr>
                                        <p:cTn id="18" dur="166" decel="50000">
                                          <p:stCondLst>
                                            <p:cond delay="1668"/>
                                          </p:stCondLst>
                                        </p:cTn>
                                        <p:tgtEl>
                                          <p:spTgt spid="61"/>
                                        </p:tgtEl>
                                      </p:cBhvr>
                                      <p:to x="100000" y="100000"/>
                                    </p:animScale>
                                    <p:animScale>
                                      <p:cBhvr>
                                        <p:cTn id="19" dur="26">
                                          <p:stCondLst>
                                            <p:cond delay="1808"/>
                                          </p:stCondLst>
                                        </p:cTn>
                                        <p:tgtEl>
                                          <p:spTgt spid="61"/>
                                        </p:tgtEl>
                                      </p:cBhvr>
                                      <p:to x="100000" y="95000"/>
                                    </p:animScale>
                                    <p:animScale>
                                      <p:cBhvr>
                                        <p:cTn id="20" dur="166" decel="50000">
                                          <p:stCondLst>
                                            <p:cond delay="1834"/>
                                          </p:stCondLst>
                                        </p:cTn>
                                        <p:tgtEl>
                                          <p:spTgt spid="6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3">
            <a:extLst>
              <a:ext uri="{FF2B5EF4-FFF2-40B4-BE49-F238E27FC236}">
                <a16:creationId xmlns:a16="http://schemas.microsoft.com/office/drawing/2014/main" id="{02EA8BBF-39C6-4305-8230-24328D0708BB}"/>
              </a:ext>
            </a:extLst>
          </p:cNvPr>
          <p:cNvSpPr txBox="1"/>
          <p:nvPr/>
        </p:nvSpPr>
        <p:spPr>
          <a:xfrm>
            <a:off x="62530" y="28968"/>
            <a:ext cx="5215607" cy="524567"/>
          </a:xfrm>
          <a:prstGeom prst="rect">
            <a:avLst/>
          </a:prstGeom>
          <a:noFill/>
          <a:ln>
            <a:noFill/>
          </a:ln>
          <a:effectLst/>
        </p:spPr>
        <p:txBody>
          <a:bodyPr wrap="square" rtlCol="0">
            <a:spAutoFit/>
          </a:bodyPr>
          <a:lstStyle/>
          <a:p>
            <a:pPr algn="ctr" defTabSz="685800">
              <a:lnSpc>
                <a:spcPct val="130000"/>
              </a:lnSpc>
              <a:buClrTx/>
              <a:defRPr/>
            </a:pPr>
            <a:r>
              <a:rPr lang="en-US" altLang="zh-CN" sz="2400" b="1" kern="1200" dirty="0">
                <a:solidFill>
                  <a:srgbClr val="008000"/>
                </a:solidFill>
                <a:latin typeface="Times New Roman" panose="02020603050405020304" pitchFamily="18" charset="0"/>
                <a:cs typeface="Times New Roman" panose="02020603050405020304" pitchFamily="18" charset="0"/>
                <a:sym typeface="+mn-lt"/>
              </a:rPr>
              <a:t>III. </a:t>
            </a:r>
            <a:r>
              <a:rPr lang="en-US" altLang="zh-CN" sz="2400" b="1" u="sng" kern="1200" dirty="0" err="1">
                <a:solidFill>
                  <a:srgbClr val="008000"/>
                </a:solidFill>
                <a:latin typeface="Times New Roman" panose="02020603050405020304" pitchFamily="18" charset="0"/>
                <a:cs typeface="Times New Roman" panose="02020603050405020304" pitchFamily="18" charset="0"/>
                <a:sym typeface="+mn-lt"/>
              </a:rPr>
              <a:t>Việt</a:t>
            </a:r>
            <a:r>
              <a:rPr lang="en-US" altLang="zh-CN" sz="2400" b="1" u="sng" kern="1200" dirty="0">
                <a:solidFill>
                  <a:srgbClr val="008000"/>
                </a:solidFill>
                <a:latin typeface="Times New Roman" panose="02020603050405020304" pitchFamily="18" charset="0"/>
                <a:cs typeface="Times New Roman" panose="02020603050405020304" pitchFamily="18" charset="0"/>
                <a:sym typeface="+mn-lt"/>
              </a:rPr>
              <a:t> Nam </a:t>
            </a:r>
            <a:r>
              <a:rPr lang="en-US" altLang="zh-CN" sz="2400" b="1" u="sng" kern="1200" dirty="0" err="1">
                <a:solidFill>
                  <a:srgbClr val="008000"/>
                </a:solidFill>
                <a:latin typeface="Times New Roman" panose="02020603050405020304" pitchFamily="18" charset="0"/>
                <a:cs typeface="Times New Roman" panose="02020603050405020304" pitchFamily="18" charset="0"/>
                <a:sym typeface="+mn-lt"/>
              </a:rPr>
              <a:t>cuối</a:t>
            </a:r>
            <a:r>
              <a:rPr lang="en-US" altLang="zh-CN" sz="2400" b="1" u="sng" kern="1200" dirty="0">
                <a:solidFill>
                  <a:srgbClr val="008000"/>
                </a:solidFill>
                <a:latin typeface="Times New Roman" panose="02020603050405020304" pitchFamily="18" charset="0"/>
                <a:cs typeface="Times New Roman" panose="02020603050405020304" pitchFamily="18" charset="0"/>
                <a:sym typeface="+mn-lt"/>
              </a:rPr>
              <a:t> </a:t>
            </a:r>
            <a:r>
              <a:rPr lang="en-US" altLang="zh-CN" sz="2400" b="1" u="sng" kern="1200" dirty="0" err="1">
                <a:solidFill>
                  <a:srgbClr val="008000"/>
                </a:solidFill>
                <a:latin typeface="Times New Roman" panose="02020603050405020304" pitchFamily="18" charset="0"/>
                <a:cs typeface="Times New Roman" panose="02020603050405020304" pitchFamily="18" charset="0"/>
                <a:sym typeface="+mn-lt"/>
              </a:rPr>
              <a:t>thời</a:t>
            </a:r>
            <a:r>
              <a:rPr lang="en-US" altLang="zh-CN" sz="2400" b="1" u="sng" kern="1200" dirty="0">
                <a:solidFill>
                  <a:srgbClr val="008000"/>
                </a:solidFill>
                <a:latin typeface="Times New Roman" panose="02020603050405020304" pitchFamily="18" charset="0"/>
                <a:cs typeface="Times New Roman" panose="02020603050405020304" pitchFamily="18" charset="0"/>
                <a:sym typeface="+mn-lt"/>
              </a:rPr>
              <a:t> </a:t>
            </a:r>
            <a:r>
              <a:rPr lang="en-US" altLang="zh-CN" sz="2400" b="1" u="sng" kern="1200" dirty="0" err="1">
                <a:solidFill>
                  <a:srgbClr val="008000"/>
                </a:solidFill>
                <a:latin typeface="Times New Roman" panose="02020603050405020304" pitchFamily="18" charset="0"/>
                <a:cs typeface="Times New Roman" panose="02020603050405020304" pitchFamily="18" charset="0"/>
                <a:sym typeface="+mn-lt"/>
              </a:rPr>
              <a:t>kì</a:t>
            </a:r>
            <a:r>
              <a:rPr lang="en-US" altLang="zh-CN" sz="2400" b="1" u="sng" kern="1200" dirty="0">
                <a:solidFill>
                  <a:srgbClr val="008000"/>
                </a:solidFill>
                <a:latin typeface="Times New Roman" panose="02020603050405020304" pitchFamily="18" charset="0"/>
                <a:cs typeface="Times New Roman" panose="02020603050405020304" pitchFamily="18" charset="0"/>
                <a:sym typeface="+mn-lt"/>
              </a:rPr>
              <a:t> </a:t>
            </a:r>
            <a:r>
              <a:rPr lang="en-US" altLang="zh-CN" sz="2400" b="1" u="sng" kern="1200" dirty="0" err="1">
                <a:solidFill>
                  <a:srgbClr val="008000"/>
                </a:solidFill>
                <a:latin typeface="Times New Roman" panose="02020603050405020304" pitchFamily="18" charset="0"/>
                <a:cs typeface="Times New Roman" panose="02020603050405020304" pitchFamily="18" charset="0"/>
                <a:sym typeface="+mn-lt"/>
              </a:rPr>
              <a:t>nguyên</a:t>
            </a:r>
            <a:r>
              <a:rPr lang="en-US" altLang="zh-CN" sz="2400" b="1" u="sng" kern="1200" dirty="0">
                <a:solidFill>
                  <a:srgbClr val="008000"/>
                </a:solidFill>
                <a:latin typeface="Times New Roman" panose="02020603050405020304" pitchFamily="18" charset="0"/>
                <a:cs typeface="Times New Roman" panose="02020603050405020304" pitchFamily="18" charset="0"/>
                <a:sym typeface="+mn-lt"/>
              </a:rPr>
              <a:t> </a:t>
            </a:r>
            <a:r>
              <a:rPr lang="en-US" altLang="zh-CN" sz="2400" b="1" u="sng" kern="1200" dirty="0" err="1">
                <a:solidFill>
                  <a:srgbClr val="008000"/>
                </a:solidFill>
                <a:latin typeface="Times New Roman" panose="02020603050405020304" pitchFamily="18" charset="0"/>
                <a:cs typeface="Times New Roman" panose="02020603050405020304" pitchFamily="18" charset="0"/>
                <a:sym typeface="+mn-lt"/>
              </a:rPr>
              <a:t>thủy</a:t>
            </a:r>
            <a:endParaRPr lang="en-US" altLang="zh-CN" sz="2400" b="1" u="sng" kern="1200" dirty="0">
              <a:solidFill>
                <a:srgbClr val="008000"/>
              </a:solidFill>
              <a:latin typeface="Times New Roman" panose="02020603050405020304" pitchFamily="18" charset="0"/>
              <a:cs typeface="Times New Roman" panose="02020603050405020304" pitchFamily="18" charset="0"/>
              <a:sym typeface="+mn-lt"/>
            </a:endParaRPr>
          </a:p>
        </p:txBody>
      </p:sp>
      <p:pic>
        <p:nvPicPr>
          <p:cNvPr id="4" name="Picture 3">
            <a:extLst>
              <a:ext uri="{FF2B5EF4-FFF2-40B4-BE49-F238E27FC236}">
                <a16:creationId xmlns:a16="http://schemas.microsoft.com/office/drawing/2014/main" id="{5ADCF20D-200A-449C-AA54-29429FCA2121}"/>
              </a:ext>
            </a:extLst>
          </p:cNvPr>
          <p:cNvPicPr>
            <a:picLocks noChangeAspect="1"/>
          </p:cNvPicPr>
          <p:nvPr/>
        </p:nvPicPr>
        <p:blipFill rotWithShape="1">
          <a:blip r:embed="rId3"/>
          <a:srcRect t="3263" b="3263"/>
          <a:stretch/>
        </p:blipFill>
        <p:spPr>
          <a:xfrm>
            <a:off x="5321020" y="28968"/>
            <a:ext cx="3801935" cy="51145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48238BCC-23EC-4EB8-BEF0-61B4BF5D1153}"/>
              </a:ext>
            </a:extLst>
          </p:cNvPr>
          <p:cNvSpPr txBox="1"/>
          <p:nvPr/>
        </p:nvSpPr>
        <p:spPr>
          <a:xfrm>
            <a:off x="0" y="1076618"/>
            <a:ext cx="5340668" cy="646331"/>
          </a:xfrm>
          <a:prstGeom prst="rect">
            <a:avLst/>
          </a:prstGeom>
          <a:noFill/>
        </p:spPr>
        <p:txBody>
          <a:bodyPr wrap="square">
            <a:spAutoFit/>
          </a:bodyPr>
          <a:lstStyle/>
          <a:p>
            <a:pPr algn="just" defTabSz="457223">
              <a:buClrTx/>
            </a:pPr>
            <a:r>
              <a:rPr lang="en-US" sz="1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1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1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tin SGK tr.29, 30, </a:t>
            </a:r>
            <a:r>
              <a:rPr lang="en-US" sz="1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1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1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lược</a:t>
            </a:r>
            <a:r>
              <a:rPr lang="en-US" sz="1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z="1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1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1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1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sz="1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1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sz="1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1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lần</a:t>
            </a:r>
            <a:r>
              <a:rPr lang="en-US" sz="1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lượt</a:t>
            </a:r>
            <a:r>
              <a:rPr lang="en-US" sz="1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1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1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1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1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6" name="Graphic 5" descr="Marker">
            <a:extLst>
              <a:ext uri="{FF2B5EF4-FFF2-40B4-BE49-F238E27FC236}">
                <a16:creationId xmlns:a16="http://schemas.microsoft.com/office/drawing/2014/main" id="{B783FE0A-1858-4D94-B77E-1C9F0A42F06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678" y="2138380"/>
            <a:ext cx="457200" cy="457200"/>
          </a:xfrm>
          <a:prstGeom prst="rect">
            <a:avLst/>
          </a:prstGeom>
        </p:spPr>
      </p:pic>
      <p:sp>
        <p:nvSpPr>
          <p:cNvPr id="7" name="Title 2">
            <a:extLst>
              <a:ext uri="{FF2B5EF4-FFF2-40B4-BE49-F238E27FC236}">
                <a16:creationId xmlns:a16="http://schemas.microsoft.com/office/drawing/2014/main" id="{19FCD02B-FBEC-4EF6-9E72-A02E4D780E18}"/>
              </a:ext>
            </a:extLst>
          </p:cNvPr>
          <p:cNvSpPr txBox="1">
            <a:spLocks/>
          </p:cNvSpPr>
          <p:nvPr/>
        </p:nvSpPr>
        <p:spPr>
          <a:xfrm>
            <a:off x="588929" y="2162210"/>
            <a:ext cx="4619190" cy="581025"/>
          </a:xfrm>
          <a:prstGeom prst="rect">
            <a:avLst/>
          </a:prstGeom>
        </p:spPr>
        <p:style>
          <a:lnRef idx="2">
            <a:schemeClr val="accent1"/>
          </a:lnRef>
          <a:fillRef idx="1">
            <a:schemeClr val="lt1"/>
          </a:fillRef>
          <a:effectRef idx="0">
            <a:schemeClr val="accent1"/>
          </a:effectRef>
          <a:fontRef idx="minor">
            <a:schemeClr val="dk1"/>
          </a:fontRef>
        </p:style>
        <p:txBody>
          <a:bodyPr vert="horz" lIns="45720" tIns="22860" rIns="45720" bIns="22860" rtlCol="0" anchor="ctr">
            <a:noAutofit/>
          </a:bodyPr>
          <a:lstStyle>
            <a:lvl1pPr algn="ctr" defTabSz="1371600" rtl="0" eaLnBrk="1" latinLnBrk="0" hangingPunct="1">
              <a:lnSpc>
                <a:spcPct val="90000"/>
              </a:lnSpc>
              <a:spcBef>
                <a:spcPct val="0"/>
              </a:spcBef>
              <a:buNone/>
              <a:defRPr sz="3200" kern="1200">
                <a:solidFill>
                  <a:schemeClr val="tx1"/>
                </a:solidFill>
                <a:latin typeface="Times New Roman" panose="02020603050405020304" pitchFamily="18" charset="0"/>
                <a:ea typeface="+mj-ea"/>
                <a:cs typeface="Times New Roman" panose="02020603050405020304" pitchFamily="18" charset="0"/>
              </a:defRPr>
            </a:lvl1pPr>
          </a:lstStyle>
          <a:p>
            <a:pPr algn="l" defTabSz="685835">
              <a:lnSpc>
                <a:spcPct val="100000"/>
              </a:lnSpc>
              <a:buClrTx/>
            </a:pPr>
            <a:r>
              <a:rPr lang="en-US" sz="1650" b="1" i="1" dirty="0">
                <a:solidFill>
                  <a:srgbClr val="7030A0"/>
                </a:solidFill>
              </a:rPr>
              <a:t>1. </a:t>
            </a:r>
            <a:r>
              <a:rPr lang="en-US" sz="1650" b="1" i="1" dirty="0" err="1">
                <a:solidFill>
                  <a:srgbClr val="7030A0"/>
                </a:solidFill>
              </a:rPr>
              <a:t>Xác</a:t>
            </a:r>
            <a:r>
              <a:rPr lang="en-US" sz="1650" b="1" i="1" dirty="0">
                <a:solidFill>
                  <a:srgbClr val="7030A0"/>
                </a:solidFill>
              </a:rPr>
              <a:t> </a:t>
            </a:r>
            <a:r>
              <a:rPr lang="en-US" sz="1650" b="1" i="1" dirty="0" err="1">
                <a:solidFill>
                  <a:srgbClr val="7030A0"/>
                </a:solidFill>
              </a:rPr>
              <a:t>định</a:t>
            </a:r>
            <a:r>
              <a:rPr lang="en-US" sz="1650" b="1" i="1" dirty="0">
                <a:solidFill>
                  <a:srgbClr val="7030A0"/>
                </a:solidFill>
              </a:rPr>
              <a:t> </a:t>
            </a:r>
            <a:r>
              <a:rPr lang="en-US" sz="1650" b="1" i="1" dirty="0" err="1">
                <a:solidFill>
                  <a:srgbClr val="7030A0"/>
                </a:solidFill>
              </a:rPr>
              <a:t>địa</a:t>
            </a:r>
            <a:r>
              <a:rPr lang="en-US" sz="1650" b="1" i="1" dirty="0">
                <a:solidFill>
                  <a:srgbClr val="7030A0"/>
                </a:solidFill>
              </a:rPr>
              <a:t> </a:t>
            </a:r>
            <a:r>
              <a:rPr lang="en-US" sz="1650" b="1" i="1" dirty="0" err="1">
                <a:solidFill>
                  <a:srgbClr val="7030A0"/>
                </a:solidFill>
              </a:rPr>
              <a:t>điểm</a:t>
            </a:r>
            <a:r>
              <a:rPr lang="en-US" sz="1650" b="1" i="1" dirty="0">
                <a:solidFill>
                  <a:srgbClr val="7030A0"/>
                </a:solidFill>
              </a:rPr>
              <a:t> </a:t>
            </a:r>
            <a:r>
              <a:rPr lang="en-US" sz="1650" b="1" i="1" dirty="0" err="1">
                <a:solidFill>
                  <a:srgbClr val="7030A0"/>
                </a:solidFill>
              </a:rPr>
              <a:t>các</a:t>
            </a:r>
            <a:r>
              <a:rPr lang="en-US" sz="1650" b="1" i="1" dirty="0">
                <a:solidFill>
                  <a:srgbClr val="7030A0"/>
                </a:solidFill>
              </a:rPr>
              <a:t> </a:t>
            </a:r>
            <a:r>
              <a:rPr lang="en-US" sz="1650" b="1" i="1" dirty="0" err="1">
                <a:solidFill>
                  <a:srgbClr val="7030A0"/>
                </a:solidFill>
              </a:rPr>
              <a:t>nền</a:t>
            </a:r>
            <a:r>
              <a:rPr lang="en-US" sz="1650" b="1" i="1" dirty="0">
                <a:solidFill>
                  <a:srgbClr val="7030A0"/>
                </a:solidFill>
              </a:rPr>
              <a:t> </a:t>
            </a:r>
            <a:r>
              <a:rPr lang="en-US" sz="1650" b="1" i="1" dirty="0" err="1">
                <a:solidFill>
                  <a:srgbClr val="7030A0"/>
                </a:solidFill>
              </a:rPr>
              <a:t>văn</a:t>
            </a:r>
            <a:r>
              <a:rPr lang="en-US" sz="1650" b="1" i="1" dirty="0">
                <a:solidFill>
                  <a:srgbClr val="7030A0"/>
                </a:solidFill>
              </a:rPr>
              <a:t> </a:t>
            </a:r>
            <a:r>
              <a:rPr lang="en-US" sz="1650" b="1" i="1" dirty="0" err="1">
                <a:solidFill>
                  <a:srgbClr val="7030A0"/>
                </a:solidFill>
              </a:rPr>
              <a:t>hóa</a:t>
            </a:r>
            <a:r>
              <a:rPr lang="en-US" sz="1650" b="1" i="1" dirty="0">
                <a:solidFill>
                  <a:srgbClr val="7030A0"/>
                </a:solidFill>
              </a:rPr>
              <a:t> ở </a:t>
            </a:r>
            <a:r>
              <a:rPr lang="en-US" sz="1650" b="1" i="1" dirty="0" err="1">
                <a:solidFill>
                  <a:srgbClr val="7030A0"/>
                </a:solidFill>
              </a:rPr>
              <a:t>nước</a:t>
            </a:r>
            <a:r>
              <a:rPr lang="en-US" sz="1650" b="1" i="1" dirty="0">
                <a:solidFill>
                  <a:srgbClr val="7030A0"/>
                </a:solidFill>
              </a:rPr>
              <a:t> ta </a:t>
            </a:r>
            <a:r>
              <a:rPr lang="en-US" sz="1650" b="1" i="1" dirty="0" err="1">
                <a:solidFill>
                  <a:srgbClr val="7030A0"/>
                </a:solidFill>
              </a:rPr>
              <a:t>cuối</a:t>
            </a:r>
            <a:r>
              <a:rPr lang="en-US" sz="1650" b="1" i="1" dirty="0">
                <a:solidFill>
                  <a:srgbClr val="7030A0"/>
                </a:solidFill>
              </a:rPr>
              <a:t> </a:t>
            </a:r>
            <a:r>
              <a:rPr lang="en-US" sz="1650" b="1" i="1" dirty="0" err="1">
                <a:solidFill>
                  <a:srgbClr val="7030A0"/>
                </a:solidFill>
              </a:rPr>
              <a:t>thời</a:t>
            </a:r>
            <a:r>
              <a:rPr lang="en-US" sz="1650" b="1" i="1" dirty="0">
                <a:solidFill>
                  <a:srgbClr val="7030A0"/>
                </a:solidFill>
              </a:rPr>
              <a:t> </a:t>
            </a:r>
            <a:r>
              <a:rPr lang="en-US" sz="1650" b="1" i="1" dirty="0" err="1">
                <a:solidFill>
                  <a:srgbClr val="7030A0"/>
                </a:solidFill>
              </a:rPr>
              <a:t>nguyên</a:t>
            </a:r>
            <a:r>
              <a:rPr lang="en-US" sz="1650" b="1" i="1" dirty="0">
                <a:solidFill>
                  <a:srgbClr val="7030A0"/>
                </a:solidFill>
              </a:rPr>
              <a:t> </a:t>
            </a:r>
            <a:r>
              <a:rPr lang="en-US" sz="1650" b="1" i="1" dirty="0" err="1">
                <a:solidFill>
                  <a:srgbClr val="7030A0"/>
                </a:solidFill>
              </a:rPr>
              <a:t>thủy</a:t>
            </a:r>
            <a:r>
              <a:rPr lang="en-US" sz="1650" b="1" i="1" dirty="0">
                <a:solidFill>
                  <a:srgbClr val="7030A0"/>
                </a:solidFill>
              </a:rPr>
              <a:t> </a:t>
            </a:r>
            <a:r>
              <a:rPr lang="en-US" sz="1650" b="1" i="1" dirty="0" err="1">
                <a:solidFill>
                  <a:srgbClr val="7030A0"/>
                </a:solidFill>
              </a:rPr>
              <a:t>trên</a:t>
            </a:r>
            <a:r>
              <a:rPr lang="en-US" sz="1650" b="1" i="1" dirty="0">
                <a:solidFill>
                  <a:srgbClr val="7030A0"/>
                </a:solidFill>
              </a:rPr>
              <a:t> </a:t>
            </a:r>
            <a:r>
              <a:rPr lang="en-US" sz="1650" b="1" i="1" dirty="0" err="1">
                <a:solidFill>
                  <a:srgbClr val="7030A0"/>
                </a:solidFill>
              </a:rPr>
              <a:t>lược</a:t>
            </a:r>
            <a:r>
              <a:rPr lang="en-US" sz="1650" b="1" i="1" dirty="0">
                <a:solidFill>
                  <a:srgbClr val="7030A0"/>
                </a:solidFill>
              </a:rPr>
              <a:t> </a:t>
            </a:r>
            <a:r>
              <a:rPr lang="en-US" sz="1650" b="1" i="1" dirty="0" err="1">
                <a:solidFill>
                  <a:srgbClr val="7030A0"/>
                </a:solidFill>
              </a:rPr>
              <a:t>đồ</a:t>
            </a:r>
            <a:r>
              <a:rPr lang="en-US" sz="1650" b="1" i="1" dirty="0">
                <a:solidFill>
                  <a:srgbClr val="7030A0"/>
                </a:solidFill>
              </a:rPr>
              <a:t>?</a:t>
            </a:r>
          </a:p>
        </p:txBody>
      </p:sp>
      <p:sp>
        <p:nvSpPr>
          <p:cNvPr id="8" name="Title 2">
            <a:extLst>
              <a:ext uri="{FF2B5EF4-FFF2-40B4-BE49-F238E27FC236}">
                <a16:creationId xmlns:a16="http://schemas.microsoft.com/office/drawing/2014/main" id="{57BB3E3B-8B88-4631-8690-C00F013E1203}"/>
              </a:ext>
            </a:extLst>
          </p:cNvPr>
          <p:cNvSpPr txBox="1">
            <a:spLocks/>
          </p:cNvSpPr>
          <p:nvPr/>
        </p:nvSpPr>
        <p:spPr>
          <a:xfrm>
            <a:off x="599650" y="2820578"/>
            <a:ext cx="4638240" cy="495300"/>
          </a:xfrm>
          <a:prstGeom prst="rect">
            <a:avLst/>
          </a:prstGeom>
        </p:spPr>
        <p:style>
          <a:lnRef idx="2">
            <a:schemeClr val="accent1"/>
          </a:lnRef>
          <a:fillRef idx="1">
            <a:schemeClr val="lt1"/>
          </a:fillRef>
          <a:effectRef idx="0">
            <a:schemeClr val="accent1"/>
          </a:effectRef>
          <a:fontRef idx="minor">
            <a:schemeClr val="dk1"/>
          </a:fontRef>
        </p:style>
        <p:txBody>
          <a:bodyPr vert="horz" lIns="45720" tIns="22860" rIns="45720" bIns="22860" rtlCol="0" anchor="ctr">
            <a:noAutofit/>
          </a:bodyPr>
          <a:lstStyle>
            <a:lvl1pPr algn="ctr" defTabSz="1371600" rtl="0" eaLnBrk="1" latinLnBrk="0" hangingPunct="1">
              <a:lnSpc>
                <a:spcPct val="90000"/>
              </a:lnSpc>
              <a:spcBef>
                <a:spcPct val="0"/>
              </a:spcBef>
              <a:buNone/>
              <a:defRPr sz="3200" kern="1200">
                <a:solidFill>
                  <a:schemeClr val="tx1"/>
                </a:solidFill>
                <a:latin typeface="Times New Roman" panose="02020603050405020304" pitchFamily="18" charset="0"/>
                <a:ea typeface="+mj-ea"/>
                <a:cs typeface="Times New Roman" panose="02020603050405020304" pitchFamily="18" charset="0"/>
              </a:defRPr>
            </a:lvl1pPr>
          </a:lstStyle>
          <a:p>
            <a:pPr algn="l" defTabSz="685835">
              <a:lnSpc>
                <a:spcPct val="170000"/>
              </a:lnSpc>
              <a:buClrTx/>
            </a:pPr>
            <a:r>
              <a:rPr lang="en-US" sz="1650" b="1" i="1" dirty="0">
                <a:solidFill>
                  <a:srgbClr val="7030A0"/>
                </a:solidFill>
              </a:rPr>
              <a:t>2. </a:t>
            </a:r>
            <a:r>
              <a:rPr lang="en-US" sz="1650" b="1" i="1" dirty="0" err="1">
                <a:solidFill>
                  <a:srgbClr val="7030A0"/>
                </a:solidFill>
              </a:rPr>
              <a:t>Địa</a:t>
            </a:r>
            <a:r>
              <a:rPr lang="en-US" sz="1650" b="1" i="1" dirty="0">
                <a:solidFill>
                  <a:srgbClr val="7030A0"/>
                </a:solidFill>
              </a:rPr>
              <a:t> </a:t>
            </a:r>
            <a:r>
              <a:rPr lang="en-US" sz="1650" b="1" i="1" dirty="0" err="1">
                <a:solidFill>
                  <a:srgbClr val="7030A0"/>
                </a:solidFill>
              </a:rPr>
              <a:t>bàn</a:t>
            </a:r>
            <a:r>
              <a:rPr lang="en-US" sz="1650" b="1" i="1" dirty="0">
                <a:solidFill>
                  <a:srgbClr val="7030A0"/>
                </a:solidFill>
              </a:rPr>
              <a:t> </a:t>
            </a:r>
            <a:r>
              <a:rPr lang="en-US" sz="1650" b="1" i="1" dirty="0" err="1">
                <a:solidFill>
                  <a:srgbClr val="7030A0"/>
                </a:solidFill>
              </a:rPr>
              <a:t>cư</a:t>
            </a:r>
            <a:r>
              <a:rPr lang="en-US" sz="1650" b="1" i="1" dirty="0">
                <a:solidFill>
                  <a:srgbClr val="7030A0"/>
                </a:solidFill>
              </a:rPr>
              <a:t> </a:t>
            </a:r>
            <a:r>
              <a:rPr lang="en-US" sz="1650" b="1" i="1" dirty="0" err="1">
                <a:solidFill>
                  <a:srgbClr val="7030A0"/>
                </a:solidFill>
              </a:rPr>
              <a:t>trú</a:t>
            </a:r>
            <a:r>
              <a:rPr lang="en-US" sz="1650" b="1" i="1" dirty="0">
                <a:solidFill>
                  <a:srgbClr val="7030A0"/>
                </a:solidFill>
              </a:rPr>
              <a:t> </a:t>
            </a:r>
            <a:r>
              <a:rPr lang="en-US" sz="1650" b="1" i="1" dirty="0" err="1">
                <a:solidFill>
                  <a:srgbClr val="7030A0"/>
                </a:solidFill>
              </a:rPr>
              <a:t>thường</a:t>
            </a:r>
            <a:r>
              <a:rPr lang="en-US" sz="1650" b="1" i="1" dirty="0">
                <a:solidFill>
                  <a:srgbClr val="7030A0"/>
                </a:solidFill>
              </a:rPr>
              <a:t> </a:t>
            </a:r>
            <a:r>
              <a:rPr lang="en-US" sz="1650" b="1" i="1" dirty="0" err="1">
                <a:solidFill>
                  <a:srgbClr val="7030A0"/>
                </a:solidFill>
              </a:rPr>
              <a:t>nằm</a:t>
            </a:r>
            <a:r>
              <a:rPr lang="en-US" sz="1650" b="1" i="1" dirty="0">
                <a:solidFill>
                  <a:srgbClr val="7030A0"/>
                </a:solidFill>
              </a:rPr>
              <a:t> ở </a:t>
            </a:r>
            <a:r>
              <a:rPr lang="en-US" sz="1650" b="1" i="1" dirty="0" err="1">
                <a:solidFill>
                  <a:srgbClr val="7030A0"/>
                </a:solidFill>
              </a:rPr>
              <a:t>đâu</a:t>
            </a:r>
            <a:r>
              <a:rPr lang="en-US" sz="1650" b="1" i="1" dirty="0">
                <a:solidFill>
                  <a:srgbClr val="7030A0"/>
                </a:solidFill>
              </a:rPr>
              <a:t>?</a:t>
            </a:r>
          </a:p>
        </p:txBody>
      </p:sp>
      <p:sp>
        <p:nvSpPr>
          <p:cNvPr id="9" name="Title 2">
            <a:extLst>
              <a:ext uri="{FF2B5EF4-FFF2-40B4-BE49-F238E27FC236}">
                <a16:creationId xmlns:a16="http://schemas.microsoft.com/office/drawing/2014/main" id="{775DA918-C5D9-449D-AD60-B393498E29DA}"/>
              </a:ext>
            </a:extLst>
          </p:cNvPr>
          <p:cNvSpPr txBox="1">
            <a:spLocks/>
          </p:cNvSpPr>
          <p:nvPr/>
        </p:nvSpPr>
        <p:spPr>
          <a:xfrm>
            <a:off x="599650" y="3398935"/>
            <a:ext cx="4619189" cy="618716"/>
          </a:xfrm>
          <a:prstGeom prst="rect">
            <a:avLst/>
          </a:prstGeom>
        </p:spPr>
        <p:style>
          <a:lnRef idx="2">
            <a:schemeClr val="accent1"/>
          </a:lnRef>
          <a:fillRef idx="1">
            <a:schemeClr val="lt1"/>
          </a:fillRef>
          <a:effectRef idx="0">
            <a:schemeClr val="accent1"/>
          </a:effectRef>
          <a:fontRef idx="minor">
            <a:schemeClr val="dk1"/>
          </a:fontRef>
        </p:style>
        <p:txBody>
          <a:bodyPr vert="horz" lIns="45720" tIns="22860" rIns="45720" bIns="22860" rtlCol="0" anchor="ctr">
            <a:noAutofit/>
          </a:bodyPr>
          <a:lstStyle>
            <a:lvl1pPr algn="ctr" defTabSz="1371600" rtl="0" eaLnBrk="1" latinLnBrk="0" hangingPunct="1">
              <a:lnSpc>
                <a:spcPct val="90000"/>
              </a:lnSpc>
              <a:spcBef>
                <a:spcPct val="0"/>
              </a:spcBef>
              <a:buNone/>
              <a:defRPr sz="3200" kern="1200">
                <a:solidFill>
                  <a:schemeClr val="tx1"/>
                </a:solidFill>
                <a:latin typeface="Times New Roman" panose="02020603050405020304" pitchFamily="18" charset="0"/>
                <a:ea typeface="+mj-ea"/>
                <a:cs typeface="Times New Roman" panose="02020603050405020304" pitchFamily="18" charset="0"/>
              </a:defRPr>
            </a:lvl1pPr>
          </a:lstStyle>
          <a:p>
            <a:pPr algn="l" defTabSz="685835">
              <a:lnSpc>
                <a:spcPct val="100000"/>
              </a:lnSpc>
              <a:buClrTx/>
            </a:pPr>
            <a:r>
              <a:rPr lang="en-US" sz="1650" b="1" i="1" dirty="0">
                <a:solidFill>
                  <a:srgbClr val="7030A0"/>
                </a:solidFill>
              </a:rPr>
              <a:t>3. Phạm vi </a:t>
            </a:r>
            <a:r>
              <a:rPr lang="en-US" sz="1650" b="1" i="1" dirty="0" err="1">
                <a:solidFill>
                  <a:srgbClr val="7030A0"/>
                </a:solidFill>
              </a:rPr>
              <a:t>cư</a:t>
            </a:r>
            <a:r>
              <a:rPr lang="en-US" sz="1650" b="1" i="1" dirty="0">
                <a:solidFill>
                  <a:srgbClr val="7030A0"/>
                </a:solidFill>
              </a:rPr>
              <a:t> </a:t>
            </a:r>
            <a:r>
              <a:rPr lang="en-US" sz="1650" b="1" i="1" dirty="0" err="1">
                <a:solidFill>
                  <a:srgbClr val="7030A0"/>
                </a:solidFill>
              </a:rPr>
              <a:t>trú</a:t>
            </a:r>
            <a:r>
              <a:rPr lang="en-US" sz="1650" b="1" i="1" dirty="0">
                <a:solidFill>
                  <a:srgbClr val="7030A0"/>
                </a:solidFill>
              </a:rPr>
              <a:t> </a:t>
            </a:r>
            <a:r>
              <a:rPr lang="en-US" sz="1650" b="1" i="1" dirty="0" err="1">
                <a:solidFill>
                  <a:srgbClr val="7030A0"/>
                </a:solidFill>
              </a:rPr>
              <a:t>có</a:t>
            </a:r>
            <a:r>
              <a:rPr lang="en-US" sz="1650" b="1" i="1" dirty="0">
                <a:solidFill>
                  <a:srgbClr val="7030A0"/>
                </a:solidFill>
              </a:rPr>
              <a:t> </a:t>
            </a:r>
            <a:r>
              <a:rPr lang="en-US" sz="1650" b="1" i="1" dirty="0" err="1">
                <a:solidFill>
                  <a:srgbClr val="7030A0"/>
                </a:solidFill>
              </a:rPr>
              <a:t>gì</a:t>
            </a:r>
            <a:r>
              <a:rPr lang="en-US" sz="1650" b="1" i="1" dirty="0">
                <a:solidFill>
                  <a:srgbClr val="7030A0"/>
                </a:solidFill>
              </a:rPr>
              <a:t> </a:t>
            </a:r>
            <a:r>
              <a:rPr lang="en-US" sz="1650" b="1" i="1" dirty="0" err="1">
                <a:solidFill>
                  <a:srgbClr val="7030A0"/>
                </a:solidFill>
              </a:rPr>
              <a:t>thay</a:t>
            </a:r>
            <a:r>
              <a:rPr lang="en-US" sz="1650" b="1" i="1" dirty="0">
                <a:solidFill>
                  <a:srgbClr val="7030A0"/>
                </a:solidFill>
              </a:rPr>
              <a:t> </a:t>
            </a:r>
            <a:r>
              <a:rPr lang="en-US" sz="1650" b="1" i="1" dirty="0" err="1">
                <a:solidFill>
                  <a:srgbClr val="7030A0"/>
                </a:solidFill>
              </a:rPr>
              <a:t>đổi</a:t>
            </a:r>
            <a:r>
              <a:rPr lang="en-US" sz="1650" b="1" i="1" dirty="0">
                <a:solidFill>
                  <a:srgbClr val="7030A0"/>
                </a:solidFill>
              </a:rPr>
              <a:t> so </a:t>
            </a:r>
            <a:r>
              <a:rPr lang="en-US" sz="1650" b="1" i="1" dirty="0" err="1">
                <a:solidFill>
                  <a:srgbClr val="7030A0"/>
                </a:solidFill>
              </a:rPr>
              <a:t>với</a:t>
            </a:r>
            <a:r>
              <a:rPr lang="en-US" sz="1650" b="1" i="1" dirty="0">
                <a:solidFill>
                  <a:srgbClr val="7030A0"/>
                </a:solidFill>
              </a:rPr>
              <a:t> </a:t>
            </a:r>
            <a:r>
              <a:rPr lang="en-US" sz="1650" b="1" i="1" dirty="0" err="1">
                <a:solidFill>
                  <a:srgbClr val="7030A0"/>
                </a:solidFill>
              </a:rPr>
              <a:t>thời</a:t>
            </a:r>
            <a:r>
              <a:rPr lang="en-US" sz="1650" b="1" i="1" dirty="0">
                <a:solidFill>
                  <a:srgbClr val="7030A0"/>
                </a:solidFill>
              </a:rPr>
              <a:t> </a:t>
            </a:r>
            <a:r>
              <a:rPr lang="en-US" sz="1650" b="1" i="1" dirty="0" err="1">
                <a:solidFill>
                  <a:srgbClr val="7030A0"/>
                </a:solidFill>
              </a:rPr>
              <a:t>kì</a:t>
            </a:r>
            <a:r>
              <a:rPr lang="en-US" sz="1650" b="1" i="1" dirty="0">
                <a:solidFill>
                  <a:srgbClr val="7030A0"/>
                </a:solidFill>
              </a:rPr>
              <a:t> </a:t>
            </a:r>
            <a:r>
              <a:rPr lang="en-US" sz="1650" b="1" i="1" dirty="0" err="1">
                <a:solidFill>
                  <a:srgbClr val="7030A0"/>
                </a:solidFill>
              </a:rPr>
              <a:t>đồ</a:t>
            </a:r>
            <a:r>
              <a:rPr lang="en-US" sz="1650" b="1" i="1" dirty="0">
                <a:solidFill>
                  <a:srgbClr val="7030A0"/>
                </a:solidFill>
              </a:rPr>
              <a:t> </a:t>
            </a:r>
            <a:r>
              <a:rPr lang="en-US" sz="1650" b="1" i="1" dirty="0" err="1">
                <a:solidFill>
                  <a:srgbClr val="7030A0"/>
                </a:solidFill>
              </a:rPr>
              <a:t>đá</a:t>
            </a:r>
            <a:r>
              <a:rPr lang="en-US" sz="1650" b="1" i="1" dirty="0">
                <a:solidFill>
                  <a:srgbClr val="7030A0"/>
                </a:solidFill>
              </a:rPr>
              <a:t>?</a:t>
            </a:r>
          </a:p>
        </p:txBody>
      </p:sp>
      <p:sp>
        <p:nvSpPr>
          <p:cNvPr id="10" name="Title 2">
            <a:extLst>
              <a:ext uri="{FF2B5EF4-FFF2-40B4-BE49-F238E27FC236}">
                <a16:creationId xmlns:a16="http://schemas.microsoft.com/office/drawing/2014/main" id="{E8F6B40C-D166-4C9D-AE37-7C8C725F69A3}"/>
              </a:ext>
            </a:extLst>
          </p:cNvPr>
          <p:cNvSpPr txBox="1">
            <a:spLocks/>
          </p:cNvSpPr>
          <p:nvPr/>
        </p:nvSpPr>
        <p:spPr>
          <a:xfrm>
            <a:off x="612762" y="4142305"/>
            <a:ext cx="4605338" cy="531047"/>
          </a:xfrm>
          <a:prstGeom prst="rect">
            <a:avLst/>
          </a:prstGeom>
        </p:spPr>
        <p:style>
          <a:lnRef idx="2">
            <a:schemeClr val="accent1"/>
          </a:lnRef>
          <a:fillRef idx="1">
            <a:schemeClr val="lt1"/>
          </a:fillRef>
          <a:effectRef idx="0">
            <a:schemeClr val="accent1"/>
          </a:effectRef>
          <a:fontRef idx="minor">
            <a:schemeClr val="dk1"/>
          </a:fontRef>
        </p:style>
        <p:txBody>
          <a:bodyPr vert="horz" lIns="45720" tIns="22860" rIns="45720" bIns="22860" rtlCol="0" anchor="ctr">
            <a:noAutofit/>
          </a:bodyPr>
          <a:lstStyle>
            <a:lvl1pPr algn="ctr" defTabSz="1371600" rtl="0" eaLnBrk="1" latinLnBrk="0" hangingPunct="1">
              <a:lnSpc>
                <a:spcPct val="90000"/>
              </a:lnSpc>
              <a:spcBef>
                <a:spcPct val="0"/>
              </a:spcBef>
              <a:buNone/>
              <a:defRPr sz="3200" kern="1200">
                <a:solidFill>
                  <a:schemeClr val="tx1"/>
                </a:solidFill>
                <a:latin typeface="Times New Roman" panose="02020603050405020304" pitchFamily="18" charset="0"/>
                <a:ea typeface="+mj-ea"/>
                <a:cs typeface="Times New Roman" panose="02020603050405020304" pitchFamily="18" charset="0"/>
              </a:defRPr>
            </a:lvl1pPr>
          </a:lstStyle>
          <a:p>
            <a:pPr algn="l" defTabSz="685835">
              <a:lnSpc>
                <a:spcPct val="100000"/>
              </a:lnSpc>
              <a:buClrTx/>
            </a:pPr>
            <a:r>
              <a:rPr lang="en-US" sz="1650" b="1" i="1" dirty="0">
                <a:solidFill>
                  <a:srgbClr val="7030A0"/>
                </a:solidFill>
              </a:rPr>
              <a:t>4. Minh </a:t>
            </a:r>
            <a:r>
              <a:rPr lang="en-US" sz="1650" b="1" i="1" dirty="0" err="1">
                <a:solidFill>
                  <a:srgbClr val="7030A0"/>
                </a:solidFill>
              </a:rPr>
              <a:t>chứng</a:t>
            </a:r>
            <a:r>
              <a:rPr lang="en-US" sz="1650" b="1" i="1" dirty="0">
                <a:solidFill>
                  <a:srgbClr val="7030A0"/>
                </a:solidFill>
              </a:rPr>
              <a:t> </a:t>
            </a:r>
            <a:r>
              <a:rPr lang="en-US" sz="1650" b="1" i="1" dirty="0" err="1">
                <a:solidFill>
                  <a:srgbClr val="7030A0"/>
                </a:solidFill>
              </a:rPr>
              <a:t>nào</a:t>
            </a:r>
            <a:r>
              <a:rPr lang="en-US" sz="1650" b="1" i="1" dirty="0">
                <a:solidFill>
                  <a:srgbClr val="7030A0"/>
                </a:solidFill>
              </a:rPr>
              <a:t> </a:t>
            </a:r>
            <a:r>
              <a:rPr lang="en-US" sz="1650" b="1" i="1" dirty="0" err="1">
                <a:solidFill>
                  <a:srgbClr val="7030A0"/>
                </a:solidFill>
              </a:rPr>
              <a:t>cho</a:t>
            </a:r>
            <a:r>
              <a:rPr lang="en-US" sz="1650" b="1" i="1" dirty="0">
                <a:solidFill>
                  <a:srgbClr val="7030A0"/>
                </a:solidFill>
              </a:rPr>
              <a:t> </a:t>
            </a:r>
            <a:r>
              <a:rPr lang="en-US" sz="1650" b="1" i="1" dirty="0" err="1">
                <a:solidFill>
                  <a:srgbClr val="7030A0"/>
                </a:solidFill>
              </a:rPr>
              <a:t>thấy</a:t>
            </a:r>
            <a:r>
              <a:rPr lang="en-US" sz="1650" b="1" i="1" dirty="0">
                <a:solidFill>
                  <a:srgbClr val="7030A0"/>
                </a:solidFill>
              </a:rPr>
              <a:t> </a:t>
            </a:r>
            <a:r>
              <a:rPr lang="en-US" sz="1650" b="1" i="1" dirty="0" err="1">
                <a:solidFill>
                  <a:srgbClr val="7030A0"/>
                </a:solidFill>
              </a:rPr>
              <a:t>các</a:t>
            </a:r>
            <a:r>
              <a:rPr lang="en-US" sz="1650" b="1" i="1" dirty="0">
                <a:solidFill>
                  <a:srgbClr val="7030A0"/>
                </a:solidFill>
              </a:rPr>
              <a:t> </a:t>
            </a:r>
            <a:r>
              <a:rPr lang="en-US" sz="1650" b="1" i="1" dirty="0" err="1">
                <a:solidFill>
                  <a:srgbClr val="7030A0"/>
                </a:solidFill>
              </a:rPr>
              <a:t>nền</a:t>
            </a:r>
            <a:r>
              <a:rPr lang="en-US" sz="1650" b="1" i="1" dirty="0">
                <a:solidFill>
                  <a:srgbClr val="7030A0"/>
                </a:solidFill>
              </a:rPr>
              <a:t> </a:t>
            </a:r>
            <a:r>
              <a:rPr lang="en-US" sz="1650" b="1" i="1" dirty="0" err="1">
                <a:solidFill>
                  <a:srgbClr val="7030A0"/>
                </a:solidFill>
              </a:rPr>
              <a:t>văn</a:t>
            </a:r>
            <a:r>
              <a:rPr lang="en-US" sz="1650" b="1" i="1" dirty="0">
                <a:solidFill>
                  <a:srgbClr val="7030A0"/>
                </a:solidFill>
              </a:rPr>
              <a:t> </a:t>
            </a:r>
            <a:r>
              <a:rPr lang="en-US" sz="1650" b="1" i="1" dirty="0" err="1">
                <a:solidFill>
                  <a:srgbClr val="7030A0"/>
                </a:solidFill>
              </a:rPr>
              <a:t>hóa</a:t>
            </a:r>
            <a:r>
              <a:rPr lang="en-US" sz="1650" b="1" i="1" dirty="0">
                <a:solidFill>
                  <a:srgbClr val="7030A0"/>
                </a:solidFill>
              </a:rPr>
              <a:t> </a:t>
            </a:r>
            <a:r>
              <a:rPr lang="en-US" sz="1650" b="1" i="1" dirty="0" err="1">
                <a:solidFill>
                  <a:srgbClr val="7030A0"/>
                </a:solidFill>
              </a:rPr>
              <a:t>này</a:t>
            </a:r>
            <a:r>
              <a:rPr lang="en-US" sz="1650" b="1" i="1" dirty="0">
                <a:solidFill>
                  <a:srgbClr val="7030A0"/>
                </a:solidFill>
              </a:rPr>
              <a:t> </a:t>
            </a:r>
            <a:r>
              <a:rPr lang="en-US" sz="1650" b="1" i="1" dirty="0" err="1">
                <a:solidFill>
                  <a:srgbClr val="7030A0"/>
                </a:solidFill>
              </a:rPr>
              <a:t>đã</a:t>
            </a:r>
            <a:r>
              <a:rPr lang="en-US" sz="1650" b="1" i="1" dirty="0">
                <a:solidFill>
                  <a:srgbClr val="7030A0"/>
                </a:solidFill>
              </a:rPr>
              <a:t> </a:t>
            </a:r>
            <a:r>
              <a:rPr lang="en-US" sz="1650" b="1" i="1" dirty="0" err="1">
                <a:solidFill>
                  <a:srgbClr val="7030A0"/>
                </a:solidFill>
              </a:rPr>
              <a:t>phát</a:t>
            </a:r>
            <a:r>
              <a:rPr lang="en-US" sz="1650" b="1" i="1" dirty="0">
                <a:solidFill>
                  <a:srgbClr val="7030A0"/>
                </a:solidFill>
              </a:rPr>
              <a:t> </a:t>
            </a:r>
            <a:r>
              <a:rPr lang="en-US" sz="1650" b="1" i="1" dirty="0" err="1">
                <a:solidFill>
                  <a:srgbClr val="7030A0"/>
                </a:solidFill>
              </a:rPr>
              <a:t>triển</a:t>
            </a:r>
            <a:r>
              <a:rPr lang="en-US" sz="1650" b="1" i="1" dirty="0">
                <a:solidFill>
                  <a:srgbClr val="7030A0"/>
                </a:solidFill>
              </a:rPr>
              <a:t> </a:t>
            </a:r>
            <a:r>
              <a:rPr lang="en-US" sz="1650" b="1" i="1" dirty="0" err="1">
                <a:solidFill>
                  <a:srgbClr val="7030A0"/>
                </a:solidFill>
              </a:rPr>
              <a:t>nghề</a:t>
            </a:r>
            <a:r>
              <a:rPr lang="en-US" sz="1650" b="1" i="1" dirty="0">
                <a:solidFill>
                  <a:srgbClr val="7030A0"/>
                </a:solidFill>
              </a:rPr>
              <a:t> </a:t>
            </a:r>
            <a:r>
              <a:rPr lang="en-US" sz="1650" b="1" i="1" dirty="0" err="1">
                <a:solidFill>
                  <a:srgbClr val="7030A0"/>
                </a:solidFill>
              </a:rPr>
              <a:t>nông</a:t>
            </a:r>
            <a:r>
              <a:rPr lang="en-US" sz="1650" b="1" i="1" dirty="0">
                <a:solidFill>
                  <a:srgbClr val="7030A0"/>
                </a:solidFill>
              </a:rPr>
              <a:t>?</a:t>
            </a:r>
          </a:p>
        </p:txBody>
      </p:sp>
      <p:pic>
        <p:nvPicPr>
          <p:cNvPr id="11" name="Graphic 10" descr="Wi Fi">
            <a:extLst>
              <a:ext uri="{FF2B5EF4-FFF2-40B4-BE49-F238E27FC236}">
                <a16:creationId xmlns:a16="http://schemas.microsoft.com/office/drawing/2014/main" id="{1BCCCD68-ED65-4880-BD18-1FD211CD901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3398" y="3365687"/>
            <a:ext cx="457200" cy="457200"/>
          </a:xfrm>
          <a:prstGeom prst="rect">
            <a:avLst/>
          </a:prstGeom>
        </p:spPr>
      </p:pic>
      <p:pic>
        <p:nvPicPr>
          <p:cNvPr id="12" name="Graphic 11" descr="Open hand with plant">
            <a:extLst>
              <a:ext uri="{FF2B5EF4-FFF2-40B4-BE49-F238E27FC236}">
                <a16:creationId xmlns:a16="http://schemas.microsoft.com/office/drawing/2014/main" id="{FF289AC3-4797-484E-9385-71D6A4C9D89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674" y="3992660"/>
            <a:ext cx="457200" cy="457200"/>
          </a:xfrm>
          <a:prstGeom prst="rect">
            <a:avLst/>
          </a:prstGeom>
        </p:spPr>
      </p:pic>
      <p:pic>
        <p:nvPicPr>
          <p:cNvPr id="13" name="Graphic 12" descr="Sunset scene">
            <a:extLst>
              <a:ext uri="{FF2B5EF4-FFF2-40B4-BE49-F238E27FC236}">
                <a16:creationId xmlns:a16="http://schemas.microsoft.com/office/drawing/2014/main" id="{55D3B6E7-E3DD-4C36-AB78-76ABC34BB14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2678" y="2820578"/>
            <a:ext cx="457200" cy="457200"/>
          </a:xfrm>
          <a:prstGeom prst="rect">
            <a:avLst/>
          </a:prstGeom>
        </p:spPr>
      </p:pic>
    </p:spTree>
    <p:extLst>
      <p:ext uri="{BB962C8B-B14F-4D97-AF65-F5344CB8AC3E}">
        <p14:creationId xmlns:p14="http://schemas.microsoft.com/office/powerpoint/2010/main" val="380369072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out)">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22" presetClass="entr" presetSubtype="8"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animBg="1"/>
      <p:bldP spid="8" grpId="0" animBg="1"/>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3">
            <a:extLst>
              <a:ext uri="{FF2B5EF4-FFF2-40B4-BE49-F238E27FC236}">
                <a16:creationId xmlns:a16="http://schemas.microsoft.com/office/drawing/2014/main" id="{2809748D-1DE6-4278-980E-E2D6918F41C0}"/>
              </a:ext>
            </a:extLst>
          </p:cNvPr>
          <p:cNvSpPr txBox="1"/>
          <p:nvPr/>
        </p:nvSpPr>
        <p:spPr>
          <a:xfrm>
            <a:off x="777523" y="42247"/>
            <a:ext cx="5215607" cy="524567"/>
          </a:xfrm>
          <a:prstGeom prst="rect">
            <a:avLst/>
          </a:prstGeom>
          <a:solidFill>
            <a:schemeClr val="accent1">
              <a:lumMod val="40000"/>
              <a:lumOff val="60000"/>
            </a:schemeClr>
          </a:solidFill>
          <a:effectLst/>
        </p:spPr>
        <p:txBody>
          <a:bodyPr wrap="square" rtlCol="0">
            <a:spAutoFit/>
          </a:bodyPr>
          <a:lstStyle/>
          <a:p>
            <a:pPr algn="ctr" defTabSz="685800">
              <a:lnSpc>
                <a:spcPct val="130000"/>
              </a:lnSpc>
              <a:buClrTx/>
              <a:defRPr/>
            </a:pPr>
            <a:r>
              <a:rPr lang="en-US" altLang="zh-CN" sz="2400" b="1" kern="1200" dirty="0">
                <a:solidFill>
                  <a:srgbClr val="008000"/>
                </a:solidFill>
                <a:latin typeface="Times New Roman" panose="02020603050405020304" pitchFamily="18" charset="0"/>
                <a:cs typeface="Times New Roman" panose="02020603050405020304" pitchFamily="18" charset="0"/>
                <a:sym typeface="+mn-lt"/>
              </a:rPr>
              <a:t>III. </a:t>
            </a:r>
            <a:r>
              <a:rPr lang="en-US" altLang="zh-CN" sz="2400" b="1" u="sng" kern="1200" dirty="0" err="1">
                <a:solidFill>
                  <a:srgbClr val="008000"/>
                </a:solidFill>
                <a:latin typeface="Times New Roman" panose="02020603050405020304" pitchFamily="18" charset="0"/>
                <a:cs typeface="Times New Roman" panose="02020603050405020304" pitchFamily="18" charset="0"/>
                <a:sym typeface="+mn-lt"/>
              </a:rPr>
              <a:t>Việt</a:t>
            </a:r>
            <a:r>
              <a:rPr lang="en-US" altLang="zh-CN" sz="2400" b="1" u="sng" kern="1200" dirty="0">
                <a:solidFill>
                  <a:srgbClr val="008000"/>
                </a:solidFill>
                <a:latin typeface="Times New Roman" panose="02020603050405020304" pitchFamily="18" charset="0"/>
                <a:cs typeface="Times New Roman" panose="02020603050405020304" pitchFamily="18" charset="0"/>
                <a:sym typeface="+mn-lt"/>
              </a:rPr>
              <a:t> Nam </a:t>
            </a:r>
            <a:r>
              <a:rPr lang="en-US" altLang="zh-CN" sz="2400" b="1" u="sng" kern="1200" dirty="0" err="1">
                <a:solidFill>
                  <a:srgbClr val="008000"/>
                </a:solidFill>
                <a:latin typeface="Times New Roman" panose="02020603050405020304" pitchFamily="18" charset="0"/>
                <a:cs typeface="Times New Roman" panose="02020603050405020304" pitchFamily="18" charset="0"/>
                <a:sym typeface="+mn-lt"/>
              </a:rPr>
              <a:t>cuối</a:t>
            </a:r>
            <a:r>
              <a:rPr lang="en-US" altLang="zh-CN" sz="2400" b="1" u="sng" kern="1200" dirty="0">
                <a:solidFill>
                  <a:srgbClr val="008000"/>
                </a:solidFill>
                <a:latin typeface="Times New Roman" panose="02020603050405020304" pitchFamily="18" charset="0"/>
                <a:cs typeface="Times New Roman" panose="02020603050405020304" pitchFamily="18" charset="0"/>
                <a:sym typeface="+mn-lt"/>
              </a:rPr>
              <a:t> </a:t>
            </a:r>
            <a:r>
              <a:rPr lang="en-US" altLang="zh-CN" sz="2400" b="1" u="sng" kern="1200" dirty="0" err="1">
                <a:solidFill>
                  <a:srgbClr val="008000"/>
                </a:solidFill>
                <a:latin typeface="Times New Roman" panose="02020603050405020304" pitchFamily="18" charset="0"/>
                <a:cs typeface="Times New Roman" panose="02020603050405020304" pitchFamily="18" charset="0"/>
                <a:sym typeface="+mn-lt"/>
              </a:rPr>
              <a:t>thời</a:t>
            </a:r>
            <a:r>
              <a:rPr lang="en-US" altLang="zh-CN" sz="2400" b="1" u="sng" kern="1200" dirty="0">
                <a:solidFill>
                  <a:srgbClr val="008000"/>
                </a:solidFill>
                <a:latin typeface="Times New Roman" panose="02020603050405020304" pitchFamily="18" charset="0"/>
                <a:cs typeface="Times New Roman" panose="02020603050405020304" pitchFamily="18" charset="0"/>
                <a:sym typeface="+mn-lt"/>
              </a:rPr>
              <a:t> </a:t>
            </a:r>
            <a:r>
              <a:rPr lang="en-US" altLang="zh-CN" sz="2400" b="1" u="sng" kern="1200" dirty="0" err="1">
                <a:solidFill>
                  <a:srgbClr val="008000"/>
                </a:solidFill>
                <a:latin typeface="Times New Roman" panose="02020603050405020304" pitchFamily="18" charset="0"/>
                <a:cs typeface="Times New Roman" panose="02020603050405020304" pitchFamily="18" charset="0"/>
                <a:sym typeface="+mn-lt"/>
              </a:rPr>
              <a:t>kì</a:t>
            </a:r>
            <a:r>
              <a:rPr lang="en-US" altLang="zh-CN" sz="2400" b="1" u="sng" kern="1200" dirty="0">
                <a:solidFill>
                  <a:srgbClr val="008000"/>
                </a:solidFill>
                <a:latin typeface="Times New Roman" panose="02020603050405020304" pitchFamily="18" charset="0"/>
                <a:cs typeface="Times New Roman" panose="02020603050405020304" pitchFamily="18" charset="0"/>
                <a:sym typeface="+mn-lt"/>
              </a:rPr>
              <a:t> </a:t>
            </a:r>
            <a:r>
              <a:rPr lang="en-US" altLang="zh-CN" sz="2400" b="1" u="sng" kern="1200" dirty="0" err="1">
                <a:solidFill>
                  <a:srgbClr val="008000"/>
                </a:solidFill>
                <a:latin typeface="Times New Roman" panose="02020603050405020304" pitchFamily="18" charset="0"/>
                <a:cs typeface="Times New Roman" panose="02020603050405020304" pitchFamily="18" charset="0"/>
                <a:sym typeface="+mn-lt"/>
              </a:rPr>
              <a:t>nguyên</a:t>
            </a:r>
            <a:r>
              <a:rPr lang="en-US" altLang="zh-CN" sz="2400" b="1" u="sng" kern="1200" dirty="0">
                <a:solidFill>
                  <a:srgbClr val="008000"/>
                </a:solidFill>
                <a:latin typeface="Times New Roman" panose="02020603050405020304" pitchFamily="18" charset="0"/>
                <a:cs typeface="Times New Roman" panose="02020603050405020304" pitchFamily="18" charset="0"/>
                <a:sym typeface="+mn-lt"/>
              </a:rPr>
              <a:t> </a:t>
            </a:r>
            <a:r>
              <a:rPr lang="en-US" altLang="zh-CN" sz="2400" b="1" u="sng" kern="1200" dirty="0" err="1">
                <a:solidFill>
                  <a:srgbClr val="008000"/>
                </a:solidFill>
                <a:latin typeface="Times New Roman" panose="02020603050405020304" pitchFamily="18" charset="0"/>
                <a:cs typeface="Times New Roman" panose="02020603050405020304" pitchFamily="18" charset="0"/>
                <a:sym typeface="+mn-lt"/>
              </a:rPr>
              <a:t>thủy</a:t>
            </a:r>
            <a:endParaRPr lang="en-US" altLang="zh-CN" sz="2400" b="1" u="sng" kern="1200" dirty="0">
              <a:solidFill>
                <a:srgbClr val="008000"/>
              </a:solidFill>
              <a:latin typeface="Times New Roman" panose="02020603050405020304" pitchFamily="18" charset="0"/>
              <a:cs typeface="Times New Roman" panose="02020603050405020304" pitchFamily="18" charset="0"/>
              <a:sym typeface="+mn-lt"/>
            </a:endParaRPr>
          </a:p>
        </p:txBody>
      </p:sp>
      <p:pic>
        <p:nvPicPr>
          <p:cNvPr id="5" name="Picture 4">
            <a:extLst>
              <a:ext uri="{FF2B5EF4-FFF2-40B4-BE49-F238E27FC236}">
                <a16:creationId xmlns:a16="http://schemas.microsoft.com/office/drawing/2014/main" id="{E07E958B-78D7-4628-891F-DAA794E543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92" y="2544896"/>
            <a:ext cx="4396593" cy="2529807"/>
          </a:xfrm>
          <a:prstGeom prst="rect">
            <a:avLst/>
          </a:prstGeom>
        </p:spPr>
      </p:pic>
      <p:pic>
        <p:nvPicPr>
          <p:cNvPr id="7" name="Picture 6">
            <a:extLst>
              <a:ext uri="{FF2B5EF4-FFF2-40B4-BE49-F238E27FC236}">
                <a16:creationId xmlns:a16="http://schemas.microsoft.com/office/drawing/2014/main" id="{D8E5DB27-6A23-49F2-B86F-35D6841E3D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1" y="947327"/>
            <a:ext cx="4800599" cy="2067747"/>
          </a:xfrm>
          <a:prstGeom prst="rect">
            <a:avLst/>
          </a:prstGeom>
        </p:spPr>
      </p:pic>
      <p:pic>
        <p:nvPicPr>
          <p:cNvPr id="8" name="图片 1">
            <a:extLst>
              <a:ext uri="{FF2B5EF4-FFF2-40B4-BE49-F238E27FC236}">
                <a16:creationId xmlns:a16="http://schemas.microsoft.com/office/drawing/2014/main" id="{8C1026D0-C25D-47BF-91C8-1930345269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1730" y="3250063"/>
            <a:ext cx="2233761" cy="1893437"/>
          </a:xfrm>
          <a:prstGeom prst="rect">
            <a:avLst/>
          </a:prstGeom>
        </p:spPr>
      </p:pic>
      <p:sp>
        <p:nvSpPr>
          <p:cNvPr id="10" name="Freeform 41">
            <a:extLst>
              <a:ext uri="{FF2B5EF4-FFF2-40B4-BE49-F238E27FC236}">
                <a16:creationId xmlns:a16="http://schemas.microsoft.com/office/drawing/2014/main" id="{FD0D388F-21F2-45B1-BB4E-E1C80B20B45B}"/>
              </a:ext>
            </a:extLst>
          </p:cNvPr>
          <p:cNvSpPr>
            <a:spLocks noEditPoints="1"/>
          </p:cNvSpPr>
          <p:nvPr/>
        </p:nvSpPr>
        <p:spPr bwMode="auto">
          <a:xfrm rot="4433166">
            <a:off x="344249" y="1844693"/>
            <a:ext cx="866547" cy="1205007"/>
          </a:xfrm>
          <a:custGeom>
            <a:avLst/>
            <a:gdLst>
              <a:gd name="T0" fmla="*/ 2147483647 w 67"/>
              <a:gd name="T1" fmla="*/ 124018912 h 60"/>
              <a:gd name="T2" fmla="*/ 2147483647 w 67"/>
              <a:gd name="T3" fmla="*/ 0 h 60"/>
              <a:gd name="T4" fmla="*/ 2147483647 w 67"/>
              <a:gd name="T5" fmla="*/ 0 h 60"/>
              <a:gd name="T6" fmla="*/ 2147483647 w 67"/>
              <a:gd name="T7" fmla="*/ 124018912 h 60"/>
              <a:gd name="T8" fmla="*/ 2147483647 w 67"/>
              <a:gd name="T9" fmla="*/ 310059138 h 60"/>
              <a:gd name="T10" fmla="*/ 2147483647 w 67"/>
              <a:gd name="T11" fmla="*/ 868156039 h 60"/>
              <a:gd name="T12" fmla="*/ 2147483647 w 67"/>
              <a:gd name="T13" fmla="*/ 124018912 h 60"/>
              <a:gd name="T14" fmla="*/ 2147483647 w 67"/>
              <a:gd name="T15" fmla="*/ 1922344337 h 60"/>
              <a:gd name="T16" fmla="*/ 2147483647 w 67"/>
              <a:gd name="T17" fmla="*/ 124018912 h 60"/>
              <a:gd name="T18" fmla="*/ 1902898002 w 67"/>
              <a:gd name="T19" fmla="*/ 124018912 h 60"/>
              <a:gd name="T20" fmla="*/ 122771150 w 67"/>
              <a:gd name="T21" fmla="*/ 1922344337 h 60"/>
              <a:gd name="T22" fmla="*/ 122771150 w 67"/>
              <a:gd name="T23" fmla="*/ 2147483647 h 60"/>
              <a:gd name="T24" fmla="*/ 245534466 w 67"/>
              <a:gd name="T25" fmla="*/ 2147483647 h 60"/>
              <a:gd name="T26" fmla="*/ 429691207 w 67"/>
              <a:gd name="T27" fmla="*/ 2147483647 h 60"/>
              <a:gd name="T28" fmla="*/ 2087055172 w 67"/>
              <a:gd name="T29" fmla="*/ 558097024 h 60"/>
              <a:gd name="T30" fmla="*/ 2147483647 w 67"/>
              <a:gd name="T31" fmla="*/ 2147483647 h 60"/>
              <a:gd name="T32" fmla="*/ 2147483647 w 67"/>
              <a:gd name="T33" fmla="*/ 2147483647 h 60"/>
              <a:gd name="T34" fmla="*/ 2147483647 w 67"/>
              <a:gd name="T35" fmla="*/ 1922344337 h 60"/>
              <a:gd name="T36" fmla="*/ 552454614 w 67"/>
              <a:gd name="T37" fmla="*/ 2147483647 h 60"/>
              <a:gd name="T38" fmla="*/ 552454614 w 67"/>
              <a:gd name="T39" fmla="*/ 2147483647 h 60"/>
              <a:gd name="T40" fmla="*/ 797989019 w 67"/>
              <a:gd name="T41" fmla="*/ 2147483647 h 60"/>
              <a:gd name="T42" fmla="*/ 1718749157 w 67"/>
              <a:gd name="T43" fmla="*/ 2147483647 h 60"/>
              <a:gd name="T44" fmla="*/ 1718749157 w 67"/>
              <a:gd name="T45" fmla="*/ 2147483647 h 60"/>
              <a:gd name="T46" fmla="*/ 1780134717 w 67"/>
              <a:gd name="T47" fmla="*/ 2147483647 h 60"/>
              <a:gd name="T48" fmla="*/ 2147483647 w 67"/>
              <a:gd name="T49" fmla="*/ 2147483647 h 60"/>
              <a:gd name="T50" fmla="*/ 2147483647 w 67"/>
              <a:gd name="T51" fmla="*/ 2147483647 h 60"/>
              <a:gd name="T52" fmla="*/ 2147483647 w 67"/>
              <a:gd name="T53" fmla="*/ 2147483647 h 60"/>
              <a:gd name="T54" fmla="*/ 2147483647 w 67"/>
              <a:gd name="T55" fmla="*/ 2147483647 h 60"/>
              <a:gd name="T56" fmla="*/ 2147483647 w 67"/>
              <a:gd name="T57" fmla="*/ 2147483647 h 60"/>
              <a:gd name="T58" fmla="*/ 2147483647 w 67"/>
              <a:gd name="T59" fmla="*/ 2147483647 h 60"/>
              <a:gd name="T60" fmla="*/ 2087055172 w 67"/>
              <a:gd name="T61" fmla="*/ 806142661 h 60"/>
              <a:gd name="T62" fmla="*/ 552454614 w 67"/>
              <a:gd name="T63" fmla="*/ 2147483647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7"/>
              <a:gd name="T97" fmla="*/ 0 h 60"/>
              <a:gd name="T98" fmla="*/ 67 w 67"/>
              <a:gd name="T99" fmla="*/ 60 h 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7" h="60">
                <a:moveTo>
                  <a:pt x="53" y="2"/>
                </a:moveTo>
                <a:cubicBezTo>
                  <a:pt x="53" y="1"/>
                  <a:pt x="52" y="0"/>
                  <a:pt x="51" y="0"/>
                </a:cubicBezTo>
                <a:cubicBezTo>
                  <a:pt x="46" y="0"/>
                  <a:pt x="46" y="0"/>
                  <a:pt x="46" y="0"/>
                </a:cubicBezTo>
                <a:cubicBezTo>
                  <a:pt x="45" y="0"/>
                  <a:pt x="44" y="1"/>
                  <a:pt x="44" y="2"/>
                </a:cubicBezTo>
                <a:cubicBezTo>
                  <a:pt x="44" y="5"/>
                  <a:pt x="44" y="5"/>
                  <a:pt x="44" y="5"/>
                </a:cubicBezTo>
                <a:cubicBezTo>
                  <a:pt x="53" y="14"/>
                  <a:pt x="53" y="14"/>
                  <a:pt x="53" y="14"/>
                </a:cubicBezTo>
                <a:lnTo>
                  <a:pt x="53" y="2"/>
                </a:lnTo>
                <a:close/>
                <a:moveTo>
                  <a:pt x="66" y="31"/>
                </a:moveTo>
                <a:cubicBezTo>
                  <a:pt x="36" y="2"/>
                  <a:pt x="36" y="2"/>
                  <a:pt x="36" y="2"/>
                </a:cubicBezTo>
                <a:cubicBezTo>
                  <a:pt x="35" y="0"/>
                  <a:pt x="33" y="0"/>
                  <a:pt x="31" y="2"/>
                </a:cubicBezTo>
                <a:cubicBezTo>
                  <a:pt x="2" y="31"/>
                  <a:pt x="2" y="31"/>
                  <a:pt x="2" y="31"/>
                </a:cubicBezTo>
                <a:cubicBezTo>
                  <a:pt x="0" y="33"/>
                  <a:pt x="0" y="35"/>
                  <a:pt x="2" y="36"/>
                </a:cubicBezTo>
                <a:cubicBezTo>
                  <a:pt x="2" y="37"/>
                  <a:pt x="3" y="37"/>
                  <a:pt x="4" y="37"/>
                </a:cubicBezTo>
                <a:cubicBezTo>
                  <a:pt x="5" y="37"/>
                  <a:pt x="6" y="37"/>
                  <a:pt x="7" y="36"/>
                </a:cubicBezTo>
                <a:cubicBezTo>
                  <a:pt x="34" y="9"/>
                  <a:pt x="34" y="9"/>
                  <a:pt x="34" y="9"/>
                </a:cubicBezTo>
                <a:cubicBezTo>
                  <a:pt x="61" y="36"/>
                  <a:pt x="61" y="36"/>
                  <a:pt x="61" y="36"/>
                </a:cubicBezTo>
                <a:cubicBezTo>
                  <a:pt x="62" y="38"/>
                  <a:pt x="65" y="38"/>
                  <a:pt x="66" y="36"/>
                </a:cubicBezTo>
                <a:cubicBezTo>
                  <a:pt x="67" y="35"/>
                  <a:pt x="67" y="33"/>
                  <a:pt x="66" y="31"/>
                </a:cubicBezTo>
                <a:close/>
                <a:moveTo>
                  <a:pt x="9" y="37"/>
                </a:moveTo>
                <a:cubicBezTo>
                  <a:pt x="9" y="57"/>
                  <a:pt x="9" y="57"/>
                  <a:pt x="9" y="57"/>
                </a:cubicBezTo>
                <a:cubicBezTo>
                  <a:pt x="9" y="59"/>
                  <a:pt x="11" y="60"/>
                  <a:pt x="13" y="60"/>
                </a:cubicBezTo>
                <a:cubicBezTo>
                  <a:pt x="28" y="60"/>
                  <a:pt x="28" y="60"/>
                  <a:pt x="28" y="60"/>
                </a:cubicBezTo>
                <a:cubicBezTo>
                  <a:pt x="28" y="42"/>
                  <a:pt x="28" y="42"/>
                  <a:pt x="28" y="42"/>
                </a:cubicBezTo>
                <a:cubicBezTo>
                  <a:pt x="28" y="42"/>
                  <a:pt x="29" y="41"/>
                  <a:pt x="29" y="41"/>
                </a:cubicBezTo>
                <a:cubicBezTo>
                  <a:pt x="38" y="41"/>
                  <a:pt x="38" y="41"/>
                  <a:pt x="38" y="41"/>
                </a:cubicBezTo>
                <a:cubicBezTo>
                  <a:pt x="39" y="41"/>
                  <a:pt x="39" y="42"/>
                  <a:pt x="39" y="42"/>
                </a:cubicBezTo>
                <a:cubicBezTo>
                  <a:pt x="39" y="60"/>
                  <a:pt x="39" y="60"/>
                  <a:pt x="39" y="60"/>
                </a:cubicBezTo>
                <a:cubicBezTo>
                  <a:pt x="55" y="60"/>
                  <a:pt x="55" y="60"/>
                  <a:pt x="55" y="60"/>
                </a:cubicBezTo>
                <a:cubicBezTo>
                  <a:pt x="57" y="60"/>
                  <a:pt x="58" y="59"/>
                  <a:pt x="58" y="57"/>
                </a:cubicBezTo>
                <a:cubicBezTo>
                  <a:pt x="58" y="38"/>
                  <a:pt x="58" y="38"/>
                  <a:pt x="58" y="38"/>
                </a:cubicBezTo>
                <a:cubicBezTo>
                  <a:pt x="34" y="13"/>
                  <a:pt x="34" y="13"/>
                  <a:pt x="34" y="13"/>
                </a:cubicBezTo>
                <a:lnTo>
                  <a:pt x="9" y="37"/>
                </a:lnTo>
                <a:close/>
              </a:path>
            </a:pathLst>
          </a:custGeom>
          <a:solidFill>
            <a:schemeClr val="accent5">
              <a:lumMod val="40000"/>
              <a:lumOff val="60000"/>
            </a:schemeClr>
          </a:solidFill>
          <a:ln w="9525">
            <a:noFill/>
            <a:round/>
            <a:headEnd/>
            <a:tailEnd/>
          </a:ln>
        </p:spPr>
        <p:txBody>
          <a:bodyPr/>
          <a:lstStyle/>
          <a:p>
            <a:pPr defTabSz="685800">
              <a:lnSpc>
                <a:spcPct val="130000"/>
              </a:lnSpc>
              <a:buClrTx/>
              <a:defRPr/>
            </a:pPr>
            <a:endParaRPr lang="en-US" sz="2400" dirty="0">
              <a:solidFill>
                <a:sysClr val="windowText" lastClr="000000"/>
              </a:solidFill>
              <a:latin typeface="Times New Roman" panose="02020603050405020304" pitchFamily="18" charset="0"/>
              <a:cs typeface="Times New Roman" panose="02020603050405020304" pitchFamily="18" charset="0"/>
              <a:sym typeface="+mn-lt"/>
            </a:endParaRPr>
          </a:p>
        </p:txBody>
      </p:sp>
      <p:sp>
        <p:nvSpPr>
          <p:cNvPr id="9" name="Title 2">
            <a:extLst>
              <a:ext uri="{FF2B5EF4-FFF2-40B4-BE49-F238E27FC236}">
                <a16:creationId xmlns:a16="http://schemas.microsoft.com/office/drawing/2014/main" id="{19FCD02B-FBEC-4EF6-9E72-A02E4D780E18}"/>
              </a:ext>
            </a:extLst>
          </p:cNvPr>
          <p:cNvSpPr txBox="1">
            <a:spLocks/>
          </p:cNvSpPr>
          <p:nvPr/>
        </p:nvSpPr>
        <p:spPr>
          <a:xfrm>
            <a:off x="0" y="808104"/>
            <a:ext cx="4338066" cy="1173096"/>
          </a:xfrm>
          <a:prstGeom prst="rect">
            <a:avLst/>
          </a:prstGeom>
          <a:solidFill>
            <a:schemeClr val="accent3">
              <a:lumMod val="20000"/>
              <a:lumOff val="80000"/>
            </a:schemeClr>
          </a:solidFill>
        </p:spPr>
        <p:style>
          <a:lnRef idx="2">
            <a:schemeClr val="accent1"/>
          </a:lnRef>
          <a:fillRef idx="1">
            <a:schemeClr val="lt1"/>
          </a:fillRef>
          <a:effectRef idx="0">
            <a:schemeClr val="accent1"/>
          </a:effectRef>
          <a:fontRef idx="minor">
            <a:schemeClr val="dk1"/>
          </a:fontRef>
        </p:style>
        <p:txBody>
          <a:bodyPr vert="horz" lIns="45720" tIns="22860" rIns="45720" bIns="22860" rtlCol="0" anchor="ctr">
            <a:noAutofit/>
          </a:bodyPr>
          <a:lstStyle>
            <a:lvl1pPr algn="ctr" defTabSz="1371600" rtl="0" eaLnBrk="1" latinLnBrk="0" hangingPunct="1">
              <a:lnSpc>
                <a:spcPct val="90000"/>
              </a:lnSpc>
              <a:spcBef>
                <a:spcPct val="0"/>
              </a:spcBef>
              <a:buNone/>
              <a:defRPr sz="3200" kern="1200">
                <a:solidFill>
                  <a:schemeClr val="tx1"/>
                </a:solidFill>
                <a:latin typeface="Times New Roman" panose="02020603050405020304" pitchFamily="18" charset="0"/>
                <a:ea typeface="+mj-ea"/>
                <a:cs typeface="Times New Roman" panose="02020603050405020304" pitchFamily="18" charset="0"/>
              </a:defRPr>
            </a:lvl1pPr>
          </a:lstStyle>
          <a:p>
            <a:pPr defTabSz="1028700">
              <a:lnSpc>
                <a:spcPct val="150000"/>
              </a:lnSpc>
              <a:buClrTx/>
              <a:buSzPts val="1000"/>
              <a:tabLst>
                <a:tab pos="342900" algn="l"/>
              </a:tabLst>
            </a:pPr>
            <a:r>
              <a:rPr lang="nl-NL" sz="1800" b="1" dirty="0">
                <a:solidFill>
                  <a:srgbClr val="FF0000"/>
                </a:solidFill>
                <a:ea typeface="Calibri" panose="020F0502020204030204" pitchFamily="34" charset="0"/>
              </a:rPr>
              <a:t>?Cuối thời nguyên thủy, người Việt cổ đã có những công cụ lao động và những ngành nghề sản xuất nào?</a:t>
            </a:r>
            <a:endParaRPr lang="en-US" sz="1800" b="1" dirty="0">
              <a:solidFill>
                <a:srgbClr val="FF0000"/>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73704020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22" presetClass="entr" presetSubtype="8"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1405F9-8F09-47B7-9325-4D5A7AD53B5E}"/>
              </a:ext>
            </a:extLst>
          </p:cNvPr>
          <p:cNvSpPr txBox="1"/>
          <p:nvPr/>
        </p:nvSpPr>
        <p:spPr>
          <a:xfrm>
            <a:off x="504826" y="1236116"/>
            <a:ext cx="7200899" cy="230832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wrap="square">
            <a:spAutoFit/>
          </a:bodyPr>
          <a:lstStyle/>
          <a:p>
            <a:pPr marL="342900" indent="-342900" defTabSz="685800">
              <a:buClrTx/>
              <a:buFontTx/>
              <a:buChar char="-"/>
            </a:pPr>
            <a:r>
              <a:rPr lang="en-US" sz="2400" b="1" kern="1200" dirty="0" err="1">
                <a:solidFill>
                  <a:srgbClr val="0070C0"/>
                </a:solidFill>
                <a:latin typeface="Times New Roman" panose="02020603050405020304" pitchFamily="18" charset="0"/>
                <a:cs typeface="Times New Roman" panose="02020603050405020304" pitchFamily="18" charset="0"/>
              </a:rPr>
              <a:t>Hơn</a:t>
            </a:r>
            <a:r>
              <a:rPr lang="en-US" sz="2400" b="1" kern="1200" dirty="0">
                <a:solidFill>
                  <a:srgbClr val="0070C0"/>
                </a:solidFill>
                <a:latin typeface="Times New Roman" panose="02020603050405020304" pitchFamily="18" charset="0"/>
                <a:cs typeface="Times New Roman" panose="02020603050405020304" pitchFamily="18" charset="0"/>
              </a:rPr>
              <a:t> 4.000 </a:t>
            </a:r>
            <a:r>
              <a:rPr lang="en-US" sz="2400" b="1" kern="1200" dirty="0" err="1">
                <a:solidFill>
                  <a:srgbClr val="0070C0"/>
                </a:solidFill>
                <a:latin typeface="Times New Roman" panose="02020603050405020304" pitchFamily="18" charset="0"/>
                <a:cs typeface="Times New Roman" panose="02020603050405020304" pitchFamily="18" charset="0"/>
              </a:rPr>
              <a:t>năm</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xã</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hội</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nguyên</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thuỷ</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Việt</a:t>
            </a:r>
            <a:r>
              <a:rPr lang="en-US" sz="2400" b="1" kern="1200" dirty="0">
                <a:solidFill>
                  <a:srgbClr val="0070C0"/>
                </a:solidFill>
                <a:latin typeface="Times New Roman" panose="02020603050405020304" pitchFamily="18" charset="0"/>
                <a:cs typeface="Times New Roman" panose="02020603050405020304" pitchFamily="18" charset="0"/>
              </a:rPr>
              <a:t> Nam </a:t>
            </a:r>
            <a:r>
              <a:rPr lang="en-US" sz="2400" b="1" kern="1200" dirty="0" err="1">
                <a:solidFill>
                  <a:srgbClr val="0070C0"/>
                </a:solidFill>
                <a:latin typeface="Times New Roman" panose="02020603050405020304" pitchFamily="18" charset="0"/>
                <a:cs typeface="Times New Roman" panose="02020603050405020304" pitchFamily="18" charset="0"/>
              </a:rPr>
              <a:t>có</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chuyển</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biến</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quan</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trọng</a:t>
            </a:r>
            <a:r>
              <a:rPr lang="en-US" sz="2400" b="1" kern="1200" dirty="0">
                <a:solidFill>
                  <a:srgbClr val="0070C0"/>
                </a:solidFill>
                <a:latin typeface="Times New Roman" panose="02020603050405020304" pitchFamily="18" charset="0"/>
                <a:cs typeface="Times New Roman" panose="02020603050405020304" pitchFamily="18" charset="0"/>
              </a:rPr>
              <a:t>.</a:t>
            </a:r>
          </a:p>
          <a:p>
            <a:pPr defTabSz="685800">
              <a:buClrTx/>
            </a:pPr>
            <a:endParaRPr lang="en-US" sz="2400" b="1" kern="1200" dirty="0">
              <a:solidFill>
                <a:srgbClr val="0070C0"/>
              </a:solidFill>
              <a:latin typeface="Times New Roman" panose="02020603050405020304" pitchFamily="18" charset="0"/>
              <a:cs typeface="Times New Roman" panose="02020603050405020304" pitchFamily="18" charset="0"/>
            </a:endParaRPr>
          </a:p>
          <a:p>
            <a:pPr marL="342900" indent="-342900" defTabSz="685800">
              <a:buClrTx/>
              <a:buFontTx/>
              <a:buChar char="-"/>
            </a:pPr>
            <a:r>
              <a:rPr lang="en-US" sz="2400" b="1" kern="1200" dirty="0" err="1">
                <a:solidFill>
                  <a:srgbClr val="0070C0"/>
                </a:solidFill>
                <a:latin typeface="Times New Roman" panose="02020603050405020304" pitchFamily="18" charset="0"/>
                <a:cs typeface="Times New Roman" panose="02020603050405020304" pitchFamily="18" charset="0"/>
              </a:rPr>
              <a:t>Cư</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dân</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phát</a:t>
            </a:r>
            <a:r>
              <a:rPr lang="en-US" sz="2400" b="1" kern="1200" dirty="0">
                <a:solidFill>
                  <a:srgbClr val="0070C0"/>
                </a:solidFill>
                <a:latin typeface="Times New Roman" panose="02020603050405020304" pitchFamily="18" charset="0"/>
                <a:cs typeface="Times New Roman" panose="02020603050405020304" pitchFamily="18" charset="0"/>
              </a:rPr>
              <a:t> minh </a:t>
            </a:r>
            <a:r>
              <a:rPr lang="en-US" sz="2400" b="1" kern="1200" dirty="0" err="1">
                <a:solidFill>
                  <a:srgbClr val="0070C0"/>
                </a:solidFill>
                <a:latin typeface="Times New Roman" panose="02020603050405020304" pitchFamily="18" charset="0"/>
                <a:cs typeface="Times New Roman" panose="02020603050405020304" pitchFamily="18" charset="0"/>
              </a:rPr>
              <a:t>thuật</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luyện</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kim</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biết</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chế</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tác</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công</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cụ</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lao</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động</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bằng</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đồng</a:t>
            </a:r>
            <a:r>
              <a:rPr lang="en-US" sz="2400" b="1" kern="1200" dirty="0">
                <a:solidFill>
                  <a:srgbClr val="0070C0"/>
                </a:solidFill>
                <a:latin typeface="Times New Roman" panose="02020603050405020304" pitchFamily="18" charset="0"/>
                <a:cs typeface="Times New Roman" panose="02020603050405020304" pitchFamily="18" charset="0"/>
              </a:rPr>
              <a:t> -&gt; </a:t>
            </a:r>
            <a:r>
              <a:rPr lang="en-US" sz="2400" b="1" kern="1200" dirty="0" err="1">
                <a:solidFill>
                  <a:srgbClr val="0070C0"/>
                </a:solidFill>
                <a:latin typeface="Times New Roman" panose="02020603050405020304" pitchFamily="18" charset="0"/>
                <a:cs typeface="Times New Roman" panose="02020603050405020304" pitchFamily="18" charset="0"/>
              </a:rPr>
              <a:t>họ</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làm</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nông</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nghiệp</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nghề</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thủ</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công</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và</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mở</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rộng</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địa</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bàn</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cư</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trú</a:t>
            </a:r>
            <a:r>
              <a:rPr lang="en-US" sz="2400" b="1" kern="1200" dirty="0">
                <a:solidFill>
                  <a:srgbClr val="0070C0"/>
                </a:solidFill>
                <a:latin typeface="Times New Roman" panose="02020603050405020304" pitchFamily="18" charset="0"/>
                <a:cs typeface="Times New Roman" panose="02020603050405020304" pitchFamily="18" charset="0"/>
              </a:rPr>
              <a:t>.</a:t>
            </a:r>
            <a:endParaRPr lang="en-US" sz="2400" b="1" kern="1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文本框 13">
            <a:extLst>
              <a:ext uri="{FF2B5EF4-FFF2-40B4-BE49-F238E27FC236}">
                <a16:creationId xmlns:a16="http://schemas.microsoft.com/office/drawing/2014/main" id="{2A361A50-35D4-42E9-A993-01E2AAF0C25E}"/>
              </a:ext>
            </a:extLst>
          </p:cNvPr>
          <p:cNvSpPr txBox="1"/>
          <p:nvPr/>
        </p:nvSpPr>
        <p:spPr>
          <a:xfrm>
            <a:off x="834673" y="1"/>
            <a:ext cx="5215607" cy="524567"/>
          </a:xfrm>
          <a:prstGeom prst="rect">
            <a:avLst/>
          </a:prstGeom>
          <a:solidFill>
            <a:schemeClr val="accent1">
              <a:lumMod val="40000"/>
              <a:lumOff val="60000"/>
            </a:schemeClr>
          </a:solidFill>
          <a:effectLst/>
        </p:spPr>
        <p:txBody>
          <a:bodyPr wrap="square" rtlCol="0">
            <a:spAutoFit/>
          </a:bodyPr>
          <a:lstStyle/>
          <a:p>
            <a:pPr algn="ctr" defTabSz="685800">
              <a:lnSpc>
                <a:spcPct val="130000"/>
              </a:lnSpc>
              <a:buClrTx/>
              <a:defRPr/>
            </a:pPr>
            <a:r>
              <a:rPr lang="en-US" altLang="zh-CN" sz="2400" b="1" kern="1200" dirty="0">
                <a:solidFill>
                  <a:srgbClr val="008000"/>
                </a:solidFill>
                <a:latin typeface="Times New Roman" panose="02020603050405020304" pitchFamily="18" charset="0"/>
                <a:cs typeface="Times New Roman" panose="02020603050405020304" pitchFamily="18" charset="0"/>
                <a:sym typeface="+mn-lt"/>
              </a:rPr>
              <a:t>III. </a:t>
            </a:r>
            <a:r>
              <a:rPr lang="en-US" altLang="zh-CN" sz="2400" b="1" u="sng" kern="1200" dirty="0" err="1">
                <a:solidFill>
                  <a:srgbClr val="008000"/>
                </a:solidFill>
                <a:latin typeface="Times New Roman" panose="02020603050405020304" pitchFamily="18" charset="0"/>
                <a:cs typeface="Times New Roman" panose="02020603050405020304" pitchFamily="18" charset="0"/>
                <a:sym typeface="+mn-lt"/>
              </a:rPr>
              <a:t>Việt</a:t>
            </a:r>
            <a:r>
              <a:rPr lang="en-US" altLang="zh-CN" sz="2400" b="1" u="sng" kern="1200" dirty="0">
                <a:solidFill>
                  <a:srgbClr val="008000"/>
                </a:solidFill>
                <a:latin typeface="Times New Roman" panose="02020603050405020304" pitchFamily="18" charset="0"/>
                <a:cs typeface="Times New Roman" panose="02020603050405020304" pitchFamily="18" charset="0"/>
                <a:sym typeface="+mn-lt"/>
              </a:rPr>
              <a:t> Nam </a:t>
            </a:r>
            <a:r>
              <a:rPr lang="en-US" altLang="zh-CN" sz="2400" b="1" u="sng" kern="1200" dirty="0" err="1">
                <a:solidFill>
                  <a:srgbClr val="008000"/>
                </a:solidFill>
                <a:latin typeface="Times New Roman" panose="02020603050405020304" pitchFamily="18" charset="0"/>
                <a:cs typeface="Times New Roman" panose="02020603050405020304" pitchFamily="18" charset="0"/>
                <a:sym typeface="+mn-lt"/>
              </a:rPr>
              <a:t>cuối</a:t>
            </a:r>
            <a:r>
              <a:rPr lang="en-US" altLang="zh-CN" sz="2400" b="1" u="sng" kern="1200" dirty="0">
                <a:solidFill>
                  <a:srgbClr val="008000"/>
                </a:solidFill>
                <a:latin typeface="Times New Roman" panose="02020603050405020304" pitchFamily="18" charset="0"/>
                <a:cs typeface="Times New Roman" panose="02020603050405020304" pitchFamily="18" charset="0"/>
                <a:sym typeface="+mn-lt"/>
              </a:rPr>
              <a:t> </a:t>
            </a:r>
            <a:r>
              <a:rPr lang="en-US" altLang="zh-CN" sz="2400" b="1" u="sng" kern="1200" dirty="0" err="1">
                <a:solidFill>
                  <a:srgbClr val="008000"/>
                </a:solidFill>
                <a:latin typeface="Times New Roman" panose="02020603050405020304" pitchFamily="18" charset="0"/>
                <a:cs typeface="Times New Roman" panose="02020603050405020304" pitchFamily="18" charset="0"/>
                <a:sym typeface="+mn-lt"/>
              </a:rPr>
              <a:t>thời</a:t>
            </a:r>
            <a:r>
              <a:rPr lang="en-US" altLang="zh-CN" sz="2400" b="1" u="sng" kern="1200" dirty="0">
                <a:solidFill>
                  <a:srgbClr val="008000"/>
                </a:solidFill>
                <a:latin typeface="Times New Roman" panose="02020603050405020304" pitchFamily="18" charset="0"/>
                <a:cs typeface="Times New Roman" panose="02020603050405020304" pitchFamily="18" charset="0"/>
                <a:sym typeface="+mn-lt"/>
              </a:rPr>
              <a:t> </a:t>
            </a:r>
            <a:r>
              <a:rPr lang="en-US" altLang="zh-CN" sz="2400" b="1" u="sng" kern="1200" dirty="0" err="1">
                <a:solidFill>
                  <a:srgbClr val="008000"/>
                </a:solidFill>
                <a:latin typeface="Times New Roman" panose="02020603050405020304" pitchFamily="18" charset="0"/>
                <a:cs typeface="Times New Roman" panose="02020603050405020304" pitchFamily="18" charset="0"/>
                <a:sym typeface="+mn-lt"/>
              </a:rPr>
              <a:t>kì</a:t>
            </a:r>
            <a:r>
              <a:rPr lang="en-US" altLang="zh-CN" sz="2400" b="1" u="sng" kern="1200" dirty="0">
                <a:solidFill>
                  <a:srgbClr val="008000"/>
                </a:solidFill>
                <a:latin typeface="Times New Roman" panose="02020603050405020304" pitchFamily="18" charset="0"/>
                <a:cs typeface="Times New Roman" panose="02020603050405020304" pitchFamily="18" charset="0"/>
                <a:sym typeface="+mn-lt"/>
              </a:rPr>
              <a:t> </a:t>
            </a:r>
            <a:r>
              <a:rPr lang="en-US" altLang="zh-CN" sz="2400" b="1" u="sng" kern="1200" dirty="0" err="1">
                <a:solidFill>
                  <a:srgbClr val="008000"/>
                </a:solidFill>
                <a:latin typeface="Times New Roman" panose="02020603050405020304" pitchFamily="18" charset="0"/>
                <a:cs typeface="Times New Roman" panose="02020603050405020304" pitchFamily="18" charset="0"/>
                <a:sym typeface="+mn-lt"/>
              </a:rPr>
              <a:t>nguyên</a:t>
            </a:r>
            <a:r>
              <a:rPr lang="en-US" altLang="zh-CN" sz="2400" b="1" u="sng" kern="1200" dirty="0">
                <a:solidFill>
                  <a:srgbClr val="008000"/>
                </a:solidFill>
                <a:latin typeface="Times New Roman" panose="02020603050405020304" pitchFamily="18" charset="0"/>
                <a:cs typeface="Times New Roman" panose="02020603050405020304" pitchFamily="18" charset="0"/>
                <a:sym typeface="+mn-lt"/>
              </a:rPr>
              <a:t> </a:t>
            </a:r>
            <a:r>
              <a:rPr lang="en-US" altLang="zh-CN" sz="2400" b="1" u="sng" kern="1200" dirty="0" err="1">
                <a:solidFill>
                  <a:srgbClr val="008000"/>
                </a:solidFill>
                <a:latin typeface="Times New Roman" panose="02020603050405020304" pitchFamily="18" charset="0"/>
                <a:cs typeface="Times New Roman" panose="02020603050405020304" pitchFamily="18" charset="0"/>
                <a:sym typeface="+mn-lt"/>
              </a:rPr>
              <a:t>thủy</a:t>
            </a:r>
            <a:endParaRPr lang="en-US" altLang="zh-CN" sz="2400" b="1" u="sng" kern="1200" dirty="0">
              <a:solidFill>
                <a:srgbClr val="008000"/>
              </a:solidFill>
              <a:latin typeface="Times New Roman" panose="02020603050405020304" pitchFamily="18" charset="0"/>
              <a:cs typeface="Times New Roman" panose="02020603050405020304" pitchFamily="18" charset="0"/>
              <a:sym typeface="+mn-lt"/>
            </a:endParaRPr>
          </a:p>
        </p:txBody>
      </p:sp>
      <p:pic>
        <p:nvPicPr>
          <p:cNvPr id="6" name="图片 1">
            <a:extLst>
              <a:ext uri="{FF2B5EF4-FFF2-40B4-BE49-F238E27FC236}">
                <a16:creationId xmlns:a16="http://schemas.microsoft.com/office/drawing/2014/main" id="{6436EDA5-436D-4B1A-A348-68A0324F26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66037">
            <a:off x="7334250" y="1732262"/>
            <a:ext cx="2233761" cy="1893437"/>
          </a:xfrm>
          <a:prstGeom prst="rect">
            <a:avLst/>
          </a:prstGeom>
        </p:spPr>
      </p:pic>
    </p:spTree>
    <p:extLst>
      <p:ext uri="{BB962C8B-B14F-4D97-AF65-F5344CB8AC3E}">
        <p14:creationId xmlns:p14="http://schemas.microsoft.com/office/powerpoint/2010/main" val="130298900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1381249" y="922668"/>
            <a:ext cx="6694731" cy="435599"/>
          </a:xfrm>
          <a:prstGeom prst="rect">
            <a:avLst/>
          </a:prstGeom>
        </p:spPr>
        <p:txBody>
          <a:bodyPr lIns="91425" tIns="91425" rIns="91425" bIns="91425" anchor="ctr" anchorCtr="0">
            <a:noAutofit/>
          </a:bodyPr>
          <a:lstStyle/>
          <a:p>
            <a:pPr lvl="0">
              <a:spcBef>
                <a:spcPts val="0"/>
              </a:spcBef>
              <a:buNone/>
            </a:pPr>
            <a:r>
              <a:rPr lang="en" sz="2400" dirty="0">
                <a:latin typeface="+mj-lt"/>
              </a:rPr>
              <a:t>III. </a:t>
            </a:r>
            <a:r>
              <a:rPr lang="en" sz="2400" u="sng" dirty="0">
                <a:latin typeface="+mj-lt"/>
              </a:rPr>
              <a:t>VIỆT NAM CUỐI THỜI KÌ NGUYÊN THỦY </a:t>
            </a:r>
          </a:p>
        </p:txBody>
      </p:sp>
      <p:sp>
        <p:nvSpPr>
          <p:cNvPr id="155" name="Shape 155"/>
          <p:cNvSpPr txBox="1">
            <a:spLocks noGrp="1"/>
          </p:cNvSpPr>
          <p:nvPr>
            <p:ph type="body" idx="1"/>
          </p:nvPr>
        </p:nvSpPr>
        <p:spPr>
          <a:xfrm>
            <a:off x="599846" y="2391707"/>
            <a:ext cx="7852199" cy="1295153"/>
          </a:xfrm>
          <a:prstGeom prst="rect">
            <a:avLst/>
          </a:prstGeom>
        </p:spPr>
        <p:txBody>
          <a:bodyPr lIns="91425" tIns="91425" rIns="91425" bIns="91425" anchor="t" anchorCtr="0">
            <a:noAutofit/>
          </a:bodyPr>
          <a:lstStyle/>
          <a:p>
            <a:pPr algn="just">
              <a:lnSpc>
                <a:spcPts val="3000"/>
              </a:lnSpc>
              <a:spcBef>
                <a:spcPts val="800"/>
              </a:spcBef>
              <a:spcAft>
                <a:spcPts val="800"/>
              </a:spcAft>
            </a:pPr>
            <a:r>
              <a:rPr lang="nl-NL" dirty="0">
                <a:latin typeface="Calibri" panose="020F0502020204030204" pitchFamily="34" charset="0"/>
                <a:ea typeface="Calibri" panose="020F0502020204030204" pitchFamily="34" charset="0"/>
                <a:cs typeface="Times New Roman" panose="02020603050405020304" pitchFamily="18" charset="0"/>
              </a:rPr>
              <a:t> </a:t>
            </a:r>
            <a:r>
              <a:rPr lang="nl-NL" b="1" dirty="0">
                <a:latin typeface="Calibri" panose="020F0502020204030204" pitchFamily="34" charset="0"/>
                <a:ea typeface="Calibri" panose="020F0502020204030204" pitchFamily="34" charset="0"/>
                <a:cs typeface="Times New Roman" panose="02020603050405020304" pitchFamily="18" charset="0"/>
              </a:rPr>
              <a:t>- </a:t>
            </a:r>
            <a:r>
              <a:rPr lang="nl-NL" sz="2400" b="1" dirty="0">
                <a:solidFill>
                  <a:schemeClr val="accent6">
                    <a:lumMod val="50000"/>
                  </a:schemeClr>
                </a:solidFill>
                <a:latin typeface="+mj-lt"/>
                <a:ea typeface="Calibri" panose="020F0502020204030204" pitchFamily="34" charset="0"/>
                <a:cs typeface="Times New Roman" panose="02020603050405020304" pitchFamily="18" charset="0"/>
              </a:rPr>
              <a:t>Cách đây hơn 4.000 năm, xã hội nguyên thủy Việt Nam đã có những chuyển biến quan trọng.... </a:t>
            </a:r>
            <a:endParaRPr lang="en-US" sz="2400" b="1" dirty="0">
              <a:solidFill>
                <a:schemeClr val="accent6">
                  <a:lumMod val="50000"/>
                </a:schemeClr>
              </a:solidFill>
              <a:latin typeface="+mj-lt"/>
              <a:ea typeface="Calibri" panose="020F0502020204030204" pitchFamily="34" charset="0"/>
              <a:cs typeface="Times New Roman" panose="02020603050405020304" pitchFamily="18" charset="0"/>
            </a:endParaRPr>
          </a:p>
        </p:txBody>
      </p:sp>
      <p:grpSp>
        <p:nvGrpSpPr>
          <p:cNvPr id="158" name="Shape 158"/>
          <p:cNvGrpSpPr/>
          <p:nvPr/>
        </p:nvGrpSpPr>
        <p:grpSpPr>
          <a:xfrm>
            <a:off x="916458" y="1019750"/>
            <a:ext cx="214624" cy="214624"/>
            <a:chOff x="2594050" y="1631825"/>
            <a:chExt cx="439625" cy="439625"/>
          </a:xfrm>
        </p:grpSpPr>
        <p:sp>
          <p:nvSpPr>
            <p:cNvPr id="159" name="Shape 159"/>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0" name="Shape 160"/>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1" name="Shape 161"/>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2" name="Shape 162"/>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circle(in)">
                                      <p:cBhvr>
                                        <p:cTn id="7" dur="2000"/>
                                        <p:tgtEl>
                                          <p:spTgt spid="15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55">
                                            <p:txEl>
                                              <p:pRg st="0" end="0"/>
                                            </p:txEl>
                                          </p:spTgt>
                                        </p:tgtEl>
                                        <p:attrNameLst>
                                          <p:attrName>style.visibility</p:attrName>
                                        </p:attrNameLst>
                                      </p:cBhvr>
                                      <p:to>
                                        <p:strVal val="visible"/>
                                      </p:to>
                                    </p:set>
                                    <p:animEffect transition="in" filter="wipe(down)">
                                      <p:cBhvr>
                                        <p:cTn id="12" dur="580">
                                          <p:stCondLst>
                                            <p:cond delay="0"/>
                                          </p:stCondLst>
                                        </p:cTn>
                                        <p:tgtEl>
                                          <p:spTgt spid="155">
                                            <p:txEl>
                                              <p:pRg st="0" end="0"/>
                                            </p:txEl>
                                          </p:spTgt>
                                        </p:tgtEl>
                                      </p:cBhvr>
                                    </p:animEffect>
                                    <p:anim calcmode="lin" valueType="num">
                                      <p:cBhvr>
                                        <p:cTn id="13" dur="1822" tmFilter="0,0; 0.14,0.36; 0.43,0.73; 0.71,0.91; 1.0,1.0">
                                          <p:stCondLst>
                                            <p:cond delay="0"/>
                                          </p:stCondLst>
                                        </p:cTn>
                                        <p:tgtEl>
                                          <p:spTgt spid="155">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55">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55">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55">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55">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155">
                                            <p:txEl>
                                              <p:pRg st="0" end="0"/>
                                            </p:txEl>
                                          </p:spTgt>
                                        </p:tgtEl>
                                      </p:cBhvr>
                                      <p:to x="100000" y="60000"/>
                                    </p:animScale>
                                    <p:animScale>
                                      <p:cBhvr>
                                        <p:cTn id="19" dur="166" decel="50000">
                                          <p:stCondLst>
                                            <p:cond delay="676"/>
                                          </p:stCondLst>
                                        </p:cTn>
                                        <p:tgtEl>
                                          <p:spTgt spid="155">
                                            <p:txEl>
                                              <p:pRg st="0" end="0"/>
                                            </p:txEl>
                                          </p:spTgt>
                                        </p:tgtEl>
                                      </p:cBhvr>
                                      <p:to x="100000" y="100000"/>
                                    </p:animScale>
                                    <p:animScale>
                                      <p:cBhvr>
                                        <p:cTn id="20" dur="26">
                                          <p:stCondLst>
                                            <p:cond delay="1312"/>
                                          </p:stCondLst>
                                        </p:cTn>
                                        <p:tgtEl>
                                          <p:spTgt spid="155">
                                            <p:txEl>
                                              <p:pRg st="0" end="0"/>
                                            </p:txEl>
                                          </p:spTgt>
                                        </p:tgtEl>
                                      </p:cBhvr>
                                      <p:to x="100000" y="80000"/>
                                    </p:animScale>
                                    <p:animScale>
                                      <p:cBhvr>
                                        <p:cTn id="21" dur="166" decel="50000">
                                          <p:stCondLst>
                                            <p:cond delay="1338"/>
                                          </p:stCondLst>
                                        </p:cTn>
                                        <p:tgtEl>
                                          <p:spTgt spid="155">
                                            <p:txEl>
                                              <p:pRg st="0" end="0"/>
                                            </p:txEl>
                                          </p:spTgt>
                                        </p:tgtEl>
                                      </p:cBhvr>
                                      <p:to x="100000" y="100000"/>
                                    </p:animScale>
                                    <p:animScale>
                                      <p:cBhvr>
                                        <p:cTn id="22" dur="26">
                                          <p:stCondLst>
                                            <p:cond delay="1642"/>
                                          </p:stCondLst>
                                        </p:cTn>
                                        <p:tgtEl>
                                          <p:spTgt spid="155">
                                            <p:txEl>
                                              <p:pRg st="0" end="0"/>
                                            </p:txEl>
                                          </p:spTgt>
                                        </p:tgtEl>
                                      </p:cBhvr>
                                      <p:to x="100000" y="90000"/>
                                    </p:animScale>
                                    <p:animScale>
                                      <p:cBhvr>
                                        <p:cTn id="23" dur="166" decel="50000">
                                          <p:stCondLst>
                                            <p:cond delay="1668"/>
                                          </p:stCondLst>
                                        </p:cTn>
                                        <p:tgtEl>
                                          <p:spTgt spid="155">
                                            <p:txEl>
                                              <p:pRg st="0" end="0"/>
                                            </p:txEl>
                                          </p:spTgt>
                                        </p:tgtEl>
                                      </p:cBhvr>
                                      <p:to x="100000" y="100000"/>
                                    </p:animScale>
                                    <p:animScale>
                                      <p:cBhvr>
                                        <p:cTn id="24" dur="26">
                                          <p:stCondLst>
                                            <p:cond delay="1808"/>
                                          </p:stCondLst>
                                        </p:cTn>
                                        <p:tgtEl>
                                          <p:spTgt spid="155">
                                            <p:txEl>
                                              <p:pRg st="0" end="0"/>
                                            </p:txEl>
                                          </p:spTgt>
                                        </p:tgtEl>
                                      </p:cBhvr>
                                      <p:to x="100000" y="95000"/>
                                    </p:animScale>
                                    <p:animScale>
                                      <p:cBhvr>
                                        <p:cTn id="25" dur="166" decel="50000">
                                          <p:stCondLst>
                                            <p:cond delay="1834"/>
                                          </p:stCondLst>
                                        </p:cTn>
                                        <p:tgtEl>
                                          <p:spTgt spid="15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body" idx="4294967295"/>
          </p:nvPr>
        </p:nvSpPr>
        <p:spPr>
          <a:xfrm>
            <a:off x="1455410" y="637819"/>
            <a:ext cx="5916133" cy="495159"/>
          </a:xfrm>
          <a:prstGeom prst="rect">
            <a:avLst/>
          </a:prstGeom>
          <a:noFill/>
          <a:ln>
            <a:noFill/>
          </a:ln>
        </p:spPr>
        <p:txBody>
          <a:bodyPr lIns="91425" tIns="91425" rIns="91425" bIns="91425" anchor="ctr" anchorCtr="0">
            <a:noAutofit/>
          </a:bodyPr>
          <a:lstStyle/>
          <a:p>
            <a:pPr lvl="0" rtl="0">
              <a:spcBef>
                <a:spcPts val="0"/>
              </a:spcBef>
              <a:buClr>
                <a:schemeClr val="dk1"/>
              </a:buClr>
              <a:buSzPct val="55000"/>
              <a:buFont typeface="Arial"/>
              <a:buNone/>
            </a:pPr>
            <a:r>
              <a:rPr lang="en" b="1" dirty="0">
                <a:solidFill>
                  <a:schemeClr val="dk1"/>
                </a:solidFill>
                <a:latin typeface="+mj-lt"/>
                <a:ea typeface="Lora"/>
                <a:cs typeface="Lora"/>
                <a:sym typeface="Lora"/>
              </a:rPr>
              <a:t>Quan sát Hình 5.6 – 5.9</a:t>
            </a:r>
            <a:endParaRPr lang="en" dirty="0">
              <a:latin typeface="+mj-lt"/>
            </a:endParaRPr>
          </a:p>
        </p:txBody>
      </p:sp>
      <p:cxnSp>
        <p:nvCxnSpPr>
          <p:cNvPr id="168" name="Shape 168"/>
          <p:cNvCxnSpPr/>
          <p:nvPr/>
        </p:nvCxnSpPr>
        <p:spPr>
          <a:xfrm>
            <a:off x="-6450" y="1131725"/>
            <a:ext cx="9150599" cy="0"/>
          </a:xfrm>
          <a:prstGeom prst="straightConnector1">
            <a:avLst/>
          </a:prstGeom>
          <a:noFill/>
          <a:ln w="9525" cap="flat" cmpd="sng">
            <a:solidFill>
              <a:srgbClr val="CCCCCC"/>
            </a:solidFill>
            <a:prstDash val="solid"/>
            <a:round/>
            <a:headEnd type="none" w="lg" len="lg"/>
            <a:tailEnd type="none" w="lg" len="lg"/>
          </a:ln>
        </p:spPr>
      </p:cxnSp>
      <p:sp>
        <p:nvSpPr>
          <p:cNvPr id="170" name="Shape 170"/>
          <p:cNvSpPr/>
          <p:nvPr/>
        </p:nvSpPr>
        <p:spPr>
          <a:xfrm>
            <a:off x="861775" y="577901"/>
            <a:ext cx="553824" cy="553824"/>
          </a:xfrm>
          <a:prstGeom prst="ellipse">
            <a:avLst/>
          </a:prstGeom>
          <a:solidFill>
            <a:srgbClr val="FFCD00"/>
          </a:solidFill>
          <a:ln>
            <a:noFill/>
          </a:ln>
        </p:spPr>
        <p:txBody>
          <a:bodyPr lIns="91425" tIns="91425" rIns="91425" bIns="91425" anchor="ctr" anchorCtr="0">
            <a:noAutofit/>
          </a:bodyPr>
          <a:lstStyle/>
          <a:p>
            <a:pPr lvl="0" rtl="0">
              <a:spcBef>
                <a:spcPts val="0"/>
              </a:spcBef>
              <a:buNone/>
            </a:pPr>
            <a:endParaRPr/>
          </a:p>
        </p:txBody>
      </p:sp>
      <p:grpSp>
        <p:nvGrpSpPr>
          <p:cNvPr id="171" name="Shape 171"/>
          <p:cNvGrpSpPr/>
          <p:nvPr/>
        </p:nvGrpSpPr>
        <p:grpSpPr>
          <a:xfrm>
            <a:off x="1007391" y="732159"/>
            <a:ext cx="249651" cy="219520"/>
            <a:chOff x="1929775" y="320925"/>
            <a:chExt cx="423800" cy="372650"/>
          </a:xfrm>
        </p:grpSpPr>
        <p:sp>
          <p:nvSpPr>
            <p:cNvPr id="172" name="Shape 172"/>
            <p:cNvSpPr/>
            <p:nvPr/>
          </p:nvSpPr>
          <p:spPr>
            <a:xfrm>
              <a:off x="1929775" y="320925"/>
              <a:ext cx="423800" cy="372650"/>
            </a:xfrm>
            <a:custGeom>
              <a:avLst/>
              <a:gdLst/>
              <a:ahLst/>
              <a:cxnLst/>
              <a:rect l="0" t="0" r="0" b="0"/>
              <a:pathLst>
                <a:path w="16952" h="14906" fill="none" extrusionOk="0">
                  <a:moveTo>
                    <a:pt x="16172" y="0"/>
                  </a:moveTo>
                  <a:lnTo>
                    <a:pt x="780" y="0"/>
                  </a:lnTo>
                  <a:lnTo>
                    <a:pt x="780" y="0"/>
                  </a:lnTo>
                  <a:lnTo>
                    <a:pt x="634" y="25"/>
                  </a:lnTo>
                  <a:lnTo>
                    <a:pt x="488" y="73"/>
                  </a:lnTo>
                  <a:lnTo>
                    <a:pt x="341" y="146"/>
                  </a:lnTo>
                  <a:lnTo>
                    <a:pt x="220" y="244"/>
                  </a:lnTo>
                  <a:lnTo>
                    <a:pt x="122" y="341"/>
                  </a:lnTo>
                  <a:lnTo>
                    <a:pt x="74" y="487"/>
                  </a:lnTo>
                  <a:lnTo>
                    <a:pt x="25" y="634"/>
                  </a:lnTo>
                  <a:lnTo>
                    <a:pt x="0" y="780"/>
                  </a:lnTo>
                  <a:lnTo>
                    <a:pt x="0" y="14126"/>
                  </a:lnTo>
                  <a:lnTo>
                    <a:pt x="0" y="14126"/>
                  </a:lnTo>
                  <a:lnTo>
                    <a:pt x="25" y="14272"/>
                  </a:lnTo>
                  <a:lnTo>
                    <a:pt x="74" y="14418"/>
                  </a:lnTo>
                  <a:lnTo>
                    <a:pt x="122" y="14565"/>
                  </a:lnTo>
                  <a:lnTo>
                    <a:pt x="220" y="14662"/>
                  </a:lnTo>
                  <a:lnTo>
                    <a:pt x="341" y="14759"/>
                  </a:lnTo>
                  <a:lnTo>
                    <a:pt x="488" y="14832"/>
                  </a:lnTo>
                  <a:lnTo>
                    <a:pt x="634" y="14881"/>
                  </a:lnTo>
                  <a:lnTo>
                    <a:pt x="780" y="14906"/>
                  </a:lnTo>
                  <a:lnTo>
                    <a:pt x="16172" y="14906"/>
                  </a:lnTo>
                  <a:lnTo>
                    <a:pt x="16172" y="14906"/>
                  </a:lnTo>
                  <a:lnTo>
                    <a:pt x="16318" y="14881"/>
                  </a:lnTo>
                  <a:lnTo>
                    <a:pt x="16464" y="14832"/>
                  </a:lnTo>
                  <a:lnTo>
                    <a:pt x="16611" y="14759"/>
                  </a:lnTo>
                  <a:lnTo>
                    <a:pt x="16732" y="14662"/>
                  </a:lnTo>
                  <a:lnTo>
                    <a:pt x="16830" y="14565"/>
                  </a:lnTo>
                  <a:lnTo>
                    <a:pt x="16878" y="14418"/>
                  </a:lnTo>
                  <a:lnTo>
                    <a:pt x="16927" y="14272"/>
                  </a:lnTo>
                  <a:lnTo>
                    <a:pt x="16952" y="14126"/>
                  </a:lnTo>
                  <a:lnTo>
                    <a:pt x="16952" y="780"/>
                  </a:lnTo>
                  <a:lnTo>
                    <a:pt x="16952" y="780"/>
                  </a:lnTo>
                  <a:lnTo>
                    <a:pt x="16927" y="634"/>
                  </a:lnTo>
                  <a:lnTo>
                    <a:pt x="16878" y="487"/>
                  </a:lnTo>
                  <a:lnTo>
                    <a:pt x="16830" y="341"/>
                  </a:lnTo>
                  <a:lnTo>
                    <a:pt x="16732" y="244"/>
                  </a:lnTo>
                  <a:lnTo>
                    <a:pt x="16611" y="146"/>
                  </a:lnTo>
                  <a:lnTo>
                    <a:pt x="16464" y="73"/>
                  </a:lnTo>
                  <a:lnTo>
                    <a:pt x="16318" y="25"/>
                  </a:lnTo>
                  <a:lnTo>
                    <a:pt x="16172" y="0"/>
                  </a:lnTo>
                  <a:lnTo>
                    <a:pt x="1617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3" name="Shape 173"/>
            <p:cNvSpPr/>
            <p:nvPr/>
          </p:nvSpPr>
          <p:spPr>
            <a:xfrm>
              <a:off x="1954125" y="345275"/>
              <a:ext cx="375100" cy="323950"/>
            </a:xfrm>
            <a:custGeom>
              <a:avLst/>
              <a:gdLst/>
              <a:ahLst/>
              <a:cxnLst/>
              <a:rect l="0" t="0" r="0" b="0"/>
              <a:pathLst>
                <a:path w="15004" h="12958" fill="none" extrusionOk="0">
                  <a:moveTo>
                    <a:pt x="15003" y="12957"/>
                  </a:moveTo>
                  <a:lnTo>
                    <a:pt x="1" y="12957"/>
                  </a:lnTo>
                  <a:lnTo>
                    <a:pt x="1" y="0"/>
                  </a:lnTo>
                  <a:lnTo>
                    <a:pt x="15003" y="0"/>
                  </a:lnTo>
                  <a:lnTo>
                    <a:pt x="15003" y="12957"/>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4" name="Shape 174"/>
            <p:cNvSpPr/>
            <p:nvPr/>
          </p:nvSpPr>
          <p:spPr>
            <a:xfrm>
              <a:off x="2162375" y="534625"/>
              <a:ext cx="146750" cy="113275"/>
            </a:xfrm>
            <a:custGeom>
              <a:avLst/>
              <a:gdLst/>
              <a:ahLst/>
              <a:cxnLst/>
              <a:rect l="0" t="0" r="0" b="0"/>
              <a:pathLst>
                <a:path w="5870" h="4531" fill="none" extrusionOk="0">
                  <a:moveTo>
                    <a:pt x="0" y="2266"/>
                  </a:moveTo>
                  <a:lnTo>
                    <a:pt x="1534" y="244"/>
                  </a:lnTo>
                  <a:lnTo>
                    <a:pt x="1534" y="244"/>
                  </a:lnTo>
                  <a:lnTo>
                    <a:pt x="1632" y="147"/>
                  </a:lnTo>
                  <a:lnTo>
                    <a:pt x="1754" y="50"/>
                  </a:lnTo>
                  <a:lnTo>
                    <a:pt x="1875" y="1"/>
                  </a:lnTo>
                  <a:lnTo>
                    <a:pt x="2022" y="1"/>
                  </a:lnTo>
                  <a:lnTo>
                    <a:pt x="2143" y="1"/>
                  </a:lnTo>
                  <a:lnTo>
                    <a:pt x="2289" y="50"/>
                  </a:lnTo>
                  <a:lnTo>
                    <a:pt x="2411" y="147"/>
                  </a:lnTo>
                  <a:lnTo>
                    <a:pt x="2509" y="244"/>
                  </a:lnTo>
                  <a:lnTo>
                    <a:pt x="5870" y="453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5" name="Shape 175"/>
            <p:cNvSpPr/>
            <p:nvPr/>
          </p:nvSpPr>
          <p:spPr>
            <a:xfrm>
              <a:off x="1974225" y="468875"/>
              <a:ext cx="232600" cy="179025"/>
            </a:xfrm>
            <a:custGeom>
              <a:avLst/>
              <a:gdLst/>
              <a:ahLst/>
              <a:cxnLst/>
              <a:rect l="0" t="0" r="0" b="0"/>
              <a:pathLst>
                <a:path w="9304" h="7161" fill="none" extrusionOk="0">
                  <a:moveTo>
                    <a:pt x="0" y="3995"/>
                  </a:moveTo>
                  <a:lnTo>
                    <a:pt x="2923" y="244"/>
                  </a:lnTo>
                  <a:lnTo>
                    <a:pt x="2923" y="244"/>
                  </a:lnTo>
                  <a:lnTo>
                    <a:pt x="3020" y="147"/>
                  </a:lnTo>
                  <a:lnTo>
                    <a:pt x="3142" y="49"/>
                  </a:lnTo>
                  <a:lnTo>
                    <a:pt x="3264" y="1"/>
                  </a:lnTo>
                  <a:lnTo>
                    <a:pt x="3410" y="1"/>
                  </a:lnTo>
                  <a:lnTo>
                    <a:pt x="3532" y="1"/>
                  </a:lnTo>
                  <a:lnTo>
                    <a:pt x="3678" y="49"/>
                  </a:lnTo>
                  <a:lnTo>
                    <a:pt x="3800" y="147"/>
                  </a:lnTo>
                  <a:lnTo>
                    <a:pt x="3897" y="244"/>
                  </a:lnTo>
                  <a:lnTo>
                    <a:pt x="9304" y="716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6" name="Shape 176"/>
            <p:cNvSpPr/>
            <p:nvPr/>
          </p:nvSpPr>
          <p:spPr>
            <a:xfrm>
              <a:off x="2169675" y="396425"/>
              <a:ext cx="97450" cy="97450"/>
            </a:xfrm>
            <a:custGeom>
              <a:avLst/>
              <a:gdLst/>
              <a:ahLst/>
              <a:cxnLst/>
              <a:rect l="0" t="0" r="0" b="0"/>
              <a:pathLst>
                <a:path w="3898" h="3898" fill="none" extrusionOk="0">
                  <a:moveTo>
                    <a:pt x="1949" y="3897"/>
                  </a:moveTo>
                  <a:lnTo>
                    <a:pt x="1949" y="3897"/>
                  </a:lnTo>
                  <a:lnTo>
                    <a:pt x="1754" y="3897"/>
                  </a:lnTo>
                  <a:lnTo>
                    <a:pt x="1559" y="3873"/>
                  </a:lnTo>
                  <a:lnTo>
                    <a:pt x="1364" y="3824"/>
                  </a:lnTo>
                  <a:lnTo>
                    <a:pt x="1194" y="3751"/>
                  </a:lnTo>
                  <a:lnTo>
                    <a:pt x="1023" y="3678"/>
                  </a:lnTo>
                  <a:lnTo>
                    <a:pt x="853" y="3580"/>
                  </a:lnTo>
                  <a:lnTo>
                    <a:pt x="707" y="3459"/>
                  </a:lnTo>
                  <a:lnTo>
                    <a:pt x="560" y="3337"/>
                  </a:lnTo>
                  <a:lnTo>
                    <a:pt x="439" y="3191"/>
                  </a:lnTo>
                  <a:lnTo>
                    <a:pt x="317" y="3045"/>
                  </a:lnTo>
                  <a:lnTo>
                    <a:pt x="220" y="2874"/>
                  </a:lnTo>
                  <a:lnTo>
                    <a:pt x="146" y="2704"/>
                  </a:lnTo>
                  <a:lnTo>
                    <a:pt x="73" y="2533"/>
                  </a:lnTo>
                  <a:lnTo>
                    <a:pt x="25" y="2338"/>
                  </a:lnTo>
                  <a:lnTo>
                    <a:pt x="0" y="2168"/>
                  </a:lnTo>
                  <a:lnTo>
                    <a:pt x="0" y="1949"/>
                  </a:lnTo>
                  <a:lnTo>
                    <a:pt x="0" y="1949"/>
                  </a:lnTo>
                  <a:lnTo>
                    <a:pt x="0" y="1754"/>
                  </a:lnTo>
                  <a:lnTo>
                    <a:pt x="25" y="1559"/>
                  </a:lnTo>
                  <a:lnTo>
                    <a:pt x="73" y="1389"/>
                  </a:lnTo>
                  <a:lnTo>
                    <a:pt x="146" y="1194"/>
                  </a:lnTo>
                  <a:lnTo>
                    <a:pt x="220" y="1023"/>
                  </a:lnTo>
                  <a:lnTo>
                    <a:pt x="317" y="877"/>
                  </a:lnTo>
                  <a:lnTo>
                    <a:pt x="439" y="707"/>
                  </a:lnTo>
                  <a:lnTo>
                    <a:pt x="560" y="585"/>
                  </a:lnTo>
                  <a:lnTo>
                    <a:pt x="707" y="463"/>
                  </a:lnTo>
                  <a:lnTo>
                    <a:pt x="853" y="341"/>
                  </a:lnTo>
                  <a:lnTo>
                    <a:pt x="1023" y="244"/>
                  </a:lnTo>
                  <a:lnTo>
                    <a:pt x="1194" y="171"/>
                  </a:lnTo>
                  <a:lnTo>
                    <a:pt x="1364" y="98"/>
                  </a:lnTo>
                  <a:lnTo>
                    <a:pt x="1559" y="49"/>
                  </a:lnTo>
                  <a:lnTo>
                    <a:pt x="1754" y="25"/>
                  </a:lnTo>
                  <a:lnTo>
                    <a:pt x="1949" y="0"/>
                  </a:lnTo>
                  <a:lnTo>
                    <a:pt x="1949" y="0"/>
                  </a:lnTo>
                  <a:lnTo>
                    <a:pt x="2144" y="25"/>
                  </a:lnTo>
                  <a:lnTo>
                    <a:pt x="2338" y="49"/>
                  </a:lnTo>
                  <a:lnTo>
                    <a:pt x="2533" y="98"/>
                  </a:lnTo>
                  <a:lnTo>
                    <a:pt x="2704" y="171"/>
                  </a:lnTo>
                  <a:lnTo>
                    <a:pt x="2874" y="244"/>
                  </a:lnTo>
                  <a:lnTo>
                    <a:pt x="3020" y="341"/>
                  </a:lnTo>
                  <a:lnTo>
                    <a:pt x="3191" y="463"/>
                  </a:lnTo>
                  <a:lnTo>
                    <a:pt x="3313" y="585"/>
                  </a:lnTo>
                  <a:lnTo>
                    <a:pt x="3459" y="707"/>
                  </a:lnTo>
                  <a:lnTo>
                    <a:pt x="3556" y="877"/>
                  </a:lnTo>
                  <a:lnTo>
                    <a:pt x="3654" y="1023"/>
                  </a:lnTo>
                  <a:lnTo>
                    <a:pt x="3727" y="1194"/>
                  </a:lnTo>
                  <a:lnTo>
                    <a:pt x="3800" y="1389"/>
                  </a:lnTo>
                  <a:lnTo>
                    <a:pt x="3848" y="1559"/>
                  </a:lnTo>
                  <a:lnTo>
                    <a:pt x="3873" y="1754"/>
                  </a:lnTo>
                  <a:lnTo>
                    <a:pt x="3897" y="1949"/>
                  </a:lnTo>
                  <a:lnTo>
                    <a:pt x="3897" y="1949"/>
                  </a:lnTo>
                  <a:lnTo>
                    <a:pt x="3873" y="2168"/>
                  </a:lnTo>
                  <a:lnTo>
                    <a:pt x="3848" y="2338"/>
                  </a:lnTo>
                  <a:lnTo>
                    <a:pt x="3800" y="2533"/>
                  </a:lnTo>
                  <a:lnTo>
                    <a:pt x="3727" y="2704"/>
                  </a:lnTo>
                  <a:lnTo>
                    <a:pt x="3654" y="2874"/>
                  </a:lnTo>
                  <a:lnTo>
                    <a:pt x="3556" y="3045"/>
                  </a:lnTo>
                  <a:lnTo>
                    <a:pt x="3459" y="3191"/>
                  </a:lnTo>
                  <a:lnTo>
                    <a:pt x="3313" y="3337"/>
                  </a:lnTo>
                  <a:lnTo>
                    <a:pt x="3191" y="3459"/>
                  </a:lnTo>
                  <a:lnTo>
                    <a:pt x="3020" y="3580"/>
                  </a:lnTo>
                  <a:lnTo>
                    <a:pt x="2874" y="3678"/>
                  </a:lnTo>
                  <a:lnTo>
                    <a:pt x="2704" y="3751"/>
                  </a:lnTo>
                  <a:lnTo>
                    <a:pt x="2533" y="3824"/>
                  </a:lnTo>
                  <a:lnTo>
                    <a:pt x="2338" y="3873"/>
                  </a:lnTo>
                  <a:lnTo>
                    <a:pt x="2144" y="3897"/>
                  </a:lnTo>
                  <a:lnTo>
                    <a:pt x="1949" y="3897"/>
                  </a:lnTo>
                  <a:lnTo>
                    <a:pt x="1949" y="3897"/>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pic>
        <p:nvPicPr>
          <p:cNvPr id="2" name="Picture 1"/>
          <p:cNvPicPr>
            <a:picLocks noChangeAspect="1"/>
          </p:cNvPicPr>
          <p:nvPr/>
        </p:nvPicPr>
        <p:blipFill>
          <a:blip r:embed="rId3"/>
          <a:stretch>
            <a:fillRect/>
          </a:stretch>
        </p:blipFill>
        <p:spPr>
          <a:xfrm>
            <a:off x="714783" y="1311771"/>
            <a:ext cx="7931821" cy="3630363"/>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7">
                                            <p:txEl>
                                              <p:pRg st="0" end="0"/>
                                            </p:txEl>
                                          </p:spTgt>
                                        </p:tgtEl>
                                        <p:attrNameLst>
                                          <p:attrName>style.visibility</p:attrName>
                                        </p:attrNameLst>
                                      </p:cBhvr>
                                      <p:to>
                                        <p:strVal val="visible"/>
                                      </p:to>
                                    </p:set>
                                    <p:animEffect transition="in" filter="fade">
                                      <p:cBhvr>
                                        <p:cTn id="7" dur="1000"/>
                                        <p:tgtEl>
                                          <p:spTgt spid="167">
                                            <p:txEl>
                                              <p:pRg st="0" end="0"/>
                                            </p:txEl>
                                          </p:spTgt>
                                        </p:tgtEl>
                                      </p:cBhvr>
                                    </p:animEffect>
                                    <p:anim calcmode="lin" valueType="num">
                                      <p:cBhvr>
                                        <p:cTn id="8" dur="1000" fill="hold"/>
                                        <p:tgtEl>
                                          <p:spTgt spid="16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7510" y="380390"/>
            <a:ext cx="8588045" cy="3811218"/>
          </a:xfrm>
          <a:prstGeom prst="rect">
            <a:avLst/>
          </a:prstGeom>
        </p:spPr>
      </p:pic>
    </p:spTree>
    <p:extLst>
      <p:ext uri="{BB962C8B-B14F-4D97-AF65-F5344CB8AC3E}">
        <p14:creationId xmlns:p14="http://schemas.microsoft.com/office/powerpoint/2010/main" val="1347148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Google Shape;154;p17"/>
          <p:cNvSpPr txBox="1">
            <a:spLocks/>
          </p:cNvSpPr>
          <p:nvPr/>
        </p:nvSpPr>
        <p:spPr>
          <a:xfrm>
            <a:off x="0" y="339842"/>
            <a:ext cx="9144000" cy="833527"/>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r>
              <a:rPr lang="nl-NL" sz="2200" b="1" dirty="0">
                <a:solidFill>
                  <a:schemeClr val="accent2">
                    <a:lumMod val="50000"/>
                  </a:schemeClr>
                </a:solidFill>
                <a:latin typeface="+mj-lt"/>
              </a:rPr>
              <a:t>                              -  Một số nét cơ bản của xã hội </a:t>
            </a:r>
          </a:p>
          <a:p>
            <a:pPr algn="ctr"/>
            <a:r>
              <a:rPr lang="nl-NL" sz="2200" b="1" dirty="0">
                <a:solidFill>
                  <a:schemeClr val="accent2">
                    <a:lumMod val="50000"/>
                  </a:schemeClr>
                </a:solidFill>
                <a:latin typeface="+mj-lt"/>
              </a:rPr>
              <a:t>nguyên thủy Việt Nam trong quá trình tan rã</a:t>
            </a:r>
            <a:endParaRPr lang="en-US" sz="2200" b="1" dirty="0">
              <a:solidFill>
                <a:schemeClr val="accent2">
                  <a:lumMod val="50000"/>
                </a:schemeClr>
              </a:solidFill>
              <a:latin typeface="+mj-lt"/>
            </a:endParaRPr>
          </a:p>
        </p:txBody>
      </p:sp>
      <p:sp>
        <p:nvSpPr>
          <p:cNvPr id="37" name="Rectangle 2"/>
          <p:cNvSpPr/>
          <p:nvPr/>
        </p:nvSpPr>
        <p:spPr>
          <a:xfrm>
            <a:off x="2298466" y="1534428"/>
            <a:ext cx="5988606" cy="949299"/>
          </a:xfrm>
          <a:custGeom>
            <a:avLst/>
            <a:gdLst>
              <a:gd name="connsiteX0" fmla="*/ 0 w 1739900"/>
              <a:gd name="connsiteY0" fmla="*/ 0 h 1257301"/>
              <a:gd name="connsiteX1" fmla="*/ 1739900 w 1739900"/>
              <a:gd name="connsiteY1" fmla="*/ 0 h 1257301"/>
              <a:gd name="connsiteX2" fmla="*/ 1739900 w 1739900"/>
              <a:gd name="connsiteY2" fmla="*/ 1257301 h 1257301"/>
              <a:gd name="connsiteX3" fmla="*/ 0 w 1739900"/>
              <a:gd name="connsiteY3" fmla="*/ 1257301 h 1257301"/>
              <a:gd name="connsiteX4" fmla="*/ 0 w 1739900"/>
              <a:gd name="connsiteY4" fmla="*/ 0 h 1257301"/>
              <a:gd name="connsiteX0" fmla="*/ 0 w 1739900"/>
              <a:gd name="connsiteY0" fmla="*/ 0 h 1257301"/>
              <a:gd name="connsiteX1" fmla="*/ 1739900 w 1739900"/>
              <a:gd name="connsiteY1" fmla="*/ 0 h 1257301"/>
              <a:gd name="connsiteX2" fmla="*/ 1733550 w 1739900"/>
              <a:gd name="connsiteY2" fmla="*/ 628651 h 1257301"/>
              <a:gd name="connsiteX3" fmla="*/ 1739900 w 1739900"/>
              <a:gd name="connsiteY3" fmla="*/ 1257301 h 1257301"/>
              <a:gd name="connsiteX4" fmla="*/ 0 w 1739900"/>
              <a:gd name="connsiteY4" fmla="*/ 1257301 h 1257301"/>
              <a:gd name="connsiteX5" fmla="*/ 0 w 1739900"/>
              <a:gd name="connsiteY5" fmla="*/ 0 h 1257301"/>
              <a:gd name="connsiteX0" fmla="*/ 0 w 1739900"/>
              <a:gd name="connsiteY0" fmla="*/ 0 h 1257301"/>
              <a:gd name="connsiteX1" fmla="*/ 1739900 w 1739900"/>
              <a:gd name="connsiteY1" fmla="*/ 0 h 1257301"/>
              <a:gd name="connsiteX2" fmla="*/ 1733550 w 1739900"/>
              <a:gd name="connsiteY2" fmla="*/ 628651 h 1257301"/>
              <a:gd name="connsiteX3" fmla="*/ 1739900 w 1739900"/>
              <a:gd name="connsiteY3" fmla="*/ 1257301 h 1257301"/>
              <a:gd name="connsiteX4" fmla="*/ 0 w 1739900"/>
              <a:gd name="connsiteY4" fmla="*/ 1257301 h 1257301"/>
              <a:gd name="connsiteX5" fmla="*/ 0 w 1739900"/>
              <a:gd name="connsiteY5" fmla="*/ 0 h 1257301"/>
              <a:gd name="connsiteX0" fmla="*/ 0 w 1739900"/>
              <a:gd name="connsiteY0" fmla="*/ 0 h 1257301"/>
              <a:gd name="connsiteX1" fmla="*/ 1739900 w 1739900"/>
              <a:gd name="connsiteY1" fmla="*/ 0 h 1257301"/>
              <a:gd name="connsiteX2" fmla="*/ 1733550 w 1739900"/>
              <a:gd name="connsiteY2" fmla="*/ 628651 h 1257301"/>
              <a:gd name="connsiteX3" fmla="*/ 1739900 w 1739900"/>
              <a:gd name="connsiteY3" fmla="*/ 1257301 h 1257301"/>
              <a:gd name="connsiteX4" fmla="*/ 0 w 1739900"/>
              <a:gd name="connsiteY4" fmla="*/ 1257301 h 1257301"/>
              <a:gd name="connsiteX5" fmla="*/ 0 w 1739900"/>
              <a:gd name="connsiteY5" fmla="*/ 0 h 1257301"/>
              <a:gd name="connsiteX0" fmla="*/ 0 w 2343162"/>
              <a:gd name="connsiteY0" fmla="*/ 0 h 1257301"/>
              <a:gd name="connsiteX1" fmla="*/ 1739900 w 2343162"/>
              <a:gd name="connsiteY1" fmla="*/ 0 h 1257301"/>
              <a:gd name="connsiteX2" fmla="*/ 2343150 w 2343162"/>
              <a:gd name="connsiteY2" fmla="*/ 622301 h 1257301"/>
              <a:gd name="connsiteX3" fmla="*/ 1739900 w 2343162"/>
              <a:gd name="connsiteY3" fmla="*/ 1257301 h 1257301"/>
              <a:gd name="connsiteX4" fmla="*/ 0 w 2343162"/>
              <a:gd name="connsiteY4" fmla="*/ 1257301 h 1257301"/>
              <a:gd name="connsiteX5" fmla="*/ 0 w 2343162"/>
              <a:gd name="connsiteY5" fmla="*/ 0 h 1257301"/>
              <a:gd name="connsiteX0" fmla="*/ 0 w 2343155"/>
              <a:gd name="connsiteY0" fmla="*/ 0 h 1257301"/>
              <a:gd name="connsiteX1" fmla="*/ 1739900 w 2343155"/>
              <a:gd name="connsiteY1" fmla="*/ 0 h 1257301"/>
              <a:gd name="connsiteX2" fmla="*/ 2343150 w 2343155"/>
              <a:gd name="connsiteY2" fmla="*/ 622301 h 1257301"/>
              <a:gd name="connsiteX3" fmla="*/ 1739900 w 2343155"/>
              <a:gd name="connsiteY3" fmla="*/ 1257301 h 1257301"/>
              <a:gd name="connsiteX4" fmla="*/ 0 w 2343155"/>
              <a:gd name="connsiteY4" fmla="*/ 1257301 h 1257301"/>
              <a:gd name="connsiteX5" fmla="*/ 0 w 2343155"/>
              <a:gd name="connsiteY5" fmla="*/ 0 h 1257301"/>
              <a:gd name="connsiteX0" fmla="*/ 0 w 2343155"/>
              <a:gd name="connsiteY0" fmla="*/ 0 h 1257301"/>
              <a:gd name="connsiteX1" fmla="*/ 1739900 w 2343155"/>
              <a:gd name="connsiteY1" fmla="*/ 0 h 1257301"/>
              <a:gd name="connsiteX2" fmla="*/ 2343150 w 2343155"/>
              <a:gd name="connsiteY2" fmla="*/ 622301 h 1257301"/>
              <a:gd name="connsiteX3" fmla="*/ 1739900 w 2343155"/>
              <a:gd name="connsiteY3" fmla="*/ 1257301 h 1257301"/>
              <a:gd name="connsiteX4" fmla="*/ 0 w 2343155"/>
              <a:gd name="connsiteY4" fmla="*/ 1257301 h 1257301"/>
              <a:gd name="connsiteX5" fmla="*/ 0 w 2343155"/>
              <a:gd name="connsiteY5" fmla="*/ 0 h 1257301"/>
              <a:gd name="connsiteX0" fmla="*/ 0 w 2343150"/>
              <a:gd name="connsiteY0" fmla="*/ 0 h 1257301"/>
              <a:gd name="connsiteX1" fmla="*/ 1739900 w 2343150"/>
              <a:gd name="connsiteY1" fmla="*/ 0 h 1257301"/>
              <a:gd name="connsiteX2" fmla="*/ 2343150 w 2343150"/>
              <a:gd name="connsiteY2" fmla="*/ 622301 h 1257301"/>
              <a:gd name="connsiteX3" fmla="*/ 1739900 w 2343150"/>
              <a:gd name="connsiteY3" fmla="*/ 1257301 h 1257301"/>
              <a:gd name="connsiteX4" fmla="*/ 0 w 2343150"/>
              <a:gd name="connsiteY4" fmla="*/ 1257301 h 1257301"/>
              <a:gd name="connsiteX5" fmla="*/ 0 w 2343150"/>
              <a:gd name="connsiteY5" fmla="*/ 0 h 1257301"/>
              <a:gd name="connsiteX0" fmla="*/ 0 w 2362200"/>
              <a:gd name="connsiteY0" fmla="*/ 0 h 1257301"/>
              <a:gd name="connsiteX1" fmla="*/ 1739900 w 2362200"/>
              <a:gd name="connsiteY1" fmla="*/ 0 h 1257301"/>
              <a:gd name="connsiteX2" fmla="*/ 2362200 w 2362200"/>
              <a:gd name="connsiteY2" fmla="*/ 635001 h 1257301"/>
              <a:gd name="connsiteX3" fmla="*/ 1739900 w 2362200"/>
              <a:gd name="connsiteY3" fmla="*/ 1257301 h 1257301"/>
              <a:gd name="connsiteX4" fmla="*/ 0 w 2362200"/>
              <a:gd name="connsiteY4" fmla="*/ 1257301 h 1257301"/>
              <a:gd name="connsiteX5" fmla="*/ 0 w 2362200"/>
              <a:gd name="connsiteY5" fmla="*/ 0 h 1257301"/>
              <a:gd name="connsiteX0" fmla="*/ 0 w 2362200"/>
              <a:gd name="connsiteY0" fmla="*/ 0 h 1257301"/>
              <a:gd name="connsiteX1" fmla="*/ 1739900 w 2362200"/>
              <a:gd name="connsiteY1" fmla="*/ 0 h 1257301"/>
              <a:gd name="connsiteX2" fmla="*/ 2362200 w 2362200"/>
              <a:gd name="connsiteY2" fmla="*/ 635001 h 1257301"/>
              <a:gd name="connsiteX3" fmla="*/ 1739900 w 2362200"/>
              <a:gd name="connsiteY3" fmla="*/ 1257301 h 1257301"/>
              <a:gd name="connsiteX4" fmla="*/ 0 w 2362200"/>
              <a:gd name="connsiteY4" fmla="*/ 1257301 h 1257301"/>
              <a:gd name="connsiteX5" fmla="*/ 0 w 2362200"/>
              <a:gd name="connsiteY5" fmla="*/ 0 h 1257301"/>
              <a:gd name="connsiteX0" fmla="*/ 0 w 2362200"/>
              <a:gd name="connsiteY0" fmla="*/ 0 h 1257301"/>
              <a:gd name="connsiteX1" fmla="*/ 1739900 w 2362200"/>
              <a:gd name="connsiteY1" fmla="*/ 0 h 1257301"/>
              <a:gd name="connsiteX2" fmla="*/ 2362200 w 2362200"/>
              <a:gd name="connsiteY2" fmla="*/ 635001 h 1257301"/>
              <a:gd name="connsiteX3" fmla="*/ 1739900 w 2362200"/>
              <a:gd name="connsiteY3" fmla="*/ 1257301 h 1257301"/>
              <a:gd name="connsiteX4" fmla="*/ 0 w 2362200"/>
              <a:gd name="connsiteY4" fmla="*/ 1257301 h 1257301"/>
              <a:gd name="connsiteX5" fmla="*/ 0 w 2362200"/>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349" h="1257301">
                <a:moveTo>
                  <a:pt x="0" y="0"/>
                </a:moveTo>
                <a:lnTo>
                  <a:pt x="1739900" y="0"/>
                </a:lnTo>
                <a:cubicBezTo>
                  <a:pt x="2097919" y="736600"/>
                  <a:pt x="1710758" y="-66675"/>
                  <a:pt x="2049349" y="635001"/>
                </a:cubicBezTo>
                <a:cubicBezTo>
                  <a:pt x="1687248" y="1352551"/>
                  <a:pt x="2110278" y="514351"/>
                  <a:pt x="1739900" y="1257301"/>
                </a:cubicBezTo>
                <a:lnTo>
                  <a:pt x="0" y="1257301"/>
                </a:lnTo>
                <a:lnTo>
                  <a:pt x="0" y="0"/>
                </a:lnTo>
                <a:close/>
              </a:path>
            </a:pathLst>
          </a:custGeom>
          <a:solidFill>
            <a:schemeClr val="accent2"/>
          </a:solidFill>
          <a:ln w="3175">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Round Same Side Corner Rectangle 1"/>
          <p:cNvSpPr/>
          <p:nvPr/>
        </p:nvSpPr>
        <p:spPr>
          <a:xfrm rot="16200000">
            <a:off x="1407405" y="948503"/>
            <a:ext cx="963867" cy="2106580"/>
          </a:xfrm>
          <a:custGeom>
            <a:avLst/>
            <a:gdLst>
              <a:gd name="connsiteX0" fmla="*/ 330205 w 1257300"/>
              <a:gd name="connsiteY0" fmla="*/ 0 h 1416050"/>
              <a:gd name="connsiteX1" fmla="*/ 927095 w 1257300"/>
              <a:gd name="connsiteY1" fmla="*/ 0 h 1416050"/>
              <a:gd name="connsiteX2" fmla="*/ 1257300 w 1257300"/>
              <a:gd name="connsiteY2" fmla="*/ 330205 h 1416050"/>
              <a:gd name="connsiteX3" fmla="*/ 1257300 w 1257300"/>
              <a:gd name="connsiteY3" fmla="*/ 1416050 h 1416050"/>
              <a:gd name="connsiteX4" fmla="*/ 1257300 w 1257300"/>
              <a:gd name="connsiteY4" fmla="*/ 1416050 h 1416050"/>
              <a:gd name="connsiteX5" fmla="*/ 0 w 1257300"/>
              <a:gd name="connsiteY5" fmla="*/ 1416050 h 1416050"/>
              <a:gd name="connsiteX6" fmla="*/ 0 w 1257300"/>
              <a:gd name="connsiteY6" fmla="*/ 1416050 h 1416050"/>
              <a:gd name="connsiteX7" fmla="*/ 0 w 1257300"/>
              <a:gd name="connsiteY7" fmla="*/ 330205 h 1416050"/>
              <a:gd name="connsiteX8" fmla="*/ 330205 w 1257300"/>
              <a:gd name="connsiteY8" fmla="*/ 0 h 1416050"/>
              <a:gd name="connsiteX0" fmla="*/ 330205 w 1257300"/>
              <a:gd name="connsiteY0" fmla="*/ 0 h 1416050"/>
              <a:gd name="connsiteX1" fmla="*/ 927095 w 1257300"/>
              <a:gd name="connsiteY1" fmla="*/ 0 h 1416050"/>
              <a:gd name="connsiteX2" fmla="*/ 1257300 w 1257300"/>
              <a:gd name="connsiteY2" fmla="*/ 330205 h 1416050"/>
              <a:gd name="connsiteX3" fmla="*/ 1257300 w 1257300"/>
              <a:gd name="connsiteY3" fmla="*/ 1416050 h 1416050"/>
              <a:gd name="connsiteX4" fmla="*/ 1257300 w 1257300"/>
              <a:gd name="connsiteY4" fmla="*/ 1416050 h 1416050"/>
              <a:gd name="connsiteX5" fmla="*/ 590550 w 1257300"/>
              <a:gd name="connsiteY5" fmla="*/ 1416050 h 1416050"/>
              <a:gd name="connsiteX6" fmla="*/ 0 w 1257300"/>
              <a:gd name="connsiteY6" fmla="*/ 1416050 h 1416050"/>
              <a:gd name="connsiteX7" fmla="*/ 0 w 1257300"/>
              <a:gd name="connsiteY7" fmla="*/ 1416050 h 1416050"/>
              <a:gd name="connsiteX8" fmla="*/ 0 w 1257300"/>
              <a:gd name="connsiteY8" fmla="*/ 330205 h 1416050"/>
              <a:gd name="connsiteX9" fmla="*/ 330205 w 1257300"/>
              <a:gd name="connsiteY9" fmla="*/ 0 h 1416050"/>
              <a:gd name="connsiteX0" fmla="*/ 330205 w 1257300"/>
              <a:gd name="connsiteY0" fmla="*/ 0 h 2038350"/>
              <a:gd name="connsiteX1" fmla="*/ 927095 w 1257300"/>
              <a:gd name="connsiteY1" fmla="*/ 0 h 2038350"/>
              <a:gd name="connsiteX2" fmla="*/ 1257300 w 1257300"/>
              <a:gd name="connsiteY2" fmla="*/ 330205 h 2038350"/>
              <a:gd name="connsiteX3" fmla="*/ 1257300 w 1257300"/>
              <a:gd name="connsiteY3" fmla="*/ 1416050 h 2038350"/>
              <a:gd name="connsiteX4" fmla="*/ 1257300 w 1257300"/>
              <a:gd name="connsiteY4" fmla="*/ 1416050 h 2038350"/>
              <a:gd name="connsiteX5" fmla="*/ 628650 w 1257300"/>
              <a:gd name="connsiteY5" fmla="*/ 2038350 h 2038350"/>
              <a:gd name="connsiteX6" fmla="*/ 0 w 1257300"/>
              <a:gd name="connsiteY6" fmla="*/ 1416050 h 2038350"/>
              <a:gd name="connsiteX7" fmla="*/ 0 w 1257300"/>
              <a:gd name="connsiteY7" fmla="*/ 1416050 h 2038350"/>
              <a:gd name="connsiteX8" fmla="*/ 0 w 1257300"/>
              <a:gd name="connsiteY8" fmla="*/ 330205 h 2038350"/>
              <a:gd name="connsiteX9" fmla="*/ 330205 w 1257300"/>
              <a:gd name="connsiteY9" fmla="*/ 0 h 203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7300" h="2038350">
                <a:moveTo>
                  <a:pt x="330205" y="0"/>
                </a:moveTo>
                <a:lnTo>
                  <a:pt x="927095" y="0"/>
                </a:lnTo>
                <a:cubicBezTo>
                  <a:pt x="1109462" y="0"/>
                  <a:pt x="1257300" y="147838"/>
                  <a:pt x="1257300" y="330205"/>
                </a:cubicBezTo>
                <a:lnTo>
                  <a:pt x="1257300" y="1416050"/>
                </a:lnTo>
                <a:lnTo>
                  <a:pt x="1257300" y="1416050"/>
                </a:lnTo>
                <a:lnTo>
                  <a:pt x="628650" y="2038350"/>
                </a:lnTo>
                <a:lnTo>
                  <a:pt x="0" y="1416050"/>
                </a:lnTo>
                <a:lnTo>
                  <a:pt x="0" y="1416050"/>
                </a:lnTo>
                <a:lnTo>
                  <a:pt x="0" y="330205"/>
                </a:lnTo>
                <a:cubicBezTo>
                  <a:pt x="0" y="147838"/>
                  <a:pt x="147838" y="0"/>
                  <a:pt x="330205" y="0"/>
                </a:cubicBezTo>
                <a:close/>
              </a:path>
            </a:pathLst>
          </a:custGeom>
          <a:solidFill>
            <a:schemeClr val="accent2">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Rectangle 2"/>
          <p:cNvSpPr/>
          <p:nvPr/>
        </p:nvSpPr>
        <p:spPr>
          <a:xfrm>
            <a:off x="2276718" y="2619573"/>
            <a:ext cx="6010354" cy="993845"/>
          </a:xfrm>
          <a:custGeom>
            <a:avLst/>
            <a:gdLst>
              <a:gd name="connsiteX0" fmla="*/ 0 w 1739900"/>
              <a:gd name="connsiteY0" fmla="*/ 0 h 1257301"/>
              <a:gd name="connsiteX1" fmla="*/ 1739900 w 1739900"/>
              <a:gd name="connsiteY1" fmla="*/ 0 h 1257301"/>
              <a:gd name="connsiteX2" fmla="*/ 1739900 w 1739900"/>
              <a:gd name="connsiteY2" fmla="*/ 1257301 h 1257301"/>
              <a:gd name="connsiteX3" fmla="*/ 0 w 1739900"/>
              <a:gd name="connsiteY3" fmla="*/ 1257301 h 1257301"/>
              <a:gd name="connsiteX4" fmla="*/ 0 w 1739900"/>
              <a:gd name="connsiteY4" fmla="*/ 0 h 1257301"/>
              <a:gd name="connsiteX0" fmla="*/ 0 w 1739900"/>
              <a:gd name="connsiteY0" fmla="*/ 0 h 1257301"/>
              <a:gd name="connsiteX1" fmla="*/ 1739900 w 1739900"/>
              <a:gd name="connsiteY1" fmla="*/ 0 h 1257301"/>
              <a:gd name="connsiteX2" fmla="*/ 1733550 w 1739900"/>
              <a:gd name="connsiteY2" fmla="*/ 628651 h 1257301"/>
              <a:gd name="connsiteX3" fmla="*/ 1739900 w 1739900"/>
              <a:gd name="connsiteY3" fmla="*/ 1257301 h 1257301"/>
              <a:gd name="connsiteX4" fmla="*/ 0 w 1739900"/>
              <a:gd name="connsiteY4" fmla="*/ 1257301 h 1257301"/>
              <a:gd name="connsiteX5" fmla="*/ 0 w 1739900"/>
              <a:gd name="connsiteY5" fmla="*/ 0 h 1257301"/>
              <a:gd name="connsiteX0" fmla="*/ 0 w 1739900"/>
              <a:gd name="connsiteY0" fmla="*/ 0 h 1257301"/>
              <a:gd name="connsiteX1" fmla="*/ 1739900 w 1739900"/>
              <a:gd name="connsiteY1" fmla="*/ 0 h 1257301"/>
              <a:gd name="connsiteX2" fmla="*/ 1733550 w 1739900"/>
              <a:gd name="connsiteY2" fmla="*/ 628651 h 1257301"/>
              <a:gd name="connsiteX3" fmla="*/ 1739900 w 1739900"/>
              <a:gd name="connsiteY3" fmla="*/ 1257301 h 1257301"/>
              <a:gd name="connsiteX4" fmla="*/ 0 w 1739900"/>
              <a:gd name="connsiteY4" fmla="*/ 1257301 h 1257301"/>
              <a:gd name="connsiteX5" fmla="*/ 0 w 1739900"/>
              <a:gd name="connsiteY5" fmla="*/ 0 h 1257301"/>
              <a:gd name="connsiteX0" fmla="*/ 0 w 1739900"/>
              <a:gd name="connsiteY0" fmla="*/ 0 h 1257301"/>
              <a:gd name="connsiteX1" fmla="*/ 1739900 w 1739900"/>
              <a:gd name="connsiteY1" fmla="*/ 0 h 1257301"/>
              <a:gd name="connsiteX2" fmla="*/ 1733550 w 1739900"/>
              <a:gd name="connsiteY2" fmla="*/ 628651 h 1257301"/>
              <a:gd name="connsiteX3" fmla="*/ 1739900 w 1739900"/>
              <a:gd name="connsiteY3" fmla="*/ 1257301 h 1257301"/>
              <a:gd name="connsiteX4" fmla="*/ 0 w 1739900"/>
              <a:gd name="connsiteY4" fmla="*/ 1257301 h 1257301"/>
              <a:gd name="connsiteX5" fmla="*/ 0 w 1739900"/>
              <a:gd name="connsiteY5" fmla="*/ 0 h 1257301"/>
              <a:gd name="connsiteX0" fmla="*/ 0 w 2343162"/>
              <a:gd name="connsiteY0" fmla="*/ 0 h 1257301"/>
              <a:gd name="connsiteX1" fmla="*/ 1739900 w 2343162"/>
              <a:gd name="connsiteY1" fmla="*/ 0 h 1257301"/>
              <a:gd name="connsiteX2" fmla="*/ 2343150 w 2343162"/>
              <a:gd name="connsiteY2" fmla="*/ 622301 h 1257301"/>
              <a:gd name="connsiteX3" fmla="*/ 1739900 w 2343162"/>
              <a:gd name="connsiteY3" fmla="*/ 1257301 h 1257301"/>
              <a:gd name="connsiteX4" fmla="*/ 0 w 2343162"/>
              <a:gd name="connsiteY4" fmla="*/ 1257301 h 1257301"/>
              <a:gd name="connsiteX5" fmla="*/ 0 w 2343162"/>
              <a:gd name="connsiteY5" fmla="*/ 0 h 1257301"/>
              <a:gd name="connsiteX0" fmla="*/ 0 w 2343155"/>
              <a:gd name="connsiteY0" fmla="*/ 0 h 1257301"/>
              <a:gd name="connsiteX1" fmla="*/ 1739900 w 2343155"/>
              <a:gd name="connsiteY1" fmla="*/ 0 h 1257301"/>
              <a:gd name="connsiteX2" fmla="*/ 2343150 w 2343155"/>
              <a:gd name="connsiteY2" fmla="*/ 622301 h 1257301"/>
              <a:gd name="connsiteX3" fmla="*/ 1739900 w 2343155"/>
              <a:gd name="connsiteY3" fmla="*/ 1257301 h 1257301"/>
              <a:gd name="connsiteX4" fmla="*/ 0 w 2343155"/>
              <a:gd name="connsiteY4" fmla="*/ 1257301 h 1257301"/>
              <a:gd name="connsiteX5" fmla="*/ 0 w 2343155"/>
              <a:gd name="connsiteY5" fmla="*/ 0 h 1257301"/>
              <a:gd name="connsiteX0" fmla="*/ 0 w 2343155"/>
              <a:gd name="connsiteY0" fmla="*/ 0 h 1257301"/>
              <a:gd name="connsiteX1" fmla="*/ 1739900 w 2343155"/>
              <a:gd name="connsiteY1" fmla="*/ 0 h 1257301"/>
              <a:gd name="connsiteX2" fmla="*/ 2343150 w 2343155"/>
              <a:gd name="connsiteY2" fmla="*/ 622301 h 1257301"/>
              <a:gd name="connsiteX3" fmla="*/ 1739900 w 2343155"/>
              <a:gd name="connsiteY3" fmla="*/ 1257301 h 1257301"/>
              <a:gd name="connsiteX4" fmla="*/ 0 w 2343155"/>
              <a:gd name="connsiteY4" fmla="*/ 1257301 h 1257301"/>
              <a:gd name="connsiteX5" fmla="*/ 0 w 2343155"/>
              <a:gd name="connsiteY5" fmla="*/ 0 h 1257301"/>
              <a:gd name="connsiteX0" fmla="*/ 0 w 2343150"/>
              <a:gd name="connsiteY0" fmla="*/ 0 h 1257301"/>
              <a:gd name="connsiteX1" fmla="*/ 1739900 w 2343150"/>
              <a:gd name="connsiteY1" fmla="*/ 0 h 1257301"/>
              <a:gd name="connsiteX2" fmla="*/ 2343150 w 2343150"/>
              <a:gd name="connsiteY2" fmla="*/ 622301 h 1257301"/>
              <a:gd name="connsiteX3" fmla="*/ 1739900 w 2343150"/>
              <a:gd name="connsiteY3" fmla="*/ 1257301 h 1257301"/>
              <a:gd name="connsiteX4" fmla="*/ 0 w 2343150"/>
              <a:gd name="connsiteY4" fmla="*/ 1257301 h 1257301"/>
              <a:gd name="connsiteX5" fmla="*/ 0 w 2343150"/>
              <a:gd name="connsiteY5" fmla="*/ 0 h 1257301"/>
              <a:gd name="connsiteX0" fmla="*/ 0 w 2362200"/>
              <a:gd name="connsiteY0" fmla="*/ 0 h 1257301"/>
              <a:gd name="connsiteX1" fmla="*/ 1739900 w 2362200"/>
              <a:gd name="connsiteY1" fmla="*/ 0 h 1257301"/>
              <a:gd name="connsiteX2" fmla="*/ 2362200 w 2362200"/>
              <a:gd name="connsiteY2" fmla="*/ 635001 h 1257301"/>
              <a:gd name="connsiteX3" fmla="*/ 1739900 w 2362200"/>
              <a:gd name="connsiteY3" fmla="*/ 1257301 h 1257301"/>
              <a:gd name="connsiteX4" fmla="*/ 0 w 2362200"/>
              <a:gd name="connsiteY4" fmla="*/ 1257301 h 1257301"/>
              <a:gd name="connsiteX5" fmla="*/ 0 w 2362200"/>
              <a:gd name="connsiteY5" fmla="*/ 0 h 1257301"/>
              <a:gd name="connsiteX0" fmla="*/ 0 w 2362200"/>
              <a:gd name="connsiteY0" fmla="*/ 0 h 1257301"/>
              <a:gd name="connsiteX1" fmla="*/ 1739900 w 2362200"/>
              <a:gd name="connsiteY1" fmla="*/ 0 h 1257301"/>
              <a:gd name="connsiteX2" fmla="*/ 2362200 w 2362200"/>
              <a:gd name="connsiteY2" fmla="*/ 635001 h 1257301"/>
              <a:gd name="connsiteX3" fmla="*/ 1739900 w 2362200"/>
              <a:gd name="connsiteY3" fmla="*/ 1257301 h 1257301"/>
              <a:gd name="connsiteX4" fmla="*/ 0 w 2362200"/>
              <a:gd name="connsiteY4" fmla="*/ 1257301 h 1257301"/>
              <a:gd name="connsiteX5" fmla="*/ 0 w 2362200"/>
              <a:gd name="connsiteY5" fmla="*/ 0 h 1257301"/>
              <a:gd name="connsiteX0" fmla="*/ 0 w 2362200"/>
              <a:gd name="connsiteY0" fmla="*/ 0 h 1257301"/>
              <a:gd name="connsiteX1" fmla="*/ 1739900 w 2362200"/>
              <a:gd name="connsiteY1" fmla="*/ 0 h 1257301"/>
              <a:gd name="connsiteX2" fmla="*/ 2362200 w 2362200"/>
              <a:gd name="connsiteY2" fmla="*/ 635001 h 1257301"/>
              <a:gd name="connsiteX3" fmla="*/ 1739900 w 2362200"/>
              <a:gd name="connsiteY3" fmla="*/ 1257301 h 1257301"/>
              <a:gd name="connsiteX4" fmla="*/ 0 w 2362200"/>
              <a:gd name="connsiteY4" fmla="*/ 1257301 h 1257301"/>
              <a:gd name="connsiteX5" fmla="*/ 0 w 2362200"/>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349" h="1257301">
                <a:moveTo>
                  <a:pt x="0" y="0"/>
                </a:moveTo>
                <a:lnTo>
                  <a:pt x="1739900" y="0"/>
                </a:lnTo>
                <a:cubicBezTo>
                  <a:pt x="2097919" y="736600"/>
                  <a:pt x="1710758" y="-66675"/>
                  <a:pt x="2049349" y="635001"/>
                </a:cubicBezTo>
                <a:cubicBezTo>
                  <a:pt x="1687248" y="1352551"/>
                  <a:pt x="2110278" y="514351"/>
                  <a:pt x="1739900" y="1257301"/>
                </a:cubicBezTo>
                <a:lnTo>
                  <a:pt x="0" y="1257301"/>
                </a:lnTo>
                <a:lnTo>
                  <a:pt x="0" y="0"/>
                </a:lnTo>
                <a:close/>
              </a:path>
            </a:pathLst>
          </a:custGeom>
          <a:solidFill>
            <a:schemeClr val="accent2">
              <a:lumMod val="60000"/>
              <a:lumOff val="40000"/>
            </a:schemeClr>
          </a:solidFill>
          <a:ln w="3175">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Round Same Side Corner Rectangle 1"/>
          <p:cNvSpPr/>
          <p:nvPr/>
        </p:nvSpPr>
        <p:spPr>
          <a:xfrm rot="16200000">
            <a:off x="1383997" y="2071623"/>
            <a:ext cx="993843" cy="2089743"/>
          </a:xfrm>
          <a:custGeom>
            <a:avLst/>
            <a:gdLst>
              <a:gd name="connsiteX0" fmla="*/ 330205 w 1257300"/>
              <a:gd name="connsiteY0" fmla="*/ 0 h 1416050"/>
              <a:gd name="connsiteX1" fmla="*/ 927095 w 1257300"/>
              <a:gd name="connsiteY1" fmla="*/ 0 h 1416050"/>
              <a:gd name="connsiteX2" fmla="*/ 1257300 w 1257300"/>
              <a:gd name="connsiteY2" fmla="*/ 330205 h 1416050"/>
              <a:gd name="connsiteX3" fmla="*/ 1257300 w 1257300"/>
              <a:gd name="connsiteY3" fmla="*/ 1416050 h 1416050"/>
              <a:gd name="connsiteX4" fmla="*/ 1257300 w 1257300"/>
              <a:gd name="connsiteY4" fmla="*/ 1416050 h 1416050"/>
              <a:gd name="connsiteX5" fmla="*/ 0 w 1257300"/>
              <a:gd name="connsiteY5" fmla="*/ 1416050 h 1416050"/>
              <a:gd name="connsiteX6" fmla="*/ 0 w 1257300"/>
              <a:gd name="connsiteY6" fmla="*/ 1416050 h 1416050"/>
              <a:gd name="connsiteX7" fmla="*/ 0 w 1257300"/>
              <a:gd name="connsiteY7" fmla="*/ 330205 h 1416050"/>
              <a:gd name="connsiteX8" fmla="*/ 330205 w 1257300"/>
              <a:gd name="connsiteY8" fmla="*/ 0 h 1416050"/>
              <a:gd name="connsiteX0" fmla="*/ 330205 w 1257300"/>
              <a:gd name="connsiteY0" fmla="*/ 0 h 1416050"/>
              <a:gd name="connsiteX1" fmla="*/ 927095 w 1257300"/>
              <a:gd name="connsiteY1" fmla="*/ 0 h 1416050"/>
              <a:gd name="connsiteX2" fmla="*/ 1257300 w 1257300"/>
              <a:gd name="connsiteY2" fmla="*/ 330205 h 1416050"/>
              <a:gd name="connsiteX3" fmla="*/ 1257300 w 1257300"/>
              <a:gd name="connsiteY3" fmla="*/ 1416050 h 1416050"/>
              <a:gd name="connsiteX4" fmla="*/ 1257300 w 1257300"/>
              <a:gd name="connsiteY4" fmla="*/ 1416050 h 1416050"/>
              <a:gd name="connsiteX5" fmla="*/ 590550 w 1257300"/>
              <a:gd name="connsiteY5" fmla="*/ 1416050 h 1416050"/>
              <a:gd name="connsiteX6" fmla="*/ 0 w 1257300"/>
              <a:gd name="connsiteY6" fmla="*/ 1416050 h 1416050"/>
              <a:gd name="connsiteX7" fmla="*/ 0 w 1257300"/>
              <a:gd name="connsiteY7" fmla="*/ 1416050 h 1416050"/>
              <a:gd name="connsiteX8" fmla="*/ 0 w 1257300"/>
              <a:gd name="connsiteY8" fmla="*/ 330205 h 1416050"/>
              <a:gd name="connsiteX9" fmla="*/ 330205 w 1257300"/>
              <a:gd name="connsiteY9" fmla="*/ 0 h 1416050"/>
              <a:gd name="connsiteX0" fmla="*/ 330205 w 1257300"/>
              <a:gd name="connsiteY0" fmla="*/ 0 h 2038350"/>
              <a:gd name="connsiteX1" fmla="*/ 927095 w 1257300"/>
              <a:gd name="connsiteY1" fmla="*/ 0 h 2038350"/>
              <a:gd name="connsiteX2" fmla="*/ 1257300 w 1257300"/>
              <a:gd name="connsiteY2" fmla="*/ 330205 h 2038350"/>
              <a:gd name="connsiteX3" fmla="*/ 1257300 w 1257300"/>
              <a:gd name="connsiteY3" fmla="*/ 1416050 h 2038350"/>
              <a:gd name="connsiteX4" fmla="*/ 1257300 w 1257300"/>
              <a:gd name="connsiteY4" fmla="*/ 1416050 h 2038350"/>
              <a:gd name="connsiteX5" fmla="*/ 628650 w 1257300"/>
              <a:gd name="connsiteY5" fmla="*/ 2038350 h 2038350"/>
              <a:gd name="connsiteX6" fmla="*/ 0 w 1257300"/>
              <a:gd name="connsiteY6" fmla="*/ 1416050 h 2038350"/>
              <a:gd name="connsiteX7" fmla="*/ 0 w 1257300"/>
              <a:gd name="connsiteY7" fmla="*/ 1416050 h 2038350"/>
              <a:gd name="connsiteX8" fmla="*/ 0 w 1257300"/>
              <a:gd name="connsiteY8" fmla="*/ 330205 h 2038350"/>
              <a:gd name="connsiteX9" fmla="*/ 330205 w 1257300"/>
              <a:gd name="connsiteY9" fmla="*/ 0 h 203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7300" h="2038350">
                <a:moveTo>
                  <a:pt x="330205" y="0"/>
                </a:moveTo>
                <a:lnTo>
                  <a:pt x="927095" y="0"/>
                </a:lnTo>
                <a:cubicBezTo>
                  <a:pt x="1109462" y="0"/>
                  <a:pt x="1257300" y="147838"/>
                  <a:pt x="1257300" y="330205"/>
                </a:cubicBezTo>
                <a:lnTo>
                  <a:pt x="1257300" y="1416050"/>
                </a:lnTo>
                <a:lnTo>
                  <a:pt x="1257300" y="1416050"/>
                </a:lnTo>
                <a:lnTo>
                  <a:pt x="628650" y="2038350"/>
                </a:lnTo>
                <a:lnTo>
                  <a:pt x="0" y="1416050"/>
                </a:lnTo>
                <a:lnTo>
                  <a:pt x="0" y="1416050"/>
                </a:lnTo>
                <a:lnTo>
                  <a:pt x="0" y="330205"/>
                </a:lnTo>
                <a:cubicBezTo>
                  <a:pt x="0" y="147838"/>
                  <a:pt x="147838" y="0"/>
                  <a:pt x="330205" y="0"/>
                </a:cubicBezTo>
                <a:close/>
              </a:path>
            </a:pathLst>
          </a:custGeom>
          <a:solidFill>
            <a:schemeClr val="accent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TextBox 41"/>
          <p:cNvSpPr txBox="1">
            <a:spLocks noChangeArrowheads="1"/>
          </p:cNvSpPr>
          <p:nvPr/>
        </p:nvSpPr>
        <p:spPr bwMode="auto">
          <a:xfrm>
            <a:off x="937096" y="1645836"/>
            <a:ext cx="1806905" cy="646331"/>
          </a:xfrm>
          <a:prstGeom prst="rect">
            <a:avLst/>
          </a:prstGeom>
          <a:noFill/>
          <a:ln w="9525">
            <a:noFill/>
            <a:miter lim="800000"/>
            <a:headEnd/>
            <a:tailEnd/>
          </a:ln>
        </p:spPr>
        <p:txBody>
          <a:bodyPr wrap="none" anchor="ctr">
            <a:spAutoFit/>
          </a:bodyPr>
          <a:lstStyle/>
          <a:p>
            <a:pPr>
              <a:defRPr/>
            </a:pPr>
            <a:r>
              <a:rPr lang="en-US" sz="1800" b="1"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1800" b="1"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Thể</a:t>
            </a:r>
            <a:r>
              <a:rPr lang="en-US" sz="1800" b="1"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hiện qua</a:t>
            </a:r>
          </a:p>
          <a:p>
            <a:pPr>
              <a:defRPr/>
            </a:pPr>
            <a:r>
              <a:rPr lang="en-US" sz="1800" b="1"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3 nền </a:t>
            </a:r>
            <a:r>
              <a:rPr lang="en-US" sz="1800" b="1"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văn</a:t>
            </a:r>
            <a:r>
              <a:rPr lang="en-US" sz="1800" b="1"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1800" b="1"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hóa</a:t>
            </a:r>
            <a:r>
              <a:rPr lang="en-US" sz="1800" b="1"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a:t>
            </a:r>
          </a:p>
        </p:txBody>
      </p:sp>
      <p:sp>
        <p:nvSpPr>
          <p:cNvPr id="42" name="TextBox 43"/>
          <p:cNvSpPr txBox="1">
            <a:spLocks noChangeArrowheads="1"/>
          </p:cNvSpPr>
          <p:nvPr/>
        </p:nvSpPr>
        <p:spPr bwMode="auto">
          <a:xfrm>
            <a:off x="796190" y="2793329"/>
            <a:ext cx="1806906" cy="646331"/>
          </a:xfrm>
          <a:prstGeom prst="rect">
            <a:avLst/>
          </a:prstGeom>
          <a:noFill/>
          <a:ln w="9525">
            <a:noFill/>
            <a:miter lim="800000"/>
            <a:headEnd/>
            <a:tailEnd/>
          </a:ln>
        </p:spPr>
        <p:txBody>
          <a:bodyPr wrap="none" anchor="ctr">
            <a:spAutoFit/>
          </a:bodyPr>
          <a:lstStyle/>
          <a:p>
            <a:pPr algn="ctr"/>
            <a:r>
              <a:rPr lang="en-US" sz="1800" b="1" dirty="0">
                <a:solidFill>
                  <a:schemeClr val="bg1"/>
                </a:solidFill>
                <a:latin typeface="+mj-lt"/>
                <a:cs typeface="Times New Roman" panose="02020603050405020304" pitchFamily="18" charset="0"/>
              </a:rPr>
              <a:t>+ </a:t>
            </a:r>
            <a:r>
              <a:rPr lang="en-US" sz="1800" b="1" dirty="0" err="1">
                <a:solidFill>
                  <a:schemeClr val="bg1"/>
                </a:solidFill>
                <a:latin typeface="+mj-lt"/>
                <a:cs typeface="Times New Roman" panose="02020603050405020304" pitchFamily="18" charset="0"/>
              </a:rPr>
              <a:t>Thể</a:t>
            </a:r>
            <a:r>
              <a:rPr lang="en-US" sz="1800" b="1" dirty="0">
                <a:solidFill>
                  <a:schemeClr val="bg1"/>
                </a:solidFill>
                <a:latin typeface="+mj-lt"/>
                <a:cs typeface="Times New Roman" panose="02020603050405020304" pitchFamily="18" charset="0"/>
              </a:rPr>
              <a:t> hiện qua</a:t>
            </a:r>
          </a:p>
          <a:p>
            <a:pPr algn="ctr"/>
            <a:r>
              <a:rPr lang="en-US" sz="1800" b="1" dirty="0" err="1">
                <a:solidFill>
                  <a:schemeClr val="bg1"/>
                </a:solidFill>
                <a:latin typeface="+mj-lt"/>
                <a:cs typeface="Times New Roman" panose="02020603050405020304" pitchFamily="18" charset="0"/>
              </a:rPr>
              <a:t>hiện</a:t>
            </a:r>
            <a:r>
              <a:rPr lang="en-US" sz="1800" b="1" dirty="0">
                <a:solidFill>
                  <a:schemeClr val="bg1"/>
                </a:solidFill>
                <a:latin typeface="+mj-lt"/>
                <a:cs typeface="Times New Roman" panose="02020603050405020304" pitchFamily="18" charset="0"/>
              </a:rPr>
              <a:t> </a:t>
            </a:r>
            <a:r>
              <a:rPr lang="en-US" sz="1800" b="1" dirty="0" err="1">
                <a:solidFill>
                  <a:schemeClr val="bg1"/>
                </a:solidFill>
                <a:latin typeface="+mj-lt"/>
                <a:cs typeface="Times New Roman" panose="02020603050405020304" pitchFamily="18" charset="0"/>
              </a:rPr>
              <a:t>vật</a:t>
            </a:r>
            <a:r>
              <a:rPr lang="en-US" sz="1800" b="1" dirty="0">
                <a:solidFill>
                  <a:schemeClr val="bg1"/>
                </a:solidFill>
                <a:latin typeface="+mj-lt"/>
                <a:cs typeface="Times New Roman" panose="02020603050405020304" pitchFamily="18" charset="0"/>
              </a:rPr>
              <a:t>:</a:t>
            </a:r>
          </a:p>
        </p:txBody>
      </p:sp>
      <p:sp>
        <p:nvSpPr>
          <p:cNvPr id="43" name="Rectangle 47"/>
          <p:cNvSpPr>
            <a:spLocks noChangeArrowheads="1"/>
          </p:cNvSpPr>
          <p:nvPr/>
        </p:nvSpPr>
        <p:spPr bwMode="auto">
          <a:xfrm>
            <a:off x="2985319" y="2484323"/>
            <a:ext cx="4673694" cy="1077218"/>
          </a:xfrm>
          <a:prstGeom prst="rect">
            <a:avLst/>
          </a:prstGeom>
          <a:noFill/>
          <a:ln w="9525">
            <a:noFill/>
            <a:miter lim="800000"/>
            <a:headEnd/>
            <a:tailEnd/>
          </a:ln>
        </p:spPr>
        <p:txBody>
          <a:bodyPr wrap="square" anchor="ctr">
            <a:spAutoFit/>
          </a:bodyPr>
          <a:lstStyle/>
          <a:p>
            <a:pPr algn="just"/>
            <a:endParaRPr lang="en-US" b="1" dirty="0">
              <a:solidFill>
                <a:schemeClr val="accent5">
                  <a:lumMod val="25000"/>
                </a:schemeClr>
              </a:solidFill>
              <a:latin typeface="Times New Roman" panose="02020603050405020304" pitchFamily="18" charset="0"/>
              <a:cs typeface="Times New Roman" panose="02020603050405020304" pitchFamily="18" charset="0"/>
            </a:endParaRPr>
          </a:p>
          <a:p>
            <a:pPr algn="just">
              <a:lnSpc>
                <a:spcPts val="2000"/>
              </a:lnSpc>
            </a:pPr>
            <a:r>
              <a:rPr lang="nl-NL" sz="1800" dirty="0">
                <a:solidFill>
                  <a:schemeClr val="accent6">
                    <a:lumMod val="50000"/>
                  </a:schemeClr>
                </a:solidFill>
              </a:rPr>
              <a:t>Cư dân đã phát minh ra thuật luyện kim, chế tạo công cụ, vũ khí bằng đồng. Đồ gốm phát triển, đẹp </a:t>
            </a:r>
            <a:endParaRPr lang="en-US" sz="1800" dirty="0">
              <a:solidFill>
                <a:schemeClr val="accent6">
                  <a:lumMod val="50000"/>
                </a:schemeClr>
              </a:solidFill>
              <a:latin typeface="Arial" charset="0"/>
            </a:endParaRPr>
          </a:p>
        </p:txBody>
      </p:sp>
      <p:sp>
        <p:nvSpPr>
          <p:cNvPr id="44" name="Rectangle 43"/>
          <p:cNvSpPr/>
          <p:nvPr/>
        </p:nvSpPr>
        <p:spPr>
          <a:xfrm>
            <a:off x="2912830" y="1575884"/>
            <a:ext cx="4867158" cy="861774"/>
          </a:xfrm>
          <a:prstGeom prst="rect">
            <a:avLst/>
          </a:prstGeom>
        </p:spPr>
        <p:txBody>
          <a:bodyPr wrap="square">
            <a:spAutoFit/>
          </a:bodyPr>
          <a:lstStyle/>
          <a:p>
            <a:pPr algn="just">
              <a:lnSpc>
                <a:spcPts val="2000"/>
              </a:lnSpc>
            </a:pPr>
            <a:r>
              <a:rPr lang="nl-NL" sz="1800" dirty="0">
                <a:solidFill>
                  <a:schemeClr val="accent6">
                    <a:lumMod val="50000"/>
                  </a:schemeClr>
                </a:solidFill>
              </a:rPr>
              <a:t>Phùng Nguyên, Đồng Đậu, Gò Mun: Chứng tỏ người nguyên thuỷ đã mở rộng địa bàn cư trú chuyển dần xuống vùng đồng bằng.</a:t>
            </a:r>
            <a:endParaRPr lang="en-US" sz="1800" dirty="0">
              <a:solidFill>
                <a:schemeClr val="accent6">
                  <a:lumMod val="50000"/>
                </a:schemeClr>
              </a:solidFill>
              <a:latin typeface="+mj-lt"/>
              <a:cs typeface="Times New Roman" panose="02020603050405020304" pitchFamily="18" charset="0"/>
            </a:endParaRPr>
          </a:p>
        </p:txBody>
      </p:sp>
      <p:sp>
        <p:nvSpPr>
          <p:cNvPr id="45" name="Rectangle 2"/>
          <p:cNvSpPr/>
          <p:nvPr/>
        </p:nvSpPr>
        <p:spPr>
          <a:xfrm>
            <a:off x="2226363" y="3769850"/>
            <a:ext cx="6060709" cy="1093874"/>
          </a:xfrm>
          <a:custGeom>
            <a:avLst/>
            <a:gdLst>
              <a:gd name="connsiteX0" fmla="*/ 0 w 1739900"/>
              <a:gd name="connsiteY0" fmla="*/ 0 h 1257301"/>
              <a:gd name="connsiteX1" fmla="*/ 1739900 w 1739900"/>
              <a:gd name="connsiteY1" fmla="*/ 0 h 1257301"/>
              <a:gd name="connsiteX2" fmla="*/ 1739900 w 1739900"/>
              <a:gd name="connsiteY2" fmla="*/ 1257301 h 1257301"/>
              <a:gd name="connsiteX3" fmla="*/ 0 w 1739900"/>
              <a:gd name="connsiteY3" fmla="*/ 1257301 h 1257301"/>
              <a:gd name="connsiteX4" fmla="*/ 0 w 1739900"/>
              <a:gd name="connsiteY4" fmla="*/ 0 h 1257301"/>
              <a:gd name="connsiteX0" fmla="*/ 0 w 1739900"/>
              <a:gd name="connsiteY0" fmla="*/ 0 h 1257301"/>
              <a:gd name="connsiteX1" fmla="*/ 1739900 w 1739900"/>
              <a:gd name="connsiteY1" fmla="*/ 0 h 1257301"/>
              <a:gd name="connsiteX2" fmla="*/ 1733550 w 1739900"/>
              <a:gd name="connsiteY2" fmla="*/ 628651 h 1257301"/>
              <a:gd name="connsiteX3" fmla="*/ 1739900 w 1739900"/>
              <a:gd name="connsiteY3" fmla="*/ 1257301 h 1257301"/>
              <a:gd name="connsiteX4" fmla="*/ 0 w 1739900"/>
              <a:gd name="connsiteY4" fmla="*/ 1257301 h 1257301"/>
              <a:gd name="connsiteX5" fmla="*/ 0 w 1739900"/>
              <a:gd name="connsiteY5" fmla="*/ 0 h 1257301"/>
              <a:gd name="connsiteX0" fmla="*/ 0 w 1739900"/>
              <a:gd name="connsiteY0" fmla="*/ 0 h 1257301"/>
              <a:gd name="connsiteX1" fmla="*/ 1739900 w 1739900"/>
              <a:gd name="connsiteY1" fmla="*/ 0 h 1257301"/>
              <a:gd name="connsiteX2" fmla="*/ 1733550 w 1739900"/>
              <a:gd name="connsiteY2" fmla="*/ 628651 h 1257301"/>
              <a:gd name="connsiteX3" fmla="*/ 1739900 w 1739900"/>
              <a:gd name="connsiteY3" fmla="*/ 1257301 h 1257301"/>
              <a:gd name="connsiteX4" fmla="*/ 0 w 1739900"/>
              <a:gd name="connsiteY4" fmla="*/ 1257301 h 1257301"/>
              <a:gd name="connsiteX5" fmla="*/ 0 w 1739900"/>
              <a:gd name="connsiteY5" fmla="*/ 0 h 1257301"/>
              <a:gd name="connsiteX0" fmla="*/ 0 w 1739900"/>
              <a:gd name="connsiteY0" fmla="*/ 0 h 1257301"/>
              <a:gd name="connsiteX1" fmla="*/ 1739900 w 1739900"/>
              <a:gd name="connsiteY1" fmla="*/ 0 h 1257301"/>
              <a:gd name="connsiteX2" fmla="*/ 1733550 w 1739900"/>
              <a:gd name="connsiteY2" fmla="*/ 628651 h 1257301"/>
              <a:gd name="connsiteX3" fmla="*/ 1739900 w 1739900"/>
              <a:gd name="connsiteY3" fmla="*/ 1257301 h 1257301"/>
              <a:gd name="connsiteX4" fmla="*/ 0 w 1739900"/>
              <a:gd name="connsiteY4" fmla="*/ 1257301 h 1257301"/>
              <a:gd name="connsiteX5" fmla="*/ 0 w 1739900"/>
              <a:gd name="connsiteY5" fmla="*/ 0 h 1257301"/>
              <a:gd name="connsiteX0" fmla="*/ 0 w 2343162"/>
              <a:gd name="connsiteY0" fmla="*/ 0 h 1257301"/>
              <a:gd name="connsiteX1" fmla="*/ 1739900 w 2343162"/>
              <a:gd name="connsiteY1" fmla="*/ 0 h 1257301"/>
              <a:gd name="connsiteX2" fmla="*/ 2343150 w 2343162"/>
              <a:gd name="connsiteY2" fmla="*/ 622301 h 1257301"/>
              <a:gd name="connsiteX3" fmla="*/ 1739900 w 2343162"/>
              <a:gd name="connsiteY3" fmla="*/ 1257301 h 1257301"/>
              <a:gd name="connsiteX4" fmla="*/ 0 w 2343162"/>
              <a:gd name="connsiteY4" fmla="*/ 1257301 h 1257301"/>
              <a:gd name="connsiteX5" fmla="*/ 0 w 2343162"/>
              <a:gd name="connsiteY5" fmla="*/ 0 h 1257301"/>
              <a:gd name="connsiteX0" fmla="*/ 0 w 2343155"/>
              <a:gd name="connsiteY0" fmla="*/ 0 h 1257301"/>
              <a:gd name="connsiteX1" fmla="*/ 1739900 w 2343155"/>
              <a:gd name="connsiteY1" fmla="*/ 0 h 1257301"/>
              <a:gd name="connsiteX2" fmla="*/ 2343150 w 2343155"/>
              <a:gd name="connsiteY2" fmla="*/ 622301 h 1257301"/>
              <a:gd name="connsiteX3" fmla="*/ 1739900 w 2343155"/>
              <a:gd name="connsiteY3" fmla="*/ 1257301 h 1257301"/>
              <a:gd name="connsiteX4" fmla="*/ 0 w 2343155"/>
              <a:gd name="connsiteY4" fmla="*/ 1257301 h 1257301"/>
              <a:gd name="connsiteX5" fmla="*/ 0 w 2343155"/>
              <a:gd name="connsiteY5" fmla="*/ 0 h 1257301"/>
              <a:gd name="connsiteX0" fmla="*/ 0 w 2343155"/>
              <a:gd name="connsiteY0" fmla="*/ 0 h 1257301"/>
              <a:gd name="connsiteX1" fmla="*/ 1739900 w 2343155"/>
              <a:gd name="connsiteY1" fmla="*/ 0 h 1257301"/>
              <a:gd name="connsiteX2" fmla="*/ 2343150 w 2343155"/>
              <a:gd name="connsiteY2" fmla="*/ 622301 h 1257301"/>
              <a:gd name="connsiteX3" fmla="*/ 1739900 w 2343155"/>
              <a:gd name="connsiteY3" fmla="*/ 1257301 h 1257301"/>
              <a:gd name="connsiteX4" fmla="*/ 0 w 2343155"/>
              <a:gd name="connsiteY4" fmla="*/ 1257301 h 1257301"/>
              <a:gd name="connsiteX5" fmla="*/ 0 w 2343155"/>
              <a:gd name="connsiteY5" fmla="*/ 0 h 1257301"/>
              <a:gd name="connsiteX0" fmla="*/ 0 w 2343150"/>
              <a:gd name="connsiteY0" fmla="*/ 0 h 1257301"/>
              <a:gd name="connsiteX1" fmla="*/ 1739900 w 2343150"/>
              <a:gd name="connsiteY1" fmla="*/ 0 h 1257301"/>
              <a:gd name="connsiteX2" fmla="*/ 2343150 w 2343150"/>
              <a:gd name="connsiteY2" fmla="*/ 622301 h 1257301"/>
              <a:gd name="connsiteX3" fmla="*/ 1739900 w 2343150"/>
              <a:gd name="connsiteY3" fmla="*/ 1257301 h 1257301"/>
              <a:gd name="connsiteX4" fmla="*/ 0 w 2343150"/>
              <a:gd name="connsiteY4" fmla="*/ 1257301 h 1257301"/>
              <a:gd name="connsiteX5" fmla="*/ 0 w 2343150"/>
              <a:gd name="connsiteY5" fmla="*/ 0 h 1257301"/>
              <a:gd name="connsiteX0" fmla="*/ 0 w 2362200"/>
              <a:gd name="connsiteY0" fmla="*/ 0 h 1257301"/>
              <a:gd name="connsiteX1" fmla="*/ 1739900 w 2362200"/>
              <a:gd name="connsiteY1" fmla="*/ 0 h 1257301"/>
              <a:gd name="connsiteX2" fmla="*/ 2362200 w 2362200"/>
              <a:gd name="connsiteY2" fmla="*/ 635001 h 1257301"/>
              <a:gd name="connsiteX3" fmla="*/ 1739900 w 2362200"/>
              <a:gd name="connsiteY3" fmla="*/ 1257301 h 1257301"/>
              <a:gd name="connsiteX4" fmla="*/ 0 w 2362200"/>
              <a:gd name="connsiteY4" fmla="*/ 1257301 h 1257301"/>
              <a:gd name="connsiteX5" fmla="*/ 0 w 2362200"/>
              <a:gd name="connsiteY5" fmla="*/ 0 h 1257301"/>
              <a:gd name="connsiteX0" fmla="*/ 0 w 2362200"/>
              <a:gd name="connsiteY0" fmla="*/ 0 h 1257301"/>
              <a:gd name="connsiteX1" fmla="*/ 1739900 w 2362200"/>
              <a:gd name="connsiteY1" fmla="*/ 0 h 1257301"/>
              <a:gd name="connsiteX2" fmla="*/ 2362200 w 2362200"/>
              <a:gd name="connsiteY2" fmla="*/ 635001 h 1257301"/>
              <a:gd name="connsiteX3" fmla="*/ 1739900 w 2362200"/>
              <a:gd name="connsiteY3" fmla="*/ 1257301 h 1257301"/>
              <a:gd name="connsiteX4" fmla="*/ 0 w 2362200"/>
              <a:gd name="connsiteY4" fmla="*/ 1257301 h 1257301"/>
              <a:gd name="connsiteX5" fmla="*/ 0 w 2362200"/>
              <a:gd name="connsiteY5" fmla="*/ 0 h 1257301"/>
              <a:gd name="connsiteX0" fmla="*/ 0 w 2362200"/>
              <a:gd name="connsiteY0" fmla="*/ 0 h 1257301"/>
              <a:gd name="connsiteX1" fmla="*/ 1739900 w 2362200"/>
              <a:gd name="connsiteY1" fmla="*/ 0 h 1257301"/>
              <a:gd name="connsiteX2" fmla="*/ 2362200 w 2362200"/>
              <a:gd name="connsiteY2" fmla="*/ 635001 h 1257301"/>
              <a:gd name="connsiteX3" fmla="*/ 1739900 w 2362200"/>
              <a:gd name="connsiteY3" fmla="*/ 1257301 h 1257301"/>
              <a:gd name="connsiteX4" fmla="*/ 0 w 2362200"/>
              <a:gd name="connsiteY4" fmla="*/ 1257301 h 1257301"/>
              <a:gd name="connsiteX5" fmla="*/ 0 w 2362200"/>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349" h="1257301">
                <a:moveTo>
                  <a:pt x="0" y="0"/>
                </a:moveTo>
                <a:lnTo>
                  <a:pt x="1739900" y="0"/>
                </a:lnTo>
                <a:cubicBezTo>
                  <a:pt x="2097919" y="736600"/>
                  <a:pt x="1710758" y="-66675"/>
                  <a:pt x="2049349" y="635001"/>
                </a:cubicBezTo>
                <a:cubicBezTo>
                  <a:pt x="1687248" y="1352551"/>
                  <a:pt x="2110278" y="514351"/>
                  <a:pt x="1739900" y="1257301"/>
                </a:cubicBezTo>
                <a:lnTo>
                  <a:pt x="0" y="1257301"/>
                </a:lnTo>
                <a:lnTo>
                  <a:pt x="0" y="0"/>
                </a:lnTo>
                <a:close/>
              </a:path>
            </a:pathLst>
          </a:custGeom>
          <a:solidFill>
            <a:schemeClr val="accent2">
              <a:lumMod val="40000"/>
              <a:lumOff val="60000"/>
            </a:schemeClr>
          </a:solidFill>
          <a:ln w="3175">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Round Same Side Corner Rectangle 1"/>
          <p:cNvSpPr/>
          <p:nvPr/>
        </p:nvSpPr>
        <p:spPr>
          <a:xfrm rot="16200000">
            <a:off x="1314645" y="3247693"/>
            <a:ext cx="1083777" cy="2138515"/>
          </a:xfrm>
          <a:custGeom>
            <a:avLst/>
            <a:gdLst>
              <a:gd name="connsiteX0" fmla="*/ 330205 w 1257300"/>
              <a:gd name="connsiteY0" fmla="*/ 0 h 1416050"/>
              <a:gd name="connsiteX1" fmla="*/ 927095 w 1257300"/>
              <a:gd name="connsiteY1" fmla="*/ 0 h 1416050"/>
              <a:gd name="connsiteX2" fmla="*/ 1257300 w 1257300"/>
              <a:gd name="connsiteY2" fmla="*/ 330205 h 1416050"/>
              <a:gd name="connsiteX3" fmla="*/ 1257300 w 1257300"/>
              <a:gd name="connsiteY3" fmla="*/ 1416050 h 1416050"/>
              <a:gd name="connsiteX4" fmla="*/ 1257300 w 1257300"/>
              <a:gd name="connsiteY4" fmla="*/ 1416050 h 1416050"/>
              <a:gd name="connsiteX5" fmla="*/ 0 w 1257300"/>
              <a:gd name="connsiteY5" fmla="*/ 1416050 h 1416050"/>
              <a:gd name="connsiteX6" fmla="*/ 0 w 1257300"/>
              <a:gd name="connsiteY6" fmla="*/ 1416050 h 1416050"/>
              <a:gd name="connsiteX7" fmla="*/ 0 w 1257300"/>
              <a:gd name="connsiteY7" fmla="*/ 330205 h 1416050"/>
              <a:gd name="connsiteX8" fmla="*/ 330205 w 1257300"/>
              <a:gd name="connsiteY8" fmla="*/ 0 h 1416050"/>
              <a:gd name="connsiteX0" fmla="*/ 330205 w 1257300"/>
              <a:gd name="connsiteY0" fmla="*/ 0 h 1416050"/>
              <a:gd name="connsiteX1" fmla="*/ 927095 w 1257300"/>
              <a:gd name="connsiteY1" fmla="*/ 0 h 1416050"/>
              <a:gd name="connsiteX2" fmla="*/ 1257300 w 1257300"/>
              <a:gd name="connsiteY2" fmla="*/ 330205 h 1416050"/>
              <a:gd name="connsiteX3" fmla="*/ 1257300 w 1257300"/>
              <a:gd name="connsiteY3" fmla="*/ 1416050 h 1416050"/>
              <a:gd name="connsiteX4" fmla="*/ 1257300 w 1257300"/>
              <a:gd name="connsiteY4" fmla="*/ 1416050 h 1416050"/>
              <a:gd name="connsiteX5" fmla="*/ 590550 w 1257300"/>
              <a:gd name="connsiteY5" fmla="*/ 1416050 h 1416050"/>
              <a:gd name="connsiteX6" fmla="*/ 0 w 1257300"/>
              <a:gd name="connsiteY6" fmla="*/ 1416050 h 1416050"/>
              <a:gd name="connsiteX7" fmla="*/ 0 w 1257300"/>
              <a:gd name="connsiteY7" fmla="*/ 1416050 h 1416050"/>
              <a:gd name="connsiteX8" fmla="*/ 0 w 1257300"/>
              <a:gd name="connsiteY8" fmla="*/ 330205 h 1416050"/>
              <a:gd name="connsiteX9" fmla="*/ 330205 w 1257300"/>
              <a:gd name="connsiteY9" fmla="*/ 0 h 1416050"/>
              <a:gd name="connsiteX0" fmla="*/ 330205 w 1257300"/>
              <a:gd name="connsiteY0" fmla="*/ 0 h 2038350"/>
              <a:gd name="connsiteX1" fmla="*/ 927095 w 1257300"/>
              <a:gd name="connsiteY1" fmla="*/ 0 h 2038350"/>
              <a:gd name="connsiteX2" fmla="*/ 1257300 w 1257300"/>
              <a:gd name="connsiteY2" fmla="*/ 330205 h 2038350"/>
              <a:gd name="connsiteX3" fmla="*/ 1257300 w 1257300"/>
              <a:gd name="connsiteY3" fmla="*/ 1416050 h 2038350"/>
              <a:gd name="connsiteX4" fmla="*/ 1257300 w 1257300"/>
              <a:gd name="connsiteY4" fmla="*/ 1416050 h 2038350"/>
              <a:gd name="connsiteX5" fmla="*/ 628650 w 1257300"/>
              <a:gd name="connsiteY5" fmla="*/ 2038350 h 2038350"/>
              <a:gd name="connsiteX6" fmla="*/ 0 w 1257300"/>
              <a:gd name="connsiteY6" fmla="*/ 1416050 h 2038350"/>
              <a:gd name="connsiteX7" fmla="*/ 0 w 1257300"/>
              <a:gd name="connsiteY7" fmla="*/ 1416050 h 2038350"/>
              <a:gd name="connsiteX8" fmla="*/ 0 w 1257300"/>
              <a:gd name="connsiteY8" fmla="*/ 330205 h 2038350"/>
              <a:gd name="connsiteX9" fmla="*/ 330205 w 1257300"/>
              <a:gd name="connsiteY9" fmla="*/ 0 h 203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7300" h="2038350">
                <a:moveTo>
                  <a:pt x="330205" y="0"/>
                </a:moveTo>
                <a:lnTo>
                  <a:pt x="927095" y="0"/>
                </a:lnTo>
                <a:cubicBezTo>
                  <a:pt x="1109462" y="0"/>
                  <a:pt x="1257300" y="147838"/>
                  <a:pt x="1257300" y="330205"/>
                </a:cubicBezTo>
                <a:lnTo>
                  <a:pt x="1257300" y="1416050"/>
                </a:lnTo>
                <a:lnTo>
                  <a:pt x="1257300" y="1416050"/>
                </a:lnTo>
                <a:lnTo>
                  <a:pt x="628650" y="2038350"/>
                </a:lnTo>
                <a:lnTo>
                  <a:pt x="0" y="1416050"/>
                </a:lnTo>
                <a:lnTo>
                  <a:pt x="0" y="1416050"/>
                </a:lnTo>
                <a:lnTo>
                  <a:pt x="0" y="330205"/>
                </a:lnTo>
                <a:cubicBezTo>
                  <a:pt x="0" y="147838"/>
                  <a:pt x="147838" y="0"/>
                  <a:pt x="330205" y="0"/>
                </a:cubicBezTo>
                <a:close/>
              </a:path>
            </a:pathLst>
          </a:cu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TextBox 45"/>
          <p:cNvSpPr txBox="1">
            <a:spLocks noChangeArrowheads="1"/>
          </p:cNvSpPr>
          <p:nvPr/>
        </p:nvSpPr>
        <p:spPr bwMode="auto">
          <a:xfrm>
            <a:off x="809966" y="4118663"/>
            <a:ext cx="1693743" cy="677108"/>
          </a:xfrm>
          <a:prstGeom prst="rect">
            <a:avLst/>
          </a:prstGeom>
          <a:noFill/>
          <a:ln w="9525">
            <a:noFill/>
            <a:miter lim="800000"/>
            <a:headEnd/>
            <a:tailEnd/>
          </a:ln>
        </p:spPr>
        <p:txBody>
          <a:bodyPr wrap="square" anchor="ctr">
            <a:spAutoFit/>
          </a:bodyPr>
          <a:lstStyle/>
          <a:p>
            <a:pPr algn="ctr"/>
            <a:r>
              <a:rPr lang="en-US" sz="1800" b="1" dirty="0">
                <a:solidFill>
                  <a:schemeClr val="bg1"/>
                </a:solidFill>
                <a:latin typeface="+mj-lt"/>
                <a:cs typeface="Times New Roman" panose="02020603050405020304" pitchFamily="18" charset="0"/>
              </a:rPr>
              <a:t>+ </a:t>
            </a:r>
            <a:r>
              <a:rPr lang="en-US" sz="1800" b="1" dirty="0" err="1">
                <a:solidFill>
                  <a:schemeClr val="bg1"/>
                </a:solidFill>
                <a:latin typeface="+mj-lt"/>
                <a:cs typeface="Times New Roman" panose="02020603050405020304" pitchFamily="18" charset="0"/>
              </a:rPr>
              <a:t>Nơi</a:t>
            </a:r>
            <a:r>
              <a:rPr lang="en-US" sz="1800" b="1" dirty="0">
                <a:solidFill>
                  <a:schemeClr val="bg1"/>
                </a:solidFill>
                <a:latin typeface="+mj-lt"/>
                <a:cs typeface="Times New Roman" panose="02020603050405020304" pitchFamily="18" charset="0"/>
              </a:rPr>
              <a:t> ở:</a:t>
            </a:r>
          </a:p>
          <a:p>
            <a:pPr algn="ctr"/>
            <a:endParaRPr lang="en-US" sz="2000" b="1" dirty="0">
              <a:solidFill>
                <a:schemeClr val="bg1"/>
              </a:solidFill>
              <a:latin typeface="Arial" charset="0"/>
            </a:endParaRPr>
          </a:p>
        </p:txBody>
      </p:sp>
      <p:sp>
        <p:nvSpPr>
          <p:cNvPr id="48" name="Rectangle 48"/>
          <p:cNvSpPr>
            <a:spLocks noChangeArrowheads="1"/>
          </p:cNvSpPr>
          <p:nvPr/>
        </p:nvSpPr>
        <p:spPr bwMode="auto">
          <a:xfrm>
            <a:off x="2869228" y="3769850"/>
            <a:ext cx="5301753" cy="1374735"/>
          </a:xfrm>
          <a:prstGeom prst="rect">
            <a:avLst/>
          </a:prstGeom>
          <a:noFill/>
          <a:ln w="9525">
            <a:noFill/>
            <a:miter lim="800000"/>
            <a:headEnd/>
            <a:tailEnd/>
          </a:ln>
        </p:spPr>
        <p:txBody>
          <a:bodyPr wrap="square" anchor="ctr">
            <a:spAutoFit/>
          </a:bodyPr>
          <a:lstStyle/>
          <a:p>
            <a:pPr>
              <a:lnSpc>
                <a:spcPts val="2000"/>
              </a:lnSpc>
            </a:pPr>
            <a:r>
              <a:rPr lang="nl-NL" sz="1800" dirty="0">
                <a:solidFill>
                  <a:schemeClr val="accent6">
                    <a:lumMod val="50000"/>
                  </a:schemeClr>
                </a:solidFill>
              </a:rPr>
              <a:t>Định cư ven các con sông và có đời sống tinh thần phong phú (vị trí các nền văn hoá, hiện vật phản ánh chăn nuôi và đời sống tinh thần: gà, tượng người).</a:t>
            </a:r>
            <a:endParaRPr lang="en-US" sz="1800" dirty="0">
              <a:solidFill>
                <a:schemeClr val="accent6">
                  <a:lumMod val="50000"/>
                </a:schemeClr>
              </a:solidFill>
            </a:endParaRPr>
          </a:p>
          <a:p>
            <a:pPr>
              <a:lnSpc>
                <a:spcPts val="2000"/>
              </a:lnSpc>
            </a:pPr>
            <a:endParaRPr lang="en-US" sz="1400" dirty="0">
              <a:solidFill>
                <a:srgbClr val="4A4644"/>
              </a:solidFill>
              <a:latin typeface="+mj-lt"/>
            </a:endParaRPr>
          </a:p>
        </p:txBody>
      </p:sp>
      <p:grpSp>
        <p:nvGrpSpPr>
          <p:cNvPr id="15" name="Google Shape;533;p40"/>
          <p:cNvGrpSpPr/>
          <p:nvPr/>
        </p:nvGrpSpPr>
        <p:grpSpPr>
          <a:xfrm>
            <a:off x="1969813" y="410233"/>
            <a:ext cx="381427" cy="309306"/>
            <a:chOff x="1923675" y="1633650"/>
            <a:chExt cx="436002" cy="435975"/>
          </a:xfrm>
        </p:grpSpPr>
        <p:sp>
          <p:nvSpPr>
            <p:cNvPr id="16"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4225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ipe(down)">
                                      <p:cBhvr>
                                        <p:cTn id="15" dur="500"/>
                                        <p:tgtEl>
                                          <p:spTgt spid="4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wipe(down)">
                                      <p:cBhvr>
                                        <p:cTn id="18" dur="500"/>
                                        <p:tgtEl>
                                          <p:spTgt spid="3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wipe(down)">
                                      <p:cBhvr>
                                        <p:cTn id="21" dur="500"/>
                                        <p:tgtEl>
                                          <p:spTgt spid="4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ipe(down)">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wipe(down)">
                                      <p:cBhvr>
                                        <p:cTn id="29" dur="500"/>
                                        <p:tgtEl>
                                          <p:spTgt spid="4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down)">
                                      <p:cBhvr>
                                        <p:cTn id="32" dur="500"/>
                                        <p:tgtEl>
                                          <p:spTgt spid="40"/>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down)">
                                      <p:cBhvr>
                                        <p:cTn id="35" dur="500"/>
                                        <p:tgtEl>
                                          <p:spTgt spid="43"/>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wipe(down)">
                                      <p:cBhvr>
                                        <p:cTn id="38" dur="500"/>
                                        <p:tgtEl>
                                          <p:spTgt spid="3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wipe(down)">
                                      <p:cBhvr>
                                        <p:cTn id="43" dur="500"/>
                                        <p:tgtEl>
                                          <p:spTgt spid="47"/>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wipe(down)">
                                      <p:cBhvr>
                                        <p:cTn id="46" dur="500"/>
                                        <p:tgtEl>
                                          <p:spTgt spid="46"/>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wipe(down)">
                                      <p:cBhvr>
                                        <p:cTn id="49" dur="500"/>
                                        <p:tgtEl>
                                          <p:spTgt spid="48"/>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wipe(down)">
                                      <p:cBhvr>
                                        <p:cTn id="5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animBg="1"/>
      <p:bldP spid="38" grpId="0" animBg="1"/>
      <p:bldP spid="39" grpId="0" animBg="1"/>
      <p:bldP spid="40" grpId="0" animBg="1"/>
      <p:bldP spid="41" grpId="0"/>
      <p:bldP spid="42" grpId="0"/>
      <p:bldP spid="43" grpId="0"/>
      <p:bldP spid="44" grpId="0"/>
      <p:bldP spid="45" grpId="0" animBg="1"/>
      <p:bldP spid="46" grpId="0" animBg="1"/>
      <p:bldP spid="47" grpId="0"/>
      <p:bldP spid="4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9888" y="643739"/>
            <a:ext cx="5669280" cy="841248"/>
          </a:xfrm>
        </p:spPr>
        <p:txBody>
          <a:bodyPr/>
          <a:lstStyle/>
          <a:p>
            <a:pPr>
              <a:lnSpc>
                <a:spcPts val="2400"/>
              </a:lnSpc>
            </a:pPr>
            <a:r>
              <a:rPr lang="en-US" sz="2200" dirty="0">
                <a:latin typeface="+mj-lt"/>
              </a:rPr>
              <a:t>Hình ảnh một số con sông lớn người </a:t>
            </a:r>
            <a:br>
              <a:rPr lang="en-US" sz="2200" dirty="0">
                <a:latin typeface="+mj-lt"/>
              </a:rPr>
            </a:br>
            <a:r>
              <a:rPr lang="en-US" sz="2200" dirty="0">
                <a:latin typeface="+mj-lt"/>
              </a:rPr>
              <a:t>nguyên thủy tại Việt nam đã định cư</a:t>
            </a:r>
          </a:p>
        </p:txBody>
      </p:sp>
      <p:pic>
        <p:nvPicPr>
          <p:cNvPr id="4" name="Picture 3"/>
          <p:cNvPicPr>
            <a:picLocks noChangeAspect="1"/>
          </p:cNvPicPr>
          <p:nvPr/>
        </p:nvPicPr>
        <p:blipFill>
          <a:blip r:embed="rId2"/>
          <a:stretch>
            <a:fillRect/>
          </a:stretch>
        </p:blipFill>
        <p:spPr>
          <a:xfrm>
            <a:off x="2977289" y="1484987"/>
            <a:ext cx="2969970" cy="3094328"/>
          </a:xfrm>
          <a:prstGeom prst="rect">
            <a:avLst/>
          </a:prstGeom>
        </p:spPr>
      </p:pic>
      <p:pic>
        <p:nvPicPr>
          <p:cNvPr id="5" name="Picture 4"/>
          <p:cNvPicPr>
            <a:picLocks noChangeAspect="1"/>
          </p:cNvPicPr>
          <p:nvPr/>
        </p:nvPicPr>
        <p:blipFill>
          <a:blip r:embed="rId3"/>
          <a:stretch>
            <a:fillRect/>
          </a:stretch>
        </p:blipFill>
        <p:spPr>
          <a:xfrm>
            <a:off x="54921" y="1484987"/>
            <a:ext cx="2812637" cy="3094328"/>
          </a:xfrm>
          <a:prstGeom prst="rect">
            <a:avLst/>
          </a:prstGeom>
        </p:spPr>
      </p:pic>
      <p:pic>
        <p:nvPicPr>
          <p:cNvPr id="6" name="Picture 5"/>
          <p:cNvPicPr>
            <a:picLocks noChangeAspect="1"/>
          </p:cNvPicPr>
          <p:nvPr/>
        </p:nvPicPr>
        <p:blipFill>
          <a:blip r:embed="rId4"/>
          <a:stretch>
            <a:fillRect/>
          </a:stretch>
        </p:blipFill>
        <p:spPr>
          <a:xfrm>
            <a:off x="6056990" y="1484987"/>
            <a:ext cx="2926076" cy="3094328"/>
          </a:xfrm>
          <a:prstGeom prst="rect">
            <a:avLst/>
          </a:prstGeom>
        </p:spPr>
      </p:pic>
      <p:sp>
        <p:nvSpPr>
          <p:cNvPr id="7" name="Rectangle 6"/>
          <p:cNvSpPr/>
          <p:nvPr/>
        </p:nvSpPr>
        <p:spPr>
          <a:xfrm>
            <a:off x="2977290" y="4674716"/>
            <a:ext cx="2969969" cy="338554"/>
          </a:xfrm>
          <a:prstGeom prst="rect">
            <a:avLst/>
          </a:prstGeom>
        </p:spPr>
        <p:txBody>
          <a:bodyPr wrap="square">
            <a:spAutoFit/>
          </a:bodyPr>
          <a:lstStyle/>
          <a:p>
            <a:pPr algn="ctr"/>
            <a:r>
              <a:rPr lang="en-US" sz="1600" b="1" dirty="0">
                <a:latin typeface="+mj-lt"/>
              </a:rPr>
              <a:t>Sông Đồng Nai</a:t>
            </a:r>
          </a:p>
        </p:txBody>
      </p:sp>
      <p:sp>
        <p:nvSpPr>
          <p:cNvPr id="10" name="Rectangle 9"/>
          <p:cNvSpPr/>
          <p:nvPr/>
        </p:nvSpPr>
        <p:spPr>
          <a:xfrm>
            <a:off x="54921" y="4674716"/>
            <a:ext cx="2812637" cy="338554"/>
          </a:xfrm>
          <a:prstGeom prst="rect">
            <a:avLst/>
          </a:prstGeom>
        </p:spPr>
        <p:txBody>
          <a:bodyPr wrap="square">
            <a:spAutoFit/>
          </a:bodyPr>
          <a:lstStyle/>
          <a:p>
            <a:pPr algn="ctr"/>
            <a:r>
              <a:rPr lang="en-US" sz="1600" b="1" dirty="0">
                <a:latin typeface="+mj-lt"/>
              </a:rPr>
              <a:t>Sông Hồng</a:t>
            </a:r>
          </a:p>
        </p:txBody>
      </p:sp>
      <p:sp>
        <p:nvSpPr>
          <p:cNvPr id="11" name="Rectangle 10"/>
          <p:cNvSpPr/>
          <p:nvPr/>
        </p:nvSpPr>
        <p:spPr>
          <a:xfrm>
            <a:off x="6071625" y="4674716"/>
            <a:ext cx="2926076" cy="338554"/>
          </a:xfrm>
          <a:prstGeom prst="rect">
            <a:avLst/>
          </a:prstGeom>
        </p:spPr>
        <p:txBody>
          <a:bodyPr wrap="square">
            <a:spAutoFit/>
          </a:bodyPr>
          <a:lstStyle/>
          <a:p>
            <a:pPr algn="ctr"/>
            <a:r>
              <a:rPr lang="en-US" sz="1600" b="1" dirty="0">
                <a:latin typeface="+mj-lt"/>
              </a:rPr>
              <a:t>Sông Mã</a:t>
            </a:r>
          </a:p>
        </p:txBody>
      </p:sp>
    </p:spTree>
    <p:extLst>
      <p:ext uri="{BB962C8B-B14F-4D97-AF65-F5344CB8AC3E}">
        <p14:creationId xmlns:p14="http://schemas.microsoft.com/office/powerpoint/2010/main" val="175063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down)">
                                      <p:cBhvr>
                                        <p:cTn id="50" dur="580">
                                          <p:stCondLst>
                                            <p:cond delay="0"/>
                                          </p:stCondLst>
                                        </p:cTn>
                                        <p:tgtEl>
                                          <p:spTgt spid="4"/>
                                        </p:tgtEl>
                                      </p:cBhvr>
                                    </p:animEffect>
                                    <p:anim calcmode="lin" valueType="num">
                                      <p:cBhvr>
                                        <p:cTn id="51"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56" dur="26">
                                          <p:stCondLst>
                                            <p:cond delay="650"/>
                                          </p:stCondLst>
                                        </p:cTn>
                                        <p:tgtEl>
                                          <p:spTgt spid="4"/>
                                        </p:tgtEl>
                                      </p:cBhvr>
                                      <p:to x="100000" y="60000"/>
                                    </p:animScale>
                                    <p:animScale>
                                      <p:cBhvr>
                                        <p:cTn id="57" dur="166" decel="50000">
                                          <p:stCondLst>
                                            <p:cond delay="676"/>
                                          </p:stCondLst>
                                        </p:cTn>
                                        <p:tgtEl>
                                          <p:spTgt spid="4"/>
                                        </p:tgtEl>
                                      </p:cBhvr>
                                      <p:to x="100000" y="100000"/>
                                    </p:animScale>
                                    <p:animScale>
                                      <p:cBhvr>
                                        <p:cTn id="58" dur="26">
                                          <p:stCondLst>
                                            <p:cond delay="1312"/>
                                          </p:stCondLst>
                                        </p:cTn>
                                        <p:tgtEl>
                                          <p:spTgt spid="4"/>
                                        </p:tgtEl>
                                      </p:cBhvr>
                                      <p:to x="100000" y="80000"/>
                                    </p:animScale>
                                    <p:animScale>
                                      <p:cBhvr>
                                        <p:cTn id="59" dur="166" decel="50000">
                                          <p:stCondLst>
                                            <p:cond delay="1338"/>
                                          </p:stCondLst>
                                        </p:cTn>
                                        <p:tgtEl>
                                          <p:spTgt spid="4"/>
                                        </p:tgtEl>
                                      </p:cBhvr>
                                      <p:to x="100000" y="100000"/>
                                    </p:animScale>
                                    <p:animScale>
                                      <p:cBhvr>
                                        <p:cTn id="60" dur="26">
                                          <p:stCondLst>
                                            <p:cond delay="1642"/>
                                          </p:stCondLst>
                                        </p:cTn>
                                        <p:tgtEl>
                                          <p:spTgt spid="4"/>
                                        </p:tgtEl>
                                      </p:cBhvr>
                                      <p:to x="100000" y="90000"/>
                                    </p:animScale>
                                    <p:animScale>
                                      <p:cBhvr>
                                        <p:cTn id="61" dur="166" decel="50000">
                                          <p:stCondLst>
                                            <p:cond delay="1668"/>
                                          </p:stCondLst>
                                        </p:cTn>
                                        <p:tgtEl>
                                          <p:spTgt spid="4"/>
                                        </p:tgtEl>
                                      </p:cBhvr>
                                      <p:to x="100000" y="100000"/>
                                    </p:animScale>
                                    <p:animScale>
                                      <p:cBhvr>
                                        <p:cTn id="62" dur="26">
                                          <p:stCondLst>
                                            <p:cond delay="1808"/>
                                          </p:stCondLst>
                                        </p:cTn>
                                        <p:tgtEl>
                                          <p:spTgt spid="4"/>
                                        </p:tgtEl>
                                      </p:cBhvr>
                                      <p:to x="100000" y="95000"/>
                                    </p:animScale>
                                    <p:animScale>
                                      <p:cBhvr>
                                        <p:cTn id="63" dur="166" decel="50000">
                                          <p:stCondLst>
                                            <p:cond delay="1834"/>
                                          </p:stCondLst>
                                        </p:cTn>
                                        <p:tgtEl>
                                          <p:spTgt spid="4"/>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fade">
                                      <p:cBhvr>
                                        <p:cTn id="68" dur="1000"/>
                                        <p:tgtEl>
                                          <p:spTgt spid="7"/>
                                        </p:tgtEl>
                                      </p:cBhvr>
                                    </p:animEffect>
                                    <p:anim calcmode="lin" valueType="num">
                                      <p:cBhvr>
                                        <p:cTn id="69" dur="1000" fill="hold"/>
                                        <p:tgtEl>
                                          <p:spTgt spid="7"/>
                                        </p:tgtEl>
                                        <p:attrNameLst>
                                          <p:attrName>ppt_x</p:attrName>
                                        </p:attrNameLst>
                                      </p:cBhvr>
                                      <p:tavLst>
                                        <p:tav tm="0">
                                          <p:val>
                                            <p:strVal val="#ppt_x"/>
                                          </p:val>
                                        </p:tav>
                                        <p:tav tm="100000">
                                          <p:val>
                                            <p:strVal val="#ppt_x"/>
                                          </p:val>
                                        </p:tav>
                                      </p:tavLst>
                                    </p:anim>
                                    <p:anim calcmode="lin" valueType="num">
                                      <p:cBhvr>
                                        <p:cTn id="7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nodeType="click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wipe(down)">
                                      <p:cBhvr>
                                        <p:cTn id="75" dur="580">
                                          <p:stCondLst>
                                            <p:cond delay="0"/>
                                          </p:stCondLst>
                                        </p:cTn>
                                        <p:tgtEl>
                                          <p:spTgt spid="6"/>
                                        </p:tgtEl>
                                      </p:cBhvr>
                                    </p:animEffect>
                                    <p:anim calcmode="lin" valueType="num">
                                      <p:cBhvr>
                                        <p:cTn id="7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81" dur="26">
                                          <p:stCondLst>
                                            <p:cond delay="650"/>
                                          </p:stCondLst>
                                        </p:cTn>
                                        <p:tgtEl>
                                          <p:spTgt spid="6"/>
                                        </p:tgtEl>
                                      </p:cBhvr>
                                      <p:to x="100000" y="60000"/>
                                    </p:animScale>
                                    <p:animScale>
                                      <p:cBhvr>
                                        <p:cTn id="82" dur="166" decel="50000">
                                          <p:stCondLst>
                                            <p:cond delay="676"/>
                                          </p:stCondLst>
                                        </p:cTn>
                                        <p:tgtEl>
                                          <p:spTgt spid="6"/>
                                        </p:tgtEl>
                                      </p:cBhvr>
                                      <p:to x="100000" y="100000"/>
                                    </p:animScale>
                                    <p:animScale>
                                      <p:cBhvr>
                                        <p:cTn id="83" dur="26">
                                          <p:stCondLst>
                                            <p:cond delay="1312"/>
                                          </p:stCondLst>
                                        </p:cTn>
                                        <p:tgtEl>
                                          <p:spTgt spid="6"/>
                                        </p:tgtEl>
                                      </p:cBhvr>
                                      <p:to x="100000" y="80000"/>
                                    </p:animScale>
                                    <p:animScale>
                                      <p:cBhvr>
                                        <p:cTn id="84" dur="166" decel="50000">
                                          <p:stCondLst>
                                            <p:cond delay="1338"/>
                                          </p:stCondLst>
                                        </p:cTn>
                                        <p:tgtEl>
                                          <p:spTgt spid="6"/>
                                        </p:tgtEl>
                                      </p:cBhvr>
                                      <p:to x="100000" y="100000"/>
                                    </p:animScale>
                                    <p:animScale>
                                      <p:cBhvr>
                                        <p:cTn id="85" dur="26">
                                          <p:stCondLst>
                                            <p:cond delay="1642"/>
                                          </p:stCondLst>
                                        </p:cTn>
                                        <p:tgtEl>
                                          <p:spTgt spid="6"/>
                                        </p:tgtEl>
                                      </p:cBhvr>
                                      <p:to x="100000" y="90000"/>
                                    </p:animScale>
                                    <p:animScale>
                                      <p:cBhvr>
                                        <p:cTn id="86" dur="166" decel="50000">
                                          <p:stCondLst>
                                            <p:cond delay="1668"/>
                                          </p:stCondLst>
                                        </p:cTn>
                                        <p:tgtEl>
                                          <p:spTgt spid="6"/>
                                        </p:tgtEl>
                                      </p:cBhvr>
                                      <p:to x="100000" y="100000"/>
                                    </p:animScale>
                                    <p:animScale>
                                      <p:cBhvr>
                                        <p:cTn id="87" dur="26">
                                          <p:stCondLst>
                                            <p:cond delay="1808"/>
                                          </p:stCondLst>
                                        </p:cTn>
                                        <p:tgtEl>
                                          <p:spTgt spid="6"/>
                                        </p:tgtEl>
                                      </p:cBhvr>
                                      <p:to x="100000" y="95000"/>
                                    </p:animScale>
                                    <p:animScale>
                                      <p:cBhvr>
                                        <p:cTn id="88" dur="166" decel="50000">
                                          <p:stCondLst>
                                            <p:cond delay="1834"/>
                                          </p:stCondLst>
                                        </p:cTn>
                                        <p:tgtEl>
                                          <p:spTgt spid="6"/>
                                        </p:tgtEl>
                                      </p:cBhvr>
                                      <p:to x="100000" y="100000"/>
                                    </p:animScale>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11"/>
                                        </p:tgtEl>
                                        <p:attrNameLst>
                                          <p:attrName>style.visibility</p:attrName>
                                        </p:attrNameLst>
                                      </p:cBhvr>
                                      <p:to>
                                        <p:strVal val="visible"/>
                                      </p:to>
                                    </p:set>
                                    <p:animEffect transition="in" filter="fade">
                                      <p:cBhvr>
                                        <p:cTn id="93" dur="1000"/>
                                        <p:tgtEl>
                                          <p:spTgt spid="11"/>
                                        </p:tgtEl>
                                      </p:cBhvr>
                                    </p:animEffect>
                                    <p:anim calcmode="lin" valueType="num">
                                      <p:cBhvr>
                                        <p:cTn id="94" dur="1000" fill="hold"/>
                                        <p:tgtEl>
                                          <p:spTgt spid="11"/>
                                        </p:tgtEl>
                                        <p:attrNameLst>
                                          <p:attrName>ppt_x</p:attrName>
                                        </p:attrNameLst>
                                      </p:cBhvr>
                                      <p:tavLst>
                                        <p:tav tm="0">
                                          <p:val>
                                            <p:strVal val="#ppt_x"/>
                                          </p:val>
                                        </p:tav>
                                        <p:tav tm="100000">
                                          <p:val>
                                            <p:strVal val="#ppt_x"/>
                                          </p:val>
                                        </p:tav>
                                      </p:tavLst>
                                    </p:anim>
                                    <p:anim calcmode="lin" valueType="num">
                                      <p:cBhvr>
                                        <p:cTn id="9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5450" y="393558"/>
            <a:ext cx="4572000" cy="523220"/>
          </a:xfrm>
          <a:prstGeom prst="rect">
            <a:avLst/>
          </a:prstGeom>
        </p:spPr>
        <p:txBody>
          <a:bodyPr>
            <a:spAutoFit/>
          </a:bodyPr>
          <a:lstStyle/>
          <a:p>
            <a:r>
              <a:rPr lang="en-US" sz="2800" b="1" dirty="0"/>
              <a:t>Mở rộng</a:t>
            </a:r>
          </a:p>
        </p:txBody>
      </p:sp>
      <p:sp>
        <p:nvSpPr>
          <p:cNvPr id="3" name="Rectangle 2"/>
          <p:cNvSpPr/>
          <p:nvPr/>
        </p:nvSpPr>
        <p:spPr>
          <a:xfrm>
            <a:off x="535839" y="1275505"/>
            <a:ext cx="4751222" cy="2605842"/>
          </a:xfrm>
          <a:prstGeom prst="rect">
            <a:avLst/>
          </a:prstGeom>
        </p:spPr>
        <p:txBody>
          <a:bodyPr wrap="square">
            <a:spAutoFit/>
          </a:bodyPr>
          <a:lstStyle/>
          <a:p>
            <a:pPr algn="just">
              <a:lnSpc>
                <a:spcPts val="2800"/>
              </a:lnSpc>
              <a:spcBef>
                <a:spcPts val="800"/>
              </a:spcBef>
              <a:spcAft>
                <a:spcPts val="800"/>
              </a:spcAft>
            </a:pPr>
            <a:r>
              <a:rPr lang="nl-NL" sz="2000" dirty="0">
                <a:solidFill>
                  <a:schemeClr val="accent6">
                    <a:lumMod val="50000"/>
                  </a:schemeClr>
                </a:solidFill>
                <a:latin typeface="+mj-lt"/>
                <a:ea typeface="Calibri" panose="020F0502020204030204" pitchFamily="34" charset="0"/>
                <a:cs typeface="Times New Roman" panose="02020603050405020304" pitchFamily="18" charset="0"/>
              </a:rPr>
              <a:t>Cũng giống như xã hội nguyên thủy ở nhiều nước trên thế giới, ở Việt Nam dưới sự xuất hiện của công cụ sản xuất bằng kim loại đã dẫn đến sự phân hóa giàu nghèo, xã hội nguyên thủy tan rã. Đây cũng là cơ sở cho sự xuất hiện các quốc gia sơ kì đầu tiên tại Việt Nam.</a:t>
            </a:r>
            <a:endParaRPr lang="en-US" sz="2000" dirty="0">
              <a:solidFill>
                <a:schemeClr val="accent6">
                  <a:lumMod val="50000"/>
                </a:schemeClr>
              </a:solidFill>
              <a:effectLst/>
              <a:latin typeface="+mj-lt"/>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7000646" y="2578426"/>
            <a:ext cx="1784917" cy="1802359"/>
          </a:xfrm>
          <a:prstGeom prst="rect">
            <a:avLst/>
          </a:prstGeom>
        </p:spPr>
      </p:pic>
      <p:pic>
        <p:nvPicPr>
          <p:cNvPr id="8" name="Picture 7"/>
          <p:cNvPicPr>
            <a:picLocks noChangeAspect="1"/>
          </p:cNvPicPr>
          <p:nvPr/>
        </p:nvPicPr>
        <p:blipFill>
          <a:blip r:embed="rId3"/>
          <a:stretch>
            <a:fillRect/>
          </a:stretch>
        </p:blipFill>
        <p:spPr>
          <a:xfrm>
            <a:off x="5560538" y="655168"/>
            <a:ext cx="1601043" cy="1606258"/>
          </a:xfrm>
          <a:prstGeom prst="rect">
            <a:avLst/>
          </a:prstGeom>
        </p:spPr>
      </p:pic>
    </p:spTree>
    <p:extLst>
      <p:ext uri="{BB962C8B-B14F-4D97-AF65-F5344CB8AC3E}">
        <p14:creationId xmlns:p14="http://schemas.microsoft.com/office/powerpoint/2010/main" val="1779431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cxnSp>
        <p:nvCxnSpPr>
          <p:cNvPr id="91" name="Shape 91"/>
          <p:cNvCxnSpPr/>
          <p:nvPr/>
        </p:nvCxnSpPr>
        <p:spPr>
          <a:xfrm>
            <a:off x="6450" y="1428750"/>
            <a:ext cx="2397299" cy="0"/>
          </a:xfrm>
          <a:prstGeom prst="straightConnector1">
            <a:avLst/>
          </a:prstGeom>
          <a:noFill/>
          <a:ln w="9525" cap="flat" cmpd="sng">
            <a:solidFill>
              <a:srgbClr val="CCCCCC"/>
            </a:solidFill>
            <a:prstDash val="solid"/>
            <a:round/>
            <a:headEnd type="none" w="lg" len="lg"/>
            <a:tailEnd type="none" w="lg" len="lg"/>
          </a:ln>
        </p:spPr>
      </p:cxnSp>
      <p:cxnSp>
        <p:nvCxnSpPr>
          <p:cNvPr id="94" name="Shape 94"/>
          <p:cNvCxnSpPr/>
          <p:nvPr/>
        </p:nvCxnSpPr>
        <p:spPr>
          <a:xfrm>
            <a:off x="4738400" y="1428750"/>
            <a:ext cx="4405500" cy="0"/>
          </a:xfrm>
          <a:prstGeom prst="straightConnector1">
            <a:avLst/>
          </a:prstGeom>
          <a:noFill/>
          <a:ln w="9525" cap="flat" cmpd="sng">
            <a:solidFill>
              <a:srgbClr val="CCCCCC"/>
            </a:solidFill>
            <a:prstDash val="solid"/>
            <a:round/>
            <a:headEnd type="none" w="lg" len="lg"/>
            <a:tailEnd type="none" w="lg" len="lg"/>
          </a:ln>
        </p:spPr>
      </p:cxnSp>
      <p:pic>
        <p:nvPicPr>
          <p:cNvPr id="11" name="Picture 10" descr="C:\Users\HP\OneDrive\Desktop\Screenshot_7.png"/>
          <p:cNvPicPr/>
          <p:nvPr/>
        </p:nvPicPr>
        <p:blipFill>
          <a:blip r:embed="rId3">
            <a:extLst>
              <a:ext uri="{28A0092B-C50C-407E-A947-70E740481C1C}">
                <a14:useLocalDpi xmlns:a14="http://schemas.microsoft.com/office/drawing/2010/main" val="0"/>
              </a:ext>
            </a:extLst>
          </a:blip>
          <a:srcRect/>
          <a:stretch>
            <a:fillRect/>
          </a:stretch>
        </p:blipFill>
        <p:spPr bwMode="auto">
          <a:xfrm>
            <a:off x="215085" y="537322"/>
            <a:ext cx="1892653" cy="4056624"/>
          </a:xfrm>
          <a:prstGeom prst="rect">
            <a:avLst/>
          </a:prstGeom>
          <a:noFill/>
          <a:ln>
            <a:noFill/>
          </a:ln>
        </p:spPr>
      </p:pic>
      <p:sp>
        <p:nvSpPr>
          <p:cNvPr id="6" name="Rectangle 5"/>
          <p:cNvSpPr/>
          <p:nvPr/>
        </p:nvSpPr>
        <p:spPr>
          <a:xfrm>
            <a:off x="2246628" y="782646"/>
            <a:ext cx="6641339" cy="3811300"/>
          </a:xfrm>
          <a:prstGeom prst="rect">
            <a:avLst/>
          </a:prstGeom>
        </p:spPr>
        <p:txBody>
          <a:bodyPr wrap="square">
            <a:spAutoFit/>
          </a:bodyPr>
          <a:lstStyle/>
          <a:p>
            <a:pPr algn="ctr">
              <a:lnSpc>
                <a:spcPts val="1800"/>
              </a:lnSpc>
              <a:spcBef>
                <a:spcPts val="800"/>
              </a:spcBef>
              <a:spcAft>
                <a:spcPts val="800"/>
              </a:spcAft>
            </a:pPr>
            <a:r>
              <a:rPr lang="fr-FR" sz="2200" b="1" dirty="0">
                <a:solidFill>
                  <a:srgbClr val="FFC000"/>
                </a:solidFill>
                <a:latin typeface="+mj-lt"/>
                <a:ea typeface="Calibri" panose="020F0502020204030204" pitchFamily="34" charset="0"/>
                <a:cs typeface="Times New Roman" panose="02020603050405020304" pitchFamily="18" charset="0"/>
              </a:rPr>
              <a:t>Câu chuyện người băng</a:t>
            </a:r>
            <a:endParaRPr lang="en-US" sz="2200" b="1" dirty="0">
              <a:solidFill>
                <a:srgbClr val="FFC000"/>
              </a:solidFill>
              <a:latin typeface="+mj-lt"/>
              <a:ea typeface="Calibri" panose="020F0502020204030204" pitchFamily="34" charset="0"/>
              <a:cs typeface="Times New Roman" panose="02020603050405020304" pitchFamily="18" charset="0"/>
            </a:endParaRPr>
          </a:p>
          <a:p>
            <a:pPr marL="285750" indent="-285750" algn="just">
              <a:lnSpc>
                <a:spcPts val="2000"/>
              </a:lnSpc>
              <a:spcBef>
                <a:spcPts val="800"/>
              </a:spcBef>
              <a:spcAft>
                <a:spcPts val="800"/>
              </a:spcAft>
              <a:buFont typeface="Arial" panose="020B0604020202020204" pitchFamily="34" charset="0"/>
              <a:buChar char="•"/>
            </a:pPr>
            <a:r>
              <a:rPr lang="fr-FR" sz="1800" dirty="0">
                <a:solidFill>
                  <a:schemeClr val="accent6">
                    <a:lumMod val="50000"/>
                  </a:schemeClr>
                </a:solidFill>
                <a:latin typeface="+mj-lt"/>
                <a:ea typeface="Calibri" panose="020F0502020204030204" pitchFamily="34" charset="0"/>
                <a:cs typeface="Times New Roman" panose="02020603050405020304" pitchFamily="18" charset="0"/>
              </a:rPr>
              <a:t>“Vào năm 1991, hai nhà leo núi người Đức phát hiện một người đàn vào khoảng 3200 năm TCN. Trên người ông có một vết thương do tên bắn ở vai bên trái mà mũi tên đã được rút ra. </a:t>
            </a:r>
          </a:p>
          <a:p>
            <a:pPr marL="285750" indent="-285750" algn="just">
              <a:lnSpc>
                <a:spcPts val="2000"/>
              </a:lnSpc>
              <a:spcBef>
                <a:spcPts val="800"/>
              </a:spcBef>
              <a:spcAft>
                <a:spcPts val="800"/>
              </a:spcAft>
              <a:buFont typeface="Arial" panose="020B0604020202020204" pitchFamily="34" charset="0"/>
              <a:buChar char="•"/>
            </a:pPr>
            <a:r>
              <a:rPr lang="fr-FR" sz="1800" dirty="0">
                <a:solidFill>
                  <a:schemeClr val="accent6">
                    <a:lumMod val="50000"/>
                  </a:schemeClr>
                </a:solidFill>
                <a:latin typeface="+mj-lt"/>
                <a:ea typeface="Calibri" panose="020F0502020204030204" pitchFamily="34" charset="0"/>
                <a:cs typeface="Times New Roman" panose="02020603050405020304" pitchFamily="18" charset="0"/>
              </a:rPr>
              <a:t>Người đàn ông Otzi mang theo rất nhiều dụng cụ như rìu đồng có tra cán bằng gỗ, con dao bằng đá, một túi đựng mũi tên bằng da chứa các mũi tên đồng, một cung tên đang làm đở, quặng sun phít sắt và bùi nhùi tạo lửa; bột mì xay nhuyễn từ lúa mì thu hoạch vào cuối mùa hè trong canh tác nông nghiệp châu Âu, hạt mận gai thường được thu hoạch vào mùa thu, phấn hoa ngũ cốc của loài cây thiết mộc mọc vào mùa xuân. </a:t>
            </a:r>
            <a:endParaRPr lang="en-US" sz="1800" dirty="0">
              <a:solidFill>
                <a:schemeClr val="accent6">
                  <a:lumMod val="50000"/>
                </a:schemeClr>
              </a:solidFill>
              <a:effectLst/>
              <a:latin typeface="+mj-lt"/>
              <a:ea typeface="Calibri" panose="020F0502020204030204" pitchFamily="34" charset="0"/>
              <a:cs typeface="Times New Roman" panose="02020603050405020304" pitchFamily="18" charset="0"/>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barn(inVertical)">
                                      <p:cBhvr>
                                        <p:cTn id="15" dur="5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1381250" y="922668"/>
            <a:ext cx="5619396" cy="435599"/>
          </a:xfrm>
          <a:prstGeom prst="rect">
            <a:avLst/>
          </a:prstGeom>
        </p:spPr>
        <p:txBody>
          <a:bodyPr lIns="91425" tIns="91425" rIns="91425" bIns="91425" anchor="ctr" anchorCtr="0">
            <a:noAutofit/>
          </a:bodyPr>
          <a:lstStyle/>
          <a:p>
            <a:pPr lvl="0">
              <a:spcBef>
                <a:spcPts val="0"/>
              </a:spcBef>
              <a:buNone/>
            </a:pPr>
            <a:r>
              <a:rPr lang="en" sz="2800" dirty="0">
                <a:highlight>
                  <a:srgbClr val="FFCD00"/>
                </a:highlight>
                <a:latin typeface="+mj-lt"/>
              </a:rPr>
              <a:t>Luyện tập</a:t>
            </a:r>
          </a:p>
        </p:txBody>
      </p:sp>
      <p:grpSp>
        <p:nvGrpSpPr>
          <p:cNvPr id="113" name="Shape 113"/>
          <p:cNvGrpSpPr/>
          <p:nvPr/>
        </p:nvGrpSpPr>
        <p:grpSpPr>
          <a:xfrm>
            <a:off x="916458" y="1019750"/>
            <a:ext cx="214624" cy="214624"/>
            <a:chOff x="2594050" y="1631825"/>
            <a:chExt cx="439625" cy="439625"/>
          </a:xfrm>
        </p:grpSpPr>
        <p:sp>
          <p:nvSpPr>
            <p:cNvPr id="114" name="Shape 114"/>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5" name="Shape 115"/>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6" name="Shape 116"/>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7" name="Shape 117"/>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25" name="Google Shape;595;p56"/>
          <p:cNvSpPr txBox="1"/>
          <p:nvPr/>
        </p:nvSpPr>
        <p:spPr>
          <a:xfrm>
            <a:off x="-34342" y="2968693"/>
            <a:ext cx="2851374" cy="1686246"/>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1700" dirty="0">
                <a:solidFill>
                  <a:srgbClr val="FFFFFF"/>
                </a:solidFill>
                <a:latin typeface="+mj-lt"/>
                <a:ea typeface="Muli"/>
                <a:cs typeface="Muli"/>
                <a:sym typeface="Muli"/>
              </a:rPr>
              <a:t>Sinh sống và làm nông nghiệp chủ yếu bên các dòng sông, đất đai màu mỡ, thuận tiện để sử dụng công cụ đá và đồng đỏ </a:t>
            </a:r>
            <a:endParaRPr sz="1700" dirty="0">
              <a:solidFill>
                <a:srgbClr val="FFFFFF"/>
              </a:solidFill>
              <a:latin typeface="+mj-lt"/>
              <a:ea typeface="Muli"/>
              <a:cs typeface="Muli"/>
              <a:sym typeface="Muli"/>
            </a:endParaRPr>
          </a:p>
        </p:txBody>
      </p:sp>
      <p:sp>
        <p:nvSpPr>
          <p:cNvPr id="26" name="Google Shape;596;p56"/>
          <p:cNvSpPr txBox="1"/>
          <p:nvPr/>
        </p:nvSpPr>
        <p:spPr>
          <a:xfrm>
            <a:off x="3192636" y="3075403"/>
            <a:ext cx="2513266" cy="1472826"/>
          </a:xfrm>
          <a:prstGeom prst="rect">
            <a:avLst/>
          </a:prstGeom>
          <a:noFill/>
          <a:ln>
            <a:noFill/>
          </a:ln>
        </p:spPr>
        <p:txBody>
          <a:bodyPr spcFirstLastPara="1" wrap="square" lIns="91425" tIns="91425" rIns="91425" bIns="91425" anchor="ctr" anchorCtr="0">
            <a:noAutofit/>
          </a:bodyPr>
          <a:lstStyle/>
          <a:p>
            <a:pPr lvl="0" algn="just"/>
            <a:r>
              <a:rPr lang="fr-FR" sz="1800" dirty="0">
                <a:solidFill>
                  <a:schemeClr val="bg1"/>
                </a:solidFill>
              </a:rPr>
              <a:t>Quây quần, gắn bó với nhau đề cùng làm thuỷ lợi, đắp đê, đào kênh, mương, cùng sản xuất nông nghiệp. </a:t>
            </a:r>
            <a:endParaRPr lang="en-US" sz="1800" b="1" dirty="0">
              <a:solidFill>
                <a:schemeClr val="bg1"/>
              </a:solidFill>
              <a:latin typeface="+mj-lt"/>
              <a:ea typeface="Muli"/>
              <a:cs typeface="Muli"/>
              <a:sym typeface="Muli"/>
            </a:endParaRPr>
          </a:p>
        </p:txBody>
      </p:sp>
      <p:sp>
        <p:nvSpPr>
          <p:cNvPr id="27" name="Google Shape;597;p56"/>
          <p:cNvSpPr txBox="1"/>
          <p:nvPr/>
        </p:nvSpPr>
        <p:spPr>
          <a:xfrm>
            <a:off x="6081506" y="2982928"/>
            <a:ext cx="2712103" cy="1702147"/>
          </a:xfrm>
          <a:prstGeom prst="rect">
            <a:avLst/>
          </a:prstGeom>
          <a:noFill/>
          <a:ln>
            <a:noFill/>
          </a:ln>
        </p:spPr>
        <p:txBody>
          <a:bodyPr spcFirstLastPara="1" wrap="square" lIns="91425" tIns="91425" rIns="91425" bIns="91425" anchor="ctr" anchorCtr="0">
            <a:noAutofit/>
          </a:bodyPr>
          <a:lstStyle/>
          <a:p>
            <a:pPr algn="just"/>
            <a:r>
              <a:rPr lang="fr-FR" sz="1800" dirty="0">
                <a:solidFill>
                  <a:schemeClr val="bg1"/>
                </a:solidFill>
              </a:rPr>
              <a:t>Mối quan hệ giữa người với người vấn rất gần gũi, mật thiết, sự liên kết giữa các cộng đồng và nhiều tập tục vẫn được bảo lưu.</a:t>
            </a:r>
            <a:endParaRPr lang="en-US" sz="1800" dirty="0">
              <a:solidFill>
                <a:schemeClr val="bg1"/>
              </a:solidFill>
            </a:endParaRPr>
          </a:p>
        </p:txBody>
      </p:sp>
      <p:sp>
        <p:nvSpPr>
          <p:cNvPr id="14" name="Text Placeholder 2"/>
          <p:cNvSpPr txBox="1">
            <a:spLocks/>
          </p:cNvSpPr>
          <p:nvPr/>
        </p:nvSpPr>
        <p:spPr>
          <a:xfrm>
            <a:off x="1186739" y="1672921"/>
            <a:ext cx="7079597" cy="347057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ts val="3000"/>
              </a:lnSpc>
            </a:pPr>
            <a:r>
              <a:rPr lang="en-US" sz="2000" b="1" dirty="0"/>
              <a:t>Xã hội nguyên thủy tan rã là do:</a:t>
            </a:r>
            <a:endParaRPr lang="en-US" sz="2000" b="1" dirty="0">
              <a:solidFill>
                <a:srgbClr val="0070C0"/>
              </a:solidFill>
              <a:latin typeface="+mn-lt"/>
              <a:cs typeface="Times New Roman" panose="02020603050405020304" pitchFamily="18" charset="0"/>
            </a:endParaRPr>
          </a:p>
        </p:txBody>
      </p:sp>
      <p:sp>
        <p:nvSpPr>
          <p:cNvPr id="15" name="Round Same Side Corner Rectangle 14"/>
          <p:cNvSpPr/>
          <p:nvPr/>
        </p:nvSpPr>
        <p:spPr>
          <a:xfrm rot="16200000">
            <a:off x="2142004" y="2020703"/>
            <a:ext cx="714431" cy="2398428"/>
          </a:xfrm>
          <a:prstGeom prst="round2SameRect">
            <a:avLst>
              <a:gd name="adj1" fmla="val 23321"/>
              <a:gd name="adj2" fmla="val 0"/>
            </a:avLst>
          </a:prstGeom>
          <a:solidFill>
            <a:schemeClr val="accent2">
              <a:lumMod val="75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ound Same Side Corner Rectangle 15"/>
          <p:cNvSpPr/>
          <p:nvPr/>
        </p:nvSpPr>
        <p:spPr>
          <a:xfrm rot="16200000">
            <a:off x="2110353" y="2928686"/>
            <a:ext cx="766417" cy="2398427"/>
          </a:xfrm>
          <a:prstGeom prst="round2SameRect">
            <a:avLst>
              <a:gd name="adj1" fmla="val 23321"/>
              <a:gd name="adj2" fmla="val 0"/>
            </a:avLst>
          </a:prstGeom>
          <a:solidFill>
            <a:schemeClr val="accent2"/>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ound Same Side Corner Rectangle 16"/>
          <p:cNvSpPr/>
          <p:nvPr/>
        </p:nvSpPr>
        <p:spPr>
          <a:xfrm rot="5400000" flipH="1">
            <a:off x="3790821" y="3717889"/>
            <a:ext cx="766422" cy="820015"/>
          </a:xfrm>
          <a:prstGeom prst="round2SameRect">
            <a:avLst>
              <a:gd name="adj1" fmla="val 34679"/>
              <a:gd name="adj2" fmla="val 0"/>
            </a:avLst>
          </a:prstGeom>
          <a:solidFill>
            <a:schemeClr val="accent2"/>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Round Same Side Corner Rectangle 17"/>
          <p:cNvSpPr/>
          <p:nvPr/>
        </p:nvSpPr>
        <p:spPr>
          <a:xfrm rot="16200000">
            <a:off x="5756171" y="1896369"/>
            <a:ext cx="714430" cy="2674223"/>
          </a:xfrm>
          <a:prstGeom prst="round2SameRect">
            <a:avLst>
              <a:gd name="adj1" fmla="val 23321"/>
              <a:gd name="adj2" fmla="val 0"/>
            </a:avLst>
          </a:prstGeom>
          <a:solidFill>
            <a:schemeClr val="accent2">
              <a:lumMod val="60000"/>
              <a:lumOff val="40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Round Same Side Corner Rectangle 18"/>
          <p:cNvSpPr/>
          <p:nvPr/>
        </p:nvSpPr>
        <p:spPr>
          <a:xfrm rot="5400000" flipH="1">
            <a:off x="7567968" y="2828778"/>
            <a:ext cx="696281" cy="780776"/>
          </a:xfrm>
          <a:prstGeom prst="round2SameRect">
            <a:avLst>
              <a:gd name="adj1" fmla="val 34679"/>
              <a:gd name="adj2" fmla="val 0"/>
            </a:avLst>
          </a:prstGeom>
          <a:solidFill>
            <a:schemeClr val="accent2">
              <a:lumMod val="60000"/>
              <a:lumOff val="40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Round Same Side Corner Rectangle 19"/>
          <p:cNvSpPr/>
          <p:nvPr/>
        </p:nvSpPr>
        <p:spPr>
          <a:xfrm rot="16200000">
            <a:off x="5720106" y="2799513"/>
            <a:ext cx="755147" cy="2742284"/>
          </a:xfrm>
          <a:prstGeom prst="round2SameRect">
            <a:avLst>
              <a:gd name="adj1" fmla="val 23321"/>
              <a:gd name="adj2" fmla="val 0"/>
            </a:avLst>
          </a:prstGeom>
          <a:solidFill>
            <a:srgbClr val="FFC000"/>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Round Same Side Corner Rectangle 20"/>
          <p:cNvSpPr/>
          <p:nvPr/>
        </p:nvSpPr>
        <p:spPr>
          <a:xfrm rot="5400000" flipH="1">
            <a:off x="7518373" y="3800428"/>
            <a:ext cx="755148" cy="740452"/>
          </a:xfrm>
          <a:prstGeom prst="round2SameRect">
            <a:avLst>
              <a:gd name="adj1" fmla="val 34679"/>
              <a:gd name="adj2" fmla="val 0"/>
            </a:avLst>
          </a:prstGeom>
          <a:solidFill>
            <a:srgbClr val="FFC000"/>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TextBox 33"/>
          <p:cNvSpPr txBox="1">
            <a:spLocks noChangeArrowheads="1"/>
          </p:cNvSpPr>
          <p:nvPr/>
        </p:nvSpPr>
        <p:spPr bwMode="auto">
          <a:xfrm>
            <a:off x="3937775" y="3891786"/>
            <a:ext cx="384449" cy="461665"/>
          </a:xfrm>
          <a:prstGeom prst="rect">
            <a:avLst/>
          </a:prstGeom>
          <a:noFill/>
          <a:ln w="9525">
            <a:noFill/>
            <a:miter lim="800000"/>
            <a:headEnd/>
            <a:tailEnd/>
          </a:ln>
        </p:spPr>
        <p:txBody>
          <a:bodyPr wrap="square" anchor="ctr">
            <a:spAutoFit/>
          </a:bodyPr>
          <a:lstStyle/>
          <a:p>
            <a:pPr algn="ctr"/>
            <a:r>
              <a:rPr lang="en-US" sz="2400" b="1" dirty="0">
                <a:solidFill>
                  <a:schemeClr val="tx1"/>
                </a:solidFill>
                <a:latin typeface="Comic Sans MS" pitchFamily="66" charset="0"/>
              </a:rPr>
              <a:t>B</a:t>
            </a:r>
          </a:p>
        </p:txBody>
      </p:sp>
      <p:sp>
        <p:nvSpPr>
          <p:cNvPr id="30" name="TextBox 34"/>
          <p:cNvSpPr txBox="1">
            <a:spLocks noChangeArrowheads="1"/>
          </p:cNvSpPr>
          <p:nvPr/>
        </p:nvSpPr>
        <p:spPr bwMode="auto">
          <a:xfrm>
            <a:off x="7678253" y="2974170"/>
            <a:ext cx="375423" cy="461665"/>
          </a:xfrm>
          <a:prstGeom prst="rect">
            <a:avLst/>
          </a:prstGeom>
          <a:noFill/>
          <a:ln w="9525">
            <a:noFill/>
            <a:miter lim="800000"/>
            <a:headEnd/>
            <a:tailEnd/>
          </a:ln>
        </p:spPr>
        <p:txBody>
          <a:bodyPr wrap="none" anchor="ctr">
            <a:spAutoFit/>
          </a:bodyPr>
          <a:lstStyle/>
          <a:p>
            <a:pPr algn="ctr"/>
            <a:r>
              <a:rPr lang="en-US" sz="2400" b="1" dirty="0">
                <a:solidFill>
                  <a:schemeClr val="tx1"/>
                </a:solidFill>
                <a:latin typeface="Comic Sans MS" pitchFamily="66" charset="0"/>
              </a:rPr>
              <a:t>C</a:t>
            </a:r>
          </a:p>
        </p:txBody>
      </p:sp>
      <p:sp>
        <p:nvSpPr>
          <p:cNvPr id="31" name="TextBox 35"/>
          <p:cNvSpPr txBox="1">
            <a:spLocks noChangeArrowheads="1"/>
          </p:cNvSpPr>
          <p:nvPr/>
        </p:nvSpPr>
        <p:spPr bwMode="auto">
          <a:xfrm>
            <a:off x="7703453" y="3926972"/>
            <a:ext cx="350223" cy="461665"/>
          </a:xfrm>
          <a:prstGeom prst="rect">
            <a:avLst/>
          </a:prstGeom>
          <a:noFill/>
          <a:ln w="9525">
            <a:noFill/>
            <a:miter lim="800000"/>
            <a:headEnd/>
            <a:tailEnd/>
          </a:ln>
        </p:spPr>
        <p:txBody>
          <a:bodyPr wrap="square" anchor="ctr">
            <a:spAutoFit/>
          </a:bodyPr>
          <a:lstStyle/>
          <a:p>
            <a:pPr algn="ctr"/>
            <a:r>
              <a:rPr lang="en-US" sz="2400" b="1" dirty="0">
                <a:solidFill>
                  <a:schemeClr val="tx1"/>
                </a:solidFill>
                <a:latin typeface="Comic Sans MS" pitchFamily="66" charset="0"/>
              </a:rPr>
              <a:t>D</a:t>
            </a:r>
          </a:p>
        </p:txBody>
      </p:sp>
      <p:sp>
        <p:nvSpPr>
          <p:cNvPr id="32" name="Rectangle 32"/>
          <p:cNvSpPr>
            <a:spLocks noChangeArrowheads="1"/>
          </p:cNvSpPr>
          <p:nvPr/>
        </p:nvSpPr>
        <p:spPr bwMode="auto">
          <a:xfrm>
            <a:off x="1406469" y="2990079"/>
            <a:ext cx="2257884" cy="384721"/>
          </a:xfrm>
          <a:prstGeom prst="rect">
            <a:avLst/>
          </a:prstGeom>
          <a:noFill/>
          <a:ln w="9525">
            <a:noFill/>
            <a:miter lim="800000"/>
            <a:headEnd/>
            <a:tailEnd/>
          </a:ln>
        </p:spPr>
        <p:txBody>
          <a:bodyPr wrap="square">
            <a:spAutoFit/>
          </a:bodyPr>
          <a:lstStyle/>
          <a:p>
            <a:pPr algn="ctr"/>
            <a:r>
              <a:rPr lang="en-US" sz="1900" b="1" dirty="0"/>
              <a:t>Tư hữu xuất hiện</a:t>
            </a:r>
          </a:p>
        </p:txBody>
      </p:sp>
      <p:sp>
        <p:nvSpPr>
          <p:cNvPr id="33" name="Rectangle 37"/>
          <p:cNvSpPr>
            <a:spLocks noChangeArrowheads="1"/>
          </p:cNvSpPr>
          <p:nvPr/>
        </p:nvSpPr>
        <p:spPr bwMode="auto">
          <a:xfrm>
            <a:off x="1327770" y="3793082"/>
            <a:ext cx="2415282" cy="677108"/>
          </a:xfrm>
          <a:prstGeom prst="rect">
            <a:avLst/>
          </a:prstGeom>
          <a:noFill/>
          <a:ln w="9525">
            <a:noFill/>
            <a:miter lim="800000"/>
            <a:headEnd/>
            <a:tailEnd/>
          </a:ln>
        </p:spPr>
        <p:txBody>
          <a:bodyPr wrap="square">
            <a:spAutoFit/>
          </a:bodyPr>
          <a:lstStyle/>
          <a:p>
            <a:pPr algn="ctr"/>
            <a:r>
              <a:rPr lang="en-US" sz="1900" b="1" dirty="0"/>
              <a:t>Xã hội chưa phân hóa giàu nghèo</a:t>
            </a:r>
          </a:p>
        </p:txBody>
      </p:sp>
      <p:sp>
        <p:nvSpPr>
          <p:cNvPr id="34" name="Rectangle 38"/>
          <p:cNvSpPr>
            <a:spLocks noChangeArrowheads="1"/>
          </p:cNvSpPr>
          <p:nvPr/>
        </p:nvSpPr>
        <p:spPr bwMode="auto">
          <a:xfrm>
            <a:off x="4870252" y="2890199"/>
            <a:ext cx="2490249" cy="677108"/>
          </a:xfrm>
          <a:prstGeom prst="rect">
            <a:avLst/>
          </a:prstGeom>
          <a:noFill/>
          <a:ln w="9525">
            <a:noFill/>
            <a:miter lim="800000"/>
            <a:headEnd/>
            <a:tailEnd/>
          </a:ln>
        </p:spPr>
        <p:txBody>
          <a:bodyPr wrap="square">
            <a:spAutoFit/>
          </a:bodyPr>
          <a:lstStyle/>
          <a:p>
            <a:pPr algn="ctr"/>
            <a:r>
              <a:rPr lang="en-US" sz="1900" b="1" dirty="0">
                <a:solidFill>
                  <a:schemeClr val="tx1">
                    <a:lumMod val="95000"/>
                    <a:lumOff val="5000"/>
                  </a:schemeClr>
                </a:solidFill>
                <a:latin typeface="Arial" charset="0"/>
              </a:rPr>
              <a:t>Con người có mối quan hệ bình đẳng</a:t>
            </a:r>
            <a:endParaRPr lang="en-US" sz="1900" b="1" dirty="0">
              <a:solidFill>
                <a:schemeClr val="tx1">
                  <a:lumMod val="95000"/>
                  <a:lumOff val="5000"/>
                </a:schemeClr>
              </a:solidFill>
            </a:endParaRPr>
          </a:p>
        </p:txBody>
      </p:sp>
      <p:sp>
        <p:nvSpPr>
          <p:cNvPr id="35" name="Rectangle 39"/>
          <p:cNvSpPr>
            <a:spLocks noChangeArrowheads="1"/>
          </p:cNvSpPr>
          <p:nvPr/>
        </p:nvSpPr>
        <p:spPr bwMode="auto">
          <a:xfrm>
            <a:off x="4658621" y="3849328"/>
            <a:ext cx="2878540" cy="677108"/>
          </a:xfrm>
          <a:prstGeom prst="rect">
            <a:avLst/>
          </a:prstGeom>
          <a:noFill/>
          <a:ln w="9525">
            <a:noFill/>
            <a:miter lim="800000"/>
            <a:headEnd/>
            <a:tailEnd/>
          </a:ln>
        </p:spPr>
        <p:txBody>
          <a:bodyPr wrap="square">
            <a:spAutoFit/>
          </a:bodyPr>
          <a:lstStyle/>
          <a:p>
            <a:pPr algn="ctr"/>
            <a:r>
              <a:rPr lang="en-US" sz="1900" b="1" dirty="0">
                <a:solidFill>
                  <a:schemeClr val="tx1"/>
                </a:solidFill>
                <a:latin typeface="Arial" charset="0"/>
              </a:rPr>
              <a:t>Cộng cụ bằng đá được sử dụng phổ biến</a:t>
            </a:r>
            <a:endParaRPr lang="en-US" sz="1900" b="1" dirty="0">
              <a:solidFill>
                <a:schemeClr val="tx1"/>
              </a:solidFill>
            </a:endParaRPr>
          </a:p>
        </p:txBody>
      </p:sp>
      <p:sp>
        <p:nvSpPr>
          <p:cNvPr id="37" name="Round Same Side Corner Rectangle 36"/>
          <p:cNvSpPr/>
          <p:nvPr/>
        </p:nvSpPr>
        <p:spPr>
          <a:xfrm rot="5400000" flipH="1">
            <a:off x="3806093" y="2799185"/>
            <a:ext cx="735877" cy="820016"/>
          </a:xfrm>
          <a:prstGeom prst="round2SameRect">
            <a:avLst>
              <a:gd name="adj1" fmla="val 34679"/>
              <a:gd name="adj2" fmla="val 0"/>
            </a:avLst>
          </a:prstGeom>
          <a:solidFill>
            <a:schemeClr val="accent2">
              <a:lumMod val="7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 name="TextBox 8"/>
          <p:cNvSpPr txBox="1">
            <a:spLocks noChangeArrowheads="1"/>
          </p:cNvSpPr>
          <p:nvPr/>
        </p:nvSpPr>
        <p:spPr bwMode="auto">
          <a:xfrm>
            <a:off x="3929531" y="2952373"/>
            <a:ext cx="409087" cy="461665"/>
          </a:xfrm>
          <a:prstGeom prst="rect">
            <a:avLst/>
          </a:prstGeom>
          <a:noFill/>
          <a:ln w="9525">
            <a:noFill/>
            <a:miter lim="800000"/>
            <a:headEnd/>
            <a:tailEnd/>
          </a:ln>
        </p:spPr>
        <p:txBody>
          <a:bodyPr wrap="none" anchor="ctr">
            <a:spAutoFit/>
          </a:bodyPr>
          <a:lstStyle/>
          <a:p>
            <a:pPr algn="ctr"/>
            <a:r>
              <a:rPr lang="en-US" sz="2400" b="1" dirty="0">
                <a:solidFill>
                  <a:schemeClr val="tx1"/>
                </a:solidFill>
                <a:latin typeface="Comic Sans MS" pitchFamily="66" charset="0"/>
              </a:rPr>
              <a:t>A</a:t>
            </a:r>
          </a:p>
        </p:txBody>
      </p:sp>
      <p:sp>
        <p:nvSpPr>
          <p:cNvPr id="2" name="Oval 1"/>
          <p:cNvSpPr/>
          <p:nvPr/>
        </p:nvSpPr>
        <p:spPr>
          <a:xfrm>
            <a:off x="3937775" y="2990079"/>
            <a:ext cx="400843" cy="42395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825231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wipe(down)">
                                      <p:cBhvr>
                                        <p:cTn id="7" dur="500"/>
                                        <p:tgtEl>
                                          <p:spTgt spid="1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circle(in)">
                                      <p:cBhvr>
                                        <p:cTn id="12" dur="20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circle(in)">
                                      <p:cBhvr>
                                        <p:cTn id="20" dur="2000"/>
                                        <p:tgtEl>
                                          <p:spTgt spid="32"/>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circle(in)">
                                      <p:cBhvr>
                                        <p:cTn id="23" dur="2000"/>
                                        <p:tgtEl>
                                          <p:spTgt spid="38"/>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circle(in)">
                                      <p:cBhvr>
                                        <p:cTn id="26" dur="2000"/>
                                        <p:tgtEl>
                                          <p:spTgt spid="37"/>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000"/>
                                        <p:tgtEl>
                                          <p:spTgt spid="1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circle(in)">
                                      <p:cBhvr>
                                        <p:cTn id="34" dur="2000"/>
                                        <p:tgtEl>
                                          <p:spTgt spid="33"/>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in)">
                                      <p:cBhvr>
                                        <p:cTn id="37" dur="2000"/>
                                        <p:tgtEl>
                                          <p:spTgt spid="17"/>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circle(in)">
                                      <p:cBhvr>
                                        <p:cTn id="40" dur="20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circle(in)">
                                      <p:cBhvr>
                                        <p:cTn id="45" dur="2000"/>
                                        <p:tgtEl>
                                          <p:spTgt spid="34"/>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circle(in)">
                                      <p:cBhvr>
                                        <p:cTn id="48" dur="2000"/>
                                        <p:tgtEl>
                                          <p:spTgt spid="18"/>
                                        </p:tgtEl>
                                      </p:cBhvr>
                                    </p:animEffect>
                                  </p:childTnLst>
                                </p:cTn>
                              </p:par>
                              <p:par>
                                <p:cTn id="49" presetID="6" presetClass="entr" presetSubtype="16"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circle(in)">
                                      <p:cBhvr>
                                        <p:cTn id="51" dur="2000"/>
                                        <p:tgtEl>
                                          <p:spTgt spid="30"/>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circle(in)">
                                      <p:cBhvr>
                                        <p:cTn id="54" dur="20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circle(in)">
                                      <p:cBhvr>
                                        <p:cTn id="59" dur="2000"/>
                                        <p:tgtEl>
                                          <p:spTgt spid="35"/>
                                        </p:tgtEl>
                                      </p:cBhvr>
                                    </p:animEffect>
                                  </p:childTnLst>
                                </p:cTn>
                              </p:par>
                              <p:par>
                                <p:cTn id="60" presetID="6" presetClass="entr" presetSubtype="16"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circle(in)">
                                      <p:cBhvr>
                                        <p:cTn id="62" dur="2000"/>
                                        <p:tgtEl>
                                          <p:spTgt spid="20"/>
                                        </p:tgtEl>
                                      </p:cBhvr>
                                    </p:animEffect>
                                  </p:childTnLst>
                                </p:cTn>
                              </p:par>
                              <p:par>
                                <p:cTn id="63" presetID="6" presetClass="entr" presetSubtype="16"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circle(in)">
                                      <p:cBhvr>
                                        <p:cTn id="65" dur="2000"/>
                                        <p:tgtEl>
                                          <p:spTgt spid="31"/>
                                        </p:tgtEl>
                                      </p:cBhvr>
                                    </p:animEffect>
                                  </p:childTnLst>
                                </p:cTn>
                              </p:par>
                              <p:par>
                                <p:cTn id="66" presetID="6" presetClass="entr" presetSubtype="16" fill="hold" grpId="0" nodeType="with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circle(in)">
                                      <p:cBhvr>
                                        <p:cTn id="68" dur="2000"/>
                                        <p:tgtEl>
                                          <p:spTgt spid="21"/>
                                        </p:tgtEl>
                                      </p:cBhvr>
                                    </p:animEffect>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grpId="0" nodeType="click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wipe(down)">
                                      <p:cBhvr>
                                        <p:cTn id="73" dur="580">
                                          <p:stCondLst>
                                            <p:cond delay="0"/>
                                          </p:stCondLst>
                                        </p:cTn>
                                        <p:tgtEl>
                                          <p:spTgt spid="2"/>
                                        </p:tgtEl>
                                      </p:cBhvr>
                                    </p:animEffect>
                                    <p:anim calcmode="lin" valueType="num">
                                      <p:cBhvr>
                                        <p:cTn id="7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79" dur="26">
                                          <p:stCondLst>
                                            <p:cond delay="650"/>
                                          </p:stCondLst>
                                        </p:cTn>
                                        <p:tgtEl>
                                          <p:spTgt spid="2"/>
                                        </p:tgtEl>
                                      </p:cBhvr>
                                      <p:to x="100000" y="60000"/>
                                    </p:animScale>
                                    <p:animScale>
                                      <p:cBhvr>
                                        <p:cTn id="80" dur="166" decel="50000">
                                          <p:stCondLst>
                                            <p:cond delay="676"/>
                                          </p:stCondLst>
                                        </p:cTn>
                                        <p:tgtEl>
                                          <p:spTgt spid="2"/>
                                        </p:tgtEl>
                                      </p:cBhvr>
                                      <p:to x="100000" y="100000"/>
                                    </p:animScale>
                                    <p:animScale>
                                      <p:cBhvr>
                                        <p:cTn id="81" dur="26">
                                          <p:stCondLst>
                                            <p:cond delay="1312"/>
                                          </p:stCondLst>
                                        </p:cTn>
                                        <p:tgtEl>
                                          <p:spTgt spid="2"/>
                                        </p:tgtEl>
                                      </p:cBhvr>
                                      <p:to x="100000" y="80000"/>
                                    </p:animScale>
                                    <p:animScale>
                                      <p:cBhvr>
                                        <p:cTn id="82" dur="166" decel="50000">
                                          <p:stCondLst>
                                            <p:cond delay="1338"/>
                                          </p:stCondLst>
                                        </p:cTn>
                                        <p:tgtEl>
                                          <p:spTgt spid="2"/>
                                        </p:tgtEl>
                                      </p:cBhvr>
                                      <p:to x="100000" y="100000"/>
                                    </p:animScale>
                                    <p:animScale>
                                      <p:cBhvr>
                                        <p:cTn id="83" dur="26">
                                          <p:stCondLst>
                                            <p:cond delay="1642"/>
                                          </p:stCondLst>
                                        </p:cTn>
                                        <p:tgtEl>
                                          <p:spTgt spid="2"/>
                                        </p:tgtEl>
                                      </p:cBhvr>
                                      <p:to x="100000" y="90000"/>
                                    </p:animScale>
                                    <p:animScale>
                                      <p:cBhvr>
                                        <p:cTn id="84" dur="166" decel="50000">
                                          <p:stCondLst>
                                            <p:cond delay="1668"/>
                                          </p:stCondLst>
                                        </p:cTn>
                                        <p:tgtEl>
                                          <p:spTgt spid="2"/>
                                        </p:tgtEl>
                                      </p:cBhvr>
                                      <p:to x="100000" y="100000"/>
                                    </p:animScale>
                                    <p:animScale>
                                      <p:cBhvr>
                                        <p:cTn id="85" dur="26">
                                          <p:stCondLst>
                                            <p:cond delay="1808"/>
                                          </p:stCondLst>
                                        </p:cTn>
                                        <p:tgtEl>
                                          <p:spTgt spid="2"/>
                                        </p:tgtEl>
                                      </p:cBhvr>
                                      <p:to x="100000" y="95000"/>
                                    </p:animScale>
                                    <p:animScale>
                                      <p:cBhvr>
                                        <p:cTn id="86"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15" grpId="0" animBg="1"/>
      <p:bldP spid="16" grpId="0" animBg="1"/>
      <p:bldP spid="17" grpId="0" animBg="1"/>
      <p:bldP spid="18" grpId="0" animBg="1"/>
      <p:bldP spid="19" grpId="0" animBg="1"/>
      <p:bldP spid="20" grpId="0" animBg="1"/>
      <p:bldP spid="21" grpId="0" animBg="1"/>
      <p:bldP spid="29" grpId="0"/>
      <p:bldP spid="30" grpId="0"/>
      <p:bldP spid="31" grpId="0"/>
      <p:bldP spid="32" grpId="0"/>
      <p:bldP spid="33" grpId="0"/>
      <p:bldP spid="34" grpId="0"/>
      <p:bldP spid="35" grpId="0"/>
      <p:bldP spid="37" grpId="0" animBg="1"/>
      <p:bldP spid="38" grpId="0"/>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grpSp>
        <p:nvGrpSpPr>
          <p:cNvPr id="113" name="Shape 113"/>
          <p:cNvGrpSpPr/>
          <p:nvPr/>
        </p:nvGrpSpPr>
        <p:grpSpPr>
          <a:xfrm>
            <a:off x="916458" y="1019750"/>
            <a:ext cx="214624" cy="214624"/>
            <a:chOff x="2594050" y="1631825"/>
            <a:chExt cx="439625" cy="439625"/>
          </a:xfrm>
        </p:grpSpPr>
        <p:sp>
          <p:nvSpPr>
            <p:cNvPr id="114" name="Shape 114"/>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5" name="Shape 115"/>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6" name="Shape 116"/>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7" name="Shape 117"/>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25" name="Google Shape;595;p56"/>
          <p:cNvSpPr txBox="1"/>
          <p:nvPr/>
        </p:nvSpPr>
        <p:spPr>
          <a:xfrm>
            <a:off x="0" y="2901562"/>
            <a:ext cx="2851374" cy="1686246"/>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1700" dirty="0">
                <a:solidFill>
                  <a:srgbClr val="FFFFFF"/>
                </a:solidFill>
                <a:latin typeface="+mj-lt"/>
                <a:ea typeface="Muli"/>
                <a:cs typeface="Muli"/>
                <a:sym typeface="Muli"/>
              </a:rPr>
              <a:t>Sinh sống và làm nông nghiệp chủ yếu bên các dòng sông, đất đai màu mỡ, thuận tiện để sử dụng công cụ đá và đồng đỏ </a:t>
            </a:r>
            <a:endParaRPr sz="1700" dirty="0">
              <a:solidFill>
                <a:srgbClr val="FFFFFF"/>
              </a:solidFill>
              <a:latin typeface="+mj-lt"/>
              <a:ea typeface="Muli"/>
              <a:cs typeface="Muli"/>
              <a:sym typeface="Muli"/>
            </a:endParaRPr>
          </a:p>
        </p:txBody>
      </p:sp>
      <p:sp>
        <p:nvSpPr>
          <p:cNvPr id="26" name="Google Shape;596;p56"/>
          <p:cNvSpPr txBox="1"/>
          <p:nvPr/>
        </p:nvSpPr>
        <p:spPr>
          <a:xfrm>
            <a:off x="3192636" y="3075403"/>
            <a:ext cx="2513266" cy="1472826"/>
          </a:xfrm>
          <a:prstGeom prst="rect">
            <a:avLst/>
          </a:prstGeom>
          <a:noFill/>
          <a:ln>
            <a:noFill/>
          </a:ln>
        </p:spPr>
        <p:txBody>
          <a:bodyPr spcFirstLastPara="1" wrap="square" lIns="91425" tIns="91425" rIns="91425" bIns="91425" anchor="ctr" anchorCtr="0">
            <a:noAutofit/>
          </a:bodyPr>
          <a:lstStyle/>
          <a:p>
            <a:pPr lvl="0" algn="just"/>
            <a:r>
              <a:rPr lang="fr-FR" sz="1800" dirty="0">
                <a:solidFill>
                  <a:schemeClr val="bg1"/>
                </a:solidFill>
              </a:rPr>
              <a:t>Quây quần, gắn bó với nhau đề cùng làm thuỷ lợi, đắp đê, đào kênh, mương, cùng sản xuất nông nghiệp. </a:t>
            </a:r>
            <a:endParaRPr lang="en-US" sz="1800" b="1" dirty="0">
              <a:solidFill>
                <a:schemeClr val="bg1"/>
              </a:solidFill>
              <a:latin typeface="+mj-lt"/>
              <a:ea typeface="Muli"/>
              <a:cs typeface="Muli"/>
              <a:sym typeface="Muli"/>
            </a:endParaRPr>
          </a:p>
        </p:txBody>
      </p:sp>
      <p:sp>
        <p:nvSpPr>
          <p:cNvPr id="27" name="Google Shape;597;p56"/>
          <p:cNvSpPr txBox="1"/>
          <p:nvPr/>
        </p:nvSpPr>
        <p:spPr>
          <a:xfrm>
            <a:off x="6085862" y="2974170"/>
            <a:ext cx="2712103" cy="1702147"/>
          </a:xfrm>
          <a:prstGeom prst="rect">
            <a:avLst/>
          </a:prstGeom>
          <a:noFill/>
          <a:ln>
            <a:noFill/>
          </a:ln>
        </p:spPr>
        <p:txBody>
          <a:bodyPr spcFirstLastPara="1" wrap="square" lIns="91425" tIns="91425" rIns="91425" bIns="91425" anchor="ctr" anchorCtr="0">
            <a:noAutofit/>
          </a:bodyPr>
          <a:lstStyle/>
          <a:p>
            <a:pPr algn="just"/>
            <a:r>
              <a:rPr lang="fr-FR" sz="1800" dirty="0">
                <a:solidFill>
                  <a:schemeClr val="bg1"/>
                </a:solidFill>
              </a:rPr>
              <a:t>Mối quan hệ giữa người với người vấn rất gần gũi, mật thiết, sự liên kết giữa các cộng đồng và nhiều tập tục vẫn được bảo lưu.</a:t>
            </a:r>
            <a:endParaRPr lang="en-US" sz="1800" dirty="0">
              <a:solidFill>
                <a:schemeClr val="bg1"/>
              </a:solidFill>
            </a:endParaRPr>
          </a:p>
        </p:txBody>
      </p:sp>
      <p:sp>
        <p:nvSpPr>
          <p:cNvPr id="14" name="Text Placeholder 2"/>
          <p:cNvSpPr txBox="1">
            <a:spLocks/>
          </p:cNvSpPr>
          <p:nvPr/>
        </p:nvSpPr>
        <p:spPr>
          <a:xfrm>
            <a:off x="1186739" y="1672921"/>
            <a:ext cx="7079597" cy="347057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ts val="3000"/>
              </a:lnSpc>
            </a:pPr>
            <a:r>
              <a:rPr lang="en-US" sz="2000" b="1" dirty="0">
                <a:solidFill>
                  <a:schemeClr val="accent2">
                    <a:lumMod val="50000"/>
                  </a:schemeClr>
                </a:solidFill>
              </a:rPr>
              <a:t>Sự phân hóa không triệt để của</a:t>
            </a:r>
          </a:p>
          <a:p>
            <a:pPr algn="just">
              <a:lnSpc>
                <a:spcPts val="3000"/>
              </a:lnSpc>
            </a:pPr>
            <a:r>
              <a:rPr lang="en-US" sz="2000" b="1" dirty="0">
                <a:solidFill>
                  <a:schemeClr val="accent2">
                    <a:lumMod val="50000"/>
                  </a:schemeClr>
                </a:solidFill>
                <a:latin typeface="+mn-lt"/>
                <a:cs typeface="Times New Roman" panose="02020603050405020304" pitchFamily="18" charset="0"/>
              </a:rPr>
              <a:t>Xã hội nguyên thủy phương Đông là do:</a:t>
            </a:r>
          </a:p>
        </p:txBody>
      </p:sp>
      <p:sp>
        <p:nvSpPr>
          <p:cNvPr id="15" name="Round Same Side Corner Rectangle 14"/>
          <p:cNvSpPr/>
          <p:nvPr/>
        </p:nvSpPr>
        <p:spPr>
          <a:xfrm rot="16200000">
            <a:off x="1835816" y="1714515"/>
            <a:ext cx="714431" cy="3010804"/>
          </a:xfrm>
          <a:prstGeom prst="round2SameRect">
            <a:avLst>
              <a:gd name="adj1" fmla="val 23321"/>
              <a:gd name="adj2" fmla="val 0"/>
            </a:avLst>
          </a:prstGeom>
          <a:solidFill>
            <a:schemeClr val="accent2">
              <a:lumMod val="75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ound Same Side Corner Rectangle 15"/>
          <p:cNvSpPr/>
          <p:nvPr/>
        </p:nvSpPr>
        <p:spPr>
          <a:xfrm rot="16200000">
            <a:off x="1790734" y="2609066"/>
            <a:ext cx="766417" cy="3037665"/>
          </a:xfrm>
          <a:prstGeom prst="round2SameRect">
            <a:avLst>
              <a:gd name="adj1" fmla="val 23321"/>
              <a:gd name="adj2" fmla="val 0"/>
            </a:avLst>
          </a:prstGeom>
          <a:solidFill>
            <a:schemeClr val="accent2"/>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ound Same Side Corner Rectangle 16"/>
          <p:cNvSpPr/>
          <p:nvPr/>
        </p:nvSpPr>
        <p:spPr>
          <a:xfrm rot="5400000" flipH="1">
            <a:off x="3790821" y="3717889"/>
            <a:ext cx="766422" cy="820015"/>
          </a:xfrm>
          <a:prstGeom prst="round2SameRect">
            <a:avLst>
              <a:gd name="adj1" fmla="val 34679"/>
              <a:gd name="adj2" fmla="val 0"/>
            </a:avLst>
          </a:prstGeom>
          <a:solidFill>
            <a:schemeClr val="accent2"/>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Round Same Side Corner Rectangle 17"/>
          <p:cNvSpPr/>
          <p:nvPr/>
        </p:nvSpPr>
        <p:spPr>
          <a:xfrm rot="16200000">
            <a:off x="5774496" y="1889175"/>
            <a:ext cx="714430" cy="2674223"/>
          </a:xfrm>
          <a:prstGeom prst="round2SameRect">
            <a:avLst>
              <a:gd name="adj1" fmla="val 23321"/>
              <a:gd name="adj2" fmla="val 0"/>
            </a:avLst>
          </a:prstGeom>
          <a:solidFill>
            <a:schemeClr val="accent2">
              <a:lumMod val="60000"/>
              <a:lumOff val="40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Round Same Side Corner Rectangle 18"/>
          <p:cNvSpPr/>
          <p:nvPr/>
        </p:nvSpPr>
        <p:spPr>
          <a:xfrm rot="5400000" flipH="1">
            <a:off x="7567968" y="2828778"/>
            <a:ext cx="696281" cy="780776"/>
          </a:xfrm>
          <a:prstGeom prst="round2SameRect">
            <a:avLst>
              <a:gd name="adj1" fmla="val 34679"/>
              <a:gd name="adj2" fmla="val 0"/>
            </a:avLst>
          </a:prstGeom>
          <a:solidFill>
            <a:schemeClr val="accent2">
              <a:lumMod val="60000"/>
              <a:lumOff val="40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Round Same Side Corner Rectangle 19"/>
          <p:cNvSpPr/>
          <p:nvPr/>
        </p:nvSpPr>
        <p:spPr>
          <a:xfrm rot="16200000">
            <a:off x="5720106" y="2799513"/>
            <a:ext cx="755147" cy="2742284"/>
          </a:xfrm>
          <a:prstGeom prst="round2SameRect">
            <a:avLst>
              <a:gd name="adj1" fmla="val 23321"/>
              <a:gd name="adj2" fmla="val 0"/>
            </a:avLst>
          </a:prstGeom>
          <a:solidFill>
            <a:srgbClr val="FFC000"/>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Round Same Side Corner Rectangle 20"/>
          <p:cNvSpPr/>
          <p:nvPr/>
        </p:nvSpPr>
        <p:spPr>
          <a:xfrm rot="5400000" flipH="1">
            <a:off x="7518373" y="3800428"/>
            <a:ext cx="755148" cy="740452"/>
          </a:xfrm>
          <a:prstGeom prst="round2SameRect">
            <a:avLst>
              <a:gd name="adj1" fmla="val 34679"/>
              <a:gd name="adj2" fmla="val 0"/>
            </a:avLst>
          </a:prstGeom>
          <a:solidFill>
            <a:srgbClr val="FFC000"/>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TextBox 33"/>
          <p:cNvSpPr txBox="1">
            <a:spLocks noChangeArrowheads="1"/>
          </p:cNvSpPr>
          <p:nvPr/>
        </p:nvSpPr>
        <p:spPr bwMode="auto">
          <a:xfrm>
            <a:off x="3937775" y="3891786"/>
            <a:ext cx="384449" cy="461665"/>
          </a:xfrm>
          <a:prstGeom prst="rect">
            <a:avLst/>
          </a:prstGeom>
          <a:noFill/>
          <a:ln w="9525">
            <a:noFill/>
            <a:miter lim="800000"/>
            <a:headEnd/>
            <a:tailEnd/>
          </a:ln>
        </p:spPr>
        <p:txBody>
          <a:bodyPr wrap="square" anchor="ctr">
            <a:spAutoFit/>
          </a:bodyPr>
          <a:lstStyle/>
          <a:p>
            <a:pPr algn="ctr"/>
            <a:r>
              <a:rPr lang="en-US" sz="2400" b="1" dirty="0">
                <a:solidFill>
                  <a:schemeClr val="tx1"/>
                </a:solidFill>
                <a:latin typeface="Comic Sans MS" pitchFamily="66" charset="0"/>
              </a:rPr>
              <a:t>B</a:t>
            </a:r>
          </a:p>
        </p:txBody>
      </p:sp>
      <p:sp>
        <p:nvSpPr>
          <p:cNvPr id="30" name="TextBox 34"/>
          <p:cNvSpPr txBox="1">
            <a:spLocks noChangeArrowheads="1"/>
          </p:cNvSpPr>
          <p:nvPr/>
        </p:nvSpPr>
        <p:spPr bwMode="auto">
          <a:xfrm>
            <a:off x="7678253" y="2966976"/>
            <a:ext cx="375423" cy="461665"/>
          </a:xfrm>
          <a:prstGeom prst="rect">
            <a:avLst/>
          </a:prstGeom>
          <a:noFill/>
          <a:ln w="9525">
            <a:noFill/>
            <a:miter lim="800000"/>
            <a:headEnd/>
            <a:tailEnd/>
          </a:ln>
        </p:spPr>
        <p:txBody>
          <a:bodyPr wrap="none" anchor="ctr">
            <a:spAutoFit/>
          </a:bodyPr>
          <a:lstStyle/>
          <a:p>
            <a:pPr algn="ctr"/>
            <a:r>
              <a:rPr lang="en-US" sz="2400" b="1" dirty="0">
                <a:solidFill>
                  <a:schemeClr val="tx1"/>
                </a:solidFill>
                <a:latin typeface="Comic Sans MS" pitchFamily="66" charset="0"/>
              </a:rPr>
              <a:t>C</a:t>
            </a:r>
          </a:p>
        </p:txBody>
      </p:sp>
      <p:sp>
        <p:nvSpPr>
          <p:cNvPr id="31" name="TextBox 35"/>
          <p:cNvSpPr txBox="1">
            <a:spLocks noChangeArrowheads="1"/>
          </p:cNvSpPr>
          <p:nvPr/>
        </p:nvSpPr>
        <p:spPr bwMode="auto">
          <a:xfrm>
            <a:off x="7703453" y="3926972"/>
            <a:ext cx="350223" cy="461665"/>
          </a:xfrm>
          <a:prstGeom prst="rect">
            <a:avLst/>
          </a:prstGeom>
          <a:noFill/>
          <a:ln w="9525">
            <a:noFill/>
            <a:miter lim="800000"/>
            <a:headEnd/>
            <a:tailEnd/>
          </a:ln>
        </p:spPr>
        <p:txBody>
          <a:bodyPr wrap="square" anchor="ctr">
            <a:spAutoFit/>
          </a:bodyPr>
          <a:lstStyle/>
          <a:p>
            <a:pPr algn="ctr"/>
            <a:r>
              <a:rPr lang="en-US" sz="2400" b="1" dirty="0">
                <a:solidFill>
                  <a:schemeClr val="tx1"/>
                </a:solidFill>
                <a:latin typeface="Comic Sans MS" pitchFamily="66" charset="0"/>
              </a:rPr>
              <a:t>D</a:t>
            </a:r>
          </a:p>
        </p:txBody>
      </p:sp>
      <p:sp>
        <p:nvSpPr>
          <p:cNvPr id="32" name="Rectangle 32"/>
          <p:cNvSpPr>
            <a:spLocks noChangeArrowheads="1"/>
          </p:cNvSpPr>
          <p:nvPr/>
        </p:nvSpPr>
        <p:spPr bwMode="auto">
          <a:xfrm>
            <a:off x="655110" y="2910237"/>
            <a:ext cx="3066721" cy="677108"/>
          </a:xfrm>
          <a:prstGeom prst="rect">
            <a:avLst/>
          </a:prstGeom>
          <a:noFill/>
          <a:ln w="9525">
            <a:noFill/>
            <a:miter lim="800000"/>
            <a:headEnd/>
            <a:tailEnd/>
          </a:ln>
        </p:spPr>
        <p:txBody>
          <a:bodyPr wrap="square">
            <a:spAutoFit/>
          </a:bodyPr>
          <a:lstStyle/>
          <a:p>
            <a:pPr algn="ctr"/>
            <a:r>
              <a:rPr lang="en-US" sz="1900" b="1" dirty="0"/>
              <a:t>Cư dân sinh sống phân tán ở nhiều khu vực</a:t>
            </a:r>
          </a:p>
        </p:txBody>
      </p:sp>
      <p:sp>
        <p:nvSpPr>
          <p:cNvPr id="33" name="Rectangle 37"/>
          <p:cNvSpPr>
            <a:spLocks noChangeArrowheads="1"/>
          </p:cNvSpPr>
          <p:nvPr/>
        </p:nvSpPr>
        <p:spPr bwMode="auto">
          <a:xfrm>
            <a:off x="738835" y="3793082"/>
            <a:ext cx="3004217" cy="677108"/>
          </a:xfrm>
          <a:prstGeom prst="rect">
            <a:avLst/>
          </a:prstGeom>
          <a:noFill/>
          <a:ln w="9525">
            <a:noFill/>
            <a:miter lim="800000"/>
            <a:headEnd/>
            <a:tailEnd/>
          </a:ln>
        </p:spPr>
        <p:txBody>
          <a:bodyPr wrap="square">
            <a:spAutoFit/>
          </a:bodyPr>
          <a:lstStyle/>
          <a:p>
            <a:pPr algn="ctr"/>
            <a:r>
              <a:rPr lang="en-US" sz="1900" b="1" dirty="0"/>
              <a:t>Cư dân sinh sống </a:t>
            </a:r>
          </a:p>
          <a:p>
            <a:pPr algn="ctr"/>
            <a:r>
              <a:rPr lang="en-US" sz="1900" b="1" dirty="0"/>
              <a:t>chủ yếu ở vùng núi</a:t>
            </a:r>
          </a:p>
        </p:txBody>
      </p:sp>
      <p:sp>
        <p:nvSpPr>
          <p:cNvPr id="34" name="Rectangle 38"/>
          <p:cNvSpPr>
            <a:spLocks noChangeArrowheads="1"/>
          </p:cNvSpPr>
          <p:nvPr/>
        </p:nvSpPr>
        <p:spPr bwMode="auto">
          <a:xfrm>
            <a:off x="4888577" y="2883005"/>
            <a:ext cx="2490249" cy="677108"/>
          </a:xfrm>
          <a:prstGeom prst="rect">
            <a:avLst/>
          </a:prstGeom>
          <a:noFill/>
          <a:ln w="9525">
            <a:noFill/>
            <a:miter lim="800000"/>
            <a:headEnd/>
            <a:tailEnd/>
          </a:ln>
        </p:spPr>
        <p:txBody>
          <a:bodyPr wrap="square">
            <a:spAutoFit/>
          </a:bodyPr>
          <a:lstStyle/>
          <a:p>
            <a:pPr algn="ctr"/>
            <a:r>
              <a:rPr lang="en-US" sz="1900" b="1" dirty="0">
                <a:solidFill>
                  <a:schemeClr val="tx1"/>
                </a:solidFill>
                <a:latin typeface="Arial" charset="0"/>
              </a:rPr>
              <a:t>Quan hệ giữa con người rất gần gũi</a:t>
            </a:r>
            <a:endParaRPr lang="en-US" sz="1900" b="1" dirty="0">
              <a:solidFill>
                <a:schemeClr val="tx1"/>
              </a:solidFill>
            </a:endParaRPr>
          </a:p>
        </p:txBody>
      </p:sp>
      <p:sp>
        <p:nvSpPr>
          <p:cNvPr id="35" name="Rectangle 39"/>
          <p:cNvSpPr>
            <a:spLocks noChangeArrowheads="1"/>
          </p:cNvSpPr>
          <p:nvPr/>
        </p:nvSpPr>
        <p:spPr bwMode="auto">
          <a:xfrm>
            <a:off x="4658621" y="3849328"/>
            <a:ext cx="2878540" cy="677108"/>
          </a:xfrm>
          <a:prstGeom prst="rect">
            <a:avLst/>
          </a:prstGeom>
          <a:noFill/>
          <a:ln w="9525">
            <a:noFill/>
            <a:miter lim="800000"/>
            <a:headEnd/>
            <a:tailEnd/>
          </a:ln>
        </p:spPr>
        <p:txBody>
          <a:bodyPr wrap="square">
            <a:spAutoFit/>
          </a:bodyPr>
          <a:lstStyle/>
          <a:p>
            <a:pPr algn="ctr"/>
            <a:r>
              <a:rPr lang="en-US" sz="1900" b="1" dirty="0">
                <a:solidFill>
                  <a:schemeClr val="tx1"/>
                </a:solidFill>
                <a:latin typeface="Arial" charset="0"/>
              </a:rPr>
              <a:t>Quan hệ giữa con người là bất bình đẳng</a:t>
            </a:r>
            <a:endParaRPr lang="en-US" sz="1900" b="1" dirty="0">
              <a:solidFill>
                <a:schemeClr val="tx1"/>
              </a:solidFill>
            </a:endParaRPr>
          </a:p>
        </p:txBody>
      </p:sp>
      <p:sp>
        <p:nvSpPr>
          <p:cNvPr id="2" name="Oval 1"/>
          <p:cNvSpPr/>
          <p:nvPr/>
        </p:nvSpPr>
        <p:spPr>
          <a:xfrm>
            <a:off x="3937775" y="2990079"/>
            <a:ext cx="400843" cy="42395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 Same Side Corner Rectangle 35"/>
          <p:cNvSpPr/>
          <p:nvPr/>
        </p:nvSpPr>
        <p:spPr>
          <a:xfrm rot="5400000" flipH="1">
            <a:off x="3824302" y="2809602"/>
            <a:ext cx="695395" cy="820015"/>
          </a:xfrm>
          <a:prstGeom prst="round2SameRect">
            <a:avLst>
              <a:gd name="adj1" fmla="val 34679"/>
              <a:gd name="adj2" fmla="val 0"/>
            </a:avLst>
          </a:prstGeom>
          <a:solidFill>
            <a:schemeClr val="accent2"/>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TextBox 33"/>
          <p:cNvSpPr txBox="1">
            <a:spLocks noChangeArrowheads="1"/>
          </p:cNvSpPr>
          <p:nvPr/>
        </p:nvSpPr>
        <p:spPr bwMode="auto">
          <a:xfrm>
            <a:off x="3935743" y="3019012"/>
            <a:ext cx="384449" cy="461665"/>
          </a:xfrm>
          <a:prstGeom prst="rect">
            <a:avLst/>
          </a:prstGeom>
          <a:noFill/>
          <a:ln w="9525">
            <a:noFill/>
            <a:miter lim="800000"/>
            <a:headEnd/>
            <a:tailEnd/>
          </a:ln>
        </p:spPr>
        <p:txBody>
          <a:bodyPr wrap="square" anchor="ctr">
            <a:spAutoFit/>
          </a:bodyPr>
          <a:lstStyle/>
          <a:p>
            <a:pPr algn="ctr"/>
            <a:r>
              <a:rPr lang="en-US" sz="2400" b="1" dirty="0">
                <a:solidFill>
                  <a:schemeClr val="tx1"/>
                </a:solidFill>
                <a:latin typeface="Comic Sans MS" pitchFamily="66" charset="0"/>
              </a:rPr>
              <a:t>A</a:t>
            </a:r>
          </a:p>
        </p:txBody>
      </p:sp>
      <p:sp>
        <p:nvSpPr>
          <p:cNvPr id="3" name="Oval 2"/>
          <p:cNvSpPr/>
          <p:nvPr/>
        </p:nvSpPr>
        <p:spPr>
          <a:xfrm>
            <a:off x="7544476" y="2974170"/>
            <a:ext cx="721697" cy="506507"/>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0550380"/>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1000"/>
                                        <p:tgtEl>
                                          <p:spTgt spid="14">
                                            <p:txEl>
                                              <p:pRg st="1" end="1"/>
                                            </p:txEl>
                                          </p:spTgt>
                                        </p:tgtEl>
                                      </p:cBhvr>
                                    </p:animEffect>
                                    <p:anim calcmode="lin" valueType="num">
                                      <p:cBhvr>
                                        <p:cTn id="13"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down)">
                                      <p:cBhvr>
                                        <p:cTn id="19" dur="500"/>
                                        <p:tgtEl>
                                          <p:spTgt spid="3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down)">
                                      <p:cBhvr>
                                        <p:cTn id="25" dur="500"/>
                                        <p:tgtEl>
                                          <p:spTgt spid="3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down)">
                                      <p:cBhvr>
                                        <p:cTn id="28" dur="500"/>
                                        <p:tgtEl>
                                          <p:spTgt spid="36"/>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circle(in)">
                                      <p:cBhvr>
                                        <p:cTn id="33" dur="2000"/>
                                        <p:tgtEl>
                                          <p:spTgt spid="33"/>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circle(in)">
                                      <p:cBhvr>
                                        <p:cTn id="36" dur="2000"/>
                                        <p:tgtEl>
                                          <p:spTgt spid="29"/>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circle(in)">
                                      <p:cBhvr>
                                        <p:cTn id="39" dur="2000"/>
                                        <p:tgtEl>
                                          <p:spTgt spid="17"/>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circle(in)">
                                      <p:cBhvr>
                                        <p:cTn id="42" dur="20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circle(in)">
                                      <p:cBhvr>
                                        <p:cTn id="47" dur="2000"/>
                                        <p:tgtEl>
                                          <p:spTgt spid="34"/>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circle(in)">
                                      <p:cBhvr>
                                        <p:cTn id="50" dur="2000"/>
                                        <p:tgtEl>
                                          <p:spTgt spid="18"/>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circle(in)">
                                      <p:cBhvr>
                                        <p:cTn id="53" dur="2000"/>
                                        <p:tgtEl>
                                          <p:spTgt spid="30"/>
                                        </p:tgtEl>
                                      </p:cBhvr>
                                    </p:animEffect>
                                  </p:childTnLst>
                                </p:cTn>
                              </p:par>
                              <p:par>
                                <p:cTn id="54" presetID="6" presetClass="entr" presetSubtype="16"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circle(in)">
                                      <p:cBhvr>
                                        <p:cTn id="56" dur="20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circle(in)">
                                      <p:cBhvr>
                                        <p:cTn id="61" dur="2000"/>
                                        <p:tgtEl>
                                          <p:spTgt spid="35"/>
                                        </p:tgtEl>
                                      </p:cBhvr>
                                    </p:animEffect>
                                  </p:childTnLst>
                                </p:cTn>
                              </p:par>
                              <p:par>
                                <p:cTn id="62" presetID="6" presetClass="entr" presetSubtype="16" fill="hold" grpId="0"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circle(in)">
                                      <p:cBhvr>
                                        <p:cTn id="64" dur="2000"/>
                                        <p:tgtEl>
                                          <p:spTgt spid="20"/>
                                        </p:tgtEl>
                                      </p:cBhvr>
                                    </p:animEffect>
                                  </p:childTnLst>
                                </p:cTn>
                              </p:par>
                              <p:par>
                                <p:cTn id="65" presetID="6" presetClass="entr" presetSubtype="16"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circle(in)">
                                      <p:cBhvr>
                                        <p:cTn id="67" dur="2000"/>
                                        <p:tgtEl>
                                          <p:spTgt spid="31"/>
                                        </p:tgtEl>
                                      </p:cBhvr>
                                    </p:animEffect>
                                  </p:childTnLst>
                                </p:cTn>
                              </p:par>
                              <p:par>
                                <p:cTn id="68" presetID="6" presetClass="entr" presetSubtype="16" fill="hold" grpId="0" nodeType="with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circle(in)">
                                      <p:cBhvr>
                                        <p:cTn id="70" dur="2000"/>
                                        <p:tgtEl>
                                          <p:spTgt spid="21"/>
                                        </p:tgtEl>
                                      </p:cBhvr>
                                    </p:animEffect>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grpId="0" nodeType="click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wipe(down)">
                                      <p:cBhvr>
                                        <p:cTn id="75" dur="580">
                                          <p:stCondLst>
                                            <p:cond delay="0"/>
                                          </p:stCondLst>
                                        </p:cTn>
                                        <p:tgtEl>
                                          <p:spTgt spid="3"/>
                                        </p:tgtEl>
                                      </p:cBhvr>
                                    </p:animEffect>
                                    <p:anim calcmode="lin" valueType="num">
                                      <p:cBhvr>
                                        <p:cTn id="7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81" dur="26">
                                          <p:stCondLst>
                                            <p:cond delay="650"/>
                                          </p:stCondLst>
                                        </p:cTn>
                                        <p:tgtEl>
                                          <p:spTgt spid="3"/>
                                        </p:tgtEl>
                                      </p:cBhvr>
                                      <p:to x="100000" y="60000"/>
                                    </p:animScale>
                                    <p:animScale>
                                      <p:cBhvr>
                                        <p:cTn id="82" dur="166" decel="50000">
                                          <p:stCondLst>
                                            <p:cond delay="676"/>
                                          </p:stCondLst>
                                        </p:cTn>
                                        <p:tgtEl>
                                          <p:spTgt spid="3"/>
                                        </p:tgtEl>
                                      </p:cBhvr>
                                      <p:to x="100000" y="100000"/>
                                    </p:animScale>
                                    <p:animScale>
                                      <p:cBhvr>
                                        <p:cTn id="83" dur="26">
                                          <p:stCondLst>
                                            <p:cond delay="1312"/>
                                          </p:stCondLst>
                                        </p:cTn>
                                        <p:tgtEl>
                                          <p:spTgt spid="3"/>
                                        </p:tgtEl>
                                      </p:cBhvr>
                                      <p:to x="100000" y="80000"/>
                                    </p:animScale>
                                    <p:animScale>
                                      <p:cBhvr>
                                        <p:cTn id="84" dur="166" decel="50000">
                                          <p:stCondLst>
                                            <p:cond delay="1338"/>
                                          </p:stCondLst>
                                        </p:cTn>
                                        <p:tgtEl>
                                          <p:spTgt spid="3"/>
                                        </p:tgtEl>
                                      </p:cBhvr>
                                      <p:to x="100000" y="100000"/>
                                    </p:animScale>
                                    <p:animScale>
                                      <p:cBhvr>
                                        <p:cTn id="85" dur="26">
                                          <p:stCondLst>
                                            <p:cond delay="1642"/>
                                          </p:stCondLst>
                                        </p:cTn>
                                        <p:tgtEl>
                                          <p:spTgt spid="3"/>
                                        </p:tgtEl>
                                      </p:cBhvr>
                                      <p:to x="100000" y="90000"/>
                                    </p:animScale>
                                    <p:animScale>
                                      <p:cBhvr>
                                        <p:cTn id="86" dur="166" decel="50000">
                                          <p:stCondLst>
                                            <p:cond delay="1668"/>
                                          </p:stCondLst>
                                        </p:cTn>
                                        <p:tgtEl>
                                          <p:spTgt spid="3"/>
                                        </p:tgtEl>
                                      </p:cBhvr>
                                      <p:to x="100000" y="100000"/>
                                    </p:animScale>
                                    <p:animScale>
                                      <p:cBhvr>
                                        <p:cTn id="87" dur="26">
                                          <p:stCondLst>
                                            <p:cond delay="1808"/>
                                          </p:stCondLst>
                                        </p:cTn>
                                        <p:tgtEl>
                                          <p:spTgt spid="3"/>
                                        </p:tgtEl>
                                      </p:cBhvr>
                                      <p:to x="100000" y="95000"/>
                                    </p:animScale>
                                    <p:animScale>
                                      <p:cBhvr>
                                        <p:cTn id="88"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9" grpId="0"/>
      <p:bldP spid="30" grpId="0"/>
      <p:bldP spid="31" grpId="0"/>
      <p:bldP spid="32" grpId="0"/>
      <p:bldP spid="33" grpId="0"/>
      <p:bldP spid="34" grpId="0"/>
      <p:bldP spid="35" grpId="0"/>
      <p:bldP spid="36" grpId="0" animBg="1"/>
      <p:bldP spid="39" grpId="0"/>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8624" y="406182"/>
            <a:ext cx="2983509" cy="461665"/>
          </a:xfrm>
          <a:prstGeom prst="rect">
            <a:avLst/>
          </a:prstGeom>
        </p:spPr>
        <p:txBody>
          <a:bodyPr wrap="none">
            <a:spAutoFit/>
          </a:bodyPr>
          <a:lstStyle/>
          <a:p>
            <a:r>
              <a:rPr lang="en" sz="2400" b="1" dirty="0">
                <a:highlight>
                  <a:srgbClr val="FFCD00"/>
                </a:highlight>
              </a:rPr>
              <a:t>Luyện tập mở rộng</a:t>
            </a:r>
            <a:endParaRPr lang="en-US" sz="2400" b="1" dirty="0"/>
          </a:p>
        </p:txBody>
      </p:sp>
      <p:sp>
        <p:nvSpPr>
          <p:cNvPr id="3" name="Rectangle 2"/>
          <p:cNvSpPr/>
          <p:nvPr/>
        </p:nvSpPr>
        <p:spPr>
          <a:xfrm>
            <a:off x="259823" y="1034496"/>
            <a:ext cx="8218426" cy="707886"/>
          </a:xfrm>
          <a:prstGeom prst="rect">
            <a:avLst/>
          </a:prstGeom>
        </p:spPr>
        <p:txBody>
          <a:bodyPr wrap="square">
            <a:spAutoFit/>
          </a:bodyPr>
          <a:lstStyle/>
          <a:p>
            <a:pPr algn="just">
              <a:lnSpc>
                <a:spcPts val="2400"/>
              </a:lnSpc>
              <a:spcBef>
                <a:spcPts val="700"/>
              </a:spcBef>
              <a:spcAft>
                <a:spcPts val="700"/>
              </a:spcAft>
            </a:pPr>
            <a:r>
              <a:rPr lang="nl-NL" sz="2000" b="1" dirty="0">
                <a:latin typeface="+mj-lt"/>
                <a:ea typeface="Calibri" panose="020F0502020204030204" pitchFamily="34" charset="0"/>
                <a:cs typeface="Times New Roman" panose="02020603050405020304" pitchFamily="18" charset="0"/>
              </a:rPr>
              <a:t>Em hãy kể tên một số vật dụng bằng kim loại mà con người ngày nay vẫn thừa hưởng từ những phát minh của người nguyên thủy. </a:t>
            </a:r>
            <a:endParaRPr lang="en-US" sz="2000" b="1" dirty="0">
              <a:effectLst/>
              <a:latin typeface="+mj-lt"/>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259823" y="1909032"/>
            <a:ext cx="2281152" cy="2200187"/>
          </a:xfrm>
          <a:prstGeom prst="rect">
            <a:avLst/>
          </a:prstGeom>
        </p:spPr>
      </p:pic>
      <p:sp>
        <p:nvSpPr>
          <p:cNvPr id="5" name="Rectangle 4"/>
          <p:cNvSpPr/>
          <p:nvPr/>
        </p:nvSpPr>
        <p:spPr>
          <a:xfrm>
            <a:off x="259824" y="4127004"/>
            <a:ext cx="2281151" cy="369332"/>
          </a:xfrm>
          <a:prstGeom prst="rect">
            <a:avLst/>
          </a:prstGeom>
        </p:spPr>
        <p:txBody>
          <a:bodyPr wrap="square">
            <a:spAutoFit/>
          </a:bodyPr>
          <a:lstStyle/>
          <a:p>
            <a:pPr algn="ctr"/>
            <a:r>
              <a:rPr lang="nl-NL" sz="1800" b="1" dirty="0">
                <a:ea typeface="Calibri" panose="020F0502020204030204" pitchFamily="34" charset="0"/>
                <a:cs typeface="Times New Roman" panose="02020603050405020304" pitchFamily="18" charset="0"/>
              </a:rPr>
              <a:t>Lưỡi cuốc</a:t>
            </a:r>
            <a:endParaRPr lang="en-US" sz="1800" b="1" dirty="0"/>
          </a:p>
        </p:txBody>
      </p:sp>
      <p:pic>
        <p:nvPicPr>
          <p:cNvPr id="6" name="Picture 5"/>
          <p:cNvPicPr>
            <a:picLocks noChangeAspect="1"/>
          </p:cNvPicPr>
          <p:nvPr/>
        </p:nvPicPr>
        <p:blipFill>
          <a:blip r:embed="rId3"/>
          <a:stretch>
            <a:fillRect/>
          </a:stretch>
        </p:blipFill>
        <p:spPr>
          <a:xfrm>
            <a:off x="2758587" y="1909032"/>
            <a:ext cx="1957360" cy="2194104"/>
          </a:xfrm>
          <a:prstGeom prst="rect">
            <a:avLst/>
          </a:prstGeom>
        </p:spPr>
      </p:pic>
      <p:sp>
        <p:nvSpPr>
          <p:cNvPr id="8" name="Rectangle 7"/>
          <p:cNvSpPr/>
          <p:nvPr/>
        </p:nvSpPr>
        <p:spPr>
          <a:xfrm>
            <a:off x="2806470" y="4151698"/>
            <a:ext cx="1909477" cy="369332"/>
          </a:xfrm>
          <a:prstGeom prst="rect">
            <a:avLst/>
          </a:prstGeom>
        </p:spPr>
        <p:txBody>
          <a:bodyPr wrap="square">
            <a:spAutoFit/>
          </a:bodyPr>
          <a:lstStyle/>
          <a:p>
            <a:pPr algn="ctr"/>
            <a:r>
              <a:rPr lang="nl-NL" sz="1800" b="1" dirty="0">
                <a:ea typeface="Calibri" panose="020F0502020204030204" pitchFamily="34" charset="0"/>
                <a:cs typeface="Times New Roman" panose="02020603050405020304" pitchFamily="18" charset="0"/>
              </a:rPr>
              <a:t>Dao</a:t>
            </a:r>
            <a:endParaRPr lang="en-US" sz="1800" b="1" dirty="0"/>
          </a:p>
        </p:txBody>
      </p:sp>
      <p:pic>
        <p:nvPicPr>
          <p:cNvPr id="9" name="Picture 8"/>
          <p:cNvPicPr>
            <a:picLocks noChangeAspect="1"/>
          </p:cNvPicPr>
          <p:nvPr/>
        </p:nvPicPr>
        <p:blipFill>
          <a:blip r:embed="rId4"/>
          <a:stretch>
            <a:fillRect/>
          </a:stretch>
        </p:blipFill>
        <p:spPr>
          <a:xfrm>
            <a:off x="5019081" y="1927282"/>
            <a:ext cx="1660551" cy="2205339"/>
          </a:xfrm>
          <a:prstGeom prst="rect">
            <a:avLst/>
          </a:prstGeom>
        </p:spPr>
      </p:pic>
      <p:sp>
        <p:nvSpPr>
          <p:cNvPr id="10" name="Rectangle 9"/>
          <p:cNvSpPr/>
          <p:nvPr/>
        </p:nvSpPr>
        <p:spPr>
          <a:xfrm>
            <a:off x="5019081" y="4120920"/>
            <a:ext cx="1660551" cy="369332"/>
          </a:xfrm>
          <a:prstGeom prst="rect">
            <a:avLst/>
          </a:prstGeom>
        </p:spPr>
        <p:txBody>
          <a:bodyPr wrap="square">
            <a:spAutoFit/>
          </a:bodyPr>
          <a:lstStyle/>
          <a:p>
            <a:pPr algn="ctr"/>
            <a:r>
              <a:rPr lang="nl-NL" sz="1800" b="1" dirty="0">
                <a:ea typeface="Calibri" panose="020F0502020204030204" pitchFamily="34" charset="0"/>
                <a:cs typeface="Times New Roman" panose="02020603050405020304" pitchFamily="18" charset="0"/>
              </a:rPr>
              <a:t>Rìu chặt cây</a:t>
            </a:r>
            <a:endParaRPr lang="en-US" sz="1800" b="1" dirty="0"/>
          </a:p>
        </p:txBody>
      </p:sp>
      <p:pic>
        <p:nvPicPr>
          <p:cNvPr id="11" name="Picture 10"/>
          <p:cNvPicPr>
            <a:picLocks noChangeAspect="1"/>
          </p:cNvPicPr>
          <p:nvPr/>
        </p:nvPicPr>
        <p:blipFill>
          <a:blip r:embed="rId5"/>
          <a:stretch>
            <a:fillRect/>
          </a:stretch>
        </p:blipFill>
        <p:spPr>
          <a:xfrm>
            <a:off x="6890919" y="1915581"/>
            <a:ext cx="2000424" cy="2139969"/>
          </a:xfrm>
          <a:prstGeom prst="rect">
            <a:avLst/>
          </a:prstGeom>
        </p:spPr>
      </p:pic>
      <p:sp>
        <p:nvSpPr>
          <p:cNvPr id="12" name="Rectangle 11"/>
          <p:cNvSpPr/>
          <p:nvPr/>
        </p:nvSpPr>
        <p:spPr>
          <a:xfrm>
            <a:off x="6890919" y="4132621"/>
            <a:ext cx="2000424" cy="369332"/>
          </a:xfrm>
          <a:prstGeom prst="rect">
            <a:avLst/>
          </a:prstGeom>
        </p:spPr>
        <p:txBody>
          <a:bodyPr wrap="square">
            <a:spAutoFit/>
          </a:bodyPr>
          <a:lstStyle/>
          <a:p>
            <a:pPr algn="ctr"/>
            <a:r>
              <a:rPr lang="nl-NL" sz="1800" b="1" dirty="0">
                <a:ea typeface="Calibri" panose="020F0502020204030204" pitchFamily="34" charset="0"/>
                <a:cs typeface="Times New Roman" panose="02020603050405020304" pitchFamily="18" charset="0"/>
              </a:rPr>
              <a:t>Xiên thịt nướng</a:t>
            </a:r>
            <a:endParaRPr lang="en-US" sz="1800" b="1" dirty="0"/>
          </a:p>
        </p:txBody>
      </p:sp>
    </p:spTree>
    <p:extLst>
      <p:ext uri="{BB962C8B-B14F-4D97-AF65-F5344CB8AC3E}">
        <p14:creationId xmlns:p14="http://schemas.microsoft.com/office/powerpoint/2010/main" val="762170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par>
                                <p:cTn id="23" presetID="6" presetClass="entr" presetSubtype="16"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in)">
                                      <p:cBhvr>
                                        <p:cTn id="28" dur="2000"/>
                                        <p:tgtEl>
                                          <p:spTgt spid="8"/>
                                        </p:tgtEl>
                                      </p:cBhvr>
                                    </p:animEffect>
                                  </p:childTnLst>
                                </p:cTn>
                              </p:par>
                              <p:par>
                                <p:cTn id="29" presetID="6" presetClass="entr" presetSubtype="16"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ircle(in)">
                                      <p:cBhvr>
                                        <p:cTn id="31" dur="2000"/>
                                        <p:tgtEl>
                                          <p:spTgt spid="9"/>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ircle(in)">
                                      <p:cBhvr>
                                        <p:cTn id="34" dur="2000"/>
                                        <p:tgtEl>
                                          <p:spTgt spid="10"/>
                                        </p:tgtEl>
                                      </p:cBhvr>
                                    </p:animEffect>
                                  </p:childTnLst>
                                </p:cTn>
                              </p:par>
                              <p:par>
                                <p:cTn id="35" presetID="6" presetClass="entr" presetSubtype="16"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circle(in)">
                                      <p:cBhvr>
                                        <p:cTn id="37" dur="2000"/>
                                        <p:tgtEl>
                                          <p:spTgt spid="11"/>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circle(in)">
                                      <p:cBhvr>
                                        <p:cTn id="4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8" grpId="0"/>
      <p:bldP spid="10"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201907030051">
            <a:extLst>
              <a:ext uri="{FF2B5EF4-FFF2-40B4-BE49-F238E27FC236}">
                <a16:creationId xmlns:a16="http://schemas.microsoft.com/office/drawing/2014/main" id="{F09131B1-2658-4A33-8451-78910F8CFA87}"/>
              </a:ext>
            </a:extLst>
          </p:cNvPr>
          <p:cNvPicPr>
            <a:picLocks noChangeAspect="1"/>
          </p:cNvPicPr>
          <p:nvPr/>
        </p:nvPicPr>
        <p:blipFill>
          <a:blip r:embed="rId3"/>
          <a:stretch>
            <a:fillRect/>
          </a:stretch>
        </p:blipFill>
        <p:spPr>
          <a:xfrm rot="5400000">
            <a:off x="1968342" y="-2001678"/>
            <a:ext cx="5201126" cy="9148286"/>
          </a:xfrm>
          <a:prstGeom prst="rect">
            <a:avLst/>
          </a:prstGeom>
        </p:spPr>
      </p:pic>
      <p:sp>
        <p:nvSpPr>
          <p:cNvPr id="15" name="矩形 14">
            <a:extLst>
              <a:ext uri="{FF2B5EF4-FFF2-40B4-BE49-F238E27FC236}">
                <a16:creationId xmlns:a16="http://schemas.microsoft.com/office/drawing/2014/main" id="{1D7AABE2-7393-43BC-86BC-C56281B43DD5}"/>
              </a:ext>
            </a:extLst>
          </p:cNvPr>
          <p:cNvSpPr/>
          <p:nvPr/>
        </p:nvSpPr>
        <p:spPr>
          <a:xfrm>
            <a:off x="219488" y="153760"/>
            <a:ext cx="8698832" cy="4837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4" name="图片 3">
            <a:extLst>
              <a:ext uri="{FF2B5EF4-FFF2-40B4-BE49-F238E27FC236}">
                <a16:creationId xmlns:a16="http://schemas.microsoft.com/office/drawing/2014/main" id="{42A68FA9-0BE1-4C3B-A355-7FA1065992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681" y="252663"/>
            <a:ext cx="1108531" cy="673769"/>
          </a:xfrm>
          <a:prstGeom prst="rect">
            <a:avLst/>
          </a:prstGeom>
        </p:spPr>
      </p:pic>
      <p:pic>
        <p:nvPicPr>
          <p:cNvPr id="5" name="图片 4">
            <a:extLst>
              <a:ext uri="{FF2B5EF4-FFF2-40B4-BE49-F238E27FC236}">
                <a16:creationId xmlns:a16="http://schemas.microsoft.com/office/drawing/2014/main" id="{84FA95AD-2525-4F40-9424-3A02DB8C9E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3" y="2068286"/>
            <a:ext cx="3691706" cy="2243829"/>
          </a:xfrm>
          <a:prstGeom prst="rect">
            <a:avLst/>
          </a:prstGeom>
        </p:spPr>
      </p:pic>
      <p:sp>
        <p:nvSpPr>
          <p:cNvPr id="9" name="矩形 8">
            <a:extLst>
              <a:ext uri="{FF2B5EF4-FFF2-40B4-BE49-F238E27FC236}">
                <a16:creationId xmlns:a16="http://schemas.microsoft.com/office/drawing/2014/main" id="{0E39B2A0-6E14-4F59-BA4D-04D046ED7BBA}"/>
              </a:ext>
            </a:extLst>
          </p:cNvPr>
          <p:cNvSpPr/>
          <p:nvPr/>
        </p:nvSpPr>
        <p:spPr>
          <a:xfrm>
            <a:off x="3461658" y="1251858"/>
            <a:ext cx="5165831" cy="3396342"/>
          </a:xfrm>
          <a:prstGeom prst="rect">
            <a:avLst/>
          </a:prstGeom>
          <a:solidFill>
            <a:srgbClr val="F9A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7" name="TextBox 1210">
            <a:extLst>
              <a:ext uri="{FF2B5EF4-FFF2-40B4-BE49-F238E27FC236}">
                <a16:creationId xmlns:a16="http://schemas.microsoft.com/office/drawing/2014/main" id="{8344116D-EBC8-4587-AC1A-08E15205956A}"/>
              </a:ext>
            </a:extLst>
          </p:cNvPr>
          <p:cNvSpPr/>
          <p:nvPr/>
        </p:nvSpPr>
        <p:spPr>
          <a:xfrm>
            <a:off x="1221847" y="271981"/>
            <a:ext cx="7808837" cy="415498"/>
          </a:xfrm>
          <a:prstGeom prst="rect">
            <a:avLst/>
          </a:prstGeom>
          <a:noFill/>
          <a:ln w="9525">
            <a:noFill/>
            <a:miter/>
          </a:ln>
        </p:spPr>
        <p:txBody>
          <a:bodyPr wrap="square">
            <a:spAutoFit/>
          </a:bodyPr>
          <a:lstStyle/>
          <a:p>
            <a:r>
              <a:rPr lang="en-US" altLang="zh-CN" sz="2100" b="1" dirty="0">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rPr>
              <a:t>3. </a:t>
            </a:r>
            <a:r>
              <a:rPr lang="en-US" altLang="zh-CN" sz="2100" b="1" dirty="0" err="1">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rPr>
              <a:t>Luyện</a:t>
            </a:r>
            <a:r>
              <a:rPr lang="en-US" altLang="zh-CN" sz="2100" b="1" dirty="0">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rPr>
              <a:t> </a:t>
            </a:r>
            <a:r>
              <a:rPr lang="en-US" altLang="zh-CN" sz="2100" b="1" dirty="0" err="1">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rPr>
              <a:t>tập</a:t>
            </a:r>
            <a:r>
              <a:rPr lang="en-US" altLang="zh-CN" sz="2100" b="1" dirty="0">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rPr>
              <a:t> </a:t>
            </a:r>
            <a:r>
              <a:rPr lang="en-US" altLang="zh-CN" sz="2100" b="1" dirty="0" err="1">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rPr>
              <a:t>và</a:t>
            </a:r>
            <a:r>
              <a:rPr lang="en-US" altLang="zh-CN" sz="2100" b="1" dirty="0">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rPr>
              <a:t> </a:t>
            </a:r>
            <a:r>
              <a:rPr lang="en-US" altLang="zh-CN" sz="2100" b="1" dirty="0" err="1">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rPr>
              <a:t>vận</a:t>
            </a:r>
            <a:r>
              <a:rPr lang="en-US" altLang="zh-CN" sz="2100" b="1" dirty="0">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rPr>
              <a:t> </a:t>
            </a:r>
            <a:r>
              <a:rPr lang="en-US" altLang="zh-CN" sz="2100" b="1" dirty="0" err="1">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rPr>
              <a:t>dụng</a:t>
            </a:r>
            <a:endParaRPr lang="zh-CN" altLang="en-US" sz="2100" b="1" dirty="0">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endParaRPr>
          </a:p>
        </p:txBody>
      </p:sp>
      <p:sp>
        <p:nvSpPr>
          <p:cNvPr id="2" name="TextBox 1">
            <a:extLst>
              <a:ext uri="{FF2B5EF4-FFF2-40B4-BE49-F238E27FC236}">
                <a16:creationId xmlns:a16="http://schemas.microsoft.com/office/drawing/2014/main" id="{E876D529-2BB0-4A38-9ABD-E260136D776A}"/>
              </a:ext>
            </a:extLst>
          </p:cNvPr>
          <p:cNvSpPr txBox="1"/>
          <p:nvPr/>
        </p:nvSpPr>
        <p:spPr>
          <a:xfrm>
            <a:off x="5126266" y="639219"/>
            <a:ext cx="1894115" cy="507831"/>
          </a:xfrm>
          <a:prstGeom prst="rect">
            <a:avLst/>
          </a:prstGeom>
          <a:noFill/>
        </p:spPr>
        <p:txBody>
          <a:bodyPr wrap="square" rtlCol="0">
            <a:spAutoFit/>
          </a:bodyPr>
          <a:lstStyle/>
          <a:p>
            <a:r>
              <a:rPr lang="en-US" sz="2700" b="1" dirty="0" err="1">
                <a:latin typeface="#9Slide05 SVNBlenda Script" panose="02000804000000020003" pitchFamily="2" charset="0"/>
                <a:cs typeface="#9Slide03 Arima Madurai ExtraBo" panose="00000900000000000000" pitchFamily="2" charset="0"/>
              </a:rPr>
              <a:t>Vận</a:t>
            </a:r>
            <a:r>
              <a:rPr lang="en-US" sz="2700" b="1" dirty="0">
                <a:latin typeface="#9Slide05 SVNBlenda Script" panose="02000804000000020003" pitchFamily="2" charset="0"/>
                <a:cs typeface="#9Slide03 Arima Madurai ExtraBo" panose="00000900000000000000" pitchFamily="2" charset="0"/>
              </a:rPr>
              <a:t> </a:t>
            </a:r>
            <a:r>
              <a:rPr lang="en-US" sz="2700" b="1" dirty="0" err="1">
                <a:latin typeface="#9Slide05 SVNBlenda Script" panose="02000804000000020003" pitchFamily="2" charset="0"/>
                <a:cs typeface="#9Slide03 Arima Madurai ExtraBo" panose="00000900000000000000" pitchFamily="2" charset="0"/>
              </a:rPr>
              <a:t>dụng</a:t>
            </a:r>
            <a:endParaRPr lang="en-US" sz="2700" b="1" dirty="0">
              <a:latin typeface="#9Slide05 SVNBlenda Script" panose="02000804000000020003" pitchFamily="2" charset="0"/>
              <a:cs typeface="#9Slide03 Arima Madurai ExtraBo" panose="00000900000000000000" pitchFamily="2" charset="0"/>
            </a:endParaRPr>
          </a:p>
        </p:txBody>
      </p:sp>
      <p:sp>
        <p:nvSpPr>
          <p:cNvPr id="3" name="TextBox 2">
            <a:extLst>
              <a:ext uri="{FF2B5EF4-FFF2-40B4-BE49-F238E27FC236}">
                <a16:creationId xmlns:a16="http://schemas.microsoft.com/office/drawing/2014/main" id="{AAE24857-07BF-42BE-BE41-46DE6B10FFF2}"/>
              </a:ext>
            </a:extLst>
          </p:cNvPr>
          <p:cNvSpPr txBox="1"/>
          <p:nvPr/>
        </p:nvSpPr>
        <p:spPr>
          <a:xfrm>
            <a:off x="3621855" y="1362328"/>
            <a:ext cx="4923430" cy="2966197"/>
          </a:xfrm>
          <a:prstGeom prst="rect">
            <a:avLst/>
          </a:prstGeom>
          <a:noFill/>
        </p:spPr>
        <p:txBody>
          <a:bodyPr wrap="square" rtlCol="0">
            <a:spAutoFit/>
          </a:bodyPr>
          <a:lstStyle/>
          <a:p>
            <a:pPr algn="just">
              <a:lnSpc>
                <a:spcPct val="150000"/>
              </a:lnSpc>
            </a:pPr>
            <a:r>
              <a:rPr lang="en-US" sz="1800" dirty="0">
                <a:latin typeface="#9Slide03 Arima Madurai Bold" panose="00000800000000000000" pitchFamily="2" charset="0"/>
                <a:cs typeface="#9Slide03 Arima Madurai Bold" panose="00000800000000000000" pitchFamily="2" charset="0"/>
              </a:rPr>
              <a:t>	</a:t>
            </a:r>
            <a:r>
              <a:rPr lang="en-US" sz="1800" dirty="0" err="1">
                <a:latin typeface="#9Slide03 Arima Madurai Bold" panose="00000800000000000000" pitchFamily="2" charset="0"/>
                <a:cs typeface="#9Slide03 Arima Madurai Bold" panose="00000800000000000000" pitchFamily="2" charset="0"/>
              </a:rPr>
              <a:t>Vào</a:t>
            </a:r>
            <a:r>
              <a:rPr lang="en-US" sz="1800" dirty="0">
                <a:latin typeface="#9Slide03 Arima Madurai Bold" panose="00000800000000000000" pitchFamily="2" charset="0"/>
                <a:cs typeface="#9Slide03 Arima Madurai Bold" panose="00000800000000000000" pitchFamily="2" charset="0"/>
              </a:rPr>
              <a:t> </a:t>
            </a:r>
            <a:r>
              <a:rPr lang="en-US" sz="1800" dirty="0" err="1">
                <a:latin typeface="#9Slide03 Arima Madurai Bold" panose="00000800000000000000" pitchFamily="2" charset="0"/>
                <a:cs typeface="#9Slide03 Arima Madurai Bold" panose="00000800000000000000" pitchFamily="2" charset="0"/>
              </a:rPr>
              <a:t>vai</a:t>
            </a:r>
            <a:r>
              <a:rPr lang="en-US" sz="1800" dirty="0">
                <a:latin typeface="#9Slide03 Arima Madurai Bold" panose="00000800000000000000" pitchFamily="2" charset="0"/>
                <a:cs typeface="#9Slide03 Arima Madurai Bold" panose="00000800000000000000" pitchFamily="2" charset="0"/>
              </a:rPr>
              <a:t> </a:t>
            </a:r>
            <a:r>
              <a:rPr lang="en-US" sz="1800" dirty="0" err="1">
                <a:latin typeface="#9Slide03 Arima Madurai Bold" panose="00000800000000000000" pitchFamily="2" charset="0"/>
                <a:cs typeface="#9Slide03 Arima Madurai Bold" panose="00000800000000000000" pitchFamily="2" charset="0"/>
              </a:rPr>
              <a:t>một</a:t>
            </a:r>
            <a:r>
              <a:rPr lang="en-US" sz="1800" dirty="0">
                <a:latin typeface="#9Slide03 Arima Madurai Bold" panose="00000800000000000000" pitchFamily="2" charset="0"/>
                <a:cs typeface="#9Slide03 Arima Madurai Bold" panose="00000800000000000000" pitchFamily="2" charset="0"/>
              </a:rPr>
              <a:t> </a:t>
            </a:r>
            <a:r>
              <a:rPr lang="en-US" sz="1800" dirty="0" err="1">
                <a:latin typeface="#9Slide03 Arima Madurai Bold" panose="00000800000000000000" pitchFamily="2" charset="0"/>
                <a:cs typeface="#9Slide03 Arima Madurai Bold" panose="00000800000000000000" pitchFamily="2" charset="0"/>
              </a:rPr>
              <a:t>nhà</a:t>
            </a:r>
            <a:r>
              <a:rPr lang="en-US" sz="1800" dirty="0">
                <a:latin typeface="#9Slide03 Arima Madurai Bold" panose="00000800000000000000" pitchFamily="2" charset="0"/>
                <a:cs typeface="#9Slide03 Arima Madurai Bold" panose="00000800000000000000" pitchFamily="2" charset="0"/>
              </a:rPr>
              <a:t> khoa </a:t>
            </a:r>
            <a:r>
              <a:rPr lang="en-US" sz="1800" dirty="0" err="1">
                <a:latin typeface="#9Slide03 Arima Madurai Bold" panose="00000800000000000000" pitchFamily="2" charset="0"/>
                <a:cs typeface="#9Slide03 Arima Madurai Bold" panose="00000800000000000000" pitchFamily="2" charset="0"/>
              </a:rPr>
              <a:t>học</a:t>
            </a:r>
            <a:r>
              <a:rPr lang="en-US" sz="1800" dirty="0">
                <a:latin typeface="#9Slide03 Arima Madurai Bold" panose="00000800000000000000" pitchFamily="2" charset="0"/>
                <a:cs typeface="#9Slide03 Arima Madurai Bold" panose="00000800000000000000" pitchFamily="2" charset="0"/>
              </a:rPr>
              <a:t>, e </a:t>
            </a:r>
            <a:r>
              <a:rPr lang="en-US" sz="1800" dirty="0" err="1">
                <a:latin typeface="#9Slide03 Arima Madurai Bold" panose="00000800000000000000" pitchFamily="2" charset="0"/>
                <a:cs typeface="#9Slide03 Arima Madurai Bold" panose="00000800000000000000" pitchFamily="2" charset="0"/>
              </a:rPr>
              <a:t>hãy</a:t>
            </a:r>
            <a:r>
              <a:rPr lang="en-US" sz="1800" dirty="0">
                <a:latin typeface="#9Slide03 Arima Madurai Bold" panose="00000800000000000000" pitchFamily="2" charset="0"/>
                <a:cs typeface="#9Slide03 Arima Madurai Bold" panose="00000800000000000000" pitchFamily="2" charset="0"/>
              </a:rPr>
              <a:t> </a:t>
            </a:r>
            <a:r>
              <a:rPr lang="en-US" sz="1800" dirty="0" err="1">
                <a:latin typeface="#9Slide03 Arima Madurai Bold" panose="00000800000000000000" pitchFamily="2" charset="0"/>
                <a:cs typeface="#9Slide03 Arima Madurai Bold" panose="00000800000000000000" pitchFamily="2" charset="0"/>
              </a:rPr>
              <a:t>tìm</a:t>
            </a:r>
            <a:r>
              <a:rPr lang="en-US" sz="1800" dirty="0">
                <a:latin typeface="#9Slide03 Arima Madurai Bold" panose="00000800000000000000" pitchFamily="2" charset="0"/>
                <a:cs typeface="#9Slide03 Arima Madurai Bold" panose="00000800000000000000" pitchFamily="2" charset="0"/>
              </a:rPr>
              <a:t> </a:t>
            </a:r>
            <a:r>
              <a:rPr lang="en-US" sz="1800" dirty="0" err="1">
                <a:latin typeface="#9Slide03 Arima Madurai Bold" panose="00000800000000000000" pitchFamily="2" charset="0"/>
                <a:cs typeface="#9Slide03 Arima Madurai Bold" panose="00000800000000000000" pitchFamily="2" charset="0"/>
              </a:rPr>
              <a:t>hiểu</a:t>
            </a:r>
            <a:r>
              <a:rPr lang="en-US" sz="1800" dirty="0">
                <a:latin typeface="#9Slide03 Arima Madurai Bold" panose="00000800000000000000" pitchFamily="2" charset="0"/>
                <a:cs typeface="#9Slide03 Arima Madurai Bold" panose="00000800000000000000" pitchFamily="2" charset="0"/>
              </a:rPr>
              <a:t> </a:t>
            </a:r>
            <a:r>
              <a:rPr lang="en-US" sz="1800" dirty="0" err="1">
                <a:latin typeface="#9Slide03 Arima Madurai Bold" panose="00000800000000000000" pitchFamily="2" charset="0"/>
                <a:cs typeface="#9Slide03 Arima Madurai Bold" panose="00000800000000000000" pitchFamily="2" charset="0"/>
              </a:rPr>
              <a:t>thêm</a:t>
            </a:r>
            <a:r>
              <a:rPr lang="en-US" sz="1800" dirty="0">
                <a:latin typeface="#9Slide03 Arima Madurai Bold" panose="00000800000000000000" pitchFamily="2" charset="0"/>
                <a:cs typeface="#9Slide03 Arima Madurai Bold" panose="00000800000000000000" pitchFamily="2" charset="0"/>
              </a:rPr>
              <a:t> </a:t>
            </a:r>
            <a:r>
              <a:rPr lang="en-US" sz="1800" dirty="0" err="1">
                <a:latin typeface="#9Slide03 Arima Madurai Bold" panose="00000800000000000000" pitchFamily="2" charset="0"/>
                <a:cs typeface="#9Slide03 Arima Madurai Bold" panose="00000800000000000000" pitchFamily="2" charset="0"/>
              </a:rPr>
              <a:t>trên</a:t>
            </a:r>
            <a:r>
              <a:rPr lang="en-US" sz="1800" dirty="0">
                <a:latin typeface="#9Slide03 Arima Madurai Bold" panose="00000800000000000000" pitchFamily="2" charset="0"/>
                <a:cs typeface="#9Slide03 Arima Madurai Bold" panose="00000800000000000000" pitchFamily="2" charset="0"/>
              </a:rPr>
              <a:t> </a:t>
            </a:r>
            <a:r>
              <a:rPr lang="en-US" sz="1800" dirty="0" err="1">
                <a:latin typeface="#9Slide03 Arima Madurai Bold" panose="00000800000000000000" pitchFamily="2" charset="0"/>
                <a:cs typeface="#9Slide03 Arima Madurai Bold" panose="00000800000000000000" pitchFamily="2" charset="0"/>
              </a:rPr>
              <a:t>sách</a:t>
            </a:r>
            <a:r>
              <a:rPr lang="en-US" sz="1800" dirty="0">
                <a:latin typeface="#9Slide03 Arima Madurai Bold" panose="00000800000000000000" pitchFamily="2" charset="0"/>
                <a:cs typeface="#9Slide03 Arima Madurai Bold" panose="00000800000000000000" pitchFamily="2" charset="0"/>
              </a:rPr>
              <a:t> </a:t>
            </a:r>
            <a:r>
              <a:rPr lang="en-US" sz="1800" dirty="0" err="1">
                <a:latin typeface="#9Slide03 Arima Madurai Bold" panose="00000800000000000000" pitchFamily="2" charset="0"/>
                <a:cs typeface="#9Slide03 Arima Madurai Bold" panose="00000800000000000000" pitchFamily="2" charset="0"/>
              </a:rPr>
              <a:t>báo</a:t>
            </a:r>
            <a:r>
              <a:rPr lang="en-US" sz="1800" dirty="0">
                <a:latin typeface="#9Slide03 Arima Madurai Bold" panose="00000800000000000000" pitchFamily="2" charset="0"/>
                <a:cs typeface="#9Slide03 Arima Madurai Bold" panose="00000800000000000000" pitchFamily="2" charset="0"/>
              </a:rPr>
              <a:t>, internet </a:t>
            </a:r>
            <a:r>
              <a:rPr lang="en-US" sz="1800" dirty="0" err="1">
                <a:latin typeface="#9Slide03 Arima Madurai Bold" panose="00000800000000000000" pitchFamily="2" charset="0"/>
                <a:cs typeface="#9Slide03 Arima Madurai Bold" panose="00000800000000000000" pitchFamily="2" charset="0"/>
              </a:rPr>
              <a:t>và</a:t>
            </a:r>
            <a:r>
              <a:rPr lang="en-US" sz="1800" dirty="0">
                <a:latin typeface="#9Slide03 Arima Madurai Bold" panose="00000800000000000000" pitchFamily="2" charset="0"/>
                <a:cs typeface="#9Slide03 Arima Madurai Bold" panose="00000800000000000000" pitchFamily="2" charset="0"/>
              </a:rPr>
              <a:t> </a:t>
            </a:r>
            <a:r>
              <a:rPr lang="en-US" sz="1800" dirty="0" err="1">
                <a:latin typeface="#9Slide03 Arima Madurai Bold" panose="00000800000000000000" pitchFamily="2" charset="0"/>
                <a:cs typeface="#9Slide03 Arima Madurai Bold" panose="00000800000000000000" pitchFamily="2" charset="0"/>
              </a:rPr>
              <a:t>thực</a:t>
            </a:r>
            <a:r>
              <a:rPr lang="en-US" sz="1800" dirty="0">
                <a:latin typeface="#9Slide03 Arima Madurai Bold" panose="00000800000000000000" pitchFamily="2" charset="0"/>
                <a:cs typeface="#9Slide03 Arima Madurai Bold" panose="00000800000000000000" pitchFamily="2" charset="0"/>
              </a:rPr>
              <a:t> </a:t>
            </a:r>
            <a:r>
              <a:rPr lang="en-US" sz="1800" dirty="0" err="1">
                <a:latin typeface="#9Slide03 Arima Madurai Bold" panose="00000800000000000000" pitchFamily="2" charset="0"/>
                <a:cs typeface="#9Slide03 Arima Madurai Bold" panose="00000800000000000000" pitchFamily="2" charset="0"/>
              </a:rPr>
              <a:t>hiện</a:t>
            </a:r>
            <a:r>
              <a:rPr lang="en-US" sz="1800" dirty="0">
                <a:latin typeface="#9Slide03 Arima Madurai Bold" panose="00000800000000000000" pitchFamily="2" charset="0"/>
                <a:cs typeface="#9Slide03 Arima Madurai Bold" panose="00000800000000000000" pitchFamily="2" charset="0"/>
              </a:rPr>
              <a:t> </a:t>
            </a:r>
            <a:r>
              <a:rPr lang="en-US" sz="1800" dirty="0" err="1">
                <a:latin typeface="#9Slide03 Arima Madurai Bold" panose="00000800000000000000" pitchFamily="2" charset="0"/>
                <a:cs typeface="#9Slide03 Arima Madurai Bold" panose="00000800000000000000" pitchFamily="2" charset="0"/>
              </a:rPr>
              <a:t>một</a:t>
            </a:r>
            <a:r>
              <a:rPr lang="en-US" sz="1800" dirty="0">
                <a:latin typeface="#9Slide03 Arima Madurai Bold" panose="00000800000000000000" pitchFamily="2" charset="0"/>
                <a:cs typeface="#9Slide03 Arima Madurai Bold" panose="00000800000000000000" pitchFamily="2" charset="0"/>
              </a:rPr>
              <a:t> </a:t>
            </a:r>
            <a:r>
              <a:rPr lang="en-US" sz="1800" dirty="0" err="1">
                <a:latin typeface="#9Slide03 Arima Madurai Bold" panose="00000800000000000000" pitchFamily="2" charset="0"/>
                <a:cs typeface="#9Slide03 Arima Madurai Bold" panose="00000800000000000000" pitchFamily="2" charset="0"/>
              </a:rPr>
              <a:t>bài</a:t>
            </a:r>
            <a:r>
              <a:rPr lang="en-US" sz="1800" dirty="0">
                <a:latin typeface="#9Slide03 Arima Madurai Bold" panose="00000800000000000000" pitchFamily="2" charset="0"/>
                <a:cs typeface="#9Slide03 Arima Madurai Bold" panose="00000800000000000000" pitchFamily="2" charset="0"/>
              </a:rPr>
              <a:t> </a:t>
            </a:r>
            <a:r>
              <a:rPr lang="en-US" sz="1800" dirty="0" err="1">
                <a:latin typeface="#9Slide03 Arima Madurai Bold" panose="00000800000000000000" pitchFamily="2" charset="0"/>
                <a:cs typeface="#9Slide03 Arima Madurai Bold" panose="00000800000000000000" pitchFamily="2" charset="0"/>
              </a:rPr>
              <a:t>nghiên</a:t>
            </a:r>
            <a:r>
              <a:rPr lang="en-US" sz="1800" dirty="0">
                <a:latin typeface="#9Slide03 Arima Madurai Bold" panose="00000800000000000000" pitchFamily="2" charset="0"/>
                <a:cs typeface="#9Slide03 Arima Madurai Bold" panose="00000800000000000000" pitchFamily="2" charset="0"/>
              </a:rPr>
              <a:t> </a:t>
            </a:r>
            <a:r>
              <a:rPr lang="en-US" sz="1800" dirty="0" err="1">
                <a:latin typeface="#9Slide03 Arima Madurai Bold" panose="00000800000000000000" pitchFamily="2" charset="0"/>
                <a:cs typeface="#9Slide03 Arima Madurai Bold" panose="00000800000000000000" pitchFamily="2" charset="0"/>
              </a:rPr>
              <a:t>cứu</a:t>
            </a:r>
            <a:r>
              <a:rPr lang="en-US" sz="1800" dirty="0">
                <a:latin typeface="#9Slide03 Arima Madurai Bold" panose="00000800000000000000" pitchFamily="2" charset="0"/>
                <a:cs typeface="#9Slide03 Arima Madurai Bold" panose="00000800000000000000" pitchFamily="2" charset="0"/>
              </a:rPr>
              <a:t> </a:t>
            </a:r>
            <a:r>
              <a:rPr lang="en-US" sz="1800" dirty="0" err="1">
                <a:latin typeface="#9Slide03 Arima Madurai Bold" panose="00000800000000000000" pitchFamily="2" charset="0"/>
                <a:cs typeface="#9Slide03 Arima Madurai Bold" panose="00000800000000000000" pitchFamily="2" charset="0"/>
              </a:rPr>
              <a:t>với</a:t>
            </a:r>
            <a:r>
              <a:rPr lang="en-US" sz="1800" dirty="0">
                <a:latin typeface="#9Slide03 Arima Madurai Bold" panose="00000800000000000000" pitchFamily="2" charset="0"/>
                <a:cs typeface="#9Slide03 Arima Madurai Bold" panose="00000800000000000000" pitchFamily="2" charset="0"/>
              </a:rPr>
              <a:t> </a:t>
            </a:r>
            <a:r>
              <a:rPr lang="en-US" sz="1800" dirty="0" err="1">
                <a:latin typeface="#9Slide03 Arima Madurai Bold" panose="00000800000000000000" pitchFamily="2" charset="0"/>
                <a:cs typeface="#9Slide03 Arima Madurai Bold" panose="00000800000000000000" pitchFamily="2" charset="0"/>
              </a:rPr>
              <a:t>nội</a:t>
            </a:r>
            <a:r>
              <a:rPr lang="en-US" sz="1800" dirty="0">
                <a:latin typeface="#9Slide03 Arima Madurai Bold" panose="00000800000000000000" pitchFamily="2" charset="0"/>
                <a:cs typeface="#9Slide03 Arima Madurai Bold" panose="00000800000000000000" pitchFamily="2" charset="0"/>
              </a:rPr>
              <a:t> dung </a:t>
            </a:r>
            <a:r>
              <a:rPr lang="en-US" sz="1800" dirty="0" err="1">
                <a:latin typeface="#9Slide03 Arima Madurai Bold" panose="00000800000000000000" pitchFamily="2" charset="0"/>
                <a:cs typeface="#9Slide03 Arima Madurai Bold" panose="00000800000000000000" pitchFamily="2" charset="0"/>
              </a:rPr>
              <a:t>như</a:t>
            </a:r>
            <a:r>
              <a:rPr lang="en-US" sz="1800" dirty="0">
                <a:latin typeface="#9Slide03 Arima Madurai Bold" panose="00000800000000000000" pitchFamily="2" charset="0"/>
                <a:cs typeface="#9Slide03 Arima Madurai Bold" panose="00000800000000000000" pitchFamily="2" charset="0"/>
              </a:rPr>
              <a:t> </a:t>
            </a:r>
            <a:r>
              <a:rPr lang="en-US" sz="1800" dirty="0" err="1">
                <a:latin typeface="#9Slide03 Arima Madurai Bold" panose="00000800000000000000" pitchFamily="2" charset="0"/>
                <a:cs typeface="#9Slide03 Arima Madurai Bold" panose="00000800000000000000" pitchFamily="2" charset="0"/>
              </a:rPr>
              <a:t>sau</a:t>
            </a:r>
            <a:r>
              <a:rPr lang="en-US" sz="1800" dirty="0">
                <a:latin typeface="#9Slide03 Arima Madurai Bold" panose="00000800000000000000" pitchFamily="2" charset="0"/>
                <a:cs typeface="#9Slide03 Arima Madurai Bold" panose="00000800000000000000" pitchFamily="2" charset="0"/>
              </a:rPr>
              <a:t>:</a:t>
            </a:r>
          </a:p>
          <a:p>
            <a:pPr algn="just">
              <a:lnSpc>
                <a:spcPct val="150000"/>
              </a:lnSpc>
            </a:pPr>
            <a:r>
              <a:rPr lang="en-US" sz="1800" dirty="0" err="1">
                <a:solidFill>
                  <a:schemeClr val="accent1">
                    <a:lumMod val="50000"/>
                  </a:schemeClr>
                </a:solidFill>
                <a:latin typeface="#9Slide03 Arima Madurai Bold" panose="00000800000000000000" pitchFamily="2" charset="0"/>
                <a:cs typeface="#9Slide03 Arima Madurai Bold" panose="00000800000000000000" pitchFamily="2" charset="0"/>
              </a:rPr>
              <a:t>Nguyên</a:t>
            </a:r>
            <a:r>
              <a:rPr lang="en-US" sz="18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1800" dirty="0" err="1">
                <a:solidFill>
                  <a:schemeClr val="accent1">
                    <a:lumMod val="50000"/>
                  </a:schemeClr>
                </a:solidFill>
                <a:latin typeface="#9Slide03 Arima Madurai Bold" panose="00000800000000000000" pitchFamily="2" charset="0"/>
                <a:cs typeface="#9Slide03 Arima Madurai Bold" panose="00000800000000000000" pitchFamily="2" charset="0"/>
              </a:rPr>
              <a:t>liệu</a:t>
            </a:r>
            <a:r>
              <a:rPr lang="en-US" sz="18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1800" dirty="0" err="1">
                <a:solidFill>
                  <a:schemeClr val="accent1">
                    <a:lumMod val="50000"/>
                  </a:schemeClr>
                </a:solidFill>
                <a:latin typeface="#9Slide03 Arima Madurai Bold" panose="00000800000000000000" pitchFamily="2" charset="0"/>
                <a:cs typeface="#9Slide03 Arima Madurai Bold" panose="00000800000000000000" pitchFamily="2" charset="0"/>
              </a:rPr>
              <a:t>đồng</a:t>
            </a:r>
            <a:r>
              <a:rPr lang="en-US" sz="18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1800" dirty="0" err="1">
                <a:solidFill>
                  <a:schemeClr val="accent1">
                    <a:lumMod val="50000"/>
                  </a:schemeClr>
                </a:solidFill>
                <a:latin typeface="#9Slide03 Arima Madurai Bold" panose="00000800000000000000" pitchFamily="2" charset="0"/>
                <a:cs typeface="#9Slide03 Arima Madurai Bold" panose="00000800000000000000" pitchFamily="2" charset="0"/>
              </a:rPr>
              <a:t>hiện</a:t>
            </a:r>
            <a:r>
              <a:rPr lang="en-US" sz="1800" dirty="0">
                <a:solidFill>
                  <a:schemeClr val="accent1">
                    <a:lumMod val="50000"/>
                  </a:schemeClr>
                </a:solidFill>
                <a:latin typeface="#9Slide03 Arima Madurai Bold" panose="00000800000000000000" pitchFamily="2" charset="0"/>
                <a:cs typeface="#9Slide03 Arima Madurai Bold" panose="00000800000000000000" pitchFamily="2" charset="0"/>
              </a:rPr>
              <a:t> nay </a:t>
            </a:r>
            <a:r>
              <a:rPr lang="en-US" sz="1800" dirty="0" err="1">
                <a:solidFill>
                  <a:schemeClr val="accent1">
                    <a:lumMod val="50000"/>
                  </a:schemeClr>
                </a:solidFill>
                <a:latin typeface="#9Slide03 Arima Madurai Bold" panose="00000800000000000000" pitchFamily="2" charset="0"/>
                <a:cs typeface="#9Slide03 Arima Madurai Bold" panose="00000800000000000000" pitchFamily="2" charset="0"/>
              </a:rPr>
              <a:t>còn</a:t>
            </a:r>
            <a:r>
              <a:rPr lang="en-US" sz="18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1800" dirty="0" err="1">
                <a:solidFill>
                  <a:schemeClr val="accent1">
                    <a:lumMod val="50000"/>
                  </a:schemeClr>
                </a:solidFill>
                <a:latin typeface="#9Slide03 Arima Madurai Bold" panose="00000800000000000000" pitchFamily="2" charset="0"/>
                <a:cs typeface="#9Slide03 Arima Madurai Bold" panose="00000800000000000000" pitchFamily="2" charset="0"/>
              </a:rPr>
              <a:t>được</a:t>
            </a:r>
            <a:r>
              <a:rPr lang="en-US" sz="18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1800" dirty="0" err="1">
                <a:solidFill>
                  <a:schemeClr val="accent1">
                    <a:lumMod val="50000"/>
                  </a:schemeClr>
                </a:solidFill>
                <a:latin typeface="#9Slide03 Arima Madurai Bold" panose="00000800000000000000" pitchFamily="2" charset="0"/>
                <a:cs typeface="#9Slide03 Arima Madurai Bold" panose="00000800000000000000" pitchFamily="2" charset="0"/>
              </a:rPr>
              <a:t>sử</a:t>
            </a:r>
            <a:r>
              <a:rPr lang="en-US" sz="18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1800" dirty="0" err="1">
                <a:solidFill>
                  <a:schemeClr val="accent1">
                    <a:lumMod val="50000"/>
                  </a:schemeClr>
                </a:solidFill>
                <a:latin typeface="#9Slide03 Arima Madurai Bold" panose="00000800000000000000" pitchFamily="2" charset="0"/>
                <a:cs typeface="#9Slide03 Arima Madurai Bold" panose="00000800000000000000" pitchFamily="2" charset="0"/>
              </a:rPr>
              <a:t>dụng</a:t>
            </a:r>
            <a:r>
              <a:rPr lang="en-US" sz="18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1800" dirty="0" err="1">
                <a:solidFill>
                  <a:schemeClr val="accent1">
                    <a:lumMod val="50000"/>
                  </a:schemeClr>
                </a:solidFill>
                <a:latin typeface="#9Slide03 Arima Madurai Bold" panose="00000800000000000000" pitchFamily="2" charset="0"/>
                <a:cs typeface="#9Slide03 Arima Madurai Bold" panose="00000800000000000000" pitchFamily="2" charset="0"/>
              </a:rPr>
              <a:t>vào</a:t>
            </a:r>
            <a:r>
              <a:rPr lang="en-US" sz="18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1800" dirty="0" err="1">
                <a:solidFill>
                  <a:schemeClr val="accent1">
                    <a:lumMod val="50000"/>
                  </a:schemeClr>
                </a:solidFill>
                <a:latin typeface="#9Slide03 Arima Madurai Bold" panose="00000800000000000000" pitchFamily="2" charset="0"/>
                <a:cs typeface="#9Slide03 Arima Madurai Bold" panose="00000800000000000000" pitchFamily="2" charset="0"/>
              </a:rPr>
              <a:t>những</a:t>
            </a:r>
            <a:r>
              <a:rPr lang="en-US" sz="18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1800" dirty="0" err="1">
                <a:solidFill>
                  <a:schemeClr val="accent1">
                    <a:lumMod val="50000"/>
                  </a:schemeClr>
                </a:solidFill>
                <a:latin typeface="#9Slide03 Arima Madurai Bold" panose="00000800000000000000" pitchFamily="2" charset="0"/>
                <a:cs typeface="#9Slide03 Arima Madurai Bold" panose="00000800000000000000" pitchFamily="2" charset="0"/>
              </a:rPr>
              <a:t>việc</a:t>
            </a:r>
            <a:r>
              <a:rPr lang="en-US" sz="18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1800" dirty="0" err="1">
                <a:solidFill>
                  <a:schemeClr val="accent1">
                    <a:lumMod val="50000"/>
                  </a:schemeClr>
                </a:solidFill>
                <a:latin typeface="#9Slide03 Arima Madurai Bold" panose="00000800000000000000" pitchFamily="2" charset="0"/>
                <a:cs typeface="#9Slide03 Arima Madurai Bold" panose="00000800000000000000" pitchFamily="2" charset="0"/>
              </a:rPr>
              <a:t>gì</a:t>
            </a:r>
            <a:r>
              <a:rPr lang="en-US" sz="18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1800" dirty="0" err="1">
                <a:solidFill>
                  <a:schemeClr val="accent1">
                    <a:lumMod val="50000"/>
                  </a:schemeClr>
                </a:solidFill>
                <a:latin typeface="#9Slide03 Arima Madurai Bold" panose="00000800000000000000" pitchFamily="2" charset="0"/>
                <a:cs typeface="#9Slide03 Arima Madurai Bold" panose="00000800000000000000" pitchFamily="2" charset="0"/>
              </a:rPr>
              <a:t>Tại</a:t>
            </a:r>
            <a:r>
              <a:rPr lang="en-US" sz="18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1800" dirty="0" err="1">
                <a:solidFill>
                  <a:schemeClr val="accent1">
                    <a:lumMod val="50000"/>
                  </a:schemeClr>
                </a:solidFill>
                <a:latin typeface="#9Slide03 Arima Madurai Bold" panose="00000800000000000000" pitchFamily="2" charset="0"/>
                <a:cs typeface="#9Slide03 Arima Madurai Bold" panose="00000800000000000000" pitchFamily="2" charset="0"/>
              </a:rPr>
              <a:t>sao</a:t>
            </a:r>
            <a:r>
              <a:rPr lang="en-US" sz="18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1800" dirty="0" err="1">
                <a:solidFill>
                  <a:schemeClr val="accent1">
                    <a:lumMod val="50000"/>
                  </a:schemeClr>
                </a:solidFill>
                <a:latin typeface="#9Slide03 Arima Madurai Bold" panose="00000800000000000000" pitchFamily="2" charset="0"/>
                <a:cs typeface="#9Slide03 Arima Madurai Bold" panose="00000800000000000000" pitchFamily="2" charset="0"/>
              </a:rPr>
              <a:t>các</a:t>
            </a:r>
            <a:r>
              <a:rPr lang="en-US" sz="18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1800" dirty="0" err="1">
                <a:solidFill>
                  <a:schemeClr val="accent1">
                    <a:lumMod val="50000"/>
                  </a:schemeClr>
                </a:solidFill>
                <a:latin typeface="#9Slide03 Arima Madurai Bold" panose="00000800000000000000" pitchFamily="2" charset="0"/>
                <a:cs typeface="#9Slide03 Arima Madurai Bold" panose="00000800000000000000" pitchFamily="2" charset="0"/>
              </a:rPr>
              <a:t>loại</a:t>
            </a:r>
            <a:r>
              <a:rPr lang="en-US" sz="18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1800" dirty="0" err="1">
                <a:solidFill>
                  <a:schemeClr val="accent1">
                    <a:lumMod val="50000"/>
                  </a:schemeClr>
                </a:solidFill>
                <a:latin typeface="#9Slide03 Arima Madurai Bold" panose="00000800000000000000" pitchFamily="2" charset="0"/>
                <a:cs typeface="#9Slide03 Arima Madurai Bold" panose="00000800000000000000" pitchFamily="2" charset="0"/>
              </a:rPr>
              <a:t>công</a:t>
            </a:r>
            <a:r>
              <a:rPr lang="en-US" sz="18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1800" dirty="0" err="1">
                <a:solidFill>
                  <a:schemeClr val="accent1">
                    <a:lumMod val="50000"/>
                  </a:schemeClr>
                </a:solidFill>
                <a:latin typeface="#9Slide03 Arima Madurai Bold" panose="00000800000000000000" pitchFamily="2" charset="0"/>
                <a:cs typeface="#9Slide03 Arima Madurai Bold" panose="00000800000000000000" pitchFamily="2" charset="0"/>
              </a:rPr>
              <a:t>cụ</a:t>
            </a:r>
            <a:r>
              <a:rPr lang="en-US" sz="18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1800" dirty="0" err="1">
                <a:solidFill>
                  <a:schemeClr val="accent1">
                    <a:lumMod val="50000"/>
                  </a:schemeClr>
                </a:solidFill>
                <a:latin typeface="#9Slide03 Arima Madurai Bold" panose="00000800000000000000" pitchFamily="2" charset="0"/>
                <a:cs typeface="#9Slide03 Arima Madurai Bold" panose="00000800000000000000" pitchFamily="2" charset="0"/>
              </a:rPr>
              <a:t>và</a:t>
            </a:r>
            <a:r>
              <a:rPr lang="en-US" sz="18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1800" dirty="0" err="1">
                <a:solidFill>
                  <a:schemeClr val="accent1">
                    <a:lumMod val="50000"/>
                  </a:schemeClr>
                </a:solidFill>
                <a:latin typeface="#9Slide03 Arima Madurai Bold" panose="00000800000000000000" pitchFamily="2" charset="0"/>
                <a:cs typeface="#9Slide03 Arima Madurai Bold" panose="00000800000000000000" pitchFamily="2" charset="0"/>
              </a:rPr>
              <a:t>vũ</a:t>
            </a:r>
            <a:r>
              <a:rPr lang="en-US" sz="18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1800" dirty="0" err="1">
                <a:solidFill>
                  <a:schemeClr val="accent1">
                    <a:lumMod val="50000"/>
                  </a:schemeClr>
                </a:solidFill>
                <a:latin typeface="#9Slide03 Arima Madurai Bold" panose="00000800000000000000" pitchFamily="2" charset="0"/>
                <a:cs typeface="#9Slide03 Arima Madurai Bold" panose="00000800000000000000" pitchFamily="2" charset="0"/>
              </a:rPr>
              <a:t>khí</a:t>
            </a:r>
            <a:r>
              <a:rPr lang="en-US" sz="18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1800" dirty="0" err="1">
                <a:solidFill>
                  <a:schemeClr val="accent1">
                    <a:lumMod val="50000"/>
                  </a:schemeClr>
                </a:solidFill>
                <a:latin typeface="#9Slide03 Arima Madurai Bold" panose="00000800000000000000" pitchFamily="2" charset="0"/>
                <a:cs typeface="#9Slide03 Arima Madurai Bold" panose="00000800000000000000" pitchFamily="2" charset="0"/>
              </a:rPr>
              <a:t>bằng</a:t>
            </a:r>
            <a:r>
              <a:rPr lang="en-US" sz="18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1800" dirty="0" err="1">
                <a:solidFill>
                  <a:schemeClr val="accent1">
                    <a:lumMod val="50000"/>
                  </a:schemeClr>
                </a:solidFill>
                <a:latin typeface="#9Slide03 Arima Madurai Bold" panose="00000800000000000000" pitchFamily="2" charset="0"/>
                <a:cs typeface="#9Slide03 Arima Madurai Bold" panose="00000800000000000000" pitchFamily="2" charset="0"/>
              </a:rPr>
              <a:t>đồng</a:t>
            </a:r>
            <a:r>
              <a:rPr lang="en-US" sz="18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1800" dirty="0" err="1">
                <a:solidFill>
                  <a:schemeClr val="accent1">
                    <a:lumMod val="50000"/>
                  </a:schemeClr>
                </a:solidFill>
                <a:latin typeface="#9Slide03 Arima Madurai Bold" panose="00000800000000000000" pitchFamily="2" charset="0"/>
                <a:cs typeface="#9Slide03 Arima Madurai Bold" panose="00000800000000000000" pitchFamily="2" charset="0"/>
              </a:rPr>
              <a:t>ngày</a:t>
            </a:r>
            <a:r>
              <a:rPr lang="en-US" sz="18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1800" dirty="0" err="1">
                <a:solidFill>
                  <a:schemeClr val="accent1">
                    <a:lumMod val="50000"/>
                  </a:schemeClr>
                </a:solidFill>
                <a:latin typeface="#9Slide03 Arima Madurai Bold" panose="00000800000000000000" pitchFamily="2" charset="0"/>
                <a:cs typeface="#9Slide03 Arima Madurai Bold" panose="00000800000000000000" pitchFamily="2" charset="0"/>
              </a:rPr>
              <a:t>càng</a:t>
            </a:r>
            <a:r>
              <a:rPr lang="en-US" sz="18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1800" dirty="0" err="1">
                <a:solidFill>
                  <a:schemeClr val="accent1">
                    <a:lumMod val="50000"/>
                  </a:schemeClr>
                </a:solidFill>
                <a:latin typeface="#9Slide03 Arima Madurai Bold" panose="00000800000000000000" pitchFamily="2" charset="0"/>
                <a:cs typeface="#9Slide03 Arima Madurai Bold" panose="00000800000000000000" pitchFamily="2" charset="0"/>
              </a:rPr>
              <a:t>ít</a:t>
            </a:r>
            <a:r>
              <a:rPr lang="en-US" sz="18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1800" dirty="0" err="1">
                <a:solidFill>
                  <a:schemeClr val="accent1">
                    <a:lumMod val="50000"/>
                  </a:schemeClr>
                </a:solidFill>
                <a:latin typeface="#9Slide03 Arima Madurai Bold" panose="00000800000000000000" pitchFamily="2" charset="0"/>
                <a:cs typeface="#9Slide03 Arima Madurai Bold" panose="00000800000000000000" pitchFamily="2" charset="0"/>
              </a:rPr>
              <a:t>được</a:t>
            </a:r>
            <a:r>
              <a:rPr lang="en-US" sz="18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1800" dirty="0" err="1">
                <a:solidFill>
                  <a:schemeClr val="accent1">
                    <a:lumMod val="50000"/>
                  </a:schemeClr>
                </a:solidFill>
                <a:latin typeface="#9Slide03 Arima Madurai Bold" panose="00000800000000000000" pitchFamily="2" charset="0"/>
                <a:cs typeface="#9Slide03 Arima Madurai Bold" panose="00000800000000000000" pitchFamily="2" charset="0"/>
              </a:rPr>
              <a:t>sử</a:t>
            </a:r>
            <a:r>
              <a:rPr lang="en-US" sz="18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1800" dirty="0" err="1">
                <a:solidFill>
                  <a:schemeClr val="accent1">
                    <a:lumMod val="50000"/>
                  </a:schemeClr>
                </a:solidFill>
                <a:latin typeface="#9Slide03 Arima Madurai Bold" panose="00000800000000000000" pitchFamily="2" charset="0"/>
                <a:cs typeface="#9Slide03 Arima Madurai Bold" panose="00000800000000000000" pitchFamily="2" charset="0"/>
              </a:rPr>
              <a:t>dụng</a:t>
            </a:r>
            <a:r>
              <a:rPr lang="en-US" sz="18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1800" dirty="0" err="1">
                <a:solidFill>
                  <a:schemeClr val="accent1">
                    <a:lumMod val="50000"/>
                  </a:schemeClr>
                </a:solidFill>
                <a:latin typeface="#9Slide03 Arima Madurai Bold" panose="00000800000000000000" pitchFamily="2" charset="0"/>
                <a:cs typeface="#9Slide03 Arima Madurai Bold" panose="00000800000000000000" pitchFamily="2" charset="0"/>
              </a:rPr>
              <a:t>trong</a:t>
            </a:r>
            <a:r>
              <a:rPr lang="en-US" sz="18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1800" dirty="0" err="1">
                <a:solidFill>
                  <a:schemeClr val="accent1">
                    <a:lumMod val="50000"/>
                  </a:schemeClr>
                </a:solidFill>
                <a:latin typeface="#9Slide03 Arima Madurai Bold" panose="00000800000000000000" pitchFamily="2" charset="0"/>
                <a:cs typeface="#9Slide03 Arima Madurai Bold" panose="00000800000000000000" pitchFamily="2" charset="0"/>
              </a:rPr>
              <a:t>đời</a:t>
            </a:r>
            <a:r>
              <a:rPr lang="en-US" sz="1800" dirty="0">
                <a:solidFill>
                  <a:schemeClr val="accent1">
                    <a:lumMod val="50000"/>
                  </a:schemeClr>
                </a:solidFill>
                <a:latin typeface="#9Slide03 Arima Madurai Bold" panose="00000800000000000000" pitchFamily="2" charset="0"/>
                <a:cs typeface="#9Slide03 Arima Madurai Bold" panose="00000800000000000000" pitchFamily="2" charset="0"/>
              </a:rPr>
              <a:t> </a:t>
            </a:r>
            <a:r>
              <a:rPr lang="en-US" sz="1800" dirty="0" err="1">
                <a:solidFill>
                  <a:schemeClr val="accent1">
                    <a:lumMod val="50000"/>
                  </a:schemeClr>
                </a:solidFill>
                <a:latin typeface="#9Slide03 Arima Madurai Bold" panose="00000800000000000000" pitchFamily="2" charset="0"/>
                <a:cs typeface="#9Slide03 Arima Madurai Bold" panose="00000800000000000000" pitchFamily="2" charset="0"/>
              </a:rPr>
              <a:t>sống</a:t>
            </a:r>
            <a:r>
              <a:rPr lang="en-US" sz="1800" dirty="0">
                <a:solidFill>
                  <a:schemeClr val="accent1">
                    <a:lumMod val="50000"/>
                  </a:schemeClr>
                </a:solidFill>
                <a:latin typeface="#9Slide03 Arima Madurai Bold" panose="00000800000000000000" pitchFamily="2" charset="0"/>
                <a:cs typeface="#9Slide03 Arima Madurai Bold" panose="00000800000000000000" pitchFamily="2" charset="0"/>
              </a:rPr>
              <a:t>?</a:t>
            </a:r>
          </a:p>
        </p:txBody>
      </p:sp>
    </p:spTree>
    <p:extLst>
      <p:ext uri="{BB962C8B-B14F-4D97-AF65-F5344CB8AC3E}">
        <p14:creationId xmlns:p14="http://schemas.microsoft.com/office/powerpoint/2010/main" val="3899184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chemeClr val="accent6">
                    <a:lumMod val="75000"/>
                  </a:schemeClr>
                </a:solidFill>
                <a:latin typeface="+mj-lt"/>
              </a:rPr>
              <a:t>Hướng dẫn về nhà</a:t>
            </a:r>
          </a:p>
        </p:txBody>
      </p:sp>
      <p:sp>
        <p:nvSpPr>
          <p:cNvPr id="3" name="Text Placeholder 2"/>
          <p:cNvSpPr>
            <a:spLocks noGrp="1"/>
          </p:cNvSpPr>
          <p:nvPr>
            <p:ph type="body" idx="1"/>
          </p:nvPr>
        </p:nvSpPr>
        <p:spPr>
          <a:xfrm>
            <a:off x="1381250" y="1506741"/>
            <a:ext cx="6809700" cy="3112200"/>
          </a:xfrm>
        </p:spPr>
        <p:txBody>
          <a:bodyPr/>
          <a:lstStyle/>
          <a:p>
            <a:pPr>
              <a:buNone/>
            </a:pPr>
            <a:endParaRPr lang="en-US" dirty="0"/>
          </a:p>
          <a:p>
            <a:pPr>
              <a:buNone/>
            </a:pPr>
            <a:endParaRPr lang="en-US" dirty="0"/>
          </a:p>
        </p:txBody>
      </p:sp>
      <p:cxnSp>
        <p:nvCxnSpPr>
          <p:cNvPr id="5" name="Google Shape;623;p58"/>
          <p:cNvCxnSpPr/>
          <p:nvPr/>
        </p:nvCxnSpPr>
        <p:spPr>
          <a:xfrm>
            <a:off x="2135362" y="3372122"/>
            <a:ext cx="5808688" cy="0"/>
          </a:xfrm>
          <a:prstGeom prst="straightConnector1">
            <a:avLst/>
          </a:prstGeom>
          <a:noFill/>
          <a:ln w="9525" cap="flat" cmpd="sng">
            <a:solidFill>
              <a:schemeClr val="tx1"/>
            </a:solidFill>
            <a:prstDash val="dash"/>
            <a:round/>
            <a:headEnd type="none" w="med" len="med"/>
            <a:tailEnd type="none" w="med" len="med"/>
          </a:ln>
        </p:spPr>
      </p:cxnSp>
      <p:sp>
        <p:nvSpPr>
          <p:cNvPr id="6" name="Google Shape;624;p58"/>
          <p:cNvSpPr/>
          <p:nvPr/>
        </p:nvSpPr>
        <p:spPr>
          <a:xfrm>
            <a:off x="2820407" y="2986417"/>
            <a:ext cx="747545" cy="747545"/>
          </a:xfrm>
          <a:prstGeom prst="donut">
            <a:avLst>
              <a:gd name="adj" fmla="val 12366"/>
            </a:avLst>
          </a:prstGeom>
          <a:solidFill>
            <a:schemeClr val="accent2">
              <a:lumMod val="75000"/>
            </a:schemeClr>
          </a:solidFill>
          <a:ln w="2857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uli"/>
              <a:ea typeface="Muli"/>
              <a:cs typeface="Muli"/>
              <a:sym typeface="Muli"/>
            </a:endParaRPr>
          </a:p>
        </p:txBody>
      </p:sp>
      <p:sp>
        <p:nvSpPr>
          <p:cNvPr id="7" name="Google Shape;625;p58"/>
          <p:cNvSpPr/>
          <p:nvPr/>
        </p:nvSpPr>
        <p:spPr>
          <a:xfrm>
            <a:off x="3676670" y="3179104"/>
            <a:ext cx="362490" cy="362490"/>
          </a:xfrm>
          <a:prstGeom prst="ellipse">
            <a:avLst/>
          </a:prstGeom>
          <a:solidFill>
            <a:schemeClr val="accent2">
              <a:lumMod val="75000"/>
            </a:schemeClr>
          </a:solidFill>
          <a:ln w="2857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uli"/>
              <a:ea typeface="Muli"/>
              <a:cs typeface="Muli"/>
              <a:sym typeface="Muli"/>
            </a:endParaRPr>
          </a:p>
        </p:txBody>
      </p:sp>
      <p:sp>
        <p:nvSpPr>
          <p:cNvPr id="8" name="Google Shape;626;p58"/>
          <p:cNvSpPr/>
          <p:nvPr/>
        </p:nvSpPr>
        <p:spPr>
          <a:xfrm>
            <a:off x="4118892" y="3179104"/>
            <a:ext cx="362490" cy="362490"/>
          </a:xfrm>
          <a:prstGeom prst="ellipse">
            <a:avLst/>
          </a:prstGeom>
          <a:solidFill>
            <a:schemeClr val="accent2">
              <a:lumMod val="75000"/>
            </a:schemeClr>
          </a:solidFill>
          <a:ln w="2857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latin typeface="Muli"/>
              <a:ea typeface="Muli"/>
              <a:cs typeface="Muli"/>
              <a:sym typeface="Muli"/>
            </a:endParaRPr>
          </a:p>
        </p:txBody>
      </p:sp>
      <p:sp>
        <p:nvSpPr>
          <p:cNvPr id="9" name="Google Shape;627;p58"/>
          <p:cNvSpPr/>
          <p:nvPr/>
        </p:nvSpPr>
        <p:spPr>
          <a:xfrm>
            <a:off x="4568502" y="3179105"/>
            <a:ext cx="362490" cy="362490"/>
          </a:xfrm>
          <a:prstGeom prst="ellipse">
            <a:avLst/>
          </a:prstGeom>
          <a:solidFill>
            <a:schemeClr val="accent2">
              <a:lumMod val="75000"/>
            </a:schemeClr>
          </a:solidFill>
          <a:ln w="2857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latin typeface="Muli"/>
              <a:ea typeface="Muli"/>
              <a:cs typeface="Muli"/>
              <a:sym typeface="Muli"/>
            </a:endParaRPr>
          </a:p>
        </p:txBody>
      </p:sp>
      <p:sp>
        <p:nvSpPr>
          <p:cNvPr id="10" name="Google Shape;628;p58"/>
          <p:cNvSpPr/>
          <p:nvPr/>
        </p:nvSpPr>
        <p:spPr>
          <a:xfrm>
            <a:off x="5039706" y="3179105"/>
            <a:ext cx="362490" cy="362490"/>
          </a:xfrm>
          <a:prstGeom prst="ellipse">
            <a:avLst/>
          </a:prstGeom>
          <a:solidFill>
            <a:schemeClr val="accent2">
              <a:lumMod val="75000"/>
            </a:schemeClr>
          </a:solidFill>
          <a:ln w="2857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latin typeface="Muli"/>
              <a:ea typeface="Muli"/>
              <a:cs typeface="Muli"/>
              <a:sym typeface="Muli"/>
            </a:endParaRPr>
          </a:p>
        </p:txBody>
      </p:sp>
      <p:sp>
        <p:nvSpPr>
          <p:cNvPr id="11" name="Google Shape;629;p58"/>
          <p:cNvSpPr/>
          <p:nvPr/>
        </p:nvSpPr>
        <p:spPr>
          <a:xfrm>
            <a:off x="5510910" y="2986418"/>
            <a:ext cx="747545" cy="747545"/>
          </a:xfrm>
          <a:prstGeom prst="donut">
            <a:avLst>
              <a:gd name="adj" fmla="val 12366"/>
            </a:avLst>
          </a:prstGeom>
          <a:solidFill>
            <a:schemeClr val="accent2">
              <a:lumMod val="75000"/>
            </a:schemeClr>
          </a:solidFill>
          <a:ln w="2857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latin typeface="Muli"/>
              <a:ea typeface="Muli"/>
              <a:cs typeface="Muli"/>
              <a:sym typeface="Muli"/>
            </a:endParaRPr>
          </a:p>
        </p:txBody>
      </p:sp>
      <p:sp>
        <p:nvSpPr>
          <p:cNvPr id="12" name="Google Shape;630;p58"/>
          <p:cNvSpPr/>
          <p:nvPr/>
        </p:nvSpPr>
        <p:spPr>
          <a:xfrm>
            <a:off x="6367173" y="3178951"/>
            <a:ext cx="362490" cy="362490"/>
          </a:xfrm>
          <a:prstGeom prst="ellipse">
            <a:avLst/>
          </a:prstGeom>
          <a:solidFill>
            <a:schemeClr val="accent2">
              <a:lumMod val="75000"/>
            </a:schemeClr>
          </a:solidFill>
          <a:ln w="2857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uli"/>
              <a:ea typeface="Muli"/>
              <a:cs typeface="Muli"/>
              <a:sym typeface="Muli"/>
            </a:endParaRPr>
          </a:p>
        </p:txBody>
      </p:sp>
      <p:sp>
        <p:nvSpPr>
          <p:cNvPr id="13" name="Google Shape;631;p58"/>
          <p:cNvSpPr/>
          <p:nvPr/>
        </p:nvSpPr>
        <p:spPr>
          <a:xfrm>
            <a:off x="6838377" y="3179105"/>
            <a:ext cx="362490" cy="362490"/>
          </a:xfrm>
          <a:prstGeom prst="ellipse">
            <a:avLst/>
          </a:prstGeom>
          <a:solidFill>
            <a:schemeClr val="accent2">
              <a:lumMod val="75000"/>
            </a:schemeClr>
          </a:solidFill>
          <a:ln w="2857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latin typeface="Muli"/>
              <a:ea typeface="Muli"/>
              <a:cs typeface="Muli"/>
              <a:sym typeface="Muli"/>
            </a:endParaRPr>
          </a:p>
        </p:txBody>
      </p:sp>
      <p:sp>
        <p:nvSpPr>
          <p:cNvPr id="14" name="Google Shape;632;p58"/>
          <p:cNvSpPr/>
          <p:nvPr/>
        </p:nvSpPr>
        <p:spPr>
          <a:xfrm>
            <a:off x="7309581" y="3178951"/>
            <a:ext cx="362490" cy="362490"/>
          </a:xfrm>
          <a:prstGeom prst="ellipse">
            <a:avLst/>
          </a:prstGeom>
          <a:solidFill>
            <a:schemeClr val="accent2">
              <a:lumMod val="75000"/>
            </a:schemeClr>
          </a:solidFill>
          <a:ln w="2857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latin typeface="Muli"/>
              <a:ea typeface="Muli"/>
              <a:cs typeface="Muli"/>
              <a:sym typeface="Muli"/>
            </a:endParaRPr>
          </a:p>
        </p:txBody>
      </p:sp>
      <p:sp>
        <p:nvSpPr>
          <p:cNvPr id="15" name="Google Shape;637;p58"/>
          <p:cNvSpPr txBox="1"/>
          <p:nvPr/>
        </p:nvSpPr>
        <p:spPr>
          <a:xfrm rot="684">
            <a:off x="1989313" y="1941861"/>
            <a:ext cx="2403220" cy="100962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dirty="0">
                <a:solidFill>
                  <a:schemeClr val="accent6">
                    <a:lumMod val="50000"/>
                  </a:schemeClr>
                </a:solidFill>
                <a:latin typeface="Muli"/>
                <a:ea typeface="Muli"/>
                <a:cs typeface="Muli"/>
                <a:sym typeface="Muli"/>
              </a:rPr>
              <a:t>Trả lời các câu hỏi</a:t>
            </a:r>
          </a:p>
          <a:p>
            <a:pPr marL="0" lvl="0" indent="0" algn="ctr" rtl="0">
              <a:spcBef>
                <a:spcPts val="0"/>
              </a:spcBef>
              <a:spcAft>
                <a:spcPts val="0"/>
              </a:spcAft>
              <a:buNone/>
            </a:pPr>
            <a:r>
              <a:rPr lang="en-US" sz="1800" b="1" dirty="0">
                <a:solidFill>
                  <a:schemeClr val="accent6">
                    <a:lumMod val="50000"/>
                  </a:schemeClr>
                </a:solidFill>
                <a:latin typeface="Muli"/>
                <a:ea typeface="Muli"/>
                <a:cs typeface="Muli"/>
                <a:sym typeface="Muli"/>
              </a:rPr>
              <a:t>trong SGK trang 30</a:t>
            </a:r>
            <a:endParaRPr lang="en" sz="1800" b="1" dirty="0">
              <a:solidFill>
                <a:schemeClr val="accent6">
                  <a:lumMod val="50000"/>
                </a:schemeClr>
              </a:solidFill>
              <a:latin typeface="Muli"/>
              <a:ea typeface="Muli"/>
              <a:cs typeface="Muli"/>
              <a:sym typeface="Muli"/>
            </a:endParaRPr>
          </a:p>
        </p:txBody>
      </p:sp>
      <p:sp>
        <p:nvSpPr>
          <p:cNvPr id="16" name="Google Shape;638;p58"/>
          <p:cNvSpPr txBox="1"/>
          <p:nvPr/>
        </p:nvSpPr>
        <p:spPr>
          <a:xfrm rot="1297">
            <a:off x="4271323" y="2122740"/>
            <a:ext cx="3753430" cy="723652"/>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dirty="0">
                <a:solidFill>
                  <a:schemeClr val="accent6">
                    <a:lumMod val="50000"/>
                  </a:schemeClr>
                </a:solidFill>
                <a:latin typeface="Muli"/>
                <a:ea typeface="Muli"/>
                <a:cs typeface="Muli"/>
                <a:sym typeface="Muli"/>
              </a:rPr>
              <a:t>Đọc trước Bài 6 – Ai Cập cổ đại</a:t>
            </a:r>
            <a:endParaRPr sz="1800" b="1" dirty="0">
              <a:solidFill>
                <a:schemeClr val="accent6">
                  <a:lumMod val="50000"/>
                </a:schemeClr>
              </a:solidFill>
              <a:latin typeface="Muli"/>
              <a:ea typeface="Muli"/>
              <a:cs typeface="Muli"/>
              <a:sym typeface="Muli"/>
            </a:endParaRPr>
          </a:p>
        </p:txBody>
      </p:sp>
    </p:spTree>
    <p:extLst>
      <p:ext uri="{BB962C8B-B14F-4D97-AF65-F5344CB8AC3E}">
        <p14:creationId xmlns:p14="http://schemas.microsoft.com/office/powerpoint/2010/main" val="223704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par>
                                <p:cTn id="37" presetID="22" presetClass="entr" presetSubtype="4"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arn(inVertical)">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8" grpId="0" animBg="1"/>
      <p:bldP spid="9" grpId="0" animBg="1"/>
      <p:bldP spid="10" grpId="0" animBg="1"/>
      <p:bldP spid="11" grpId="0" animBg="1"/>
      <p:bldP spid="12" grpId="0" animBg="1"/>
      <p:bldP spid="13" grpId="0" animBg="1"/>
      <p:bldP spid="14" grpId="0" animBg="1"/>
      <p:bldP spid="15"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cxnSp>
        <p:nvCxnSpPr>
          <p:cNvPr id="377" name="Shape 377"/>
          <p:cNvCxnSpPr/>
          <p:nvPr/>
        </p:nvCxnSpPr>
        <p:spPr>
          <a:xfrm>
            <a:off x="6450" y="1428750"/>
            <a:ext cx="2397299" cy="0"/>
          </a:xfrm>
          <a:prstGeom prst="straightConnector1">
            <a:avLst/>
          </a:prstGeom>
          <a:noFill/>
          <a:ln w="9525" cap="flat" cmpd="sng">
            <a:solidFill>
              <a:srgbClr val="CCCCCC"/>
            </a:solidFill>
            <a:prstDash val="solid"/>
            <a:round/>
            <a:headEnd type="none" w="lg" len="lg"/>
            <a:tailEnd type="none" w="lg" len="lg"/>
          </a:ln>
        </p:spPr>
      </p:cxnSp>
      <p:sp>
        <p:nvSpPr>
          <p:cNvPr id="378" name="Shape 378"/>
          <p:cNvSpPr txBox="1">
            <a:spLocks noGrp="1"/>
          </p:cNvSpPr>
          <p:nvPr>
            <p:ph type="ctrTitle" idx="4294967295"/>
          </p:nvPr>
        </p:nvSpPr>
        <p:spPr>
          <a:xfrm>
            <a:off x="1588898" y="2329859"/>
            <a:ext cx="6304202" cy="1159799"/>
          </a:xfrm>
          <a:prstGeom prst="rect">
            <a:avLst/>
          </a:prstGeom>
          <a:noFill/>
          <a:ln>
            <a:noFill/>
          </a:ln>
        </p:spPr>
        <p:txBody>
          <a:bodyPr lIns="91425" tIns="91425" rIns="91425" bIns="91425" anchor="ctr" anchorCtr="0">
            <a:noAutofit/>
          </a:bodyPr>
          <a:lstStyle/>
          <a:p>
            <a:pPr lvl="0" algn="ctr" rtl="0">
              <a:spcBef>
                <a:spcPts val="0"/>
              </a:spcBef>
              <a:buNone/>
            </a:pPr>
            <a:r>
              <a:rPr lang="en" sz="3400" dirty="0">
                <a:latin typeface="+mj-lt"/>
              </a:rPr>
              <a:t>CẢM ƠN CÁC EM </a:t>
            </a:r>
            <a:br>
              <a:rPr lang="en" sz="3400" dirty="0">
                <a:latin typeface="+mj-lt"/>
              </a:rPr>
            </a:br>
            <a:r>
              <a:rPr lang="en" sz="3400" dirty="0">
                <a:latin typeface="+mj-lt"/>
              </a:rPr>
              <a:t>ĐÃ LẮNG NGHE BÀI GIẢNG!</a:t>
            </a:r>
          </a:p>
        </p:txBody>
      </p:sp>
      <p:cxnSp>
        <p:nvCxnSpPr>
          <p:cNvPr id="379" name="Shape 379"/>
          <p:cNvCxnSpPr/>
          <p:nvPr/>
        </p:nvCxnSpPr>
        <p:spPr>
          <a:xfrm>
            <a:off x="5589800" y="1428750"/>
            <a:ext cx="3554100" cy="0"/>
          </a:xfrm>
          <a:prstGeom prst="straightConnector1">
            <a:avLst/>
          </a:prstGeom>
          <a:noFill/>
          <a:ln w="9525" cap="flat" cmpd="sng">
            <a:solidFill>
              <a:srgbClr val="CCCCCC"/>
            </a:solidFill>
            <a:prstDash val="solid"/>
            <a:round/>
            <a:headEnd type="none" w="lg" len="lg"/>
            <a:tailEnd type="none" w="lg" len="lg"/>
          </a:ln>
        </p:spPr>
      </p:cxnSp>
      <p:sp>
        <p:nvSpPr>
          <p:cNvPr id="380" name="Shape 380"/>
          <p:cNvSpPr/>
          <p:nvPr/>
        </p:nvSpPr>
        <p:spPr>
          <a:xfrm>
            <a:off x="831925" y="859175"/>
            <a:ext cx="1139100" cy="1139100"/>
          </a:xfrm>
          <a:prstGeom prst="ellipse">
            <a:avLst/>
          </a:prstGeom>
          <a:solidFill>
            <a:srgbClr val="FFCD00"/>
          </a:solidFill>
          <a:ln>
            <a:noFill/>
          </a:ln>
        </p:spPr>
        <p:txBody>
          <a:bodyPr lIns="91425" tIns="91425" rIns="91425" bIns="91425" anchor="ctr" anchorCtr="0">
            <a:noAutofit/>
          </a:bodyPr>
          <a:lstStyle/>
          <a:p>
            <a:pPr lvl="0">
              <a:spcBef>
                <a:spcPts val="0"/>
              </a:spcBef>
              <a:buNone/>
            </a:pPr>
            <a:endParaRPr/>
          </a:p>
        </p:txBody>
      </p:sp>
      <p:grpSp>
        <p:nvGrpSpPr>
          <p:cNvPr id="381" name="Shape 381"/>
          <p:cNvGrpSpPr/>
          <p:nvPr/>
        </p:nvGrpSpPr>
        <p:grpSpPr>
          <a:xfrm>
            <a:off x="1148888" y="1190759"/>
            <a:ext cx="505722" cy="475767"/>
            <a:chOff x="5972700" y="2330200"/>
            <a:chExt cx="411625" cy="387275"/>
          </a:xfrm>
        </p:grpSpPr>
        <p:sp>
          <p:nvSpPr>
            <p:cNvPr id="382" name="Shape 382"/>
            <p:cNvSpPr/>
            <p:nvPr/>
          </p:nvSpPr>
          <p:spPr>
            <a:xfrm>
              <a:off x="5972700" y="2476950"/>
              <a:ext cx="98050" cy="219825"/>
            </a:xfrm>
            <a:custGeom>
              <a:avLst/>
              <a:gdLst/>
              <a:ahLst/>
              <a:cxnLst/>
              <a:rect l="0" t="0" r="0" b="0"/>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83" name="Shape 383"/>
            <p:cNvSpPr/>
            <p:nvPr/>
          </p:nvSpPr>
          <p:spPr>
            <a:xfrm>
              <a:off x="6078025" y="2330200"/>
              <a:ext cx="306300" cy="387275"/>
            </a:xfrm>
            <a:custGeom>
              <a:avLst/>
              <a:gdLst/>
              <a:ahLst/>
              <a:cxnLst/>
              <a:rect l="0" t="0" r="0" b="0"/>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78"/>
                                        </p:tgtEl>
                                        <p:attrNameLst>
                                          <p:attrName>style.visibility</p:attrName>
                                        </p:attrNameLst>
                                      </p:cBhvr>
                                      <p:to>
                                        <p:strVal val="visible"/>
                                      </p:to>
                                    </p:set>
                                    <p:animEffect transition="in" filter="circle(in)">
                                      <p:cBhvr>
                                        <p:cTn id="7" dur="2000"/>
                                        <p:tgtEl>
                                          <p:spTgt spid="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805D50-9BDB-4115-97BC-2AA8CD89219D}"/>
              </a:ext>
            </a:extLst>
          </p:cNvPr>
          <p:cNvSpPr txBox="1"/>
          <p:nvPr/>
        </p:nvSpPr>
        <p:spPr>
          <a:xfrm>
            <a:off x="233916" y="212651"/>
            <a:ext cx="8208336" cy="4739759"/>
          </a:xfrm>
          <a:prstGeom prst="rect">
            <a:avLst/>
          </a:prstGeom>
          <a:noFill/>
        </p:spPr>
        <p:txBody>
          <a:bodyPr wrap="square" rtlCol="0">
            <a:spAutoFit/>
          </a:bodyPr>
          <a:lstStyle/>
          <a:p>
            <a:r>
              <a:rPr lang="vi-VN" sz="1600" b="1" dirty="0"/>
              <a:t>Câu 1. Nội dung nào sau đây không phản ánh đúng ý nghĩa của việc sử dụng công cụ bằng kim loại?</a:t>
            </a:r>
          </a:p>
          <a:p>
            <a:r>
              <a:rPr lang="vi-VN" sz="1600" dirty="0"/>
              <a:t>A. Giúp con người khai phá đất hoang, tăng diện tích trồng trọt.</a:t>
            </a:r>
          </a:p>
          <a:p>
            <a:r>
              <a:rPr lang="vi-VN" sz="1600" dirty="0"/>
              <a:t>B. Giúp con người có thể xẻ gỗ đóng thuyền, xẻ đá làm nhà.</a:t>
            </a:r>
          </a:p>
          <a:p>
            <a:r>
              <a:rPr lang="vi-VN" sz="1600" dirty="0"/>
              <a:t>C. Dẫn đến sự hình thành các quốc gia cổ đại.</a:t>
            </a:r>
          </a:p>
          <a:p>
            <a:r>
              <a:rPr lang="vi-VN" sz="1600" dirty="0"/>
              <a:t>D. Tạo ra một lượng sản phẩm dư thừa thường xuyên.</a:t>
            </a:r>
          </a:p>
          <a:p>
            <a:r>
              <a:rPr lang="vi-VN" sz="1600" b="1" dirty="0"/>
              <a:t>Câu 2. Con người đã phát hiện và dùng kim loại để chế tạo công cụ vào khoảng thời gian nào?</a:t>
            </a:r>
          </a:p>
          <a:p>
            <a:r>
              <a:rPr lang="vi-VN" sz="1600" dirty="0"/>
              <a:t>A. Thiên niên kỉ thứ II TCN.</a:t>
            </a:r>
          </a:p>
          <a:p>
            <a:r>
              <a:rPr lang="vi-VN" sz="1600" dirty="0"/>
              <a:t>B. Thiên niên kỉ thứ III TCN.</a:t>
            </a:r>
          </a:p>
          <a:p>
            <a:r>
              <a:rPr lang="vi-VN" sz="1600" dirty="0"/>
              <a:t>C. Thiên niên kỉ thứ IV TCN.</a:t>
            </a:r>
          </a:p>
          <a:p>
            <a:r>
              <a:rPr lang="vi-VN" sz="1600" dirty="0"/>
              <a:t>D. Thiên niên kỉ thứ V TCN.</a:t>
            </a:r>
          </a:p>
          <a:p>
            <a:r>
              <a:rPr lang="vi-VN" sz="1600" b="1" dirty="0"/>
              <a:t>Câu 3. Sản phẩm dư thừa tạo ra trong xã hội nguyên thủy được phân chia như thế nào?</a:t>
            </a:r>
          </a:p>
          <a:p>
            <a:r>
              <a:rPr lang="vi-VN" sz="1600" dirty="0"/>
              <a:t>A. Chia đều sản phẩm dư thừa cho mọi người.</a:t>
            </a:r>
          </a:p>
          <a:p>
            <a:r>
              <a:rPr lang="vi-VN" sz="1600" dirty="0"/>
              <a:t>B. Người đứng đầu thị tộc chiếm giữ.</a:t>
            </a:r>
          </a:p>
          <a:p>
            <a:r>
              <a:rPr lang="vi-VN" sz="1600" dirty="0"/>
              <a:t>C. Vứt bỏ hết những sản phẩm dư thừa.</a:t>
            </a:r>
          </a:p>
          <a:p>
            <a:r>
              <a:rPr lang="vi-VN" sz="1600" dirty="0"/>
              <a:t>D. Dừng sản xuất để tiêu thụ hết sản phẩm thừa.</a:t>
            </a:r>
          </a:p>
          <a:p>
            <a:endParaRPr lang="vi-VN" dirty="0"/>
          </a:p>
        </p:txBody>
      </p:sp>
    </p:spTree>
    <p:extLst>
      <p:ext uri="{BB962C8B-B14F-4D97-AF65-F5344CB8AC3E}">
        <p14:creationId xmlns:p14="http://schemas.microsoft.com/office/powerpoint/2010/main" val="17318802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B1E5D6-9613-400D-8EB5-244A84E5F884}"/>
              </a:ext>
            </a:extLst>
          </p:cNvPr>
          <p:cNvSpPr txBox="1"/>
          <p:nvPr/>
        </p:nvSpPr>
        <p:spPr>
          <a:xfrm>
            <a:off x="85061" y="0"/>
            <a:ext cx="9058940" cy="7448193"/>
          </a:xfrm>
          <a:prstGeom prst="rect">
            <a:avLst/>
          </a:prstGeom>
          <a:noFill/>
        </p:spPr>
        <p:txBody>
          <a:bodyPr wrap="square" rtlCol="0">
            <a:spAutoFit/>
          </a:bodyPr>
          <a:lstStyle/>
          <a:p>
            <a:r>
              <a:rPr lang="vi-VN" sz="1800" b="1" dirty="0"/>
              <a:t>Câu 4. Nguyên nhân sâu xa dẫn tới sự tan rã của xã hội nguyên thủy là sự xuất hiện của</a:t>
            </a:r>
          </a:p>
          <a:p>
            <a:r>
              <a:rPr lang="vi-VN" sz="1800" dirty="0"/>
              <a:t>A. công cụ kim khí.</a:t>
            </a:r>
          </a:p>
          <a:p>
            <a:r>
              <a:rPr lang="vi-VN" sz="1800" dirty="0"/>
              <a:t>B. chế độ tư hữu.</a:t>
            </a:r>
          </a:p>
          <a:p>
            <a:r>
              <a:rPr lang="vi-VN" sz="1800" dirty="0"/>
              <a:t>C. đời sống vật chất.</a:t>
            </a:r>
          </a:p>
          <a:p>
            <a:r>
              <a:rPr lang="vi-VN" sz="1800" dirty="0"/>
              <a:t>D. đời sống tinh thần.</a:t>
            </a:r>
          </a:p>
          <a:p>
            <a:r>
              <a:rPr lang="vi-VN" sz="1800" b="1" dirty="0"/>
              <a:t>Câu 5. Cuối thời nguyên thủy, ở Việt Nam, con người sống</a:t>
            </a:r>
          </a:p>
          <a:p>
            <a:r>
              <a:rPr lang="vi-VN" sz="1800" dirty="0"/>
              <a:t>A. định cư lâu dài.</a:t>
            </a:r>
          </a:p>
          <a:p>
            <a:r>
              <a:rPr lang="vi-VN" sz="1800" dirty="0"/>
              <a:t>B. rất bấp bênh.</a:t>
            </a:r>
          </a:p>
          <a:p>
            <a:r>
              <a:rPr lang="vi-VN" sz="1800" dirty="0"/>
              <a:t>C. ăn lông ở lỗ</a:t>
            </a:r>
          </a:p>
          <a:p>
            <a:r>
              <a:rPr lang="vi-VN" sz="1800" dirty="0"/>
              <a:t>D. du mục đi khắp nơi.</a:t>
            </a:r>
            <a:endParaRPr lang="en-US" sz="1800" dirty="0"/>
          </a:p>
          <a:p>
            <a:r>
              <a:rPr lang="vi-VN" sz="1800" b="1" dirty="0"/>
              <a:t>Câu 6. Kim loại đầu tiên được con người phát hiện và sử dụng là</a:t>
            </a:r>
          </a:p>
          <a:p>
            <a:r>
              <a:rPr lang="vi-VN" sz="1800" dirty="0"/>
              <a:t>A. đồng đỏ.</a:t>
            </a:r>
          </a:p>
          <a:p>
            <a:r>
              <a:rPr lang="vi-VN" sz="1800" dirty="0"/>
              <a:t>B. đồng thau.</a:t>
            </a:r>
          </a:p>
          <a:p>
            <a:r>
              <a:rPr lang="vi-VN" sz="1800" dirty="0"/>
              <a:t>C. sắt.</a:t>
            </a:r>
          </a:p>
          <a:p>
            <a:r>
              <a:rPr lang="vi-VN" sz="1800" dirty="0"/>
              <a:t>D. nhôm.</a:t>
            </a:r>
          </a:p>
          <a:p>
            <a:endParaRPr lang="en-US" sz="18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vi-VN" dirty="0"/>
          </a:p>
        </p:txBody>
      </p:sp>
    </p:spTree>
    <p:extLst>
      <p:ext uri="{BB962C8B-B14F-4D97-AF65-F5344CB8AC3E}">
        <p14:creationId xmlns:p14="http://schemas.microsoft.com/office/powerpoint/2010/main" val="40205797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16CCDB-5547-484F-8E4F-02D91BB1AB43}"/>
              </a:ext>
            </a:extLst>
          </p:cNvPr>
          <p:cNvSpPr/>
          <p:nvPr/>
        </p:nvSpPr>
        <p:spPr>
          <a:xfrm>
            <a:off x="0" y="74428"/>
            <a:ext cx="9037675" cy="7325082"/>
          </a:xfrm>
          <a:prstGeom prst="rect">
            <a:avLst/>
          </a:prstGeom>
        </p:spPr>
        <p:txBody>
          <a:bodyPr wrap="square">
            <a:spAutoFit/>
          </a:bodyPr>
          <a:lstStyle/>
          <a:p>
            <a:r>
              <a:rPr lang="vi-VN" sz="1800" b="1" dirty="0"/>
              <a:t>Câu 7. Cuối thời nguyên thủy, những chuyển biến về kinh tế, xã hội ở Việt Nam gắn với những nền văn hóa như</a:t>
            </a:r>
          </a:p>
          <a:p>
            <a:r>
              <a:rPr lang="vi-VN" sz="1800" dirty="0"/>
              <a:t>A. Phùng Nguyên, Đồng Đậu, Gò Mun.</a:t>
            </a:r>
          </a:p>
          <a:p>
            <a:r>
              <a:rPr lang="vi-VN" sz="1800" dirty="0"/>
              <a:t>B. Đông Sơn, Phùng Nguyên, Bắc Sơn.</a:t>
            </a:r>
          </a:p>
          <a:p>
            <a:r>
              <a:rPr lang="vi-VN" sz="1800" dirty="0"/>
              <a:t>C. Bắc Sơn, Đồng Đậu, Gò Mun.</a:t>
            </a:r>
          </a:p>
          <a:p>
            <a:r>
              <a:rPr lang="vi-VN" sz="1800" dirty="0"/>
              <a:t>D. Phùng Nguyên, Đồng Đậu, Hòa Bình.</a:t>
            </a:r>
          </a:p>
          <a:p>
            <a:r>
              <a:rPr lang="vi-VN" sz="1800" b="1" dirty="0"/>
              <a:t>Câu 8. Việc sử dụng phổ biến công cụ kim loại, đặc biệt là công cụ bằng sắt đã tác động như thế nào đến kinh tế cuối thời nguyên thủy?</a:t>
            </a:r>
          </a:p>
          <a:p>
            <a:r>
              <a:rPr lang="vi-VN" sz="1800" dirty="0"/>
              <a:t>A. Diện tích canh tác nông nghiệp chưa được mở rộng.</a:t>
            </a:r>
          </a:p>
          <a:p>
            <a:r>
              <a:rPr lang="vi-VN" sz="1800" dirty="0"/>
              <a:t>B. Năng suất lao động tăng cao, tạo ra sản phẩm dư thừa.</a:t>
            </a:r>
          </a:p>
          <a:p>
            <a:r>
              <a:rPr lang="vi-VN" sz="1800" dirty="0"/>
              <a:t>C. Năng suất lao động tăng, tạo ra sản phẩm chỉ đủ để ăn.</a:t>
            </a:r>
          </a:p>
          <a:p>
            <a:r>
              <a:rPr lang="vi-VN" sz="1800" dirty="0"/>
              <a:t>D. Diện tích canh tác nông nghiệp được mở rộng, chất lượng sản phẩm chưa cao.</a:t>
            </a:r>
            <a:endParaRPr lang="en-US" sz="1800" dirty="0"/>
          </a:p>
          <a:p>
            <a:r>
              <a:rPr lang="vi-VN" sz="1800" b="1" dirty="0"/>
              <a:t>Câu 9. Nhờ việc sử dụng phổ biến công cụ bằng kim loại, cuối thời nguyên thủy xã hội xuất hiện các giai cấp là</a:t>
            </a:r>
          </a:p>
          <a:p>
            <a:r>
              <a:rPr lang="vi-VN" sz="1800" dirty="0"/>
              <a:t>A. thống trị và bị trị.</a:t>
            </a:r>
          </a:p>
          <a:p>
            <a:r>
              <a:rPr lang="vi-VN" sz="1800" dirty="0"/>
              <a:t>B. người giàu và người nghèo.</a:t>
            </a:r>
          </a:p>
          <a:p>
            <a:r>
              <a:rPr lang="vi-VN" sz="1800" dirty="0"/>
              <a:t>C. tư sản và vô sản.</a:t>
            </a:r>
          </a:p>
          <a:p>
            <a:r>
              <a:rPr lang="vi-VN" sz="1800" dirty="0"/>
              <a:t>D. địa chủ và nông dân.</a:t>
            </a:r>
          </a:p>
          <a:p>
            <a:endParaRPr lang="en-US" sz="1800" dirty="0"/>
          </a:p>
          <a:p>
            <a:endParaRPr lang="en-US" sz="1600" dirty="0"/>
          </a:p>
          <a:p>
            <a:endParaRPr lang="en-US" dirty="0"/>
          </a:p>
          <a:p>
            <a:endParaRPr lang="en-US" dirty="0"/>
          </a:p>
          <a:p>
            <a:endParaRPr lang="en-US" dirty="0"/>
          </a:p>
          <a:p>
            <a:endParaRPr lang="en-US" dirty="0"/>
          </a:p>
          <a:p>
            <a:endParaRPr lang="en-US" dirty="0"/>
          </a:p>
          <a:p>
            <a:endParaRPr lang="en-US" dirty="0"/>
          </a:p>
          <a:p>
            <a:endParaRPr lang="en-US" dirty="0"/>
          </a:p>
          <a:p>
            <a:endParaRPr lang="vi-VN" dirty="0"/>
          </a:p>
        </p:txBody>
      </p:sp>
    </p:spTree>
    <p:extLst>
      <p:ext uri="{BB962C8B-B14F-4D97-AF65-F5344CB8AC3E}">
        <p14:creationId xmlns:p14="http://schemas.microsoft.com/office/powerpoint/2010/main" val="5159863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F26BD4-5C69-45A9-B2AB-5969145CAE15}"/>
              </a:ext>
            </a:extLst>
          </p:cNvPr>
          <p:cNvSpPr/>
          <p:nvPr/>
        </p:nvSpPr>
        <p:spPr>
          <a:xfrm>
            <a:off x="106325" y="74428"/>
            <a:ext cx="8941981" cy="8156079"/>
          </a:xfrm>
          <a:prstGeom prst="rect">
            <a:avLst/>
          </a:prstGeom>
        </p:spPr>
        <p:txBody>
          <a:bodyPr wrap="square">
            <a:spAutoFit/>
          </a:bodyPr>
          <a:lstStyle/>
          <a:p>
            <a:r>
              <a:rPr lang="vi-VN" sz="1800" b="1" dirty="0"/>
              <a:t>Câu 10. Cuối thời nguyên thủy, con người lần lượt phát hiện và sử dụng công cụ bằng kim loại</a:t>
            </a:r>
          </a:p>
          <a:p>
            <a:r>
              <a:rPr lang="vi-VN" sz="1800" dirty="0"/>
              <a:t>A. đồng đỏ, đồng thau, sắt.</a:t>
            </a:r>
          </a:p>
          <a:p>
            <a:r>
              <a:rPr lang="vi-VN" sz="1800" dirty="0"/>
              <a:t>B. đồng thau, đồng đỏ, sắt.</a:t>
            </a:r>
          </a:p>
          <a:p>
            <a:r>
              <a:rPr lang="vi-VN" sz="1800" dirty="0"/>
              <a:t>C. đồng đỏ, sắt, đồng thau.</a:t>
            </a:r>
          </a:p>
          <a:p>
            <a:r>
              <a:rPr lang="vi-VN" sz="1800" dirty="0"/>
              <a:t>D. sắt, đồng thau, đồng đỏ.</a:t>
            </a:r>
          </a:p>
          <a:p>
            <a:r>
              <a:rPr lang="vi-VN" sz="1800" b="1" dirty="0"/>
              <a:t>Câu 11. Trong xã hội nguyên thủy, những người đứng đầu thị tộc và các thành viên thị tộc có quan hệ như thế nào?</a:t>
            </a:r>
            <a:endParaRPr lang="en-US" sz="1800" b="1" dirty="0"/>
          </a:p>
          <a:p>
            <a:r>
              <a:rPr lang="vi-VN" sz="1800" dirty="0"/>
              <a:t>A. Bình đẳng.</a:t>
            </a:r>
          </a:p>
          <a:p>
            <a:r>
              <a:rPr lang="vi-VN" sz="1800" dirty="0"/>
              <a:t>B. Kính trên nhường dưới.</a:t>
            </a:r>
          </a:p>
          <a:p>
            <a:r>
              <a:rPr lang="vi-VN" sz="1800" dirty="0"/>
              <a:t>C. Huyết thống.</a:t>
            </a:r>
          </a:p>
          <a:p>
            <a:r>
              <a:rPr lang="vi-VN" sz="1800" dirty="0"/>
              <a:t>D. Kính trọng người giàu có.</a:t>
            </a:r>
          </a:p>
          <a:p>
            <a:r>
              <a:rPr lang="vi-VN" sz="1800" b="1" dirty="0"/>
              <a:t>Câu 12. Cuối thời nguyên thủy, những người đứng đầu thị tộc chiếm các sản phẩm dư thừa và trở thành</a:t>
            </a:r>
          </a:p>
          <a:p>
            <a:pPr marL="342900" indent="-342900">
              <a:buAutoNum type="alphaUcPeriod"/>
            </a:pPr>
            <a:r>
              <a:rPr lang="vi-VN" sz="1800" dirty="0"/>
              <a:t>A. người nghèo.</a:t>
            </a:r>
          </a:p>
          <a:p>
            <a:pPr marL="342900" indent="-342900">
              <a:buAutoNum type="alphaUcPeriod"/>
            </a:pPr>
            <a:r>
              <a:rPr lang="vi-VN" sz="1800" dirty="0"/>
              <a:t>B. người giàu.</a:t>
            </a:r>
          </a:p>
          <a:p>
            <a:pPr marL="342900" indent="-342900">
              <a:buAutoNum type="alphaUcPeriod"/>
            </a:pPr>
            <a:r>
              <a:rPr lang="vi-VN" sz="1800" dirty="0"/>
              <a:t>C. bình dân.</a:t>
            </a:r>
          </a:p>
          <a:p>
            <a:pPr marL="342900" indent="-342900">
              <a:buAutoNum type="alphaUcPeriod"/>
            </a:pPr>
            <a:r>
              <a:rPr lang="vi-VN" sz="1800" dirty="0"/>
              <a:t>D. thị dân.</a:t>
            </a:r>
          </a:p>
          <a:p>
            <a:pPr marL="342900" indent="-342900">
              <a:buAutoNum type="alphaUcPeriod"/>
            </a:pPr>
            <a:endParaRPr lang="en-US" sz="1800" dirty="0"/>
          </a:p>
          <a:p>
            <a:pPr marL="342900" indent="-342900">
              <a:buAutoNum type="alphaUcPeriod"/>
            </a:pPr>
            <a:endParaRPr lang="en-US" dirty="0"/>
          </a:p>
          <a:p>
            <a:pPr marL="342900" indent="-342900">
              <a:buAutoNum type="alphaUcPeriod"/>
            </a:pPr>
            <a:endParaRPr lang="en-US" dirty="0"/>
          </a:p>
          <a:p>
            <a:pPr marL="342900" indent="-342900">
              <a:buAutoNum type="alphaUcPeriod"/>
            </a:pPr>
            <a:endParaRPr lang="en-US" dirty="0"/>
          </a:p>
          <a:p>
            <a:pPr marL="342900" indent="-342900">
              <a:buAutoNum type="alphaUcPeriod"/>
            </a:pPr>
            <a:endParaRPr lang="en-US" dirty="0"/>
          </a:p>
          <a:p>
            <a:pPr marL="342900" indent="-342900">
              <a:buAutoNum type="alphaUcPeriod"/>
            </a:pPr>
            <a:endParaRPr lang="en-US" dirty="0"/>
          </a:p>
          <a:p>
            <a:pPr marL="342900" indent="-342900">
              <a:buAutoNum type="alphaUcPeriod"/>
            </a:pPr>
            <a:endParaRPr lang="en-US" dirty="0"/>
          </a:p>
          <a:p>
            <a:pPr marL="342900" indent="-342900">
              <a:buAutoNum type="alphaUcPeriod"/>
            </a:pPr>
            <a:endParaRPr lang="en-US" dirty="0"/>
          </a:p>
          <a:p>
            <a:pPr marL="342900" indent="-342900">
              <a:buAutoNum type="alphaUcPeriod"/>
            </a:pPr>
            <a:endParaRPr lang="en-US" dirty="0"/>
          </a:p>
          <a:p>
            <a:pPr marL="342900" indent="-342900">
              <a:buAutoNum type="alphaUcPeriod"/>
            </a:pPr>
            <a:endParaRPr lang="en-US" dirty="0"/>
          </a:p>
          <a:p>
            <a:pPr marL="342900" indent="-342900">
              <a:buAutoNum type="alphaUcPeriod"/>
            </a:pPr>
            <a:endParaRPr lang="en-US" dirty="0"/>
          </a:p>
          <a:p>
            <a:pPr marL="342900" indent="-342900">
              <a:buAutoNum type="alphaUcPeriod"/>
            </a:pPr>
            <a:endParaRPr lang="en-US" dirty="0"/>
          </a:p>
          <a:p>
            <a:pPr marL="342900" indent="-342900">
              <a:buAutoNum type="alphaUcPeriod"/>
            </a:pPr>
            <a:endParaRPr lang="en-US" dirty="0"/>
          </a:p>
          <a:p>
            <a:pPr marL="342900" indent="-342900">
              <a:buAutoNum type="alphaUcPeriod"/>
            </a:pPr>
            <a:endParaRPr lang="vi-VN" dirty="0"/>
          </a:p>
        </p:txBody>
      </p:sp>
    </p:spTree>
    <p:extLst>
      <p:ext uri="{BB962C8B-B14F-4D97-AF65-F5344CB8AC3E}">
        <p14:creationId xmlns:p14="http://schemas.microsoft.com/office/powerpoint/2010/main" val="978370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3" name="Rectangle 2"/>
          <p:cNvSpPr/>
          <p:nvPr/>
        </p:nvSpPr>
        <p:spPr>
          <a:xfrm>
            <a:off x="1627629" y="1793716"/>
            <a:ext cx="7304229" cy="1631216"/>
          </a:xfrm>
          <a:prstGeom prst="rect">
            <a:avLst/>
          </a:prstGeom>
        </p:spPr>
        <p:txBody>
          <a:bodyPr wrap="square">
            <a:spAutoFit/>
          </a:bodyPr>
          <a:lstStyle/>
          <a:p>
            <a:pPr marL="342900" indent="-342900" algn="just">
              <a:lnSpc>
                <a:spcPts val="2600"/>
              </a:lnSpc>
              <a:spcBef>
                <a:spcPts val="800"/>
              </a:spcBef>
              <a:spcAft>
                <a:spcPts val="800"/>
              </a:spcAft>
              <a:buFont typeface="Wingdings" panose="05000000000000000000" pitchFamily="2" charset="2"/>
              <a:buChar char="§"/>
            </a:pPr>
            <a:r>
              <a:rPr lang="fr-FR" sz="2000" b="1" dirty="0">
                <a:latin typeface="+mj-lt"/>
                <a:ea typeface="Calibri" panose="020F0502020204030204" pitchFamily="34" charset="0"/>
                <a:cs typeface="Times New Roman" panose="02020603050405020304" pitchFamily="18" charset="0"/>
              </a:rPr>
              <a:t>Tại sao chúng ta có thể biết người băng Otzi sống vào đầu thời kì đồ đồng - khi kim loại bắt đầu xuất hiện?</a:t>
            </a:r>
            <a:endParaRPr lang="en-US" sz="2000" b="1" dirty="0">
              <a:latin typeface="+mj-lt"/>
              <a:ea typeface="Calibri" panose="020F0502020204030204" pitchFamily="34" charset="0"/>
              <a:cs typeface="Times New Roman" panose="02020603050405020304" pitchFamily="18" charset="0"/>
            </a:endParaRPr>
          </a:p>
          <a:p>
            <a:pPr marL="342900" indent="-342900" algn="just">
              <a:lnSpc>
                <a:spcPts val="2600"/>
              </a:lnSpc>
              <a:spcBef>
                <a:spcPts val="800"/>
              </a:spcBef>
              <a:spcAft>
                <a:spcPts val="800"/>
              </a:spcAft>
              <a:buFont typeface="Wingdings" panose="05000000000000000000" pitchFamily="2" charset="2"/>
              <a:buChar char="§"/>
            </a:pPr>
            <a:r>
              <a:rPr lang="fr-FR" sz="2000" b="1" dirty="0">
                <a:latin typeface="+mj-lt"/>
                <a:ea typeface="Calibri" panose="020F0502020204030204" pitchFamily="34" charset="0"/>
                <a:cs typeface="Times New Roman" panose="02020603050405020304" pitchFamily="18" charset="0"/>
              </a:rPr>
              <a:t>Chi tiết nào cho thấy Otzi đã có “của ăn của để, có tích luỹ lương thực?</a:t>
            </a:r>
            <a:endParaRPr lang="en-US" sz="2000" b="1" dirty="0">
              <a:effectLst/>
              <a:latin typeface="+mj-lt"/>
              <a:ea typeface="Calibri" panose="020F0502020204030204" pitchFamily="34" charset="0"/>
              <a:cs typeface="Times New Roman" panose="02020603050405020304" pitchFamily="18" charset="0"/>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674FFE4-EDEA-4EC9-B8B0-633AD8C1987F}"/>
              </a:ext>
            </a:extLst>
          </p:cNvPr>
          <p:cNvSpPr/>
          <p:nvPr/>
        </p:nvSpPr>
        <p:spPr>
          <a:xfrm>
            <a:off x="202019" y="297712"/>
            <a:ext cx="8708065" cy="7171194"/>
          </a:xfrm>
          <a:prstGeom prst="rect">
            <a:avLst/>
          </a:prstGeom>
        </p:spPr>
        <p:txBody>
          <a:bodyPr wrap="square">
            <a:spAutoFit/>
          </a:bodyPr>
          <a:lstStyle/>
          <a:p>
            <a:r>
              <a:rPr lang="vi-VN" sz="1600" b="1" dirty="0"/>
              <a:t>Câu 12. Cuối thời nguyên thủy, những người đứng đầu thị tộc chiếm các sản phẩm dư thừa và trở thành</a:t>
            </a:r>
          </a:p>
          <a:p>
            <a:r>
              <a:rPr lang="vi-VN" sz="1600" dirty="0"/>
              <a:t>A. người nghèo.</a:t>
            </a:r>
          </a:p>
          <a:p>
            <a:r>
              <a:rPr lang="vi-VN" sz="1600" dirty="0"/>
              <a:t>B. người giàu.</a:t>
            </a:r>
          </a:p>
          <a:p>
            <a:r>
              <a:rPr lang="vi-VN" sz="1600" dirty="0"/>
              <a:t>C. bình dân.</a:t>
            </a:r>
          </a:p>
          <a:p>
            <a:r>
              <a:rPr lang="vi-VN" sz="1600" dirty="0"/>
              <a:t>D. thị dân.</a:t>
            </a:r>
          </a:p>
          <a:p>
            <a:r>
              <a:rPr lang="vi-VN" sz="1600" b="1" dirty="0"/>
              <a:t>Câu 13. Cuối thời nguyên thủy, những thành viên thị tộc không có của cải nên trở thành</a:t>
            </a:r>
          </a:p>
          <a:p>
            <a:r>
              <a:rPr lang="vi-VN" sz="1600" dirty="0"/>
              <a:t>A. người nghèo.</a:t>
            </a:r>
          </a:p>
          <a:p>
            <a:r>
              <a:rPr lang="vi-VN" sz="1600" dirty="0"/>
              <a:t>B. người giàu.</a:t>
            </a:r>
          </a:p>
          <a:p>
            <a:r>
              <a:rPr lang="vi-VN" sz="1600" dirty="0"/>
              <a:t>C. người cai trị.</a:t>
            </a:r>
          </a:p>
          <a:p>
            <a:r>
              <a:rPr lang="vi-VN" sz="1600" dirty="0"/>
              <a:t>D. thị dân.</a:t>
            </a:r>
            <a:endParaRPr lang="en-US" sz="1600" dirty="0"/>
          </a:p>
          <a:p>
            <a:endParaRPr lang="en-US" sz="1600" dirty="0"/>
          </a:p>
          <a:p>
            <a:r>
              <a:rPr lang="vi-VN" sz="1600" b="1" dirty="0"/>
              <a:t>Câu 14. Quá trình chuyển biến của xã hội cuối thời nguyên thủy ở phương Đông diễn ra</a:t>
            </a:r>
          </a:p>
          <a:p>
            <a:r>
              <a:rPr lang="vi-VN" sz="1600" dirty="0"/>
              <a:t>A. đồng đều.</a:t>
            </a:r>
          </a:p>
          <a:p>
            <a:r>
              <a:rPr lang="vi-VN" sz="1600" dirty="0"/>
              <a:t>B. không đồng đều.</a:t>
            </a:r>
          </a:p>
          <a:p>
            <a:r>
              <a:rPr lang="vi-VN" sz="1600" dirty="0"/>
              <a:t>C. triệt để.</a:t>
            </a:r>
          </a:p>
          <a:p>
            <a:r>
              <a:rPr lang="vi-VN" sz="1600" dirty="0"/>
              <a:t>D. không triệt để.</a:t>
            </a:r>
          </a:p>
          <a:p>
            <a:endParaRPr lang="en-US" sz="1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vi-VN" dirty="0"/>
          </a:p>
        </p:txBody>
      </p:sp>
    </p:spTree>
    <p:extLst>
      <p:ext uri="{BB962C8B-B14F-4D97-AF65-F5344CB8AC3E}">
        <p14:creationId xmlns:p14="http://schemas.microsoft.com/office/powerpoint/2010/main" val="41226264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EA3F7F-314C-4FF1-9334-23661A2C48D5}"/>
              </a:ext>
            </a:extLst>
          </p:cNvPr>
          <p:cNvSpPr/>
          <p:nvPr/>
        </p:nvSpPr>
        <p:spPr>
          <a:xfrm>
            <a:off x="74428" y="244550"/>
            <a:ext cx="8952614" cy="7632859"/>
          </a:xfrm>
          <a:prstGeom prst="rect">
            <a:avLst/>
          </a:prstGeom>
        </p:spPr>
        <p:txBody>
          <a:bodyPr wrap="square">
            <a:spAutoFit/>
          </a:bodyPr>
          <a:lstStyle/>
          <a:p>
            <a:r>
              <a:rPr lang="vi-VN" sz="2000" b="1" dirty="0"/>
              <a:t>Câu 15. Vào cuối thời nguyên thủy, con người ở Việt Nam đã có sự thay đổi địa bàn cư trú như thế nào?</a:t>
            </a:r>
          </a:p>
          <a:p>
            <a:r>
              <a:rPr lang="vi-VN" sz="2000" dirty="0"/>
              <a:t>A. Mở rộng địa bàn cư trú lên các vùng trung du và miền núi.</a:t>
            </a:r>
          </a:p>
          <a:p>
            <a:r>
              <a:rPr lang="vi-VN" sz="2000" dirty="0"/>
              <a:t>B. Mở rộng địa bàn cư trú xuống vùng đồng bằng ven các con sông.</a:t>
            </a:r>
          </a:p>
          <a:p>
            <a:r>
              <a:rPr lang="vi-VN" sz="2000" dirty="0"/>
              <a:t>C. Thu hẹp địa bàn cư trú, sống tập trung trong các hang động, mái đá.</a:t>
            </a:r>
          </a:p>
          <a:p>
            <a:r>
              <a:rPr lang="vi-VN" sz="2000" dirty="0"/>
              <a:t>D. Thay đổi địa bàn cư trú liên tục, nay đây mai đó.</a:t>
            </a:r>
            <a:endParaRPr lang="en-US" sz="2000" dirty="0"/>
          </a:p>
          <a:p>
            <a:endParaRPr lang="en-US" sz="2000" b="1" dirty="0"/>
          </a:p>
          <a:p>
            <a:r>
              <a:rPr lang="vi-VN" sz="2000" b="1" dirty="0"/>
              <a:t>Câu 16. Đâu không phải chuyển biến về kinh tế vào cuối thời nguyên thủy?</a:t>
            </a:r>
          </a:p>
          <a:p>
            <a:r>
              <a:rPr lang="vi-VN" sz="2000" dirty="0"/>
              <a:t>A. Diện tích đất canh tác nông nghiệp ngày càng mở rộng.</a:t>
            </a:r>
          </a:p>
          <a:p>
            <a:r>
              <a:rPr lang="vi-VN" sz="2000" dirty="0"/>
              <a:t>B. Năng suất lao động làm ra ngày càng tăng.</a:t>
            </a:r>
          </a:p>
          <a:p>
            <a:r>
              <a:rPr lang="vi-VN" sz="2000" dirty="0"/>
              <a:t>C. Sản phẩm làm ra không chỉ đủ ăn mà còn dư thừa thường xuyên.</a:t>
            </a:r>
          </a:p>
          <a:p>
            <a:r>
              <a:rPr lang="vi-VN" sz="2000" dirty="0"/>
              <a:t>D. Xuất hiện nhiều nghề thủ công mới: làm trang sức, làm đồ gốm.</a:t>
            </a:r>
          </a:p>
          <a:p>
            <a:endParaRPr lang="en-US" sz="20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vi-VN" dirty="0"/>
          </a:p>
        </p:txBody>
      </p:sp>
    </p:spTree>
    <p:extLst>
      <p:ext uri="{BB962C8B-B14F-4D97-AF65-F5344CB8AC3E}">
        <p14:creationId xmlns:p14="http://schemas.microsoft.com/office/powerpoint/2010/main" val="3406184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Shape 295"/>
          <p:cNvSpPr txBox="1">
            <a:spLocks noGrp="1"/>
          </p:cNvSpPr>
          <p:nvPr>
            <p:ph type="title"/>
          </p:nvPr>
        </p:nvSpPr>
        <p:spPr>
          <a:xfrm>
            <a:off x="1381250" y="937125"/>
            <a:ext cx="5597451" cy="435599"/>
          </a:xfrm>
          <a:prstGeom prst="rect">
            <a:avLst/>
          </a:prstGeom>
        </p:spPr>
        <p:txBody>
          <a:bodyPr lIns="91425" tIns="91425" rIns="91425" bIns="91425" anchor="ctr" anchorCtr="0">
            <a:noAutofit/>
          </a:bodyPr>
          <a:lstStyle/>
          <a:p>
            <a:pPr lvl="0" rtl="0">
              <a:spcBef>
                <a:spcPts val="0"/>
              </a:spcBef>
              <a:buNone/>
            </a:pPr>
            <a:r>
              <a:rPr lang="en-US" sz="3000" dirty="0">
                <a:latin typeface="+mj-lt"/>
              </a:rPr>
              <a:t>N</a:t>
            </a:r>
            <a:r>
              <a:rPr lang="en" sz="3000" dirty="0">
                <a:latin typeface="+mj-lt"/>
              </a:rPr>
              <a:t>ỘI DUNG BÀI HỌC</a:t>
            </a:r>
          </a:p>
        </p:txBody>
      </p:sp>
      <p:grpSp>
        <p:nvGrpSpPr>
          <p:cNvPr id="296" name="Shape 296"/>
          <p:cNvGrpSpPr/>
          <p:nvPr/>
        </p:nvGrpSpPr>
        <p:grpSpPr>
          <a:xfrm>
            <a:off x="916458" y="1019750"/>
            <a:ext cx="214624" cy="214624"/>
            <a:chOff x="2594050" y="1631825"/>
            <a:chExt cx="439625" cy="439625"/>
          </a:xfrm>
        </p:grpSpPr>
        <p:sp>
          <p:nvSpPr>
            <p:cNvPr id="297" name="Shape 297"/>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98" name="Shape 298"/>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99" name="Shape 299"/>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00" name="Shape 300"/>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301" name="Shape 301"/>
          <p:cNvSpPr/>
          <p:nvPr/>
        </p:nvSpPr>
        <p:spPr>
          <a:xfrm>
            <a:off x="1008325" y="2216507"/>
            <a:ext cx="2249518" cy="1989816"/>
          </a:xfrm>
          <a:prstGeom prst="ellipse">
            <a:avLst/>
          </a:prstGeom>
          <a:noFill/>
          <a:ln w="114300" cap="flat" cmpd="sng">
            <a:solidFill>
              <a:srgbClr val="FFCD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800" b="1" dirty="0">
                <a:latin typeface="+mj-lt"/>
                <a:ea typeface="Lora"/>
                <a:cs typeface="Lora"/>
                <a:sym typeface="Lora"/>
              </a:rPr>
              <a:t>Sự xuất hiện của công cụ bằng kim loại</a:t>
            </a:r>
            <a:endParaRPr lang="en" sz="1800" b="1" dirty="0">
              <a:latin typeface="+mj-lt"/>
              <a:ea typeface="Lora"/>
              <a:cs typeface="Lora"/>
              <a:sym typeface="Lora"/>
            </a:endParaRPr>
          </a:p>
        </p:txBody>
      </p:sp>
      <p:sp>
        <p:nvSpPr>
          <p:cNvPr id="302" name="Shape 302"/>
          <p:cNvSpPr/>
          <p:nvPr/>
        </p:nvSpPr>
        <p:spPr>
          <a:xfrm>
            <a:off x="6229991" y="2216507"/>
            <a:ext cx="2249518" cy="1989816"/>
          </a:xfrm>
          <a:prstGeom prst="ellipse">
            <a:avLst/>
          </a:prstGeom>
          <a:noFill/>
          <a:ln w="114300" cap="flat" cmpd="sng">
            <a:solidFill>
              <a:srgbClr val="FFCD00"/>
            </a:solidFill>
            <a:prstDash val="solid"/>
            <a:round/>
            <a:headEnd type="none" w="med" len="med"/>
            <a:tailEnd type="none" w="med" len="med"/>
          </a:ln>
        </p:spPr>
        <p:txBody>
          <a:bodyPr lIns="91425" tIns="91425" rIns="91425" bIns="91425" anchor="ctr" anchorCtr="0">
            <a:noAutofit/>
          </a:bodyPr>
          <a:lstStyle/>
          <a:p>
            <a:pPr lvl="0" algn="ctr"/>
            <a:r>
              <a:rPr lang="en" sz="1800" b="1" dirty="0">
                <a:latin typeface="+mj-lt"/>
                <a:ea typeface="Lora"/>
                <a:cs typeface="Lora"/>
                <a:sym typeface="Lora"/>
              </a:rPr>
              <a:t>Việt Nam cuối thời kì nguyên thủy</a:t>
            </a:r>
          </a:p>
        </p:txBody>
      </p:sp>
      <p:sp>
        <p:nvSpPr>
          <p:cNvPr id="303" name="Shape 303"/>
          <p:cNvSpPr/>
          <p:nvPr/>
        </p:nvSpPr>
        <p:spPr>
          <a:xfrm>
            <a:off x="3619134" y="2216507"/>
            <a:ext cx="2249518" cy="1989816"/>
          </a:xfrm>
          <a:prstGeom prst="ellipse">
            <a:avLst/>
          </a:prstGeom>
          <a:noFill/>
          <a:ln w="114300" cap="flat" cmpd="sng">
            <a:solidFill>
              <a:srgbClr val="FFCD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800" b="1" dirty="0">
                <a:latin typeface="+mj-lt"/>
                <a:ea typeface="Lora"/>
                <a:cs typeface="Lora"/>
                <a:sym typeface="Lora"/>
              </a:rPr>
              <a:t>Sự chuyển biến của xã hội nguyên thủy</a:t>
            </a:r>
          </a:p>
        </p:txBody>
      </p:sp>
      <p:cxnSp>
        <p:nvCxnSpPr>
          <p:cNvPr id="304" name="Shape 304"/>
          <p:cNvCxnSpPr>
            <a:endCxn id="303" idx="2"/>
          </p:cNvCxnSpPr>
          <p:nvPr/>
        </p:nvCxnSpPr>
        <p:spPr>
          <a:xfrm flipV="1">
            <a:off x="3257751" y="3211415"/>
            <a:ext cx="361383" cy="152358"/>
          </a:xfrm>
          <a:prstGeom prst="straightConnector1">
            <a:avLst/>
          </a:prstGeom>
          <a:noFill/>
          <a:ln w="38100" cap="flat" cmpd="sng">
            <a:solidFill>
              <a:srgbClr val="FFCD00"/>
            </a:solidFill>
            <a:prstDash val="solid"/>
            <a:round/>
            <a:headEnd type="none" w="med" len="med"/>
            <a:tailEnd type="triangle" w="med" len="med"/>
          </a:ln>
        </p:spPr>
      </p:cxnSp>
      <p:cxnSp>
        <p:nvCxnSpPr>
          <p:cNvPr id="305" name="Shape 305"/>
          <p:cNvCxnSpPr>
            <a:endCxn id="302" idx="2"/>
          </p:cNvCxnSpPr>
          <p:nvPr/>
        </p:nvCxnSpPr>
        <p:spPr>
          <a:xfrm flipV="1">
            <a:off x="5868609" y="3211415"/>
            <a:ext cx="361382" cy="152358"/>
          </a:xfrm>
          <a:prstGeom prst="straightConnector1">
            <a:avLst/>
          </a:prstGeom>
          <a:noFill/>
          <a:ln w="38100" cap="flat" cmpd="sng">
            <a:solidFill>
              <a:srgbClr val="FFCD00"/>
            </a:solidFill>
            <a:prstDash val="solid"/>
            <a:round/>
            <a:headEnd type="none" w="med" len="med"/>
            <a:tailEnd type="triangle" w="med" len="med"/>
          </a:ln>
        </p:spPr>
      </p:cxn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95"/>
                                        </p:tgtEl>
                                        <p:attrNameLst>
                                          <p:attrName>style.visibility</p:attrName>
                                        </p:attrNameLst>
                                      </p:cBhvr>
                                      <p:to>
                                        <p:strVal val="visible"/>
                                      </p:to>
                                    </p:set>
                                    <p:animEffect transition="in" filter="circle(in)">
                                      <p:cBhvr>
                                        <p:cTn id="7" dur="2000"/>
                                        <p:tgtEl>
                                          <p:spTgt spid="29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01"/>
                                        </p:tgtEl>
                                        <p:attrNameLst>
                                          <p:attrName>style.visibility</p:attrName>
                                        </p:attrNameLst>
                                      </p:cBhvr>
                                      <p:to>
                                        <p:strVal val="visible"/>
                                      </p:to>
                                    </p:set>
                                    <p:animEffect transition="in" filter="wipe(down)">
                                      <p:cBhvr>
                                        <p:cTn id="12" dur="580">
                                          <p:stCondLst>
                                            <p:cond delay="0"/>
                                          </p:stCondLst>
                                        </p:cTn>
                                        <p:tgtEl>
                                          <p:spTgt spid="301"/>
                                        </p:tgtEl>
                                      </p:cBhvr>
                                    </p:animEffect>
                                    <p:anim calcmode="lin" valueType="num">
                                      <p:cBhvr>
                                        <p:cTn id="13" dur="1822" tmFilter="0,0; 0.14,0.36; 0.43,0.73; 0.71,0.91; 1.0,1.0">
                                          <p:stCondLst>
                                            <p:cond delay="0"/>
                                          </p:stCondLst>
                                        </p:cTn>
                                        <p:tgtEl>
                                          <p:spTgt spid="30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0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0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0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01"/>
                                        </p:tgtEl>
                                        <p:attrNameLst>
                                          <p:attrName>ppt_y</p:attrName>
                                        </p:attrNameLst>
                                      </p:cBhvr>
                                      <p:tavLst>
                                        <p:tav tm="0" fmla="#ppt_y-sin(pi*$)/81">
                                          <p:val>
                                            <p:fltVal val="0"/>
                                          </p:val>
                                        </p:tav>
                                        <p:tav tm="100000">
                                          <p:val>
                                            <p:fltVal val="1"/>
                                          </p:val>
                                        </p:tav>
                                      </p:tavLst>
                                    </p:anim>
                                    <p:animScale>
                                      <p:cBhvr>
                                        <p:cTn id="18" dur="26">
                                          <p:stCondLst>
                                            <p:cond delay="650"/>
                                          </p:stCondLst>
                                        </p:cTn>
                                        <p:tgtEl>
                                          <p:spTgt spid="301"/>
                                        </p:tgtEl>
                                      </p:cBhvr>
                                      <p:to x="100000" y="60000"/>
                                    </p:animScale>
                                    <p:animScale>
                                      <p:cBhvr>
                                        <p:cTn id="19" dur="166" decel="50000">
                                          <p:stCondLst>
                                            <p:cond delay="676"/>
                                          </p:stCondLst>
                                        </p:cTn>
                                        <p:tgtEl>
                                          <p:spTgt spid="301"/>
                                        </p:tgtEl>
                                      </p:cBhvr>
                                      <p:to x="100000" y="100000"/>
                                    </p:animScale>
                                    <p:animScale>
                                      <p:cBhvr>
                                        <p:cTn id="20" dur="26">
                                          <p:stCondLst>
                                            <p:cond delay="1312"/>
                                          </p:stCondLst>
                                        </p:cTn>
                                        <p:tgtEl>
                                          <p:spTgt spid="301"/>
                                        </p:tgtEl>
                                      </p:cBhvr>
                                      <p:to x="100000" y="80000"/>
                                    </p:animScale>
                                    <p:animScale>
                                      <p:cBhvr>
                                        <p:cTn id="21" dur="166" decel="50000">
                                          <p:stCondLst>
                                            <p:cond delay="1338"/>
                                          </p:stCondLst>
                                        </p:cTn>
                                        <p:tgtEl>
                                          <p:spTgt spid="301"/>
                                        </p:tgtEl>
                                      </p:cBhvr>
                                      <p:to x="100000" y="100000"/>
                                    </p:animScale>
                                    <p:animScale>
                                      <p:cBhvr>
                                        <p:cTn id="22" dur="26">
                                          <p:stCondLst>
                                            <p:cond delay="1642"/>
                                          </p:stCondLst>
                                        </p:cTn>
                                        <p:tgtEl>
                                          <p:spTgt spid="301"/>
                                        </p:tgtEl>
                                      </p:cBhvr>
                                      <p:to x="100000" y="90000"/>
                                    </p:animScale>
                                    <p:animScale>
                                      <p:cBhvr>
                                        <p:cTn id="23" dur="166" decel="50000">
                                          <p:stCondLst>
                                            <p:cond delay="1668"/>
                                          </p:stCondLst>
                                        </p:cTn>
                                        <p:tgtEl>
                                          <p:spTgt spid="301"/>
                                        </p:tgtEl>
                                      </p:cBhvr>
                                      <p:to x="100000" y="100000"/>
                                    </p:animScale>
                                    <p:animScale>
                                      <p:cBhvr>
                                        <p:cTn id="24" dur="26">
                                          <p:stCondLst>
                                            <p:cond delay="1808"/>
                                          </p:stCondLst>
                                        </p:cTn>
                                        <p:tgtEl>
                                          <p:spTgt spid="301"/>
                                        </p:tgtEl>
                                      </p:cBhvr>
                                      <p:to x="100000" y="95000"/>
                                    </p:animScale>
                                    <p:animScale>
                                      <p:cBhvr>
                                        <p:cTn id="25" dur="166" decel="50000">
                                          <p:stCondLst>
                                            <p:cond delay="1834"/>
                                          </p:stCondLst>
                                        </p:cTn>
                                        <p:tgtEl>
                                          <p:spTgt spid="301"/>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304"/>
                                        </p:tgtEl>
                                        <p:attrNameLst>
                                          <p:attrName>style.visibility</p:attrName>
                                        </p:attrNameLst>
                                      </p:cBhvr>
                                      <p:to>
                                        <p:strVal val="visible"/>
                                      </p:to>
                                    </p:set>
                                    <p:animEffect transition="in" filter="wipe(down)">
                                      <p:cBhvr>
                                        <p:cTn id="28" dur="580">
                                          <p:stCondLst>
                                            <p:cond delay="0"/>
                                          </p:stCondLst>
                                        </p:cTn>
                                        <p:tgtEl>
                                          <p:spTgt spid="304"/>
                                        </p:tgtEl>
                                      </p:cBhvr>
                                    </p:animEffect>
                                    <p:anim calcmode="lin" valueType="num">
                                      <p:cBhvr>
                                        <p:cTn id="29" dur="1822" tmFilter="0,0; 0.14,0.36; 0.43,0.73; 0.71,0.91; 1.0,1.0">
                                          <p:stCondLst>
                                            <p:cond delay="0"/>
                                          </p:stCondLst>
                                        </p:cTn>
                                        <p:tgtEl>
                                          <p:spTgt spid="30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0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0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0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04"/>
                                        </p:tgtEl>
                                        <p:attrNameLst>
                                          <p:attrName>ppt_y</p:attrName>
                                        </p:attrNameLst>
                                      </p:cBhvr>
                                      <p:tavLst>
                                        <p:tav tm="0" fmla="#ppt_y-sin(pi*$)/81">
                                          <p:val>
                                            <p:fltVal val="0"/>
                                          </p:val>
                                        </p:tav>
                                        <p:tav tm="100000">
                                          <p:val>
                                            <p:fltVal val="1"/>
                                          </p:val>
                                        </p:tav>
                                      </p:tavLst>
                                    </p:anim>
                                    <p:animScale>
                                      <p:cBhvr>
                                        <p:cTn id="34" dur="26">
                                          <p:stCondLst>
                                            <p:cond delay="650"/>
                                          </p:stCondLst>
                                        </p:cTn>
                                        <p:tgtEl>
                                          <p:spTgt spid="304"/>
                                        </p:tgtEl>
                                      </p:cBhvr>
                                      <p:to x="100000" y="60000"/>
                                    </p:animScale>
                                    <p:animScale>
                                      <p:cBhvr>
                                        <p:cTn id="35" dur="166" decel="50000">
                                          <p:stCondLst>
                                            <p:cond delay="676"/>
                                          </p:stCondLst>
                                        </p:cTn>
                                        <p:tgtEl>
                                          <p:spTgt spid="304"/>
                                        </p:tgtEl>
                                      </p:cBhvr>
                                      <p:to x="100000" y="100000"/>
                                    </p:animScale>
                                    <p:animScale>
                                      <p:cBhvr>
                                        <p:cTn id="36" dur="26">
                                          <p:stCondLst>
                                            <p:cond delay="1312"/>
                                          </p:stCondLst>
                                        </p:cTn>
                                        <p:tgtEl>
                                          <p:spTgt spid="304"/>
                                        </p:tgtEl>
                                      </p:cBhvr>
                                      <p:to x="100000" y="80000"/>
                                    </p:animScale>
                                    <p:animScale>
                                      <p:cBhvr>
                                        <p:cTn id="37" dur="166" decel="50000">
                                          <p:stCondLst>
                                            <p:cond delay="1338"/>
                                          </p:stCondLst>
                                        </p:cTn>
                                        <p:tgtEl>
                                          <p:spTgt spid="304"/>
                                        </p:tgtEl>
                                      </p:cBhvr>
                                      <p:to x="100000" y="100000"/>
                                    </p:animScale>
                                    <p:animScale>
                                      <p:cBhvr>
                                        <p:cTn id="38" dur="26">
                                          <p:stCondLst>
                                            <p:cond delay="1642"/>
                                          </p:stCondLst>
                                        </p:cTn>
                                        <p:tgtEl>
                                          <p:spTgt spid="304"/>
                                        </p:tgtEl>
                                      </p:cBhvr>
                                      <p:to x="100000" y="90000"/>
                                    </p:animScale>
                                    <p:animScale>
                                      <p:cBhvr>
                                        <p:cTn id="39" dur="166" decel="50000">
                                          <p:stCondLst>
                                            <p:cond delay="1668"/>
                                          </p:stCondLst>
                                        </p:cTn>
                                        <p:tgtEl>
                                          <p:spTgt spid="304"/>
                                        </p:tgtEl>
                                      </p:cBhvr>
                                      <p:to x="100000" y="100000"/>
                                    </p:animScale>
                                    <p:animScale>
                                      <p:cBhvr>
                                        <p:cTn id="40" dur="26">
                                          <p:stCondLst>
                                            <p:cond delay="1808"/>
                                          </p:stCondLst>
                                        </p:cTn>
                                        <p:tgtEl>
                                          <p:spTgt spid="304"/>
                                        </p:tgtEl>
                                      </p:cBhvr>
                                      <p:to x="100000" y="95000"/>
                                    </p:animScale>
                                    <p:animScale>
                                      <p:cBhvr>
                                        <p:cTn id="41" dur="166" decel="50000">
                                          <p:stCondLst>
                                            <p:cond delay="1834"/>
                                          </p:stCondLst>
                                        </p:cTn>
                                        <p:tgtEl>
                                          <p:spTgt spid="304"/>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303"/>
                                        </p:tgtEl>
                                        <p:attrNameLst>
                                          <p:attrName>style.visibility</p:attrName>
                                        </p:attrNameLst>
                                      </p:cBhvr>
                                      <p:to>
                                        <p:strVal val="visible"/>
                                      </p:to>
                                    </p:set>
                                    <p:animEffect transition="in" filter="wipe(down)">
                                      <p:cBhvr>
                                        <p:cTn id="44" dur="580">
                                          <p:stCondLst>
                                            <p:cond delay="0"/>
                                          </p:stCondLst>
                                        </p:cTn>
                                        <p:tgtEl>
                                          <p:spTgt spid="303"/>
                                        </p:tgtEl>
                                      </p:cBhvr>
                                    </p:animEffect>
                                    <p:anim calcmode="lin" valueType="num">
                                      <p:cBhvr>
                                        <p:cTn id="45" dur="1822" tmFilter="0,0; 0.14,0.36; 0.43,0.73; 0.71,0.91; 1.0,1.0">
                                          <p:stCondLst>
                                            <p:cond delay="0"/>
                                          </p:stCondLst>
                                        </p:cTn>
                                        <p:tgtEl>
                                          <p:spTgt spid="30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30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30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30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303"/>
                                        </p:tgtEl>
                                        <p:attrNameLst>
                                          <p:attrName>ppt_y</p:attrName>
                                        </p:attrNameLst>
                                      </p:cBhvr>
                                      <p:tavLst>
                                        <p:tav tm="0" fmla="#ppt_y-sin(pi*$)/81">
                                          <p:val>
                                            <p:fltVal val="0"/>
                                          </p:val>
                                        </p:tav>
                                        <p:tav tm="100000">
                                          <p:val>
                                            <p:fltVal val="1"/>
                                          </p:val>
                                        </p:tav>
                                      </p:tavLst>
                                    </p:anim>
                                    <p:animScale>
                                      <p:cBhvr>
                                        <p:cTn id="50" dur="26">
                                          <p:stCondLst>
                                            <p:cond delay="650"/>
                                          </p:stCondLst>
                                        </p:cTn>
                                        <p:tgtEl>
                                          <p:spTgt spid="303"/>
                                        </p:tgtEl>
                                      </p:cBhvr>
                                      <p:to x="100000" y="60000"/>
                                    </p:animScale>
                                    <p:animScale>
                                      <p:cBhvr>
                                        <p:cTn id="51" dur="166" decel="50000">
                                          <p:stCondLst>
                                            <p:cond delay="676"/>
                                          </p:stCondLst>
                                        </p:cTn>
                                        <p:tgtEl>
                                          <p:spTgt spid="303"/>
                                        </p:tgtEl>
                                      </p:cBhvr>
                                      <p:to x="100000" y="100000"/>
                                    </p:animScale>
                                    <p:animScale>
                                      <p:cBhvr>
                                        <p:cTn id="52" dur="26">
                                          <p:stCondLst>
                                            <p:cond delay="1312"/>
                                          </p:stCondLst>
                                        </p:cTn>
                                        <p:tgtEl>
                                          <p:spTgt spid="303"/>
                                        </p:tgtEl>
                                      </p:cBhvr>
                                      <p:to x="100000" y="80000"/>
                                    </p:animScale>
                                    <p:animScale>
                                      <p:cBhvr>
                                        <p:cTn id="53" dur="166" decel="50000">
                                          <p:stCondLst>
                                            <p:cond delay="1338"/>
                                          </p:stCondLst>
                                        </p:cTn>
                                        <p:tgtEl>
                                          <p:spTgt spid="303"/>
                                        </p:tgtEl>
                                      </p:cBhvr>
                                      <p:to x="100000" y="100000"/>
                                    </p:animScale>
                                    <p:animScale>
                                      <p:cBhvr>
                                        <p:cTn id="54" dur="26">
                                          <p:stCondLst>
                                            <p:cond delay="1642"/>
                                          </p:stCondLst>
                                        </p:cTn>
                                        <p:tgtEl>
                                          <p:spTgt spid="303"/>
                                        </p:tgtEl>
                                      </p:cBhvr>
                                      <p:to x="100000" y="90000"/>
                                    </p:animScale>
                                    <p:animScale>
                                      <p:cBhvr>
                                        <p:cTn id="55" dur="166" decel="50000">
                                          <p:stCondLst>
                                            <p:cond delay="1668"/>
                                          </p:stCondLst>
                                        </p:cTn>
                                        <p:tgtEl>
                                          <p:spTgt spid="303"/>
                                        </p:tgtEl>
                                      </p:cBhvr>
                                      <p:to x="100000" y="100000"/>
                                    </p:animScale>
                                    <p:animScale>
                                      <p:cBhvr>
                                        <p:cTn id="56" dur="26">
                                          <p:stCondLst>
                                            <p:cond delay="1808"/>
                                          </p:stCondLst>
                                        </p:cTn>
                                        <p:tgtEl>
                                          <p:spTgt spid="303"/>
                                        </p:tgtEl>
                                      </p:cBhvr>
                                      <p:to x="100000" y="95000"/>
                                    </p:animScale>
                                    <p:animScale>
                                      <p:cBhvr>
                                        <p:cTn id="57" dur="166" decel="50000">
                                          <p:stCondLst>
                                            <p:cond delay="1834"/>
                                          </p:stCondLst>
                                        </p:cTn>
                                        <p:tgtEl>
                                          <p:spTgt spid="303"/>
                                        </p:tgtEl>
                                      </p:cBhvr>
                                      <p:to x="100000" y="100000"/>
                                    </p:animScale>
                                  </p:childTnLst>
                                </p:cTn>
                              </p:par>
                              <p:par>
                                <p:cTn id="58" presetID="26" presetClass="entr" presetSubtype="0" fill="hold" nodeType="withEffect">
                                  <p:stCondLst>
                                    <p:cond delay="0"/>
                                  </p:stCondLst>
                                  <p:childTnLst>
                                    <p:set>
                                      <p:cBhvr>
                                        <p:cTn id="59" dur="1" fill="hold">
                                          <p:stCondLst>
                                            <p:cond delay="0"/>
                                          </p:stCondLst>
                                        </p:cTn>
                                        <p:tgtEl>
                                          <p:spTgt spid="305"/>
                                        </p:tgtEl>
                                        <p:attrNameLst>
                                          <p:attrName>style.visibility</p:attrName>
                                        </p:attrNameLst>
                                      </p:cBhvr>
                                      <p:to>
                                        <p:strVal val="visible"/>
                                      </p:to>
                                    </p:set>
                                    <p:animEffect transition="in" filter="wipe(down)">
                                      <p:cBhvr>
                                        <p:cTn id="60" dur="580">
                                          <p:stCondLst>
                                            <p:cond delay="0"/>
                                          </p:stCondLst>
                                        </p:cTn>
                                        <p:tgtEl>
                                          <p:spTgt spid="305"/>
                                        </p:tgtEl>
                                      </p:cBhvr>
                                    </p:animEffect>
                                    <p:anim calcmode="lin" valueType="num">
                                      <p:cBhvr>
                                        <p:cTn id="61" dur="1822" tmFilter="0,0; 0.14,0.36; 0.43,0.73; 0.71,0.91; 1.0,1.0">
                                          <p:stCondLst>
                                            <p:cond delay="0"/>
                                          </p:stCondLst>
                                        </p:cTn>
                                        <p:tgtEl>
                                          <p:spTgt spid="305"/>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305"/>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305"/>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305"/>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305"/>
                                        </p:tgtEl>
                                        <p:attrNameLst>
                                          <p:attrName>ppt_y</p:attrName>
                                        </p:attrNameLst>
                                      </p:cBhvr>
                                      <p:tavLst>
                                        <p:tav tm="0" fmla="#ppt_y-sin(pi*$)/81">
                                          <p:val>
                                            <p:fltVal val="0"/>
                                          </p:val>
                                        </p:tav>
                                        <p:tav tm="100000">
                                          <p:val>
                                            <p:fltVal val="1"/>
                                          </p:val>
                                        </p:tav>
                                      </p:tavLst>
                                    </p:anim>
                                    <p:animScale>
                                      <p:cBhvr>
                                        <p:cTn id="66" dur="26">
                                          <p:stCondLst>
                                            <p:cond delay="650"/>
                                          </p:stCondLst>
                                        </p:cTn>
                                        <p:tgtEl>
                                          <p:spTgt spid="305"/>
                                        </p:tgtEl>
                                      </p:cBhvr>
                                      <p:to x="100000" y="60000"/>
                                    </p:animScale>
                                    <p:animScale>
                                      <p:cBhvr>
                                        <p:cTn id="67" dur="166" decel="50000">
                                          <p:stCondLst>
                                            <p:cond delay="676"/>
                                          </p:stCondLst>
                                        </p:cTn>
                                        <p:tgtEl>
                                          <p:spTgt spid="305"/>
                                        </p:tgtEl>
                                      </p:cBhvr>
                                      <p:to x="100000" y="100000"/>
                                    </p:animScale>
                                    <p:animScale>
                                      <p:cBhvr>
                                        <p:cTn id="68" dur="26">
                                          <p:stCondLst>
                                            <p:cond delay="1312"/>
                                          </p:stCondLst>
                                        </p:cTn>
                                        <p:tgtEl>
                                          <p:spTgt spid="305"/>
                                        </p:tgtEl>
                                      </p:cBhvr>
                                      <p:to x="100000" y="80000"/>
                                    </p:animScale>
                                    <p:animScale>
                                      <p:cBhvr>
                                        <p:cTn id="69" dur="166" decel="50000">
                                          <p:stCondLst>
                                            <p:cond delay="1338"/>
                                          </p:stCondLst>
                                        </p:cTn>
                                        <p:tgtEl>
                                          <p:spTgt spid="305"/>
                                        </p:tgtEl>
                                      </p:cBhvr>
                                      <p:to x="100000" y="100000"/>
                                    </p:animScale>
                                    <p:animScale>
                                      <p:cBhvr>
                                        <p:cTn id="70" dur="26">
                                          <p:stCondLst>
                                            <p:cond delay="1642"/>
                                          </p:stCondLst>
                                        </p:cTn>
                                        <p:tgtEl>
                                          <p:spTgt spid="305"/>
                                        </p:tgtEl>
                                      </p:cBhvr>
                                      <p:to x="100000" y="90000"/>
                                    </p:animScale>
                                    <p:animScale>
                                      <p:cBhvr>
                                        <p:cTn id="71" dur="166" decel="50000">
                                          <p:stCondLst>
                                            <p:cond delay="1668"/>
                                          </p:stCondLst>
                                        </p:cTn>
                                        <p:tgtEl>
                                          <p:spTgt spid="305"/>
                                        </p:tgtEl>
                                      </p:cBhvr>
                                      <p:to x="100000" y="100000"/>
                                    </p:animScale>
                                    <p:animScale>
                                      <p:cBhvr>
                                        <p:cTn id="72" dur="26">
                                          <p:stCondLst>
                                            <p:cond delay="1808"/>
                                          </p:stCondLst>
                                        </p:cTn>
                                        <p:tgtEl>
                                          <p:spTgt spid="305"/>
                                        </p:tgtEl>
                                      </p:cBhvr>
                                      <p:to x="100000" y="95000"/>
                                    </p:animScale>
                                    <p:animScale>
                                      <p:cBhvr>
                                        <p:cTn id="73" dur="166" decel="50000">
                                          <p:stCondLst>
                                            <p:cond delay="1834"/>
                                          </p:stCondLst>
                                        </p:cTn>
                                        <p:tgtEl>
                                          <p:spTgt spid="305"/>
                                        </p:tgtEl>
                                      </p:cBhvr>
                                      <p:to x="100000" y="100000"/>
                                    </p:animScale>
                                  </p:childTnLst>
                                </p:cTn>
                              </p:par>
                              <p:par>
                                <p:cTn id="74" presetID="26" presetClass="entr" presetSubtype="0" fill="hold" grpId="0" nodeType="withEffect">
                                  <p:stCondLst>
                                    <p:cond delay="0"/>
                                  </p:stCondLst>
                                  <p:childTnLst>
                                    <p:set>
                                      <p:cBhvr>
                                        <p:cTn id="75" dur="1" fill="hold">
                                          <p:stCondLst>
                                            <p:cond delay="0"/>
                                          </p:stCondLst>
                                        </p:cTn>
                                        <p:tgtEl>
                                          <p:spTgt spid="302"/>
                                        </p:tgtEl>
                                        <p:attrNameLst>
                                          <p:attrName>style.visibility</p:attrName>
                                        </p:attrNameLst>
                                      </p:cBhvr>
                                      <p:to>
                                        <p:strVal val="visible"/>
                                      </p:to>
                                    </p:set>
                                    <p:animEffect transition="in" filter="wipe(down)">
                                      <p:cBhvr>
                                        <p:cTn id="76" dur="580">
                                          <p:stCondLst>
                                            <p:cond delay="0"/>
                                          </p:stCondLst>
                                        </p:cTn>
                                        <p:tgtEl>
                                          <p:spTgt spid="302"/>
                                        </p:tgtEl>
                                      </p:cBhvr>
                                    </p:animEffect>
                                    <p:anim calcmode="lin" valueType="num">
                                      <p:cBhvr>
                                        <p:cTn id="77" dur="1822" tmFilter="0,0; 0.14,0.36; 0.43,0.73; 0.71,0.91; 1.0,1.0">
                                          <p:stCondLst>
                                            <p:cond delay="0"/>
                                          </p:stCondLst>
                                        </p:cTn>
                                        <p:tgtEl>
                                          <p:spTgt spid="302"/>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302"/>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302"/>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302"/>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302"/>
                                        </p:tgtEl>
                                        <p:attrNameLst>
                                          <p:attrName>ppt_y</p:attrName>
                                        </p:attrNameLst>
                                      </p:cBhvr>
                                      <p:tavLst>
                                        <p:tav tm="0" fmla="#ppt_y-sin(pi*$)/81">
                                          <p:val>
                                            <p:fltVal val="0"/>
                                          </p:val>
                                        </p:tav>
                                        <p:tav tm="100000">
                                          <p:val>
                                            <p:fltVal val="1"/>
                                          </p:val>
                                        </p:tav>
                                      </p:tavLst>
                                    </p:anim>
                                    <p:animScale>
                                      <p:cBhvr>
                                        <p:cTn id="82" dur="26">
                                          <p:stCondLst>
                                            <p:cond delay="650"/>
                                          </p:stCondLst>
                                        </p:cTn>
                                        <p:tgtEl>
                                          <p:spTgt spid="302"/>
                                        </p:tgtEl>
                                      </p:cBhvr>
                                      <p:to x="100000" y="60000"/>
                                    </p:animScale>
                                    <p:animScale>
                                      <p:cBhvr>
                                        <p:cTn id="83" dur="166" decel="50000">
                                          <p:stCondLst>
                                            <p:cond delay="676"/>
                                          </p:stCondLst>
                                        </p:cTn>
                                        <p:tgtEl>
                                          <p:spTgt spid="302"/>
                                        </p:tgtEl>
                                      </p:cBhvr>
                                      <p:to x="100000" y="100000"/>
                                    </p:animScale>
                                    <p:animScale>
                                      <p:cBhvr>
                                        <p:cTn id="84" dur="26">
                                          <p:stCondLst>
                                            <p:cond delay="1312"/>
                                          </p:stCondLst>
                                        </p:cTn>
                                        <p:tgtEl>
                                          <p:spTgt spid="302"/>
                                        </p:tgtEl>
                                      </p:cBhvr>
                                      <p:to x="100000" y="80000"/>
                                    </p:animScale>
                                    <p:animScale>
                                      <p:cBhvr>
                                        <p:cTn id="85" dur="166" decel="50000">
                                          <p:stCondLst>
                                            <p:cond delay="1338"/>
                                          </p:stCondLst>
                                        </p:cTn>
                                        <p:tgtEl>
                                          <p:spTgt spid="302"/>
                                        </p:tgtEl>
                                      </p:cBhvr>
                                      <p:to x="100000" y="100000"/>
                                    </p:animScale>
                                    <p:animScale>
                                      <p:cBhvr>
                                        <p:cTn id="86" dur="26">
                                          <p:stCondLst>
                                            <p:cond delay="1642"/>
                                          </p:stCondLst>
                                        </p:cTn>
                                        <p:tgtEl>
                                          <p:spTgt spid="302"/>
                                        </p:tgtEl>
                                      </p:cBhvr>
                                      <p:to x="100000" y="90000"/>
                                    </p:animScale>
                                    <p:animScale>
                                      <p:cBhvr>
                                        <p:cTn id="87" dur="166" decel="50000">
                                          <p:stCondLst>
                                            <p:cond delay="1668"/>
                                          </p:stCondLst>
                                        </p:cTn>
                                        <p:tgtEl>
                                          <p:spTgt spid="302"/>
                                        </p:tgtEl>
                                      </p:cBhvr>
                                      <p:to x="100000" y="100000"/>
                                    </p:animScale>
                                    <p:animScale>
                                      <p:cBhvr>
                                        <p:cTn id="88" dur="26">
                                          <p:stCondLst>
                                            <p:cond delay="1808"/>
                                          </p:stCondLst>
                                        </p:cTn>
                                        <p:tgtEl>
                                          <p:spTgt spid="302"/>
                                        </p:tgtEl>
                                      </p:cBhvr>
                                      <p:to x="100000" y="95000"/>
                                    </p:animScale>
                                    <p:animScale>
                                      <p:cBhvr>
                                        <p:cTn id="89" dur="166" decel="50000">
                                          <p:stCondLst>
                                            <p:cond delay="1834"/>
                                          </p:stCondLst>
                                        </p:cTn>
                                        <p:tgtEl>
                                          <p:spTgt spid="30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 grpId="0"/>
      <p:bldP spid="301" grpId="0" animBg="1"/>
      <p:bldP spid="302" grpId="0" animBg="1"/>
      <p:bldP spid="30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2" name="Rectangle 1"/>
          <p:cNvSpPr/>
          <p:nvPr/>
        </p:nvSpPr>
        <p:spPr>
          <a:xfrm>
            <a:off x="-1" y="595998"/>
            <a:ext cx="9144001" cy="335476"/>
          </a:xfrm>
          <a:prstGeom prst="rect">
            <a:avLst/>
          </a:prstGeom>
        </p:spPr>
        <p:txBody>
          <a:bodyPr wrap="square">
            <a:spAutoFit/>
          </a:bodyPr>
          <a:lstStyle/>
          <a:p>
            <a:pPr algn="ctr">
              <a:lnSpc>
                <a:spcPts val="1800"/>
              </a:lnSpc>
              <a:spcBef>
                <a:spcPts val="800"/>
              </a:spcBef>
              <a:spcAft>
                <a:spcPts val="800"/>
              </a:spcAft>
            </a:pPr>
            <a:r>
              <a:rPr lang="nl-NL" sz="2400" b="1" dirty="0">
                <a:latin typeface="+mj-lt"/>
                <a:ea typeface="Calibri" panose="020F0502020204030204" pitchFamily="34" charset="0"/>
                <a:cs typeface="Times New Roman" panose="02020603050405020304" pitchFamily="18" charset="0"/>
              </a:rPr>
              <a:t>I. SỰ XUẤT HIỆN CỦA CÔNG CỤ BẰNG KIM LOẠI</a:t>
            </a:r>
            <a:endParaRPr lang="en-US" sz="2400" dirty="0">
              <a:effectLst/>
              <a:latin typeface="+mj-lt"/>
              <a:ea typeface="Calibri" panose="020F0502020204030204" pitchFamily="34" charset="0"/>
              <a:cs typeface="Times New Roman" panose="02020603050405020304" pitchFamily="18" charset="0"/>
            </a:endParaRPr>
          </a:p>
        </p:txBody>
      </p:sp>
      <p:sp>
        <p:nvSpPr>
          <p:cNvPr id="3" name="Rectangle 2"/>
          <p:cNvSpPr/>
          <p:nvPr/>
        </p:nvSpPr>
        <p:spPr>
          <a:xfrm>
            <a:off x="121070" y="1351090"/>
            <a:ext cx="4743538" cy="1169551"/>
          </a:xfrm>
          <a:prstGeom prst="rect">
            <a:avLst/>
          </a:prstGeom>
        </p:spPr>
        <p:txBody>
          <a:bodyPr wrap="square">
            <a:spAutoFit/>
          </a:bodyPr>
          <a:lstStyle/>
          <a:p>
            <a:pPr algn="just">
              <a:lnSpc>
                <a:spcPts val="2800"/>
              </a:lnSpc>
              <a:spcBef>
                <a:spcPts val="800"/>
              </a:spcBef>
              <a:spcAft>
                <a:spcPts val="800"/>
              </a:spcAft>
            </a:pPr>
            <a:r>
              <a:rPr lang="nl-NL" sz="2000" b="1" dirty="0">
                <a:solidFill>
                  <a:schemeClr val="accent6">
                    <a:lumMod val="50000"/>
                  </a:schemeClr>
                </a:solidFill>
                <a:latin typeface="+mj-lt"/>
                <a:ea typeface="Calibri" panose="020F0502020204030204" pitchFamily="34" charset="0"/>
                <a:cs typeface="Times New Roman" panose="02020603050405020304" pitchFamily="18" charset="0"/>
              </a:rPr>
              <a:t>Trước</a:t>
            </a:r>
            <a:r>
              <a:rPr lang="nl-NL" sz="2000" b="1" dirty="0">
                <a:latin typeface="+mj-lt"/>
                <a:ea typeface="Calibri" panose="020F0502020204030204" pitchFamily="34" charset="0"/>
                <a:cs typeface="Times New Roman" panose="02020603050405020304" pitchFamily="18" charset="0"/>
              </a:rPr>
              <a:t> khi xuất hiện công cụ lao động bằng kim loại, người nguyên thủy sử dụng đá làm công cụ lao động.</a:t>
            </a:r>
            <a:endParaRPr lang="en-US" sz="2000" b="1" dirty="0">
              <a:effectLst/>
              <a:latin typeface="+mj-lt"/>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835926" y="2633472"/>
            <a:ext cx="1982612" cy="2404233"/>
          </a:xfrm>
          <a:prstGeom prst="rect">
            <a:avLst/>
          </a:prstGeom>
        </p:spPr>
      </p:pic>
      <p:pic>
        <p:nvPicPr>
          <p:cNvPr id="6" name="Picture 5"/>
          <p:cNvPicPr>
            <a:picLocks noChangeAspect="1"/>
          </p:cNvPicPr>
          <p:nvPr/>
        </p:nvPicPr>
        <p:blipFill>
          <a:blip r:embed="rId4"/>
          <a:stretch>
            <a:fillRect/>
          </a:stretch>
        </p:blipFill>
        <p:spPr>
          <a:xfrm>
            <a:off x="4988966" y="1106441"/>
            <a:ext cx="2124337" cy="2118614"/>
          </a:xfrm>
          <a:prstGeom prst="rect">
            <a:avLst/>
          </a:prstGeom>
        </p:spPr>
      </p:pic>
      <p:pic>
        <p:nvPicPr>
          <p:cNvPr id="7" name="Picture 6"/>
          <p:cNvPicPr>
            <a:picLocks noChangeAspect="1"/>
          </p:cNvPicPr>
          <p:nvPr/>
        </p:nvPicPr>
        <p:blipFill>
          <a:blip r:embed="rId5"/>
          <a:stretch>
            <a:fillRect/>
          </a:stretch>
        </p:blipFill>
        <p:spPr>
          <a:xfrm>
            <a:off x="6822076" y="3012933"/>
            <a:ext cx="2013063" cy="2130567"/>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down)">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1381250" y="922668"/>
            <a:ext cx="4536747" cy="435599"/>
          </a:xfrm>
          <a:prstGeom prst="rect">
            <a:avLst/>
          </a:prstGeom>
        </p:spPr>
        <p:txBody>
          <a:bodyPr lIns="91425" tIns="91425" rIns="91425" bIns="91425" anchor="ctr" anchorCtr="0">
            <a:noAutofit/>
          </a:bodyPr>
          <a:lstStyle/>
          <a:p>
            <a:pPr lvl="0">
              <a:spcBef>
                <a:spcPts val="0"/>
              </a:spcBef>
              <a:buNone/>
            </a:pPr>
            <a:r>
              <a:rPr lang="en" sz="2200" dirty="0">
                <a:highlight>
                  <a:srgbClr val="FFCD00"/>
                </a:highlight>
                <a:latin typeface="+mj-lt"/>
              </a:rPr>
              <a:t>    Quá trình phát hiện ra kim loại</a:t>
            </a:r>
          </a:p>
        </p:txBody>
      </p:sp>
      <p:grpSp>
        <p:nvGrpSpPr>
          <p:cNvPr id="113" name="Shape 113"/>
          <p:cNvGrpSpPr/>
          <p:nvPr/>
        </p:nvGrpSpPr>
        <p:grpSpPr>
          <a:xfrm>
            <a:off x="916458" y="1019750"/>
            <a:ext cx="214624" cy="214624"/>
            <a:chOff x="2594050" y="1631825"/>
            <a:chExt cx="439625" cy="439625"/>
          </a:xfrm>
        </p:grpSpPr>
        <p:sp>
          <p:nvSpPr>
            <p:cNvPr id="114" name="Shape 114"/>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5" name="Shape 115"/>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6" name="Shape 116"/>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7" name="Shape 117"/>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2" name="Text Placeholder 1"/>
          <p:cNvSpPr>
            <a:spLocks noGrp="1"/>
          </p:cNvSpPr>
          <p:nvPr>
            <p:ph type="body" idx="1"/>
          </p:nvPr>
        </p:nvSpPr>
        <p:spPr>
          <a:xfrm>
            <a:off x="321869" y="1616470"/>
            <a:ext cx="8822131" cy="3112200"/>
          </a:xfrm>
        </p:spPr>
        <p:txBody>
          <a:bodyPr/>
          <a:lstStyle/>
          <a:p>
            <a:pPr algn="just"/>
            <a:r>
              <a:rPr lang="nl-NL" dirty="0"/>
              <a:t> </a:t>
            </a:r>
            <a:r>
              <a:rPr lang="nl-NL" sz="2000" i="1" dirty="0">
                <a:solidFill>
                  <a:schemeClr val="accent6">
                    <a:lumMod val="50000"/>
                  </a:schemeClr>
                </a:solidFill>
                <a:latin typeface="+mj-lt"/>
              </a:rPr>
              <a:t>Kim loại được phát hiện ra như thế nào?</a:t>
            </a:r>
            <a:endParaRPr lang="en-US" sz="2000" i="1" dirty="0">
              <a:solidFill>
                <a:schemeClr val="accent6">
                  <a:lumMod val="50000"/>
                </a:schemeClr>
              </a:solidFill>
              <a:latin typeface="+mj-lt"/>
            </a:endParaRPr>
          </a:p>
          <a:p>
            <a:pPr algn="just"/>
            <a:r>
              <a:rPr lang="nl-NL" sz="2000" i="1" dirty="0">
                <a:solidFill>
                  <a:schemeClr val="accent6">
                    <a:lumMod val="50000"/>
                  </a:schemeClr>
                </a:solidFill>
                <a:latin typeface="+mj-lt"/>
              </a:rPr>
              <a:t> Đồng có ở đâu? Ngoài đồng ra, những kim loại nào còn được khai thác trong tự nhiên? </a:t>
            </a:r>
            <a:endParaRPr lang="en-US" sz="2000" i="1" dirty="0">
              <a:solidFill>
                <a:schemeClr val="accent6">
                  <a:lumMod val="50000"/>
                </a:schemeClr>
              </a:solidFill>
              <a:latin typeface="+mj-lt"/>
            </a:endParaRPr>
          </a:p>
        </p:txBody>
      </p:sp>
      <p:sp>
        <p:nvSpPr>
          <p:cNvPr id="14" name="Oval 13"/>
          <p:cNvSpPr/>
          <p:nvPr/>
        </p:nvSpPr>
        <p:spPr>
          <a:xfrm>
            <a:off x="541325" y="2867094"/>
            <a:ext cx="3705682" cy="2119779"/>
          </a:xfrm>
          <a:prstGeom prst="ellipse">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00" b="1" dirty="0"/>
              <a:t>Kim loại được con người tình cờ phát hiện ra khi khai thác đá vào khoảng thiên niên kỉ IV TCN. </a:t>
            </a:r>
            <a:endParaRPr lang="en-US" sz="1800" b="1" dirty="0"/>
          </a:p>
        </p:txBody>
      </p:sp>
      <p:sp>
        <p:nvSpPr>
          <p:cNvPr id="15" name="Oval 14"/>
          <p:cNvSpPr/>
          <p:nvPr/>
        </p:nvSpPr>
        <p:spPr>
          <a:xfrm>
            <a:off x="4732934" y="2867094"/>
            <a:ext cx="4059936" cy="2119778"/>
          </a:xfrm>
          <a:prstGeom prst="ellipse">
            <a:avLst/>
          </a:prstGeom>
          <a:solidFill>
            <a:schemeClr val="accent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00" b="1" dirty="0"/>
              <a:t>Đồng có sẵn trong tự nhiên, là đồng đỏ. Việc biết sử dụng lửa và làm đồ gốm dẫn đến việc luyện ra đồng thau, sắt vào thế kỉ II TCN </a:t>
            </a:r>
            <a:endParaRPr lang="en-US" sz="1800" b="1" dirty="0"/>
          </a:p>
        </p:txBody>
      </p:sp>
      <p:grpSp>
        <p:nvGrpSpPr>
          <p:cNvPr id="12" name="Google Shape;533;p40"/>
          <p:cNvGrpSpPr/>
          <p:nvPr/>
        </p:nvGrpSpPr>
        <p:grpSpPr>
          <a:xfrm>
            <a:off x="1346411" y="881001"/>
            <a:ext cx="375314" cy="396848"/>
            <a:chOff x="1923675" y="1633650"/>
            <a:chExt cx="436002" cy="435975"/>
          </a:xfrm>
        </p:grpSpPr>
        <p:sp>
          <p:nvSpPr>
            <p:cNvPr id="13"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1"/>
                                        </p:tgtEl>
                                        <p:attrNameLst>
                                          <p:attrName>style.visibility</p:attrName>
                                        </p:attrNameLst>
                                      </p:cBhvr>
                                      <p:to>
                                        <p:strVal val="visible"/>
                                      </p:to>
                                    </p:set>
                                    <p:animEffect transition="in" filter="barn(inVertical)">
                                      <p:cBhvr>
                                        <p:cTn id="10" dur="500"/>
                                        <p:tgtEl>
                                          <p:spTgt spid="1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barn(inVertical)">
                                      <p:cBhvr>
                                        <p:cTn id="15" dur="500"/>
                                        <p:tgtEl>
                                          <p:spTgt spid="2">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barn(inVertical)">
                                      <p:cBhvr>
                                        <p:cTn id="18" dur="5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circle(in)">
                                      <p:cBhvr>
                                        <p:cTn id="2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8389" y="376921"/>
            <a:ext cx="3482043" cy="461665"/>
          </a:xfrm>
          <a:prstGeom prst="rect">
            <a:avLst/>
          </a:prstGeom>
        </p:spPr>
        <p:txBody>
          <a:bodyPr wrap="none">
            <a:spAutoFit/>
          </a:bodyPr>
          <a:lstStyle/>
          <a:p>
            <a:r>
              <a:rPr lang="nl-NL" sz="2400" b="1" dirty="0">
                <a:latin typeface="+mj-lt"/>
                <a:ea typeface="Calibri" panose="020F0502020204030204" pitchFamily="34" charset="0"/>
                <a:cs typeface="Times New Roman" panose="02020603050405020304" pitchFamily="18" charset="0"/>
              </a:rPr>
              <a:t>Quan sát Hình 5.2 - 5.4</a:t>
            </a:r>
            <a:endParaRPr lang="en-US" sz="2400" b="1" dirty="0">
              <a:latin typeface="+mj-lt"/>
            </a:endParaRPr>
          </a:p>
        </p:txBody>
      </p:sp>
      <p:sp>
        <p:nvSpPr>
          <p:cNvPr id="3" name="Rectangle 2"/>
          <p:cNvSpPr/>
          <p:nvPr/>
        </p:nvSpPr>
        <p:spPr>
          <a:xfrm>
            <a:off x="250005" y="905621"/>
            <a:ext cx="6491595" cy="779124"/>
          </a:xfrm>
          <a:prstGeom prst="rect">
            <a:avLst/>
          </a:prstGeom>
        </p:spPr>
        <p:txBody>
          <a:bodyPr wrap="square">
            <a:spAutoFit/>
          </a:bodyPr>
          <a:lstStyle/>
          <a:p>
            <a:pPr>
              <a:lnSpc>
                <a:spcPts val="2800"/>
              </a:lnSpc>
            </a:pPr>
            <a:r>
              <a:rPr lang="nl-NL" sz="2000" i="1" dirty="0">
                <a:solidFill>
                  <a:schemeClr val="accent6">
                    <a:lumMod val="50000"/>
                  </a:schemeClr>
                </a:solidFill>
                <a:latin typeface="+mj-lt"/>
                <a:ea typeface="Calibri" panose="020F0502020204030204" pitchFamily="34" charset="0"/>
                <a:cs typeface="Calibri" panose="020F0502020204030204" pitchFamily="34" charset="0"/>
              </a:rPr>
              <a:t>Công cụ và vật dụng bằng kim loại có điểm gì khác biệt về hình dáng, chủng loại so với công cụ bằng đá?</a:t>
            </a:r>
            <a:endParaRPr lang="en-US" sz="2000" i="1" dirty="0">
              <a:solidFill>
                <a:schemeClr val="accent6">
                  <a:lumMod val="50000"/>
                </a:schemeClr>
              </a:solidFill>
              <a:latin typeface="+mj-lt"/>
              <a:cs typeface="Calibri" panose="020F0502020204030204" pitchFamily="34" charset="0"/>
            </a:endParaRPr>
          </a:p>
        </p:txBody>
      </p:sp>
      <p:pic>
        <p:nvPicPr>
          <p:cNvPr id="4" name="Picture 3"/>
          <p:cNvPicPr>
            <a:picLocks noChangeAspect="1"/>
          </p:cNvPicPr>
          <p:nvPr/>
        </p:nvPicPr>
        <p:blipFill>
          <a:blip r:embed="rId2"/>
          <a:stretch>
            <a:fillRect/>
          </a:stretch>
        </p:blipFill>
        <p:spPr>
          <a:xfrm>
            <a:off x="157920" y="1946533"/>
            <a:ext cx="2539413" cy="3114690"/>
          </a:xfrm>
          <a:prstGeom prst="rect">
            <a:avLst/>
          </a:prstGeom>
        </p:spPr>
      </p:pic>
      <p:pic>
        <p:nvPicPr>
          <p:cNvPr id="5" name="Picture 4"/>
          <p:cNvPicPr>
            <a:picLocks noChangeAspect="1"/>
          </p:cNvPicPr>
          <p:nvPr/>
        </p:nvPicPr>
        <p:blipFill>
          <a:blip r:embed="rId3"/>
          <a:stretch>
            <a:fillRect/>
          </a:stretch>
        </p:blipFill>
        <p:spPr>
          <a:xfrm>
            <a:off x="2948026" y="1946533"/>
            <a:ext cx="2948026" cy="3162364"/>
          </a:xfrm>
          <a:prstGeom prst="rect">
            <a:avLst/>
          </a:prstGeom>
        </p:spPr>
      </p:pic>
      <p:pic>
        <p:nvPicPr>
          <p:cNvPr id="6" name="Picture 5"/>
          <p:cNvPicPr>
            <a:picLocks noChangeAspect="1"/>
          </p:cNvPicPr>
          <p:nvPr/>
        </p:nvPicPr>
        <p:blipFill>
          <a:blip r:embed="rId4"/>
          <a:stretch>
            <a:fillRect/>
          </a:stretch>
        </p:blipFill>
        <p:spPr>
          <a:xfrm>
            <a:off x="6066277" y="1970370"/>
            <a:ext cx="2880213" cy="3040874"/>
          </a:xfrm>
          <a:prstGeom prst="rect">
            <a:avLst/>
          </a:prstGeom>
        </p:spPr>
      </p:pic>
    </p:spTree>
    <p:extLst>
      <p:ext uri="{BB962C8B-B14F-4D97-AF65-F5344CB8AC3E}">
        <p14:creationId xmlns:p14="http://schemas.microsoft.com/office/powerpoint/2010/main" val="323784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par>
                                <p:cTn id="18" presetID="6" presetClass="entr" presetSubtype="16"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par>
                                <p:cTn id="21" presetID="6" presetClass="entr" presetSubtype="16"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Shape 122"/>
          <p:cNvSpPr txBox="1">
            <a:spLocks noGrp="1"/>
          </p:cNvSpPr>
          <p:nvPr>
            <p:ph type="ctrTitle" idx="4294967295"/>
          </p:nvPr>
        </p:nvSpPr>
        <p:spPr>
          <a:xfrm>
            <a:off x="98531" y="622061"/>
            <a:ext cx="5342692" cy="2029608"/>
          </a:xfrm>
          <a:prstGeom prst="rect">
            <a:avLst/>
          </a:prstGeom>
          <a:noFill/>
          <a:ln>
            <a:noFill/>
          </a:ln>
        </p:spPr>
        <p:txBody>
          <a:bodyPr lIns="91425" tIns="91425" rIns="91425" bIns="91425" anchor="ctr" anchorCtr="0">
            <a:noAutofit/>
          </a:bodyPr>
          <a:lstStyle/>
          <a:p>
            <a:pPr algn="just">
              <a:lnSpc>
                <a:spcPts val="2400"/>
              </a:lnSpc>
            </a:pPr>
            <a:r>
              <a:rPr lang="nl-NL" b="0" dirty="0">
                <a:solidFill>
                  <a:schemeClr val="accent6">
                    <a:lumMod val="50000"/>
                  </a:schemeClr>
                </a:solidFill>
                <a:latin typeface="+mj-lt"/>
              </a:rPr>
              <a:t>Điểm khác biết giữa công và vật dụng bằng kim loại và công cụ bằng đá: công cụ và vật dụng bằng kim loại phong phú, đa dạng, hiệu quả hơn nhiều so với công cụ và vật dụng bằng đá (rìu tay, rìu mài lưỡi có tra cán, mũi tên bằng cây, lưỡi cày bằng gỗ. </a:t>
            </a:r>
            <a:endParaRPr lang="en-US" sz="4800" b="0" dirty="0">
              <a:solidFill>
                <a:schemeClr val="accent6">
                  <a:lumMod val="50000"/>
                </a:schemeClr>
              </a:solidFill>
            </a:endParaRPr>
          </a:p>
        </p:txBody>
      </p:sp>
      <p:cxnSp>
        <p:nvCxnSpPr>
          <p:cNvPr id="124" name="Shape 124"/>
          <p:cNvCxnSpPr/>
          <p:nvPr/>
        </p:nvCxnSpPr>
        <p:spPr>
          <a:xfrm>
            <a:off x="-6025" y="1668728"/>
            <a:ext cx="9161999" cy="0"/>
          </a:xfrm>
          <a:prstGeom prst="straightConnector1">
            <a:avLst/>
          </a:prstGeom>
          <a:noFill/>
          <a:ln w="9525" cap="flat" cmpd="sng">
            <a:solidFill>
              <a:srgbClr val="CCCCCC"/>
            </a:solidFill>
            <a:prstDash val="solid"/>
            <a:round/>
            <a:headEnd type="none" w="lg" len="lg"/>
            <a:tailEnd type="none" w="lg" len="lg"/>
          </a:ln>
        </p:spPr>
      </p:cxnSp>
      <p:sp>
        <p:nvSpPr>
          <p:cNvPr id="125" name="Shape 125"/>
          <p:cNvSpPr/>
          <p:nvPr/>
        </p:nvSpPr>
        <p:spPr>
          <a:xfrm>
            <a:off x="6902778" y="596776"/>
            <a:ext cx="2203499" cy="2203499"/>
          </a:xfrm>
          <a:prstGeom prst="ellipse">
            <a:avLst/>
          </a:prstGeom>
          <a:solidFill>
            <a:srgbClr val="FFCD00"/>
          </a:solidFill>
          <a:ln>
            <a:noFill/>
          </a:ln>
        </p:spPr>
        <p:txBody>
          <a:bodyPr lIns="91425" tIns="91425" rIns="91425" bIns="91425" anchor="ctr" anchorCtr="0">
            <a:noAutofit/>
          </a:bodyPr>
          <a:lstStyle/>
          <a:p>
            <a:pPr lvl="0" rtl="0">
              <a:spcBef>
                <a:spcPts val="0"/>
              </a:spcBef>
              <a:buNone/>
            </a:pPr>
            <a:endParaRPr dirty="0"/>
          </a:p>
        </p:txBody>
      </p:sp>
      <p:sp>
        <p:nvSpPr>
          <p:cNvPr id="134" name="Shape 134"/>
          <p:cNvSpPr/>
          <p:nvPr/>
        </p:nvSpPr>
        <p:spPr>
          <a:xfrm>
            <a:off x="7395969" y="1094078"/>
            <a:ext cx="161807" cy="154499"/>
          </a:xfrm>
          <a:custGeom>
            <a:avLst/>
            <a:gdLst/>
            <a:ahLst/>
            <a:cxnLst/>
            <a:rect l="0" t="0" r="0" b="0"/>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5" name="Shape 135"/>
          <p:cNvSpPr/>
          <p:nvPr/>
        </p:nvSpPr>
        <p:spPr>
          <a:xfrm rot="2697385">
            <a:off x="8440061" y="1885038"/>
            <a:ext cx="245621" cy="234528"/>
          </a:xfrm>
          <a:custGeom>
            <a:avLst/>
            <a:gdLst/>
            <a:ahLst/>
            <a:cxnLst/>
            <a:rect l="0" t="0" r="0" b="0"/>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7" name="Shape 137"/>
          <p:cNvSpPr/>
          <p:nvPr/>
        </p:nvSpPr>
        <p:spPr>
          <a:xfrm rot="1280154">
            <a:off x="7283866" y="1560092"/>
            <a:ext cx="98367" cy="93971"/>
          </a:xfrm>
          <a:custGeom>
            <a:avLst/>
            <a:gdLst/>
            <a:ahLst/>
            <a:cxnLst/>
            <a:rect l="0" t="0" r="0" b="0"/>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nvGrpSpPr>
          <p:cNvPr id="24" name="Shape 126"/>
          <p:cNvGrpSpPr/>
          <p:nvPr/>
        </p:nvGrpSpPr>
        <p:grpSpPr>
          <a:xfrm>
            <a:off x="7652622" y="931918"/>
            <a:ext cx="1035173" cy="1035155"/>
            <a:chOff x="6643075" y="3664250"/>
            <a:chExt cx="407950" cy="407975"/>
          </a:xfrm>
        </p:grpSpPr>
        <p:sp>
          <p:nvSpPr>
            <p:cNvPr id="25" name="Shape 127"/>
            <p:cNvSpPr/>
            <p:nvPr/>
          </p:nvSpPr>
          <p:spPr>
            <a:xfrm>
              <a:off x="6794075" y="3815250"/>
              <a:ext cx="211300" cy="211300"/>
            </a:xfrm>
            <a:custGeom>
              <a:avLst/>
              <a:gdLst/>
              <a:ahLst/>
              <a:cxnLst/>
              <a:rect l="0" t="0" r="0" b="0"/>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w="1217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6" name="Shape 128"/>
            <p:cNvSpPr/>
            <p:nvPr/>
          </p:nvSpPr>
          <p:spPr>
            <a:xfrm>
              <a:off x="6643075" y="3664250"/>
              <a:ext cx="407950" cy="407975"/>
            </a:xfrm>
            <a:custGeom>
              <a:avLst/>
              <a:gdLst/>
              <a:ahLst/>
              <a:cxnLst/>
              <a:rect l="0" t="0" r="0" b="0"/>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w="1217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grpSp>
        <p:nvGrpSpPr>
          <p:cNvPr id="27" name="Shape 129"/>
          <p:cNvGrpSpPr/>
          <p:nvPr/>
        </p:nvGrpSpPr>
        <p:grpSpPr>
          <a:xfrm rot="-587406">
            <a:off x="7596969" y="2054789"/>
            <a:ext cx="425594" cy="425570"/>
            <a:chOff x="576250" y="4319400"/>
            <a:chExt cx="442075" cy="442050"/>
          </a:xfrm>
        </p:grpSpPr>
        <p:sp>
          <p:nvSpPr>
            <p:cNvPr id="28" name="Shape 130"/>
            <p:cNvSpPr/>
            <p:nvPr/>
          </p:nvSpPr>
          <p:spPr>
            <a:xfrm>
              <a:off x="576250" y="4319400"/>
              <a:ext cx="442075" cy="442050"/>
            </a:xfrm>
            <a:custGeom>
              <a:avLst/>
              <a:gdLst/>
              <a:ahLst/>
              <a:cxnLst/>
              <a:rect l="0" t="0" r="0" b="0"/>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w="1217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9" name="Shape 131"/>
            <p:cNvSpPr/>
            <p:nvPr/>
          </p:nvSpPr>
          <p:spPr>
            <a:xfrm>
              <a:off x="595725" y="4668875"/>
              <a:ext cx="73100" cy="73100"/>
            </a:xfrm>
            <a:custGeom>
              <a:avLst/>
              <a:gdLst/>
              <a:ahLst/>
              <a:cxnLst/>
              <a:rect l="0" t="0" r="0" b="0"/>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w="1217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0" name="Shape 132"/>
            <p:cNvSpPr/>
            <p:nvPr/>
          </p:nvSpPr>
          <p:spPr>
            <a:xfrm>
              <a:off x="652350" y="4711500"/>
              <a:ext cx="46925" cy="46925"/>
            </a:xfrm>
            <a:custGeom>
              <a:avLst/>
              <a:gdLst/>
              <a:ahLst/>
              <a:cxnLst/>
              <a:rect l="0" t="0" r="0" b="0"/>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w="1217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1" name="Shape 133"/>
            <p:cNvSpPr/>
            <p:nvPr/>
          </p:nvSpPr>
          <p:spPr>
            <a:xfrm>
              <a:off x="579300" y="4638450"/>
              <a:ext cx="46900" cy="46900"/>
            </a:xfrm>
            <a:custGeom>
              <a:avLst/>
              <a:gdLst/>
              <a:ahLst/>
              <a:cxnLst/>
              <a:rect l="0" t="0" r="0" b="0"/>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w="1217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33" name="Shape 137"/>
          <p:cNvSpPr/>
          <p:nvPr/>
        </p:nvSpPr>
        <p:spPr>
          <a:xfrm rot="1280154">
            <a:off x="3838902" y="1589880"/>
            <a:ext cx="98367" cy="93971"/>
          </a:xfrm>
          <a:custGeom>
            <a:avLst/>
            <a:gdLst/>
            <a:ahLst/>
            <a:cxnLst/>
            <a:rect l="0" t="0" r="0" b="0"/>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nvGrpSpPr>
          <p:cNvPr id="59" name="Shape 129"/>
          <p:cNvGrpSpPr/>
          <p:nvPr/>
        </p:nvGrpSpPr>
        <p:grpSpPr>
          <a:xfrm rot="-587406">
            <a:off x="34693" y="4584628"/>
            <a:ext cx="425594" cy="425570"/>
            <a:chOff x="576250" y="4319400"/>
            <a:chExt cx="442075" cy="442050"/>
          </a:xfrm>
        </p:grpSpPr>
        <p:sp>
          <p:nvSpPr>
            <p:cNvPr id="60" name="Shape 130"/>
            <p:cNvSpPr/>
            <p:nvPr/>
          </p:nvSpPr>
          <p:spPr>
            <a:xfrm>
              <a:off x="576250" y="4319400"/>
              <a:ext cx="442075" cy="442050"/>
            </a:xfrm>
            <a:custGeom>
              <a:avLst/>
              <a:gdLst/>
              <a:ahLst/>
              <a:cxnLst/>
              <a:rect l="0" t="0" r="0" b="0"/>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w="1217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1" name="Shape 131"/>
            <p:cNvSpPr/>
            <p:nvPr/>
          </p:nvSpPr>
          <p:spPr>
            <a:xfrm>
              <a:off x="595725" y="4668875"/>
              <a:ext cx="73100" cy="73100"/>
            </a:xfrm>
            <a:custGeom>
              <a:avLst/>
              <a:gdLst/>
              <a:ahLst/>
              <a:cxnLst/>
              <a:rect l="0" t="0" r="0" b="0"/>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w="1217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2" name="Shape 132"/>
            <p:cNvSpPr/>
            <p:nvPr/>
          </p:nvSpPr>
          <p:spPr>
            <a:xfrm>
              <a:off x="652350" y="4711500"/>
              <a:ext cx="46925" cy="46925"/>
            </a:xfrm>
            <a:custGeom>
              <a:avLst/>
              <a:gdLst/>
              <a:ahLst/>
              <a:cxnLst/>
              <a:rect l="0" t="0" r="0" b="0"/>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w="1217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3" name="Shape 133"/>
            <p:cNvSpPr/>
            <p:nvPr/>
          </p:nvSpPr>
          <p:spPr>
            <a:xfrm>
              <a:off x="579300" y="4638450"/>
              <a:ext cx="46900" cy="46900"/>
            </a:xfrm>
            <a:custGeom>
              <a:avLst/>
              <a:gdLst/>
              <a:ahLst/>
              <a:cxnLst/>
              <a:rect l="0" t="0" r="0" b="0"/>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w="1217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3" name="Rectangle 2"/>
          <p:cNvSpPr/>
          <p:nvPr/>
        </p:nvSpPr>
        <p:spPr>
          <a:xfrm>
            <a:off x="3237766" y="3083961"/>
            <a:ext cx="4572000" cy="1856342"/>
          </a:xfrm>
          <a:prstGeom prst="rect">
            <a:avLst/>
          </a:prstGeom>
        </p:spPr>
        <p:txBody>
          <a:bodyPr>
            <a:spAutoFit/>
          </a:bodyPr>
          <a:lstStyle/>
          <a:p>
            <a:pPr algn="just">
              <a:lnSpc>
                <a:spcPts val="2800"/>
              </a:lnSpc>
              <a:spcBef>
                <a:spcPts val="800"/>
              </a:spcBef>
              <a:spcAft>
                <a:spcPts val="800"/>
              </a:spcAft>
            </a:pPr>
            <a:r>
              <a:rPr lang="nl-NL" sz="2000" b="1" dirty="0">
                <a:solidFill>
                  <a:srgbClr val="FFC000"/>
                </a:solidFill>
                <a:latin typeface="+mj-lt"/>
                <a:ea typeface="Calibri" panose="020F0502020204030204" pitchFamily="34" charset="0"/>
                <a:cs typeface="Times New Roman" panose="02020603050405020304" pitchFamily="18" charset="0"/>
              </a:rPr>
              <a:t>Công cụ bằng kim loại đã thay thế hoàn toàn cho công cụ bằng đá. Đến thời đồng thau, đồ đá còn rất ít, đến thời đồ sắt đồ đá đã bị loại bỏ hoàn toàn. </a:t>
            </a:r>
            <a:endParaRPr lang="en-US" sz="2000" b="1" dirty="0">
              <a:solidFill>
                <a:srgbClr val="FFC000"/>
              </a:solidFill>
              <a:effectLst/>
              <a:latin typeface="+mj-lt"/>
              <a:ea typeface="Calibri" panose="020F0502020204030204" pitchFamily="34" charset="0"/>
              <a:cs typeface="Times New Roman" panose="02020603050405020304" pitchFamily="18" charset="0"/>
            </a:endParaRPr>
          </a:p>
        </p:txBody>
      </p:sp>
      <p:pic>
        <p:nvPicPr>
          <p:cNvPr id="65" name="Picture 64"/>
          <p:cNvPicPr>
            <a:picLocks noChangeAspect="1"/>
          </p:cNvPicPr>
          <p:nvPr/>
        </p:nvPicPr>
        <p:blipFill>
          <a:blip r:embed="rId3"/>
          <a:stretch>
            <a:fillRect/>
          </a:stretch>
        </p:blipFill>
        <p:spPr>
          <a:xfrm>
            <a:off x="814083" y="2774980"/>
            <a:ext cx="1692906" cy="2076416"/>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2"/>
                                        </p:tgtEl>
                                        <p:attrNameLst>
                                          <p:attrName>style.visibility</p:attrName>
                                        </p:attrNameLst>
                                      </p:cBhvr>
                                      <p:to>
                                        <p:strVal val="visible"/>
                                      </p:to>
                                    </p:set>
                                    <p:anim calcmode="lin" valueType="num">
                                      <p:cBhvr>
                                        <p:cTn id="7" dur="500" fill="hold"/>
                                        <p:tgtEl>
                                          <p:spTgt spid="122"/>
                                        </p:tgtEl>
                                        <p:attrNameLst>
                                          <p:attrName>ppt_w</p:attrName>
                                        </p:attrNameLst>
                                      </p:cBhvr>
                                      <p:tavLst>
                                        <p:tav tm="0">
                                          <p:val>
                                            <p:fltVal val="0"/>
                                          </p:val>
                                        </p:tav>
                                        <p:tav tm="100000">
                                          <p:val>
                                            <p:strVal val="#ppt_w"/>
                                          </p:val>
                                        </p:tav>
                                      </p:tavLst>
                                    </p:anim>
                                    <p:anim calcmode="lin" valueType="num">
                                      <p:cBhvr>
                                        <p:cTn id="8" dur="500" fill="hold"/>
                                        <p:tgtEl>
                                          <p:spTgt spid="122"/>
                                        </p:tgtEl>
                                        <p:attrNameLst>
                                          <p:attrName>ppt_h</p:attrName>
                                        </p:attrNameLst>
                                      </p:cBhvr>
                                      <p:tavLst>
                                        <p:tav tm="0">
                                          <p:val>
                                            <p:fltVal val="0"/>
                                          </p:val>
                                        </p:tav>
                                        <p:tav tm="100000">
                                          <p:val>
                                            <p:strVal val="#ppt_h"/>
                                          </p:val>
                                        </p:tav>
                                      </p:tavLst>
                                    </p:anim>
                                    <p:animEffect transition="in" filter="fade">
                                      <p:cBhvr>
                                        <p:cTn id="9" dur="500"/>
                                        <p:tgtEl>
                                          <p:spTgt spid="12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5"/>
                                        </p:tgtEl>
                                        <p:attrNameLst>
                                          <p:attrName>style.visibility</p:attrName>
                                        </p:attrNameLst>
                                      </p:cBhvr>
                                      <p:to>
                                        <p:strVal val="visible"/>
                                      </p:to>
                                    </p:set>
                                    <p:anim calcmode="lin" valueType="num">
                                      <p:cBhvr>
                                        <p:cTn id="21" dur="500" fill="hold"/>
                                        <p:tgtEl>
                                          <p:spTgt spid="65"/>
                                        </p:tgtEl>
                                        <p:attrNameLst>
                                          <p:attrName>ppt_w</p:attrName>
                                        </p:attrNameLst>
                                      </p:cBhvr>
                                      <p:tavLst>
                                        <p:tav tm="0">
                                          <p:val>
                                            <p:fltVal val="0"/>
                                          </p:val>
                                        </p:tav>
                                        <p:tav tm="100000">
                                          <p:val>
                                            <p:strVal val="#ppt_w"/>
                                          </p:val>
                                        </p:tav>
                                      </p:tavLst>
                                    </p:anim>
                                    <p:anim calcmode="lin" valueType="num">
                                      <p:cBhvr>
                                        <p:cTn id="22" dur="500" fill="hold"/>
                                        <p:tgtEl>
                                          <p:spTgt spid="65"/>
                                        </p:tgtEl>
                                        <p:attrNameLst>
                                          <p:attrName>ppt_h</p:attrName>
                                        </p:attrNameLst>
                                      </p:cBhvr>
                                      <p:tavLst>
                                        <p:tav tm="0">
                                          <p:val>
                                            <p:fltVal val="0"/>
                                          </p:val>
                                        </p:tav>
                                        <p:tav tm="100000">
                                          <p:val>
                                            <p:strVal val="#ppt_h"/>
                                          </p:val>
                                        </p:tav>
                                      </p:tavLst>
                                    </p:anim>
                                    <p:animEffect transition="in" filter="fade">
                                      <p:cBhvr>
                                        <p:cTn id="2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Lst>
  </p:timing>
</p:sld>
</file>

<file path=ppt/theme/theme1.xml><?xml version="1.0" encoding="utf-8"?>
<a:theme xmlns:a="http://schemas.openxmlformats.org/drawingml/2006/main" name="Viol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371</TotalTime>
  <Words>3128</Words>
  <Application>Microsoft Office PowerPoint</Application>
  <PresentationFormat>On-screen Show (16:9)</PresentationFormat>
  <Paragraphs>281</Paragraphs>
  <Slides>41</Slides>
  <Notes>23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41</vt:i4>
      </vt:variant>
    </vt:vector>
  </HeadingPairs>
  <TitlesOfParts>
    <vt:vector size="53" baseType="lpstr">
      <vt:lpstr>Times New Roman</vt:lpstr>
      <vt:lpstr>Muli</vt:lpstr>
      <vt:lpstr>Arial</vt:lpstr>
      <vt:lpstr>#9Slide05 SVNBlenda Script</vt:lpstr>
      <vt:lpstr>Calibri</vt:lpstr>
      <vt:lpstr>Quattrocento Sans</vt:lpstr>
      <vt:lpstr>Wingdings</vt:lpstr>
      <vt:lpstr>#9Slide03 Arima Madurai Bold</vt:lpstr>
      <vt:lpstr>Comic Sans MS</vt:lpstr>
      <vt:lpstr>Lora</vt:lpstr>
      <vt:lpstr>#9Slide05 Fourth Medium</vt:lpstr>
      <vt:lpstr>Viola template</vt:lpstr>
      <vt:lpstr>BÀI 5: SỰ CHUYỂN BIẾN TỪ XÃ HỘI NGUYÊN THỦY SANG XÃ HỘI CÓ GIAI CẤP (2 tiết)</vt:lpstr>
      <vt:lpstr>Kiểm tra bài cũ</vt:lpstr>
      <vt:lpstr>PowerPoint Presentation</vt:lpstr>
      <vt:lpstr>PowerPoint Presentation</vt:lpstr>
      <vt:lpstr>NỘI DUNG BÀI HỌC</vt:lpstr>
      <vt:lpstr>PowerPoint Presentation</vt:lpstr>
      <vt:lpstr>    Quá trình phát hiện ra kim loại</vt:lpstr>
      <vt:lpstr>PowerPoint Presentation</vt:lpstr>
      <vt:lpstr>Điểm khác biết giữa công và vật dụng bằng kim loại và công cụ bằng đá: công cụ và vật dụng bằng kim loại phong phú, đa dạng, hiệu quả hơn nhiều so với công cụ và vật dụng bằng đá (rìu tay, rìu mài lưỡi có tra cán, mũi tên bằng cây, lưỡi cày bằng gỗ. </vt:lpstr>
      <vt:lpstr>Một số hình ảnh về công cụ bằng  kim loại của người nguyên thủy</vt:lpstr>
      <vt:lpstr>PowerPoint Presentation</vt:lpstr>
      <vt:lpstr>Mục đích sử dụng của kim loại  trong đời sống của con người cuối thời nguyên thủy </vt:lpstr>
      <vt:lpstr>II. SỰ CHUYỂN BIẾN TRONG  XÃ HỘI NGUYÊN THỦY</vt:lpstr>
      <vt:lpstr>Nguyên nhân dẫn đến  sự phân hóa giữa người giàu và người nghèo</vt:lpstr>
      <vt:lpstr>Quan sát Sơ đồ 5.5</vt:lpstr>
      <vt:lpstr>PowerPoint Presentation</vt:lpstr>
      <vt:lpstr>Mở rộng</vt:lpstr>
      <vt:lpstr>Quá trình phân hóa xã hội và tan rã của xã hội nguyên thủy trên thế giới không giống nhau, diễn ra không đồng đều ở những khu vực khác nhau.</vt:lpstr>
      <vt:lpstr>Sự phân hóa không triệt để  ở xã hội phương Đông</vt:lpstr>
      <vt:lpstr>BÀI 5: SỰ CHUYỂN BIẾN TỪ XÃ HỘI NGUYÊN THỦY SANG XÃ HỘI CÓ GIAI CẤP (Tiết 2)</vt:lpstr>
      <vt:lpstr>PowerPoint Presentation</vt:lpstr>
      <vt:lpstr>PowerPoint Presentation</vt:lpstr>
      <vt:lpstr>PowerPoint Presentation</vt:lpstr>
      <vt:lpstr>III. VIỆT NAM CUỐI THỜI KÌ NGUYÊN THỦY </vt:lpstr>
      <vt:lpstr>PowerPoint Presentation</vt:lpstr>
      <vt:lpstr>PowerPoint Presentation</vt:lpstr>
      <vt:lpstr>PowerPoint Presentation</vt:lpstr>
      <vt:lpstr>Hình ảnh một số con sông lớn người  nguyên thủy tại Việt nam đã định cư</vt:lpstr>
      <vt:lpstr>PowerPoint Presentation</vt:lpstr>
      <vt:lpstr>Luyện tập</vt:lpstr>
      <vt:lpstr>PowerPoint Presentation</vt:lpstr>
      <vt:lpstr>PowerPoint Presentation</vt:lpstr>
      <vt:lpstr>PowerPoint Presentation</vt:lpstr>
      <vt:lpstr>Hướng dẫn về nhà</vt:lpstr>
      <vt:lpstr>CẢM ƠN CÁC EM  ĐÃ LẮNG NGHE BÀI GIẢNG!</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PowerPoint Đẹp</dc:title>
  <dc:creator>Trần Bích Hà</dc:creator>
  <cp:lastModifiedBy>Administrator</cp:lastModifiedBy>
  <cp:revision>66</cp:revision>
  <dcterms:modified xsi:type="dcterms:W3CDTF">2024-10-09T08:01:46Z</dcterms:modified>
</cp:coreProperties>
</file>