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60" r:id="rId6"/>
    <p:sldId id="553" r:id="rId7"/>
    <p:sldId id="261" r:id="rId8"/>
    <p:sldId id="262" r:id="rId9"/>
    <p:sldId id="263" r:id="rId10"/>
    <p:sldId id="264" r:id="rId11"/>
    <p:sldId id="554" r:id="rId12"/>
    <p:sldId id="548" r:id="rId13"/>
    <p:sldId id="265" r:id="rId14"/>
    <p:sldId id="555" r:id="rId15"/>
    <p:sldId id="275" r:id="rId16"/>
    <p:sldId id="549" r:id="rId17"/>
    <p:sldId id="266" r:id="rId18"/>
    <p:sldId id="550" r:id="rId19"/>
    <p:sldId id="545" r:id="rId20"/>
    <p:sldId id="546" r:id="rId21"/>
    <p:sldId id="541" r:id="rId22"/>
    <p:sldId id="542" r:id="rId23"/>
    <p:sldId id="552" r:id="rId24"/>
    <p:sldId id="54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FD9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5F5FC5-953D-4B8C-A97D-E2492B20231D}" type="doc">
      <dgm:prSet loTypeId="urn:microsoft.com/office/officeart/2005/8/layout/list1" loCatId="list" qsTypeId="urn:microsoft.com/office/officeart/2005/8/quickstyle/3d3" qsCatId="3D" csTypeId="urn:microsoft.com/office/officeart/2005/8/colors/colorful4" csCatId="colorful" phldr="1"/>
      <dgm:spPr/>
      <dgm:t>
        <a:bodyPr/>
        <a:lstStyle/>
        <a:p>
          <a:endParaRPr lang="en-US"/>
        </a:p>
      </dgm:t>
    </dgm:pt>
    <dgm:pt modelId="{9192F6A4-1D0A-4E50-BD17-E47800C1C551}">
      <dgm:prSet phldrT="[Text]" custT="1"/>
      <dgm:spPr/>
      <dgm:t>
        <a:bodyPr/>
        <a:lstStyle/>
        <a:p>
          <a:r>
            <a:rPr lang="en-US" sz="3000" b="1" dirty="0">
              <a:latin typeface="Times New Roman" panose="02020603050405020304" pitchFamily="18" charset="0"/>
              <a:cs typeface="Times New Roman" panose="02020603050405020304" pitchFamily="18" charset="0"/>
            </a:rPr>
            <a:t>1. PHƯƠNG HƯỚNG TRÊN BẢN ĐỒ</a:t>
          </a:r>
        </a:p>
      </dgm:t>
    </dgm:pt>
    <dgm:pt modelId="{F7769EEB-FD8F-49BA-9675-A36425F40A9F}" type="parTrans" cxnId="{ED78F522-DAB4-4B6D-A37D-951133034FAA}">
      <dgm:prSet/>
      <dgm:spPr/>
      <dgm:t>
        <a:bodyPr/>
        <a:lstStyle/>
        <a:p>
          <a:endParaRPr lang="en-US"/>
        </a:p>
      </dgm:t>
    </dgm:pt>
    <dgm:pt modelId="{5F4E69DE-C81E-493D-94A5-464E4EE5CBC6}" type="sibTrans" cxnId="{ED78F522-DAB4-4B6D-A37D-951133034FAA}">
      <dgm:prSet/>
      <dgm:spPr/>
      <dgm:t>
        <a:bodyPr/>
        <a:lstStyle/>
        <a:p>
          <a:endParaRPr lang="en-US"/>
        </a:p>
      </dgm:t>
    </dgm:pt>
    <dgm:pt modelId="{46D8471A-708E-416F-B6E0-28236F3F6442}">
      <dgm:prSet phldrT="[Text]" custT="1"/>
      <dgm:spPr/>
      <dgm:t>
        <a:bodyPr/>
        <a:lstStyle/>
        <a:p>
          <a:r>
            <a:rPr lang="en-US" sz="3000" b="1" dirty="0">
              <a:latin typeface="Times New Roman" panose="02020603050405020304" pitchFamily="18" charset="0"/>
              <a:cs typeface="Times New Roman" panose="02020603050405020304" pitchFamily="18" charset="0"/>
            </a:rPr>
            <a:t>2. TỈ LỆ BẢN ĐỒ</a:t>
          </a:r>
        </a:p>
      </dgm:t>
    </dgm:pt>
    <dgm:pt modelId="{83328BE7-B07D-42F1-8D37-C327DDBC9BD3}" type="parTrans" cxnId="{36CDC5B4-5875-4710-92A6-4C93EA976993}">
      <dgm:prSet/>
      <dgm:spPr/>
      <dgm:t>
        <a:bodyPr/>
        <a:lstStyle/>
        <a:p>
          <a:endParaRPr lang="en-US"/>
        </a:p>
      </dgm:t>
    </dgm:pt>
    <dgm:pt modelId="{3C54ED28-EE83-4E7B-8F44-18F8CA739051}" type="sibTrans" cxnId="{36CDC5B4-5875-4710-92A6-4C93EA976993}">
      <dgm:prSet/>
      <dgm:spPr/>
      <dgm:t>
        <a:bodyPr/>
        <a:lstStyle/>
        <a:p>
          <a:endParaRPr lang="en-US"/>
        </a:p>
      </dgm:t>
    </dgm:pt>
    <dgm:pt modelId="{1A14428A-A07C-4760-A2D2-33AD32412C1D}">
      <dgm:prSet phldrT="[Text]" custT="1"/>
      <dgm:spPr/>
      <dgm:t>
        <a:bodyPr/>
        <a:lstStyle/>
        <a:p>
          <a:r>
            <a:rPr lang="en-US" sz="3000" b="1" dirty="0">
              <a:latin typeface="Times New Roman" panose="02020603050405020304" pitchFamily="18" charset="0"/>
              <a:cs typeface="Times New Roman" panose="02020603050405020304" pitchFamily="18" charset="0"/>
            </a:rPr>
            <a:t>3. TÌM ĐƯỜNG ĐI TRÊN BẢN ĐỒ</a:t>
          </a:r>
        </a:p>
      </dgm:t>
    </dgm:pt>
    <dgm:pt modelId="{698E9957-A5B9-4C72-9704-9A6F99D58491}" type="parTrans" cxnId="{523AD88D-E803-4E82-B215-730ACE689699}">
      <dgm:prSet/>
      <dgm:spPr/>
      <dgm:t>
        <a:bodyPr/>
        <a:lstStyle/>
        <a:p>
          <a:endParaRPr lang="en-US"/>
        </a:p>
      </dgm:t>
    </dgm:pt>
    <dgm:pt modelId="{B2EF6D6F-0C22-4209-B884-69206F4465BD}" type="sibTrans" cxnId="{523AD88D-E803-4E82-B215-730ACE689699}">
      <dgm:prSet/>
      <dgm:spPr/>
      <dgm:t>
        <a:bodyPr/>
        <a:lstStyle/>
        <a:p>
          <a:endParaRPr lang="en-US"/>
        </a:p>
      </dgm:t>
    </dgm:pt>
    <dgm:pt modelId="{973D2907-D17B-4FFB-BADA-88A44C179B07}" type="pres">
      <dgm:prSet presAssocID="{4E5F5FC5-953D-4B8C-A97D-E2492B20231D}" presName="linear" presStyleCnt="0">
        <dgm:presLayoutVars>
          <dgm:dir/>
          <dgm:animLvl val="lvl"/>
          <dgm:resizeHandles val="exact"/>
        </dgm:presLayoutVars>
      </dgm:prSet>
      <dgm:spPr/>
    </dgm:pt>
    <dgm:pt modelId="{A4225590-96E2-4C0C-AD9E-8006A224C15D}" type="pres">
      <dgm:prSet presAssocID="{9192F6A4-1D0A-4E50-BD17-E47800C1C551}" presName="parentLin" presStyleCnt="0"/>
      <dgm:spPr/>
    </dgm:pt>
    <dgm:pt modelId="{BCEF2688-88FB-42FE-9B01-E4C4ECFB0B94}" type="pres">
      <dgm:prSet presAssocID="{9192F6A4-1D0A-4E50-BD17-E47800C1C551}" presName="parentLeftMargin" presStyleLbl="node1" presStyleIdx="0" presStyleCnt="3"/>
      <dgm:spPr/>
    </dgm:pt>
    <dgm:pt modelId="{B21318E7-EA11-4A95-815C-7C9997D94116}" type="pres">
      <dgm:prSet presAssocID="{9192F6A4-1D0A-4E50-BD17-E47800C1C551}" presName="parentText" presStyleLbl="node1" presStyleIdx="0" presStyleCnt="3">
        <dgm:presLayoutVars>
          <dgm:chMax val="0"/>
          <dgm:bulletEnabled val="1"/>
        </dgm:presLayoutVars>
      </dgm:prSet>
      <dgm:spPr/>
    </dgm:pt>
    <dgm:pt modelId="{233CBB3A-B6D1-46A5-911D-C93B8DBF0405}" type="pres">
      <dgm:prSet presAssocID="{9192F6A4-1D0A-4E50-BD17-E47800C1C551}" presName="negativeSpace" presStyleCnt="0"/>
      <dgm:spPr/>
    </dgm:pt>
    <dgm:pt modelId="{FFF63C5C-6E13-475F-897C-70930FECF2F7}" type="pres">
      <dgm:prSet presAssocID="{9192F6A4-1D0A-4E50-BD17-E47800C1C551}" presName="childText" presStyleLbl="conFgAcc1" presStyleIdx="0" presStyleCnt="3">
        <dgm:presLayoutVars>
          <dgm:bulletEnabled val="1"/>
        </dgm:presLayoutVars>
      </dgm:prSet>
      <dgm:spPr/>
    </dgm:pt>
    <dgm:pt modelId="{1482335A-C515-4CB3-871C-CD7D8E393BC7}" type="pres">
      <dgm:prSet presAssocID="{5F4E69DE-C81E-493D-94A5-464E4EE5CBC6}" presName="spaceBetweenRectangles" presStyleCnt="0"/>
      <dgm:spPr/>
    </dgm:pt>
    <dgm:pt modelId="{E1BFDDA0-089F-4925-927B-48FFEFD0DB88}" type="pres">
      <dgm:prSet presAssocID="{46D8471A-708E-416F-B6E0-28236F3F6442}" presName="parentLin" presStyleCnt="0"/>
      <dgm:spPr/>
    </dgm:pt>
    <dgm:pt modelId="{C1C5E1EA-45D8-4091-9D47-C5D11FCD1410}" type="pres">
      <dgm:prSet presAssocID="{46D8471A-708E-416F-B6E0-28236F3F6442}" presName="parentLeftMargin" presStyleLbl="node1" presStyleIdx="0" presStyleCnt="3"/>
      <dgm:spPr/>
    </dgm:pt>
    <dgm:pt modelId="{3F75E8D3-0734-454F-AE20-C6AC213367DF}" type="pres">
      <dgm:prSet presAssocID="{46D8471A-708E-416F-B6E0-28236F3F6442}" presName="parentText" presStyleLbl="node1" presStyleIdx="1" presStyleCnt="3">
        <dgm:presLayoutVars>
          <dgm:chMax val="0"/>
          <dgm:bulletEnabled val="1"/>
        </dgm:presLayoutVars>
      </dgm:prSet>
      <dgm:spPr/>
    </dgm:pt>
    <dgm:pt modelId="{93186C5D-3A25-4251-98F3-D899D3FEE84E}" type="pres">
      <dgm:prSet presAssocID="{46D8471A-708E-416F-B6E0-28236F3F6442}" presName="negativeSpace" presStyleCnt="0"/>
      <dgm:spPr/>
    </dgm:pt>
    <dgm:pt modelId="{0D4F925B-2560-4035-8D3A-666661D5AB4E}" type="pres">
      <dgm:prSet presAssocID="{46D8471A-708E-416F-B6E0-28236F3F6442}" presName="childText" presStyleLbl="conFgAcc1" presStyleIdx="1" presStyleCnt="3">
        <dgm:presLayoutVars>
          <dgm:bulletEnabled val="1"/>
        </dgm:presLayoutVars>
      </dgm:prSet>
      <dgm:spPr/>
    </dgm:pt>
    <dgm:pt modelId="{114D7FCA-9AA6-40B0-9426-7651148B82D0}" type="pres">
      <dgm:prSet presAssocID="{3C54ED28-EE83-4E7B-8F44-18F8CA739051}" presName="spaceBetweenRectangles" presStyleCnt="0"/>
      <dgm:spPr/>
    </dgm:pt>
    <dgm:pt modelId="{882382C7-BE7A-439D-8EDB-22AFE08B316E}" type="pres">
      <dgm:prSet presAssocID="{1A14428A-A07C-4760-A2D2-33AD32412C1D}" presName="parentLin" presStyleCnt="0"/>
      <dgm:spPr/>
    </dgm:pt>
    <dgm:pt modelId="{52DDDE59-3142-4C5A-9163-DF7B019FF622}" type="pres">
      <dgm:prSet presAssocID="{1A14428A-A07C-4760-A2D2-33AD32412C1D}" presName="parentLeftMargin" presStyleLbl="node1" presStyleIdx="1" presStyleCnt="3"/>
      <dgm:spPr/>
    </dgm:pt>
    <dgm:pt modelId="{40FFD954-5420-432A-8F8A-EB6B3CAEA446}" type="pres">
      <dgm:prSet presAssocID="{1A14428A-A07C-4760-A2D2-33AD32412C1D}" presName="parentText" presStyleLbl="node1" presStyleIdx="2" presStyleCnt="3">
        <dgm:presLayoutVars>
          <dgm:chMax val="0"/>
          <dgm:bulletEnabled val="1"/>
        </dgm:presLayoutVars>
      </dgm:prSet>
      <dgm:spPr/>
    </dgm:pt>
    <dgm:pt modelId="{95EC21A5-D7F8-40A4-AF7B-777916141459}" type="pres">
      <dgm:prSet presAssocID="{1A14428A-A07C-4760-A2D2-33AD32412C1D}" presName="negativeSpace" presStyleCnt="0"/>
      <dgm:spPr/>
    </dgm:pt>
    <dgm:pt modelId="{37D30122-381B-4E4B-B69C-4DDF39AFEA94}" type="pres">
      <dgm:prSet presAssocID="{1A14428A-A07C-4760-A2D2-33AD32412C1D}" presName="childText" presStyleLbl="conFgAcc1" presStyleIdx="2" presStyleCnt="3">
        <dgm:presLayoutVars>
          <dgm:bulletEnabled val="1"/>
        </dgm:presLayoutVars>
      </dgm:prSet>
      <dgm:spPr/>
    </dgm:pt>
  </dgm:ptLst>
  <dgm:cxnLst>
    <dgm:cxn modelId="{2355A219-D1B9-4520-BD7E-4BA5424075B3}" type="presOf" srcId="{1A14428A-A07C-4760-A2D2-33AD32412C1D}" destId="{40FFD954-5420-432A-8F8A-EB6B3CAEA446}" srcOrd="1" destOrd="0" presId="urn:microsoft.com/office/officeart/2005/8/layout/list1"/>
    <dgm:cxn modelId="{ED78F522-DAB4-4B6D-A37D-951133034FAA}" srcId="{4E5F5FC5-953D-4B8C-A97D-E2492B20231D}" destId="{9192F6A4-1D0A-4E50-BD17-E47800C1C551}" srcOrd="0" destOrd="0" parTransId="{F7769EEB-FD8F-49BA-9675-A36425F40A9F}" sibTransId="{5F4E69DE-C81E-493D-94A5-464E4EE5CBC6}"/>
    <dgm:cxn modelId="{DCFE2E4E-EC20-4B29-AA9F-9EE198F842D7}" type="presOf" srcId="{4E5F5FC5-953D-4B8C-A97D-E2492B20231D}" destId="{973D2907-D17B-4FFB-BADA-88A44C179B07}" srcOrd="0" destOrd="0" presId="urn:microsoft.com/office/officeart/2005/8/layout/list1"/>
    <dgm:cxn modelId="{F89CEB6E-2CCB-4063-9373-279348E16448}" type="presOf" srcId="{9192F6A4-1D0A-4E50-BD17-E47800C1C551}" destId="{BCEF2688-88FB-42FE-9B01-E4C4ECFB0B94}" srcOrd="0" destOrd="0" presId="urn:microsoft.com/office/officeart/2005/8/layout/list1"/>
    <dgm:cxn modelId="{58B43E52-47CE-4DA0-B76D-4C3548D334E2}" type="presOf" srcId="{9192F6A4-1D0A-4E50-BD17-E47800C1C551}" destId="{B21318E7-EA11-4A95-815C-7C9997D94116}" srcOrd="1" destOrd="0" presId="urn:microsoft.com/office/officeart/2005/8/layout/list1"/>
    <dgm:cxn modelId="{D6A33578-9F4F-4EB5-946D-DA84548CE3AD}" type="presOf" srcId="{1A14428A-A07C-4760-A2D2-33AD32412C1D}" destId="{52DDDE59-3142-4C5A-9163-DF7B019FF622}" srcOrd="0" destOrd="0" presId="urn:microsoft.com/office/officeart/2005/8/layout/list1"/>
    <dgm:cxn modelId="{53377088-2D37-4092-8016-827E04149933}" type="presOf" srcId="{46D8471A-708E-416F-B6E0-28236F3F6442}" destId="{C1C5E1EA-45D8-4091-9D47-C5D11FCD1410}" srcOrd="0" destOrd="0" presId="urn:microsoft.com/office/officeart/2005/8/layout/list1"/>
    <dgm:cxn modelId="{523AD88D-E803-4E82-B215-730ACE689699}" srcId="{4E5F5FC5-953D-4B8C-A97D-E2492B20231D}" destId="{1A14428A-A07C-4760-A2D2-33AD32412C1D}" srcOrd="2" destOrd="0" parTransId="{698E9957-A5B9-4C72-9704-9A6F99D58491}" sibTransId="{B2EF6D6F-0C22-4209-B884-69206F4465BD}"/>
    <dgm:cxn modelId="{36CDC5B4-5875-4710-92A6-4C93EA976993}" srcId="{4E5F5FC5-953D-4B8C-A97D-E2492B20231D}" destId="{46D8471A-708E-416F-B6E0-28236F3F6442}" srcOrd="1" destOrd="0" parTransId="{83328BE7-B07D-42F1-8D37-C327DDBC9BD3}" sibTransId="{3C54ED28-EE83-4E7B-8F44-18F8CA739051}"/>
    <dgm:cxn modelId="{856EACEF-92AB-45F0-818E-744870508ACD}" type="presOf" srcId="{46D8471A-708E-416F-B6E0-28236F3F6442}" destId="{3F75E8D3-0734-454F-AE20-C6AC213367DF}" srcOrd="1" destOrd="0" presId="urn:microsoft.com/office/officeart/2005/8/layout/list1"/>
    <dgm:cxn modelId="{26299E08-0BB5-4C7D-A0BE-111F380B6F08}" type="presParOf" srcId="{973D2907-D17B-4FFB-BADA-88A44C179B07}" destId="{A4225590-96E2-4C0C-AD9E-8006A224C15D}" srcOrd="0" destOrd="0" presId="urn:microsoft.com/office/officeart/2005/8/layout/list1"/>
    <dgm:cxn modelId="{0F413037-6178-40D9-AFD5-294A107A4CC0}" type="presParOf" srcId="{A4225590-96E2-4C0C-AD9E-8006A224C15D}" destId="{BCEF2688-88FB-42FE-9B01-E4C4ECFB0B94}" srcOrd="0" destOrd="0" presId="urn:microsoft.com/office/officeart/2005/8/layout/list1"/>
    <dgm:cxn modelId="{E9798174-7569-43C7-8EBF-5C03AE9FDA8B}" type="presParOf" srcId="{A4225590-96E2-4C0C-AD9E-8006A224C15D}" destId="{B21318E7-EA11-4A95-815C-7C9997D94116}" srcOrd="1" destOrd="0" presId="urn:microsoft.com/office/officeart/2005/8/layout/list1"/>
    <dgm:cxn modelId="{9A1D8128-1EB1-4770-ABB4-AB5A74C1CA41}" type="presParOf" srcId="{973D2907-D17B-4FFB-BADA-88A44C179B07}" destId="{233CBB3A-B6D1-46A5-911D-C93B8DBF0405}" srcOrd="1" destOrd="0" presId="urn:microsoft.com/office/officeart/2005/8/layout/list1"/>
    <dgm:cxn modelId="{4B2858F8-54F0-4A80-AD01-DF74F534F793}" type="presParOf" srcId="{973D2907-D17B-4FFB-BADA-88A44C179B07}" destId="{FFF63C5C-6E13-475F-897C-70930FECF2F7}" srcOrd="2" destOrd="0" presId="urn:microsoft.com/office/officeart/2005/8/layout/list1"/>
    <dgm:cxn modelId="{A24E881C-453B-4346-9B63-5DF207BD59F0}" type="presParOf" srcId="{973D2907-D17B-4FFB-BADA-88A44C179B07}" destId="{1482335A-C515-4CB3-871C-CD7D8E393BC7}" srcOrd="3" destOrd="0" presId="urn:microsoft.com/office/officeart/2005/8/layout/list1"/>
    <dgm:cxn modelId="{139E2973-6F9F-42FB-A3DF-0268A6E397B9}" type="presParOf" srcId="{973D2907-D17B-4FFB-BADA-88A44C179B07}" destId="{E1BFDDA0-089F-4925-927B-48FFEFD0DB88}" srcOrd="4" destOrd="0" presId="urn:microsoft.com/office/officeart/2005/8/layout/list1"/>
    <dgm:cxn modelId="{F8B637FA-4A96-46A2-96A0-CDCCD4DBDE68}" type="presParOf" srcId="{E1BFDDA0-089F-4925-927B-48FFEFD0DB88}" destId="{C1C5E1EA-45D8-4091-9D47-C5D11FCD1410}" srcOrd="0" destOrd="0" presId="urn:microsoft.com/office/officeart/2005/8/layout/list1"/>
    <dgm:cxn modelId="{DE9A5B4B-74A9-4831-A010-20A37A8D4426}" type="presParOf" srcId="{E1BFDDA0-089F-4925-927B-48FFEFD0DB88}" destId="{3F75E8D3-0734-454F-AE20-C6AC213367DF}" srcOrd="1" destOrd="0" presId="urn:microsoft.com/office/officeart/2005/8/layout/list1"/>
    <dgm:cxn modelId="{49A8381A-6715-4BBE-9C04-7FD1ABFE2B8B}" type="presParOf" srcId="{973D2907-D17B-4FFB-BADA-88A44C179B07}" destId="{93186C5D-3A25-4251-98F3-D899D3FEE84E}" srcOrd="5" destOrd="0" presId="urn:microsoft.com/office/officeart/2005/8/layout/list1"/>
    <dgm:cxn modelId="{57721C8D-2FC2-416A-A01B-4116F62F916A}" type="presParOf" srcId="{973D2907-D17B-4FFB-BADA-88A44C179B07}" destId="{0D4F925B-2560-4035-8D3A-666661D5AB4E}" srcOrd="6" destOrd="0" presId="urn:microsoft.com/office/officeart/2005/8/layout/list1"/>
    <dgm:cxn modelId="{28859C48-0D87-4A70-8617-E69B7DEC428A}" type="presParOf" srcId="{973D2907-D17B-4FFB-BADA-88A44C179B07}" destId="{114D7FCA-9AA6-40B0-9426-7651148B82D0}" srcOrd="7" destOrd="0" presId="urn:microsoft.com/office/officeart/2005/8/layout/list1"/>
    <dgm:cxn modelId="{BB6C41B0-6C1D-45CB-9D25-0D1F82F03CC9}" type="presParOf" srcId="{973D2907-D17B-4FFB-BADA-88A44C179B07}" destId="{882382C7-BE7A-439D-8EDB-22AFE08B316E}" srcOrd="8" destOrd="0" presId="urn:microsoft.com/office/officeart/2005/8/layout/list1"/>
    <dgm:cxn modelId="{0E12EA46-E1B1-4C58-9EE4-E4BC10AD5B6E}" type="presParOf" srcId="{882382C7-BE7A-439D-8EDB-22AFE08B316E}" destId="{52DDDE59-3142-4C5A-9163-DF7B019FF622}" srcOrd="0" destOrd="0" presId="urn:microsoft.com/office/officeart/2005/8/layout/list1"/>
    <dgm:cxn modelId="{6F4ABCCA-A05F-4117-BD75-2D0CC972184B}" type="presParOf" srcId="{882382C7-BE7A-439D-8EDB-22AFE08B316E}" destId="{40FFD954-5420-432A-8F8A-EB6B3CAEA446}" srcOrd="1" destOrd="0" presId="urn:microsoft.com/office/officeart/2005/8/layout/list1"/>
    <dgm:cxn modelId="{EBD3F8E2-802A-475B-B106-4B908308778B}" type="presParOf" srcId="{973D2907-D17B-4FFB-BADA-88A44C179B07}" destId="{95EC21A5-D7F8-40A4-AF7B-777916141459}" srcOrd="9" destOrd="0" presId="urn:microsoft.com/office/officeart/2005/8/layout/list1"/>
    <dgm:cxn modelId="{214D3F72-58CE-4026-84C2-17B38E267C19}" type="presParOf" srcId="{973D2907-D17B-4FFB-BADA-88A44C179B07}" destId="{37D30122-381B-4E4B-B69C-4DDF39AFEA9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63C5C-6E13-475F-897C-70930FECF2F7}">
      <dsp:nvSpPr>
        <dsp:cNvPr id="0" name=""/>
        <dsp:cNvSpPr/>
      </dsp:nvSpPr>
      <dsp:spPr>
        <a:xfrm>
          <a:off x="0" y="506528"/>
          <a:ext cx="10515600" cy="831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21318E7-EA11-4A95-815C-7C9997D94116}">
      <dsp:nvSpPr>
        <dsp:cNvPr id="0" name=""/>
        <dsp:cNvSpPr/>
      </dsp:nvSpPr>
      <dsp:spPr>
        <a:xfrm>
          <a:off x="525780" y="19448"/>
          <a:ext cx="7360920" cy="974160"/>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333500">
            <a:lnSpc>
              <a:spcPct val="90000"/>
            </a:lnSpc>
            <a:spcBef>
              <a:spcPct val="0"/>
            </a:spcBef>
            <a:spcAft>
              <a:spcPct val="35000"/>
            </a:spcAft>
            <a:buNone/>
          </a:pPr>
          <a:r>
            <a:rPr lang="en-US" sz="3000" b="1" kern="1200" dirty="0">
              <a:latin typeface="Times New Roman" panose="02020603050405020304" pitchFamily="18" charset="0"/>
              <a:cs typeface="Times New Roman" panose="02020603050405020304" pitchFamily="18" charset="0"/>
            </a:rPr>
            <a:t>1. PHƯƠNG HƯỚNG TRÊN BẢN ĐỒ</a:t>
          </a:r>
        </a:p>
      </dsp:txBody>
      <dsp:txXfrm>
        <a:off x="573335" y="67003"/>
        <a:ext cx="7265810" cy="879050"/>
      </dsp:txXfrm>
    </dsp:sp>
    <dsp:sp modelId="{0D4F925B-2560-4035-8D3A-666661D5AB4E}">
      <dsp:nvSpPr>
        <dsp:cNvPr id="0" name=""/>
        <dsp:cNvSpPr/>
      </dsp:nvSpPr>
      <dsp:spPr>
        <a:xfrm>
          <a:off x="0" y="2003409"/>
          <a:ext cx="10515600" cy="831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F75E8D3-0734-454F-AE20-C6AC213367DF}">
      <dsp:nvSpPr>
        <dsp:cNvPr id="0" name=""/>
        <dsp:cNvSpPr/>
      </dsp:nvSpPr>
      <dsp:spPr>
        <a:xfrm>
          <a:off x="525780" y="1516329"/>
          <a:ext cx="7360920" cy="974160"/>
        </a:xfrm>
        <a:prstGeom prst="roundRect">
          <a:avLst/>
        </a:prstGeom>
        <a:solidFill>
          <a:schemeClr val="accent4">
            <a:hueOff val="4900445"/>
            <a:satOff val="-20388"/>
            <a:lumOff val="4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333500">
            <a:lnSpc>
              <a:spcPct val="90000"/>
            </a:lnSpc>
            <a:spcBef>
              <a:spcPct val="0"/>
            </a:spcBef>
            <a:spcAft>
              <a:spcPct val="35000"/>
            </a:spcAft>
            <a:buNone/>
          </a:pPr>
          <a:r>
            <a:rPr lang="en-US" sz="3000" b="1" kern="1200" dirty="0">
              <a:latin typeface="Times New Roman" panose="02020603050405020304" pitchFamily="18" charset="0"/>
              <a:cs typeface="Times New Roman" panose="02020603050405020304" pitchFamily="18" charset="0"/>
            </a:rPr>
            <a:t>2. TỈ LỆ BẢN ĐỒ</a:t>
          </a:r>
        </a:p>
      </dsp:txBody>
      <dsp:txXfrm>
        <a:off x="573335" y="1563884"/>
        <a:ext cx="7265810" cy="879050"/>
      </dsp:txXfrm>
    </dsp:sp>
    <dsp:sp modelId="{37D30122-381B-4E4B-B69C-4DDF39AFEA94}">
      <dsp:nvSpPr>
        <dsp:cNvPr id="0" name=""/>
        <dsp:cNvSpPr/>
      </dsp:nvSpPr>
      <dsp:spPr>
        <a:xfrm>
          <a:off x="0" y="3500289"/>
          <a:ext cx="10515600" cy="831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0FFD954-5420-432A-8F8A-EB6B3CAEA446}">
      <dsp:nvSpPr>
        <dsp:cNvPr id="0" name=""/>
        <dsp:cNvSpPr/>
      </dsp:nvSpPr>
      <dsp:spPr>
        <a:xfrm>
          <a:off x="525780" y="3013209"/>
          <a:ext cx="7360920" cy="974160"/>
        </a:xfrm>
        <a:prstGeom prst="roundRect">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333500">
            <a:lnSpc>
              <a:spcPct val="90000"/>
            </a:lnSpc>
            <a:spcBef>
              <a:spcPct val="0"/>
            </a:spcBef>
            <a:spcAft>
              <a:spcPct val="35000"/>
            </a:spcAft>
            <a:buNone/>
          </a:pPr>
          <a:r>
            <a:rPr lang="en-US" sz="3000" b="1" kern="1200" dirty="0">
              <a:latin typeface="Times New Roman" panose="02020603050405020304" pitchFamily="18" charset="0"/>
              <a:cs typeface="Times New Roman" panose="02020603050405020304" pitchFamily="18" charset="0"/>
            </a:rPr>
            <a:t>3. TÌM ĐƯỜNG ĐI TRÊN BẢN ĐỒ</a:t>
          </a:r>
        </a:p>
      </dsp:txBody>
      <dsp:txXfrm>
        <a:off x="573335" y="3060764"/>
        <a:ext cx="7265810" cy="87905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7ABDA-E7C7-4935-9820-98139F4848D7}" type="datetimeFigureOut">
              <a:rPr lang="en-US" smtClean="0"/>
              <a:pPr/>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874079-E3D9-41AC-9BEE-1D28D91239E3}" type="slidenum">
              <a:rPr lang="en-US" smtClean="0"/>
              <a:pPr/>
              <a:t>‹#›</a:t>
            </a:fld>
            <a:endParaRPr lang="en-US"/>
          </a:p>
        </p:txBody>
      </p:sp>
    </p:spTree>
    <p:extLst>
      <p:ext uri="{BB962C8B-B14F-4D97-AF65-F5344CB8AC3E}">
        <p14:creationId xmlns:p14="http://schemas.microsoft.com/office/powerpoint/2010/main" val="250228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D56FB43A-CE3B-4190-B946-60FF9F7130AF}"/>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05EB6291-6528-4009-A453-9880E92B79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436" name="Slide Number Placeholder 3">
            <a:extLst>
              <a:ext uri="{FF2B5EF4-FFF2-40B4-BE49-F238E27FC236}">
                <a16:creationId xmlns:a16="http://schemas.microsoft.com/office/drawing/2014/main" id="{FB7496E6-1E82-45C1-B303-EB07B1D68E3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7680B97-FFD9-4074-AC80-E666EED052B7}" type="slidenum">
              <a:rPr lang="en-US" altLang="en-US" sz="1200" smtClean="0"/>
              <a:pPr/>
              <a:t>20</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DFD9DC7D-9D45-4997-B7A5-24C321E5F5C4}"/>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D4F9EAFA-4766-4F09-963D-83A1F40930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484" name="Slide Number Placeholder 3">
            <a:extLst>
              <a:ext uri="{FF2B5EF4-FFF2-40B4-BE49-F238E27FC236}">
                <a16:creationId xmlns:a16="http://schemas.microsoft.com/office/drawing/2014/main" id="{0E79D8D3-EB6B-41BB-8FB2-AF75FE39926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551D646-33F2-476D-A81A-49190052DEC9}" type="slidenum">
              <a:rPr lang="en-US" altLang="en-US" sz="1200" smtClean="0"/>
              <a:pPr/>
              <a:t>21</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818C2D54-055A-4651-9831-C7EF4798C6A1}"/>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8C685AB3-9565-4724-B802-E23EB384085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532" name="Slide Number Placeholder 3">
            <a:extLst>
              <a:ext uri="{FF2B5EF4-FFF2-40B4-BE49-F238E27FC236}">
                <a16:creationId xmlns:a16="http://schemas.microsoft.com/office/drawing/2014/main" id="{EC6E0868-4277-4AAF-B3E9-91B9B1969E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E5169FF-60B9-4DE1-8B32-B82635965130}" type="slidenum">
              <a:rPr lang="en-US" altLang="en-US" sz="1200" smtClean="0"/>
              <a:pPr/>
              <a:t>22</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913C895-2746-4FF7-9900-0CB5BD48AB29}"/>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82D0D551-186E-4CA6-B9F1-2507D06328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580" name="Slide Number Placeholder 3">
            <a:extLst>
              <a:ext uri="{FF2B5EF4-FFF2-40B4-BE49-F238E27FC236}">
                <a16:creationId xmlns:a16="http://schemas.microsoft.com/office/drawing/2014/main" id="{B52B6E5A-C866-4D34-8707-AF9ADD04EB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125F056-0CD7-4B7B-95DB-BA441E67F1C7}" type="slidenum">
              <a:rPr lang="en-US" altLang="en-US" sz="1200" smtClean="0"/>
              <a:pPr/>
              <a:t>24</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1B35-AD18-4752-83D6-17B5AB019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87BA30-6C9A-43BE-A26A-5B94DC0A7B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6146DE-320B-4CD2-A4E9-AB263350099E}"/>
              </a:ext>
            </a:extLst>
          </p:cNvPr>
          <p:cNvSpPr>
            <a:spLocks noGrp="1"/>
          </p:cNvSpPr>
          <p:nvPr>
            <p:ph type="dt" sz="half" idx="10"/>
          </p:nvPr>
        </p:nvSpPr>
        <p:spPr/>
        <p:txBody>
          <a:bodyPr/>
          <a:lstStyle/>
          <a:p>
            <a:fld id="{4036EED7-A70B-487A-B1C8-7A215B73E9A0}" type="datetimeFigureOut">
              <a:rPr lang="en-US" smtClean="0"/>
              <a:pPr/>
              <a:t>10/12/2024</a:t>
            </a:fld>
            <a:endParaRPr lang="en-US"/>
          </a:p>
        </p:txBody>
      </p:sp>
      <p:sp>
        <p:nvSpPr>
          <p:cNvPr id="5" name="Footer Placeholder 4">
            <a:extLst>
              <a:ext uri="{FF2B5EF4-FFF2-40B4-BE49-F238E27FC236}">
                <a16:creationId xmlns:a16="http://schemas.microsoft.com/office/drawing/2014/main" id="{102A1268-F0F1-4E62-B6C5-47E3AD5BF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763BD-E209-421E-9A07-6CDFABA1BD2D}"/>
              </a:ext>
            </a:extLst>
          </p:cNvPr>
          <p:cNvSpPr>
            <a:spLocks noGrp="1"/>
          </p:cNvSpPr>
          <p:nvPr>
            <p:ph type="sldNum" sz="quarter" idx="12"/>
          </p:nvPr>
        </p:nvSpPr>
        <p:spPr/>
        <p:txBody>
          <a:bodyPr/>
          <a:lstStyle/>
          <a:p>
            <a:fld id="{A72E9A27-1A16-4F28-AE8D-5EC720C1D85D}" type="slidenum">
              <a:rPr lang="en-US" smtClean="0"/>
              <a:pPr/>
              <a:t>‹#›</a:t>
            </a:fld>
            <a:endParaRPr lang="en-US"/>
          </a:p>
        </p:txBody>
      </p:sp>
    </p:spTree>
    <p:extLst>
      <p:ext uri="{BB962C8B-B14F-4D97-AF65-F5344CB8AC3E}">
        <p14:creationId xmlns:p14="http://schemas.microsoft.com/office/powerpoint/2010/main" val="287857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1225-9D2D-4895-B685-0489A7D148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0CCD97-3DB5-47B6-9269-227287C574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0B7E6-BE4F-4735-96E7-A5985D2A11DE}"/>
              </a:ext>
            </a:extLst>
          </p:cNvPr>
          <p:cNvSpPr>
            <a:spLocks noGrp="1"/>
          </p:cNvSpPr>
          <p:nvPr>
            <p:ph type="dt" sz="half" idx="10"/>
          </p:nvPr>
        </p:nvSpPr>
        <p:spPr/>
        <p:txBody>
          <a:bodyPr/>
          <a:lstStyle/>
          <a:p>
            <a:fld id="{4036EED7-A70B-487A-B1C8-7A215B73E9A0}" type="datetimeFigureOut">
              <a:rPr lang="en-US" smtClean="0"/>
              <a:pPr/>
              <a:t>10/12/2024</a:t>
            </a:fld>
            <a:endParaRPr lang="en-US"/>
          </a:p>
        </p:txBody>
      </p:sp>
      <p:sp>
        <p:nvSpPr>
          <p:cNvPr id="5" name="Footer Placeholder 4">
            <a:extLst>
              <a:ext uri="{FF2B5EF4-FFF2-40B4-BE49-F238E27FC236}">
                <a16:creationId xmlns:a16="http://schemas.microsoft.com/office/drawing/2014/main" id="{D9772214-4686-4E2D-A4AA-E720237BC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7BF3B-37E8-443A-855C-FA2CADC9865A}"/>
              </a:ext>
            </a:extLst>
          </p:cNvPr>
          <p:cNvSpPr>
            <a:spLocks noGrp="1"/>
          </p:cNvSpPr>
          <p:nvPr>
            <p:ph type="sldNum" sz="quarter" idx="12"/>
          </p:nvPr>
        </p:nvSpPr>
        <p:spPr/>
        <p:txBody>
          <a:bodyPr/>
          <a:lstStyle/>
          <a:p>
            <a:fld id="{A72E9A27-1A16-4F28-AE8D-5EC720C1D85D}" type="slidenum">
              <a:rPr lang="en-US" smtClean="0"/>
              <a:pPr/>
              <a:t>‹#›</a:t>
            </a:fld>
            <a:endParaRPr lang="en-US"/>
          </a:p>
        </p:txBody>
      </p:sp>
    </p:spTree>
    <p:extLst>
      <p:ext uri="{BB962C8B-B14F-4D97-AF65-F5344CB8AC3E}">
        <p14:creationId xmlns:p14="http://schemas.microsoft.com/office/powerpoint/2010/main" val="232559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C43771-131E-4A75-83D0-8D0D54D4BE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A911A5-12D6-4364-A47E-EA9A8755C9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77958-5922-459F-98E0-DC0D59777A50}"/>
              </a:ext>
            </a:extLst>
          </p:cNvPr>
          <p:cNvSpPr>
            <a:spLocks noGrp="1"/>
          </p:cNvSpPr>
          <p:nvPr>
            <p:ph type="dt" sz="half" idx="10"/>
          </p:nvPr>
        </p:nvSpPr>
        <p:spPr/>
        <p:txBody>
          <a:bodyPr/>
          <a:lstStyle/>
          <a:p>
            <a:fld id="{4036EED7-A70B-487A-B1C8-7A215B73E9A0}" type="datetimeFigureOut">
              <a:rPr lang="en-US" smtClean="0"/>
              <a:pPr/>
              <a:t>10/12/2024</a:t>
            </a:fld>
            <a:endParaRPr lang="en-US"/>
          </a:p>
        </p:txBody>
      </p:sp>
      <p:sp>
        <p:nvSpPr>
          <p:cNvPr id="5" name="Footer Placeholder 4">
            <a:extLst>
              <a:ext uri="{FF2B5EF4-FFF2-40B4-BE49-F238E27FC236}">
                <a16:creationId xmlns:a16="http://schemas.microsoft.com/office/drawing/2014/main" id="{594DAD64-B405-4197-91F5-E0212565B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26124-01EA-42CD-8327-231C24AC32F8}"/>
              </a:ext>
            </a:extLst>
          </p:cNvPr>
          <p:cNvSpPr>
            <a:spLocks noGrp="1"/>
          </p:cNvSpPr>
          <p:nvPr>
            <p:ph type="sldNum" sz="quarter" idx="12"/>
          </p:nvPr>
        </p:nvSpPr>
        <p:spPr/>
        <p:txBody>
          <a:bodyPr/>
          <a:lstStyle/>
          <a:p>
            <a:fld id="{A72E9A27-1A16-4F28-AE8D-5EC720C1D85D}" type="slidenum">
              <a:rPr lang="en-US" smtClean="0"/>
              <a:pPr/>
              <a:t>‹#›</a:t>
            </a:fld>
            <a:endParaRPr lang="en-US"/>
          </a:p>
        </p:txBody>
      </p:sp>
    </p:spTree>
    <p:extLst>
      <p:ext uri="{BB962C8B-B14F-4D97-AF65-F5344CB8AC3E}">
        <p14:creationId xmlns:p14="http://schemas.microsoft.com/office/powerpoint/2010/main" val="1418098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7E79-A5A0-46B5-9947-0FAA2B3AA3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C0105-6E57-43E5-AF8F-441DBD23D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8F3C4-FD33-4BB2-A4A5-64DDBB38DA9A}"/>
              </a:ext>
            </a:extLst>
          </p:cNvPr>
          <p:cNvSpPr>
            <a:spLocks noGrp="1"/>
          </p:cNvSpPr>
          <p:nvPr>
            <p:ph type="dt" sz="half" idx="10"/>
          </p:nvPr>
        </p:nvSpPr>
        <p:spPr/>
        <p:txBody>
          <a:bodyPr/>
          <a:lstStyle/>
          <a:p>
            <a:fld id="{4036EED7-A70B-487A-B1C8-7A215B73E9A0}" type="datetimeFigureOut">
              <a:rPr lang="en-US" smtClean="0"/>
              <a:pPr/>
              <a:t>10/12/2024</a:t>
            </a:fld>
            <a:endParaRPr lang="en-US"/>
          </a:p>
        </p:txBody>
      </p:sp>
      <p:sp>
        <p:nvSpPr>
          <p:cNvPr id="5" name="Footer Placeholder 4">
            <a:extLst>
              <a:ext uri="{FF2B5EF4-FFF2-40B4-BE49-F238E27FC236}">
                <a16:creationId xmlns:a16="http://schemas.microsoft.com/office/drawing/2014/main" id="{A9272CDA-1239-4218-9D28-5E80464B9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BA7F7-0BE4-4C65-91A4-EDFE5209D276}"/>
              </a:ext>
            </a:extLst>
          </p:cNvPr>
          <p:cNvSpPr>
            <a:spLocks noGrp="1"/>
          </p:cNvSpPr>
          <p:nvPr>
            <p:ph type="sldNum" sz="quarter" idx="12"/>
          </p:nvPr>
        </p:nvSpPr>
        <p:spPr/>
        <p:txBody>
          <a:bodyPr/>
          <a:lstStyle/>
          <a:p>
            <a:fld id="{A72E9A27-1A16-4F28-AE8D-5EC720C1D85D}" type="slidenum">
              <a:rPr lang="en-US" smtClean="0"/>
              <a:pPr/>
              <a:t>‹#›</a:t>
            </a:fld>
            <a:endParaRPr lang="en-US"/>
          </a:p>
        </p:txBody>
      </p:sp>
    </p:spTree>
    <p:extLst>
      <p:ext uri="{BB962C8B-B14F-4D97-AF65-F5344CB8AC3E}">
        <p14:creationId xmlns:p14="http://schemas.microsoft.com/office/powerpoint/2010/main" val="2100726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DD633-5232-499C-8CD7-598C2FD227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E996DD-3EAA-429A-97DF-57B0608105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6D7EA6-9C22-4DD4-B4AE-8B3DC31C06DA}"/>
              </a:ext>
            </a:extLst>
          </p:cNvPr>
          <p:cNvSpPr>
            <a:spLocks noGrp="1"/>
          </p:cNvSpPr>
          <p:nvPr>
            <p:ph type="dt" sz="half" idx="10"/>
          </p:nvPr>
        </p:nvSpPr>
        <p:spPr/>
        <p:txBody>
          <a:bodyPr/>
          <a:lstStyle/>
          <a:p>
            <a:fld id="{4036EED7-A70B-487A-B1C8-7A215B73E9A0}" type="datetimeFigureOut">
              <a:rPr lang="en-US" smtClean="0"/>
              <a:pPr/>
              <a:t>10/12/2024</a:t>
            </a:fld>
            <a:endParaRPr lang="en-US"/>
          </a:p>
        </p:txBody>
      </p:sp>
      <p:sp>
        <p:nvSpPr>
          <p:cNvPr id="5" name="Footer Placeholder 4">
            <a:extLst>
              <a:ext uri="{FF2B5EF4-FFF2-40B4-BE49-F238E27FC236}">
                <a16:creationId xmlns:a16="http://schemas.microsoft.com/office/drawing/2014/main" id="{D040093E-F5D2-4B68-9243-C0824BF1F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7520F-AC0F-47A7-BDFD-14986DEE31E7}"/>
              </a:ext>
            </a:extLst>
          </p:cNvPr>
          <p:cNvSpPr>
            <a:spLocks noGrp="1"/>
          </p:cNvSpPr>
          <p:nvPr>
            <p:ph type="sldNum" sz="quarter" idx="12"/>
          </p:nvPr>
        </p:nvSpPr>
        <p:spPr/>
        <p:txBody>
          <a:bodyPr/>
          <a:lstStyle/>
          <a:p>
            <a:fld id="{A72E9A27-1A16-4F28-AE8D-5EC720C1D85D}" type="slidenum">
              <a:rPr lang="en-US" smtClean="0"/>
              <a:pPr/>
              <a:t>‹#›</a:t>
            </a:fld>
            <a:endParaRPr lang="en-US"/>
          </a:p>
        </p:txBody>
      </p:sp>
    </p:spTree>
    <p:extLst>
      <p:ext uri="{BB962C8B-B14F-4D97-AF65-F5344CB8AC3E}">
        <p14:creationId xmlns:p14="http://schemas.microsoft.com/office/powerpoint/2010/main" val="851268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DEF3E-02BF-4640-B19E-6F927720FF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A108D-4A45-4988-A02C-EDFB08E59D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BBEC06-B608-4212-BFD8-462348CF55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1D1F2D-5DB1-431E-8D1B-3DA01A465B26}"/>
              </a:ext>
            </a:extLst>
          </p:cNvPr>
          <p:cNvSpPr>
            <a:spLocks noGrp="1"/>
          </p:cNvSpPr>
          <p:nvPr>
            <p:ph type="dt" sz="half" idx="10"/>
          </p:nvPr>
        </p:nvSpPr>
        <p:spPr/>
        <p:txBody>
          <a:bodyPr/>
          <a:lstStyle/>
          <a:p>
            <a:fld id="{4036EED7-A70B-487A-B1C8-7A215B73E9A0}" type="datetimeFigureOut">
              <a:rPr lang="en-US" smtClean="0"/>
              <a:pPr/>
              <a:t>10/12/2024</a:t>
            </a:fld>
            <a:endParaRPr lang="en-US"/>
          </a:p>
        </p:txBody>
      </p:sp>
      <p:sp>
        <p:nvSpPr>
          <p:cNvPr id="6" name="Footer Placeholder 5">
            <a:extLst>
              <a:ext uri="{FF2B5EF4-FFF2-40B4-BE49-F238E27FC236}">
                <a16:creationId xmlns:a16="http://schemas.microsoft.com/office/drawing/2014/main" id="{76AB0E13-2852-4727-9B21-59201DC930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988B0A-77C2-499B-8EE7-F44D88C1DFDD}"/>
              </a:ext>
            </a:extLst>
          </p:cNvPr>
          <p:cNvSpPr>
            <a:spLocks noGrp="1"/>
          </p:cNvSpPr>
          <p:nvPr>
            <p:ph type="sldNum" sz="quarter" idx="12"/>
          </p:nvPr>
        </p:nvSpPr>
        <p:spPr/>
        <p:txBody>
          <a:bodyPr/>
          <a:lstStyle/>
          <a:p>
            <a:fld id="{A72E9A27-1A16-4F28-AE8D-5EC720C1D85D}" type="slidenum">
              <a:rPr lang="en-US" smtClean="0"/>
              <a:pPr/>
              <a:t>‹#›</a:t>
            </a:fld>
            <a:endParaRPr lang="en-US"/>
          </a:p>
        </p:txBody>
      </p:sp>
    </p:spTree>
    <p:extLst>
      <p:ext uri="{BB962C8B-B14F-4D97-AF65-F5344CB8AC3E}">
        <p14:creationId xmlns:p14="http://schemas.microsoft.com/office/powerpoint/2010/main" val="3454369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4D4EA-5A9E-49B1-BB5F-401B3BDF30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FD839-3850-43F4-9CA9-703DE94468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A0AA6E-96AE-4903-B468-EC6305BC2B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178D42-0241-4625-9ED7-096E060AD2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176268-64DB-4BCC-ACC1-EC1EBCC23E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CE3958-3522-4FF3-BBF0-4902374CF841}"/>
              </a:ext>
            </a:extLst>
          </p:cNvPr>
          <p:cNvSpPr>
            <a:spLocks noGrp="1"/>
          </p:cNvSpPr>
          <p:nvPr>
            <p:ph type="dt" sz="half" idx="10"/>
          </p:nvPr>
        </p:nvSpPr>
        <p:spPr/>
        <p:txBody>
          <a:bodyPr/>
          <a:lstStyle/>
          <a:p>
            <a:fld id="{4036EED7-A70B-487A-B1C8-7A215B73E9A0}" type="datetimeFigureOut">
              <a:rPr lang="en-US" smtClean="0"/>
              <a:pPr/>
              <a:t>10/12/2024</a:t>
            </a:fld>
            <a:endParaRPr lang="en-US"/>
          </a:p>
        </p:txBody>
      </p:sp>
      <p:sp>
        <p:nvSpPr>
          <p:cNvPr id="8" name="Footer Placeholder 7">
            <a:extLst>
              <a:ext uri="{FF2B5EF4-FFF2-40B4-BE49-F238E27FC236}">
                <a16:creationId xmlns:a16="http://schemas.microsoft.com/office/drawing/2014/main" id="{B5D2C23B-4F8D-4E50-A084-D273AB8469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0C2C29-2DB7-4FFC-A8E0-F5CE35D33B7E}"/>
              </a:ext>
            </a:extLst>
          </p:cNvPr>
          <p:cNvSpPr>
            <a:spLocks noGrp="1"/>
          </p:cNvSpPr>
          <p:nvPr>
            <p:ph type="sldNum" sz="quarter" idx="12"/>
          </p:nvPr>
        </p:nvSpPr>
        <p:spPr/>
        <p:txBody>
          <a:bodyPr/>
          <a:lstStyle/>
          <a:p>
            <a:fld id="{A72E9A27-1A16-4F28-AE8D-5EC720C1D85D}" type="slidenum">
              <a:rPr lang="en-US" smtClean="0"/>
              <a:pPr/>
              <a:t>‹#›</a:t>
            </a:fld>
            <a:endParaRPr lang="en-US"/>
          </a:p>
        </p:txBody>
      </p:sp>
    </p:spTree>
    <p:extLst>
      <p:ext uri="{BB962C8B-B14F-4D97-AF65-F5344CB8AC3E}">
        <p14:creationId xmlns:p14="http://schemas.microsoft.com/office/powerpoint/2010/main" val="3023841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D03DD-BC5F-4206-8FEC-AA672F05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5F413C-8BC4-411D-9E04-F4B71B6DD0BC}"/>
              </a:ext>
            </a:extLst>
          </p:cNvPr>
          <p:cNvSpPr>
            <a:spLocks noGrp="1"/>
          </p:cNvSpPr>
          <p:nvPr>
            <p:ph type="dt" sz="half" idx="10"/>
          </p:nvPr>
        </p:nvSpPr>
        <p:spPr/>
        <p:txBody>
          <a:bodyPr/>
          <a:lstStyle/>
          <a:p>
            <a:fld id="{4036EED7-A70B-487A-B1C8-7A215B73E9A0}" type="datetimeFigureOut">
              <a:rPr lang="en-US" smtClean="0"/>
              <a:pPr/>
              <a:t>10/12/2024</a:t>
            </a:fld>
            <a:endParaRPr lang="en-US"/>
          </a:p>
        </p:txBody>
      </p:sp>
      <p:sp>
        <p:nvSpPr>
          <p:cNvPr id="4" name="Footer Placeholder 3">
            <a:extLst>
              <a:ext uri="{FF2B5EF4-FFF2-40B4-BE49-F238E27FC236}">
                <a16:creationId xmlns:a16="http://schemas.microsoft.com/office/drawing/2014/main" id="{34ED4DE2-C5C6-4336-9FD5-26DD182814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BF603-EC16-4FFA-ACBB-538D9FB98734}"/>
              </a:ext>
            </a:extLst>
          </p:cNvPr>
          <p:cNvSpPr>
            <a:spLocks noGrp="1"/>
          </p:cNvSpPr>
          <p:nvPr>
            <p:ph type="sldNum" sz="quarter" idx="12"/>
          </p:nvPr>
        </p:nvSpPr>
        <p:spPr/>
        <p:txBody>
          <a:bodyPr/>
          <a:lstStyle/>
          <a:p>
            <a:fld id="{A72E9A27-1A16-4F28-AE8D-5EC720C1D85D}" type="slidenum">
              <a:rPr lang="en-US" smtClean="0"/>
              <a:pPr/>
              <a:t>‹#›</a:t>
            </a:fld>
            <a:endParaRPr lang="en-US"/>
          </a:p>
        </p:txBody>
      </p:sp>
    </p:spTree>
    <p:extLst>
      <p:ext uri="{BB962C8B-B14F-4D97-AF65-F5344CB8AC3E}">
        <p14:creationId xmlns:p14="http://schemas.microsoft.com/office/powerpoint/2010/main" val="3612363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35C86-1576-43FA-A815-3A1D2EB2094E}"/>
              </a:ext>
            </a:extLst>
          </p:cNvPr>
          <p:cNvSpPr>
            <a:spLocks noGrp="1"/>
          </p:cNvSpPr>
          <p:nvPr>
            <p:ph type="dt" sz="half" idx="10"/>
          </p:nvPr>
        </p:nvSpPr>
        <p:spPr/>
        <p:txBody>
          <a:bodyPr/>
          <a:lstStyle/>
          <a:p>
            <a:fld id="{4036EED7-A70B-487A-B1C8-7A215B73E9A0}" type="datetimeFigureOut">
              <a:rPr lang="en-US" smtClean="0"/>
              <a:pPr/>
              <a:t>10/12/2024</a:t>
            </a:fld>
            <a:endParaRPr lang="en-US"/>
          </a:p>
        </p:txBody>
      </p:sp>
      <p:sp>
        <p:nvSpPr>
          <p:cNvPr id="3" name="Footer Placeholder 2">
            <a:extLst>
              <a:ext uri="{FF2B5EF4-FFF2-40B4-BE49-F238E27FC236}">
                <a16:creationId xmlns:a16="http://schemas.microsoft.com/office/drawing/2014/main" id="{342BFA7C-7CA9-4B39-A81D-3FA7FAC0CA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D85533-6E2B-41CE-A34A-1E5DC27120C1}"/>
              </a:ext>
            </a:extLst>
          </p:cNvPr>
          <p:cNvSpPr>
            <a:spLocks noGrp="1"/>
          </p:cNvSpPr>
          <p:nvPr>
            <p:ph type="sldNum" sz="quarter" idx="12"/>
          </p:nvPr>
        </p:nvSpPr>
        <p:spPr/>
        <p:txBody>
          <a:bodyPr/>
          <a:lstStyle/>
          <a:p>
            <a:fld id="{A72E9A27-1A16-4F28-AE8D-5EC720C1D85D}" type="slidenum">
              <a:rPr lang="en-US" smtClean="0"/>
              <a:pPr/>
              <a:t>‹#›</a:t>
            </a:fld>
            <a:endParaRPr lang="en-US"/>
          </a:p>
        </p:txBody>
      </p:sp>
    </p:spTree>
    <p:extLst>
      <p:ext uri="{BB962C8B-B14F-4D97-AF65-F5344CB8AC3E}">
        <p14:creationId xmlns:p14="http://schemas.microsoft.com/office/powerpoint/2010/main" val="1287336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769B1-E49F-4BA0-AE9C-22ECD20262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DB591-24BE-491A-9793-D0D6708FE4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AAD412-3165-423C-BAB5-FB46CC2C47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4414E5-4789-4705-834B-1081745F506B}"/>
              </a:ext>
            </a:extLst>
          </p:cNvPr>
          <p:cNvSpPr>
            <a:spLocks noGrp="1"/>
          </p:cNvSpPr>
          <p:nvPr>
            <p:ph type="dt" sz="half" idx="10"/>
          </p:nvPr>
        </p:nvSpPr>
        <p:spPr/>
        <p:txBody>
          <a:bodyPr/>
          <a:lstStyle/>
          <a:p>
            <a:fld id="{4036EED7-A70B-487A-B1C8-7A215B73E9A0}" type="datetimeFigureOut">
              <a:rPr lang="en-US" smtClean="0"/>
              <a:pPr/>
              <a:t>10/12/2024</a:t>
            </a:fld>
            <a:endParaRPr lang="en-US"/>
          </a:p>
        </p:txBody>
      </p:sp>
      <p:sp>
        <p:nvSpPr>
          <p:cNvPr id="6" name="Footer Placeholder 5">
            <a:extLst>
              <a:ext uri="{FF2B5EF4-FFF2-40B4-BE49-F238E27FC236}">
                <a16:creationId xmlns:a16="http://schemas.microsoft.com/office/drawing/2014/main" id="{B08C6000-6C5C-492B-B70A-972504C2AE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DED65E-C975-4E61-B078-C7C4E45CAEB7}"/>
              </a:ext>
            </a:extLst>
          </p:cNvPr>
          <p:cNvSpPr>
            <a:spLocks noGrp="1"/>
          </p:cNvSpPr>
          <p:nvPr>
            <p:ph type="sldNum" sz="quarter" idx="12"/>
          </p:nvPr>
        </p:nvSpPr>
        <p:spPr/>
        <p:txBody>
          <a:bodyPr/>
          <a:lstStyle/>
          <a:p>
            <a:fld id="{A72E9A27-1A16-4F28-AE8D-5EC720C1D85D}" type="slidenum">
              <a:rPr lang="en-US" smtClean="0"/>
              <a:pPr/>
              <a:t>‹#›</a:t>
            </a:fld>
            <a:endParaRPr lang="en-US"/>
          </a:p>
        </p:txBody>
      </p:sp>
    </p:spTree>
    <p:extLst>
      <p:ext uri="{BB962C8B-B14F-4D97-AF65-F5344CB8AC3E}">
        <p14:creationId xmlns:p14="http://schemas.microsoft.com/office/powerpoint/2010/main" val="1164264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08039-4ED3-4DD8-A0B4-0B3AE675ED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64157B-3643-4B65-B3E3-DEFD17DC36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4AB1AE-3927-4421-BF9A-512716DFF2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38D21E-E98B-434F-B898-62D9B2232886}"/>
              </a:ext>
            </a:extLst>
          </p:cNvPr>
          <p:cNvSpPr>
            <a:spLocks noGrp="1"/>
          </p:cNvSpPr>
          <p:nvPr>
            <p:ph type="dt" sz="half" idx="10"/>
          </p:nvPr>
        </p:nvSpPr>
        <p:spPr/>
        <p:txBody>
          <a:bodyPr/>
          <a:lstStyle/>
          <a:p>
            <a:fld id="{4036EED7-A70B-487A-B1C8-7A215B73E9A0}" type="datetimeFigureOut">
              <a:rPr lang="en-US" smtClean="0"/>
              <a:pPr/>
              <a:t>10/12/2024</a:t>
            </a:fld>
            <a:endParaRPr lang="en-US"/>
          </a:p>
        </p:txBody>
      </p:sp>
      <p:sp>
        <p:nvSpPr>
          <p:cNvPr id="6" name="Footer Placeholder 5">
            <a:extLst>
              <a:ext uri="{FF2B5EF4-FFF2-40B4-BE49-F238E27FC236}">
                <a16:creationId xmlns:a16="http://schemas.microsoft.com/office/drawing/2014/main" id="{6AE4AE59-39DE-460B-8158-E91B50CD96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D8470F-E438-4580-B45A-35F6D20CB772}"/>
              </a:ext>
            </a:extLst>
          </p:cNvPr>
          <p:cNvSpPr>
            <a:spLocks noGrp="1"/>
          </p:cNvSpPr>
          <p:nvPr>
            <p:ph type="sldNum" sz="quarter" idx="12"/>
          </p:nvPr>
        </p:nvSpPr>
        <p:spPr/>
        <p:txBody>
          <a:bodyPr/>
          <a:lstStyle/>
          <a:p>
            <a:fld id="{A72E9A27-1A16-4F28-AE8D-5EC720C1D85D}" type="slidenum">
              <a:rPr lang="en-US" smtClean="0"/>
              <a:pPr/>
              <a:t>‹#›</a:t>
            </a:fld>
            <a:endParaRPr lang="en-US"/>
          </a:p>
        </p:txBody>
      </p:sp>
    </p:spTree>
    <p:extLst>
      <p:ext uri="{BB962C8B-B14F-4D97-AF65-F5344CB8AC3E}">
        <p14:creationId xmlns:p14="http://schemas.microsoft.com/office/powerpoint/2010/main" val="1803378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0FBD1D-A7B7-46F0-A173-61A1648C59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9D220C-0F95-42B2-886D-4103818AD6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C9B44-3D1D-4AF4-B447-C478865C0F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6EED7-A70B-487A-B1C8-7A215B73E9A0}" type="datetimeFigureOut">
              <a:rPr lang="en-US" smtClean="0"/>
              <a:pPr/>
              <a:t>10/12/2024</a:t>
            </a:fld>
            <a:endParaRPr lang="en-US"/>
          </a:p>
        </p:txBody>
      </p:sp>
      <p:sp>
        <p:nvSpPr>
          <p:cNvPr id="5" name="Footer Placeholder 4">
            <a:extLst>
              <a:ext uri="{FF2B5EF4-FFF2-40B4-BE49-F238E27FC236}">
                <a16:creationId xmlns:a16="http://schemas.microsoft.com/office/drawing/2014/main" id="{C8EEA8E8-F2C6-4513-B246-BD49C27957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D1682D-B866-480C-B1B6-341761F8DB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E9A27-1A16-4F28-AE8D-5EC720C1D85D}" type="slidenum">
              <a:rPr lang="en-US" smtClean="0"/>
              <a:pPr/>
              <a:t>‹#›</a:t>
            </a:fld>
            <a:endParaRPr lang="en-US"/>
          </a:p>
        </p:txBody>
      </p:sp>
    </p:spTree>
    <p:extLst>
      <p:ext uri="{BB962C8B-B14F-4D97-AF65-F5344CB8AC3E}">
        <p14:creationId xmlns:p14="http://schemas.microsoft.com/office/powerpoint/2010/main" val="2438667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3.emf"/><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BqD6hRVieNg"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844F94B-BD01-417C-BD5F-568E46F2F4C1}"/>
              </a:ext>
            </a:extLst>
          </p:cNvPr>
          <p:cNvSpPr>
            <a:spLocks noGrp="1"/>
          </p:cNvSpPr>
          <p:nvPr>
            <p:ph type="subTitle" idx="1"/>
          </p:nvPr>
        </p:nvSpPr>
        <p:spPr>
          <a:xfrm>
            <a:off x="5210827" y="3995802"/>
            <a:ext cx="6522260" cy="1655269"/>
          </a:xfrm>
        </p:spPr>
        <p:txBody>
          <a:bodyPr>
            <a:normAutofit/>
          </a:bodyPr>
          <a:lstStyle/>
          <a:p>
            <a:r>
              <a:rPr lang="en-US" b="1" dirty="0">
                <a:solidFill>
                  <a:srgbClr val="0070C0"/>
                </a:solidFill>
                <a:latin typeface="Times New Roman" panose="02020603050405020304" pitchFamily="18" charset="0"/>
                <a:cs typeface="Times New Roman" panose="02020603050405020304" pitchFamily="18" charset="0"/>
              </a:rPr>
              <a:t>BÀI 3</a:t>
            </a:r>
          </a:p>
          <a:p>
            <a:r>
              <a:rPr lang="vi-VN" b="1" kern="10" dirty="0">
                <a:solidFill>
                  <a:srgbClr val="FF0000"/>
                </a:solidFill>
                <a:latin typeface="Times New Roman" panose="02020603050405020304" pitchFamily="18" charset="0"/>
                <a:cs typeface="Times New Roman" panose="02020603050405020304" pitchFamily="18" charset="0"/>
              </a:rPr>
              <a:t>TÌM ĐƯỜNG ĐI TRÊN BẢN ĐỒ</a:t>
            </a:r>
            <a:endParaRPr lang="en-US" b="1" kern="10" dirty="0">
              <a:solidFill>
                <a:srgbClr val="FF0000"/>
              </a:solidFill>
              <a:latin typeface="Times New Roman" panose="02020603050405020304" pitchFamily="18" charset="0"/>
              <a:cs typeface="Times New Roman" panose="02020603050405020304" pitchFamily="18" charset="0"/>
            </a:endParaRPr>
          </a:p>
          <a:p>
            <a:endParaRPr lang="en-US" dirty="0"/>
          </a:p>
        </p:txBody>
      </p:sp>
      <p:pic>
        <p:nvPicPr>
          <p:cNvPr id="1026" name="Picture 2">
            <a:extLst>
              <a:ext uri="{FF2B5EF4-FFF2-40B4-BE49-F238E27FC236}">
                <a16:creationId xmlns:a16="http://schemas.microsoft.com/office/drawing/2014/main" id="{6CEB05B8-9EA5-4AD2-A4CB-84E347A6A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3986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01"/>
          <p:cNvPicPr>
            <a:picLocks noChangeAspect="1"/>
          </p:cNvPicPr>
          <p:nvPr/>
        </p:nvPicPr>
        <p:blipFill>
          <a:blip r:embed="rId3"/>
          <a:stretch>
            <a:fillRect/>
          </a:stretch>
        </p:blipFill>
        <p:spPr>
          <a:xfrm>
            <a:off x="6388273" y="0"/>
            <a:ext cx="4872625" cy="3870542"/>
          </a:xfrm>
          <a:prstGeom prst="rect">
            <a:avLst/>
          </a:prstGeom>
          <a:noFill/>
          <a:ln w="9525">
            <a:noFill/>
          </a:ln>
        </p:spPr>
      </p:pic>
    </p:spTree>
    <p:extLst>
      <p:ext uri="{BB962C8B-B14F-4D97-AF65-F5344CB8AC3E}">
        <p14:creationId xmlns:p14="http://schemas.microsoft.com/office/powerpoint/2010/main" val="20637673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E186C-ACEB-4DA5-9AAD-61E84D8CEB17}"/>
              </a:ext>
            </a:extLst>
          </p:cNvPr>
          <p:cNvSpPr>
            <a:spLocks noGrp="1"/>
          </p:cNvSpPr>
          <p:nvPr>
            <p:ph type="title"/>
          </p:nvPr>
        </p:nvSpPr>
        <p:spPr>
          <a:xfrm>
            <a:off x="2173840" y="241835"/>
            <a:ext cx="10515600" cy="4571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D1BE2E9C-0E98-462E-A8FF-3CA479726721}"/>
              </a:ext>
            </a:extLst>
          </p:cNvPr>
          <p:cNvSpPr>
            <a:spLocks noGrp="1"/>
          </p:cNvSpPr>
          <p:nvPr>
            <p:ph idx="1"/>
          </p:nvPr>
        </p:nvSpPr>
        <p:spPr>
          <a:xfrm>
            <a:off x="2173840" y="1702335"/>
            <a:ext cx="10515600" cy="4351338"/>
          </a:xfrm>
        </p:spPr>
        <p:txBody>
          <a:bodyPr/>
          <a:lstStyle/>
          <a:p>
            <a:endParaRPr lang="en-US"/>
          </a:p>
        </p:txBody>
      </p:sp>
      <p:sp>
        <p:nvSpPr>
          <p:cNvPr id="4" name="TextBox 3">
            <a:extLst>
              <a:ext uri="{FF2B5EF4-FFF2-40B4-BE49-F238E27FC236}">
                <a16:creationId xmlns:a16="http://schemas.microsoft.com/office/drawing/2014/main" id="{C4F5410E-7617-4C76-9136-7CE13E2289E3}"/>
              </a:ext>
            </a:extLst>
          </p:cNvPr>
          <p:cNvSpPr txBox="1"/>
          <p:nvPr/>
        </p:nvSpPr>
        <p:spPr>
          <a:xfrm>
            <a:off x="0" y="-1219"/>
            <a:ext cx="12192000" cy="461665"/>
          </a:xfrm>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pic>
        <p:nvPicPr>
          <p:cNvPr id="5" name="Picture 5" descr="Map&#10;&#10;Description automatically generated">
            <a:extLst>
              <a:ext uri="{FF2B5EF4-FFF2-40B4-BE49-F238E27FC236}">
                <a16:creationId xmlns:a16="http://schemas.microsoft.com/office/drawing/2014/main" id="{01DCDCB1-F971-4127-86BB-2775D3294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640" y="1154756"/>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34DD038-BB73-4B81-8AE8-9421B71988F5}"/>
              </a:ext>
            </a:extLst>
          </p:cNvPr>
          <p:cNvSpPr txBox="1"/>
          <p:nvPr/>
        </p:nvSpPr>
        <p:spPr>
          <a:xfrm>
            <a:off x="0" y="388307"/>
            <a:ext cx="764397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1. PHƯƠNG HƯƠNG TRÊN BẢN ĐỒ</a:t>
            </a:r>
          </a:p>
        </p:txBody>
      </p:sp>
      <p:cxnSp>
        <p:nvCxnSpPr>
          <p:cNvPr id="8" name="Straight Arrow Connector 7">
            <a:extLst>
              <a:ext uri="{FF2B5EF4-FFF2-40B4-BE49-F238E27FC236}">
                <a16:creationId xmlns:a16="http://schemas.microsoft.com/office/drawing/2014/main" id="{AB8539F6-B7D7-43BA-AA4B-D1196FB51A06}"/>
              </a:ext>
            </a:extLst>
          </p:cNvPr>
          <p:cNvCxnSpPr>
            <a:cxnSpLocks/>
          </p:cNvCxnSpPr>
          <p:nvPr/>
        </p:nvCxnSpPr>
        <p:spPr>
          <a:xfrm>
            <a:off x="7355440" y="3534310"/>
            <a:ext cx="358140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9" name="Straight Arrow Connector 8">
            <a:extLst>
              <a:ext uri="{FF2B5EF4-FFF2-40B4-BE49-F238E27FC236}">
                <a16:creationId xmlns:a16="http://schemas.microsoft.com/office/drawing/2014/main" id="{8447C5EF-558D-42D6-B1AC-8DB1CAF33318}"/>
              </a:ext>
            </a:extLst>
          </p:cNvPr>
          <p:cNvCxnSpPr>
            <a:cxnSpLocks/>
          </p:cNvCxnSpPr>
          <p:nvPr/>
        </p:nvCxnSpPr>
        <p:spPr>
          <a:xfrm>
            <a:off x="7483867" y="3534310"/>
            <a:ext cx="3581400" cy="0"/>
          </a:xfrm>
          <a:prstGeom prst="straightConnector1">
            <a:avLst/>
          </a:prstGeom>
          <a:ln w="38100">
            <a:solidFill>
              <a:schemeClr val="tx2">
                <a:lumMod val="50000"/>
              </a:schemeClr>
            </a:solidFill>
            <a:tailEnd type="triangle"/>
          </a:ln>
        </p:spPr>
        <p:style>
          <a:lnRef idx="3">
            <a:schemeClr val="accent6"/>
          </a:lnRef>
          <a:fillRef idx="0">
            <a:schemeClr val="accent6"/>
          </a:fillRef>
          <a:effectRef idx="2">
            <a:schemeClr val="accent6"/>
          </a:effectRef>
          <a:fontRef idx="minor">
            <a:schemeClr val="tx1"/>
          </a:fontRef>
        </p:style>
      </p:cxnSp>
      <p:sp>
        <p:nvSpPr>
          <p:cNvPr id="10" name="Flowchart: Connector 9">
            <a:extLst>
              <a:ext uri="{FF2B5EF4-FFF2-40B4-BE49-F238E27FC236}">
                <a16:creationId xmlns:a16="http://schemas.microsoft.com/office/drawing/2014/main" id="{060E36CC-2930-4B53-BFA2-D604C720F208}"/>
              </a:ext>
            </a:extLst>
          </p:cNvPr>
          <p:cNvSpPr/>
          <p:nvPr/>
        </p:nvSpPr>
        <p:spPr>
          <a:xfrm>
            <a:off x="11117815" y="3446998"/>
            <a:ext cx="200025" cy="23971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cxnSp>
        <p:nvCxnSpPr>
          <p:cNvPr id="11" name="Straight Arrow Connector 10">
            <a:extLst>
              <a:ext uri="{FF2B5EF4-FFF2-40B4-BE49-F238E27FC236}">
                <a16:creationId xmlns:a16="http://schemas.microsoft.com/office/drawing/2014/main" id="{291871AB-3345-40C4-96D4-4A01EB312611}"/>
              </a:ext>
            </a:extLst>
          </p:cNvPr>
          <p:cNvCxnSpPr>
            <a:cxnSpLocks/>
          </p:cNvCxnSpPr>
          <p:nvPr/>
        </p:nvCxnSpPr>
        <p:spPr>
          <a:xfrm flipH="1">
            <a:off x="8569878" y="3747035"/>
            <a:ext cx="2502693" cy="1232694"/>
          </a:xfrm>
          <a:prstGeom prst="straightConnector1">
            <a:avLst/>
          </a:prstGeom>
          <a:ln w="38100">
            <a:solidFill>
              <a:schemeClr val="tx2">
                <a:lumMod val="50000"/>
              </a:schemeClr>
            </a:solidFill>
            <a:tailEnd type="triangle"/>
          </a:ln>
        </p:spPr>
        <p:style>
          <a:lnRef idx="3">
            <a:schemeClr val="accent6"/>
          </a:lnRef>
          <a:fillRef idx="0">
            <a:schemeClr val="accent6"/>
          </a:fillRef>
          <a:effectRef idx="2">
            <a:schemeClr val="accent6"/>
          </a:effectRef>
          <a:fontRef idx="minor">
            <a:schemeClr val="tx1"/>
          </a:fontRef>
        </p:style>
      </p:cxnSp>
      <p:pic>
        <p:nvPicPr>
          <p:cNvPr id="12" name="Graphic 18" descr="Building">
            <a:extLst>
              <a:ext uri="{FF2B5EF4-FFF2-40B4-BE49-F238E27FC236}">
                <a16:creationId xmlns:a16="http://schemas.microsoft.com/office/drawing/2014/main" id="{DDBF734D-A43F-4062-81CD-07566B628C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1040" y="269611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a:extLst>
              <a:ext uri="{FF2B5EF4-FFF2-40B4-BE49-F238E27FC236}">
                <a16:creationId xmlns:a16="http://schemas.microsoft.com/office/drawing/2014/main" id="{4582F2F0-8FBC-440B-A7FA-7D2F319EAEF9}"/>
              </a:ext>
            </a:extLst>
          </p:cNvPr>
          <p:cNvSpPr txBox="1">
            <a:spLocks noChangeArrowheads="1"/>
          </p:cNvSpPr>
          <p:nvPr/>
        </p:nvSpPr>
        <p:spPr bwMode="auto">
          <a:xfrm>
            <a:off x="10941603" y="2924710"/>
            <a:ext cx="528637" cy="461963"/>
          </a:xfrm>
          <a:prstGeom prst="rect">
            <a:avLst/>
          </a:prstGeom>
          <a:solidFill>
            <a:schemeClr val="accent6">
              <a:lumMod val="40000"/>
              <a:lumOff val="60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Đ</a:t>
            </a:r>
          </a:p>
        </p:txBody>
      </p:sp>
      <p:sp>
        <p:nvSpPr>
          <p:cNvPr id="14" name="TextBox 1">
            <a:extLst>
              <a:ext uri="{FF2B5EF4-FFF2-40B4-BE49-F238E27FC236}">
                <a16:creationId xmlns:a16="http://schemas.microsoft.com/office/drawing/2014/main" id="{E767D81C-EC19-4D21-BFAC-2F7C25491151}"/>
              </a:ext>
            </a:extLst>
          </p:cNvPr>
          <p:cNvSpPr txBox="1">
            <a:spLocks noChangeArrowheads="1"/>
          </p:cNvSpPr>
          <p:nvPr/>
        </p:nvSpPr>
        <p:spPr bwMode="auto">
          <a:xfrm>
            <a:off x="7888840" y="4748748"/>
            <a:ext cx="681038" cy="461962"/>
          </a:xfrm>
          <a:prstGeom prst="rect">
            <a:avLst/>
          </a:prstGeom>
          <a:solidFill>
            <a:schemeClr val="accent6">
              <a:lumMod val="40000"/>
              <a:lumOff val="60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TN</a:t>
            </a:r>
          </a:p>
        </p:txBody>
      </p:sp>
      <p:sp>
        <p:nvSpPr>
          <p:cNvPr id="17" name="TextBox 16">
            <a:extLst>
              <a:ext uri="{FF2B5EF4-FFF2-40B4-BE49-F238E27FC236}">
                <a16:creationId xmlns:a16="http://schemas.microsoft.com/office/drawing/2014/main" id="{57DAB4FF-822D-4C53-B39A-9BA259BF6DA6}"/>
              </a:ext>
            </a:extLst>
          </p:cNvPr>
          <p:cNvSpPr txBox="1"/>
          <p:nvPr/>
        </p:nvSpPr>
        <p:spPr>
          <a:xfrm>
            <a:off x="188360" y="1583010"/>
            <a:ext cx="2359631" cy="4401205"/>
          </a:xfrm>
          <a:prstGeom prst="rect">
            <a:avLst/>
          </a:prstGeom>
          <a:solidFill>
            <a:schemeClr val="bg2"/>
          </a:solidFill>
        </p:spPr>
        <p:txBody>
          <a:bodyPr wrap="square" rtlCol="0">
            <a:spAutoFit/>
          </a:bodyPr>
          <a:lstStyle/>
          <a:p>
            <a:pPr algn="just"/>
            <a:r>
              <a:rPr lang="en-US" sz="2800" dirty="0">
                <a:solidFill>
                  <a:schemeClr val="accent2"/>
                </a:solidFill>
                <a:latin typeface="Times New Roman" panose="02020603050405020304" pitchFamily="18" charset="0"/>
                <a:cs typeface="Times New Roman" panose="02020603050405020304" pitchFamily="18" charset="0"/>
              </a:rPr>
              <a:t>Cho </a:t>
            </a:r>
            <a:r>
              <a:rPr lang="en-US" sz="2800" dirty="0" err="1">
                <a:solidFill>
                  <a:schemeClr val="accent2"/>
                </a:solidFill>
                <a:latin typeface="Times New Roman" panose="02020603050405020304" pitchFamily="18" charset="0"/>
                <a:cs typeface="Times New Roman" panose="02020603050405020304" pitchFamily="18" charset="0"/>
              </a:rPr>
              <a:t>biết</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bảo</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tàng</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Nhà</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hát</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Thành</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phố</a:t>
            </a:r>
            <a:r>
              <a:rPr lang="en-US" sz="2800" dirty="0">
                <a:solidFill>
                  <a:schemeClr val="accent2"/>
                </a:solidFill>
                <a:latin typeface="Times New Roman" panose="02020603050405020304" pitchFamily="18" charset="0"/>
                <a:cs typeface="Times New Roman" panose="02020603050405020304" pitchFamily="18" charset="0"/>
              </a:rPr>
              <a:t> ở </a:t>
            </a:r>
            <a:r>
              <a:rPr lang="en-US" sz="2800" dirty="0" err="1">
                <a:solidFill>
                  <a:schemeClr val="accent2"/>
                </a:solidFill>
                <a:latin typeface="Times New Roman" panose="02020603050405020304" pitchFamily="18" charset="0"/>
                <a:cs typeface="Times New Roman" panose="02020603050405020304" pitchFamily="18" charset="0"/>
              </a:rPr>
              <a:t>phía</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nào</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của</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Hội</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trường</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Thống</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Nhất</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Nhà</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hát</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Thành</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Phố</a:t>
            </a:r>
            <a:r>
              <a:rPr lang="en-US" sz="2800" dirty="0">
                <a:solidFill>
                  <a:schemeClr val="accent2"/>
                </a:solidFill>
                <a:latin typeface="Times New Roman" panose="02020603050405020304" pitchFamily="18" charset="0"/>
                <a:cs typeface="Times New Roman" panose="02020603050405020304" pitchFamily="18" charset="0"/>
              </a:rPr>
              <a:t> ở </a:t>
            </a:r>
            <a:r>
              <a:rPr lang="en-US" sz="2800" dirty="0" err="1">
                <a:solidFill>
                  <a:schemeClr val="accent2"/>
                </a:solidFill>
                <a:latin typeface="Times New Roman" panose="02020603050405020304" pitchFamily="18" charset="0"/>
                <a:cs typeface="Times New Roman" panose="02020603050405020304" pitchFamily="18" charset="0"/>
              </a:rPr>
              <a:t>phía</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nào</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của</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Chợ</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Bến</a:t>
            </a:r>
            <a:r>
              <a:rPr lang="en-US" sz="2800" dirty="0">
                <a:solidFill>
                  <a:schemeClr val="accent2"/>
                </a:solidFill>
                <a:latin typeface="Times New Roman" panose="02020603050405020304" pitchFamily="18" charset="0"/>
                <a:cs typeface="Times New Roman" panose="02020603050405020304" pitchFamily="18" charset="0"/>
              </a:rPr>
              <a:t> </a:t>
            </a:r>
            <a:r>
              <a:rPr lang="en-US" sz="2800" dirty="0" err="1">
                <a:solidFill>
                  <a:schemeClr val="accent2"/>
                </a:solidFill>
                <a:latin typeface="Times New Roman" panose="02020603050405020304" pitchFamily="18" charset="0"/>
                <a:cs typeface="Times New Roman" panose="02020603050405020304" pitchFamily="18" charset="0"/>
              </a:rPr>
              <a:t>Thành</a:t>
            </a:r>
            <a:r>
              <a:rPr lang="en-US" sz="2800" dirty="0">
                <a:solidFill>
                  <a:schemeClr val="accent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051368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27" presetClass="emph" presetSubtype="0" fill="remove" grpId="0" nodeType="withEffect">
                                  <p:stCondLst>
                                    <p:cond delay="0"/>
                                  </p:stCondLst>
                                  <p:childTnLst>
                                    <p:animClr clrSpc="rgb" dir="cw">
                                      <p:cBhvr override="childStyle">
                                        <p:cTn id="24" dur="250" autoRev="1" fill="remove"/>
                                        <p:tgtEl>
                                          <p:spTgt spid="10"/>
                                        </p:tgtEl>
                                        <p:attrNameLst>
                                          <p:attrName>style.color</p:attrName>
                                        </p:attrNameLst>
                                      </p:cBhvr>
                                      <p:to>
                                        <a:schemeClr val="bg1"/>
                                      </p:to>
                                    </p:animClr>
                                    <p:animClr clrSpc="rgb" dir="cw">
                                      <p:cBhvr>
                                        <p:cTn id="25" dur="250" autoRev="1" fill="remove"/>
                                        <p:tgtEl>
                                          <p:spTgt spid="10"/>
                                        </p:tgtEl>
                                        <p:attrNameLst>
                                          <p:attrName>fillcolor</p:attrName>
                                        </p:attrNameLst>
                                      </p:cBhvr>
                                      <p:to>
                                        <a:schemeClr val="bg1"/>
                                      </p:to>
                                    </p:animClr>
                                    <p:set>
                                      <p:cBhvr>
                                        <p:cTn id="26" dur="250" autoRev="1" fill="remove"/>
                                        <p:tgtEl>
                                          <p:spTgt spid="10"/>
                                        </p:tgtEl>
                                        <p:attrNameLst>
                                          <p:attrName>fill.type</p:attrName>
                                        </p:attrNameLst>
                                      </p:cBhvr>
                                      <p:to>
                                        <p:strVal val="solid"/>
                                      </p:to>
                                    </p:set>
                                    <p:set>
                                      <p:cBhvr>
                                        <p:cTn id="27" dur="250" autoRev="1" fill="remove"/>
                                        <p:tgtEl>
                                          <p:spTgt spid="10"/>
                                        </p:tgtEl>
                                        <p:attrNameLst>
                                          <p:attrName>fill.on</p:attrName>
                                        </p:attrNameLst>
                                      </p:cBhvr>
                                      <p:to>
                                        <p:strVal val="true"/>
                                      </p:to>
                                    </p:se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F5410E-7617-4C76-9136-7CE13E2289E3}"/>
              </a:ext>
            </a:extLst>
          </p:cNvPr>
          <p:cNvSpPr txBox="1">
            <a:spLocks noGrp="1"/>
          </p:cNvSpPr>
          <p:nvPr>
            <p:ph type="title"/>
          </p:nvPr>
        </p:nvSpPr>
        <p:spPr>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sp>
        <p:nvSpPr>
          <p:cNvPr id="5" name="Content Placeholder 4">
            <a:extLst>
              <a:ext uri="{FF2B5EF4-FFF2-40B4-BE49-F238E27FC236}">
                <a16:creationId xmlns:a16="http://schemas.microsoft.com/office/drawing/2014/main" id="{634DD038-BB73-4B81-8AE8-9421B71988F5}"/>
              </a:ext>
            </a:extLst>
          </p:cNvPr>
          <p:cNvSpPr txBox="1">
            <a:spLocks noGrp="1"/>
          </p:cNvSpPr>
          <p:nvPr>
            <p:ph idx="1"/>
          </p:nvPr>
        </p:nvSpPr>
        <p:spPr>
          <a:xfrm>
            <a:off x="838200" y="1825625"/>
            <a:ext cx="10515600" cy="424732"/>
          </a:xfrm>
          <a:prstGeom prst="rect">
            <a:avLst/>
          </a:prstGeom>
          <a:noFill/>
        </p:spPr>
        <p:txBody>
          <a:bodyPr wrap="square" rtlCol="0">
            <a:spAutoFit/>
          </a:bodyPr>
          <a:lstStyle/>
          <a:p>
            <a:pPr>
              <a:buNone/>
            </a:pPr>
            <a:r>
              <a:rPr lang="en-US" sz="2400" b="1" dirty="0">
                <a:solidFill>
                  <a:srgbClr val="0000FF"/>
                </a:solidFill>
                <a:latin typeface="Times New Roman" panose="02020603050405020304" pitchFamily="18" charset="0"/>
                <a:cs typeface="Times New Roman" panose="02020603050405020304" pitchFamily="18" charset="0"/>
              </a:rPr>
              <a:t>1. PHƯƠNG HƯƠNG TRÊN BẢN ĐỒ</a:t>
            </a:r>
          </a:p>
        </p:txBody>
      </p:sp>
      <p:sp>
        <p:nvSpPr>
          <p:cNvPr id="1025" name="Rectangle 1"/>
          <p:cNvSpPr>
            <a:spLocks noChangeArrowheads="1"/>
          </p:cNvSpPr>
          <p:nvPr/>
        </p:nvSpPr>
        <p:spPr bwMode="auto">
          <a:xfrm>
            <a:off x="889348" y="2492679"/>
            <a:ext cx="6488482" cy="19515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Đầu</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trên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của</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các</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kinh</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tuyến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chỉ</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hướng</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bắc</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đẩu</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dưới</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chỉ</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hướng</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nam</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Đẩu</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bên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trái</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của</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các</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vĩ</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tuyến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chỉ</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hướng</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tây</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đầu</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bên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phải</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chỉ</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hướng</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đông</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trên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Calibri" pitchFamily="34" charset="0"/>
                <a:ea typeface="Calibri" pitchFamily="34" charset="0"/>
                <a:cs typeface="Times New Roman" pitchFamily="18" charset="0"/>
              </a:rPr>
              <a:t>Bắc</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dưới</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a:ln>
                  <a:noFill/>
                </a:ln>
                <a:solidFill>
                  <a:srgbClr val="FF0000"/>
                </a:solidFill>
                <a:effectLst/>
                <a:latin typeface="Calibri" pitchFamily="34" charset="0"/>
                <a:ea typeface="Calibri" pitchFamily="34" charset="0"/>
                <a:cs typeface="Times New Roman" pitchFamily="18" charset="0"/>
              </a:rPr>
              <a:t>Nam</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phải</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Calibri" pitchFamily="34" charset="0"/>
                <a:ea typeface="Calibri" pitchFamily="34" charset="0"/>
                <a:cs typeface="Times New Roman" pitchFamily="18" charset="0"/>
              </a:rPr>
              <a:t>Đông</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trái</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rgbClr val="FF0000"/>
                </a:solidFill>
                <a:effectLst/>
                <a:latin typeface="Calibri" pitchFamily="34" charset="0"/>
                <a:ea typeface="Calibri" pitchFamily="34" charset="0"/>
                <a:cs typeface="Times New Roman" pitchFamily="18" charset="0"/>
              </a:rPr>
              <a:t>Tây</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pic>
        <p:nvPicPr>
          <p:cNvPr id="7" name="Picture 6">
            <a:extLst>
              <a:ext uri="{FF2B5EF4-FFF2-40B4-BE49-F238E27FC236}">
                <a16:creationId xmlns:a16="http://schemas.microsoft.com/office/drawing/2014/main" id="{1A656102-CD7C-43C1-8628-4D1426075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8911" y="3227945"/>
            <a:ext cx="45720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10D71D-8DA4-45B9-8E02-CB6EDF1070DD}"/>
              </a:ext>
            </a:extLst>
          </p:cNvPr>
          <p:cNvSpPr txBox="1"/>
          <p:nvPr/>
        </p:nvSpPr>
        <p:spPr>
          <a:xfrm>
            <a:off x="0" y="-55578"/>
            <a:ext cx="12192000" cy="461665"/>
          </a:xfrm>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sp>
        <p:nvSpPr>
          <p:cNvPr id="5" name="TextBox 4">
            <a:extLst>
              <a:ext uri="{FF2B5EF4-FFF2-40B4-BE49-F238E27FC236}">
                <a16:creationId xmlns:a16="http://schemas.microsoft.com/office/drawing/2014/main" id="{90196EB3-A448-4802-B97E-92E49399ECC5}"/>
              </a:ext>
            </a:extLst>
          </p:cNvPr>
          <p:cNvSpPr txBox="1"/>
          <p:nvPr/>
        </p:nvSpPr>
        <p:spPr>
          <a:xfrm>
            <a:off x="-1" y="406087"/>
            <a:ext cx="764397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2. TỈ LỆ BẢN ĐỒ</a:t>
            </a:r>
          </a:p>
        </p:txBody>
      </p:sp>
      <p:pic>
        <p:nvPicPr>
          <p:cNvPr id="7170" name="Picture 2">
            <a:extLst>
              <a:ext uri="{FF2B5EF4-FFF2-40B4-BE49-F238E27FC236}">
                <a16:creationId xmlns:a16="http://schemas.microsoft.com/office/drawing/2014/main" id="{F2C46F41-8AB3-4680-8745-EE0E82D75D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3" y="867752"/>
            <a:ext cx="6104800" cy="447317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ản đồ hành chính các phường Quận 7">
            <a:extLst>
              <a:ext uri="{FF2B5EF4-FFF2-40B4-BE49-F238E27FC236}">
                <a16:creationId xmlns:a16="http://schemas.microsoft.com/office/drawing/2014/main" id="{5D475CD4-1B4F-42F9-B090-CE27F339C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13" y="438411"/>
            <a:ext cx="6059487" cy="6419589"/>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10">
            <a:extLst>
              <a:ext uri="{FF2B5EF4-FFF2-40B4-BE49-F238E27FC236}">
                <a16:creationId xmlns:a16="http://schemas.microsoft.com/office/drawing/2014/main" id="{BFD6460F-4690-4502-8F95-B5FF755DA890}"/>
              </a:ext>
            </a:extLst>
          </p:cNvPr>
          <p:cNvSpPr/>
          <p:nvPr/>
        </p:nvSpPr>
        <p:spPr>
          <a:xfrm>
            <a:off x="3614791" y="2553486"/>
            <a:ext cx="4419600" cy="2408932"/>
          </a:xfrm>
          <a:prstGeom prst="cloud">
            <a:avLst/>
          </a:prstGeom>
          <a:ln>
            <a:solidFill>
              <a:srgbClr val="C00000"/>
            </a:solidFill>
          </a:ln>
        </p:spPr>
        <p:style>
          <a:lnRef idx="2">
            <a:schemeClr val="accent5"/>
          </a:lnRef>
          <a:fillRef idx="1">
            <a:schemeClr val="lt1"/>
          </a:fillRef>
          <a:effectRef idx="0">
            <a:schemeClr val="accent5"/>
          </a:effectRef>
          <a:fontRef idx="minor">
            <a:schemeClr val="dk1"/>
          </a:fontRef>
        </p:style>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0413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8836D-11F0-403C-AE1F-B546622DD45C}"/>
              </a:ext>
            </a:extLst>
          </p:cNvPr>
          <p:cNvSpPr>
            <a:spLocks noGrp="1"/>
          </p:cNvSpPr>
          <p:nvPr>
            <p:ph type="title"/>
          </p:nvPr>
        </p:nvSpPr>
        <p:spPr>
          <a:xfrm flipH="1">
            <a:off x="11353799" y="365125"/>
            <a:ext cx="45719" cy="1325563"/>
          </a:xfrm>
        </p:spPr>
        <p:txBody>
          <a:bodyPr/>
          <a:lstStyle/>
          <a:p>
            <a:endParaRPr lang="en-US" dirty="0"/>
          </a:p>
        </p:txBody>
      </p:sp>
      <p:sp>
        <p:nvSpPr>
          <p:cNvPr id="3" name="Content Placeholder 2">
            <a:extLst>
              <a:ext uri="{FF2B5EF4-FFF2-40B4-BE49-F238E27FC236}">
                <a16:creationId xmlns:a16="http://schemas.microsoft.com/office/drawing/2014/main" id="{15D46A9B-B6C7-4CAE-AA03-720AC028EA87}"/>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282EAB7D-C747-4D11-A42C-66B96C3FDADD}"/>
              </a:ext>
            </a:extLst>
          </p:cNvPr>
          <p:cNvSpPr txBox="1"/>
          <p:nvPr/>
        </p:nvSpPr>
        <p:spPr>
          <a:xfrm>
            <a:off x="0" y="-76126"/>
            <a:ext cx="12192000" cy="461665"/>
          </a:xfrm>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pic>
        <p:nvPicPr>
          <p:cNvPr id="5" name="Picture 18">
            <a:extLst>
              <a:ext uri="{FF2B5EF4-FFF2-40B4-BE49-F238E27FC236}">
                <a16:creationId xmlns:a16="http://schemas.microsoft.com/office/drawing/2014/main" id="{63A2B8B6-E7E6-4D78-9F0F-3DD3574909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8831" y="853611"/>
            <a:ext cx="5033169" cy="564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loud 6">
            <a:extLst>
              <a:ext uri="{FF2B5EF4-FFF2-40B4-BE49-F238E27FC236}">
                <a16:creationId xmlns:a16="http://schemas.microsoft.com/office/drawing/2014/main" id="{978C8F6C-F6BA-4D94-B0FC-4420FE677244}"/>
              </a:ext>
            </a:extLst>
          </p:cNvPr>
          <p:cNvSpPr/>
          <p:nvPr/>
        </p:nvSpPr>
        <p:spPr>
          <a:xfrm>
            <a:off x="3018773" y="2706865"/>
            <a:ext cx="3845490" cy="2453857"/>
          </a:xfrm>
          <a:prstGeom prst="cloud">
            <a:avLst/>
          </a:prstGeom>
          <a:ln>
            <a:solidFill>
              <a:srgbClr val="C00000"/>
            </a:solidFill>
          </a:ln>
        </p:spPr>
        <p:style>
          <a:lnRef idx="2">
            <a:schemeClr val="accent5"/>
          </a:lnRef>
          <a:fillRef idx="1">
            <a:schemeClr val="lt1"/>
          </a:fillRef>
          <a:effectRef idx="0">
            <a:schemeClr val="accent5"/>
          </a:effectRef>
          <a:fontRef idx="minor">
            <a:schemeClr val="dk1"/>
          </a:fontRef>
        </p:style>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F985837-2156-4421-8BF1-839E0C39B33A}"/>
              </a:ext>
            </a:extLst>
          </p:cNvPr>
          <p:cNvSpPr txBox="1"/>
          <p:nvPr/>
        </p:nvSpPr>
        <p:spPr>
          <a:xfrm>
            <a:off x="657225" y="1371600"/>
            <a:ext cx="6124575" cy="1200329"/>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A30165A-A72F-4FFD-AFAD-8E8E0367FD9A}"/>
              </a:ext>
            </a:extLst>
          </p:cNvPr>
          <p:cNvSpPr txBox="1"/>
          <p:nvPr/>
        </p:nvSpPr>
        <p:spPr>
          <a:xfrm>
            <a:off x="-1" y="406087"/>
            <a:ext cx="764397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2. TỈ LỆ BẢN ĐỒ</a:t>
            </a:r>
          </a:p>
        </p:txBody>
      </p:sp>
    </p:spTree>
    <p:extLst>
      <p:ext uri="{BB962C8B-B14F-4D97-AF65-F5344CB8AC3E}">
        <p14:creationId xmlns:p14="http://schemas.microsoft.com/office/powerpoint/2010/main" val="24377397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2EAB7D-C747-4D11-A42C-66B96C3FDADD}"/>
              </a:ext>
            </a:extLst>
          </p:cNvPr>
          <p:cNvSpPr txBox="1">
            <a:spLocks noGrp="1"/>
          </p:cNvSpPr>
          <p:nvPr>
            <p:ph type="title"/>
          </p:nvPr>
        </p:nvSpPr>
        <p:spPr>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sp>
        <p:nvSpPr>
          <p:cNvPr id="5" name="Content Placeholder 4">
            <a:extLst>
              <a:ext uri="{FF2B5EF4-FFF2-40B4-BE49-F238E27FC236}">
                <a16:creationId xmlns:a16="http://schemas.microsoft.com/office/drawing/2014/main" id="{7A30165A-A72F-4FFD-AFAD-8E8E0367FD9A}"/>
              </a:ext>
            </a:extLst>
          </p:cNvPr>
          <p:cNvSpPr txBox="1">
            <a:spLocks noGrp="1"/>
          </p:cNvSpPr>
          <p:nvPr>
            <p:ph idx="1"/>
          </p:nvPr>
        </p:nvSpPr>
        <p:spPr>
          <a:xfrm>
            <a:off x="838200" y="1825625"/>
            <a:ext cx="10515600" cy="424732"/>
          </a:xfrm>
          <a:prstGeom prst="rect">
            <a:avLst/>
          </a:prstGeom>
          <a:noFill/>
        </p:spPr>
        <p:txBody>
          <a:bodyPr wrap="square" rtlCol="0">
            <a:spAutoFit/>
          </a:bodyPr>
          <a:lstStyle/>
          <a:p>
            <a:pPr>
              <a:buNone/>
            </a:pPr>
            <a:r>
              <a:rPr lang="en-US" sz="2400" b="1" dirty="0">
                <a:solidFill>
                  <a:srgbClr val="0000FF"/>
                </a:solidFill>
                <a:latin typeface="Times New Roman" panose="02020603050405020304" pitchFamily="18" charset="0"/>
                <a:cs typeface="Times New Roman" panose="02020603050405020304" pitchFamily="18" charset="0"/>
              </a:rPr>
              <a:t>2. TỈ LỆ BẢN ĐỒ</a:t>
            </a:r>
          </a:p>
        </p:txBody>
      </p:sp>
      <p:sp>
        <p:nvSpPr>
          <p:cNvPr id="43009" name="Rectangle 1"/>
          <p:cNvSpPr>
            <a:spLocks noChangeArrowheads="1"/>
          </p:cNvSpPr>
          <p:nvPr/>
        </p:nvSpPr>
        <p:spPr bwMode="auto">
          <a:xfrm>
            <a:off x="1114816" y="2204580"/>
            <a:ext cx="10308921"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nl-NL" sz="2400" b="1" i="0" u="sng" strike="noStrike" cap="none" normalizeH="0" baseline="0" dirty="0">
                <a:ln>
                  <a:noFill/>
                </a:ln>
                <a:solidFill>
                  <a:schemeClr val="tx1"/>
                </a:solidFill>
                <a:effectLst/>
                <a:latin typeface="Calibri" pitchFamily="34" charset="0"/>
                <a:ea typeface="Calibri" pitchFamily="34" charset="0"/>
                <a:cs typeface="Times New Roman" pitchFamily="18" charset="0"/>
              </a:rPr>
              <a:t>Khái niệm</a:t>
            </a:r>
            <a:r>
              <a:rPr kumimoji="0" lang="nl-NL"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Tỉ lệ bản đồ cho biết mức độ thu nhỏ của khoảng cách trên bản đồ so với khoảng cách trên thực địa. Để thể hiện tỉ lệ bản đồ người ta dùng tỉ lệ số và tỉ lệthước</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2400" b="1" i="0" u="sng" strike="noStrike" cap="none" normalizeH="0" baseline="0" dirty="0">
                <a:ln>
                  <a:noFill/>
                </a:ln>
                <a:solidFill>
                  <a:schemeClr val="tx1"/>
                </a:solidFill>
                <a:effectLst/>
                <a:latin typeface="Calibri" pitchFamily="34" charset="0"/>
                <a:ea typeface="Calibri" pitchFamily="34" charset="0"/>
                <a:cs typeface="Times New Roman" pitchFamily="18" charset="0"/>
              </a:rPr>
              <a:t>- N</a:t>
            </a:r>
            <a:r>
              <a:rPr kumimoji="0" lang="en-US" sz="2400" b="1" i="0" u="sng" strike="noStrike" cap="none" normalizeH="0" baseline="0" dirty="0" err="1">
                <a:ln>
                  <a:noFill/>
                </a:ln>
                <a:solidFill>
                  <a:schemeClr val="tx1"/>
                </a:solidFill>
                <a:effectLst/>
                <a:latin typeface="Calibri" pitchFamily="34" charset="0"/>
                <a:ea typeface="Calibri" pitchFamily="34" charset="0"/>
                <a:cs typeface="Times New Roman" pitchFamily="18" charset="0"/>
              </a:rPr>
              <a:t>guyên</a:t>
            </a:r>
            <a:r>
              <a:rPr kumimoji="0" lang="en-US" sz="2400" b="1" i="0" u="sng"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1" i="0" u="sng" strike="noStrike" cap="none" normalizeH="0" baseline="0" dirty="0" err="1">
                <a:ln>
                  <a:noFill/>
                </a:ln>
                <a:solidFill>
                  <a:schemeClr val="tx1"/>
                </a:solidFill>
                <a:effectLst/>
                <a:latin typeface="Calibri" pitchFamily="34" charset="0"/>
                <a:ea typeface="Calibri" pitchFamily="34" charset="0"/>
                <a:cs typeface="Times New Roman" pitchFamily="18" charset="0"/>
              </a:rPr>
              <a:t>tắc</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Để</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tính</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khoảng</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cách</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trên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thực</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địa</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theo</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đường</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chim</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bay) Ta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dựa</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vào</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tỉ</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lệ</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bản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đồ</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chúng</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ta</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cần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thao</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tác</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như</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sau</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Đo</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khoảng</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cách</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giữa</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hai</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điểm</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trên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tờ</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bản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đồ</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bằng</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thước</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kẻ</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Đọc</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độ</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dài</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đoạn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vừa</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đo</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trên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thước</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kẻ</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Dựa</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vào</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tỉ</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lệ</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bản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đồ</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để</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tính</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khoảng</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cách</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trên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thực</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địa</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Nếu</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trên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bản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đồ</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có</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tỉ</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lệ</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thước</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ta</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đem</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khoảng</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cách</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AB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trên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bản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đồ</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áp</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vào</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thước</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tỉ</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lệ</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sẽ</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biết</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được</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khoảng</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cách</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AB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trên</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thực</a:t>
            </a: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tế</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6CC1-FA76-4C21-AFB9-6B88DD68391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2AB027F-0517-4DC9-8C57-4373A1A399A2}"/>
              </a:ext>
            </a:extLst>
          </p:cNvPr>
          <p:cNvSpPr>
            <a:spLocks noGrp="1"/>
          </p:cNvSpPr>
          <p:nvPr>
            <p:ph idx="1"/>
          </p:nvPr>
        </p:nvSpPr>
        <p:spPr/>
        <p:txBody>
          <a:bodyPr/>
          <a:lstStyle/>
          <a:p>
            <a:endParaRPr lang="en-US"/>
          </a:p>
        </p:txBody>
      </p:sp>
      <p:sp>
        <p:nvSpPr>
          <p:cNvPr id="5" name="Rounded Rectangle 3">
            <a:extLst>
              <a:ext uri="{FF2B5EF4-FFF2-40B4-BE49-F238E27FC236}">
                <a16:creationId xmlns:a16="http://schemas.microsoft.com/office/drawing/2014/main" id="{EEEAC11F-4A79-4A11-A86E-B87E368D7F8B}"/>
              </a:ext>
            </a:extLst>
          </p:cNvPr>
          <p:cNvSpPr/>
          <p:nvPr/>
        </p:nvSpPr>
        <p:spPr>
          <a:xfrm>
            <a:off x="69850" y="833919"/>
            <a:ext cx="12052300" cy="6096000"/>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sz="1800" b="1" i="1" dirty="0"/>
              <a:t>a. Kí hiệu bản đồ</a:t>
            </a:r>
            <a:endParaRPr lang="en-US" sz="1800" dirty="0"/>
          </a:p>
        </p:txBody>
      </p:sp>
      <p:graphicFrame>
        <p:nvGraphicFramePr>
          <p:cNvPr id="6" name="Table 5">
            <a:extLst>
              <a:ext uri="{FF2B5EF4-FFF2-40B4-BE49-F238E27FC236}">
                <a16:creationId xmlns:a16="http://schemas.microsoft.com/office/drawing/2014/main" id="{B1CBCBA4-0EAC-4A73-BB98-19F01DDEDED8}"/>
              </a:ext>
            </a:extLst>
          </p:cNvPr>
          <p:cNvGraphicFramePr>
            <a:graphicFrameLocks noGrp="1"/>
          </p:cNvGraphicFramePr>
          <p:nvPr>
            <p:extLst>
              <p:ext uri="{D42A27DB-BD31-4B8C-83A1-F6EECF244321}">
                <p14:modId xmlns:p14="http://schemas.microsoft.com/office/powerpoint/2010/main" val="2575258260"/>
              </p:ext>
            </p:extLst>
          </p:nvPr>
        </p:nvGraphicFramePr>
        <p:xfrm>
          <a:off x="1219200" y="1880171"/>
          <a:ext cx="9753600" cy="5000626"/>
        </p:xfrm>
        <a:graphic>
          <a:graphicData uri="http://schemas.openxmlformats.org/drawingml/2006/table">
            <a:tbl>
              <a:tblPr/>
              <a:tblGrid>
                <a:gridCol w="9753600">
                  <a:extLst>
                    <a:ext uri="{9D8B030D-6E8A-4147-A177-3AD203B41FA5}">
                      <a16:colId xmlns:a16="http://schemas.microsoft.com/office/drawing/2014/main" val="20000"/>
                    </a:ext>
                  </a:extLst>
                </a:gridCol>
              </a:tblGrid>
              <a:tr h="36576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PHIẾU HỌC TẬP SỐ 1</a:t>
                      </a:r>
                    </a:p>
                  </a:txBody>
                  <a:tcPr marL="55953" marR="559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extLst>
                  <a:ext uri="{0D108BD9-81ED-4DB2-BD59-A6C34878D82A}">
                    <a16:rowId xmlns:a16="http://schemas.microsoft.com/office/drawing/2014/main" val="10000"/>
                  </a:ext>
                </a:extLst>
              </a:tr>
              <a:tr h="12715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1.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mấy</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loại</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tỉ</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lệ</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bản</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Hãy</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kể</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tên</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cho</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ví</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dụ</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txBody>
                  <a:tcPr marL="55953" marR="559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extLst>
                  <a:ext uri="{0D108BD9-81ED-4DB2-BD59-A6C34878D82A}">
                    <a16:rowId xmlns:a16="http://schemas.microsoft.com/office/drawing/2014/main" val="10001"/>
                  </a:ext>
                </a:extLst>
              </a:tr>
              <a:tr h="146304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2. Để tính khoảng cách trên thực địa dựa vào tỉ lệ bản đồ, chúng ta cần thao thác như thế nào?</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t>
                      </a:r>
                    </a:p>
                  </a:txBody>
                  <a:tcPr marL="55953" marR="559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extLst>
                  <a:ext uri="{0D108BD9-81ED-4DB2-BD59-A6C34878D82A}">
                    <a16:rowId xmlns:a16="http://schemas.microsoft.com/office/drawing/2014/main" val="10002"/>
                  </a:ext>
                </a:extLst>
              </a:tr>
              <a:tr h="19002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3.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Tính</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khoảng</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cách</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trên</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thực</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địa</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giữa</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B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với</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tỉ</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lệ</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bản</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là</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1: 25.000,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độ</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dài</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đo</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được</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giữa</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và</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B </a:t>
                      </a:r>
                      <a:r>
                        <a:rPr kumimoji="0" lang="en-US" altLang="en-US" sz="2400" b="0"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là</a:t>
                      </a:r>
                      <a:r>
                        <a:rPr kumimoji="0" lang="en-US" altLang="en-US" sz="24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2 cm.</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5953" marR="559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extLst>
                  <a:ext uri="{0D108BD9-81ED-4DB2-BD59-A6C34878D82A}">
                    <a16:rowId xmlns:a16="http://schemas.microsoft.com/office/drawing/2014/main" val="10003"/>
                  </a:ext>
                </a:extLst>
              </a:tr>
            </a:tbl>
          </a:graphicData>
        </a:graphic>
      </p:graphicFrame>
      <p:sp>
        <p:nvSpPr>
          <p:cNvPr id="8" name="Rectangle 7">
            <a:extLst>
              <a:ext uri="{FF2B5EF4-FFF2-40B4-BE49-F238E27FC236}">
                <a16:creationId xmlns:a16="http://schemas.microsoft.com/office/drawing/2014/main" id="{860627FA-31C5-47AF-A0A4-2737CD69432D}"/>
              </a:ext>
            </a:extLst>
          </p:cNvPr>
          <p:cNvSpPr>
            <a:spLocks noChangeArrowheads="1"/>
          </p:cNvSpPr>
          <p:nvPr/>
        </p:nvSpPr>
        <p:spPr bwMode="auto">
          <a:xfrm>
            <a:off x="3927475" y="1270571"/>
            <a:ext cx="3921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a:latin typeface="Times New Roman" panose="02020603050405020304" pitchFamily="18" charset="0"/>
                <a:cs typeface="Times New Roman" panose="02020603050405020304" pitchFamily="18" charset="0"/>
              </a:rPr>
              <a:t>THẢO LUẬN NHÓM</a:t>
            </a:r>
          </a:p>
        </p:txBody>
      </p:sp>
      <p:sp>
        <p:nvSpPr>
          <p:cNvPr id="9" name="TextBox 8">
            <a:extLst>
              <a:ext uri="{FF2B5EF4-FFF2-40B4-BE49-F238E27FC236}">
                <a16:creationId xmlns:a16="http://schemas.microsoft.com/office/drawing/2014/main" id="{A8C295C5-8487-4C40-80A7-E4F82755B0AF}"/>
              </a:ext>
            </a:extLst>
          </p:cNvPr>
          <p:cNvSpPr txBox="1"/>
          <p:nvPr/>
        </p:nvSpPr>
        <p:spPr>
          <a:xfrm>
            <a:off x="0" y="0"/>
            <a:ext cx="12192000" cy="461665"/>
          </a:xfrm>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sp>
        <p:nvSpPr>
          <p:cNvPr id="10" name="TextBox 9">
            <a:extLst>
              <a:ext uri="{FF2B5EF4-FFF2-40B4-BE49-F238E27FC236}">
                <a16:creationId xmlns:a16="http://schemas.microsoft.com/office/drawing/2014/main" id="{3D5CDBD8-1B20-4F21-AEC7-E2F01F656CBA}"/>
              </a:ext>
            </a:extLst>
          </p:cNvPr>
          <p:cNvSpPr txBox="1"/>
          <p:nvPr/>
        </p:nvSpPr>
        <p:spPr>
          <a:xfrm>
            <a:off x="-1" y="406087"/>
            <a:ext cx="764397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2. TỈ LỆ BẢN ĐỒ</a:t>
            </a:r>
          </a:p>
        </p:txBody>
      </p:sp>
    </p:spTree>
    <p:extLst>
      <p:ext uri="{BB962C8B-B14F-4D97-AF65-F5344CB8AC3E}">
        <p14:creationId xmlns:p14="http://schemas.microsoft.com/office/powerpoint/2010/main" val="21957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68ED-BBBD-4BCC-8B64-87A605A1AC4B}"/>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AFDD3EEA-FCBD-4DCC-A927-8D80BAA0CA87}"/>
              </a:ext>
            </a:extLst>
          </p:cNvPr>
          <p:cNvSpPr txBox="1"/>
          <p:nvPr/>
        </p:nvSpPr>
        <p:spPr>
          <a:xfrm>
            <a:off x="0" y="-76126"/>
            <a:ext cx="12192000" cy="461665"/>
          </a:xfrm>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sp>
        <p:nvSpPr>
          <p:cNvPr id="5" name="TextBox 4">
            <a:extLst>
              <a:ext uri="{FF2B5EF4-FFF2-40B4-BE49-F238E27FC236}">
                <a16:creationId xmlns:a16="http://schemas.microsoft.com/office/drawing/2014/main" id="{23FDACA1-D58E-4968-BFAC-7921F0D3DEC8}"/>
              </a:ext>
            </a:extLst>
          </p:cNvPr>
          <p:cNvSpPr txBox="1"/>
          <p:nvPr/>
        </p:nvSpPr>
        <p:spPr>
          <a:xfrm>
            <a:off x="-1" y="406087"/>
            <a:ext cx="764397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2. TỈ LỆ BẢN ĐỒ</a:t>
            </a:r>
          </a:p>
        </p:txBody>
      </p:sp>
      <p:pic>
        <p:nvPicPr>
          <p:cNvPr id="22532" name="Picture 4">
            <a:extLst>
              <a:ext uri="{FF2B5EF4-FFF2-40B4-BE49-F238E27FC236}">
                <a16:creationId xmlns:a16="http://schemas.microsoft.com/office/drawing/2014/main" id="{76A0990D-C1FC-4EDB-ABD2-8C5B4776D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1901" y="1027906"/>
            <a:ext cx="5672740" cy="5540044"/>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a:extLst>
              <a:ext uri="{FF2B5EF4-FFF2-40B4-BE49-F238E27FC236}">
                <a16:creationId xmlns:a16="http://schemas.microsoft.com/office/drawing/2014/main" id="{23363044-BEA9-466F-8A0F-656D88C9F21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4020" y="853065"/>
            <a:ext cx="4369681" cy="578340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631C4A98-8D0E-4E38-918D-EE0110DE2567}"/>
              </a:ext>
            </a:extLst>
          </p:cNvPr>
          <p:cNvCxnSpPr/>
          <p:nvPr/>
        </p:nvCxnSpPr>
        <p:spPr>
          <a:xfrm>
            <a:off x="838200" y="6451913"/>
            <a:ext cx="1360470"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9" name="Oval 8">
            <a:extLst>
              <a:ext uri="{FF2B5EF4-FFF2-40B4-BE49-F238E27FC236}">
                <a16:creationId xmlns:a16="http://schemas.microsoft.com/office/drawing/2014/main" id="{85E0AB40-C230-41C2-B524-5572BCD5F63C}"/>
              </a:ext>
            </a:extLst>
          </p:cNvPr>
          <p:cNvSpPr/>
          <p:nvPr/>
        </p:nvSpPr>
        <p:spPr>
          <a:xfrm>
            <a:off x="3583172" y="1594884"/>
            <a:ext cx="5911702" cy="32322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tie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a:t>
            </a:r>
          </a:p>
        </p:txBody>
      </p:sp>
      <p:cxnSp>
        <p:nvCxnSpPr>
          <p:cNvPr id="11" name="Straight Connector 10">
            <a:extLst>
              <a:ext uri="{FF2B5EF4-FFF2-40B4-BE49-F238E27FC236}">
                <a16:creationId xmlns:a16="http://schemas.microsoft.com/office/drawing/2014/main" id="{C5F5605F-5EEB-438D-9DDF-2B7248F92AFC}"/>
              </a:ext>
            </a:extLst>
          </p:cNvPr>
          <p:cNvCxnSpPr/>
          <p:nvPr/>
        </p:nvCxnSpPr>
        <p:spPr>
          <a:xfrm>
            <a:off x="9144000" y="6636466"/>
            <a:ext cx="26794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1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534"/>
                                        </p:tgtEl>
                                        <p:attrNameLst>
                                          <p:attrName>style.visibility</p:attrName>
                                        </p:attrNameLst>
                                      </p:cBhvr>
                                      <p:to>
                                        <p:strVal val="visible"/>
                                      </p:to>
                                    </p:set>
                                    <p:animEffect transition="in" filter="fade">
                                      <p:cBhvr>
                                        <p:cTn id="14" dur="1000"/>
                                        <p:tgtEl>
                                          <p:spTgt spid="22534"/>
                                        </p:tgtEl>
                                      </p:cBhvr>
                                    </p:animEffect>
                                    <p:anim calcmode="lin" valueType="num">
                                      <p:cBhvr>
                                        <p:cTn id="15" dur="1000" fill="hold"/>
                                        <p:tgtEl>
                                          <p:spTgt spid="22534"/>
                                        </p:tgtEl>
                                        <p:attrNameLst>
                                          <p:attrName>ppt_x</p:attrName>
                                        </p:attrNameLst>
                                      </p:cBhvr>
                                      <p:tavLst>
                                        <p:tav tm="0">
                                          <p:val>
                                            <p:strVal val="#ppt_x"/>
                                          </p:val>
                                        </p:tav>
                                        <p:tav tm="100000">
                                          <p:val>
                                            <p:strVal val="#ppt_x"/>
                                          </p:val>
                                        </p:tav>
                                      </p:tavLst>
                                    </p:anim>
                                    <p:anim calcmode="lin" valueType="num">
                                      <p:cBhvr>
                                        <p:cTn id="16" dur="1000" fill="hold"/>
                                        <p:tgtEl>
                                          <p:spTgt spid="225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532"/>
                                        </p:tgtEl>
                                        <p:attrNameLst>
                                          <p:attrName>style.visibility</p:attrName>
                                        </p:attrNameLst>
                                      </p:cBhvr>
                                      <p:to>
                                        <p:strVal val="visible"/>
                                      </p:to>
                                    </p:set>
                                    <p:animEffect transition="in" filter="barn(inVertical)">
                                      <p:cBhvr>
                                        <p:cTn id="21" dur="500"/>
                                        <p:tgtEl>
                                          <p:spTgt spid="2253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xit" presetSubtype="1" fill="hold" grpId="1" nodeType="clickEffect">
                                  <p:stCondLst>
                                    <p:cond delay="0"/>
                                  </p:stCondLst>
                                  <p:childTnLst>
                                    <p:animEffect transition="out" filter="wheel(1)">
                                      <p:cBhvr>
                                        <p:cTn id="38" dur="2000"/>
                                        <p:tgtEl>
                                          <p:spTgt spid="9"/>
                                        </p:tgtEl>
                                      </p:cBhvr>
                                    </p:animEffect>
                                    <p:set>
                                      <p:cBhvr>
                                        <p:cTn id="39"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705D-D8FC-4B49-BC33-D62768A0C6B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46DDFA4-B0A4-4B23-840A-10020C5BBB9D}"/>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E98C17FE-B847-4C41-B212-A285BD70DD97}"/>
              </a:ext>
            </a:extLst>
          </p:cNvPr>
          <p:cNvSpPr txBox="1"/>
          <p:nvPr/>
        </p:nvSpPr>
        <p:spPr>
          <a:xfrm>
            <a:off x="0" y="0"/>
            <a:ext cx="12192000" cy="461665"/>
          </a:xfrm>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sp>
        <p:nvSpPr>
          <p:cNvPr id="5" name="Rounded Rectangle 3">
            <a:extLst>
              <a:ext uri="{FF2B5EF4-FFF2-40B4-BE49-F238E27FC236}">
                <a16:creationId xmlns:a16="http://schemas.microsoft.com/office/drawing/2014/main" id="{EFD96E0B-5594-429F-BEF4-65127F447130}"/>
              </a:ext>
            </a:extLst>
          </p:cNvPr>
          <p:cNvSpPr/>
          <p:nvPr/>
        </p:nvSpPr>
        <p:spPr>
          <a:xfrm>
            <a:off x="69850" y="792822"/>
            <a:ext cx="12052300" cy="6096000"/>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sz="1800" b="1" i="1" dirty="0"/>
              <a:t>a. Kí hiệu bản đồ</a:t>
            </a:r>
            <a:endParaRPr lang="en-US" sz="1800" dirty="0"/>
          </a:p>
        </p:txBody>
      </p:sp>
      <p:graphicFrame>
        <p:nvGraphicFramePr>
          <p:cNvPr id="6" name="Table 5">
            <a:extLst>
              <a:ext uri="{FF2B5EF4-FFF2-40B4-BE49-F238E27FC236}">
                <a16:creationId xmlns:a16="http://schemas.microsoft.com/office/drawing/2014/main" id="{BFCE22DF-74DD-4802-BB38-E19EC58E6272}"/>
              </a:ext>
            </a:extLst>
          </p:cNvPr>
          <p:cNvGraphicFramePr>
            <a:graphicFrameLocks noGrp="1"/>
          </p:cNvGraphicFramePr>
          <p:nvPr>
            <p:extLst>
              <p:ext uri="{D42A27DB-BD31-4B8C-83A1-F6EECF244321}">
                <p14:modId xmlns:p14="http://schemas.microsoft.com/office/powerpoint/2010/main" val="2794339669"/>
              </p:ext>
            </p:extLst>
          </p:nvPr>
        </p:nvGraphicFramePr>
        <p:xfrm>
          <a:off x="304800" y="1402422"/>
          <a:ext cx="11658600" cy="4837113"/>
        </p:xfrm>
        <a:graphic>
          <a:graphicData uri="http://schemas.openxmlformats.org/drawingml/2006/table">
            <a:tbl>
              <a:tblPr/>
              <a:tblGrid>
                <a:gridCol w="11658600">
                  <a:extLst>
                    <a:ext uri="{9D8B030D-6E8A-4147-A177-3AD203B41FA5}">
                      <a16:colId xmlns:a16="http://schemas.microsoft.com/office/drawing/2014/main" val="20000"/>
                    </a:ext>
                  </a:extLst>
                </a:gridCol>
              </a:tblGrid>
              <a:tr h="33655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PHIẾU HỌC TẬP SỐ 1</a:t>
                      </a:r>
                    </a:p>
                  </a:txBody>
                  <a:tcPr marL="55953" marR="559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extLst>
                  <a:ext uri="{0D108BD9-81ED-4DB2-BD59-A6C34878D82A}">
                    <a16:rowId xmlns:a16="http://schemas.microsoft.com/office/drawing/2014/main" val="10000"/>
                  </a:ext>
                </a:extLst>
              </a:tr>
              <a:tr h="13462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2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loại</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bản</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đồ</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Ví</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dụ</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 10.000,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nghĩa</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 cm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đo</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được</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trên</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bản</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sẽ</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bằng</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10.000 cm (hay 10 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thước</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5953" marR="559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extLst>
                  <a:ext uri="{0D108BD9-81ED-4DB2-BD59-A6C34878D82A}">
                    <a16:rowId xmlns:a16="http://schemas.microsoft.com/office/drawing/2014/main" val="10001"/>
                  </a:ext>
                </a:extLst>
              </a:tr>
              <a:tr h="168116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Để</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tính</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khoảng</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trên</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thực</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địa</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dựa</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vào</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bản</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đồ</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chúng</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ta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cần</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thao</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thác</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bước</a:t>
                      </a: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Bước</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Đo</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khoảng</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giữa</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hai</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điểm</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Bước</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2: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Đọc</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độ</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dài</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đoạn</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vừa</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đo</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Bước</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3: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Dựa</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vào</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bản</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để</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tính</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khoảng</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trên</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thực</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địa</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5953" marR="559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extLst>
                  <a:ext uri="{0D108BD9-81ED-4DB2-BD59-A6C34878D82A}">
                    <a16:rowId xmlns:a16="http://schemas.microsoft.com/office/drawing/2014/main" val="10002"/>
                  </a:ext>
                </a:extLst>
              </a:tr>
              <a:tr h="117951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Tính</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khoảng</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trên</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thực</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địa</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giữa</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 </a:t>
                      </a: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B:</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bản</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 25.000,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độ</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dài</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đo</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được</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giữa</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B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2 cm, ta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lấy</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2 cm * 25.000 = 50.000 cm (hay 50m)</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5953" marR="5595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extLst>
                  <a:ext uri="{0D108BD9-81ED-4DB2-BD59-A6C34878D82A}">
                    <a16:rowId xmlns:a16="http://schemas.microsoft.com/office/drawing/2014/main" val="10003"/>
                  </a:ext>
                </a:extLst>
              </a:tr>
            </a:tbl>
          </a:graphicData>
        </a:graphic>
      </p:graphicFrame>
      <p:sp>
        <p:nvSpPr>
          <p:cNvPr id="9" name="TextBox 8">
            <a:extLst>
              <a:ext uri="{FF2B5EF4-FFF2-40B4-BE49-F238E27FC236}">
                <a16:creationId xmlns:a16="http://schemas.microsoft.com/office/drawing/2014/main" id="{07D77249-2625-405C-AC27-3AFBC94B8874}"/>
              </a:ext>
            </a:extLst>
          </p:cNvPr>
          <p:cNvSpPr txBox="1"/>
          <p:nvPr/>
        </p:nvSpPr>
        <p:spPr>
          <a:xfrm>
            <a:off x="-1" y="406087"/>
            <a:ext cx="764397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2. TỈ LỆ BẢN ĐỒ</a:t>
            </a:r>
          </a:p>
        </p:txBody>
      </p:sp>
    </p:spTree>
    <p:extLst>
      <p:ext uri="{BB962C8B-B14F-4D97-AF65-F5344CB8AC3E}">
        <p14:creationId xmlns:p14="http://schemas.microsoft.com/office/powerpoint/2010/main" val="40806324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9860D5-2B58-4966-BBC9-034F9A85F24C}"/>
              </a:ext>
            </a:extLst>
          </p:cNvPr>
          <p:cNvSpPr txBox="1"/>
          <p:nvPr/>
        </p:nvSpPr>
        <p:spPr>
          <a:xfrm>
            <a:off x="0" y="0"/>
            <a:ext cx="12192000" cy="461665"/>
          </a:xfrm>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sp>
        <p:nvSpPr>
          <p:cNvPr id="5" name="TextBox 4">
            <a:extLst>
              <a:ext uri="{FF2B5EF4-FFF2-40B4-BE49-F238E27FC236}">
                <a16:creationId xmlns:a16="http://schemas.microsoft.com/office/drawing/2014/main" id="{40982443-D59B-4F5E-AB83-B1231EF56881}"/>
              </a:ext>
            </a:extLst>
          </p:cNvPr>
          <p:cNvSpPr txBox="1"/>
          <p:nvPr/>
        </p:nvSpPr>
        <p:spPr>
          <a:xfrm>
            <a:off x="-1" y="406087"/>
            <a:ext cx="764397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2. TỈ LỆ BẢN ĐỒ</a:t>
            </a:r>
          </a:p>
        </p:txBody>
      </p:sp>
      <p:pic>
        <p:nvPicPr>
          <p:cNvPr id="8" name="Picture 8" descr="http://rs826.pbsrc.com/albums/zz186/willisnowell/Gifs/question_marks_bubbling_md_clr.gif~c200">
            <a:extLst>
              <a:ext uri="{FF2B5EF4-FFF2-40B4-BE49-F238E27FC236}">
                <a16:creationId xmlns:a16="http://schemas.microsoft.com/office/drawing/2014/main" id="{93A74D80-C8E8-4172-8901-4F3787BD8B3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31031" y="347437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hdwallnpics.com/wp-content/gallery/thinking-cartoon-images/cartoon-boy-thinking-white-bubble-vector-illustration-31797939.jpg">
            <a:extLst>
              <a:ext uri="{FF2B5EF4-FFF2-40B4-BE49-F238E27FC236}">
                <a16:creationId xmlns:a16="http://schemas.microsoft.com/office/drawing/2014/main" id="{F975271F-50FC-4F83-9D87-B040ADC47C5F}"/>
              </a:ext>
            </a:extLst>
          </p:cNvPr>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169381" y="4427825"/>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thumbs.dreamstime.com/z/%E6%9C%89%E7%99%BD%E8%89%B2%E6%B3%A1%E5%BD%B1%E7%9A%84thinking%E6%95%99%E6%8E%88-36777654.jpg">
            <a:extLst>
              <a:ext uri="{FF2B5EF4-FFF2-40B4-BE49-F238E27FC236}">
                <a16:creationId xmlns:a16="http://schemas.microsoft.com/office/drawing/2014/main" id="{D74EA47E-5984-4415-B899-F60CE80F02DF}"/>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386806" y="398025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3">
            <a:extLst>
              <a:ext uri="{FF2B5EF4-FFF2-40B4-BE49-F238E27FC236}">
                <a16:creationId xmlns:a16="http://schemas.microsoft.com/office/drawing/2014/main" id="{27545D99-0C89-4669-BFED-CB2BF9055821}"/>
              </a:ext>
            </a:extLst>
          </p:cNvPr>
          <p:cNvSpPr/>
          <p:nvPr/>
        </p:nvSpPr>
        <p:spPr>
          <a:xfrm>
            <a:off x="1460604" y="1237088"/>
            <a:ext cx="4028366" cy="2378708"/>
          </a:xfrm>
          <a:prstGeom prst="cloudCallout">
            <a:avLst>
              <a:gd name="adj1" fmla="val -15951"/>
              <a:gd name="adj2" fmla="val 650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9DAF6DD9-82F1-45D8-990B-4B3B3A3C07EA}"/>
              </a:ext>
            </a:extLst>
          </p:cNvPr>
          <p:cNvSpPr/>
          <p:nvPr/>
        </p:nvSpPr>
        <p:spPr>
          <a:xfrm>
            <a:off x="1788979" y="1763339"/>
            <a:ext cx="3371615" cy="1323439"/>
          </a:xfrm>
          <a:prstGeom prst="rect">
            <a:avLst/>
          </a:prstGeom>
        </p:spPr>
        <p:txBody>
          <a:bodyPr wrap="square">
            <a:spAutoFit/>
          </a:bodyPr>
          <a:lstStyle/>
          <a:p>
            <a:pPr algn="ctr"/>
            <a:r>
              <a:rPr lang="en-US" sz="2000" i="1" dirty="0" err="1">
                <a:solidFill>
                  <a:srgbClr val="FF0000"/>
                </a:solidFill>
                <a:latin typeface="Cambria" panose="02040503050406030204" pitchFamily="18" charset="0"/>
                <a:ea typeface="Cambria" panose="02040503050406030204" pitchFamily="18" charset="0"/>
              </a:rPr>
              <a:t>Em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c</a:t>
            </a:r>
            <a:r>
              <a:rPr lang="vi-VN" sz="2000" i="1" dirty="0">
                <a:solidFill>
                  <a:srgbClr val="FF0000"/>
                </a:solidFill>
                <a:latin typeface="Cambria" panose="02040503050406030204" pitchFamily="18" charset="0"/>
                <a:ea typeface="Cambria" panose="02040503050406030204" pitchFamily="18" charset="0"/>
              </a:rPr>
              <a:t>ho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với</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tỉ lệ bản đồ 1:2.000.000, 5cm trên bản đồ này sẽ tương ứng với bao nhiêu km trên thực địa</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8C1B3D87-EADC-4752-BFC2-4B42045A7096}"/>
              </a:ext>
            </a:extLst>
          </p:cNvPr>
          <p:cNvSpPr/>
          <p:nvPr/>
        </p:nvSpPr>
        <p:spPr>
          <a:xfrm>
            <a:off x="6703031" y="2057117"/>
            <a:ext cx="4191000" cy="1569660"/>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5cm trên bản đồ sẽ tương ứng với</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5 x 2.000.000 = 10.000.000cm = 100km.</a:t>
            </a:r>
          </a:p>
        </p:txBody>
      </p:sp>
    </p:spTree>
    <p:extLst>
      <p:ext uri="{BB962C8B-B14F-4D97-AF65-F5344CB8AC3E}">
        <p14:creationId xmlns:p14="http://schemas.microsoft.com/office/powerpoint/2010/main" val="242146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45B0817-68BC-4470-9BB0-F104A7C688C8}"/>
              </a:ext>
            </a:extLst>
          </p:cNvPr>
          <p:cNvSpPr txBox="1"/>
          <p:nvPr/>
        </p:nvSpPr>
        <p:spPr>
          <a:xfrm>
            <a:off x="670560" y="4907340"/>
            <a:ext cx="5425440" cy="1569660"/>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defRPr/>
            </a:pPr>
            <a:r>
              <a:rPr lang="en-US" altLang="en-US" b="1" dirty="0" err="1">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Nhóm</a:t>
            </a:r>
            <a:r>
              <a:rPr lang="en-US" altLang="en-US" b="1" dirty="0">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 1, 3:</a:t>
            </a:r>
            <a:r>
              <a:rPr lang="en-US" altLang="en-US" dirty="0">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phố</a:t>
            </a:r>
            <a:r>
              <a:rPr lang="en-US" dirty="0">
                <a:latin typeface="Times New Roman" panose="02020603050405020304" pitchFamily="18" charset="0"/>
                <a:cs typeface="Times New Roman" panose="02020603050405020304" pitchFamily="18" charset="0"/>
              </a:rPr>
              <a:t>. Sau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2051593E-6C23-4DBB-B842-9AF61AC1C85A}"/>
              </a:ext>
            </a:extLst>
          </p:cNvPr>
          <p:cNvSpPr txBox="1"/>
          <p:nvPr/>
        </p:nvSpPr>
        <p:spPr>
          <a:xfrm>
            <a:off x="6309360" y="4938117"/>
            <a:ext cx="5425440" cy="153888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defRPr/>
            </a:pPr>
            <a:r>
              <a:rPr lang="en-US" altLang="en-US" b="1" dirty="0" err="1">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Nhóm</a:t>
            </a:r>
            <a:r>
              <a:rPr lang="en-US" altLang="en-US" b="1" dirty="0">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 2, 4:</a:t>
            </a:r>
            <a:r>
              <a:rPr lang="en-US" altLang="en-US" dirty="0">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a:t>
            </a:r>
          </a:p>
          <a:p>
            <a:pPr>
              <a:defRPr/>
            </a:pPr>
            <a:endParaRPr lang="en-US" altLang="en-US" sz="1100" dirty="0">
              <a:solidFill>
                <a:schemeClr val="tx1"/>
              </a:solidFill>
              <a:latin typeface="Times New Roman" panose="02020603050405020304" pitchFamily="18" charset="0"/>
              <a:cs typeface="Times New Roman" panose="02020603050405020304" pitchFamily="18" charset="0"/>
            </a:endParaRPr>
          </a:p>
          <a:p>
            <a:pPr>
              <a:defRPr/>
            </a:pPr>
            <a:endParaRPr lang="en-US" altLang="en-US" sz="1100" dirty="0">
              <a:solidFill>
                <a:schemeClr val="tx1"/>
              </a:solidFill>
              <a:latin typeface="Times New Roman" panose="02020603050405020304" pitchFamily="18" charset="0"/>
              <a:cs typeface="Times New Roman" panose="02020603050405020304" pitchFamily="18" charset="0"/>
            </a:endParaRPr>
          </a:p>
        </p:txBody>
      </p:sp>
      <p:pic>
        <p:nvPicPr>
          <p:cNvPr id="3" name="Picture 2" descr="Map&#10;&#10;Description automatically generated">
            <a:extLst>
              <a:ext uri="{FF2B5EF4-FFF2-40B4-BE49-F238E27FC236}">
                <a16:creationId xmlns:a16="http://schemas.microsoft.com/office/drawing/2014/main" id="{B0133235-5B21-4EB1-9860-F941A638C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837739"/>
            <a:ext cx="4803169" cy="398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ACD8BEA-734C-46FA-93BB-112EDC9DB76F}"/>
              </a:ext>
            </a:extLst>
          </p:cNvPr>
          <p:cNvSpPr txBox="1"/>
          <p:nvPr/>
        </p:nvSpPr>
        <p:spPr>
          <a:xfrm>
            <a:off x="0" y="-71919"/>
            <a:ext cx="12192000" cy="461665"/>
          </a:xfrm>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sp>
        <p:nvSpPr>
          <p:cNvPr id="12" name="TextBox 11">
            <a:extLst>
              <a:ext uri="{FF2B5EF4-FFF2-40B4-BE49-F238E27FC236}">
                <a16:creationId xmlns:a16="http://schemas.microsoft.com/office/drawing/2014/main" id="{210C7E20-B63A-4026-86C8-105475239AD3}"/>
              </a:ext>
            </a:extLst>
          </p:cNvPr>
          <p:cNvSpPr txBox="1"/>
          <p:nvPr/>
        </p:nvSpPr>
        <p:spPr>
          <a:xfrm>
            <a:off x="-1" y="406087"/>
            <a:ext cx="764397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3. TÌM ĐƯỜNG ĐI TRÊN BẢN ĐỒ</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B5728-39D2-49E6-BF0A-AD71765F9378}"/>
              </a:ext>
            </a:extLst>
          </p:cNvPr>
          <p:cNvSpPr>
            <a:spLocks noGrp="1"/>
          </p:cNvSpPr>
          <p:nvPr>
            <p:ph type="title"/>
          </p:nvPr>
        </p:nvSpPr>
        <p:spPr/>
        <p:txBody>
          <a:bodyPr/>
          <a:lstStyle/>
          <a:p>
            <a:endParaRPr lang="en-US" dirty="0"/>
          </a:p>
        </p:txBody>
      </p:sp>
      <p:sp>
        <p:nvSpPr>
          <p:cNvPr id="4" name="Ribbon: Tilted Down 3">
            <a:extLst>
              <a:ext uri="{FF2B5EF4-FFF2-40B4-BE49-F238E27FC236}">
                <a16:creationId xmlns:a16="http://schemas.microsoft.com/office/drawing/2014/main" id="{FB4AA66E-D123-43F8-AA8A-8BA148C8ECD8}"/>
              </a:ext>
            </a:extLst>
          </p:cNvPr>
          <p:cNvSpPr/>
          <p:nvPr/>
        </p:nvSpPr>
        <p:spPr>
          <a:xfrm>
            <a:off x="751298" y="35567"/>
            <a:ext cx="10689404" cy="1828800"/>
          </a:xfrm>
          <a:prstGeom prst="ribb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KHỞI ĐỘNG</a:t>
            </a:r>
          </a:p>
        </p:txBody>
      </p:sp>
      <p:pic>
        <p:nvPicPr>
          <p:cNvPr id="2050" name="Picture 2">
            <a:extLst>
              <a:ext uri="{FF2B5EF4-FFF2-40B4-BE49-F238E27FC236}">
                <a16:creationId xmlns:a16="http://schemas.microsoft.com/office/drawing/2014/main" id="{9C36B385-9305-4958-A4E7-610CA93615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18532" y="2132084"/>
            <a:ext cx="327346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101"/>
          <p:cNvPicPr>
            <a:picLocks noChangeAspect="1"/>
          </p:cNvPicPr>
          <p:nvPr/>
        </p:nvPicPr>
        <p:blipFill>
          <a:blip r:embed="rId3"/>
          <a:stretch>
            <a:fillRect/>
          </a:stretch>
        </p:blipFill>
        <p:spPr>
          <a:xfrm>
            <a:off x="0" y="1837690"/>
            <a:ext cx="5423770" cy="5020310"/>
          </a:xfrm>
          <a:prstGeom prst="rect">
            <a:avLst/>
          </a:prstGeom>
          <a:noFill/>
          <a:ln w="9525">
            <a:noFill/>
          </a:ln>
        </p:spPr>
      </p:pic>
      <p:pic>
        <p:nvPicPr>
          <p:cNvPr id="7" name="Content Placeholder 102"/>
          <p:cNvPicPr>
            <a:picLocks noChangeAspect="1"/>
          </p:cNvPicPr>
          <p:nvPr/>
        </p:nvPicPr>
        <p:blipFill>
          <a:blip r:embed="rId4"/>
          <a:stretch>
            <a:fillRect/>
          </a:stretch>
        </p:blipFill>
        <p:spPr>
          <a:xfrm>
            <a:off x="6302827" y="3213770"/>
            <a:ext cx="2857500" cy="1600200"/>
          </a:xfrm>
          <a:prstGeom prst="rect">
            <a:avLst/>
          </a:prstGeom>
          <a:noFill/>
          <a:ln w="9525">
            <a:noFill/>
          </a:ln>
        </p:spPr>
      </p:pic>
    </p:spTree>
    <p:extLst>
      <p:ext uri="{BB962C8B-B14F-4D97-AF65-F5344CB8AC3E}">
        <p14:creationId xmlns:p14="http://schemas.microsoft.com/office/powerpoint/2010/main" val="379844328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5349D1A-198A-40ED-AA89-7AC0D1413E3D}"/>
              </a:ext>
            </a:extLst>
          </p:cNvPr>
          <p:cNvSpPr txBox="1"/>
          <p:nvPr/>
        </p:nvSpPr>
        <p:spPr>
          <a:xfrm>
            <a:off x="0" y="-71919"/>
            <a:ext cx="12192000" cy="461665"/>
          </a:xfrm>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sp>
        <p:nvSpPr>
          <p:cNvPr id="16" name="TextBox 15">
            <a:extLst>
              <a:ext uri="{FF2B5EF4-FFF2-40B4-BE49-F238E27FC236}">
                <a16:creationId xmlns:a16="http://schemas.microsoft.com/office/drawing/2014/main" id="{2090B889-46BD-4049-ABA8-39C970C8DEDA}"/>
              </a:ext>
            </a:extLst>
          </p:cNvPr>
          <p:cNvSpPr txBox="1"/>
          <p:nvPr/>
        </p:nvSpPr>
        <p:spPr>
          <a:xfrm>
            <a:off x="-1" y="406087"/>
            <a:ext cx="764397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3. TÌM ĐƯỜNG ĐI TRÊN BẢN ĐỒ</a:t>
            </a:r>
          </a:p>
        </p:txBody>
      </p:sp>
      <p:sp>
        <p:nvSpPr>
          <p:cNvPr id="11265" name="Rectangle 1"/>
          <p:cNvSpPr>
            <a:spLocks noChangeArrowheads="1"/>
          </p:cNvSpPr>
          <p:nvPr/>
        </p:nvSpPr>
        <p:spPr bwMode="auto">
          <a:xfrm>
            <a:off x="1002082" y="713984"/>
            <a:ext cx="10484285"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90500" algn="l" defTabSz="914400" rtl="0" eaLnBrk="1" fontAlgn="base" latinLnBrk="0" hangingPunct="1">
              <a:lnSpc>
                <a:spcPct val="100000"/>
              </a:lnSpc>
              <a:spcBef>
                <a:spcPct val="0"/>
              </a:spcBef>
              <a:spcAft>
                <a:spcPct val="0"/>
              </a:spcAft>
              <a:buClrTx/>
              <a:buSzTx/>
              <a:buFontTx/>
              <a:buNone/>
              <a:tabLst/>
            </a:pPr>
            <a:endParaRPr kumimoji="0" lang="nl-NL"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190500" algn="l" defTabSz="914400" rtl="0" eaLnBrk="1" fontAlgn="base" latinLnBrk="0" hangingPunct="1">
              <a:lnSpc>
                <a:spcPct val="100000"/>
              </a:lnSpc>
              <a:spcBef>
                <a:spcPct val="0"/>
              </a:spcBef>
              <a:spcAft>
                <a:spcPct val="0"/>
              </a:spcAft>
              <a:buClrTx/>
              <a:buSzTx/>
              <a:buFontTx/>
              <a:buNone/>
              <a:tabLst/>
            </a:pPr>
            <a:endParaRPr lang="nl-NL" sz="1600" b="1" dirty="0">
              <a:latin typeface="Calibri" pitchFamily="34" charset="0"/>
              <a:ea typeface="Calibri" pitchFamily="34" charset="0"/>
              <a:cs typeface="Times New Roman" pitchFamily="18" charset="0"/>
            </a:endParaRPr>
          </a:p>
          <a:p>
            <a:pPr marL="0" marR="0" lvl="0" indent="190500" algn="l" defTabSz="914400" rtl="0" eaLnBrk="0" fontAlgn="base" latinLnBrk="0" hangingPunct="0">
              <a:lnSpc>
                <a:spcPct val="100000"/>
              </a:lnSpc>
              <a:spcBef>
                <a:spcPct val="0"/>
              </a:spcBef>
              <a:spcAft>
                <a:spcPct val="0"/>
              </a:spcAft>
              <a:buClrTx/>
              <a:buSzTx/>
              <a:buFontTx/>
              <a:buNone/>
              <a:tabLst/>
            </a:pPr>
            <a:r>
              <a:rPr kumimoji="0" lang="vi-VN" sz="28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Đ</a:t>
            </a:r>
            <a:r>
              <a:rPr kumimoji="0" lang="en-US" sz="28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ể</a:t>
            </a:r>
            <a:r>
              <a:rPr kumimoji="0" lang="vi-VN" sz="28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tìm đường đi trên bản đồ</a:t>
            </a:r>
            <a:r>
              <a:rPr kumimoji="0" lang="en-US" sz="2800" b="0" i="0" u="none" strike="noStrike" cap="none" normalizeH="0" dirty="0">
                <a:ln>
                  <a:noFill/>
                </a:ln>
                <a:solidFill>
                  <a:srgbClr val="FF0000"/>
                </a:solidFill>
                <a:effectLst/>
                <a:latin typeface="Times New Roman" pitchFamily="18" charset="0"/>
                <a:ea typeface="Calibri" pitchFamily="34" charset="0"/>
                <a:cs typeface="Times New Roman" pitchFamily="18" charset="0"/>
              </a:rPr>
              <a:t> Ta</a:t>
            </a:r>
            <a:r>
              <a:rPr kumimoji="0" lang="vi-VN" sz="28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cần thực hiện theo các bước sau:</a:t>
            </a:r>
            <a:endParaRPr kumimoji="0" lang="en-US" sz="28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endParaRPr>
          </a:p>
          <a:p>
            <a:pPr marL="0" marR="0" lvl="0" indent="19050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0" marR="0" lvl="0" indent="190500" algn="l" defTabSz="914400" rtl="0" eaLnBrk="0" fontAlgn="base" latinLnBrk="0" hangingPunct="0">
              <a:lnSpc>
                <a:spcPct val="100000"/>
              </a:lnSpc>
              <a:spcBef>
                <a:spcPct val="0"/>
              </a:spcBef>
              <a:spcAft>
                <a:spcPct val="0"/>
              </a:spcAft>
              <a:buClrTx/>
              <a:buSzTx/>
              <a:buFontTx/>
              <a:buNone/>
              <a:tabLst/>
            </a:pPr>
            <a:r>
              <a:rPr kumimoji="0" lang="vi-VN" sz="2800" b="1" i="1" u="none" strike="noStrike" cap="none" normalizeH="0" baseline="0" dirty="0">
                <a:ln>
                  <a:noFill/>
                </a:ln>
                <a:solidFill>
                  <a:srgbClr val="01844A"/>
                </a:solidFill>
                <a:effectLst/>
                <a:latin typeface="Times New Roman" pitchFamily="18" charset="0"/>
                <a:ea typeface="Calibri" pitchFamily="34" charset="0"/>
                <a:cs typeface="Times New Roman" pitchFamily="18" charset="0"/>
              </a:rPr>
              <a:t>Bước 1:</a:t>
            </a:r>
            <a:r>
              <a:rPr kumimoji="0" lang="vi-VN"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Xác định nơi đi và nơi đến, hướng đi trên bản đồ.</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0" marR="0" lvl="0" indent="190500" algn="l" defTabSz="914400" rtl="0" eaLnBrk="0" fontAlgn="base" latinLnBrk="0" hangingPunct="0">
              <a:lnSpc>
                <a:spcPct val="100000"/>
              </a:lnSpc>
              <a:spcBef>
                <a:spcPct val="0"/>
              </a:spcBef>
              <a:spcAft>
                <a:spcPct val="0"/>
              </a:spcAft>
              <a:buClrTx/>
              <a:buSzTx/>
              <a:buFontTx/>
              <a:buNone/>
              <a:tabLst/>
            </a:pPr>
            <a:r>
              <a:rPr kumimoji="0" lang="vi-VN" sz="2800" b="1" i="1" u="none" strike="noStrike" cap="none" normalizeH="0" baseline="0" dirty="0">
                <a:ln>
                  <a:noFill/>
                </a:ln>
                <a:solidFill>
                  <a:srgbClr val="01844A"/>
                </a:solidFill>
                <a:effectLst/>
                <a:latin typeface="Times New Roman" pitchFamily="18" charset="0"/>
                <a:ea typeface="Calibri" pitchFamily="34" charset="0"/>
                <a:cs typeface="Times New Roman" pitchFamily="18" charset="0"/>
              </a:rPr>
              <a:t>Bước 2:</a:t>
            </a:r>
            <a:r>
              <a:rPr kumimoji="0" lang="vi-VN"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Tìm các cung đường có thể đi và lựa chọn cung đường thích hợp với mục đích (ngắn nhất, thuận lợi nhất hoặc yêu cầu phải đi qua một số địa điềm cần thiết), đảm bảo tuân thủ theo quy định của luật an toàn giao thông.</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0" marR="0" lvl="0" indent="190500" algn="l" defTabSz="914400" rtl="0" eaLnBrk="0" fontAlgn="base" latinLnBrk="0" hangingPunct="0">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01844A"/>
                </a:solidFill>
                <a:effectLst/>
                <a:latin typeface="Calibri" pitchFamily="34" charset="0"/>
                <a:ea typeface="Calibri" pitchFamily="34" charset="0"/>
                <a:cs typeface="Times New Roman" pitchFamily="18" charset="0"/>
              </a:rPr>
              <a:t>Bước</a:t>
            </a:r>
            <a:r>
              <a:rPr kumimoji="0" lang="en-US" sz="2800" b="1" i="1" u="none" strike="noStrike" cap="none" normalizeH="0" baseline="0" dirty="0">
                <a:ln>
                  <a:noFill/>
                </a:ln>
                <a:solidFill>
                  <a:srgbClr val="01844A"/>
                </a:solidFill>
                <a:effectLst/>
                <a:latin typeface="Calibri" pitchFamily="34" charset="0"/>
                <a:ea typeface="Calibri" pitchFamily="34" charset="0"/>
                <a:cs typeface="Times New Roman" pitchFamily="18" charset="0"/>
              </a:rPr>
              <a:t> 3:</a:t>
            </a:r>
            <a:r>
              <a:rPr kumimoji="0" lang="en-US"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Dựa </a:t>
            </a:r>
            <a:r>
              <a:rPr kumimoji="0" lang="en-US" sz="28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vào</a:t>
            </a:r>
            <a:r>
              <a:rPr kumimoji="0" lang="en-US"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tỉ</a:t>
            </a:r>
            <a:r>
              <a:rPr kumimoji="0" lang="en-US"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lệ</a:t>
            </a:r>
            <a:r>
              <a:rPr kumimoji="0" lang="en-US"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bản</a:t>
            </a:r>
            <a:r>
              <a:rPr kumimoji="0" lang="en-US"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đồ</a:t>
            </a:r>
            <a:r>
              <a:rPr kumimoji="0" lang="en-US"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để</a:t>
            </a:r>
            <a:r>
              <a:rPr kumimoji="0" lang="en-US"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xác</a:t>
            </a:r>
            <a:r>
              <a:rPr kumimoji="0" lang="en-US"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định</a:t>
            </a:r>
            <a:r>
              <a:rPr kumimoji="0" lang="en-US"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khoảng</a:t>
            </a:r>
            <a:r>
              <a:rPr kumimoji="0" lang="en-US"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cách</a:t>
            </a:r>
            <a:r>
              <a:rPr kumimoji="0" lang="en-US"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thực</a:t>
            </a:r>
            <a:r>
              <a:rPr kumimoji="0" lang="en-US"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tế</a:t>
            </a:r>
            <a:r>
              <a:rPr kumimoji="0" lang="en-US"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sẽ</a:t>
            </a:r>
            <a:r>
              <a:rPr kumimoji="0" lang="en-US"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đi</a:t>
            </a:r>
            <a:r>
              <a:rPr kumimoji="0" lang="en-US"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AB004860-963B-4009-A311-5BC448D9ECAC}"/>
              </a:ext>
            </a:extLst>
          </p:cNvPr>
          <p:cNvSpPr/>
          <p:nvPr/>
        </p:nvSpPr>
        <p:spPr>
          <a:xfrm>
            <a:off x="0" y="558800"/>
            <a:ext cx="12052300" cy="6096000"/>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sz="1800" b="1" i="1" dirty="0"/>
              <a:t>a. Kí hiệu bản đồ</a:t>
            </a:r>
            <a:endParaRPr lang="en-US" sz="1800" dirty="0"/>
          </a:p>
        </p:txBody>
      </p:sp>
      <p:pic>
        <p:nvPicPr>
          <p:cNvPr id="19461" name="图片 8">
            <a:extLst>
              <a:ext uri="{FF2B5EF4-FFF2-40B4-BE49-F238E27FC236}">
                <a16:creationId xmlns:a16="http://schemas.microsoft.com/office/drawing/2014/main" id="{AD8340C6-EA50-478A-ACA5-AA6D2CB86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689" t="48703" r="49911" b="27640"/>
          <a:stretch>
            <a:fillRect/>
          </a:stretch>
        </p:blipFill>
        <p:spPr bwMode="auto">
          <a:xfrm>
            <a:off x="0" y="1568450"/>
            <a:ext cx="182880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17">
            <a:extLst>
              <a:ext uri="{FF2B5EF4-FFF2-40B4-BE49-F238E27FC236}">
                <a16:creationId xmlns:a16="http://schemas.microsoft.com/office/drawing/2014/main" id="{A72092A2-1579-4783-9ADC-7C7634B740AD}"/>
              </a:ext>
            </a:extLst>
          </p:cNvPr>
          <p:cNvSpPr>
            <a:spLocks noChangeArrowheads="1"/>
          </p:cNvSpPr>
          <p:nvPr/>
        </p:nvSpPr>
        <p:spPr bwMode="auto">
          <a:xfrm>
            <a:off x="304800" y="968375"/>
            <a:ext cx="3921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b="1">
                <a:solidFill>
                  <a:srgbClr val="FF0000"/>
                </a:solidFill>
                <a:latin typeface="Times New Roman" panose="02020603050405020304" pitchFamily="18" charset="0"/>
                <a:cs typeface="Times New Roman" panose="02020603050405020304" pitchFamily="18" charset="0"/>
              </a:rPr>
              <a:t>LUYỆN TẬP</a:t>
            </a:r>
          </a:p>
        </p:txBody>
      </p:sp>
      <p:pic>
        <p:nvPicPr>
          <p:cNvPr id="20" name="Picture 19">
            <a:extLst>
              <a:ext uri="{FF2B5EF4-FFF2-40B4-BE49-F238E27FC236}">
                <a16:creationId xmlns:a16="http://schemas.microsoft.com/office/drawing/2014/main" id="{77EBCF0F-1602-4303-B5BB-4449D0F06A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77" y="813112"/>
            <a:ext cx="7657346" cy="58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AF5C83A-186E-4F42-9941-1A4031D22A74}"/>
              </a:ext>
            </a:extLst>
          </p:cNvPr>
          <p:cNvSpPr txBox="1"/>
          <p:nvPr/>
        </p:nvSpPr>
        <p:spPr>
          <a:xfrm>
            <a:off x="0" y="-71919"/>
            <a:ext cx="12192000" cy="461665"/>
          </a:xfrm>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6D29562A-CE49-46B9-AECC-5FB024CD089F}"/>
              </a:ext>
            </a:extLst>
          </p:cNvPr>
          <p:cNvSpPr/>
          <p:nvPr/>
        </p:nvSpPr>
        <p:spPr>
          <a:xfrm>
            <a:off x="0" y="684213"/>
            <a:ext cx="12052300" cy="6096000"/>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sz="1800" b="1" i="1" dirty="0"/>
              <a:t>a. Kí hiệu bản đồ</a:t>
            </a:r>
            <a:endParaRPr lang="en-US" sz="1800" dirty="0"/>
          </a:p>
        </p:txBody>
      </p:sp>
      <p:pic>
        <p:nvPicPr>
          <p:cNvPr id="21509" name="图片 8">
            <a:extLst>
              <a:ext uri="{FF2B5EF4-FFF2-40B4-BE49-F238E27FC236}">
                <a16:creationId xmlns:a16="http://schemas.microsoft.com/office/drawing/2014/main" id="{AA7411B6-BBF0-45DF-8FA9-5C4B4E313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689" t="48703" r="49911" b="27640"/>
          <a:stretch>
            <a:fillRect/>
          </a:stretch>
        </p:blipFill>
        <p:spPr bwMode="auto">
          <a:xfrm>
            <a:off x="76200" y="2254250"/>
            <a:ext cx="182880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2B04CEAD-7185-46F2-A10C-C29768644E79}"/>
              </a:ext>
            </a:extLst>
          </p:cNvPr>
          <p:cNvSpPr txBox="1"/>
          <p:nvPr/>
        </p:nvSpPr>
        <p:spPr>
          <a:xfrm>
            <a:off x="1905000" y="2441575"/>
            <a:ext cx="9906000" cy="2678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1: 10 000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1cm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 10 000 cm = 100 m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a:t>
            </a:r>
          </a:p>
          <a:p>
            <a:pPr>
              <a:defRPr/>
            </a:pPr>
            <a:endParaRPr lang="en-US" sz="2800" dirty="0">
              <a:latin typeface="Times New Roman" panose="02020603050405020304" pitchFamily="18" charset="0"/>
              <a:cs typeface="Times New Roman" panose="02020603050405020304" pitchFamily="18" charset="0"/>
            </a:endParaRPr>
          </a:p>
          <a:p>
            <a:pPr>
              <a:defRPr/>
            </a:pP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p>
          <a:p>
            <a:pPr>
              <a:defRPr/>
            </a:pPr>
            <a:r>
              <a:rPr lang="en-US" sz="2800" dirty="0">
                <a:latin typeface="Times New Roman" panose="02020603050405020304" pitchFamily="18" charset="0"/>
                <a:cs typeface="Times New Roman" panose="02020603050405020304" pitchFamily="18" charset="0"/>
              </a:rPr>
              <a:t>+ 7.5 cm x 10 000 cm = 750 000 cm = 750 m</a:t>
            </a:r>
          </a:p>
          <a:p>
            <a:pPr>
              <a:defRPr/>
            </a:pPr>
            <a:r>
              <a:rPr lang="en-US" sz="2800" dirty="0">
                <a:latin typeface="Times New Roman" panose="02020603050405020304" pitchFamily="18" charset="0"/>
                <a:cs typeface="Times New Roman" panose="02020603050405020304" pitchFamily="18" charset="0"/>
              </a:rPr>
              <a:t>+ 6 cm x 10 000 cm = 600 000 cm = 6000 m = 6 km.</a:t>
            </a:r>
          </a:p>
        </p:txBody>
      </p:sp>
      <p:sp>
        <p:nvSpPr>
          <p:cNvPr id="21511" name="Rectangle 7">
            <a:extLst>
              <a:ext uri="{FF2B5EF4-FFF2-40B4-BE49-F238E27FC236}">
                <a16:creationId xmlns:a16="http://schemas.microsoft.com/office/drawing/2014/main" id="{3C198562-B3AB-4343-B37D-AD9ABCECF7A0}"/>
              </a:ext>
            </a:extLst>
          </p:cNvPr>
          <p:cNvSpPr>
            <a:spLocks noChangeArrowheads="1"/>
          </p:cNvSpPr>
          <p:nvPr/>
        </p:nvSpPr>
        <p:spPr bwMode="auto">
          <a:xfrm>
            <a:off x="346075" y="1273175"/>
            <a:ext cx="3921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b="1">
                <a:solidFill>
                  <a:srgbClr val="FF0000"/>
                </a:solidFill>
                <a:latin typeface="Times New Roman" panose="02020603050405020304" pitchFamily="18" charset="0"/>
                <a:cs typeface="Times New Roman" panose="02020603050405020304" pitchFamily="18" charset="0"/>
              </a:rPr>
              <a:t>LUYỆN TẬP</a:t>
            </a:r>
          </a:p>
        </p:txBody>
      </p:sp>
      <p:sp>
        <p:nvSpPr>
          <p:cNvPr id="8" name="Title 7">
            <a:extLst>
              <a:ext uri="{FF2B5EF4-FFF2-40B4-BE49-F238E27FC236}">
                <a16:creationId xmlns:a16="http://schemas.microsoft.com/office/drawing/2014/main" id="{83F03132-4E6D-41EB-BFE9-DA8241BDCDD0}"/>
              </a:ext>
            </a:extLst>
          </p:cNvPr>
          <p:cNvSpPr txBox="1">
            <a:spLocks noGrp="1"/>
          </p:cNvSpPr>
          <p:nvPr>
            <p:ph type="title"/>
          </p:nvPr>
        </p:nvSpPr>
        <p:spPr>
          <a:xfrm>
            <a:off x="-12700" y="-34118"/>
            <a:ext cx="12204700" cy="424732"/>
          </a:xfrm>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09623-0412-4C6E-972E-D365B002CA5E}"/>
              </a:ext>
            </a:extLst>
          </p:cNvPr>
          <p:cNvSpPr>
            <a:spLocks noGrp="1"/>
          </p:cNvSpPr>
          <p:nvPr>
            <p:ph type="title"/>
          </p:nvPr>
        </p:nvSpPr>
        <p:spPr>
          <a:xfrm flipV="1">
            <a:off x="838200" y="789139"/>
            <a:ext cx="10197230" cy="413358"/>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B0BD248C-12A5-49AE-AF91-740C064B366C}"/>
              </a:ext>
            </a:extLst>
          </p:cNvPr>
          <p:cNvSpPr>
            <a:spLocks noGrp="1"/>
          </p:cNvSpPr>
          <p:nvPr>
            <p:ph idx="1"/>
          </p:nvPr>
        </p:nvSpPr>
        <p:spPr/>
        <p:txBody>
          <a:bodyPr/>
          <a:lstStyle/>
          <a:p>
            <a:endParaRPr lang="en-US"/>
          </a:p>
        </p:txBody>
      </p:sp>
      <p:sp>
        <p:nvSpPr>
          <p:cNvPr id="4" name="Rounded Rectangle 3">
            <a:extLst>
              <a:ext uri="{FF2B5EF4-FFF2-40B4-BE49-F238E27FC236}">
                <a16:creationId xmlns:a16="http://schemas.microsoft.com/office/drawing/2014/main" id="{8AFE2B9F-32EB-452A-88C4-547B8DC78784}"/>
              </a:ext>
            </a:extLst>
          </p:cNvPr>
          <p:cNvSpPr/>
          <p:nvPr/>
        </p:nvSpPr>
        <p:spPr>
          <a:xfrm>
            <a:off x="282610" y="1244441"/>
            <a:ext cx="11830050" cy="5602923"/>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sz="1800" b="1" i="1" dirty="0"/>
              <a:t>a. Kí hiệu bản đồ</a:t>
            </a:r>
            <a:endParaRPr lang="en-US" sz="1800" dirty="0"/>
          </a:p>
        </p:txBody>
      </p:sp>
      <p:sp>
        <p:nvSpPr>
          <p:cNvPr id="5" name="Title 9">
            <a:extLst>
              <a:ext uri="{FF2B5EF4-FFF2-40B4-BE49-F238E27FC236}">
                <a16:creationId xmlns:a16="http://schemas.microsoft.com/office/drawing/2014/main" id="{4DBD3AF0-EC66-4671-8DFE-1CF0062BAFD8}"/>
              </a:ext>
            </a:extLst>
          </p:cNvPr>
          <p:cNvSpPr txBox="1">
            <a:spLocks/>
          </p:cNvSpPr>
          <p:nvPr/>
        </p:nvSpPr>
        <p:spPr>
          <a:xfrm>
            <a:off x="0" y="-110280"/>
            <a:ext cx="12192000" cy="424732"/>
          </a:xfrm>
          <a:prstGeom prst="rect">
            <a:avLst/>
          </a:prstGeom>
          <a:solidFill>
            <a:schemeClr val="accent4">
              <a:lumMod val="60000"/>
              <a:lumOff val="40000"/>
            </a:schemeClr>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solidFill>
                  <a:srgbClr val="FF0000"/>
                </a:solidFill>
                <a:latin typeface="Times New Roman" panose="02020603050405020304" pitchFamily="18" charset="0"/>
                <a:cs typeface="Times New Roman" panose="02020603050405020304" pitchFamily="18" charset="0"/>
              </a:rPr>
              <a:t>Bài 3: TÌM ĐƯỜNG ĐI TRÊN BẢN ĐỒ</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ABBBFF5-A00F-42F7-976A-058AFB60F46C}"/>
              </a:ext>
            </a:extLst>
          </p:cNvPr>
          <p:cNvSpPr txBox="1"/>
          <p:nvPr/>
        </p:nvSpPr>
        <p:spPr>
          <a:xfrm>
            <a:off x="419100" y="314452"/>
            <a:ext cx="2849880" cy="646331"/>
          </a:xfrm>
          <a:prstGeom prst="rect">
            <a:avLst/>
          </a:prstGeom>
          <a:solidFill>
            <a:schemeClr val="bg1">
              <a:lumMod val="85000"/>
            </a:schemeClr>
          </a:solidFill>
          <a:ln>
            <a:solidFill>
              <a:srgbClr val="ECACE4"/>
            </a:solidFill>
          </a:ln>
        </p:spPr>
        <p:txBody>
          <a:bodyPr wrap="square">
            <a:spAutoFit/>
          </a:bodyPr>
          <a:lstStyle/>
          <a:p>
            <a:pPr>
              <a:defRPr/>
            </a:pPr>
            <a:r>
              <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VẬN DỤNG</a:t>
            </a:r>
            <a:endParaRPr lang="vi-VN"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pic>
        <p:nvPicPr>
          <p:cNvPr id="7" name="图片 8">
            <a:extLst>
              <a:ext uri="{FF2B5EF4-FFF2-40B4-BE49-F238E27FC236}">
                <a16:creationId xmlns:a16="http://schemas.microsoft.com/office/drawing/2014/main" id="{A5951D1B-87C7-4455-9E09-CAE22ABA5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689" t="48703" r="49911" b="27640"/>
          <a:stretch>
            <a:fillRect/>
          </a:stretch>
        </p:blipFill>
        <p:spPr bwMode="auto">
          <a:xfrm>
            <a:off x="245146" y="3558025"/>
            <a:ext cx="182880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13">
            <a:extLst>
              <a:ext uri="{FF2B5EF4-FFF2-40B4-BE49-F238E27FC236}">
                <a16:creationId xmlns:a16="http://schemas.microsoft.com/office/drawing/2014/main" id="{E1230F3C-6153-437F-B1E1-2253455AECED}"/>
              </a:ext>
            </a:extLst>
          </p:cNvPr>
          <p:cNvSpPr/>
          <p:nvPr/>
        </p:nvSpPr>
        <p:spPr>
          <a:xfrm>
            <a:off x="245146" y="1244441"/>
            <a:ext cx="4989793" cy="2957751"/>
          </a:xfrm>
          <a:prstGeom prst="cloudCallout">
            <a:avLst>
              <a:gd name="adj1" fmla="val -15951"/>
              <a:gd name="adj2" fmla="val 650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37B1446-88EE-4A1A-AC05-5FD633248515}"/>
              </a:ext>
            </a:extLst>
          </p:cNvPr>
          <p:cNvSpPr txBox="1"/>
          <p:nvPr/>
        </p:nvSpPr>
        <p:spPr>
          <a:xfrm>
            <a:off x="667386" y="1707310"/>
            <a:ext cx="4396739" cy="1938992"/>
          </a:xfrm>
          <a:prstGeom prst="rect">
            <a:avLst/>
          </a:prstGeom>
          <a:noFill/>
        </p:spPr>
        <p:txBody>
          <a:bodyPr wrap="square">
            <a:spAutoFit/>
          </a:bodyPr>
          <a:lstStyle/>
          <a:p>
            <a:pPr algn="ctr"/>
            <a:r>
              <a:rPr lang="vi-VN" sz="2400" i="1" dirty="0">
                <a:solidFill>
                  <a:srgbClr val="FF0000"/>
                </a:solidFill>
                <a:latin typeface="Cambria" panose="02040503050406030204" pitchFamily="18" charset="0"/>
                <a:ea typeface="Cambria" panose="02040503050406030204" pitchFamily="18" charset="0"/>
              </a:rPr>
              <a:t>Khoảng cách trên thực địa từ Hà Nội đến Hải Phòng là 105km, trên bản đồ Việt Nam, khoảng cách này là 10,5cm. Hỏi bản đồ này có tỉ lệ bao nhiêu?</a:t>
            </a:r>
          </a:p>
        </p:txBody>
      </p:sp>
      <p:pic>
        <p:nvPicPr>
          <p:cNvPr id="12" name="Picture 2" descr="Hà Nội hợp tác với các tỉnh Đồng bằng sông Hồng">
            <a:extLst>
              <a:ext uri="{FF2B5EF4-FFF2-40B4-BE49-F238E27FC236}">
                <a16:creationId xmlns:a16="http://schemas.microsoft.com/office/drawing/2014/main" id="{34D81993-F18D-48C6-A205-0FC3A00B2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138" y="720974"/>
            <a:ext cx="5718811" cy="561254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6A1AD19-9341-4E28-A68B-E65D2A2B7DBC}"/>
              </a:ext>
            </a:extLst>
          </p:cNvPr>
          <p:cNvSpPr/>
          <p:nvPr/>
        </p:nvSpPr>
        <p:spPr>
          <a:xfrm>
            <a:off x="4866480" y="3943244"/>
            <a:ext cx="5809139" cy="1938992"/>
          </a:xfrm>
          <a:prstGeom prst="rect">
            <a:avLst/>
          </a:prstGeom>
          <a:solidFill>
            <a:schemeClr val="accent4">
              <a:lumMod val="60000"/>
              <a:lumOff val="40000"/>
            </a:schemeClr>
          </a:solidFill>
        </p:spPr>
        <p:txBody>
          <a:bodyPr wrap="square">
            <a:spAutoFit/>
          </a:bodyPr>
          <a:lstStyle/>
          <a:p>
            <a:pPr algn="just"/>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vi-VN" sz="2400" dirty="0">
                <a:latin typeface="Times New Roman" panose="02020603050405020304" pitchFamily="18" charset="0"/>
                <a:ea typeface="Cambria" panose="02040503050406030204" pitchFamily="18" charset="0"/>
                <a:cs typeface="Times New Roman" panose="02020603050405020304" pitchFamily="18" charset="0"/>
              </a:rPr>
              <a:t>Đổi: 105km = 10.500.000cm (Đổi từ km sang cm ta nhân cho 100.000)</a:t>
            </a:r>
            <a:r>
              <a:rPr lang="en-US" sz="24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vi-VN"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a:latin typeface="Times New Roman" panose="02020603050405020304" pitchFamily="18" charset="0"/>
                <a:ea typeface="Cambria" panose="02040503050406030204" pitchFamily="18" charset="0"/>
                <a:cs typeface="Times New Roman" panose="02020603050405020304" pitchFamily="18" charset="0"/>
              </a:rPr>
              <a:t>- B</a:t>
            </a:r>
            <a:r>
              <a:rPr lang="vi-VN" sz="2400" dirty="0">
                <a:latin typeface="Times New Roman" panose="02020603050405020304" pitchFamily="18" charset="0"/>
                <a:ea typeface="Cambria" panose="02040503050406030204" pitchFamily="18" charset="0"/>
                <a:cs typeface="Times New Roman" panose="02020603050405020304" pitchFamily="18" charset="0"/>
              </a:rPr>
              <a:t>ản đồ đã thu nhỏ số lần là: 10.500.000:10,5 = 1.000.000 (lần). </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vi-VN" sz="2400" dirty="0">
                <a:latin typeface="Times New Roman" panose="02020603050405020304" pitchFamily="18" charset="0"/>
                <a:ea typeface="Cambria" panose="02040503050406030204" pitchFamily="18" charset="0"/>
                <a:cs typeface="Times New Roman" panose="02020603050405020304" pitchFamily="18" charset="0"/>
              </a:rPr>
              <a:t>Vậy bản đồ có tỉ lệ là 1:1.000.000.</a:t>
            </a:r>
          </a:p>
        </p:txBody>
      </p:sp>
    </p:spTree>
    <p:extLst>
      <p:ext uri="{BB962C8B-B14F-4D97-AF65-F5344CB8AC3E}">
        <p14:creationId xmlns:p14="http://schemas.microsoft.com/office/powerpoint/2010/main" val="196727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barn(inVertical)">
                                      <p:cBhvr>
                                        <p:cTn id="35" dur="500"/>
                                        <p:tgtEl>
                                          <p:spTgt spid="1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wipe(down)">
                                      <p:cBhvr>
                                        <p:cTn id="40" dur="500"/>
                                        <p:tgtEl>
                                          <p:spTgt spid="1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3">
                                            <p:txEl>
                                              <p:pRg st="2" end="2"/>
                                            </p:txEl>
                                          </p:spTgt>
                                        </p:tgtEl>
                                        <p:attrNameLst>
                                          <p:attrName>style.visibility</p:attrName>
                                        </p:attrNameLst>
                                      </p:cBhvr>
                                      <p:to>
                                        <p:strVal val="visible"/>
                                      </p:to>
                                    </p:set>
                                    <p:animEffect transition="in" filter="wipe(down)">
                                      <p:cBhvr>
                                        <p:cTn id="45"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414B3C1D-394F-4D34-BA6B-3D5A173FAE22}"/>
              </a:ext>
            </a:extLst>
          </p:cNvPr>
          <p:cNvSpPr/>
          <p:nvPr/>
        </p:nvSpPr>
        <p:spPr>
          <a:xfrm>
            <a:off x="-34290" y="684213"/>
            <a:ext cx="12052300" cy="6096000"/>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sz="1800" b="1" i="1" dirty="0"/>
              <a:t>a. Kí hiệu bản đồ</a:t>
            </a:r>
            <a:endParaRPr lang="en-US" sz="1800" dirty="0"/>
          </a:p>
        </p:txBody>
      </p:sp>
      <p:pic>
        <p:nvPicPr>
          <p:cNvPr id="23557" name="图片 8">
            <a:extLst>
              <a:ext uri="{FF2B5EF4-FFF2-40B4-BE49-F238E27FC236}">
                <a16:creationId xmlns:a16="http://schemas.microsoft.com/office/drawing/2014/main" id="{4BE0F460-5022-4A48-BAF6-F7E07B0EE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689" t="48703" r="49911" b="27640"/>
          <a:stretch>
            <a:fillRect/>
          </a:stretch>
        </p:blipFill>
        <p:spPr bwMode="auto">
          <a:xfrm>
            <a:off x="76200" y="1447800"/>
            <a:ext cx="182880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709F3AF8-3204-4ECA-8B3E-4A13752766C4}"/>
              </a:ext>
            </a:extLst>
          </p:cNvPr>
          <p:cNvSpPr txBox="1"/>
          <p:nvPr/>
        </p:nvSpPr>
        <p:spPr>
          <a:xfrm>
            <a:off x="1905000" y="1600200"/>
            <a:ext cx="9906000" cy="83026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Yên</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16E1D6EF-3B60-4D2B-A07E-C36600A95784}"/>
              </a:ext>
            </a:extLst>
          </p:cNvPr>
          <p:cNvSpPr txBox="1"/>
          <p:nvPr/>
        </p:nvSpPr>
        <p:spPr>
          <a:xfrm>
            <a:off x="914400" y="762000"/>
            <a:ext cx="2667000" cy="646331"/>
          </a:xfrm>
          <a:prstGeom prst="rect">
            <a:avLst/>
          </a:prstGeom>
          <a:solidFill>
            <a:schemeClr val="bg1">
              <a:lumMod val="85000"/>
            </a:schemeClr>
          </a:solidFill>
          <a:ln>
            <a:solidFill>
              <a:srgbClr val="ECACE4"/>
            </a:solidFill>
          </a:ln>
        </p:spPr>
        <p:txBody>
          <a:bodyPr>
            <a:spAutoFit/>
          </a:bodyPr>
          <a:lstStyle/>
          <a:p>
            <a:pPr>
              <a:defRPr/>
            </a:pPr>
            <a:r>
              <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VẬN DỤNG</a:t>
            </a:r>
            <a:endParaRPr lang="vi-VN"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10" name="Title 9">
            <a:extLst>
              <a:ext uri="{FF2B5EF4-FFF2-40B4-BE49-F238E27FC236}">
                <a16:creationId xmlns:a16="http://schemas.microsoft.com/office/drawing/2014/main" id="{4BAD34D1-2211-4CC4-BC0E-ED6F7FC03ED5}"/>
              </a:ext>
            </a:extLst>
          </p:cNvPr>
          <p:cNvSpPr txBox="1">
            <a:spLocks noGrp="1"/>
          </p:cNvSpPr>
          <p:nvPr>
            <p:ph type="title"/>
          </p:nvPr>
        </p:nvSpPr>
        <p:spPr>
          <a:xfrm>
            <a:off x="0" y="-297180"/>
            <a:ext cx="12192000" cy="424732"/>
          </a:xfrm>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B77E-AC44-44ED-A7EE-C2F5CC50CEE5}"/>
              </a:ext>
            </a:extLst>
          </p:cNvPr>
          <p:cNvSpPr>
            <a:spLocks noGrp="1"/>
          </p:cNvSpPr>
          <p:nvPr>
            <p:ph type="title"/>
          </p:nvPr>
        </p:nvSpPr>
        <p:spPr/>
        <p:txBody>
          <a:bodyPr/>
          <a:lstStyle/>
          <a:p>
            <a:endParaRPr lang="en-US"/>
          </a:p>
        </p:txBody>
      </p:sp>
      <p:pic>
        <p:nvPicPr>
          <p:cNvPr id="4" name="THVL - Thông tin về cơn bão số 3">
            <a:hlinkClick r:id="" action="ppaction://media"/>
            <a:extLst>
              <a:ext uri="{FF2B5EF4-FFF2-40B4-BE49-F238E27FC236}">
                <a16:creationId xmlns:a16="http://schemas.microsoft.com/office/drawing/2014/main" id="{83A0E8C4-A36D-4B04-A015-D999DEA310B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5141" y="0"/>
            <a:ext cx="11681717" cy="6570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8B6117AE-AB60-47CC-B107-1E5625DE7F0F}"/>
              </a:ext>
            </a:extLst>
          </p:cNvPr>
          <p:cNvSpPr txBox="1"/>
          <p:nvPr/>
        </p:nvSpPr>
        <p:spPr>
          <a:xfrm>
            <a:off x="6719299" y="6492875"/>
            <a:ext cx="5856270" cy="646331"/>
          </a:xfrm>
          <a:prstGeom prst="rect">
            <a:avLst/>
          </a:prstGeom>
          <a:noFill/>
        </p:spPr>
        <p:txBody>
          <a:bodyPr wrap="square" rtlCol="0">
            <a:spAutoFit/>
          </a:bodyPr>
          <a:lstStyle/>
          <a:p>
            <a:r>
              <a:rPr lang="en-US" dirty="0" err="1"/>
              <a:t>Nguồn</a:t>
            </a:r>
            <a:r>
              <a:rPr lang="en-US" dirty="0"/>
              <a:t>: </a:t>
            </a:r>
            <a:r>
              <a:rPr lang="en-US" sz="1800" i="1" u="sng" dirty="0">
                <a:solidFill>
                  <a:srgbClr val="0563C1"/>
                </a:solidFill>
                <a:effectLst/>
                <a:latin typeface="Times New Roman" panose="02020603050405020304" pitchFamily="18" charset="0"/>
                <a:ea typeface="Calibri" panose="020F0502020204030204" pitchFamily="34" charset="0"/>
                <a:hlinkClick r:id="rId5"/>
              </a:rPr>
              <a:t>https://www.youtube.com/watch?v=BqD6hRVieNg</a:t>
            </a:r>
            <a:endParaRPr lang="en-US" sz="1800" i="1" dirty="0">
              <a:effectLst/>
              <a:latin typeface="Times New Roman" panose="02020603050405020304" pitchFamily="18" charset="0"/>
              <a:ea typeface="Calibri" panose="020F0502020204030204" pitchFamily="34" charset="0"/>
            </a:endParaRPr>
          </a:p>
          <a:p>
            <a:endParaRPr lang="en-US" dirty="0"/>
          </a:p>
        </p:txBody>
      </p:sp>
    </p:spTree>
    <p:extLst>
      <p:ext uri="{BB962C8B-B14F-4D97-AF65-F5344CB8AC3E}">
        <p14:creationId xmlns:p14="http://schemas.microsoft.com/office/powerpoint/2010/main" val="13317707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5E6C1-9953-4CFF-9CAD-8A88D21F3F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849815-F0D9-41F8-AE7E-674244E23EC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7AD0917-2DB8-4C8B-A4B4-08C422A1E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122682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a:extLst>
              <a:ext uri="{FF2B5EF4-FFF2-40B4-BE49-F238E27FC236}">
                <a16:creationId xmlns:a16="http://schemas.microsoft.com/office/drawing/2014/main" id="{13841A7F-DAF5-4817-9E80-3D720B8B982C}"/>
              </a:ext>
            </a:extLst>
          </p:cNvPr>
          <p:cNvSpPr>
            <a:spLocks noChangeArrowheads="1" noChangeShapeType="1" noTextEdit="1"/>
          </p:cNvSpPr>
          <p:nvPr/>
        </p:nvSpPr>
        <p:spPr bwMode="auto">
          <a:xfrm>
            <a:off x="1532562" y="2623701"/>
            <a:ext cx="9275851" cy="20099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537"/>
              </a:avLst>
            </a:prstTxWarp>
          </a:bodyPr>
          <a:lstStyle/>
          <a:p>
            <a:pPr algn="ctr"/>
            <a:r>
              <a:rPr lang="vi-VN" sz="3600" b="1" kern="10" dirty="0">
                <a:solidFill>
                  <a:srgbClr val="FF0000"/>
                </a:solidFill>
                <a:latin typeface="Times New Roman" panose="02020603050405020304" pitchFamily="18" charset="0"/>
                <a:cs typeface="Times New Roman" panose="02020603050405020304" pitchFamily="18" charset="0"/>
              </a:rPr>
              <a:t>TÌM ĐƯỜNG ĐI TRÊN BẢN ĐỒ</a:t>
            </a:r>
            <a:endParaRPr lang="en-US" sz="3600" b="1" kern="1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54C73A7-E9A5-4DA0-8FDA-7F431B6394E3}"/>
              </a:ext>
            </a:extLst>
          </p:cNvPr>
          <p:cNvSpPr txBox="1"/>
          <p:nvPr/>
        </p:nvSpPr>
        <p:spPr>
          <a:xfrm>
            <a:off x="881009" y="1600498"/>
            <a:ext cx="5856270" cy="923330"/>
          </a:xfrm>
          <a:prstGeom prst="rect">
            <a:avLst/>
          </a:prstGeom>
          <a:noFill/>
        </p:spPr>
        <p:txBody>
          <a:bodyPr wrap="square" rtlCol="0">
            <a:spAutoFit/>
          </a:bodyPr>
          <a:lstStyle/>
          <a:p>
            <a:r>
              <a:rPr lang="en-US" sz="5400" b="1" dirty="0">
                <a:solidFill>
                  <a:srgbClr val="0070C0"/>
                </a:solidFill>
                <a:latin typeface="Times New Roman" panose="02020603050405020304" pitchFamily="18" charset="0"/>
                <a:cs typeface="Times New Roman" panose="02020603050405020304" pitchFamily="18" charset="0"/>
              </a:rPr>
              <a:t>BÀI 3</a:t>
            </a:r>
          </a:p>
        </p:txBody>
      </p:sp>
      <p:sp>
        <p:nvSpPr>
          <p:cNvPr id="8" name="TextBox 7">
            <a:extLst>
              <a:ext uri="{FF2B5EF4-FFF2-40B4-BE49-F238E27FC236}">
                <a16:creationId xmlns:a16="http://schemas.microsoft.com/office/drawing/2014/main" id="{1B961C08-FAD6-4D49-94F6-45B3E39BCF4E}"/>
              </a:ext>
            </a:extLst>
          </p:cNvPr>
          <p:cNvSpPr txBox="1"/>
          <p:nvPr/>
        </p:nvSpPr>
        <p:spPr>
          <a:xfrm>
            <a:off x="7155180" y="4720590"/>
            <a:ext cx="3863340" cy="584775"/>
          </a:xfrm>
          <a:prstGeom prst="rect">
            <a:avLst/>
          </a:prstGeom>
          <a:noFill/>
        </p:spPr>
        <p:txBody>
          <a:bodyPr wrap="square" rtlCol="0">
            <a:spAutoFit/>
          </a:bodyPr>
          <a:lstStyle/>
          <a:p>
            <a:pPr algn="ctr"/>
            <a:r>
              <a:rPr lang="en-US" sz="3200" b="1" i="1" dirty="0">
                <a:solidFill>
                  <a:srgbClr val="0000FF"/>
                </a:solidFill>
                <a:latin typeface="Times New Roman" panose="02020603050405020304" pitchFamily="18" charset="0"/>
                <a:cs typeface="Times New Roman" panose="02020603050405020304" pitchFamily="18" charset="0"/>
              </a:rPr>
              <a:t>( 2 </a:t>
            </a:r>
            <a:r>
              <a:rPr lang="en-US" sz="3200" b="1" i="1" dirty="0" err="1">
                <a:solidFill>
                  <a:srgbClr val="0000FF"/>
                </a:solidFill>
                <a:latin typeface="Times New Roman" panose="02020603050405020304" pitchFamily="18" charset="0"/>
                <a:cs typeface="Times New Roman" panose="02020603050405020304" pitchFamily="18" charset="0"/>
              </a:rPr>
              <a:t>tiết</a:t>
            </a:r>
            <a:r>
              <a:rPr lang="en-US" sz="3200" b="1" i="1"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03011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7B25-7152-4955-865E-95C946507CC9}"/>
              </a:ext>
            </a:extLst>
          </p:cNvPr>
          <p:cNvSpPr>
            <a:spLocks noGrp="1"/>
          </p:cNvSpPr>
          <p:nvPr>
            <p:ph type="title"/>
          </p:nvPr>
        </p:nvSpPr>
        <p:spPr>
          <a:xfrm>
            <a:off x="838200" y="313755"/>
            <a:ext cx="10515600" cy="1325563"/>
          </a:xfrm>
          <a:solidFill>
            <a:srgbClr val="FFFF00"/>
          </a:solidFill>
        </p:spPr>
        <p:txBody>
          <a:bodyPr>
            <a:normAutofit/>
          </a:bodyPr>
          <a:lstStyle/>
          <a:p>
            <a:pPr algn="ctr"/>
            <a:r>
              <a:rPr lang="en-US" sz="5400" b="1" dirty="0">
                <a:solidFill>
                  <a:srgbClr val="002060"/>
                </a:solidFill>
                <a:latin typeface="Algerian" panose="04020705040A02060702" pitchFamily="82" charset="0"/>
                <a:cs typeface="Times New Roman" panose="02020603050405020304" pitchFamily="18" charset="0"/>
              </a:rPr>
              <a:t>YÊU CẦU CẦN ĐẠT</a:t>
            </a:r>
          </a:p>
        </p:txBody>
      </p:sp>
      <p:sp>
        <p:nvSpPr>
          <p:cNvPr id="3" name="Content Placeholder 2">
            <a:extLst>
              <a:ext uri="{FF2B5EF4-FFF2-40B4-BE49-F238E27FC236}">
                <a16:creationId xmlns:a16="http://schemas.microsoft.com/office/drawing/2014/main" id="{3A89002B-32DA-4491-8F8D-6ADF1E1D6CBF}"/>
              </a:ext>
            </a:extLst>
          </p:cNvPr>
          <p:cNvSpPr>
            <a:spLocks noGrp="1"/>
          </p:cNvSpPr>
          <p:nvPr>
            <p:ph idx="1"/>
          </p:nvPr>
        </p:nvSpPr>
        <p:spPr>
          <a:xfrm>
            <a:off x="940941" y="2421526"/>
            <a:ext cx="10515600" cy="3311454"/>
          </a:xfrm>
          <a:solidFill>
            <a:srgbClr val="00B0F0"/>
          </a:solidFill>
        </p:spPr>
        <p:txBody>
          <a:bodyPr>
            <a:normAutofit/>
          </a:bodyPr>
          <a:lstStyle/>
          <a:p>
            <a:r>
              <a:rPr lang="en-US" dirty="0" err="1">
                <a:solidFill>
                  <a:schemeClr val="bg1"/>
                </a:solidFill>
                <a:latin typeface="Times New Roman" panose="02020603050405020304" pitchFamily="18" charset="0"/>
                <a:cs typeface="Times New Roman" panose="02020603050405020304" pitchFamily="18" charset="0"/>
              </a:rPr>
              <a:t>Biết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định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hướng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bản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đồ</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tính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khoảng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thực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tế</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giữa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địa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điểm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bản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đồ</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theo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tỉ</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lệ</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bản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đồ</a:t>
            </a:r>
            <a:endParaRPr lang="en-US" dirty="0">
              <a:solidFill>
                <a:schemeClr val="bg1"/>
              </a:solidFill>
              <a:latin typeface="Times New Roman" panose="02020603050405020304" pitchFamily="18" charset="0"/>
              <a:cs typeface="Times New Roman" panose="02020603050405020304" pitchFamily="18" charset="0"/>
            </a:endParaRPr>
          </a:p>
          <a:p>
            <a:pPr marL="0" indent="0">
              <a:buNone/>
            </a:pPr>
            <a:endParaRPr lang="en-US" dirty="0">
              <a:solidFill>
                <a:schemeClr val="bg1"/>
              </a:solidFill>
              <a:latin typeface="Times New Roman" panose="02020603050405020304" pitchFamily="18" charset="0"/>
              <a:cs typeface="Times New Roman" panose="02020603050405020304" pitchFamily="18" charset="0"/>
            </a:endParaRPr>
          </a:p>
          <a:p>
            <a:r>
              <a:rPr lang="en-US" dirty="0" err="1">
                <a:solidFill>
                  <a:schemeClr val="bg1"/>
                </a:solidFill>
                <a:latin typeface="Times New Roman" panose="02020603050405020304" pitchFamily="18" charset="0"/>
                <a:cs typeface="Times New Roman" panose="02020603050405020304" pitchFamily="18" charset="0"/>
              </a:rPr>
              <a:t>Biết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đọc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bản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đồ</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định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được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vị</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của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đối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tượng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địa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lý</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bản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đồ</a:t>
            </a:r>
            <a:endParaRPr lang="en-US" dirty="0">
              <a:solidFill>
                <a:schemeClr val="bg1"/>
              </a:solidFill>
              <a:latin typeface="Times New Roman" panose="02020603050405020304" pitchFamily="18" charset="0"/>
              <a:cs typeface="Times New Roman" panose="02020603050405020304" pitchFamily="18" charset="0"/>
            </a:endParaRPr>
          </a:p>
          <a:p>
            <a:pPr marL="0" indent="0">
              <a:buNone/>
            </a:pPr>
            <a:endParaRPr lang="en-US" dirty="0">
              <a:solidFill>
                <a:schemeClr val="bg1"/>
              </a:solidFill>
              <a:latin typeface="Times New Roman" panose="02020603050405020304" pitchFamily="18" charset="0"/>
              <a:cs typeface="Times New Roman" panose="02020603050405020304" pitchFamily="18" charset="0"/>
            </a:endParaRPr>
          </a:p>
          <a:p>
            <a:r>
              <a:rPr lang="en-US" dirty="0" err="1">
                <a:solidFill>
                  <a:schemeClr val="bg1"/>
                </a:solidFill>
                <a:latin typeface="Times New Roman" panose="02020603050405020304" pitchFamily="18" charset="0"/>
                <a:cs typeface="Times New Roman" panose="02020603050405020304" pitchFamily="18" charset="0"/>
              </a:rPr>
              <a:t>Biết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tìm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đường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bản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đồ</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45155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down)">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5F75DEE-D152-44DD-A515-E691AD014251}"/>
              </a:ext>
            </a:extLst>
          </p:cNvPr>
          <p:cNvGraphicFramePr>
            <a:graphicFrameLocks noGrp="1"/>
          </p:cNvGraphicFramePr>
          <p:nvPr>
            <p:ph idx="1"/>
            <p:extLst>
              <p:ext uri="{D42A27DB-BD31-4B8C-83A1-F6EECF244321}">
                <p14:modId xmlns:p14="http://schemas.microsoft.com/office/powerpoint/2010/main" val="2189418858"/>
              </p:ext>
            </p:extLst>
          </p:nvPr>
        </p:nvGraphicFramePr>
        <p:xfrm>
          <a:off x="1252870" y="169803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155723D-79A3-47FA-983E-AAB0CB4290C5}"/>
              </a:ext>
            </a:extLst>
          </p:cNvPr>
          <p:cNvSpPr txBox="1"/>
          <p:nvPr/>
        </p:nvSpPr>
        <p:spPr>
          <a:xfrm>
            <a:off x="0" y="-645"/>
            <a:ext cx="12192000" cy="646331"/>
          </a:xfrm>
          <a:prstGeom prst="rect">
            <a:avLst/>
          </a:prstGeom>
          <a:solidFill>
            <a:schemeClr val="accent4">
              <a:lumMod val="60000"/>
              <a:lumOff val="40000"/>
            </a:schemeClr>
          </a:solid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spTree>
    <p:extLst>
      <p:ext uri="{BB962C8B-B14F-4D97-AF65-F5344CB8AC3E}">
        <p14:creationId xmlns:p14="http://schemas.microsoft.com/office/powerpoint/2010/main" val="35137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3D70CD-2220-4B86-B0FB-4A8A7733C7DF}"/>
              </a:ext>
            </a:extLst>
          </p:cNvPr>
          <p:cNvSpPr txBox="1"/>
          <p:nvPr/>
        </p:nvSpPr>
        <p:spPr>
          <a:xfrm>
            <a:off x="0" y="-301387"/>
            <a:ext cx="12192000" cy="461665"/>
          </a:xfrm>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sp>
        <p:nvSpPr>
          <p:cNvPr id="5" name="TextBox 4">
            <a:extLst>
              <a:ext uri="{FF2B5EF4-FFF2-40B4-BE49-F238E27FC236}">
                <a16:creationId xmlns:a16="http://schemas.microsoft.com/office/drawing/2014/main" id="{262F3647-0EB8-4EFF-AC07-A5C30237C52B}"/>
              </a:ext>
            </a:extLst>
          </p:cNvPr>
          <p:cNvSpPr txBox="1"/>
          <p:nvPr/>
        </p:nvSpPr>
        <p:spPr>
          <a:xfrm>
            <a:off x="-1" y="457458"/>
            <a:ext cx="764397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1. PHƯƠNG HƯƠNG TRÊN BẢN ĐỒ</a:t>
            </a:r>
          </a:p>
        </p:txBody>
      </p:sp>
      <p:sp>
        <p:nvSpPr>
          <p:cNvPr id="7" name="Cloud 6">
            <a:extLst>
              <a:ext uri="{FF2B5EF4-FFF2-40B4-BE49-F238E27FC236}">
                <a16:creationId xmlns:a16="http://schemas.microsoft.com/office/drawing/2014/main" id="{75B9DFEE-AAF4-424B-BDD8-9C26E97AF8C5}"/>
              </a:ext>
            </a:extLst>
          </p:cNvPr>
          <p:cNvSpPr/>
          <p:nvPr/>
        </p:nvSpPr>
        <p:spPr>
          <a:xfrm>
            <a:off x="1097622" y="1018376"/>
            <a:ext cx="4114800" cy="1905000"/>
          </a:xfrm>
          <a:prstGeom prst="cloud">
            <a:avLst/>
          </a:prstGeom>
          <a:ln>
            <a:solidFill>
              <a:srgbClr val="C00000"/>
            </a:solidFill>
          </a:ln>
        </p:spPr>
        <p:style>
          <a:lnRef idx="2">
            <a:schemeClr val="accent5"/>
          </a:lnRef>
          <a:fillRef idx="1">
            <a:schemeClr val="lt1"/>
          </a:fillRef>
          <a:effectRef idx="0">
            <a:schemeClr val="accent5"/>
          </a:effectRef>
          <a:fontRef idx="minor">
            <a:schemeClr val="dk1"/>
          </a:fontRef>
        </p:style>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p>
        </p:txBody>
      </p:sp>
      <p:cxnSp>
        <p:nvCxnSpPr>
          <p:cNvPr id="9" name="Straight Arrow Connector 8">
            <a:extLst>
              <a:ext uri="{FF2B5EF4-FFF2-40B4-BE49-F238E27FC236}">
                <a16:creationId xmlns:a16="http://schemas.microsoft.com/office/drawing/2014/main" id="{1F596E31-6D64-4B77-93AE-D9BD40C5AFF5}"/>
              </a:ext>
            </a:extLst>
          </p:cNvPr>
          <p:cNvCxnSpPr>
            <a:cxnSpLocks/>
          </p:cNvCxnSpPr>
          <p:nvPr/>
        </p:nvCxnSpPr>
        <p:spPr>
          <a:xfrm>
            <a:off x="7643972" y="3637052"/>
            <a:ext cx="0" cy="18596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7817FD5-60BE-43EA-817B-C569D815F2AC}"/>
              </a:ext>
            </a:extLst>
          </p:cNvPr>
          <p:cNvCxnSpPr>
            <a:cxnSpLocks/>
          </p:cNvCxnSpPr>
          <p:nvPr/>
        </p:nvCxnSpPr>
        <p:spPr>
          <a:xfrm>
            <a:off x="7643972" y="3637052"/>
            <a:ext cx="194181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FC4B6AA-47B5-4960-8B6D-33653CE99B69}"/>
              </a:ext>
            </a:extLst>
          </p:cNvPr>
          <p:cNvCxnSpPr>
            <a:cxnSpLocks/>
          </p:cNvCxnSpPr>
          <p:nvPr/>
        </p:nvCxnSpPr>
        <p:spPr>
          <a:xfrm flipH="1">
            <a:off x="5743254" y="3637052"/>
            <a:ext cx="212675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EEF731B-8B78-435D-9C73-C943900E6E8A}"/>
              </a:ext>
            </a:extLst>
          </p:cNvPr>
          <p:cNvCxnSpPr>
            <a:cxnSpLocks/>
          </p:cNvCxnSpPr>
          <p:nvPr/>
        </p:nvCxnSpPr>
        <p:spPr>
          <a:xfrm flipH="1" flipV="1">
            <a:off x="7643971" y="1865409"/>
            <a:ext cx="1" cy="17716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F7911A2-D7CD-46AE-9260-F810021052E0}"/>
              </a:ext>
            </a:extLst>
          </p:cNvPr>
          <p:cNvCxnSpPr>
            <a:cxnSpLocks/>
          </p:cNvCxnSpPr>
          <p:nvPr/>
        </p:nvCxnSpPr>
        <p:spPr>
          <a:xfrm>
            <a:off x="7643971" y="3637051"/>
            <a:ext cx="1243175" cy="10890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6B8397D-75EA-4F20-B936-6924621C67C5}"/>
              </a:ext>
            </a:extLst>
          </p:cNvPr>
          <p:cNvCxnSpPr>
            <a:cxnSpLocks/>
          </p:cNvCxnSpPr>
          <p:nvPr/>
        </p:nvCxnSpPr>
        <p:spPr>
          <a:xfrm flipH="1" flipV="1">
            <a:off x="6246687" y="2321960"/>
            <a:ext cx="1397284" cy="13150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7A4C5FA-1E25-459A-96AB-ADAA8F8B2F10}"/>
              </a:ext>
            </a:extLst>
          </p:cNvPr>
          <p:cNvCxnSpPr>
            <a:cxnSpLocks/>
          </p:cNvCxnSpPr>
          <p:nvPr/>
        </p:nvCxnSpPr>
        <p:spPr>
          <a:xfrm flipV="1">
            <a:off x="7643971" y="2424701"/>
            <a:ext cx="1397287" cy="12123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F7E1AD6-5842-4E23-8449-5C1AC175073A}"/>
              </a:ext>
            </a:extLst>
          </p:cNvPr>
          <p:cNvCxnSpPr>
            <a:cxnSpLocks/>
          </p:cNvCxnSpPr>
          <p:nvPr/>
        </p:nvCxnSpPr>
        <p:spPr>
          <a:xfrm flipH="1">
            <a:off x="6337442" y="3637051"/>
            <a:ext cx="1306529" cy="12945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437B311-C330-4657-A307-3A5E20E4356C}"/>
              </a:ext>
            </a:extLst>
          </p:cNvPr>
          <p:cNvSpPr txBox="1"/>
          <p:nvPr/>
        </p:nvSpPr>
        <p:spPr>
          <a:xfrm>
            <a:off x="7402530" y="1459602"/>
            <a:ext cx="1191799" cy="369332"/>
          </a:xfrm>
          <a:prstGeom prst="rect">
            <a:avLst/>
          </a:prstGeom>
          <a:noFill/>
        </p:spPr>
        <p:txBody>
          <a:bodyPr wrap="square" rtlCol="0">
            <a:spAutoFit/>
          </a:bodyPr>
          <a:lstStyle/>
          <a:p>
            <a:r>
              <a:rPr lang="en-US" dirty="0"/>
              <a:t>BẮC</a:t>
            </a:r>
          </a:p>
        </p:txBody>
      </p:sp>
      <p:sp>
        <p:nvSpPr>
          <p:cNvPr id="43" name="TextBox 42">
            <a:extLst>
              <a:ext uri="{FF2B5EF4-FFF2-40B4-BE49-F238E27FC236}">
                <a16:creationId xmlns:a16="http://schemas.microsoft.com/office/drawing/2014/main" id="{3AD42524-C612-48B8-88EB-EE945AC3C1B4}"/>
              </a:ext>
            </a:extLst>
          </p:cNvPr>
          <p:cNvSpPr txBox="1"/>
          <p:nvPr/>
        </p:nvSpPr>
        <p:spPr>
          <a:xfrm>
            <a:off x="5009510" y="3452385"/>
            <a:ext cx="1191799" cy="369332"/>
          </a:xfrm>
          <a:prstGeom prst="rect">
            <a:avLst/>
          </a:prstGeom>
          <a:noFill/>
        </p:spPr>
        <p:txBody>
          <a:bodyPr wrap="square" rtlCol="0">
            <a:spAutoFit/>
          </a:bodyPr>
          <a:lstStyle/>
          <a:p>
            <a:r>
              <a:rPr lang="en-US" dirty="0"/>
              <a:t>TÂY</a:t>
            </a:r>
          </a:p>
        </p:txBody>
      </p:sp>
      <p:sp>
        <p:nvSpPr>
          <p:cNvPr id="44" name="TextBox 43">
            <a:extLst>
              <a:ext uri="{FF2B5EF4-FFF2-40B4-BE49-F238E27FC236}">
                <a16:creationId xmlns:a16="http://schemas.microsoft.com/office/drawing/2014/main" id="{6EF3A949-CA64-468E-8024-A8590D414F83}"/>
              </a:ext>
            </a:extLst>
          </p:cNvPr>
          <p:cNvSpPr txBox="1"/>
          <p:nvPr/>
        </p:nvSpPr>
        <p:spPr>
          <a:xfrm>
            <a:off x="7402531" y="5753797"/>
            <a:ext cx="1191799" cy="369332"/>
          </a:xfrm>
          <a:prstGeom prst="rect">
            <a:avLst/>
          </a:prstGeom>
          <a:noFill/>
        </p:spPr>
        <p:txBody>
          <a:bodyPr wrap="square" rtlCol="0">
            <a:spAutoFit/>
          </a:bodyPr>
          <a:lstStyle/>
          <a:p>
            <a:r>
              <a:rPr lang="en-US" dirty="0"/>
              <a:t>NAM</a:t>
            </a:r>
          </a:p>
        </p:txBody>
      </p:sp>
      <p:sp>
        <p:nvSpPr>
          <p:cNvPr id="45" name="TextBox 44">
            <a:extLst>
              <a:ext uri="{FF2B5EF4-FFF2-40B4-BE49-F238E27FC236}">
                <a16:creationId xmlns:a16="http://schemas.microsoft.com/office/drawing/2014/main" id="{36F606CE-44C2-4515-AFBB-EB7295C8AFD6}"/>
              </a:ext>
            </a:extLst>
          </p:cNvPr>
          <p:cNvSpPr txBox="1"/>
          <p:nvPr/>
        </p:nvSpPr>
        <p:spPr>
          <a:xfrm>
            <a:off x="9796409" y="3452385"/>
            <a:ext cx="1191799" cy="369332"/>
          </a:xfrm>
          <a:prstGeom prst="rect">
            <a:avLst/>
          </a:prstGeom>
          <a:noFill/>
        </p:spPr>
        <p:txBody>
          <a:bodyPr wrap="square" rtlCol="0">
            <a:spAutoFit/>
          </a:bodyPr>
          <a:lstStyle/>
          <a:p>
            <a:r>
              <a:rPr lang="en-US" dirty="0"/>
              <a:t>ĐÔNG </a:t>
            </a:r>
          </a:p>
        </p:txBody>
      </p:sp>
      <p:sp>
        <p:nvSpPr>
          <p:cNvPr id="46" name="TextBox 45">
            <a:extLst>
              <a:ext uri="{FF2B5EF4-FFF2-40B4-BE49-F238E27FC236}">
                <a16:creationId xmlns:a16="http://schemas.microsoft.com/office/drawing/2014/main" id="{9BF6F624-D365-4AAC-85FD-C742DF67824B}"/>
              </a:ext>
            </a:extLst>
          </p:cNvPr>
          <p:cNvSpPr txBox="1"/>
          <p:nvPr/>
        </p:nvSpPr>
        <p:spPr>
          <a:xfrm>
            <a:off x="5614830" y="4921321"/>
            <a:ext cx="1191799" cy="369332"/>
          </a:xfrm>
          <a:prstGeom prst="rect">
            <a:avLst/>
          </a:prstGeom>
          <a:noFill/>
        </p:spPr>
        <p:txBody>
          <a:bodyPr wrap="square" rtlCol="0">
            <a:spAutoFit/>
          </a:bodyPr>
          <a:lstStyle/>
          <a:p>
            <a:r>
              <a:rPr lang="en-US" dirty="0"/>
              <a:t>TÂY NAM</a:t>
            </a:r>
          </a:p>
        </p:txBody>
      </p:sp>
      <p:sp>
        <p:nvSpPr>
          <p:cNvPr id="47" name="TextBox 46">
            <a:extLst>
              <a:ext uri="{FF2B5EF4-FFF2-40B4-BE49-F238E27FC236}">
                <a16:creationId xmlns:a16="http://schemas.microsoft.com/office/drawing/2014/main" id="{6640EE39-DA32-4EF9-8D4D-72D450CCF22B}"/>
              </a:ext>
            </a:extLst>
          </p:cNvPr>
          <p:cNvSpPr txBox="1"/>
          <p:nvPr/>
        </p:nvSpPr>
        <p:spPr>
          <a:xfrm>
            <a:off x="9041258" y="4562263"/>
            <a:ext cx="1746607" cy="369332"/>
          </a:xfrm>
          <a:prstGeom prst="rect">
            <a:avLst/>
          </a:prstGeom>
          <a:noFill/>
        </p:spPr>
        <p:txBody>
          <a:bodyPr wrap="square" rtlCol="0">
            <a:spAutoFit/>
          </a:bodyPr>
          <a:lstStyle/>
          <a:p>
            <a:r>
              <a:rPr lang="en-US" dirty="0"/>
              <a:t>ĐÔNG NAM</a:t>
            </a:r>
          </a:p>
        </p:txBody>
      </p:sp>
      <p:sp>
        <p:nvSpPr>
          <p:cNvPr id="48" name="TextBox 47">
            <a:extLst>
              <a:ext uri="{FF2B5EF4-FFF2-40B4-BE49-F238E27FC236}">
                <a16:creationId xmlns:a16="http://schemas.microsoft.com/office/drawing/2014/main" id="{A6233610-9859-4FE7-8D8C-B9D581F08E79}"/>
              </a:ext>
            </a:extLst>
          </p:cNvPr>
          <p:cNvSpPr txBox="1"/>
          <p:nvPr/>
        </p:nvSpPr>
        <p:spPr>
          <a:xfrm>
            <a:off x="5703873" y="1859488"/>
            <a:ext cx="1191799" cy="369332"/>
          </a:xfrm>
          <a:prstGeom prst="rect">
            <a:avLst/>
          </a:prstGeom>
          <a:noFill/>
        </p:spPr>
        <p:txBody>
          <a:bodyPr wrap="square" rtlCol="0">
            <a:spAutoFit/>
          </a:bodyPr>
          <a:lstStyle/>
          <a:p>
            <a:r>
              <a:rPr lang="en-US" dirty="0"/>
              <a:t>TÂY BẮC</a:t>
            </a:r>
          </a:p>
        </p:txBody>
      </p:sp>
      <p:sp>
        <p:nvSpPr>
          <p:cNvPr id="49" name="TextBox 48">
            <a:extLst>
              <a:ext uri="{FF2B5EF4-FFF2-40B4-BE49-F238E27FC236}">
                <a16:creationId xmlns:a16="http://schemas.microsoft.com/office/drawing/2014/main" id="{50F8F3E4-F4AB-4FBB-9DDB-1DCE58D10A27}"/>
              </a:ext>
            </a:extLst>
          </p:cNvPr>
          <p:cNvSpPr txBox="1"/>
          <p:nvPr/>
        </p:nvSpPr>
        <p:spPr>
          <a:xfrm>
            <a:off x="8923103" y="1997149"/>
            <a:ext cx="1549685" cy="369332"/>
          </a:xfrm>
          <a:prstGeom prst="rect">
            <a:avLst/>
          </a:prstGeom>
          <a:noFill/>
        </p:spPr>
        <p:txBody>
          <a:bodyPr wrap="square" rtlCol="0">
            <a:spAutoFit/>
          </a:bodyPr>
          <a:lstStyle/>
          <a:p>
            <a:r>
              <a:rPr lang="en-US" dirty="0"/>
              <a:t>ĐÔNG BẮC</a:t>
            </a:r>
          </a:p>
        </p:txBody>
      </p:sp>
      <p:sp>
        <p:nvSpPr>
          <p:cNvPr id="50" name="Rectangle 49">
            <a:extLst>
              <a:ext uri="{FF2B5EF4-FFF2-40B4-BE49-F238E27FC236}">
                <a16:creationId xmlns:a16="http://schemas.microsoft.com/office/drawing/2014/main" id="{D8AF2A82-6F1C-42C3-BDCA-D3B181B1C9A8}"/>
              </a:ext>
            </a:extLst>
          </p:cNvPr>
          <p:cNvSpPr/>
          <p:nvPr/>
        </p:nvSpPr>
        <p:spPr>
          <a:xfrm>
            <a:off x="1389792" y="1130017"/>
            <a:ext cx="3920020" cy="53834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E39B3179-8E46-4BE9-8AA8-F53C9B688405}"/>
              </a:ext>
            </a:extLst>
          </p:cNvPr>
          <p:cNvSpPr/>
          <p:nvPr/>
        </p:nvSpPr>
        <p:spPr>
          <a:xfrm>
            <a:off x="1685546" y="1965590"/>
            <a:ext cx="3367048" cy="2215991"/>
          </a:xfrm>
          <a:prstGeom prst="rect">
            <a:avLst/>
          </a:prstGeom>
        </p:spPr>
        <p:txBody>
          <a:bodyPr wrap="square">
            <a:spAutoFit/>
          </a:bodyPr>
          <a:lstStyle/>
          <a:p>
            <a:pPr algn="just"/>
            <a:r>
              <a:rPr lang="en-US" sz="2300" dirty="0">
                <a:latin typeface="Times New Roman" panose="02020603050405020304" pitchFamily="18" charset="0"/>
                <a:ea typeface="Cambria" panose="02040503050406030204" pitchFamily="18" charset="0"/>
                <a:cs typeface="Times New Roman" panose="02020603050405020304" pitchFamily="18" charset="0"/>
              </a:rPr>
              <a:t>- </a:t>
            </a:r>
            <a:r>
              <a:rPr lang="vi-VN" sz="2300" dirty="0">
                <a:latin typeface="Times New Roman" panose="02020603050405020304" pitchFamily="18" charset="0"/>
                <a:ea typeface="Cambria" panose="02040503050406030204" pitchFamily="18" charset="0"/>
                <a:cs typeface="Times New Roman" panose="02020603050405020304" pitchFamily="18" charset="0"/>
              </a:rPr>
              <a:t>Các phương hướng chính trên bản đồ là bắc, nam, đông, tây</a:t>
            </a:r>
            <a:r>
              <a:rPr lang="en-US" sz="23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300" dirty="0">
                <a:latin typeface="Times New Roman" panose="02020603050405020304" pitchFamily="18" charset="0"/>
                <a:ea typeface="Cambria" panose="02040503050406030204" pitchFamily="18" charset="0"/>
                <a:cs typeface="Times New Roman" panose="02020603050405020304" pitchFamily="18" charset="0"/>
              </a:rPr>
              <a:t>- C</a:t>
            </a:r>
            <a:r>
              <a:rPr lang="vi-VN" sz="2300" dirty="0">
                <a:latin typeface="Times New Roman" panose="02020603050405020304" pitchFamily="18" charset="0"/>
                <a:ea typeface="Cambria" panose="02040503050406030204" pitchFamily="18" charset="0"/>
                <a:cs typeface="Times New Roman" panose="02020603050405020304" pitchFamily="18" charset="0"/>
              </a:rPr>
              <a:t>ác hướng trung gian là đông bắc, tây bắc, đông nam, tây nam</a:t>
            </a:r>
            <a:r>
              <a:rPr lang="en-US" sz="2300" dirty="0">
                <a:latin typeface="Times New Roman" panose="02020603050405020304" pitchFamily="18" charset="0"/>
                <a:ea typeface="Cambria" panose="02040503050406030204" pitchFamily="18" charset="0"/>
                <a:cs typeface="Times New Roman" panose="02020603050405020304" pitchFamily="18" charset="0"/>
              </a:rPr>
              <a:t>.</a:t>
            </a:r>
            <a:endParaRPr lang="vi-VN" sz="23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2" name="Picture 2" descr="http://hdwallnpics.com/wp-content/gallery/thinking-cartoon-images/cartoon-boy-thinking-white-bubble-vector-illustration-31797939.jpg">
            <a:extLst>
              <a:ext uri="{FF2B5EF4-FFF2-40B4-BE49-F238E27FC236}">
                <a16:creationId xmlns:a16="http://schemas.microsoft.com/office/drawing/2014/main" id="{1818668D-4829-4D23-8FB9-856E60DADEAE}"/>
              </a:ext>
            </a:extLst>
          </p:cNvPr>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212639" y="4367001"/>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http://rs826.pbsrc.com/albums/zz186/willisnowell/Gifs/question_marks_bubbling_md_clr.gif~c200">
            <a:extLst>
              <a:ext uri="{FF2B5EF4-FFF2-40B4-BE49-F238E27FC236}">
                <a16:creationId xmlns:a16="http://schemas.microsoft.com/office/drawing/2014/main" id="{92F3024C-8271-4C0D-8152-2E48D6DA5FC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6751" y="2919573"/>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7159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down)">
                                      <p:cBhvr>
                                        <p:cTn id="39" dur="500"/>
                                        <p:tgtEl>
                                          <p:spTgt spid="4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down)">
                                      <p:cBhvr>
                                        <p:cTn id="42" dur="500"/>
                                        <p:tgtEl>
                                          <p:spTgt spid="4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down)">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down)">
                                      <p:cBhvr>
                                        <p:cTn id="53" dur="500"/>
                                        <p:tgtEl>
                                          <p:spTgt spid="26"/>
                                        </p:tgtEl>
                                      </p:cBhvr>
                                    </p:animEffect>
                                  </p:childTnLst>
                                </p:cTn>
                              </p:par>
                              <p:par>
                                <p:cTn id="54" presetID="22" presetClass="entr" presetSubtype="4"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par>
                                <p:cTn id="57" presetID="22" presetClass="entr" presetSubtype="4"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down)">
                                      <p:cBhvr>
                                        <p:cTn id="59" dur="500"/>
                                        <p:tgtEl>
                                          <p:spTgt spid="35"/>
                                        </p:tgtEl>
                                      </p:cBhvr>
                                    </p:animEffect>
                                  </p:childTnLst>
                                </p:cTn>
                              </p:par>
                              <p:par>
                                <p:cTn id="60" presetID="22" presetClass="entr" presetSubtype="4"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wipe(down)">
                                      <p:cBhvr>
                                        <p:cTn id="67" dur="500"/>
                                        <p:tgtEl>
                                          <p:spTgt spid="47"/>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wipe(down)">
                                      <p:cBhvr>
                                        <p:cTn id="70" dur="500"/>
                                        <p:tgtEl>
                                          <p:spTgt spid="49"/>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wipe(down)">
                                      <p:cBhvr>
                                        <p:cTn id="73" dur="500"/>
                                        <p:tgtEl>
                                          <p:spTgt spid="48"/>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wipe(down)">
                                      <p:cBhvr>
                                        <p:cTn id="76" dur="500"/>
                                        <p:tgtEl>
                                          <p:spTgt spid="46"/>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barn(inVertical)">
                                      <p:cBhvr>
                                        <p:cTn id="81" dur="500"/>
                                        <p:tgtEl>
                                          <p:spTgt spid="5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wipe(down)">
                                      <p:cBhvr>
                                        <p:cTn id="8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2" grpId="0"/>
      <p:bldP spid="43" grpId="0"/>
      <p:bldP spid="44" grpId="0"/>
      <p:bldP spid="45" grpId="0"/>
      <p:bldP spid="46" grpId="0"/>
      <p:bldP spid="47" grpId="0"/>
      <p:bldP spid="48" grpId="0"/>
      <p:bldP spid="49" grpId="0"/>
      <p:bldP spid="50" grpId="0" animBg="1"/>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2A800-F992-4CD8-B06A-B70B8C22EF1E}"/>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7B0F3F46-82D9-44B3-838D-0A0AC3512F15}"/>
              </a:ext>
            </a:extLst>
          </p:cNvPr>
          <p:cNvSpPr txBox="1"/>
          <p:nvPr/>
        </p:nvSpPr>
        <p:spPr>
          <a:xfrm>
            <a:off x="0" y="-4207"/>
            <a:ext cx="12192000" cy="461665"/>
          </a:xfrm>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pic>
        <p:nvPicPr>
          <p:cNvPr id="5" name="Picture 2" descr="Diagram&#10;&#10;Description automatically generated">
            <a:extLst>
              <a:ext uri="{FF2B5EF4-FFF2-40B4-BE49-F238E27FC236}">
                <a16:creationId xmlns:a16="http://schemas.microsoft.com/office/drawing/2014/main" id="{42012AE0-808E-4C17-96E3-18F67BE0D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019" y="1011456"/>
            <a:ext cx="2147860" cy="329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A656102-CD7C-43C1-8628-4D1426075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487" y="1186202"/>
            <a:ext cx="45720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Diagram&#10;&#10;Description automatically generated">
            <a:extLst>
              <a:ext uri="{FF2B5EF4-FFF2-40B4-BE49-F238E27FC236}">
                <a16:creationId xmlns:a16="http://schemas.microsoft.com/office/drawing/2014/main" id="{16078394-E651-4726-8FD2-5DFA008F2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4692" y="621632"/>
            <a:ext cx="2147859" cy="326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3618071-64F9-467E-A00C-B98834D349EF}"/>
              </a:ext>
            </a:extLst>
          </p:cNvPr>
          <p:cNvSpPr txBox="1"/>
          <p:nvPr/>
        </p:nvSpPr>
        <p:spPr>
          <a:xfrm>
            <a:off x="-1" y="457458"/>
            <a:ext cx="764397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1. PHƯƠNG HƯƠNG TRÊN BẢN ĐỒ</a:t>
            </a:r>
          </a:p>
        </p:txBody>
      </p:sp>
      <p:sp>
        <p:nvSpPr>
          <p:cNvPr id="9" name="Cloud 8">
            <a:extLst>
              <a:ext uri="{FF2B5EF4-FFF2-40B4-BE49-F238E27FC236}">
                <a16:creationId xmlns:a16="http://schemas.microsoft.com/office/drawing/2014/main" id="{682CCD86-C64A-44D8-9F41-7DF4A7D058F0}"/>
              </a:ext>
            </a:extLst>
          </p:cNvPr>
          <p:cNvSpPr/>
          <p:nvPr/>
        </p:nvSpPr>
        <p:spPr>
          <a:xfrm>
            <a:off x="6914239" y="4293090"/>
            <a:ext cx="4495800" cy="1981200"/>
          </a:xfrm>
          <a:prstGeom prst="cloud">
            <a:avLst/>
          </a:prstGeom>
          <a:solidFill>
            <a:srgbClr val="92D050"/>
          </a:solidFill>
          <a:ln>
            <a:solidFill>
              <a:srgbClr val="00B0F0"/>
            </a:solidFill>
          </a:ln>
        </p:spPr>
        <p:style>
          <a:lnRef idx="2">
            <a:schemeClr val="accent5"/>
          </a:lnRef>
          <a:fillRef idx="1">
            <a:schemeClr val="lt1"/>
          </a:fillRef>
          <a:effectRef idx="0">
            <a:schemeClr val="accent5"/>
          </a:effectRef>
          <a:fontRef idx="minor">
            <a:schemeClr val="dk1"/>
          </a:fontRef>
        </p:style>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FA10859E-53B9-429D-8FFF-4E306F4E70F0}"/>
              </a:ext>
            </a:extLst>
          </p:cNvPr>
          <p:cNvSpPr txBox="1"/>
          <p:nvPr/>
        </p:nvSpPr>
        <p:spPr>
          <a:xfrm>
            <a:off x="485668" y="4922837"/>
            <a:ext cx="6276975" cy="1569660"/>
          </a:xfrm>
          <a:prstGeom prst="rect">
            <a:avLst/>
          </a:prstGeom>
          <a:solidFill>
            <a:srgbClr val="FFC000"/>
          </a:solidFill>
        </p:spPr>
        <p:style>
          <a:lnRef idx="2">
            <a:schemeClr val="accent5"/>
          </a:lnRef>
          <a:fillRef idx="1">
            <a:schemeClr val="lt1"/>
          </a:fillRef>
          <a:effectRef idx="0">
            <a:schemeClr val="accent5"/>
          </a:effectRef>
          <a:fontRef idx="minor">
            <a:schemeClr val="dk1"/>
          </a:fontRef>
        </p:style>
        <p:txBody>
          <a:bodyPr>
            <a:spAutoFit/>
          </a:bodyPr>
          <a:lstStyle/>
          <a:p>
            <a:pPr>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37684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1" nodeType="clickEffect">
                                  <p:stCondLst>
                                    <p:cond delay="0"/>
                                  </p:stCondLst>
                                  <p:childTnLst>
                                    <p:animEffect transition="out" filter="fade">
                                      <p:cBhvr>
                                        <p:cTn id="26" dur="1000"/>
                                        <p:tgtEl>
                                          <p:spTgt spid="9"/>
                                        </p:tgtEl>
                                      </p:cBhvr>
                                    </p:animEffect>
                                    <p:anim calcmode="lin" valueType="num">
                                      <p:cBhvr>
                                        <p:cTn id="27" dur="1000"/>
                                        <p:tgtEl>
                                          <p:spTgt spid="9"/>
                                        </p:tgtEl>
                                        <p:attrNameLst>
                                          <p:attrName>ppt_x</p:attrName>
                                        </p:attrNameLst>
                                      </p:cBhvr>
                                      <p:tavLst>
                                        <p:tav tm="0">
                                          <p:val>
                                            <p:strVal val="ppt_x"/>
                                          </p:val>
                                        </p:tav>
                                        <p:tav tm="100000">
                                          <p:val>
                                            <p:strVal val="ppt_x"/>
                                          </p:val>
                                        </p:tav>
                                      </p:tavLst>
                                    </p:anim>
                                    <p:anim calcmode="lin" valueType="num">
                                      <p:cBhvr>
                                        <p:cTn id="28" dur="1000"/>
                                        <p:tgtEl>
                                          <p:spTgt spid="9"/>
                                        </p:tgtEl>
                                        <p:attrNameLst>
                                          <p:attrName>ppt_y</p:attrName>
                                        </p:attrNameLst>
                                      </p:cBhvr>
                                      <p:tavLst>
                                        <p:tav tm="0">
                                          <p:val>
                                            <p:strVal val="ppt_y"/>
                                          </p:val>
                                        </p:tav>
                                        <p:tav tm="100000">
                                          <p:val>
                                            <p:strVal val="ppt_y+.1"/>
                                          </p:val>
                                        </p:tav>
                                      </p:tavLst>
                                    </p:anim>
                                    <p:set>
                                      <p:cBhvr>
                                        <p:cTn id="29" dur="1" fill="hold">
                                          <p:stCondLst>
                                            <p:cond delay="9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2A5B-9537-4008-8A18-7E7BF8393C98}"/>
              </a:ext>
            </a:extLst>
          </p:cNvPr>
          <p:cNvSpPr>
            <a:spLocks noGrp="1"/>
          </p:cNvSpPr>
          <p:nvPr>
            <p:ph type="title"/>
          </p:nvPr>
        </p:nvSpPr>
        <p:spPr>
          <a:xfrm>
            <a:off x="838200" y="365125"/>
            <a:ext cx="10515600" cy="45719"/>
          </a:xfrm>
        </p:spPr>
        <p:txBody>
          <a:bodyPr>
            <a:normAutofit fontScale="90000"/>
          </a:bodyPr>
          <a:lstStyle/>
          <a:p>
            <a:endParaRPr lang="en-US" dirty="0"/>
          </a:p>
        </p:txBody>
      </p:sp>
      <p:sp>
        <p:nvSpPr>
          <p:cNvPr id="4" name="TextBox 3">
            <a:extLst>
              <a:ext uri="{FF2B5EF4-FFF2-40B4-BE49-F238E27FC236}">
                <a16:creationId xmlns:a16="http://schemas.microsoft.com/office/drawing/2014/main" id="{61251257-804B-4F69-97FC-B143C94C53C8}"/>
              </a:ext>
            </a:extLst>
          </p:cNvPr>
          <p:cNvSpPr txBox="1"/>
          <p:nvPr/>
        </p:nvSpPr>
        <p:spPr>
          <a:xfrm>
            <a:off x="0" y="175364"/>
            <a:ext cx="12192000" cy="461665"/>
          </a:xfrm>
          <a:prstGeom prst="rect">
            <a:avLst/>
          </a:prstGeom>
          <a:solidFill>
            <a:schemeClr val="accent4">
              <a:lumMod val="60000"/>
              <a:lumOff val="40000"/>
            </a:schemeClr>
          </a:solid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3: TÌM ĐƯỜNG ĐI TRÊN BẢN ĐỒ</a:t>
            </a:r>
          </a:p>
        </p:txBody>
      </p:sp>
      <p:pic>
        <p:nvPicPr>
          <p:cNvPr id="3074" name="Picture 2">
            <a:extLst>
              <a:ext uri="{FF2B5EF4-FFF2-40B4-BE49-F238E27FC236}">
                <a16:creationId xmlns:a16="http://schemas.microsoft.com/office/drawing/2014/main" id="{08F656EC-2E0D-425A-9E0F-DEF6E9DBE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7941" y="1011454"/>
            <a:ext cx="4496496" cy="55706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3E846F-FC9C-441A-AD9B-625E415C0A40}"/>
              </a:ext>
            </a:extLst>
          </p:cNvPr>
          <p:cNvSpPr txBox="1"/>
          <p:nvPr/>
        </p:nvSpPr>
        <p:spPr>
          <a:xfrm>
            <a:off x="-1" y="764088"/>
            <a:ext cx="764397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1. PHƯƠNG HƯƠNG TRÊN BẢN ĐỒ</a:t>
            </a:r>
          </a:p>
        </p:txBody>
      </p:sp>
      <p:cxnSp>
        <p:nvCxnSpPr>
          <p:cNvPr id="7" name="Straight Arrow Connector 6">
            <a:extLst>
              <a:ext uri="{FF2B5EF4-FFF2-40B4-BE49-F238E27FC236}">
                <a16:creationId xmlns:a16="http://schemas.microsoft.com/office/drawing/2014/main" id="{AA41B440-8F59-4235-8A57-E3851A573AB8}"/>
              </a:ext>
            </a:extLst>
          </p:cNvPr>
          <p:cNvCxnSpPr>
            <a:stCxn id="3074" idx="0"/>
            <a:endCxn id="3074" idx="2"/>
          </p:cNvCxnSpPr>
          <p:nvPr/>
        </p:nvCxnSpPr>
        <p:spPr>
          <a:xfrm>
            <a:off x="7196189" y="1011454"/>
            <a:ext cx="0" cy="5570651"/>
          </a:xfrm>
          <a:prstGeom prst="straightConnector1">
            <a:avLst/>
          </a:prstGeom>
          <a:ln w="57150">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16:creationId xmlns:a16="http://schemas.microsoft.com/office/drawing/2014/main" id="{6E788B19-E4C8-4924-AEEC-7DC9B76400E4}"/>
              </a:ext>
            </a:extLst>
          </p:cNvPr>
          <p:cNvCxnSpPr>
            <a:stCxn id="3074" idx="1"/>
            <a:endCxn id="3074" idx="3"/>
          </p:cNvCxnSpPr>
          <p:nvPr/>
        </p:nvCxnSpPr>
        <p:spPr>
          <a:xfrm>
            <a:off x="4947941" y="3796780"/>
            <a:ext cx="4496496"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93BA53B-6B19-4A1C-967B-31F917DDC194}"/>
              </a:ext>
            </a:extLst>
          </p:cNvPr>
          <p:cNvSpPr txBox="1"/>
          <p:nvPr/>
        </p:nvSpPr>
        <p:spPr>
          <a:xfrm>
            <a:off x="7328939" y="6150870"/>
            <a:ext cx="1643865" cy="461665"/>
          </a:xfrm>
          <a:prstGeom prst="rect">
            <a:avLst/>
          </a:prstGeom>
          <a:solidFill>
            <a:schemeClr val="accent6">
              <a:lumMod val="20000"/>
              <a:lumOff val="80000"/>
            </a:schemeClr>
          </a:solid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3- Nam</a:t>
            </a:r>
          </a:p>
        </p:txBody>
      </p:sp>
      <p:sp>
        <p:nvSpPr>
          <p:cNvPr id="17" name="TextBox 16">
            <a:extLst>
              <a:ext uri="{FF2B5EF4-FFF2-40B4-BE49-F238E27FC236}">
                <a16:creationId xmlns:a16="http://schemas.microsoft.com/office/drawing/2014/main" id="{2698C3FE-0187-4887-986D-A8C60ADBD7F4}"/>
              </a:ext>
            </a:extLst>
          </p:cNvPr>
          <p:cNvSpPr txBox="1"/>
          <p:nvPr/>
        </p:nvSpPr>
        <p:spPr>
          <a:xfrm>
            <a:off x="9637545" y="3565946"/>
            <a:ext cx="1643865" cy="461665"/>
          </a:xfrm>
          <a:prstGeom prst="rect">
            <a:avLst/>
          </a:prstGeom>
          <a:solidFill>
            <a:schemeClr val="accent6">
              <a:lumMod val="20000"/>
              <a:lumOff val="80000"/>
            </a:schemeClr>
          </a:solid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2 – </a:t>
            </a:r>
            <a:r>
              <a:rPr lang="en-US" sz="2400" b="1" dirty="0" err="1">
                <a:solidFill>
                  <a:srgbClr val="0070C0"/>
                </a:solidFill>
                <a:latin typeface="Times New Roman" panose="02020603050405020304" pitchFamily="18" charset="0"/>
                <a:cs typeface="Times New Roman" panose="02020603050405020304" pitchFamily="18" charset="0"/>
              </a:rPr>
              <a:t>Đông</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E7F8C18A-B463-4977-B027-DA15B04B1FED}"/>
              </a:ext>
            </a:extLst>
          </p:cNvPr>
          <p:cNvSpPr/>
          <p:nvPr/>
        </p:nvSpPr>
        <p:spPr>
          <a:xfrm>
            <a:off x="87247" y="4074864"/>
            <a:ext cx="2830613" cy="2633240"/>
          </a:xfrm>
          <a:prstGeom prst="wedgeRoundRectCallout">
            <a:avLst>
              <a:gd name="adj1" fmla="val 21271"/>
              <a:gd name="adj2" fmla="val -584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ô 1, 2, 3, 4?</a:t>
            </a:r>
          </a:p>
        </p:txBody>
      </p:sp>
      <p:sp>
        <p:nvSpPr>
          <p:cNvPr id="25" name="TextBox 24">
            <a:extLst>
              <a:ext uri="{FF2B5EF4-FFF2-40B4-BE49-F238E27FC236}">
                <a16:creationId xmlns:a16="http://schemas.microsoft.com/office/drawing/2014/main" id="{DECC43A8-947D-494B-83CB-DC1EE46C4FD6}"/>
              </a:ext>
            </a:extLst>
          </p:cNvPr>
          <p:cNvSpPr txBox="1"/>
          <p:nvPr/>
        </p:nvSpPr>
        <p:spPr>
          <a:xfrm>
            <a:off x="6374256" y="546183"/>
            <a:ext cx="1643865" cy="461665"/>
          </a:xfrm>
          <a:prstGeom prst="rect">
            <a:avLst/>
          </a:prstGeom>
          <a:solidFill>
            <a:schemeClr val="accent6">
              <a:lumMod val="20000"/>
              <a:lumOff val="80000"/>
            </a:schemeClr>
          </a:solid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1 – </a:t>
            </a:r>
            <a:r>
              <a:rPr lang="en-US" sz="2400" b="1" dirty="0" err="1">
                <a:solidFill>
                  <a:srgbClr val="0070C0"/>
                </a:solidFill>
                <a:latin typeface="Times New Roman" panose="02020603050405020304" pitchFamily="18" charset="0"/>
                <a:cs typeface="Times New Roman" panose="02020603050405020304" pitchFamily="18" charset="0"/>
              </a:rPr>
              <a:t>Bắc</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5E66923D-D4FD-4676-8D7B-B91CFF4D2BF5}"/>
              </a:ext>
            </a:extLst>
          </p:cNvPr>
          <p:cNvSpPr txBox="1"/>
          <p:nvPr/>
        </p:nvSpPr>
        <p:spPr>
          <a:xfrm>
            <a:off x="3304076" y="3682437"/>
            <a:ext cx="1643865" cy="461665"/>
          </a:xfrm>
          <a:prstGeom prst="rect">
            <a:avLst/>
          </a:prstGeom>
          <a:solidFill>
            <a:schemeClr val="accent6">
              <a:lumMod val="20000"/>
              <a:lumOff val="80000"/>
            </a:schemeClr>
          </a:solid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4 - </a:t>
            </a:r>
            <a:r>
              <a:rPr lang="en-US" sz="2400" b="1" dirty="0" err="1">
                <a:solidFill>
                  <a:srgbClr val="0070C0"/>
                </a:solidFill>
                <a:latin typeface="Times New Roman" panose="02020603050405020304" pitchFamily="18" charset="0"/>
                <a:cs typeface="Times New Roman" panose="02020603050405020304" pitchFamily="18" charset="0"/>
              </a:rPr>
              <a:t>Tây</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8E5E6FB5-722F-4A60-A39E-4F2792C75C97}"/>
              </a:ext>
            </a:extLst>
          </p:cNvPr>
          <p:cNvSpPr txBox="1"/>
          <p:nvPr/>
        </p:nvSpPr>
        <p:spPr>
          <a:xfrm>
            <a:off x="7381168" y="685302"/>
            <a:ext cx="81165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a:t>
            </a:r>
          </a:p>
        </p:txBody>
      </p:sp>
      <p:sp>
        <p:nvSpPr>
          <p:cNvPr id="30" name="TextBox 29">
            <a:extLst>
              <a:ext uri="{FF2B5EF4-FFF2-40B4-BE49-F238E27FC236}">
                <a16:creationId xmlns:a16="http://schemas.microsoft.com/office/drawing/2014/main" id="{F85B2D97-ADBE-4243-8A2B-7127554BF75C}"/>
              </a:ext>
            </a:extLst>
          </p:cNvPr>
          <p:cNvSpPr txBox="1"/>
          <p:nvPr/>
        </p:nvSpPr>
        <p:spPr>
          <a:xfrm rot="10800000" flipV="1">
            <a:off x="9361449" y="3350329"/>
            <a:ext cx="219605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2</a:t>
            </a:r>
          </a:p>
        </p:txBody>
      </p:sp>
      <p:sp>
        <p:nvSpPr>
          <p:cNvPr id="31" name="TextBox 30">
            <a:extLst>
              <a:ext uri="{FF2B5EF4-FFF2-40B4-BE49-F238E27FC236}">
                <a16:creationId xmlns:a16="http://schemas.microsoft.com/office/drawing/2014/main" id="{5788EBE5-8658-44B6-85E6-CCC9591CB27F}"/>
              </a:ext>
            </a:extLst>
          </p:cNvPr>
          <p:cNvSpPr txBox="1"/>
          <p:nvPr/>
        </p:nvSpPr>
        <p:spPr>
          <a:xfrm rot="10800000" flipV="1">
            <a:off x="4611487" y="3565945"/>
            <a:ext cx="219605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4</a:t>
            </a:r>
          </a:p>
        </p:txBody>
      </p:sp>
      <p:sp>
        <p:nvSpPr>
          <p:cNvPr id="32" name="TextBox 31">
            <a:extLst>
              <a:ext uri="{FF2B5EF4-FFF2-40B4-BE49-F238E27FC236}">
                <a16:creationId xmlns:a16="http://schemas.microsoft.com/office/drawing/2014/main" id="{B1B85091-2C38-481C-A203-AD7D6025B682}"/>
              </a:ext>
            </a:extLst>
          </p:cNvPr>
          <p:cNvSpPr txBox="1"/>
          <p:nvPr/>
        </p:nvSpPr>
        <p:spPr>
          <a:xfrm rot="10800000" flipV="1">
            <a:off x="6939197" y="6415131"/>
            <a:ext cx="219605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69319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xit" presetSubtype="21" fill="hold" grpId="1" nodeType="clickEffect">
                                  <p:stCondLst>
                                    <p:cond delay="0"/>
                                  </p:stCondLst>
                                  <p:childTnLst>
                                    <p:animEffect transition="out" filter="barn(inVertical)">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par>
                                <p:cTn id="41" presetID="16" presetClass="exit" presetSubtype="21" fill="hold" grpId="1" nodeType="withEffect">
                                  <p:stCondLst>
                                    <p:cond delay="0"/>
                                  </p:stCondLst>
                                  <p:childTnLst>
                                    <p:animEffect transition="out" filter="barn(inVertical)">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6" presetClass="exit" presetSubtype="21" fill="hold" grpId="1" nodeType="withEffect">
                                  <p:stCondLst>
                                    <p:cond delay="0"/>
                                  </p:stCondLst>
                                  <p:childTnLst>
                                    <p:animEffect transition="out" filter="barn(inVertical)">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cTn>
                              </p:par>
                              <p:par>
                                <p:cTn id="47" presetID="16" presetClass="exit" presetSubtype="21" fill="hold" grpId="1" nodeType="withEffect">
                                  <p:stCondLst>
                                    <p:cond delay="0"/>
                                  </p:stCondLst>
                                  <p:childTnLst>
                                    <p:animEffect transition="out" filter="barn(inVertical)">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
                                        <p:tgtEl>
                                          <p:spTgt spid="25"/>
                                        </p:tgtEl>
                                      </p:cBhvr>
                                    </p:animEffect>
                                    <p:anim calcmode="lin" valueType="num">
                                      <p:cBhvr>
                                        <p:cTn id="55" dur="1000" fill="hold"/>
                                        <p:tgtEl>
                                          <p:spTgt spid="25"/>
                                        </p:tgtEl>
                                        <p:attrNameLst>
                                          <p:attrName>ppt_x</p:attrName>
                                        </p:attrNameLst>
                                      </p:cBhvr>
                                      <p:tavLst>
                                        <p:tav tm="0">
                                          <p:val>
                                            <p:strVal val="#ppt_x"/>
                                          </p:val>
                                        </p:tav>
                                        <p:tav tm="100000">
                                          <p:val>
                                            <p:strVal val="#ppt_x"/>
                                          </p:val>
                                        </p:tav>
                                      </p:tavLst>
                                    </p:anim>
                                    <p:anim calcmode="lin" valueType="num">
                                      <p:cBhvr>
                                        <p:cTn id="56" dur="1000" fill="hold"/>
                                        <p:tgtEl>
                                          <p:spTgt spid="2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1000"/>
                                        <p:tgtEl>
                                          <p:spTgt spid="26"/>
                                        </p:tgtEl>
                                      </p:cBhvr>
                                    </p:animEffect>
                                    <p:anim calcmode="lin" valueType="num">
                                      <p:cBhvr>
                                        <p:cTn id="70" dur="1000" fill="hold"/>
                                        <p:tgtEl>
                                          <p:spTgt spid="26"/>
                                        </p:tgtEl>
                                        <p:attrNameLst>
                                          <p:attrName>ppt_x</p:attrName>
                                        </p:attrNameLst>
                                      </p:cBhvr>
                                      <p:tavLst>
                                        <p:tav tm="0">
                                          <p:val>
                                            <p:strVal val="#ppt_x"/>
                                          </p:val>
                                        </p:tav>
                                        <p:tav tm="100000">
                                          <p:val>
                                            <p:strVal val="#ppt_x"/>
                                          </p:val>
                                        </p:tav>
                                      </p:tavLst>
                                    </p:anim>
                                    <p:anim calcmode="lin" valueType="num">
                                      <p:cBhvr>
                                        <p:cTn id="7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animBg="1"/>
      <p:bldP spid="25" grpId="0" animBg="1"/>
      <p:bldP spid="26" grpId="0" animBg="1"/>
      <p:bldP spid="24" grpId="0"/>
      <p:bldP spid="24" grpId="1"/>
      <p:bldP spid="30" grpId="0"/>
      <p:bldP spid="30" grpId="1"/>
      <p:bldP spid="31" grpId="0"/>
      <p:bldP spid="31" grpId="1"/>
      <p:bldP spid="32" grpId="0"/>
      <p:bldP spid="32"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1508</Words>
  <Application>Microsoft Office PowerPoint</Application>
  <PresentationFormat>Widescreen</PresentationFormat>
  <Paragraphs>141</Paragraphs>
  <Slides>24</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Algerian</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Bài 3: TÌM ĐƯỜNG ĐI TRÊN BẢN ĐỒ</vt:lpstr>
      <vt:lpstr>PowerPoint Presentation</vt:lpstr>
      <vt:lpstr>PowerPoint Presentation</vt:lpstr>
      <vt:lpstr>Bài 3: TÌM ĐƯỜNG ĐI TRÊN BẢN ĐỒ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3: TÌM ĐƯỜNG ĐI TRÊN BẢN ĐỒ</vt:lpstr>
      <vt:lpstr>PowerPoint Presentation</vt:lpstr>
      <vt:lpstr>Bài 3: TÌM ĐƯỜNG ĐI TRÊN BẢN ĐỒ</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NỘI QUY LỚP HỌC</dc:title>
  <dc:creator>huynhthitruclan1996@gmail.com</dc:creator>
  <cp:lastModifiedBy>Administrator</cp:lastModifiedBy>
  <cp:revision>13</cp:revision>
  <dcterms:created xsi:type="dcterms:W3CDTF">2021-08-27T02:00:33Z</dcterms:created>
  <dcterms:modified xsi:type="dcterms:W3CDTF">2024-10-12T06:14:48Z</dcterms:modified>
</cp:coreProperties>
</file>