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93"/>
  </p:notesMasterIdLst>
  <p:sldIdLst>
    <p:sldId id="256" r:id="rId2"/>
    <p:sldId id="257" r:id="rId3"/>
    <p:sldId id="312" r:id="rId4"/>
    <p:sldId id="313" r:id="rId5"/>
    <p:sldId id="673" r:id="rId6"/>
    <p:sldId id="314" r:id="rId7"/>
    <p:sldId id="674" r:id="rId8"/>
    <p:sldId id="315" r:id="rId9"/>
    <p:sldId id="675" r:id="rId10"/>
    <p:sldId id="482" r:id="rId11"/>
    <p:sldId id="676" r:id="rId12"/>
    <p:sldId id="481" r:id="rId13"/>
    <p:sldId id="259" r:id="rId14"/>
    <p:sldId id="618" r:id="rId15"/>
    <p:sldId id="258" r:id="rId16"/>
    <p:sldId id="260" r:id="rId17"/>
    <p:sldId id="619" r:id="rId18"/>
    <p:sldId id="620" r:id="rId19"/>
    <p:sldId id="678" r:id="rId20"/>
    <p:sldId id="263" r:id="rId21"/>
    <p:sldId id="622" r:id="rId22"/>
    <p:sldId id="261" r:id="rId23"/>
    <p:sldId id="623" r:id="rId24"/>
    <p:sldId id="624" r:id="rId25"/>
    <p:sldId id="625" r:id="rId26"/>
    <p:sldId id="679" r:id="rId27"/>
    <p:sldId id="267" r:id="rId28"/>
    <p:sldId id="680" r:id="rId29"/>
    <p:sldId id="677" r:id="rId30"/>
    <p:sldId id="488" r:id="rId31"/>
    <p:sldId id="489" r:id="rId32"/>
    <p:sldId id="637" r:id="rId33"/>
    <p:sldId id="639" r:id="rId34"/>
    <p:sldId id="640" r:id="rId35"/>
    <p:sldId id="703" r:id="rId36"/>
    <p:sldId id="642" r:id="rId37"/>
    <p:sldId id="649" r:id="rId38"/>
    <p:sldId id="650" r:id="rId39"/>
    <p:sldId id="698" r:id="rId40"/>
    <p:sldId id="681" r:id="rId41"/>
    <p:sldId id="682" r:id="rId42"/>
    <p:sldId id="683" r:id="rId43"/>
    <p:sldId id="684" r:id="rId44"/>
    <p:sldId id="651" r:id="rId45"/>
    <p:sldId id="686" r:id="rId46"/>
    <p:sldId id="689" r:id="rId47"/>
    <p:sldId id="688" r:id="rId48"/>
    <p:sldId id="702" r:id="rId49"/>
    <p:sldId id="652" r:id="rId50"/>
    <p:sldId id="694" r:id="rId51"/>
    <p:sldId id="695" r:id="rId52"/>
    <p:sldId id="696" r:id="rId53"/>
    <p:sldId id="697" r:id="rId54"/>
    <p:sldId id="699" r:id="rId55"/>
    <p:sldId id="700" r:id="rId56"/>
    <p:sldId id="691" r:id="rId57"/>
    <p:sldId id="692" r:id="rId58"/>
    <p:sldId id="661" r:id="rId59"/>
    <p:sldId id="693" r:id="rId60"/>
    <p:sldId id="653" r:id="rId61"/>
    <p:sldId id="701" r:id="rId62"/>
    <p:sldId id="646" r:id="rId63"/>
    <p:sldId id="645" r:id="rId64"/>
    <p:sldId id="647" r:id="rId65"/>
    <p:sldId id="648" r:id="rId66"/>
    <p:sldId id="381" r:id="rId67"/>
    <p:sldId id="382" r:id="rId68"/>
    <p:sldId id="655" r:id="rId69"/>
    <p:sldId id="662" r:id="rId70"/>
    <p:sldId id="665" r:id="rId71"/>
    <p:sldId id="383" r:id="rId72"/>
    <p:sldId id="273" r:id="rId73"/>
    <p:sldId id="272" r:id="rId74"/>
    <p:sldId id="289" r:id="rId75"/>
    <p:sldId id="287" r:id="rId76"/>
    <p:sldId id="395" r:id="rId77"/>
    <p:sldId id="396" r:id="rId78"/>
    <p:sldId id="397" r:id="rId79"/>
    <p:sldId id="398" r:id="rId80"/>
    <p:sldId id="399" r:id="rId81"/>
    <p:sldId id="400" r:id="rId82"/>
    <p:sldId id="401" r:id="rId83"/>
    <p:sldId id="606" r:id="rId84"/>
    <p:sldId id="607" r:id="rId85"/>
    <p:sldId id="666" r:id="rId86"/>
    <p:sldId id="669" r:id="rId87"/>
    <p:sldId id="671" r:id="rId88"/>
    <p:sldId id="672" r:id="rId89"/>
    <p:sldId id="670" r:id="rId90"/>
    <p:sldId id="268" r:id="rId91"/>
    <p:sldId id="636" r:id="rId92"/>
  </p:sldIdLst>
  <p:sldSz cx="9144000" cy="5143500" type="screen16x9"/>
  <p:notesSz cx="6858000" cy="9144000"/>
  <p:embeddedFontLst>
    <p:embeddedFont>
      <p:font typeface="Archivo" panose="020B0604020202020204" charset="0"/>
      <p:regular r:id="rId94"/>
      <p:bold r:id="rId95"/>
      <p:italic r:id="rId96"/>
      <p:boldItalic r:id="rId97"/>
    </p:embeddedFont>
    <p:embeddedFont>
      <p:font typeface="DM Sans" panose="020B0604020202020204" charset="0"/>
      <p:regular r:id="rId98"/>
      <p:bold r:id="rId99"/>
      <p:italic r:id="rId100"/>
      <p:boldItalic r:id="rId101"/>
    </p:embeddedFont>
    <p:embeddedFont>
      <p:font typeface="Aptos Black" panose="020B0604020202020204" charset="0"/>
      <p:bold r:id="rId102"/>
      <p:boldItalic r:id="rId103"/>
    </p:embeddedFont>
    <p:embeddedFont>
      <p:font typeface="Nunito Light" panose="020B0604020202020204" charset="0"/>
      <p:regular r:id="rId104"/>
      <p:italic r:id="rId105"/>
    </p:embeddedFont>
    <p:embeddedFont>
      <p:font typeface="Berlin Sans FB Demi" panose="020E0802020502020306" pitchFamily="34" charset="0"/>
      <p:bold r:id="rId106"/>
    </p:embeddedFont>
    <p:embeddedFont>
      <p:font typeface="Tahoma" panose="020B0604030504040204" pitchFamily="34" charset="0"/>
      <p:regular r:id="rId107"/>
      <p:bold r:id="rId108"/>
    </p:embeddedFont>
    <p:embeddedFont>
      <p:font typeface="Calibri" panose="020F0502020204030204" pitchFamily="34" charset="0"/>
      <p:regular r:id="rId109"/>
      <p:bold r:id="rId110"/>
      <p:italic r:id="rId111"/>
      <p:boldItalic r:id="rId112"/>
    </p:embeddedFont>
    <p:embeddedFont>
      <p:font typeface="Anaheim" panose="020B0604020202020204" charset="0"/>
      <p:regular r:id="rId113"/>
      <p:bold r:id="rId114"/>
    </p:embeddedFont>
    <p:embeddedFont>
      <p:font typeface="Tenor Sans" panose="020B0604020202020204" charset="0"/>
      <p:regular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C7D"/>
    <a:srgbClr val="FF0066"/>
    <a:srgbClr val="99BAFD"/>
    <a:srgbClr val="3366FF"/>
    <a:srgbClr val="000000"/>
    <a:srgbClr val="228977"/>
    <a:srgbClr val="FFFFFF"/>
    <a:srgbClr val="6AC8C0"/>
    <a:srgbClr val="CCFF33"/>
    <a:srgbClr val="BE0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18E2F-1901-409A-A4C9-0542AFBA2B9C}" v="680" dt="2024-06-25T18:18:00.871"/>
  </p1510:revLst>
</p1510:revInfo>
</file>

<file path=ppt/tableStyles.xml><?xml version="1.0" encoding="utf-8"?>
<a:tblStyleLst xmlns:a="http://schemas.openxmlformats.org/drawingml/2006/main" def="{2ACDB613-B49A-4B8F-8217-04A48501F66F}">
  <a:tblStyle styleId="{2ACDB613-B49A-4B8F-8217-04A48501F6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F9DDFF-E39D-4BEB-B802-1AEB425D67C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8319" autoAdjust="0"/>
  </p:normalViewPr>
  <p:slideViewPr>
    <p:cSldViewPr snapToGrid="0">
      <p:cViewPr varScale="1">
        <p:scale>
          <a:sx n="87" d="100"/>
          <a:sy n="87" d="100"/>
        </p:scale>
        <p:origin x="39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9.fntdata"/><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123"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0.fntdata"/><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1.fntdata"/><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36541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fb74a372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fb74a372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20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bảng ÔNG LÀ AI? để hiện đáp án</a:t>
            </a:r>
          </a:p>
          <a:p>
            <a:endParaRPr lang="en-US"/>
          </a:p>
        </p:txBody>
      </p:sp>
    </p:spTree>
    <p:extLst>
      <p:ext uri="{BB962C8B-B14F-4D97-AF65-F5344CB8AC3E}">
        <p14:creationId xmlns:p14="http://schemas.microsoft.com/office/powerpoint/2010/main" val="236174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C28FF2B-5C1F-5812-960A-8AF6360EE2C1}"/>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D9134C69-9394-7CAD-A43A-8CECA14776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 xmlns:a16="http://schemas.microsoft.com/office/drawing/2014/main" id="{E931310B-4DF2-806A-4F8D-B4B58A93DA3E}"/>
              </a:ext>
            </a:extLst>
          </p:cNvPr>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420016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464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01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249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86545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07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260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1145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41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002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617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5067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5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829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582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2751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9079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6007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805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92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338415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7284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3135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241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525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572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580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240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mảnh ghép để hiện câu hỏi.</a:t>
            </a:r>
          </a:p>
          <a:p>
            <a:pPr marL="171450" lvl="0" indent="-171450" algn="l" rtl="0">
              <a:spcBef>
                <a:spcPts val="0"/>
              </a:spcBef>
              <a:spcAft>
                <a:spcPts val="0"/>
              </a:spcAft>
            </a:pPr>
            <a:r>
              <a:rPr lang="en-US"/>
              <a:t>Nhấn vào hình ảnh hoặc ô tam giác ở góc để hiện nội dung của hình ảnh.</a:t>
            </a:r>
            <a:endParaRPr/>
          </a:p>
        </p:txBody>
      </p:sp>
    </p:spTree>
    <p:extLst>
      <p:ext uri="{BB962C8B-B14F-4D97-AF65-F5344CB8AC3E}">
        <p14:creationId xmlns:p14="http://schemas.microsoft.com/office/powerpoint/2010/main" val="2712988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9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686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bảng</a:t>
            </a:r>
            <a:r>
              <a:rPr lang="en-US" dirty="0"/>
              <a:t> ÔNG LÀ AI?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Tree>
    <p:extLst>
      <p:ext uri="{BB962C8B-B14F-4D97-AF65-F5344CB8AC3E}">
        <p14:creationId xmlns:p14="http://schemas.microsoft.com/office/powerpoint/2010/main" val="2080622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847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3868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20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394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121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456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11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6109186d8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6109186d8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909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31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8F20E99-FAEE-CD64-8360-FA48F1DF7B17}"/>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5A4A4DDE-D66B-49DF-B739-51F776E190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 xmlns:a16="http://schemas.microsoft.com/office/drawing/2014/main" id="{F73FBB92-F661-C8F4-9B16-CE61BF8AFAB3}"/>
              </a:ext>
            </a:extLst>
          </p:cNvPr>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122642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Nhấn</a:t>
            </a:r>
            <a:r>
              <a:rPr lang="en-US" dirty="0"/>
              <a:t> </a:t>
            </a:r>
            <a:r>
              <a:rPr lang="en-US" dirty="0" err="1"/>
              <a:t>vào</a:t>
            </a:r>
            <a:r>
              <a:rPr lang="en-US" dirty="0"/>
              <a:t> </a:t>
            </a:r>
            <a:r>
              <a:rPr lang="en-US" dirty="0" err="1"/>
              <a:t>bảng</a:t>
            </a:r>
            <a:r>
              <a:rPr lang="en-US" dirty="0"/>
              <a:t> ÔNG LÀ AI?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Tree>
    <p:extLst>
      <p:ext uri="{BB962C8B-B14F-4D97-AF65-F5344CB8AC3E}">
        <p14:creationId xmlns:p14="http://schemas.microsoft.com/office/powerpoint/2010/main" val="1068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A34026D-1902-562F-BB4B-07177DC39439}"/>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864343AE-9BE5-67EF-968B-70FB380EB1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 xmlns:a16="http://schemas.microsoft.com/office/drawing/2014/main" id="{3710ED3C-4403-4D80-98ED-322D1017AD29}"/>
              </a:ext>
            </a:extLst>
          </p:cNvPr>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1262281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bảng ÔNG LÀ AI? để hiện đáp án</a:t>
            </a:r>
          </a:p>
          <a:p>
            <a:endParaRPr lang="en-US"/>
          </a:p>
        </p:txBody>
      </p:sp>
    </p:spTree>
    <p:extLst>
      <p:ext uri="{BB962C8B-B14F-4D97-AF65-F5344CB8AC3E}">
        <p14:creationId xmlns:p14="http://schemas.microsoft.com/office/powerpoint/2010/main" val="413327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D975557-1E76-ED4E-BB95-CB9E1E821EC0}"/>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AB2FA67E-1F49-A1C1-0C63-80020F1B12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 xmlns:a16="http://schemas.microsoft.com/office/drawing/2014/main" id="{34FE4D49-9861-E190-9B3D-23B10D82C2C8}"/>
              </a:ext>
            </a:extLst>
          </p:cNvPr>
          <p:cNvSpPr>
            <a:spLocks noGrp="1"/>
          </p:cNvSpPr>
          <p:nvPr>
            <p:ph type="body" idx="1"/>
          </p:nvPr>
        </p:nvSpPr>
        <p:spPr/>
        <p:txBody>
          <a:bodyPr/>
          <a:lstStyle/>
          <a:p>
            <a:r>
              <a:rPr lang="en-US"/>
              <a:t>Nhấn vào các ô số để hiện sang slide thông tin</a:t>
            </a:r>
          </a:p>
          <a:p>
            <a:r>
              <a:rPr lang="en-US"/>
              <a:t>Nhấn vào mũi tên NEXT để hiện sang slide tên bài học</a:t>
            </a:r>
          </a:p>
        </p:txBody>
      </p:sp>
    </p:spTree>
    <p:extLst>
      <p:ext uri="{BB962C8B-B14F-4D97-AF65-F5344CB8AC3E}">
        <p14:creationId xmlns:p14="http://schemas.microsoft.com/office/powerpoint/2010/main" val="1163969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 name="Google Shape;10;p2"/>
          <p:cNvSpPr txBox="1">
            <a:spLocks noGrp="1"/>
          </p:cNvSpPr>
          <p:nvPr>
            <p:ph type="ctrTitle"/>
          </p:nvPr>
        </p:nvSpPr>
        <p:spPr>
          <a:xfrm>
            <a:off x="713238" y="1968800"/>
            <a:ext cx="7717500" cy="973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atin typeface="Tenor Sans"/>
                <a:ea typeface="Tenor Sans"/>
                <a:cs typeface="Tenor Sans"/>
                <a:sym typeface="Tenor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63" y="3146125"/>
            <a:ext cx="77175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ubTitle" idx="2"/>
          </p:nvPr>
        </p:nvSpPr>
        <p:spPr>
          <a:xfrm>
            <a:off x="5925175" y="897900"/>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Font typeface="DM Sans"/>
              <a:buNone/>
              <a:defRPr sz="2400" b="1">
                <a:solidFill>
                  <a:schemeClr val="lt2"/>
                </a:solidFill>
                <a:latin typeface="Tenor Sans"/>
                <a:ea typeface="Tenor Sans"/>
                <a:cs typeface="Tenor Sans"/>
                <a:sym typeface="Tenor Sans"/>
              </a:defRPr>
            </a:lvl1pPr>
            <a:lvl2pPr lvl="1"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2pPr>
            <a:lvl3pPr lvl="2"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3pPr>
            <a:lvl4pPr lvl="3"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4pPr>
            <a:lvl5pPr lvl="4"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5pPr>
            <a:lvl6pPr lvl="5"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6pPr>
            <a:lvl7pPr lvl="6"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7pPr>
            <a:lvl8pPr lvl="7"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8pPr>
            <a:lvl9pPr lvl="8"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9pPr>
          </a:lstStyle>
          <a:p>
            <a:endParaRPr/>
          </a:p>
        </p:txBody>
      </p:sp>
      <p:pic>
        <p:nvPicPr>
          <p:cNvPr id="13" name="Google Shape;13;p2"/>
          <p:cNvPicPr preferRelativeResize="0"/>
          <p:nvPr/>
        </p:nvPicPr>
        <p:blipFill rotWithShape="1">
          <a:blip r:embed="rId3">
            <a:alphaModFix/>
          </a:blip>
          <a:srcRect/>
          <a:stretch/>
        </p:blipFill>
        <p:spPr>
          <a:xfrm rot="-822040">
            <a:off x="6834883" y="4092627"/>
            <a:ext cx="3052669" cy="1715332"/>
          </a:xfrm>
          <a:prstGeom prst="rect">
            <a:avLst/>
          </a:prstGeom>
          <a:noFill/>
          <a:ln>
            <a:noFill/>
          </a:ln>
        </p:spPr>
      </p:pic>
      <p:pic>
        <p:nvPicPr>
          <p:cNvPr id="14" name="Google Shape;14;p2"/>
          <p:cNvPicPr preferRelativeResize="0"/>
          <p:nvPr/>
        </p:nvPicPr>
        <p:blipFill>
          <a:blip r:embed="rId4">
            <a:alphaModFix/>
          </a:blip>
          <a:stretch>
            <a:fillRect/>
          </a:stretch>
        </p:blipFill>
        <p:spPr>
          <a:xfrm rot="-899998">
            <a:off x="-643351" y="-532638"/>
            <a:ext cx="3058254"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8"/>
        <p:cNvGrpSpPr/>
        <p:nvPr/>
      </p:nvGrpSpPr>
      <p:grpSpPr>
        <a:xfrm>
          <a:off x="0" y="0"/>
          <a:ext cx="0" cy="0"/>
          <a:chOff x="0" y="0"/>
          <a:chExt cx="0" cy="0"/>
        </a:xfrm>
      </p:grpSpPr>
      <p:pic>
        <p:nvPicPr>
          <p:cNvPr id="119" name="Google Shape;119;p21"/>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20" name="Google Shape;120;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21"/>
          <p:cNvSpPr txBox="1">
            <a:spLocks noGrp="1"/>
          </p:cNvSpPr>
          <p:nvPr>
            <p:ph type="subTitle" idx="1"/>
          </p:nvPr>
        </p:nvSpPr>
        <p:spPr>
          <a:xfrm>
            <a:off x="1231625" y="3969175"/>
            <a:ext cx="668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2" name="Google Shape;122;p21"/>
          <p:cNvPicPr preferRelativeResize="0"/>
          <p:nvPr/>
        </p:nvPicPr>
        <p:blipFill>
          <a:blip r:embed="rId3">
            <a:alphaModFix/>
          </a:blip>
          <a:stretch>
            <a:fillRect/>
          </a:stretch>
        </p:blipFill>
        <p:spPr>
          <a:xfrm rot="2436136">
            <a:off x="-1839076" y="-986963"/>
            <a:ext cx="3058257" cy="1718476"/>
          </a:xfrm>
          <a:prstGeom prst="rect">
            <a:avLst/>
          </a:prstGeom>
          <a:noFill/>
          <a:ln>
            <a:noFill/>
          </a:ln>
        </p:spPr>
      </p:pic>
      <p:pic>
        <p:nvPicPr>
          <p:cNvPr id="123" name="Google Shape;123;p21"/>
          <p:cNvPicPr preferRelativeResize="0"/>
          <p:nvPr/>
        </p:nvPicPr>
        <p:blipFill rotWithShape="1">
          <a:blip r:embed="rId4">
            <a:alphaModFix/>
          </a:blip>
          <a:srcRect/>
          <a:stretch/>
        </p:blipFill>
        <p:spPr>
          <a:xfrm rot="163998">
            <a:off x="8094370" y="218202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1"/>
        <p:cNvGrpSpPr/>
        <p:nvPr/>
      </p:nvGrpSpPr>
      <p:grpSpPr>
        <a:xfrm>
          <a:off x="0" y="0"/>
          <a:ext cx="0" cy="0"/>
          <a:chOff x="0" y="0"/>
          <a:chExt cx="0" cy="0"/>
        </a:xfrm>
      </p:grpSpPr>
      <p:pic>
        <p:nvPicPr>
          <p:cNvPr id="132" name="Google Shape;132;p2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33" name="Google Shape;133;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23"/>
          <p:cNvSpPr txBox="1">
            <a:spLocks noGrp="1"/>
          </p:cNvSpPr>
          <p:nvPr>
            <p:ph type="subTitle" idx="1"/>
          </p:nvPr>
        </p:nvSpPr>
        <p:spPr>
          <a:xfrm>
            <a:off x="4832039"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2"/>
          </p:nvPr>
        </p:nvSpPr>
        <p:spPr>
          <a:xfrm>
            <a:off x="1057861"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6" name="Google Shape;136;p23"/>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37" name="Google Shape;137;p23"/>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138"/>
        <p:cNvGrpSpPr/>
        <p:nvPr/>
      </p:nvGrpSpPr>
      <p:grpSpPr>
        <a:xfrm>
          <a:off x="0" y="0"/>
          <a:ext cx="0" cy="0"/>
          <a:chOff x="0" y="0"/>
          <a:chExt cx="0" cy="0"/>
        </a:xfrm>
      </p:grpSpPr>
      <p:pic>
        <p:nvPicPr>
          <p:cNvPr id="139" name="Google Shape;139;p2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40" name="Google Shape;14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24"/>
          <p:cNvSpPr txBox="1">
            <a:spLocks noGrp="1"/>
          </p:cNvSpPr>
          <p:nvPr>
            <p:ph type="body" idx="1"/>
          </p:nvPr>
        </p:nvSpPr>
        <p:spPr>
          <a:xfrm>
            <a:off x="720000"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142" name="Google Shape;142;p24"/>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43" name="Google Shape;143;p24"/>
          <p:cNvPicPr preferRelativeResize="0"/>
          <p:nvPr/>
        </p:nvPicPr>
        <p:blipFill rotWithShape="1">
          <a:blip r:embed="rId4">
            <a:alphaModFix/>
          </a:blip>
          <a:srcRect/>
          <a:stretch/>
        </p:blipFill>
        <p:spPr>
          <a:xfrm rot="163998">
            <a:off x="-122380" y="4549478"/>
            <a:ext cx="3052668" cy="1715331"/>
          </a:xfrm>
          <a:prstGeom prst="rect">
            <a:avLst/>
          </a:prstGeom>
          <a:noFill/>
          <a:ln>
            <a:noFill/>
          </a:ln>
        </p:spPr>
      </p:pic>
      <p:sp>
        <p:nvSpPr>
          <p:cNvPr id="144" name="Google Shape;144;p24"/>
          <p:cNvSpPr txBox="1">
            <a:spLocks noGrp="1"/>
          </p:cNvSpPr>
          <p:nvPr>
            <p:ph type="body" idx="2"/>
          </p:nvPr>
        </p:nvSpPr>
        <p:spPr>
          <a:xfrm>
            <a:off x="4736875"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5"/>
        <p:cNvGrpSpPr/>
        <p:nvPr/>
      </p:nvGrpSpPr>
      <p:grpSpPr>
        <a:xfrm>
          <a:off x="0" y="0"/>
          <a:ext cx="0" cy="0"/>
          <a:chOff x="0" y="0"/>
          <a:chExt cx="0" cy="0"/>
        </a:xfrm>
      </p:grpSpPr>
      <p:pic>
        <p:nvPicPr>
          <p:cNvPr id="146" name="Google Shape;146;p25"/>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47" name="Google Shape;1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5"/>
          <p:cNvSpPr txBox="1">
            <a:spLocks noGrp="1"/>
          </p:cNvSpPr>
          <p:nvPr>
            <p:ph type="subTitle" idx="1"/>
          </p:nvPr>
        </p:nvSpPr>
        <p:spPr>
          <a:xfrm>
            <a:off x="937625"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5"/>
          <p:cNvSpPr txBox="1">
            <a:spLocks noGrp="1"/>
          </p:cNvSpPr>
          <p:nvPr>
            <p:ph type="subTitle" idx="2"/>
          </p:nvPr>
        </p:nvSpPr>
        <p:spPr>
          <a:xfrm>
            <a:off x="3484350"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5"/>
          <p:cNvSpPr txBox="1">
            <a:spLocks noGrp="1"/>
          </p:cNvSpPr>
          <p:nvPr>
            <p:ph type="subTitle" idx="3"/>
          </p:nvPr>
        </p:nvSpPr>
        <p:spPr>
          <a:xfrm>
            <a:off x="6031075" y="30184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5"/>
          <p:cNvSpPr txBox="1">
            <a:spLocks noGrp="1"/>
          </p:cNvSpPr>
          <p:nvPr>
            <p:ph type="subTitle" idx="4"/>
          </p:nvPr>
        </p:nvSpPr>
        <p:spPr>
          <a:xfrm>
            <a:off x="937625"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2" name="Google Shape;152;p25"/>
          <p:cNvSpPr txBox="1">
            <a:spLocks noGrp="1"/>
          </p:cNvSpPr>
          <p:nvPr>
            <p:ph type="subTitle" idx="5"/>
          </p:nvPr>
        </p:nvSpPr>
        <p:spPr>
          <a:xfrm>
            <a:off x="3484350"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3" name="Google Shape;153;p25"/>
          <p:cNvSpPr txBox="1">
            <a:spLocks noGrp="1"/>
          </p:cNvSpPr>
          <p:nvPr>
            <p:ph type="subTitle" idx="6"/>
          </p:nvPr>
        </p:nvSpPr>
        <p:spPr>
          <a:xfrm>
            <a:off x="6031075" y="2521949"/>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54" name="Google Shape;154;p25"/>
          <p:cNvPicPr preferRelativeResize="0"/>
          <p:nvPr/>
        </p:nvPicPr>
        <p:blipFill rotWithShape="1">
          <a:blip r:embed="rId3">
            <a:alphaModFix/>
          </a:blip>
          <a:srcRect/>
          <a:stretch/>
        </p:blipFill>
        <p:spPr>
          <a:xfrm rot="163998">
            <a:off x="5698820" y="4595328"/>
            <a:ext cx="3052668" cy="1715331"/>
          </a:xfrm>
          <a:prstGeom prst="rect">
            <a:avLst/>
          </a:prstGeom>
          <a:noFill/>
          <a:ln>
            <a:noFill/>
          </a:ln>
        </p:spPr>
      </p:pic>
      <p:pic>
        <p:nvPicPr>
          <p:cNvPr id="155" name="Google Shape;155;p25"/>
          <p:cNvPicPr preferRelativeResize="0"/>
          <p:nvPr/>
        </p:nvPicPr>
        <p:blipFill>
          <a:blip r:embed="rId4">
            <a:alphaModFix/>
          </a:blip>
          <a:stretch>
            <a:fillRect/>
          </a:stretch>
        </p:blipFill>
        <p:spPr>
          <a:xfrm rot="2436136">
            <a:off x="-2150701" y="-679213"/>
            <a:ext cx="3058257"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6"/>
        <p:cNvGrpSpPr/>
        <p:nvPr/>
      </p:nvGrpSpPr>
      <p:grpSpPr>
        <a:xfrm>
          <a:off x="0" y="0"/>
          <a:ext cx="0" cy="0"/>
          <a:chOff x="0" y="0"/>
          <a:chExt cx="0" cy="0"/>
        </a:xfrm>
      </p:grpSpPr>
      <p:pic>
        <p:nvPicPr>
          <p:cNvPr id="157" name="Google Shape;157;p2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58" name="Google Shape;15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6"/>
          <p:cNvSpPr txBox="1">
            <a:spLocks noGrp="1"/>
          </p:cNvSpPr>
          <p:nvPr>
            <p:ph type="subTitle" idx="1"/>
          </p:nvPr>
        </p:nvSpPr>
        <p:spPr>
          <a:xfrm>
            <a:off x="3922938" y="1755551"/>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26"/>
          <p:cNvSpPr txBox="1">
            <a:spLocks noGrp="1"/>
          </p:cNvSpPr>
          <p:nvPr>
            <p:ph type="subTitle" idx="2"/>
          </p:nvPr>
        </p:nvSpPr>
        <p:spPr>
          <a:xfrm>
            <a:off x="2381562" y="1755551"/>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1" name="Google Shape;161;p26"/>
          <p:cNvSpPr txBox="1">
            <a:spLocks noGrp="1"/>
          </p:cNvSpPr>
          <p:nvPr>
            <p:ph type="subTitle" idx="3"/>
          </p:nvPr>
        </p:nvSpPr>
        <p:spPr>
          <a:xfrm>
            <a:off x="3922938" y="2487400"/>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2" name="Google Shape;162;p26"/>
          <p:cNvSpPr txBox="1">
            <a:spLocks noGrp="1"/>
          </p:cNvSpPr>
          <p:nvPr>
            <p:ph type="subTitle" idx="4"/>
          </p:nvPr>
        </p:nvSpPr>
        <p:spPr>
          <a:xfrm>
            <a:off x="2381562" y="2487400"/>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6"/>
          <p:cNvSpPr txBox="1">
            <a:spLocks noGrp="1"/>
          </p:cNvSpPr>
          <p:nvPr>
            <p:ph type="subTitle" idx="5"/>
          </p:nvPr>
        </p:nvSpPr>
        <p:spPr>
          <a:xfrm>
            <a:off x="3922938" y="3221494"/>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4" name="Google Shape;164;p26"/>
          <p:cNvSpPr txBox="1">
            <a:spLocks noGrp="1"/>
          </p:cNvSpPr>
          <p:nvPr>
            <p:ph type="subTitle" idx="6"/>
          </p:nvPr>
        </p:nvSpPr>
        <p:spPr>
          <a:xfrm>
            <a:off x="2381562" y="3221494"/>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5" name="Google Shape;165;p26"/>
          <p:cNvSpPr txBox="1">
            <a:spLocks noGrp="1"/>
          </p:cNvSpPr>
          <p:nvPr>
            <p:ph type="subTitle" idx="7"/>
          </p:nvPr>
        </p:nvSpPr>
        <p:spPr>
          <a:xfrm>
            <a:off x="3922938" y="3955600"/>
            <a:ext cx="38520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6" name="Google Shape;166;p26"/>
          <p:cNvSpPr txBox="1">
            <a:spLocks noGrp="1"/>
          </p:cNvSpPr>
          <p:nvPr>
            <p:ph type="subTitle" idx="8"/>
          </p:nvPr>
        </p:nvSpPr>
        <p:spPr>
          <a:xfrm>
            <a:off x="2381562" y="3955600"/>
            <a:ext cx="15414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2300"/>
              <a:buFont typeface="Tenor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7" name="Google Shape;167;p26"/>
          <p:cNvPicPr preferRelativeResize="0"/>
          <p:nvPr/>
        </p:nvPicPr>
        <p:blipFill>
          <a:blip r:embed="rId3">
            <a:alphaModFix/>
          </a:blip>
          <a:stretch>
            <a:fillRect/>
          </a:stretch>
        </p:blipFill>
        <p:spPr>
          <a:xfrm rot="-4699250">
            <a:off x="7928424" y="2931064"/>
            <a:ext cx="3058254" cy="1718475"/>
          </a:xfrm>
          <a:prstGeom prst="rect">
            <a:avLst/>
          </a:prstGeom>
          <a:noFill/>
          <a:ln>
            <a:noFill/>
          </a:ln>
        </p:spPr>
      </p:pic>
      <p:pic>
        <p:nvPicPr>
          <p:cNvPr id="168" name="Google Shape;168;p26"/>
          <p:cNvPicPr preferRelativeResize="0"/>
          <p:nvPr/>
        </p:nvPicPr>
        <p:blipFill rotWithShape="1">
          <a:blip r:embed="rId4">
            <a:alphaModFix/>
          </a:blip>
          <a:srcRect/>
          <a:stretch/>
        </p:blipFill>
        <p:spPr>
          <a:xfrm rot="1028236">
            <a:off x="-1691979" y="4034853"/>
            <a:ext cx="3052669" cy="17153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9"/>
        <p:cNvGrpSpPr/>
        <p:nvPr/>
      </p:nvGrpSpPr>
      <p:grpSpPr>
        <a:xfrm>
          <a:off x="0" y="0"/>
          <a:ext cx="0" cy="0"/>
          <a:chOff x="0" y="0"/>
          <a:chExt cx="0" cy="0"/>
        </a:xfrm>
      </p:grpSpPr>
      <p:pic>
        <p:nvPicPr>
          <p:cNvPr id="170" name="Google Shape;170;p27"/>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71" name="Google Shape;17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7"/>
          <p:cNvSpPr txBox="1">
            <a:spLocks noGrp="1"/>
          </p:cNvSpPr>
          <p:nvPr>
            <p:ph type="subTitle" idx="1"/>
          </p:nvPr>
        </p:nvSpPr>
        <p:spPr>
          <a:xfrm>
            <a:off x="1110202"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7"/>
          <p:cNvSpPr txBox="1">
            <a:spLocks noGrp="1"/>
          </p:cNvSpPr>
          <p:nvPr>
            <p:ph type="subTitle" idx="2"/>
          </p:nvPr>
        </p:nvSpPr>
        <p:spPr>
          <a:xfrm>
            <a:off x="3580500"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7"/>
          <p:cNvSpPr txBox="1">
            <a:spLocks noGrp="1"/>
          </p:cNvSpPr>
          <p:nvPr>
            <p:ph type="subTitle" idx="3"/>
          </p:nvPr>
        </p:nvSpPr>
        <p:spPr>
          <a:xfrm>
            <a:off x="1110202"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7"/>
          <p:cNvSpPr txBox="1">
            <a:spLocks noGrp="1"/>
          </p:cNvSpPr>
          <p:nvPr>
            <p:ph type="subTitle" idx="4"/>
          </p:nvPr>
        </p:nvSpPr>
        <p:spPr>
          <a:xfrm>
            <a:off x="3580050"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7"/>
          <p:cNvSpPr txBox="1">
            <a:spLocks noGrp="1"/>
          </p:cNvSpPr>
          <p:nvPr>
            <p:ph type="subTitle" idx="5"/>
          </p:nvPr>
        </p:nvSpPr>
        <p:spPr>
          <a:xfrm>
            <a:off x="6049898" y="22608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27"/>
          <p:cNvSpPr txBox="1">
            <a:spLocks noGrp="1"/>
          </p:cNvSpPr>
          <p:nvPr>
            <p:ph type="subTitle" idx="6"/>
          </p:nvPr>
        </p:nvSpPr>
        <p:spPr>
          <a:xfrm>
            <a:off x="6049898" y="36910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27"/>
          <p:cNvSpPr txBox="1">
            <a:spLocks noGrp="1"/>
          </p:cNvSpPr>
          <p:nvPr>
            <p:ph type="subTitle" idx="7"/>
          </p:nvPr>
        </p:nvSpPr>
        <p:spPr>
          <a:xfrm>
            <a:off x="1111102"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27"/>
          <p:cNvSpPr txBox="1">
            <a:spLocks noGrp="1"/>
          </p:cNvSpPr>
          <p:nvPr>
            <p:ph type="subTitle" idx="8"/>
          </p:nvPr>
        </p:nvSpPr>
        <p:spPr>
          <a:xfrm>
            <a:off x="3581400"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7"/>
          <p:cNvSpPr txBox="1">
            <a:spLocks noGrp="1"/>
          </p:cNvSpPr>
          <p:nvPr>
            <p:ph type="subTitle" idx="9"/>
          </p:nvPr>
        </p:nvSpPr>
        <p:spPr>
          <a:xfrm>
            <a:off x="6050798" y="18444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7"/>
          <p:cNvSpPr txBox="1">
            <a:spLocks noGrp="1"/>
          </p:cNvSpPr>
          <p:nvPr>
            <p:ph type="subTitle" idx="13"/>
          </p:nvPr>
        </p:nvSpPr>
        <p:spPr>
          <a:xfrm>
            <a:off x="1111102"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7"/>
          <p:cNvSpPr txBox="1">
            <a:spLocks noGrp="1"/>
          </p:cNvSpPr>
          <p:nvPr>
            <p:ph type="subTitle" idx="14"/>
          </p:nvPr>
        </p:nvSpPr>
        <p:spPr>
          <a:xfrm>
            <a:off x="3581400"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7"/>
          <p:cNvSpPr txBox="1">
            <a:spLocks noGrp="1"/>
          </p:cNvSpPr>
          <p:nvPr>
            <p:ph type="subTitle" idx="15"/>
          </p:nvPr>
        </p:nvSpPr>
        <p:spPr>
          <a:xfrm>
            <a:off x="6050798" y="32746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84" name="Google Shape;184;p27"/>
          <p:cNvPicPr preferRelativeResize="0"/>
          <p:nvPr/>
        </p:nvPicPr>
        <p:blipFill>
          <a:blip r:embed="rId3">
            <a:alphaModFix/>
          </a:blip>
          <a:stretch>
            <a:fillRect/>
          </a:stretch>
        </p:blipFill>
        <p:spPr>
          <a:xfrm rot="-3404828">
            <a:off x="-1826726" y="1547712"/>
            <a:ext cx="3058258" cy="1718476"/>
          </a:xfrm>
          <a:prstGeom prst="rect">
            <a:avLst/>
          </a:prstGeom>
          <a:noFill/>
          <a:ln>
            <a:noFill/>
          </a:ln>
        </p:spPr>
      </p:pic>
      <p:pic>
        <p:nvPicPr>
          <p:cNvPr id="185" name="Google Shape;185;p27"/>
          <p:cNvPicPr preferRelativeResize="0"/>
          <p:nvPr/>
        </p:nvPicPr>
        <p:blipFill rotWithShape="1">
          <a:blip r:embed="rId4">
            <a:alphaModFix/>
          </a:blip>
          <a:srcRect/>
          <a:stretch/>
        </p:blipFill>
        <p:spPr>
          <a:xfrm rot="163998">
            <a:off x="7923745" y="421742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
        <p:cNvGrpSpPr/>
        <p:nvPr/>
      </p:nvGrpSpPr>
      <p:grpSpPr>
        <a:xfrm>
          <a:off x="0" y="0"/>
          <a:ext cx="0" cy="0"/>
          <a:chOff x="0" y="0"/>
          <a:chExt cx="0" cy="0"/>
        </a:xfrm>
      </p:grpSpPr>
      <p:pic>
        <p:nvPicPr>
          <p:cNvPr id="187" name="Google Shape;187;p2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88" name="Google Shape;188;p28"/>
          <p:cNvSpPr txBox="1">
            <a:spLocks noGrp="1"/>
          </p:cNvSpPr>
          <p:nvPr>
            <p:ph type="title" hasCustomPrompt="1"/>
          </p:nvPr>
        </p:nvSpPr>
        <p:spPr>
          <a:xfrm>
            <a:off x="2223600" y="55568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8"/>
          <p:cNvSpPr txBox="1">
            <a:spLocks noGrp="1"/>
          </p:cNvSpPr>
          <p:nvPr>
            <p:ph type="subTitle" idx="1"/>
          </p:nvPr>
        </p:nvSpPr>
        <p:spPr>
          <a:xfrm>
            <a:off x="2223600" y="124460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0" name="Google Shape;190;p28"/>
          <p:cNvSpPr txBox="1">
            <a:spLocks noGrp="1"/>
          </p:cNvSpPr>
          <p:nvPr>
            <p:ph type="title" idx="2" hasCustomPrompt="1"/>
          </p:nvPr>
        </p:nvSpPr>
        <p:spPr>
          <a:xfrm>
            <a:off x="2223600" y="202238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8"/>
          <p:cNvSpPr txBox="1">
            <a:spLocks noGrp="1"/>
          </p:cNvSpPr>
          <p:nvPr>
            <p:ph type="subTitle" idx="3"/>
          </p:nvPr>
        </p:nvSpPr>
        <p:spPr>
          <a:xfrm>
            <a:off x="2223600" y="271131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2" name="Google Shape;192;p28"/>
          <p:cNvSpPr txBox="1">
            <a:spLocks noGrp="1"/>
          </p:cNvSpPr>
          <p:nvPr>
            <p:ph type="title" idx="4" hasCustomPrompt="1"/>
          </p:nvPr>
        </p:nvSpPr>
        <p:spPr>
          <a:xfrm>
            <a:off x="2223600" y="3489093"/>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3" name="Google Shape;193;p28"/>
          <p:cNvSpPr txBox="1">
            <a:spLocks noGrp="1"/>
          </p:cNvSpPr>
          <p:nvPr>
            <p:ph type="subTitle" idx="5"/>
          </p:nvPr>
        </p:nvSpPr>
        <p:spPr>
          <a:xfrm>
            <a:off x="2223600" y="417802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pic>
        <p:nvPicPr>
          <p:cNvPr id="194" name="Google Shape;194;p28"/>
          <p:cNvPicPr preferRelativeResize="0"/>
          <p:nvPr/>
        </p:nvPicPr>
        <p:blipFill>
          <a:blip r:embed="rId3">
            <a:alphaModFix/>
          </a:blip>
          <a:stretch>
            <a:fillRect/>
          </a:stretch>
        </p:blipFill>
        <p:spPr>
          <a:xfrm rot="-4988916">
            <a:off x="-1208178" y="1630299"/>
            <a:ext cx="3058258" cy="1718475"/>
          </a:xfrm>
          <a:prstGeom prst="rect">
            <a:avLst/>
          </a:prstGeom>
          <a:noFill/>
          <a:ln>
            <a:noFill/>
          </a:ln>
        </p:spPr>
      </p:pic>
      <p:pic>
        <p:nvPicPr>
          <p:cNvPr id="195" name="Google Shape;195;p28"/>
          <p:cNvPicPr preferRelativeResize="0"/>
          <p:nvPr/>
        </p:nvPicPr>
        <p:blipFill rotWithShape="1">
          <a:blip r:embed="rId4">
            <a:alphaModFix/>
          </a:blip>
          <a:srcRect/>
          <a:stretch/>
        </p:blipFill>
        <p:spPr>
          <a:xfrm rot="4885036">
            <a:off x="7471696" y="1797302"/>
            <a:ext cx="3052667" cy="17153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3"/>
        <p:cNvGrpSpPr/>
        <p:nvPr/>
      </p:nvGrpSpPr>
      <p:grpSpPr>
        <a:xfrm>
          <a:off x="0" y="0"/>
          <a:ext cx="0" cy="0"/>
          <a:chOff x="0" y="0"/>
          <a:chExt cx="0" cy="0"/>
        </a:xfrm>
      </p:grpSpPr>
      <p:pic>
        <p:nvPicPr>
          <p:cNvPr id="204" name="Google Shape;204;p30"/>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5" name="Google Shape;205;p30"/>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206" name="Google Shape;206;p30"/>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7"/>
        <p:cNvGrpSpPr/>
        <p:nvPr/>
      </p:nvGrpSpPr>
      <p:grpSpPr>
        <a:xfrm>
          <a:off x="0" y="0"/>
          <a:ext cx="0" cy="0"/>
          <a:chOff x="0" y="0"/>
          <a:chExt cx="0" cy="0"/>
        </a:xfrm>
      </p:grpSpPr>
      <p:pic>
        <p:nvPicPr>
          <p:cNvPr id="208" name="Google Shape;208;p31"/>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9" name="Google Shape;209;p31"/>
          <p:cNvPicPr preferRelativeResize="0"/>
          <p:nvPr/>
        </p:nvPicPr>
        <p:blipFill rotWithShape="1">
          <a:blip r:embed="rId3">
            <a:alphaModFix/>
          </a:blip>
          <a:srcRect/>
          <a:stretch/>
        </p:blipFill>
        <p:spPr>
          <a:xfrm rot="163998">
            <a:off x="7557170" y="5678"/>
            <a:ext cx="3052668" cy="1715331"/>
          </a:xfrm>
          <a:prstGeom prst="rect">
            <a:avLst/>
          </a:prstGeom>
          <a:noFill/>
          <a:ln>
            <a:noFill/>
          </a:ln>
        </p:spPr>
      </p:pic>
      <p:pic>
        <p:nvPicPr>
          <p:cNvPr id="210" name="Google Shape;210;p31"/>
          <p:cNvPicPr preferRelativeResize="0"/>
          <p:nvPr/>
        </p:nvPicPr>
        <p:blipFill>
          <a:blip r:embed="rId4">
            <a:alphaModFix/>
          </a:blip>
          <a:stretch>
            <a:fillRect/>
          </a:stretch>
        </p:blipFill>
        <p:spPr>
          <a:xfrm rot="2436136">
            <a:off x="-959251" y="4047712"/>
            <a:ext cx="3058257"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22" name="Google Shape;2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20000" y="1399925"/>
            <a:ext cx="3868200" cy="2007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2490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7" name="Google Shape;17;p3"/>
          <p:cNvSpPr txBox="1">
            <a:spLocks noGrp="1"/>
          </p:cNvSpPr>
          <p:nvPr>
            <p:ph type="title"/>
          </p:nvPr>
        </p:nvSpPr>
        <p:spPr>
          <a:xfrm>
            <a:off x="974000" y="2323225"/>
            <a:ext cx="4230600" cy="151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974000" y="783138"/>
            <a:ext cx="1652100" cy="1089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72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txBox="1">
            <a:spLocks noGrp="1"/>
          </p:cNvSpPr>
          <p:nvPr>
            <p:ph type="subTitle" idx="1"/>
          </p:nvPr>
        </p:nvSpPr>
        <p:spPr>
          <a:xfrm>
            <a:off x="974000" y="3985375"/>
            <a:ext cx="4230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1806650" y="445025"/>
            <a:ext cx="5397600" cy="12870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6046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9"/>
        <p:cNvGrpSpPr/>
        <p:nvPr/>
      </p:nvGrpSpPr>
      <p:grpSpPr>
        <a:xfrm>
          <a:off x="0" y="0"/>
          <a:ext cx="0" cy="0"/>
          <a:chOff x="0" y="0"/>
          <a:chExt cx="0" cy="0"/>
        </a:xfrm>
      </p:grpSpPr>
      <p:pic>
        <p:nvPicPr>
          <p:cNvPr id="90" name="Google Shape;90;p1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91" name="Google Shape;9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2" name="Google Shape;92;p16"/>
          <p:cNvPicPr preferRelativeResize="0"/>
          <p:nvPr/>
        </p:nvPicPr>
        <p:blipFill rotWithShape="1">
          <a:blip r:embed="rId3">
            <a:alphaModFix/>
          </a:blip>
          <a:srcRect/>
          <a:stretch/>
        </p:blipFill>
        <p:spPr>
          <a:xfrm rot="-178377">
            <a:off x="8266945" y="3872427"/>
            <a:ext cx="3052670" cy="1715331"/>
          </a:xfrm>
          <a:prstGeom prst="rect">
            <a:avLst/>
          </a:prstGeom>
          <a:noFill/>
          <a:ln>
            <a:noFill/>
          </a:ln>
        </p:spPr>
      </p:pic>
      <p:pic>
        <p:nvPicPr>
          <p:cNvPr id="93" name="Google Shape;93;p16"/>
          <p:cNvPicPr preferRelativeResize="0"/>
          <p:nvPr/>
        </p:nvPicPr>
        <p:blipFill>
          <a:blip r:embed="rId4">
            <a:alphaModFix/>
          </a:blip>
          <a:stretch>
            <a:fillRect/>
          </a:stretch>
        </p:blipFill>
        <p:spPr>
          <a:xfrm rot="-1157220">
            <a:off x="-542037" y="-1068089"/>
            <a:ext cx="3058250" cy="1718474"/>
          </a:xfrm>
          <a:prstGeom prst="rect">
            <a:avLst/>
          </a:prstGeom>
          <a:noFill/>
          <a:ln>
            <a:noFill/>
          </a:ln>
        </p:spPr>
      </p:pic>
    </p:spTree>
    <p:extLst>
      <p:ext uri="{BB962C8B-B14F-4D97-AF65-F5344CB8AC3E}">
        <p14:creationId xmlns:p14="http://schemas.microsoft.com/office/powerpoint/2010/main" val="19608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1BDDC5-29D7-4434-8E43-B5F356BA50ED}"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5F76BA-6C6C-4C5F-A1FE-39A7917C5E2A}" type="slidenum">
              <a:rPr lang="en-US" smtClean="0"/>
              <a:t>‹#›</a:t>
            </a:fld>
            <a:endParaRPr lang="en-US"/>
          </a:p>
        </p:txBody>
      </p:sp>
    </p:spTree>
    <p:extLst>
      <p:ext uri="{BB962C8B-B14F-4D97-AF65-F5344CB8AC3E}">
        <p14:creationId xmlns:p14="http://schemas.microsoft.com/office/powerpoint/2010/main" val="287432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pic>
        <p:nvPicPr>
          <p:cNvPr id="34" name="Google Shape;34;p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35" name="Google Shape;3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6" name="Google Shape;36;p6"/>
          <p:cNvPicPr preferRelativeResize="0"/>
          <p:nvPr/>
        </p:nvPicPr>
        <p:blipFill rotWithShape="1">
          <a:blip r:embed="rId3">
            <a:alphaModFix/>
          </a:blip>
          <a:srcRect/>
          <a:stretch/>
        </p:blipFill>
        <p:spPr>
          <a:xfrm rot="-822040">
            <a:off x="-1919067" y="4326552"/>
            <a:ext cx="3052669" cy="1715332"/>
          </a:xfrm>
          <a:prstGeom prst="rect">
            <a:avLst/>
          </a:prstGeom>
          <a:noFill/>
          <a:ln>
            <a:noFill/>
          </a:ln>
        </p:spPr>
      </p:pic>
      <p:pic>
        <p:nvPicPr>
          <p:cNvPr id="37" name="Google Shape;37;p6"/>
          <p:cNvPicPr preferRelativeResize="0"/>
          <p:nvPr/>
        </p:nvPicPr>
        <p:blipFill>
          <a:blip r:embed="rId4">
            <a:alphaModFix/>
          </a:blip>
          <a:stretch>
            <a:fillRect/>
          </a:stretch>
        </p:blipFill>
        <p:spPr>
          <a:xfrm rot="2210637">
            <a:off x="7302050" y="-942188"/>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47" name="Google Shape;47;p8"/>
          <p:cNvSpPr txBox="1">
            <a:spLocks noGrp="1"/>
          </p:cNvSpPr>
          <p:nvPr>
            <p:ph type="title"/>
          </p:nvPr>
        </p:nvSpPr>
        <p:spPr>
          <a:xfrm>
            <a:off x="713225" y="3219725"/>
            <a:ext cx="7717500" cy="110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50" name="Google Shape;50;p9"/>
          <p:cNvSpPr txBox="1">
            <a:spLocks noGrp="1"/>
          </p:cNvSpPr>
          <p:nvPr>
            <p:ph type="title"/>
          </p:nvPr>
        </p:nvSpPr>
        <p:spPr>
          <a:xfrm>
            <a:off x="2135550" y="242957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 name="Google Shape;51;p9"/>
          <p:cNvSpPr txBox="1">
            <a:spLocks noGrp="1"/>
          </p:cNvSpPr>
          <p:nvPr>
            <p:ph type="subTitle" idx="1"/>
          </p:nvPr>
        </p:nvSpPr>
        <p:spPr>
          <a:xfrm>
            <a:off x="2135550" y="36930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4F4F4"/>
        </a:solidFill>
        <a:effectLst/>
      </p:bgPr>
    </p:bg>
    <p:spTree>
      <p:nvGrpSpPr>
        <p:cNvPr id="1" name="Shape 61"/>
        <p:cNvGrpSpPr/>
        <p:nvPr/>
      </p:nvGrpSpPr>
      <p:grpSpPr>
        <a:xfrm>
          <a:off x="0" y="0"/>
          <a:ext cx="0" cy="0"/>
          <a:chOff x="0" y="0"/>
          <a:chExt cx="0" cy="0"/>
        </a:xfrm>
      </p:grpSpPr>
      <p:pic>
        <p:nvPicPr>
          <p:cNvPr id="2" name="Google Shape;46;p8">
            <a:extLst>
              <a:ext uri="{FF2B5EF4-FFF2-40B4-BE49-F238E27FC236}">
                <a16:creationId xmlns="" xmlns:a16="http://schemas.microsoft.com/office/drawing/2014/main" id="{86014B68-67FE-3638-04BA-704AB07AB56E}"/>
              </a:ext>
            </a:extLst>
          </p:cNvPr>
          <p:cNvPicPr preferRelativeResize="0"/>
          <p:nvPr userDrawn="1"/>
        </p:nvPicPr>
        <p:blipFill>
          <a:blip r:embed="rId2">
            <a:alphaModFix amt="32000"/>
          </a:blip>
          <a:stretch>
            <a:fillRect/>
          </a:stretch>
        </p:blipFill>
        <p:spPr>
          <a:xfrm>
            <a:off x="0" y="0"/>
            <a:ext cx="9144001" cy="51381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pic>
        <p:nvPicPr>
          <p:cNvPr id="63" name="Google Shape;63;p1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64" name="Google Shape;6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13"/>
          <p:cNvSpPr txBox="1">
            <a:spLocks noGrp="1"/>
          </p:cNvSpPr>
          <p:nvPr>
            <p:ph type="subTitle" idx="1"/>
          </p:nvPr>
        </p:nvSpPr>
        <p:spPr>
          <a:xfrm>
            <a:off x="2037274"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2"/>
          </p:nvPr>
        </p:nvSpPr>
        <p:spPr>
          <a:xfrm>
            <a:off x="6003026"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3"/>
          </p:nvPr>
        </p:nvSpPr>
        <p:spPr>
          <a:xfrm>
            <a:off x="2037274"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4"/>
          </p:nvPr>
        </p:nvSpPr>
        <p:spPr>
          <a:xfrm>
            <a:off x="6003026"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5" hasCustomPrompt="1"/>
          </p:nvPr>
        </p:nvSpPr>
        <p:spPr>
          <a:xfrm>
            <a:off x="992974"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6" hasCustomPrompt="1"/>
          </p:nvPr>
        </p:nvSpPr>
        <p:spPr>
          <a:xfrm>
            <a:off x="992974"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7" hasCustomPrompt="1"/>
          </p:nvPr>
        </p:nvSpPr>
        <p:spPr>
          <a:xfrm>
            <a:off x="4958799"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8" hasCustomPrompt="1"/>
          </p:nvPr>
        </p:nvSpPr>
        <p:spPr>
          <a:xfrm>
            <a:off x="4958799"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9"/>
          </p:nvPr>
        </p:nvSpPr>
        <p:spPr>
          <a:xfrm>
            <a:off x="203727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13"/>
          </p:nvPr>
        </p:nvSpPr>
        <p:spPr>
          <a:xfrm>
            <a:off x="600302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14"/>
          </p:nvPr>
        </p:nvSpPr>
        <p:spPr>
          <a:xfrm>
            <a:off x="203727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15"/>
          </p:nvPr>
        </p:nvSpPr>
        <p:spPr>
          <a:xfrm>
            <a:off x="600302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77" name="Google Shape;77;p13"/>
          <p:cNvPicPr preferRelativeResize="0"/>
          <p:nvPr/>
        </p:nvPicPr>
        <p:blipFill rotWithShape="1">
          <a:blip r:embed="rId3">
            <a:alphaModFix/>
          </a:blip>
          <a:srcRect/>
          <a:stretch/>
        </p:blipFill>
        <p:spPr>
          <a:xfrm rot="3824353">
            <a:off x="7835334" y="4048006"/>
            <a:ext cx="3052668" cy="1715331"/>
          </a:xfrm>
          <a:prstGeom prst="rect">
            <a:avLst/>
          </a:prstGeom>
          <a:noFill/>
          <a:ln>
            <a:noFill/>
          </a:ln>
        </p:spPr>
      </p:pic>
      <p:pic>
        <p:nvPicPr>
          <p:cNvPr id="78" name="Google Shape;78;p13"/>
          <p:cNvPicPr preferRelativeResize="0"/>
          <p:nvPr/>
        </p:nvPicPr>
        <p:blipFill>
          <a:blip r:embed="rId4">
            <a:alphaModFix/>
          </a:blip>
          <a:stretch>
            <a:fillRect/>
          </a:stretch>
        </p:blipFill>
        <p:spPr>
          <a:xfrm rot="-3328455">
            <a:off x="-1574150" y="-127864"/>
            <a:ext cx="3058253"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9"/>
        <p:cNvGrpSpPr/>
        <p:nvPr/>
      </p:nvGrpSpPr>
      <p:grpSpPr>
        <a:xfrm>
          <a:off x="0" y="0"/>
          <a:ext cx="0" cy="0"/>
          <a:chOff x="0" y="0"/>
          <a:chExt cx="0" cy="0"/>
        </a:xfrm>
      </p:grpSpPr>
      <p:pic>
        <p:nvPicPr>
          <p:cNvPr id="80" name="Google Shape;80;p1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81" name="Google Shape;8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2" name="Google Shape;82;p14"/>
          <p:cNvPicPr preferRelativeResize="0"/>
          <p:nvPr/>
        </p:nvPicPr>
        <p:blipFill rotWithShape="1">
          <a:blip r:embed="rId3">
            <a:alphaModFix/>
          </a:blip>
          <a:srcRect/>
          <a:stretch/>
        </p:blipFill>
        <p:spPr>
          <a:xfrm rot="-822040">
            <a:off x="8306033" y="1111877"/>
            <a:ext cx="3052669" cy="1715332"/>
          </a:xfrm>
          <a:prstGeom prst="rect">
            <a:avLst/>
          </a:prstGeom>
          <a:noFill/>
          <a:ln>
            <a:noFill/>
          </a:ln>
        </p:spPr>
      </p:pic>
      <p:pic>
        <p:nvPicPr>
          <p:cNvPr id="83" name="Google Shape;83;p14"/>
          <p:cNvPicPr preferRelativeResize="0"/>
          <p:nvPr/>
        </p:nvPicPr>
        <p:blipFill>
          <a:blip r:embed="rId4">
            <a:alphaModFix/>
          </a:blip>
          <a:stretch>
            <a:fillRect/>
          </a:stretch>
        </p:blipFill>
        <p:spPr>
          <a:xfrm rot="2210637">
            <a:off x="-2232475" y="2958262"/>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1" name="Google Shape;101;p18"/>
          <p:cNvSpPr txBox="1">
            <a:spLocks noGrp="1"/>
          </p:cNvSpPr>
          <p:nvPr>
            <p:ph type="title"/>
          </p:nvPr>
        </p:nvSpPr>
        <p:spPr>
          <a:xfrm>
            <a:off x="4921495" y="3657088"/>
            <a:ext cx="3509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3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8"/>
          <p:cNvSpPr txBox="1">
            <a:spLocks noGrp="1"/>
          </p:cNvSpPr>
          <p:nvPr>
            <p:ph type="subTitle" idx="1"/>
          </p:nvPr>
        </p:nvSpPr>
        <p:spPr>
          <a:xfrm>
            <a:off x="713225" y="1683213"/>
            <a:ext cx="77175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03" name="Google Shape;103;p18"/>
          <p:cNvPicPr preferRelativeResize="0"/>
          <p:nvPr/>
        </p:nvPicPr>
        <p:blipFill rotWithShape="1">
          <a:blip r:embed="rId3">
            <a:alphaModFix/>
          </a:blip>
          <a:srcRect/>
          <a:stretch/>
        </p:blipFill>
        <p:spPr>
          <a:xfrm rot="163998">
            <a:off x="7256120" y="-103922"/>
            <a:ext cx="3052668" cy="1715331"/>
          </a:xfrm>
          <a:prstGeom prst="rect">
            <a:avLst/>
          </a:prstGeom>
          <a:noFill/>
          <a:ln>
            <a:noFill/>
          </a:ln>
        </p:spPr>
      </p:pic>
      <p:pic>
        <p:nvPicPr>
          <p:cNvPr id="104" name="Google Shape;104;p18"/>
          <p:cNvPicPr preferRelativeResize="0"/>
          <p:nvPr/>
        </p:nvPicPr>
        <p:blipFill>
          <a:blip r:embed="rId4">
            <a:alphaModFix/>
          </a:blip>
          <a:stretch>
            <a:fillRect/>
          </a:stretch>
        </p:blipFill>
        <p:spPr>
          <a:xfrm rot="742382">
            <a:off x="-587826" y="4177161"/>
            <a:ext cx="3058259"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1pPr>
            <a:lvl2pPr lvl="1"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2pPr>
            <a:lvl3pPr lvl="2"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3pPr>
            <a:lvl4pPr lvl="3"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4pPr>
            <a:lvl5pPr lvl="4"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5pPr>
            <a:lvl6pPr lvl="5"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6pPr>
            <a:lvl7pPr lvl="6"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7pPr>
            <a:lvl8pPr lvl="7"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8pPr>
            <a:lvl9pPr lvl="8"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0" r:id="rId8"/>
    <p:sldLayoutId id="2147483664" r:id="rId9"/>
    <p:sldLayoutId id="2147483667" r:id="rId10"/>
    <p:sldLayoutId id="2147483669" r:id="rId11"/>
    <p:sldLayoutId id="2147483670" r:id="rId12"/>
    <p:sldLayoutId id="2147483671" r:id="rId13"/>
    <p:sldLayoutId id="2147483672" r:id="rId14"/>
    <p:sldLayoutId id="2147483673" r:id="rId15"/>
    <p:sldLayoutId id="2147483674" r:id="rId16"/>
    <p:sldLayoutId id="2147483676" r:id="rId17"/>
    <p:sldLayoutId id="2147483677" r:id="rId18"/>
    <p:sldLayoutId id="2147483695" r:id="rId19"/>
    <p:sldLayoutId id="2147483696" r:id="rId20"/>
    <p:sldLayoutId id="2147483697" r:id="rId21"/>
    <p:sldLayoutId id="214748370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0.xml"/><Relationship Id="rId3" Type="http://schemas.openxmlformats.org/officeDocument/2006/relationships/image" Target="../media/image5.jpg"/><Relationship Id="rId7" Type="http://schemas.openxmlformats.org/officeDocument/2006/relationships/slide" Target="slide6.xml"/><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9.sv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0.xml"/><Relationship Id="rId3" Type="http://schemas.openxmlformats.org/officeDocument/2006/relationships/image" Target="../media/image5.jpg"/><Relationship Id="rId7" Type="http://schemas.openxmlformats.org/officeDocument/2006/relationships/slide" Target="slide6.xml"/><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9.svg"/><Relationship Id="rId5" Type="http://schemas.openxmlformats.org/officeDocument/2006/relationships/image" Target="../media/image7.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slide" Target="slide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5" Type="http://schemas.openxmlformats.org/officeDocument/2006/relationships/image" Target="../media/image69.sv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69.sv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slide" Target="slide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76.svg"/></Relationships>
</file>

<file path=ppt/slides/_rels/slide74.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 Target="slide83.xml"/><Relationship Id="rId7" Type="http://schemas.openxmlformats.org/officeDocument/2006/relationships/slide" Target="slide78.xml"/><Relationship Id="rId12" Type="http://schemas.openxmlformats.org/officeDocument/2006/relationships/slide" Target="slide82.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slide" Target="slide77.xml"/><Relationship Id="rId11" Type="http://schemas.openxmlformats.org/officeDocument/2006/relationships/slide" Target="slide30.xml"/><Relationship Id="rId5" Type="http://schemas.openxmlformats.org/officeDocument/2006/relationships/slide" Target="slide90.xml"/><Relationship Id="rId10" Type="http://schemas.openxmlformats.org/officeDocument/2006/relationships/slide" Target="slide81.xml"/><Relationship Id="rId4" Type="http://schemas.openxmlformats.org/officeDocument/2006/relationships/image" Target="../media/image93.png"/><Relationship Id="rId9" Type="http://schemas.openxmlformats.org/officeDocument/2006/relationships/slide" Target="slide79.xml"/></Relationships>
</file>

<file path=ppt/slides/_rels/slide7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5.png"/><Relationship Id="rId1" Type="http://schemas.openxmlformats.org/officeDocument/2006/relationships/slideLayout" Target="../slideLayouts/slideLayout21.xml"/><Relationship Id="rId4" Type="http://schemas.openxmlformats.org/officeDocument/2006/relationships/image" Target="../media/image3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77.jp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8" name="TextBox 7">
            <a:extLst>
              <a:ext uri="{FF2B5EF4-FFF2-40B4-BE49-F238E27FC236}">
                <a16:creationId xmlns="" xmlns:a16="http://schemas.microsoft.com/office/drawing/2014/main" id="{A74667F1-84B6-324C-531B-92D48725BFBC}"/>
              </a:ext>
            </a:extLst>
          </p:cNvPr>
          <p:cNvSpPr txBox="1"/>
          <p:nvPr/>
        </p:nvSpPr>
        <p:spPr>
          <a:xfrm>
            <a:off x="243468" y="1572662"/>
            <a:ext cx="8657063"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CHÀO MỪNG CÁC EM ĐẾN VỚI </a:t>
            </a:r>
            <a:r>
              <a:rPr lang="en-US" sz="4400" b="1">
                <a:solidFill>
                  <a:srgbClr val="BE0B23"/>
                </a:solidFill>
                <a:latin typeface="Arial" panose="020B0604020202020204" pitchFamily="34" charset="0"/>
                <a:cs typeface="Arial" panose="020B0604020202020204" pitchFamily="34" charset="0"/>
              </a:rPr>
              <a:t>MÔN HỌC LỊCH SỬ!</a:t>
            </a:r>
            <a:endParaRPr lang="en-US" sz="4400">
              <a:solidFill>
                <a:srgbClr val="BE0B23"/>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rgbClr val="A9CFA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10000"/>
                  </a:schemeClr>
                </a:solidFill>
              </a:rPr>
              <a:t>Goóc-ba-chốp.</a:t>
            </a:r>
          </a:p>
        </p:txBody>
      </p:sp>
      <p:sp>
        <p:nvSpPr>
          <p:cNvPr id="4" name="Rectangle: Rounded Corners 3">
            <a:extLst>
              <a:ext uri="{FF2B5EF4-FFF2-40B4-BE49-F238E27FC236}">
                <a16:creationId xmlns="" xmlns:a16="http://schemas.microsoft.com/office/drawing/2014/main" id="{9C0AD2D4-988C-1E3C-AE18-8D87053F16C4}"/>
              </a:ext>
            </a:extLst>
          </p:cNvPr>
          <p:cNvSpPr/>
          <p:nvPr/>
        </p:nvSpPr>
        <p:spPr>
          <a:xfrm>
            <a:off x="366843" y="1595969"/>
            <a:ext cx="6169423" cy="1652328"/>
          </a:xfrm>
          <a:prstGeom prst="roundRect">
            <a:avLst>
              <a:gd name="adj" fmla="val 9350"/>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rgbClr val="000000"/>
                </a:solidFill>
                <a:ea typeface="Calibri" panose="020F0502020204030204" pitchFamily="34" charset="0"/>
              </a:rPr>
              <a:t>Là một trong những nhân vật cực kì có sức ảnh hưởng nửa sau </a:t>
            </a:r>
            <a:r>
              <a:rPr lang="en-US" sz="1800" dirty="0">
                <a:solidFill>
                  <a:srgbClr val="000000"/>
                </a:solidFill>
                <a:ea typeface="Calibri" panose="020F0502020204030204" pitchFamily="34" charset="0"/>
              </a:rPr>
              <a:t>TK </a:t>
            </a:r>
            <a:r>
              <a:rPr lang="vi-VN" sz="1800" dirty="0">
                <a:solidFill>
                  <a:srgbClr val="000000"/>
                </a:solidFill>
                <a:ea typeface="Calibri" panose="020F0502020204030204" pitchFamily="34" charset="0"/>
              </a:rPr>
              <a:t>XX. </a:t>
            </a:r>
            <a:endParaRPr lang="en-US" dirty="0"/>
          </a:p>
        </p:txBody>
      </p:sp>
      <p:sp>
        <p:nvSpPr>
          <p:cNvPr id="5" name="Rectangle: Rounded Corners 4">
            <a:extLst>
              <a:ext uri="{FF2B5EF4-FFF2-40B4-BE49-F238E27FC236}">
                <a16:creationId xmlns="" xmlns:a16="http://schemas.microsoft.com/office/drawing/2014/main" id="{E45EAAF9-C5AB-1889-E5FE-BD0909B82D66}"/>
              </a:ext>
            </a:extLst>
          </p:cNvPr>
          <p:cNvSpPr/>
          <p:nvPr/>
        </p:nvSpPr>
        <p:spPr>
          <a:xfrm>
            <a:off x="366843" y="3399367"/>
            <a:ext cx="6169424" cy="1320800"/>
          </a:xfrm>
          <a:prstGeom prst="roundRect">
            <a:avLst>
              <a:gd name="adj" fmla="val 9350"/>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rgbClr val="000000"/>
                </a:solidFill>
                <a:ea typeface="Calibri" panose="020F0502020204030204" pitchFamily="34" charset="0"/>
              </a:rPr>
              <a:t>Có vai trò đối với sự sụp đổ của các chính quyền theo</a:t>
            </a:r>
            <a:endParaRPr lang="en-US" sz="1800" dirty="0">
              <a:solidFill>
                <a:srgbClr val="000000"/>
              </a:solidFill>
              <a:ea typeface="Calibri" panose="020F0502020204030204" pitchFamily="34" charset="0"/>
            </a:endParaRPr>
          </a:p>
          <a:p>
            <a:pPr algn="ctr">
              <a:lnSpc>
                <a:spcPct val="150000"/>
              </a:lnSpc>
            </a:pPr>
            <a:r>
              <a:rPr lang="vi-VN" sz="1800" dirty="0">
                <a:solidFill>
                  <a:srgbClr val="000000"/>
                </a:solidFill>
                <a:ea typeface="Calibri" panose="020F0502020204030204" pitchFamily="34" charset="0"/>
              </a:rPr>
              <a:t>chủ nghĩa Mác – Lê-nin ở Đông và Trung Âu, dẫn đến</a:t>
            </a:r>
            <a:endParaRPr lang="en-US" sz="1800" dirty="0">
              <a:solidFill>
                <a:srgbClr val="000000"/>
              </a:solidFill>
              <a:ea typeface="Calibri" panose="020F0502020204030204" pitchFamily="34" charset="0"/>
            </a:endParaRPr>
          </a:p>
          <a:p>
            <a:pPr algn="ctr">
              <a:lnSpc>
                <a:spcPct val="150000"/>
              </a:lnSpc>
            </a:pPr>
            <a:r>
              <a:rPr lang="vi-VN" sz="1800" dirty="0">
                <a:solidFill>
                  <a:srgbClr val="000000"/>
                </a:solidFill>
                <a:ea typeface="Calibri" panose="020F0502020204030204" pitchFamily="34" charset="0"/>
              </a:rPr>
              <a:t>sự thống nhất nước Đức.</a:t>
            </a:r>
            <a:endParaRPr lang="en-US" dirty="0"/>
          </a:p>
        </p:txBody>
      </p:sp>
      <p:sp>
        <p:nvSpPr>
          <p:cNvPr id="8" name="Rectangle: Rounded Corners 7">
            <a:extLst>
              <a:ext uri="{FF2B5EF4-FFF2-40B4-BE49-F238E27FC236}">
                <a16:creationId xmlns="" xmlns:a16="http://schemas.microsoft.com/office/drawing/2014/main" id="{A9115821-D127-9550-01E8-294686BE3D17}"/>
              </a:ext>
            </a:extLst>
          </p:cNvPr>
          <p:cNvSpPr/>
          <p:nvPr/>
        </p:nvSpPr>
        <p:spPr>
          <a:xfrm>
            <a:off x="6705600" y="1595969"/>
            <a:ext cx="2286000" cy="3124197"/>
          </a:xfrm>
          <a:prstGeom prst="roundRect">
            <a:avLst>
              <a:gd name="adj" fmla="val 5714"/>
            </a:avLst>
          </a:prstGeom>
          <a:solidFill>
            <a:schemeClr val="accent4"/>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Được phương Tây khen ngợi vì vai trò mấu chốt trong việc chấm dứt Chiến tranh lạnh, mở ra một thời kì chính trị mới ở Liên Xô.</a:t>
            </a:r>
            <a:endParaRPr lang="en-US" sz="1800"/>
          </a:p>
        </p:txBody>
      </p:sp>
      <p:sp>
        <p:nvSpPr>
          <p:cNvPr id="2" name="Multiplication Sign 1">
            <a:hlinkClick r:id="rId3" action="ppaction://hlinksldjump"/>
            <a:extLst>
              <a:ext uri="{FF2B5EF4-FFF2-40B4-BE49-F238E27FC236}">
                <a16:creationId xmlns="" xmlns:a16="http://schemas.microsoft.com/office/drawing/2014/main" id="{5945F813-8D5A-103F-6656-739CCDE24E7F}"/>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86CA5AE1-7E8A-D9A5-1905-B05A175721D1}"/>
              </a:ext>
            </a:extLst>
          </p:cNvPr>
          <p:cNvSpPr/>
          <p:nvPr/>
        </p:nvSpPr>
        <p:spPr>
          <a:xfrm>
            <a:off x="2070100" y="423333"/>
            <a:ext cx="5003800" cy="863600"/>
          </a:xfrm>
          <a:prstGeom prst="roundRect">
            <a:avLst>
              <a:gd name="adj" fmla="val 50000"/>
            </a:avLst>
          </a:prstGeom>
          <a:solidFill>
            <a:srgbClr val="A9CFA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Tree>
    <p:extLst>
      <p:ext uri="{BB962C8B-B14F-4D97-AF65-F5344CB8AC3E}">
        <p14:creationId xmlns:p14="http://schemas.microsoft.com/office/powerpoint/2010/main" val="11578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ppt_w+.3"/>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ppt_w+.3"/>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0351091-87D3-244E-F0DD-5D733D5F79D0}"/>
            </a:ext>
          </a:extLst>
        </p:cNvPr>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 xmlns:a16="http://schemas.microsoft.com/office/drawing/2014/main" id="{C5E3492B-6DBE-D949-7A0B-3900E22FE311}"/>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 xmlns:a16="http://schemas.microsoft.com/office/drawing/2014/main" id="{199715B6-008E-2D9B-FA76-16719A5275D8}"/>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 xmlns:a16="http://schemas.microsoft.com/office/drawing/2014/main" id="{4931EA2C-D02B-2796-0032-E4CFB5EB1E49}"/>
              </a:ext>
            </a:extLst>
          </p:cNvPr>
          <p:cNvPicPr>
            <a:picLocks noChangeAspect="1"/>
          </p:cNvPicPr>
          <p:nvPr/>
        </p:nvPicPr>
        <p:blipFill>
          <a:blip r:embed="rId5"/>
          <a:srcRect l="7412" r="7412"/>
          <a:stretch/>
        </p:blipFill>
        <p:spPr>
          <a:xfrm>
            <a:off x="4619405" y="680673"/>
            <a:ext cx="2135497" cy="3158588"/>
          </a:xfrm>
          <a:prstGeom prst="rect">
            <a:avLst/>
          </a:prstGeom>
        </p:spPr>
      </p:pic>
      <p:pic>
        <p:nvPicPr>
          <p:cNvPr id="2" name="Picture 1">
            <a:extLst>
              <a:ext uri="{FF2B5EF4-FFF2-40B4-BE49-F238E27FC236}">
                <a16:creationId xmlns="" xmlns:a16="http://schemas.microsoft.com/office/drawing/2014/main" id="{59DFF932-E84E-5E9B-4A3A-68C6537DDB96}"/>
              </a:ext>
            </a:extLst>
          </p:cNvPr>
          <p:cNvPicPr>
            <a:picLocks noChangeAspect="1"/>
          </p:cNvPicPr>
          <p:nvPr/>
        </p:nvPicPr>
        <p:blipFill>
          <a:blip r:embed="rId6"/>
          <a:srcRect l="6769" r="6769"/>
          <a:stretch/>
        </p:blipFill>
        <p:spPr>
          <a:xfrm>
            <a:off x="6887988" y="680673"/>
            <a:ext cx="2135497" cy="3158588"/>
          </a:xfrm>
          <a:prstGeom prst="rect">
            <a:avLst/>
          </a:prstGeom>
        </p:spPr>
      </p:pic>
      <p:sp>
        <p:nvSpPr>
          <p:cNvPr id="4" name="Rectangle 3">
            <a:hlinkClick r:id="rId7" action="ppaction://hlinksldjump"/>
            <a:extLst>
              <a:ext uri="{FF2B5EF4-FFF2-40B4-BE49-F238E27FC236}">
                <a16:creationId xmlns="" xmlns:a16="http://schemas.microsoft.com/office/drawing/2014/main" id="{31916EEC-698E-CFE8-CCCC-E8BA9296CEF1}"/>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dirty="0"/>
              <a:t>4</a:t>
            </a:r>
          </a:p>
        </p:txBody>
      </p:sp>
      <p:sp>
        <p:nvSpPr>
          <p:cNvPr id="8" name="Hộp Văn bản 7">
            <a:extLst>
              <a:ext uri="{FF2B5EF4-FFF2-40B4-BE49-F238E27FC236}">
                <a16:creationId xmlns="" xmlns:a16="http://schemas.microsoft.com/office/drawing/2014/main" id="{508AC76B-6991-973A-E76F-57A98CDEC2EA}"/>
              </a:ext>
            </a:extLst>
          </p:cNvPr>
          <p:cNvSpPr txBox="1"/>
          <p:nvPr/>
        </p:nvSpPr>
        <p:spPr>
          <a:xfrm>
            <a:off x="116113" y="4006516"/>
            <a:ext cx="2013476" cy="646331"/>
          </a:xfrm>
          <a:prstGeom prst="rect">
            <a:avLst/>
          </a:prstGeom>
          <a:noFill/>
        </p:spPr>
        <p:txBody>
          <a:bodyPr wrap="square" rtlCol="0">
            <a:spAutoFit/>
          </a:bodyPr>
          <a:lstStyle/>
          <a:p>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thống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Mỹ</a:t>
            </a:r>
            <a:r>
              <a:rPr lang="en-US" sz="1800" b="1" kern="0" dirty="0">
                <a:solidFill>
                  <a:srgbClr val="FF0000"/>
                </a:solidFill>
                <a:effectLst/>
                <a:latin typeface="Times New Roman" panose="02020603050405020304" pitchFamily="18" charset="0"/>
                <a:ea typeface="Times New Roman" panose="02020603050405020304" pitchFamily="18" charset="0"/>
              </a:rPr>
              <a:t>: Ru-</a:t>
            </a:r>
            <a:r>
              <a:rPr lang="en-US" sz="1800" b="1" kern="0" dirty="0" err="1">
                <a:solidFill>
                  <a:srgbClr val="FF0000"/>
                </a:solidFill>
                <a:effectLst/>
                <a:latin typeface="Times New Roman" panose="02020603050405020304" pitchFamily="18" charset="0"/>
                <a:ea typeface="Times New Roman" panose="02020603050405020304" pitchFamily="18" charset="0"/>
              </a:rPr>
              <a:t>dơ</a:t>
            </a:r>
            <a:r>
              <a:rPr lang="en-US" sz="1800" b="1" kern="0" dirty="0">
                <a:solidFill>
                  <a:srgbClr val="FF0000"/>
                </a:solidFill>
                <a:effectLst/>
                <a:latin typeface="Times New Roman" panose="02020603050405020304" pitchFamily="18" charset="0"/>
                <a:ea typeface="Times New Roman" panose="02020603050405020304" pitchFamily="18" charset="0"/>
              </a:rPr>
              <a:t>-</a:t>
            </a:r>
            <a:r>
              <a:rPr lang="en-US" sz="1800" b="1" kern="0" dirty="0" err="1">
                <a:solidFill>
                  <a:srgbClr val="FF0000"/>
                </a:solidFill>
                <a:effectLst/>
                <a:latin typeface="Times New Roman" panose="02020603050405020304" pitchFamily="18" charset="0"/>
                <a:ea typeface="Times New Roman" panose="02020603050405020304" pitchFamily="18" charset="0"/>
              </a:rPr>
              <a:t>ven.</a:t>
            </a:r>
            <a:endParaRPr lang="vi-VN" b="1" dirty="0">
              <a:solidFill>
                <a:srgbClr val="FF0000"/>
              </a:solidFill>
            </a:endParaRPr>
          </a:p>
        </p:txBody>
      </p:sp>
      <p:sp>
        <p:nvSpPr>
          <p:cNvPr id="12" name="Hộp Văn bản 11">
            <a:extLst>
              <a:ext uri="{FF2B5EF4-FFF2-40B4-BE49-F238E27FC236}">
                <a16:creationId xmlns="" xmlns:a16="http://schemas.microsoft.com/office/drawing/2014/main" id="{B4ED9B9D-3BF8-D140-5901-0859FD702E8B}"/>
              </a:ext>
            </a:extLst>
          </p:cNvPr>
          <p:cNvSpPr txBox="1"/>
          <p:nvPr/>
        </p:nvSpPr>
        <p:spPr>
          <a:xfrm>
            <a:off x="2466474" y="4006516"/>
            <a:ext cx="2013476" cy="923330"/>
          </a:xfrm>
          <a:prstGeom prst="rect">
            <a:avLst/>
          </a:prstGeom>
          <a:noFill/>
        </p:spPr>
        <p:txBody>
          <a:bodyPr wrap="square" rtlCol="0">
            <a:spAutoFit/>
          </a:bodyPr>
          <a:lstStyle/>
          <a:p>
            <a:pPr algn="ctr"/>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bí</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thư</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Đảng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cộng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sản</a:t>
            </a:r>
            <a:r>
              <a:rPr lang="en-US" sz="1800" b="1" kern="0" dirty="0">
                <a:solidFill>
                  <a:srgbClr val="FF0000"/>
                </a:solidFill>
                <a:effectLst/>
                <a:latin typeface="Times New Roman" panose="02020603050405020304" pitchFamily="18" charset="0"/>
                <a:ea typeface="Times New Roman" panose="02020603050405020304" pitchFamily="18" charset="0"/>
              </a:rPr>
              <a:t> Liên </a:t>
            </a:r>
            <a:r>
              <a:rPr lang="en-US" sz="1800" b="1" kern="0" dirty="0" err="1">
                <a:solidFill>
                  <a:srgbClr val="FF0000"/>
                </a:solidFill>
                <a:effectLst/>
                <a:latin typeface="Times New Roman" panose="02020603050405020304" pitchFamily="18" charset="0"/>
                <a:ea typeface="Times New Roman" panose="02020603050405020304" pitchFamily="18" charset="0"/>
              </a:rPr>
              <a:t>Xô</a:t>
            </a:r>
            <a:r>
              <a:rPr lang="en-US" sz="1800" b="1" kern="0" dirty="0">
                <a:solidFill>
                  <a:srgbClr val="FF0000"/>
                </a:solidFill>
                <a:effectLst/>
                <a:latin typeface="Times New Roman" panose="02020603050405020304" pitchFamily="18" charset="0"/>
                <a:ea typeface="Times New Roman" panose="02020603050405020304" pitchFamily="18" charset="0"/>
              </a:rPr>
              <a:t>: G. </a:t>
            </a:r>
            <a:r>
              <a:rPr lang="en-US" sz="1800" b="1" kern="0" dirty="0" err="1">
                <a:solidFill>
                  <a:srgbClr val="FF0000"/>
                </a:solidFill>
                <a:effectLst/>
                <a:latin typeface="Times New Roman" panose="02020603050405020304" pitchFamily="18" charset="0"/>
                <a:ea typeface="Times New Roman" panose="02020603050405020304" pitchFamily="18" charset="0"/>
              </a:rPr>
              <a:t>Xta</a:t>
            </a:r>
            <a:r>
              <a:rPr lang="en-US" sz="1800" b="1" kern="0" dirty="0">
                <a:solidFill>
                  <a:srgbClr val="FF0000"/>
                </a:solidFill>
                <a:effectLst/>
                <a:latin typeface="Times New Roman" panose="02020603050405020304" pitchFamily="18" charset="0"/>
                <a:ea typeface="Times New Roman" panose="02020603050405020304" pitchFamily="18" charset="0"/>
              </a:rPr>
              <a:t>-lin. </a:t>
            </a:r>
            <a:endParaRPr lang="vi-VN" b="1" dirty="0">
              <a:solidFill>
                <a:srgbClr val="FF0000"/>
              </a:solidFill>
            </a:endParaRPr>
          </a:p>
        </p:txBody>
      </p:sp>
      <p:sp>
        <p:nvSpPr>
          <p:cNvPr id="3" name="Hộp Văn bản 2">
            <a:extLst>
              <a:ext uri="{FF2B5EF4-FFF2-40B4-BE49-F238E27FC236}">
                <a16:creationId xmlns="" xmlns:a16="http://schemas.microsoft.com/office/drawing/2014/main" id="{E5083E05-503B-2A67-FBB0-8C6A48589667}"/>
              </a:ext>
            </a:extLst>
          </p:cNvPr>
          <p:cNvSpPr txBox="1"/>
          <p:nvPr/>
        </p:nvSpPr>
        <p:spPr>
          <a:xfrm>
            <a:off x="4716379" y="4006516"/>
            <a:ext cx="2013476" cy="646331"/>
          </a:xfrm>
          <a:prstGeom prst="rect">
            <a:avLst/>
          </a:prstGeom>
          <a:noFill/>
        </p:spPr>
        <p:txBody>
          <a:bodyPr wrap="square" rtlCol="0">
            <a:spAutoFit/>
          </a:bodyPr>
          <a:lstStyle/>
          <a:p>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thống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Mỹ</a:t>
            </a:r>
            <a:r>
              <a:rPr lang="en-US" sz="1800" b="1" kern="0" dirty="0">
                <a:solidFill>
                  <a:srgbClr val="FF0000"/>
                </a:solidFill>
                <a:effectLst/>
                <a:latin typeface="Times New Roman" panose="02020603050405020304" pitchFamily="18" charset="0"/>
                <a:ea typeface="Times New Roman" panose="02020603050405020304" pitchFamily="18" charset="0"/>
              </a:rPr>
              <a:t>: He-</a:t>
            </a:r>
            <a:r>
              <a:rPr lang="en-US" sz="1800" b="1" kern="0" dirty="0" err="1">
                <a:solidFill>
                  <a:srgbClr val="FF0000"/>
                </a:solidFill>
                <a:effectLst/>
                <a:latin typeface="Times New Roman" panose="02020603050405020304" pitchFamily="18" charset="0"/>
                <a:ea typeface="Times New Roman" panose="02020603050405020304" pitchFamily="18" charset="0"/>
              </a:rPr>
              <a:t>ri</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S.Tru</a:t>
            </a:r>
            <a:r>
              <a:rPr lang="en-US" sz="1800" b="1" kern="0" dirty="0">
                <a:solidFill>
                  <a:srgbClr val="FF0000"/>
                </a:solidFill>
                <a:effectLst/>
                <a:latin typeface="Times New Roman" panose="02020603050405020304" pitchFamily="18" charset="0"/>
                <a:ea typeface="Times New Roman" panose="02020603050405020304" pitchFamily="18" charset="0"/>
              </a:rPr>
              <a:t>-man.</a:t>
            </a:r>
            <a:endParaRPr lang="vi-VN" b="1" dirty="0">
              <a:solidFill>
                <a:srgbClr val="FF0000"/>
              </a:solidFill>
            </a:endParaRPr>
          </a:p>
        </p:txBody>
      </p:sp>
      <p:sp>
        <p:nvSpPr>
          <p:cNvPr id="5" name="Hộp Văn bản 4">
            <a:extLst>
              <a:ext uri="{FF2B5EF4-FFF2-40B4-BE49-F238E27FC236}">
                <a16:creationId xmlns="" xmlns:a16="http://schemas.microsoft.com/office/drawing/2014/main" id="{262048D2-81FD-670F-EC0E-72A5770D25D3}"/>
              </a:ext>
            </a:extLst>
          </p:cNvPr>
          <p:cNvSpPr txBox="1"/>
          <p:nvPr/>
        </p:nvSpPr>
        <p:spPr>
          <a:xfrm>
            <a:off x="7146758" y="4006516"/>
            <a:ext cx="1876727" cy="923330"/>
          </a:xfrm>
          <a:prstGeom prst="rect">
            <a:avLst/>
          </a:prstGeom>
          <a:noFill/>
        </p:spPr>
        <p:txBody>
          <a:bodyPr wrap="square" rtlCol="0">
            <a:spAutoFit/>
          </a:bodyPr>
          <a:lstStyle/>
          <a:p>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thống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đầu</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tiên</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của</a:t>
            </a:r>
            <a:r>
              <a:rPr lang="en-US" sz="1800" b="1" kern="0" dirty="0">
                <a:solidFill>
                  <a:srgbClr val="FF0000"/>
                </a:solidFill>
                <a:effectLst/>
                <a:latin typeface="Times New Roman" panose="02020603050405020304" pitchFamily="18" charset="0"/>
                <a:ea typeface="Times New Roman" panose="02020603050405020304" pitchFamily="18" charset="0"/>
              </a:rPr>
              <a:t> Liên </a:t>
            </a:r>
            <a:r>
              <a:rPr lang="en-US" sz="1800" b="1" kern="0" dirty="0" err="1">
                <a:solidFill>
                  <a:srgbClr val="FF0000"/>
                </a:solidFill>
                <a:effectLst/>
                <a:latin typeface="Times New Roman" panose="02020603050405020304" pitchFamily="18" charset="0"/>
                <a:ea typeface="Times New Roman" panose="02020603050405020304" pitchFamily="18" charset="0"/>
              </a:rPr>
              <a:t>Xô</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Goóc-ba-chốp</a:t>
            </a:r>
            <a:r>
              <a:rPr lang="en-US" sz="1800" b="1" kern="0" dirty="0">
                <a:solidFill>
                  <a:srgbClr val="FF0000"/>
                </a:solidFill>
                <a:effectLst/>
                <a:latin typeface="Times New Roman" panose="02020603050405020304" pitchFamily="18" charset="0"/>
                <a:ea typeface="Times New Roman" panose="02020603050405020304" pitchFamily="18" charset="0"/>
              </a:rPr>
              <a:t>.</a:t>
            </a:r>
            <a:endParaRPr lang="vi-VN" b="1" dirty="0">
              <a:solidFill>
                <a:srgbClr val="FF0000"/>
              </a:solidFill>
            </a:endParaRPr>
          </a:p>
        </p:txBody>
      </p:sp>
    </p:spTree>
    <p:extLst>
      <p:ext uri="{BB962C8B-B14F-4D97-AF65-F5344CB8AC3E}">
        <p14:creationId xmlns:p14="http://schemas.microsoft.com/office/powerpoint/2010/main" val="1516368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 name="Group 3">
            <a:extLst>
              <a:ext uri="{FF2B5EF4-FFF2-40B4-BE49-F238E27FC236}">
                <a16:creationId xmlns="" xmlns:a16="http://schemas.microsoft.com/office/drawing/2014/main" id="{CBD0C1D9-36F5-BE36-063B-4AB7533B80BA}"/>
              </a:ext>
            </a:extLst>
          </p:cNvPr>
          <p:cNvGrpSpPr/>
          <p:nvPr/>
        </p:nvGrpSpPr>
        <p:grpSpPr>
          <a:xfrm>
            <a:off x="2478630" y="327453"/>
            <a:ext cx="4345245" cy="2424195"/>
            <a:chOff x="2478630" y="651303"/>
            <a:chExt cx="4345245" cy="2424195"/>
          </a:xfrm>
        </p:grpSpPr>
        <p:pic>
          <p:nvPicPr>
            <p:cNvPr id="475" name="Google Shape;475;p50"/>
            <p:cNvPicPr preferRelativeResize="0"/>
            <p:nvPr/>
          </p:nvPicPr>
          <p:blipFill>
            <a:blip r:embed="rId3">
              <a:alphaModFix/>
            </a:blip>
            <a:stretch>
              <a:fillRect/>
            </a:stretch>
          </p:blipFill>
          <p:spPr>
            <a:xfrm rot="-294854">
              <a:off x="2478630" y="651303"/>
              <a:ext cx="2674699" cy="1502944"/>
            </a:xfrm>
            <a:prstGeom prst="rect">
              <a:avLst/>
            </a:prstGeom>
            <a:noFill/>
            <a:ln>
              <a:noFill/>
            </a:ln>
          </p:spPr>
        </p:pic>
        <p:pic>
          <p:nvPicPr>
            <p:cNvPr id="476" name="Google Shape;476;p50"/>
            <p:cNvPicPr preferRelativeResize="0"/>
            <p:nvPr/>
          </p:nvPicPr>
          <p:blipFill rotWithShape="1">
            <a:blip r:embed="rId4">
              <a:alphaModFix/>
            </a:blip>
            <a:srcRect/>
            <a:stretch/>
          </p:blipFill>
          <p:spPr>
            <a:xfrm rot="-477106">
              <a:off x="4016822" y="1110229"/>
              <a:ext cx="2807053" cy="1577317"/>
            </a:xfrm>
            <a:prstGeom prst="rect">
              <a:avLst/>
            </a:prstGeom>
            <a:noFill/>
            <a:ln>
              <a:noFill/>
            </a:ln>
          </p:spPr>
        </p:pic>
        <p:pic>
          <p:nvPicPr>
            <p:cNvPr id="477" name="Google Shape;477;p50"/>
            <p:cNvPicPr preferRelativeResize="0"/>
            <p:nvPr/>
          </p:nvPicPr>
          <p:blipFill>
            <a:blip r:embed="rId5">
              <a:alphaModFix/>
            </a:blip>
            <a:stretch>
              <a:fillRect/>
            </a:stretch>
          </p:blipFill>
          <p:spPr>
            <a:xfrm>
              <a:off x="3057549" y="923644"/>
              <a:ext cx="1544536" cy="2151854"/>
            </a:xfrm>
            <a:prstGeom prst="rect">
              <a:avLst/>
            </a:prstGeom>
            <a:noFill/>
            <a:ln>
              <a:noFill/>
            </a:ln>
          </p:spPr>
        </p:pic>
        <p:pic>
          <p:nvPicPr>
            <p:cNvPr id="478" name="Google Shape;478;p50"/>
            <p:cNvPicPr preferRelativeResize="0"/>
            <p:nvPr/>
          </p:nvPicPr>
          <p:blipFill>
            <a:blip r:embed="rId5">
              <a:alphaModFix/>
            </a:blip>
            <a:stretch>
              <a:fillRect/>
            </a:stretch>
          </p:blipFill>
          <p:spPr>
            <a:xfrm>
              <a:off x="4378447" y="1421541"/>
              <a:ext cx="1127497" cy="1570842"/>
            </a:xfrm>
            <a:prstGeom prst="rect">
              <a:avLst/>
            </a:prstGeom>
            <a:noFill/>
            <a:ln>
              <a:noFill/>
            </a:ln>
          </p:spPr>
        </p:pic>
      </p:grpSp>
      <p:sp>
        <p:nvSpPr>
          <p:cNvPr id="5" name="TextBox 4">
            <a:extLst>
              <a:ext uri="{FF2B5EF4-FFF2-40B4-BE49-F238E27FC236}">
                <a16:creationId xmlns="" xmlns:a16="http://schemas.microsoft.com/office/drawing/2014/main" id="{563BFC52-1015-E0B4-6DA9-ABED25802020}"/>
              </a:ext>
            </a:extLst>
          </p:cNvPr>
          <p:cNvSpPr txBox="1"/>
          <p:nvPr/>
        </p:nvSpPr>
        <p:spPr>
          <a:xfrm>
            <a:off x="463986" y="2841290"/>
            <a:ext cx="8216027"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02123A"/>
                </a:solidFill>
                <a:effectLst/>
                <a:uLnTx/>
                <a:uFillTx/>
                <a:latin typeface="Arial" panose="020B0604020202020204" pitchFamily="34" charset="0"/>
                <a:cs typeface="Arial"/>
                <a:sym typeface="Arial"/>
              </a:rPr>
              <a:t>CHƯƠNG 3: </a:t>
            </a:r>
            <a:r>
              <a:rPr kumimoji="0" lang="vi-VN" sz="4400" b="1" i="0" u="none" strike="noStrike" kern="0" cap="none" spc="0" normalizeH="0" baseline="0" noProof="0">
                <a:ln>
                  <a:noFill/>
                </a:ln>
                <a:solidFill>
                  <a:srgbClr val="BE0B23"/>
                </a:solidFill>
                <a:effectLst/>
                <a:uLnTx/>
                <a:uFillTx/>
                <a:latin typeface="Arial" panose="020B0604020202020204" pitchFamily="34" charset="0"/>
                <a:cs typeface="Arial"/>
                <a:sym typeface="Arial"/>
              </a:rPr>
              <a:t>THẾ GIỚI </a:t>
            </a:r>
            <a:endParaRPr kumimoji="0" lang="en-US" sz="4400" b="1" i="0" u="none" strike="noStrike" kern="0" cap="none" spc="0" normalizeH="0" baseline="0" noProof="0">
              <a:ln>
                <a:noFill/>
              </a:ln>
              <a:solidFill>
                <a:srgbClr val="BE0B23"/>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BE0B23"/>
                </a:solidFill>
                <a:effectLst/>
                <a:uLnTx/>
                <a:uFillTx/>
                <a:latin typeface="Arial" panose="020B0604020202020204" pitchFamily="34" charset="0"/>
                <a:cs typeface="Arial"/>
                <a:sym typeface="Arial"/>
              </a:rPr>
              <a:t>TỪ NĂM 1945 ĐẾN NĂM 1991</a:t>
            </a:r>
            <a:endParaRPr kumimoji="0" lang="en-US" sz="4400" b="1" i="0" u="none" strike="noStrike" kern="0" cap="none" spc="0" normalizeH="0" baseline="0" noProof="0">
              <a:ln>
                <a:noFill/>
              </a:ln>
              <a:solidFill>
                <a:srgbClr val="BE0B23"/>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9" name="Google Shape;256;p38">
            <a:extLst>
              <a:ext uri="{FF2B5EF4-FFF2-40B4-BE49-F238E27FC236}">
                <a16:creationId xmlns="" xmlns:a16="http://schemas.microsoft.com/office/drawing/2014/main" id="{E9A0EBD0-0337-8CC0-033E-FDE13A6DB444}"/>
              </a:ext>
            </a:extLst>
          </p:cNvPr>
          <p:cNvPicPr preferRelativeResize="0"/>
          <p:nvPr/>
        </p:nvPicPr>
        <p:blipFill>
          <a:blip r:embed="rId3">
            <a:alphaModFix/>
          </a:blip>
          <a:stretch>
            <a:fillRect/>
          </a:stretch>
        </p:blipFill>
        <p:spPr>
          <a:xfrm rot="-255822">
            <a:off x="1647031" y="225834"/>
            <a:ext cx="2844538" cy="1598390"/>
          </a:xfrm>
          <a:prstGeom prst="rect">
            <a:avLst/>
          </a:prstGeom>
          <a:noFill/>
          <a:ln>
            <a:noFill/>
          </a:ln>
        </p:spPr>
      </p:pic>
      <p:pic>
        <p:nvPicPr>
          <p:cNvPr id="10" name="Google Shape;257;p38">
            <a:extLst>
              <a:ext uri="{FF2B5EF4-FFF2-40B4-BE49-F238E27FC236}">
                <a16:creationId xmlns="" xmlns:a16="http://schemas.microsoft.com/office/drawing/2014/main" id="{9F2D37C4-48DB-CE36-8340-360B38310459}"/>
              </a:ext>
            </a:extLst>
          </p:cNvPr>
          <p:cNvPicPr preferRelativeResize="0"/>
          <p:nvPr/>
        </p:nvPicPr>
        <p:blipFill rotWithShape="1">
          <a:blip r:embed="rId4">
            <a:alphaModFix/>
          </a:blip>
          <a:srcRect/>
          <a:stretch/>
        </p:blipFill>
        <p:spPr>
          <a:xfrm rot="163998">
            <a:off x="4751220" y="227606"/>
            <a:ext cx="3052668" cy="1715331"/>
          </a:xfrm>
          <a:prstGeom prst="rect">
            <a:avLst/>
          </a:prstGeom>
          <a:noFill/>
          <a:ln>
            <a:noFill/>
          </a:ln>
        </p:spPr>
      </p:pic>
      <p:sp>
        <p:nvSpPr>
          <p:cNvPr id="11" name="TextBox 10">
            <a:extLst>
              <a:ext uri="{FF2B5EF4-FFF2-40B4-BE49-F238E27FC236}">
                <a16:creationId xmlns="" xmlns:a16="http://schemas.microsoft.com/office/drawing/2014/main" id="{F859A41A-9B83-056D-1D21-4DA26C3FF79F}"/>
              </a:ext>
            </a:extLst>
          </p:cNvPr>
          <p:cNvSpPr txBox="1"/>
          <p:nvPr/>
        </p:nvSpPr>
        <p:spPr>
          <a:xfrm>
            <a:off x="945095" y="1422645"/>
            <a:ext cx="7203911" cy="3412216"/>
          </a:xfrm>
          <a:prstGeom prst="rect">
            <a:avLst/>
          </a:prstGeom>
          <a:noFill/>
        </p:spPr>
        <p:txBody>
          <a:bodyPr wrap="square">
            <a:spAutoFit/>
          </a:bodyPr>
          <a:lstStyle/>
          <a:p>
            <a:pPr algn="ctr">
              <a:lnSpc>
                <a:spcPct val="150000"/>
              </a:lnSpc>
            </a:pPr>
            <a:r>
              <a:rPr lang="en-US" sz="5000" b="1">
                <a:solidFill>
                  <a:schemeClr val="accent1">
                    <a:lumMod val="75000"/>
                  </a:schemeClr>
                </a:solidFill>
              </a:rPr>
              <a:t>BÀI 9: </a:t>
            </a:r>
          </a:p>
          <a:p>
            <a:pPr algn="ctr">
              <a:lnSpc>
                <a:spcPct val="150000"/>
              </a:lnSpc>
            </a:pPr>
            <a:r>
              <a:rPr lang="en-US" sz="5000" b="1">
                <a:solidFill>
                  <a:schemeClr val="bg2">
                    <a:lumMod val="75000"/>
                  </a:schemeClr>
                </a:solidFill>
              </a:rPr>
              <a:t>CHIẾN TRANH LẠNH</a:t>
            </a:r>
          </a:p>
          <a:p>
            <a:pPr algn="ctr">
              <a:lnSpc>
                <a:spcPct val="150000"/>
              </a:lnSpc>
            </a:pPr>
            <a:r>
              <a:rPr lang="en-US" sz="5000" b="1">
                <a:solidFill>
                  <a:schemeClr val="bg2">
                    <a:lumMod val="75000"/>
                  </a:schemeClr>
                </a:solidFill>
              </a:rPr>
              <a:t>(1947 – 1989)</a:t>
            </a:r>
          </a:p>
        </p:txBody>
      </p:sp>
      <p:pic>
        <p:nvPicPr>
          <p:cNvPr id="2" name="Picture 1">
            <a:extLst>
              <a:ext uri="{FF2B5EF4-FFF2-40B4-BE49-F238E27FC236}">
                <a16:creationId xmlns="" xmlns:a16="http://schemas.microsoft.com/office/drawing/2014/main" id="{7AA06F95-B437-6F1F-7476-9BBB0C683E36}"/>
              </a:ext>
            </a:extLst>
          </p:cNvPr>
          <p:cNvPicPr>
            <a:picLocks noChangeAspect="1"/>
          </p:cNvPicPr>
          <p:nvPr/>
        </p:nvPicPr>
        <p:blipFill>
          <a:blip r:embed="rId5"/>
          <a:stretch>
            <a:fillRect/>
          </a:stretch>
        </p:blipFill>
        <p:spPr>
          <a:xfrm>
            <a:off x="0"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6088CB8-61F7-C0AB-53D9-594906E857B0}"/>
              </a:ext>
            </a:extLst>
          </p:cNvPr>
          <p:cNvPicPr>
            <a:picLocks noChangeAspect="1"/>
          </p:cNvPicPr>
          <p:nvPr/>
        </p:nvPicPr>
        <p:blipFill rotWithShape="1">
          <a:blip r:embed="rId3"/>
          <a:srcRect t="26649" b="1975"/>
          <a:stretch/>
        </p:blipFill>
        <p:spPr>
          <a:xfrm>
            <a:off x="0" y="0"/>
            <a:ext cx="9144000" cy="5143500"/>
          </a:xfrm>
          <a:prstGeom prst="rect">
            <a:avLst/>
          </a:prstGeom>
        </p:spPr>
      </p:pic>
      <p:sp>
        <p:nvSpPr>
          <p:cNvPr id="6" name="Rectangle: Rounded Corners 5">
            <a:extLst>
              <a:ext uri="{FF2B5EF4-FFF2-40B4-BE49-F238E27FC236}">
                <a16:creationId xmlns="" xmlns:a16="http://schemas.microsoft.com/office/drawing/2014/main" id="{F6BFA5A8-4CDA-A13D-0ADD-76963EC35FCB}"/>
              </a:ext>
            </a:extLst>
          </p:cNvPr>
          <p:cNvSpPr/>
          <p:nvPr/>
        </p:nvSpPr>
        <p:spPr>
          <a:xfrm>
            <a:off x="318432" y="4153851"/>
            <a:ext cx="8507136" cy="685800"/>
          </a:xfrm>
          <a:prstGeom prst="roundRect">
            <a:avLst>
              <a:gd name="adj" fmla="val 28667"/>
            </a:avLst>
          </a:prstGeom>
          <a:solidFill>
            <a:srgbClr val="FFFFFF"/>
          </a:solidFill>
          <a:ln w="28575">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r>
              <a:rPr lang="vi-VN" sz="2000" kern="1200" dirty="0">
                <a:solidFill>
                  <a:prstClr val="black"/>
                </a:solidFill>
              </a:rPr>
              <a:t>U. </a:t>
            </a:r>
            <a:r>
              <a:rPr lang="vi-VN" sz="2000" kern="1200" dirty="0" err="1">
                <a:solidFill>
                  <a:prstClr val="black"/>
                </a:solidFill>
              </a:rPr>
              <a:t>Sớc</a:t>
            </a:r>
            <a:r>
              <a:rPr lang="vi-VN" sz="2000" kern="1200" dirty="0">
                <a:solidFill>
                  <a:prstClr val="black"/>
                </a:solidFill>
              </a:rPr>
              <a:t>-sin (Anh), Ru-dơ-ven (Mỹ), </a:t>
            </a:r>
            <a:r>
              <a:rPr lang="vi-VN" sz="2000" kern="1200" dirty="0" err="1">
                <a:solidFill>
                  <a:prstClr val="black"/>
                </a:solidFill>
              </a:rPr>
              <a:t>Xta-lin</a:t>
            </a:r>
            <a:r>
              <a:rPr lang="vi-VN" sz="2000" kern="1200" dirty="0">
                <a:solidFill>
                  <a:prstClr val="black"/>
                </a:solidFill>
              </a:rPr>
              <a:t> (Liên Xô) ở I-an-ta năm 1945</a:t>
            </a:r>
            <a:endParaRPr lang="en-US" sz="2000" kern="1200" dirty="0">
              <a:solidFill>
                <a:prstClr val="black"/>
              </a:solidFill>
              <a:latin typeface="Calibri"/>
            </a:endParaRPr>
          </a:p>
        </p:txBody>
      </p:sp>
    </p:spTree>
    <p:extLst>
      <p:ext uri="{BB962C8B-B14F-4D97-AF65-F5344CB8AC3E}">
        <p14:creationId xmlns:p14="http://schemas.microsoft.com/office/powerpoint/2010/main" val="182806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 name="TextBox 16">
            <a:extLst>
              <a:ext uri="{FF2B5EF4-FFF2-40B4-BE49-F238E27FC236}">
                <a16:creationId xmlns="" xmlns:a16="http://schemas.microsoft.com/office/drawing/2014/main" id="{B398E248-BD03-38F0-60B1-CF20CE8960C7}"/>
              </a:ext>
            </a:extLst>
          </p:cNvPr>
          <p:cNvSpPr txBox="1"/>
          <p:nvPr/>
        </p:nvSpPr>
        <p:spPr>
          <a:xfrm>
            <a:off x="2116665" y="492817"/>
            <a:ext cx="4910668" cy="551433"/>
          </a:xfrm>
          <a:prstGeom prst="rect">
            <a:avLst/>
          </a:prstGeom>
        </p:spPr>
        <p:txBody>
          <a:bodyPr wrap="square" lIns="0" tIns="0" rIns="0" bIns="0" rtlCol="0" anchor="t">
            <a:spAutoFit/>
          </a:bodyPr>
          <a:lstStyle/>
          <a:p>
            <a:pPr algn="ctr" defTabSz="457200">
              <a:lnSpc>
                <a:spcPts val="4320"/>
              </a:lnSpc>
              <a:buClrTx/>
            </a:pPr>
            <a:r>
              <a:rPr lang="en-US" sz="3600" b="1" kern="1200" dirty="0">
                <a:solidFill>
                  <a:schemeClr val="bg2">
                    <a:lumMod val="75000"/>
                  </a:schemeClr>
                </a:solidFill>
                <a:latin typeface="Arial" panose="020B0604020202020204" pitchFamily="34" charset="0"/>
                <a:ea typeface="+mn-ea"/>
                <a:cs typeface="Arial" panose="020B0604020202020204" pitchFamily="34" charset="0"/>
              </a:rPr>
              <a:t>NỘI DUNG </a:t>
            </a:r>
            <a:r>
              <a:rPr lang="en-US" sz="3600" b="1" kern="1200" dirty="0">
                <a:solidFill>
                  <a:srgbClr val="E03232"/>
                </a:solidFill>
                <a:latin typeface="Arial" panose="020B0604020202020204" pitchFamily="34" charset="0"/>
                <a:ea typeface="+mn-ea"/>
                <a:cs typeface="Arial" panose="020B0604020202020204" pitchFamily="34" charset="0"/>
              </a:rPr>
              <a:t>BÀI HỌC</a:t>
            </a:r>
          </a:p>
        </p:txBody>
      </p:sp>
      <p:grpSp>
        <p:nvGrpSpPr>
          <p:cNvPr id="3" name="Group 2">
            <a:extLst>
              <a:ext uri="{FF2B5EF4-FFF2-40B4-BE49-F238E27FC236}">
                <a16:creationId xmlns="" xmlns:a16="http://schemas.microsoft.com/office/drawing/2014/main" id="{3BA30FF4-00C4-3A4A-81F8-F21E4200BB37}"/>
              </a:ext>
            </a:extLst>
          </p:cNvPr>
          <p:cNvGrpSpPr/>
          <p:nvPr/>
        </p:nvGrpSpPr>
        <p:grpSpPr>
          <a:xfrm>
            <a:off x="267739" y="1205897"/>
            <a:ext cx="3441332" cy="1704347"/>
            <a:chOff x="225561" y="1444453"/>
            <a:chExt cx="3441332" cy="1704347"/>
          </a:xfrm>
        </p:grpSpPr>
        <p:sp>
          <p:nvSpPr>
            <p:cNvPr id="4" name="TextBox 3">
              <a:extLst>
                <a:ext uri="{FF2B5EF4-FFF2-40B4-BE49-F238E27FC236}">
                  <a16:creationId xmlns="" xmlns:a16="http://schemas.microsoft.com/office/drawing/2014/main" id="{B2472CEE-E2A6-C218-D810-3916178079B5}"/>
                </a:ext>
              </a:extLst>
            </p:cNvPr>
            <p:cNvSpPr txBox="1"/>
            <p:nvPr/>
          </p:nvSpPr>
          <p:spPr>
            <a:xfrm>
              <a:off x="1325138" y="144445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Berlin Sans FB Demi" panose="020E0802020502020306" pitchFamily="34" charset="0"/>
                </a:rPr>
                <a:t>01</a:t>
              </a:r>
            </a:p>
          </p:txBody>
        </p:sp>
        <p:sp>
          <p:nvSpPr>
            <p:cNvPr id="5" name="TextBox 4">
              <a:extLst>
                <a:ext uri="{FF2B5EF4-FFF2-40B4-BE49-F238E27FC236}">
                  <a16:creationId xmlns="" xmlns:a16="http://schemas.microsoft.com/office/drawing/2014/main" id="{17FD32F8-89FC-6758-CBF5-02398373AF81}"/>
                </a:ext>
              </a:extLst>
            </p:cNvPr>
            <p:cNvSpPr txBox="1"/>
            <p:nvPr/>
          </p:nvSpPr>
          <p:spPr>
            <a:xfrm>
              <a:off x="225561" y="2016952"/>
              <a:ext cx="3441332" cy="1131848"/>
            </a:xfrm>
            <a:prstGeom prst="rect">
              <a:avLst/>
            </a:prstGeom>
            <a:noFill/>
          </p:spPr>
          <p:txBody>
            <a:bodyPr wrap="square">
              <a:spAutoFit/>
            </a:bodyPr>
            <a:lstStyle/>
            <a:p>
              <a:pPr algn="ctr">
                <a:lnSpc>
                  <a:spcPct val="150000"/>
                </a:lnSpc>
                <a:spcAft>
                  <a:spcPts val="1000"/>
                </a:spcAft>
              </a:pPr>
              <a:r>
                <a:rPr lang="en-US" sz="2400" dirty="0" err="1">
                  <a:solidFill>
                    <a:srgbClr val="E03232"/>
                  </a:solidFill>
                  <a:latin typeface="+mn-lt"/>
                  <a:ea typeface="Times New Roman" panose="02020603050405020304" pitchFamily="18" charset="0"/>
                </a:rPr>
                <a:t>Nguyên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nhân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dẫn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đến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Chiến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tranh</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lạnh</a:t>
              </a:r>
              <a:endParaRPr lang="en-US" sz="2000" dirty="0">
                <a:solidFill>
                  <a:srgbClr val="E03232"/>
                </a:solidFill>
                <a:effectLst/>
                <a:latin typeface="+mn-lt"/>
                <a:ea typeface="Calibri" panose="020F0502020204030204" pitchFamily="34" charset="0"/>
              </a:endParaRPr>
            </a:p>
          </p:txBody>
        </p:sp>
      </p:grpSp>
      <p:grpSp>
        <p:nvGrpSpPr>
          <p:cNvPr id="6" name="Group 5">
            <a:extLst>
              <a:ext uri="{FF2B5EF4-FFF2-40B4-BE49-F238E27FC236}">
                <a16:creationId xmlns="" xmlns:a16="http://schemas.microsoft.com/office/drawing/2014/main" id="{A91C9CC2-094B-8490-AE2F-D82970A1F02C}"/>
              </a:ext>
            </a:extLst>
          </p:cNvPr>
          <p:cNvGrpSpPr/>
          <p:nvPr/>
        </p:nvGrpSpPr>
        <p:grpSpPr>
          <a:xfrm>
            <a:off x="5275298" y="1215147"/>
            <a:ext cx="3600963" cy="2258345"/>
            <a:chOff x="413725" y="1444453"/>
            <a:chExt cx="2557345" cy="2258345"/>
          </a:xfrm>
        </p:grpSpPr>
        <p:sp>
          <p:nvSpPr>
            <p:cNvPr id="7" name="TextBox 6">
              <a:extLst>
                <a:ext uri="{FF2B5EF4-FFF2-40B4-BE49-F238E27FC236}">
                  <a16:creationId xmlns="" xmlns:a16="http://schemas.microsoft.com/office/drawing/2014/main" id="{BDD634AB-A818-3575-CFDB-1FEFE0802EB0}"/>
                </a:ext>
              </a:extLst>
            </p:cNvPr>
            <p:cNvSpPr txBox="1"/>
            <p:nvPr/>
          </p:nvSpPr>
          <p:spPr>
            <a:xfrm>
              <a:off x="1122558" y="144445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Berlin Sans FB Demi" panose="020E0802020502020306" pitchFamily="34" charset="0"/>
                </a:rPr>
                <a:t>02</a:t>
              </a:r>
            </a:p>
          </p:txBody>
        </p:sp>
        <p:sp>
          <p:nvSpPr>
            <p:cNvPr id="8" name="TextBox 7">
              <a:extLst>
                <a:ext uri="{FF2B5EF4-FFF2-40B4-BE49-F238E27FC236}">
                  <a16:creationId xmlns="" xmlns:a16="http://schemas.microsoft.com/office/drawing/2014/main" id="{4C6CCD47-5D55-1585-44F7-6DD85FBF52D8}"/>
                </a:ext>
              </a:extLst>
            </p:cNvPr>
            <p:cNvSpPr txBox="1"/>
            <p:nvPr/>
          </p:nvSpPr>
          <p:spPr>
            <a:xfrm>
              <a:off x="413725" y="2016952"/>
              <a:ext cx="2557345" cy="1685846"/>
            </a:xfrm>
            <a:prstGeom prst="rect">
              <a:avLst/>
            </a:prstGeom>
            <a:noFill/>
          </p:spPr>
          <p:txBody>
            <a:bodyPr wrap="square">
              <a:spAutoFit/>
            </a:bodyPr>
            <a:lstStyle/>
            <a:p>
              <a:pPr algn="ctr">
                <a:lnSpc>
                  <a:spcPct val="150000"/>
                </a:lnSpc>
                <a:spcAft>
                  <a:spcPts val="1000"/>
                </a:spcAft>
              </a:pPr>
              <a:r>
                <a:rPr lang="en-US" sz="2400" dirty="0" err="1">
                  <a:solidFill>
                    <a:srgbClr val="E03232"/>
                  </a:solidFill>
                  <a:latin typeface="+mn-lt"/>
                  <a:ea typeface="Times New Roman" panose="02020603050405020304" pitchFamily="18" charset="0"/>
                </a:rPr>
                <a:t>Biểu</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hiện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và</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hậu</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quả</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của</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Chiến</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tranh</a:t>
              </a:r>
              <a:r>
                <a:rPr lang="en-US" sz="2400" dirty="0">
                  <a:solidFill>
                    <a:srgbClr val="E03232"/>
                  </a:solidFill>
                  <a:latin typeface="+mn-lt"/>
                  <a:ea typeface="Times New Roman" panose="02020603050405020304" pitchFamily="18" charset="0"/>
                </a:rPr>
                <a:t> </a:t>
              </a:r>
              <a:r>
                <a:rPr lang="en-US" sz="2400" dirty="0" err="1">
                  <a:solidFill>
                    <a:srgbClr val="E03232"/>
                  </a:solidFill>
                  <a:latin typeface="+mn-lt"/>
                  <a:ea typeface="Times New Roman" panose="02020603050405020304" pitchFamily="18" charset="0"/>
                </a:rPr>
                <a:t>lạnh</a:t>
              </a:r>
              <a:endParaRPr lang="en-US" sz="2000" dirty="0">
                <a:solidFill>
                  <a:srgbClr val="E03232"/>
                </a:solidFill>
                <a:effectLst/>
                <a:latin typeface="+mn-lt"/>
                <a:ea typeface="Calibri" panose="020F0502020204030204" pitchFamily="34" charset="0"/>
              </a:endParaRPr>
            </a:p>
          </p:txBody>
        </p:sp>
      </p:grpSp>
      <p:grpSp>
        <p:nvGrpSpPr>
          <p:cNvPr id="12" name="Group 11">
            <a:extLst>
              <a:ext uri="{FF2B5EF4-FFF2-40B4-BE49-F238E27FC236}">
                <a16:creationId xmlns="" xmlns:a16="http://schemas.microsoft.com/office/drawing/2014/main" id="{D2942739-6AB4-CF29-EE08-E3E9F5917221}"/>
              </a:ext>
            </a:extLst>
          </p:cNvPr>
          <p:cNvGrpSpPr/>
          <p:nvPr/>
        </p:nvGrpSpPr>
        <p:grpSpPr>
          <a:xfrm>
            <a:off x="1168337" y="3071892"/>
            <a:ext cx="6807323" cy="1891242"/>
            <a:chOff x="1147958" y="2964914"/>
            <a:chExt cx="6807323" cy="1891242"/>
          </a:xfrm>
        </p:grpSpPr>
        <p:sp>
          <p:nvSpPr>
            <p:cNvPr id="13" name="Freeform 2">
              <a:extLst>
                <a:ext uri="{FF2B5EF4-FFF2-40B4-BE49-F238E27FC236}">
                  <a16:creationId xmlns="" xmlns:a16="http://schemas.microsoft.com/office/drawing/2014/main" id="{6E70D75B-0AD9-6107-89BE-C5C19F819DC9}"/>
                </a:ext>
              </a:extLst>
            </p:cNvPr>
            <p:cNvSpPr/>
            <p:nvPr/>
          </p:nvSpPr>
          <p:spPr>
            <a:xfrm>
              <a:off x="1147958" y="2964914"/>
              <a:ext cx="2828025" cy="1891242"/>
            </a:xfrm>
            <a:custGeom>
              <a:avLst/>
              <a:gdLst/>
              <a:ahLst/>
              <a:cxnLst/>
              <a:rect l="l" t="t" r="r" b="b"/>
              <a:pathLst>
                <a:path w="2828025" h="1891242">
                  <a:moveTo>
                    <a:pt x="0" y="0"/>
                  </a:moveTo>
                  <a:lnTo>
                    <a:pt x="2828026" y="0"/>
                  </a:lnTo>
                  <a:lnTo>
                    <a:pt x="2828026" y="1891242"/>
                  </a:lnTo>
                  <a:lnTo>
                    <a:pt x="0" y="18912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4" name="Freeform 4">
              <a:extLst>
                <a:ext uri="{FF2B5EF4-FFF2-40B4-BE49-F238E27FC236}">
                  <a16:creationId xmlns="" xmlns:a16="http://schemas.microsoft.com/office/drawing/2014/main" id="{9953BAC2-D0FF-5E96-46AF-CDDE6B090E0A}"/>
                </a:ext>
              </a:extLst>
            </p:cNvPr>
            <p:cNvSpPr/>
            <p:nvPr/>
          </p:nvSpPr>
          <p:spPr>
            <a:xfrm>
              <a:off x="5221137" y="2964914"/>
              <a:ext cx="2734144" cy="1891242"/>
            </a:xfrm>
            <a:custGeom>
              <a:avLst/>
              <a:gdLst/>
              <a:ahLst/>
              <a:cxnLst/>
              <a:rect l="l" t="t" r="r" b="b"/>
              <a:pathLst>
                <a:path w="3824297" h="2347162">
                  <a:moveTo>
                    <a:pt x="0" y="0"/>
                  </a:moveTo>
                  <a:lnTo>
                    <a:pt x="3824297" y="0"/>
                  </a:lnTo>
                  <a:lnTo>
                    <a:pt x="3824297" y="2347162"/>
                  </a:lnTo>
                  <a:lnTo>
                    <a:pt x="0" y="2347162"/>
                  </a:lnTo>
                  <a:lnTo>
                    <a:pt x="0" y="0"/>
                  </a:lnTo>
                  <a:close/>
                </a:path>
              </a:pathLst>
            </a:custGeom>
            <a:blipFill>
              <a:blip r:embed="rId5"/>
              <a:stretch>
                <a:fillRect/>
              </a:stretch>
            </a:blipFill>
          </p:spPr>
          <p:txBody>
            <a:bodyPr/>
            <a:lstStyle/>
            <a:p>
              <a:endParaRPr lang="en-US"/>
            </a:p>
          </p:txBody>
        </p:sp>
        <p:sp>
          <p:nvSpPr>
            <p:cNvPr id="15" name="Multiplication Sign 14">
              <a:extLst>
                <a:ext uri="{FF2B5EF4-FFF2-40B4-BE49-F238E27FC236}">
                  <a16:creationId xmlns="" xmlns:a16="http://schemas.microsoft.com/office/drawing/2014/main" id="{07BD7729-3F7D-F87D-4140-051718DB1B37}"/>
                </a:ext>
              </a:extLst>
            </p:cNvPr>
            <p:cNvSpPr/>
            <p:nvPr/>
          </p:nvSpPr>
          <p:spPr>
            <a:xfrm>
              <a:off x="4065859" y="3448870"/>
              <a:ext cx="914400" cy="914400"/>
            </a:xfrm>
            <a:prstGeom prst="mathMultiply">
              <a:avLst/>
            </a:prstGeom>
            <a:solidFill>
              <a:srgbClr val="BE0B23"/>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EC71AE45-926B-AD9E-BC29-2BD5B6E86568}"/>
              </a:ext>
            </a:extLst>
          </p:cNvPr>
          <p:cNvPicPr>
            <a:picLocks noChangeAspect="1"/>
          </p:cNvPicPr>
          <p:nvPr/>
        </p:nvPicPr>
        <p:blipFill>
          <a:blip r:embed="rId6"/>
          <a:stretch>
            <a:fillRect/>
          </a:stretch>
        </p:blipFill>
        <p:spPr>
          <a:xfrm>
            <a:off x="0"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11" name="Group 10">
            <a:extLst>
              <a:ext uri="{FF2B5EF4-FFF2-40B4-BE49-F238E27FC236}">
                <a16:creationId xmlns="" xmlns:a16="http://schemas.microsoft.com/office/drawing/2014/main" id="{A46D6DB0-5821-46ED-9F42-BA956C230502}"/>
              </a:ext>
            </a:extLst>
          </p:cNvPr>
          <p:cNvGrpSpPr/>
          <p:nvPr/>
        </p:nvGrpSpPr>
        <p:grpSpPr>
          <a:xfrm>
            <a:off x="5881431" y="1150122"/>
            <a:ext cx="3052668" cy="3230299"/>
            <a:chOff x="5607395" y="1077275"/>
            <a:chExt cx="3052668" cy="3230299"/>
          </a:xfrm>
        </p:grpSpPr>
        <p:pic>
          <p:nvPicPr>
            <p:cNvPr id="262" name="Google Shape;262;p39"/>
            <p:cNvPicPr preferRelativeResize="0"/>
            <p:nvPr/>
          </p:nvPicPr>
          <p:blipFill>
            <a:blip r:embed="rId3">
              <a:alphaModFix/>
            </a:blip>
            <a:stretch>
              <a:fillRect/>
            </a:stretch>
          </p:blipFill>
          <p:spPr>
            <a:xfrm rot="746446">
              <a:off x="5729408" y="1077275"/>
              <a:ext cx="2908737" cy="1634446"/>
            </a:xfrm>
            <a:prstGeom prst="rect">
              <a:avLst/>
            </a:prstGeom>
            <a:noFill/>
            <a:ln>
              <a:noFill/>
            </a:ln>
          </p:spPr>
        </p:pic>
        <p:pic>
          <p:nvPicPr>
            <p:cNvPr id="263" name="Google Shape;263;p39"/>
            <p:cNvPicPr preferRelativeResize="0"/>
            <p:nvPr/>
          </p:nvPicPr>
          <p:blipFill rotWithShape="1">
            <a:blip r:embed="rId4">
              <a:alphaModFix/>
            </a:blip>
            <a:srcRect/>
            <a:stretch/>
          </p:blipFill>
          <p:spPr>
            <a:xfrm rot="-1142673">
              <a:off x="5607395" y="2364978"/>
              <a:ext cx="3052668" cy="1715331"/>
            </a:xfrm>
            <a:prstGeom prst="rect">
              <a:avLst/>
            </a:prstGeom>
            <a:noFill/>
            <a:ln>
              <a:noFill/>
            </a:ln>
          </p:spPr>
        </p:pic>
        <p:pic>
          <p:nvPicPr>
            <p:cNvPr id="267" name="Google Shape;267;p39"/>
            <p:cNvPicPr preferRelativeResize="0"/>
            <p:nvPr/>
          </p:nvPicPr>
          <p:blipFill>
            <a:blip r:embed="rId5">
              <a:alphaModFix/>
            </a:blip>
            <a:stretch>
              <a:fillRect/>
            </a:stretch>
          </p:blipFill>
          <p:spPr>
            <a:xfrm>
              <a:off x="5936398" y="1357225"/>
              <a:ext cx="2023025" cy="2950349"/>
            </a:xfrm>
            <a:prstGeom prst="rect">
              <a:avLst/>
            </a:prstGeom>
            <a:noFill/>
            <a:ln>
              <a:noFill/>
            </a:ln>
          </p:spPr>
        </p:pic>
      </p:grpSp>
      <p:sp>
        <p:nvSpPr>
          <p:cNvPr id="9" name="TextBox 8">
            <a:extLst>
              <a:ext uri="{FF2B5EF4-FFF2-40B4-BE49-F238E27FC236}">
                <a16:creationId xmlns="" xmlns:a16="http://schemas.microsoft.com/office/drawing/2014/main" id="{145552F8-2B6F-D420-F309-A506400A28B7}"/>
              </a:ext>
            </a:extLst>
          </p:cNvPr>
          <p:cNvSpPr txBox="1"/>
          <p:nvPr/>
        </p:nvSpPr>
        <p:spPr>
          <a:xfrm>
            <a:off x="2261479" y="763964"/>
            <a:ext cx="1480787" cy="1107996"/>
          </a:xfrm>
          <a:prstGeom prst="rect">
            <a:avLst/>
          </a:prstGeom>
          <a:noFill/>
        </p:spPr>
        <p:txBody>
          <a:bodyPr wrap="square">
            <a:spAutoFit/>
          </a:bodyPr>
          <a:lstStyle/>
          <a:p>
            <a:pPr marL="0" lvl="0" indent="0" algn="ctr" rtl="0">
              <a:spcBef>
                <a:spcPts val="0"/>
              </a:spcBef>
              <a:spcAft>
                <a:spcPts val="0"/>
              </a:spcAft>
              <a:buNone/>
            </a:pPr>
            <a:r>
              <a:rPr lang="en" sz="6600" b="1">
                <a:solidFill>
                  <a:schemeClr val="bg2">
                    <a:lumMod val="75000"/>
                  </a:schemeClr>
                </a:solidFill>
                <a:latin typeface="Berlin Sans FB Demi" panose="020E0802020502020306" pitchFamily="34" charset="0"/>
              </a:rPr>
              <a:t>01</a:t>
            </a:r>
          </a:p>
        </p:txBody>
      </p:sp>
      <p:sp>
        <p:nvSpPr>
          <p:cNvPr id="10" name="TextBox 9">
            <a:extLst>
              <a:ext uri="{FF2B5EF4-FFF2-40B4-BE49-F238E27FC236}">
                <a16:creationId xmlns="" xmlns:a16="http://schemas.microsoft.com/office/drawing/2014/main" id="{5FBCCC90-D326-0511-3276-3C9F197776AC}"/>
              </a:ext>
            </a:extLst>
          </p:cNvPr>
          <p:cNvSpPr txBox="1"/>
          <p:nvPr/>
        </p:nvSpPr>
        <p:spPr>
          <a:xfrm>
            <a:off x="353862" y="1788316"/>
            <a:ext cx="5552050" cy="2482667"/>
          </a:xfrm>
          <a:prstGeom prst="rect">
            <a:avLst/>
          </a:prstGeom>
          <a:noFill/>
        </p:spPr>
        <p:txBody>
          <a:bodyPr wrap="square">
            <a:spAutoFit/>
          </a:bodyPr>
          <a:lstStyle/>
          <a:p>
            <a:pPr algn="ctr">
              <a:lnSpc>
                <a:spcPct val="150000"/>
              </a:lnSpc>
            </a:pPr>
            <a:r>
              <a:rPr lang="en-US" sz="3600" b="1" dirty="0">
                <a:solidFill>
                  <a:srgbClr val="E03232"/>
                </a:solidFill>
                <a:latin typeface="+mn-lt"/>
                <a:ea typeface="Times New Roman" panose="02020603050405020304" pitchFamily="18" charset="0"/>
              </a:rPr>
              <a:t>NGUYÊN NHÂN </a:t>
            </a:r>
          </a:p>
          <a:p>
            <a:pPr algn="ctr">
              <a:lnSpc>
                <a:spcPct val="150000"/>
              </a:lnSpc>
            </a:pPr>
            <a:r>
              <a:rPr lang="en-US" sz="3600" b="1" dirty="0">
                <a:solidFill>
                  <a:srgbClr val="E03232"/>
                </a:solidFill>
                <a:latin typeface="+mn-lt"/>
                <a:ea typeface="Times New Roman" panose="02020603050405020304" pitchFamily="18" charset="0"/>
              </a:rPr>
              <a:t>DẪN ĐẾN</a:t>
            </a:r>
          </a:p>
          <a:p>
            <a:pPr algn="ctr">
              <a:lnSpc>
                <a:spcPct val="150000"/>
              </a:lnSpc>
            </a:pPr>
            <a:r>
              <a:rPr lang="en-US" sz="3600" b="1" dirty="0">
                <a:solidFill>
                  <a:srgbClr val="E03232"/>
                </a:solidFill>
                <a:latin typeface="+mn-lt"/>
                <a:ea typeface="Times New Roman" panose="02020603050405020304" pitchFamily="18" charset="0"/>
              </a:rPr>
              <a:t>CHIẾN TRANH LẠNH</a:t>
            </a:r>
            <a:endParaRPr lang="en-US" sz="3200" b="1" dirty="0">
              <a:solidFill>
                <a:srgbClr val="E03232"/>
              </a:solidFill>
              <a:effectLst/>
              <a:latin typeface="+mn-lt"/>
              <a:ea typeface="Calibri" panose="020F0502020204030204" pitchFamily="34" charset="0"/>
            </a:endParaRPr>
          </a:p>
        </p:txBody>
      </p:sp>
      <p:pic>
        <p:nvPicPr>
          <p:cNvPr id="2" name="Picture 1">
            <a:extLst>
              <a:ext uri="{FF2B5EF4-FFF2-40B4-BE49-F238E27FC236}">
                <a16:creationId xmlns="" xmlns:a16="http://schemas.microsoft.com/office/drawing/2014/main" id="{10E5A7F0-80F2-37EF-0ABE-B72FA733A9E4}"/>
              </a:ext>
            </a:extLst>
          </p:cNvPr>
          <p:cNvPicPr>
            <a:picLocks noChangeAspect="1"/>
          </p:cNvPicPr>
          <p:nvPr/>
        </p:nvPicPr>
        <p:blipFill>
          <a:blip r:embed="rId6"/>
          <a:stretch>
            <a:fillRect/>
          </a:stretch>
        </p:blipFill>
        <p:spPr>
          <a:xfrm>
            <a:off x="0" y="4925493"/>
            <a:ext cx="1103191" cy="218007"/>
          </a:xfrm>
          <a:prstGeom prst="rect">
            <a:avLst/>
          </a:prstGeom>
        </p:spPr>
      </p:pic>
    </p:spTree>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0778F1E-EE98-BBE8-E4ED-9E6EE9334D60}"/>
              </a:ext>
            </a:extLst>
          </p:cNvPr>
          <p:cNvSpPr txBox="1"/>
          <p:nvPr/>
        </p:nvSpPr>
        <p:spPr>
          <a:xfrm>
            <a:off x="818102" y="228095"/>
            <a:ext cx="7507795"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Sau khi Chiến tranh thế giới thứ hai kết thúc, Mỹ và Liên Xô bước ra khỏi cuộc chiến với tư cách là những quốc gia mạnh nhất thế giới. </a:t>
            </a:r>
            <a:endParaRPr lang="en-US" sz="2000" dirty="0"/>
          </a:p>
          <a:p>
            <a:pPr marL="342900" indent="-342900" algn="just">
              <a:lnSpc>
                <a:spcPct val="150000"/>
              </a:lnSpc>
              <a:buFont typeface="Arial" panose="020B0604020202020204" pitchFamily="34" charset="0"/>
              <a:buChar char="•"/>
            </a:pPr>
            <a:r>
              <a:rPr lang="vi-VN" sz="2000" dirty="0"/>
              <a:t>Năm 1945 – 1947, hai nước vẫn cố duy trì mối quan hệ hợp tác thời chiến.</a:t>
            </a:r>
            <a:endParaRPr lang="en-US" sz="2000" dirty="0"/>
          </a:p>
        </p:txBody>
      </p:sp>
      <p:pic>
        <p:nvPicPr>
          <p:cNvPr id="6" name="Google Shape;256;p38">
            <a:extLst>
              <a:ext uri="{FF2B5EF4-FFF2-40B4-BE49-F238E27FC236}">
                <a16:creationId xmlns="" xmlns:a16="http://schemas.microsoft.com/office/drawing/2014/main" id="{394A7F8F-888A-6F4C-1236-3CACEB7594E5}"/>
              </a:ext>
            </a:extLst>
          </p:cNvPr>
          <p:cNvPicPr preferRelativeResize="0"/>
          <p:nvPr/>
        </p:nvPicPr>
        <p:blipFill>
          <a:blip r:embed="rId3">
            <a:alphaModFix/>
          </a:blip>
          <a:stretch>
            <a:fillRect/>
          </a:stretch>
        </p:blipFill>
        <p:spPr>
          <a:xfrm rot="21344178">
            <a:off x="873584" y="3027925"/>
            <a:ext cx="2844538" cy="1598390"/>
          </a:xfrm>
          <a:prstGeom prst="rect">
            <a:avLst/>
          </a:prstGeom>
          <a:noFill/>
          <a:ln>
            <a:noFill/>
          </a:ln>
        </p:spPr>
      </p:pic>
      <p:pic>
        <p:nvPicPr>
          <p:cNvPr id="7" name="Google Shape;257;p38">
            <a:extLst>
              <a:ext uri="{FF2B5EF4-FFF2-40B4-BE49-F238E27FC236}">
                <a16:creationId xmlns="" xmlns:a16="http://schemas.microsoft.com/office/drawing/2014/main" id="{1C112731-2F5C-B6F2-D3C1-BC2E72AA2099}"/>
              </a:ext>
            </a:extLst>
          </p:cNvPr>
          <p:cNvPicPr preferRelativeResize="0"/>
          <p:nvPr/>
        </p:nvPicPr>
        <p:blipFill rotWithShape="1">
          <a:blip r:embed="rId4">
            <a:alphaModFix/>
          </a:blip>
          <a:srcRect/>
          <a:stretch/>
        </p:blipFill>
        <p:spPr>
          <a:xfrm rot="163998">
            <a:off x="5409561" y="2942703"/>
            <a:ext cx="3052668" cy="1715331"/>
          </a:xfrm>
          <a:prstGeom prst="rect">
            <a:avLst/>
          </a:prstGeom>
          <a:noFill/>
          <a:ln>
            <a:noFill/>
          </a:ln>
        </p:spPr>
      </p:pic>
      <p:pic>
        <p:nvPicPr>
          <p:cNvPr id="9" name="Picture 8">
            <a:extLst>
              <a:ext uri="{FF2B5EF4-FFF2-40B4-BE49-F238E27FC236}">
                <a16:creationId xmlns="" xmlns:a16="http://schemas.microsoft.com/office/drawing/2014/main" id="{392231EE-5034-09DB-20A0-0C42E430F9FF}"/>
              </a:ext>
            </a:extLst>
          </p:cNvPr>
          <p:cNvPicPr>
            <a:picLocks noChangeAspect="1"/>
          </p:cNvPicPr>
          <p:nvPr/>
        </p:nvPicPr>
        <p:blipFill>
          <a:blip r:embed="rId5"/>
          <a:stretch>
            <a:fillRect/>
          </a:stretch>
        </p:blipFill>
        <p:spPr>
          <a:xfrm>
            <a:off x="3635374" y="3042155"/>
            <a:ext cx="1873250" cy="1873250"/>
          </a:xfrm>
          <a:prstGeom prst="rect">
            <a:avLst/>
          </a:prstGeom>
        </p:spPr>
      </p:pic>
      <p:pic>
        <p:nvPicPr>
          <p:cNvPr id="2" name="Picture 1">
            <a:extLst>
              <a:ext uri="{FF2B5EF4-FFF2-40B4-BE49-F238E27FC236}">
                <a16:creationId xmlns="" xmlns:a16="http://schemas.microsoft.com/office/drawing/2014/main" id="{AC2A0AFB-2018-5522-2893-32AB3B80A79C}"/>
              </a:ext>
            </a:extLst>
          </p:cNvPr>
          <p:cNvPicPr>
            <a:picLocks noChangeAspect="1"/>
          </p:cNvPicPr>
          <p:nvPr/>
        </p:nvPicPr>
        <p:blipFill>
          <a:blip r:embed="rId6"/>
          <a:stretch>
            <a:fillRect/>
          </a:stretch>
        </p:blipFill>
        <p:spPr>
          <a:xfrm>
            <a:off x="0" y="4925493"/>
            <a:ext cx="1103191" cy="218007"/>
          </a:xfrm>
          <a:prstGeom prst="rect">
            <a:avLst/>
          </a:prstGeom>
        </p:spPr>
      </p:pic>
    </p:spTree>
    <p:extLst>
      <p:ext uri="{BB962C8B-B14F-4D97-AF65-F5344CB8AC3E}">
        <p14:creationId xmlns:p14="http://schemas.microsoft.com/office/powerpoint/2010/main" val="19070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0778F1E-EE98-BBE8-E4ED-9E6EE9334D60}"/>
              </a:ext>
            </a:extLst>
          </p:cNvPr>
          <p:cNvSpPr txBox="1"/>
          <p:nvPr/>
        </p:nvSpPr>
        <p:spPr>
          <a:xfrm>
            <a:off x="818101" y="901195"/>
            <a:ext cx="7507795"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Tuy nhiên, giữa hai nước ngày càng nảy sinh nhiều bất đồng trong quá trình giải quyết những hậu quả của cuộc chiến.</a:t>
            </a:r>
            <a:endParaRPr lang="en-US" sz="2000" dirty="0"/>
          </a:p>
        </p:txBody>
      </p:sp>
      <p:pic>
        <p:nvPicPr>
          <p:cNvPr id="6" name="Google Shape;256;p38">
            <a:extLst>
              <a:ext uri="{FF2B5EF4-FFF2-40B4-BE49-F238E27FC236}">
                <a16:creationId xmlns="" xmlns:a16="http://schemas.microsoft.com/office/drawing/2014/main" id="{394A7F8F-888A-6F4C-1236-3CACEB7594E5}"/>
              </a:ext>
            </a:extLst>
          </p:cNvPr>
          <p:cNvPicPr preferRelativeResize="0"/>
          <p:nvPr/>
        </p:nvPicPr>
        <p:blipFill>
          <a:blip r:embed="rId3">
            <a:alphaModFix/>
          </a:blip>
          <a:stretch>
            <a:fillRect/>
          </a:stretch>
        </p:blipFill>
        <p:spPr>
          <a:xfrm rot="21344178">
            <a:off x="873582" y="3027925"/>
            <a:ext cx="2844538" cy="1598390"/>
          </a:xfrm>
          <a:prstGeom prst="rect">
            <a:avLst/>
          </a:prstGeom>
          <a:noFill/>
          <a:ln>
            <a:noFill/>
          </a:ln>
        </p:spPr>
      </p:pic>
      <p:pic>
        <p:nvPicPr>
          <p:cNvPr id="7" name="Google Shape;257;p38">
            <a:extLst>
              <a:ext uri="{FF2B5EF4-FFF2-40B4-BE49-F238E27FC236}">
                <a16:creationId xmlns="" xmlns:a16="http://schemas.microsoft.com/office/drawing/2014/main" id="{1C112731-2F5C-B6F2-D3C1-BC2E72AA2099}"/>
              </a:ext>
            </a:extLst>
          </p:cNvPr>
          <p:cNvPicPr preferRelativeResize="0"/>
          <p:nvPr/>
        </p:nvPicPr>
        <p:blipFill rotWithShape="1">
          <a:blip r:embed="rId4">
            <a:alphaModFix/>
          </a:blip>
          <a:srcRect/>
          <a:stretch/>
        </p:blipFill>
        <p:spPr>
          <a:xfrm rot="163998">
            <a:off x="5409559" y="2942703"/>
            <a:ext cx="3052668" cy="1715331"/>
          </a:xfrm>
          <a:prstGeom prst="rect">
            <a:avLst/>
          </a:prstGeom>
          <a:noFill/>
          <a:ln>
            <a:noFill/>
          </a:ln>
        </p:spPr>
      </p:pic>
      <p:pic>
        <p:nvPicPr>
          <p:cNvPr id="3" name="Picture 2">
            <a:extLst>
              <a:ext uri="{FF2B5EF4-FFF2-40B4-BE49-F238E27FC236}">
                <a16:creationId xmlns="" xmlns:a16="http://schemas.microsoft.com/office/drawing/2014/main" id="{1E7EE221-36FC-D6CD-0678-F38096B9E5DF}"/>
              </a:ext>
            </a:extLst>
          </p:cNvPr>
          <p:cNvPicPr>
            <a:picLocks noChangeAspect="1"/>
          </p:cNvPicPr>
          <p:nvPr/>
        </p:nvPicPr>
        <p:blipFill>
          <a:blip r:embed="rId5"/>
          <a:stretch>
            <a:fillRect/>
          </a:stretch>
        </p:blipFill>
        <p:spPr>
          <a:xfrm>
            <a:off x="3822698" y="3077820"/>
            <a:ext cx="1498600" cy="1498600"/>
          </a:xfrm>
          <a:prstGeom prst="rect">
            <a:avLst/>
          </a:prstGeom>
        </p:spPr>
      </p:pic>
      <p:pic>
        <p:nvPicPr>
          <p:cNvPr id="2" name="Picture 1">
            <a:extLst>
              <a:ext uri="{FF2B5EF4-FFF2-40B4-BE49-F238E27FC236}">
                <a16:creationId xmlns="" xmlns:a16="http://schemas.microsoft.com/office/drawing/2014/main" id="{42C4EED0-0469-095B-44BB-B58AA9929524}"/>
              </a:ext>
            </a:extLst>
          </p:cNvPr>
          <p:cNvPicPr>
            <a:picLocks noChangeAspect="1"/>
          </p:cNvPicPr>
          <p:nvPr/>
        </p:nvPicPr>
        <p:blipFill>
          <a:blip r:embed="rId6"/>
          <a:stretch>
            <a:fillRect/>
          </a:stretch>
        </p:blipFill>
        <p:spPr>
          <a:xfrm>
            <a:off x="0" y="4925493"/>
            <a:ext cx="1103191" cy="218007"/>
          </a:xfrm>
          <a:prstGeom prst="rect">
            <a:avLst/>
          </a:prstGeom>
        </p:spPr>
      </p:pic>
    </p:spTree>
    <p:extLst>
      <p:ext uri="{BB962C8B-B14F-4D97-AF65-F5344CB8AC3E}">
        <p14:creationId xmlns:p14="http://schemas.microsoft.com/office/powerpoint/2010/main" val="41775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5022315"/>
          </a:xfrm>
          <a:prstGeom prst="rect">
            <a:avLst/>
          </a:prstGeom>
        </p:spPr>
      </p:pic>
      <p:sp>
        <p:nvSpPr>
          <p:cNvPr id="5" name="Flowchart: Alternate Process 4"/>
          <p:cNvSpPr/>
          <p:nvPr/>
        </p:nvSpPr>
        <p:spPr>
          <a:xfrm>
            <a:off x="1355074" y="0"/>
            <a:ext cx="7788925" cy="793215"/>
          </a:xfrm>
          <a:prstGeom prst="flowChartAlternateProcess">
            <a:avLst/>
          </a:prstGeom>
          <a:solidFill>
            <a:schemeClr val="bg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t>Sự đối lập</a:t>
            </a:r>
            <a:endParaRPr lang="en-US" sz="3200" b="1" dirty="0"/>
          </a:p>
        </p:txBody>
      </p:sp>
    </p:spTree>
    <p:extLst>
      <p:ext uri="{BB962C8B-B14F-4D97-AF65-F5344CB8AC3E}">
        <p14:creationId xmlns:p14="http://schemas.microsoft.com/office/powerpoint/2010/main" val="176590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5" name="TextBox 10">
            <a:extLst>
              <a:ext uri="{FF2B5EF4-FFF2-40B4-BE49-F238E27FC236}">
                <a16:creationId xmlns="" xmlns:a16="http://schemas.microsoft.com/office/drawing/2014/main" id="{A278FD3A-749C-1393-1C29-61B097DAB196}"/>
              </a:ext>
            </a:extLst>
          </p:cNvPr>
          <p:cNvSpPr txBox="1"/>
          <p:nvPr/>
        </p:nvSpPr>
        <p:spPr>
          <a:xfrm>
            <a:off x="533092" y="418456"/>
            <a:ext cx="8077809" cy="507831"/>
          </a:xfrm>
          <a:prstGeom prst="rect">
            <a:avLst/>
          </a:prstGeom>
        </p:spPr>
        <p:txBody>
          <a:bodyPr wrap="square" lIns="0" tIns="0" rIns="0" bIns="0" rtlCol="0" anchor="t">
            <a:spAutoFit/>
          </a:bodyPr>
          <a:lstStyle/>
          <a:p>
            <a:pPr algn="ctr" defTabSz="457200">
              <a:buClrTx/>
              <a:defRPr/>
            </a:pPr>
            <a:r>
              <a:rPr lang="en-US" sz="3300" b="1" kern="1200" dirty="0">
                <a:solidFill>
                  <a:srgbClr val="02123A"/>
                </a:solidFill>
                <a:latin typeface="Arial" panose="020B0604020202020204" pitchFamily="34" charset="0"/>
                <a:ea typeface="+mn-ea"/>
                <a:cs typeface="Arial" panose="020B0604020202020204" pitchFamily="34" charset="0"/>
              </a:rPr>
              <a:t>TRÒ CHƠI NHÀ SỬ HỌC THÔNG THÁI</a:t>
            </a:r>
          </a:p>
        </p:txBody>
      </p:sp>
      <p:sp>
        <p:nvSpPr>
          <p:cNvPr id="6" name="TextBox 5">
            <a:extLst>
              <a:ext uri="{FF2B5EF4-FFF2-40B4-BE49-F238E27FC236}">
                <a16:creationId xmlns="" xmlns:a16="http://schemas.microsoft.com/office/drawing/2014/main" id="{6F47E005-4C69-15F3-15E1-665BB3B6C7E4}"/>
              </a:ext>
            </a:extLst>
          </p:cNvPr>
          <p:cNvSpPr txBox="1"/>
          <p:nvPr/>
        </p:nvSpPr>
        <p:spPr>
          <a:xfrm>
            <a:off x="677531" y="1416069"/>
            <a:ext cx="7788929" cy="2793842"/>
          </a:xfrm>
          <a:prstGeom prst="rect">
            <a:avLst/>
          </a:prstGeom>
          <a:noFill/>
        </p:spPr>
        <p:txBody>
          <a:bodyPr wrap="square" rtlCol="0">
            <a:spAutoFit/>
          </a:bodyPr>
          <a:lstStyle/>
          <a:p>
            <a:pPr algn="just" defTabSz="457200">
              <a:lnSpc>
                <a:spcPct val="150000"/>
              </a:lnSpc>
              <a:buClrTx/>
            </a:pPr>
            <a:r>
              <a:rPr lang="en-US" sz="2400" b="1" i="1" kern="1200" dirty="0" err="1">
                <a:solidFill>
                  <a:srgbClr val="FF0000"/>
                </a:solidFill>
                <a:latin typeface="Arial" panose="020B0604020202020204" pitchFamily="34" charset="0"/>
                <a:ea typeface="+mn-ea"/>
                <a:cs typeface="Arial" panose="020B0604020202020204" pitchFamily="34" charset="0"/>
              </a:rPr>
              <a:t>Luật</a:t>
            </a:r>
            <a:r>
              <a:rPr lang="en-US" sz="2400" b="1" i="1" kern="1200" dirty="0">
                <a:solidFill>
                  <a:srgbClr val="FF0000"/>
                </a:solidFill>
                <a:latin typeface="Arial" panose="020B0604020202020204" pitchFamily="34" charset="0"/>
                <a:ea typeface="+mn-ea"/>
                <a:cs typeface="Arial" panose="020B0604020202020204" pitchFamily="34" charset="0"/>
              </a:rPr>
              <a:t> </a:t>
            </a:r>
            <a:r>
              <a:rPr lang="en-US" sz="2400" b="1" i="1" kern="1200" dirty="0" err="1">
                <a:solidFill>
                  <a:srgbClr val="FF0000"/>
                </a:solidFill>
                <a:latin typeface="Arial" panose="020B0604020202020204" pitchFamily="34" charset="0"/>
                <a:ea typeface="+mn-ea"/>
                <a:cs typeface="Arial" panose="020B0604020202020204" pitchFamily="34" charset="0"/>
              </a:rPr>
              <a:t>chơi</a:t>
            </a:r>
            <a:r>
              <a:rPr lang="en-US" sz="2400" b="1" i="1" kern="1200" dirty="0">
                <a:solidFill>
                  <a:srgbClr val="FF0000"/>
                </a:solidFill>
                <a:latin typeface="Arial" panose="020B0604020202020204" pitchFamily="34" charset="0"/>
                <a:ea typeface="+mn-ea"/>
                <a:cs typeface="Arial" panose="020B0604020202020204" pitchFamily="34" charset="0"/>
              </a:rPr>
              <a:t>: </a:t>
            </a:r>
            <a:r>
              <a:rPr lang="en-US" sz="2400" kern="1200" dirty="0">
                <a:solidFill>
                  <a:prstClr val="black"/>
                </a:solidFill>
                <a:latin typeface="Arial" panose="020B0604020202020204" pitchFamily="34" charset="0"/>
                <a:ea typeface="+mn-ea"/>
                <a:cs typeface="Arial" panose="020B0604020202020204" pitchFamily="34" charset="0"/>
              </a:rPr>
              <a:t>C</a:t>
            </a:r>
            <a:r>
              <a:rPr lang="vi-VN" sz="2400" kern="1200" dirty="0" err="1">
                <a:solidFill>
                  <a:prstClr val="black"/>
                </a:solidFill>
                <a:latin typeface="Arial" panose="020B0604020202020204" pitchFamily="34" charset="0"/>
                <a:ea typeface="+mn-ea"/>
                <a:cs typeface="Arial" panose="020B0604020202020204" pitchFamily="34" charset="0"/>
              </a:rPr>
              <a:t>hia</a:t>
            </a:r>
            <a:r>
              <a:rPr lang="vi-VN" sz="2400" kern="1200" dirty="0">
                <a:solidFill>
                  <a:prstClr val="black"/>
                </a:solidFill>
                <a:latin typeface="Arial" panose="020B0604020202020204" pitchFamily="34" charset="0"/>
                <a:ea typeface="+mn-ea"/>
                <a:cs typeface="Arial" panose="020B0604020202020204" pitchFamily="34" charset="0"/>
              </a:rPr>
              <a:t> lớp thành 2 </a:t>
            </a:r>
            <a:r>
              <a:rPr lang="en-US" sz="2400" kern="1200" dirty="0" err="1">
                <a:solidFill>
                  <a:prstClr val="black"/>
                </a:solidFill>
                <a:latin typeface="Arial" panose="020B0604020202020204" pitchFamily="34" charset="0"/>
                <a:ea typeface="+mn-ea"/>
                <a:cs typeface="Arial" panose="020B0604020202020204" pitchFamily="34" charset="0"/>
              </a:rPr>
              <a:t>đội</a:t>
            </a:r>
            <a:r>
              <a:rPr lang="en-US" sz="2400" kern="1200" dirty="0">
                <a:solidFill>
                  <a:prstClr val="black"/>
                </a:solidFill>
                <a:latin typeface="Arial" panose="020B0604020202020204" pitchFamily="34" charset="0"/>
                <a:ea typeface="+mn-ea"/>
                <a:cs typeface="Arial" panose="020B0604020202020204" pitchFamily="34" charset="0"/>
              </a:rPr>
              <a:t>.</a:t>
            </a:r>
            <a:endParaRPr lang="vi-VN" sz="2400" kern="1200" dirty="0">
              <a:solidFill>
                <a:prstClr val="black"/>
              </a:solidFill>
              <a:latin typeface="Arial" panose="020B0604020202020204" pitchFamily="34" charset="0"/>
              <a:ea typeface="+mn-ea"/>
              <a:cs typeface="Arial" panose="020B0604020202020204" pitchFamily="34" charset="0"/>
            </a:endParaRPr>
          </a:p>
          <a:p>
            <a:pPr marL="285750" indent="-285750" algn="just" defTabSz="457200">
              <a:lnSpc>
                <a:spcPct val="150000"/>
              </a:lnSpc>
              <a:buClrTx/>
              <a:buFont typeface="Arial" panose="020B0604020202020204" pitchFamily="34" charset="0"/>
              <a:buChar char="•"/>
            </a:pPr>
            <a:r>
              <a:rPr lang="en-US" sz="2400" kern="1200" dirty="0">
                <a:solidFill>
                  <a:prstClr val="black"/>
                </a:solidFill>
                <a:latin typeface="Arial" panose="020B0604020202020204" pitchFamily="34" charset="0"/>
                <a:ea typeface="+mn-ea"/>
                <a:cs typeface="Arial" panose="020B0604020202020204" pitchFamily="34" charset="0"/>
              </a:rPr>
              <a:t>Đ</a:t>
            </a:r>
            <a:r>
              <a:rPr lang="vi-VN" sz="2400" kern="1200" dirty="0">
                <a:solidFill>
                  <a:prstClr val="black"/>
                </a:solidFill>
                <a:latin typeface="Arial" panose="020B0604020202020204" pitchFamily="34" charset="0"/>
                <a:ea typeface="+mn-ea"/>
                <a:cs typeface="Arial" panose="020B0604020202020204" pitchFamily="34" charset="0"/>
              </a:rPr>
              <a:t>oán tên các nhân vật lịch sử thông qua đoạn thông tin được đưa ra. </a:t>
            </a:r>
          </a:p>
          <a:p>
            <a:pPr marL="285750" indent="-285750" algn="just" defTabSz="457200">
              <a:lnSpc>
                <a:spcPct val="150000"/>
              </a:lnSpc>
              <a:buClrTx/>
              <a:buFont typeface="Arial" panose="020B0604020202020204" pitchFamily="34" charset="0"/>
              <a:buChar char="•"/>
            </a:pPr>
            <a:r>
              <a:rPr lang="vi-VN" sz="2400" kern="1200" dirty="0">
                <a:solidFill>
                  <a:prstClr val="black"/>
                </a:solidFill>
                <a:latin typeface="Arial" panose="020B0604020202020204" pitchFamily="34" charset="0"/>
                <a:ea typeface="+mn-ea"/>
                <a:cs typeface="Arial" panose="020B0604020202020204" pitchFamily="34" charset="0"/>
              </a:rPr>
              <a:t>Đội nào có câu trả lời đúng và nhanh nhất, đó là đội chiến thắng.</a:t>
            </a:r>
          </a:p>
        </p:txBody>
      </p:sp>
      <p:pic>
        <p:nvPicPr>
          <p:cNvPr id="2" name="Picture 1">
            <a:extLst>
              <a:ext uri="{FF2B5EF4-FFF2-40B4-BE49-F238E27FC236}">
                <a16:creationId xmlns="" xmlns:a16="http://schemas.microsoft.com/office/drawing/2014/main" id="{1D5F0068-259E-C41D-59F8-453B839A3FD4}"/>
              </a:ext>
            </a:extLst>
          </p:cNvPr>
          <p:cNvPicPr>
            <a:picLocks noChangeAspect="1"/>
          </p:cNvPicPr>
          <p:nvPr/>
        </p:nvPicPr>
        <p:blipFill>
          <a:blip r:embed="rId3"/>
          <a:stretch>
            <a:fillRect/>
          </a:stretch>
        </p:blipFill>
        <p:spPr>
          <a:xfrm>
            <a:off x="0"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19" name="Group 18">
            <a:extLst>
              <a:ext uri="{FF2B5EF4-FFF2-40B4-BE49-F238E27FC236}">
                <a16:creationId xmlns="" xmlns:a16="http://schemas.microsoft.com/office/drawing/2014/main" id="{8AF244C1-871D-983E-8FC9-3FB5C58F58B2}"/>
              </a:ext>
            </a:extLst>
          </p:cNvPr>
          <p:cNvGrpSpPr/>
          <p:nvPr/>
        </p:nvGrpSpPr>
        <p:grpSpPr>
          <a:xfrm>
            <a:off x="3773014" y="87862"/>
            <a:ext cx="5131781" cy="4967776"/>
            <a:chOff x="3989257" y="720156"/>
            <a:chExt cx="5131781" cy="4967776"/>
          </a:xfrm>
        </p:grpSpPr>
        <p:pic>
          <p:nvPicPr>
            <p:cNvPr id="14" name="Picture 13">
              <a:extLst>
                <a:ext uri="{FF2B5EF4-FFF2-40B4-BE49-F238E27FC236}">
                  <a16:creationId xmlns="" xmlns:a16="http://schemas.microsoft.com/office/drawing/2014/main" id="{F9E3E859-9EE9-A360-331F-AEC045534AB4}"/>
                </a:ext>
              </a:extLst>
            </p:cNvPr>
            <p:cNvPicPr>
              <a:picLocks noChangeAspect="1"/>
            </p:cNvPicPr>
            <p:nvPr/>
          </p:nvPicPr>
          <p:blipFill>
            <a:blip r:embed="rId3"/>
            <a:srcRect/>
            <a:stretch/>
          </p:blipFill>
          <p:spPr>
            <a:xfrm>
              <a:off x="4516872" y="720156"/>
              <a:ext cx="4076552" cy="3586651"/>
            </a:xfrm>
            <a:prstGeom prst="rect">
              <a:avLst/>
            </a:prstGeom>
          </p:spPr>
        </p:pic>
        <p:sp>
          <p:nvSpPr>
            <p:cNvPr id="15" name="TextBox 14">
              <a:extLst>
                <a:ext uri="{FF2B5EF4-FFF2-40B4-BE49-F238E27FC236}">
                  <a16:creationId xmlns="" xmlns:a16="http://schemas.microsoft.com/office/drawing/2014/main" id="{27F6B1D8-D016-708D-15EA-D5C8ABC170B9}"/>
                </a:ext>
              </a:extLst>
            </p:cNvPr>
            <p:cNvSpPr txBox="1"/>
            <p:nvPr/>
          </p:nvSpPr>
          <p:spPr>
            <a:xfrm>
              <a:off x="3989257" y="4342884"/>
              <a:ext cx="5131781" cy="1345048"/>
            </a:xfrm>
            <a:prstGeom prst="rect">
              <a:avLst/>
            </a:prstGeom>
            <a:noFill/>
          </p:spPr>
          <p:txBody>
            <a:bodyPr wrap="square" rtlCol="0">
              <a:spAutoFit/>
            </a:bodyPr>
            <a:lstStyle/>
            <a:p>
              <a:pPr algn="just">
                <a:lnSpc>
                  <a:spcPct val="150000"/>
                </a:lnSpc>
              </a:pPr>
              <a:r>
                <a:rPr lang="en-US" b="1" dirty="0" err="1"/>
                <a:t>Hình</a:t>
              </a:r>
              <a:r>
                <a:rPr lang="en-US" b="1" dirty="0"/>
                <a:t> 9.2. </a:t>
              </a:r>
              <a:r>
                <a:rPr lang="vi-VN" dirty="0"/>
                <a:t>Ngày 26</a:t>
              </a:r>
              <a:r>
                <a:rPr lang="en-US" dirty="0"/>
                <a:t>/</a:t>
              </a:r>
              <a:r>
                <a:rPr lang="vi-VN" dirty="0"/>
                <a:t>6</a:t>
              </a:r>
              <a:r>
                <a:rPr lang="en-US" dirty="0"/>
                <a:t>/</a:t>
              </a:r>
              <a:r>
                <a:rPr lang="vi-VN" dirty="0"/>
                <a:t>1963, Tổng thống Mỹ Giôn </a:t>
              </a:r>
              <a:r>
                <a:rPr lang="vi-VN" dirty="0" err="1"/>
                <a:t>Ph</a:t>
              </a:r>
              <a:r>
                <a:rPr lang="vi-VN" dirty="0"/>
                <a:t>. Ken-nơ-đi (</a:t>
              </a:r>
              <a:r>
                <a:rPr lang="vi-VN" dirty="0" err="1"/>
                <a:t>John</a:t>
              </a:r>
              <a:r>
                <a:rPr lang="vi-VN" dirty="0"/>
                <a:t> </a:t>
              </a:r>
              <a:r>
                <a:rPr lang="vi-VN" dirty="0" err="1"/>
                <a:t>F.Kennedy</a:t>
              </a:r>
              <a:r>
                <a:rPr lang="vi-VN" dirty="0"/>
                <a:t>) quan sát Đông </a:t>
              </a:r>
              <a:r>
                <a:rPr lang="vi-VN" dirty="0" err="1"/>
                <a:t>Béc-lin</a:t>
              </a:r>
              <a:r>
                <a:rPr lang="vi-VN" dirty="0"/>
                <a:t> từ bức tường phía Tây </a:t>
              </a:r>
              <a:r>
                <a:rPr lang="vi-VN" dirty="0" err="1"/>
                <a:t>Béc-lin</a:t>
              </a:r>
              <a:r>
                <a:rPr lang="en-US" dirty="0"/>
                <a:t>.</a:t>
              </a:r>
              <a:r>
                <a:rPr lang="vi-VN" dirty="0"/>
                <a:t> Bức tường chia cắt </a:t>
              </a:r>
              <a:r>
                <a:rPr lang="vi-VN" dirty="0" err="1"/>
                <a:t>Béc-lin</a:t>
              </a:r>
              <a:r>
                <a:rPr lang="vi-VN" dirty="0"/>
                <a:t> là biểu tượng của cuộc đối đầu giữa Mỹ và Liên Xô trong Chiến tranh lạnh.</a:t>
              </a:r>
              <a:r>
                <a:rPr lang="en-US" dirty="0"/>
                <a:t> </a:t>
              </a:r>
            </a:p>
          </p:txBody>
        </p:sp>
      </p:grpSp>
      <p:pic>
        <p:nvPicPr>
          <p:cNvPr id="2" name="Picture 1">
            <a:extLst>
              <a:ext uri="{FF2B5EF4-FFF2-40B4-BE49-F238E27FC236}">
                <a16:creationId xmlns="" xmlns:a16="http://schemas.microsoft.com/office/drawing/2014/main" id="{AFC68DA2-63C9-E284-5616-BFF011DCA904}"/>
              </a:ext>
            </a:extLst>
          </p:cNvPr>
          <p:cNvPicPr>
            <a:picLocks noChangeAspect="1"/>
          </p:cNvPicPr>
          <p:nvPr/>
        </p:nvPicPr>
        <p:blipFill>
          <a:blip r:embed="rId4"/>
          <a:stretch>
            <a:fillRect/>
          </a:stretch>
        </p:blipFill>
        <p:spPr>
          <a:xfrm>
            <a:off x="8040809" y="4925493"/>
            <a:ext cx="1103191" cy="218007"/>
          </a:xfrm>
          <a:prstGeom prst="rect">
            <a:avLst/>
          </a:prstGeom>
        </p:spPr>
      </p:pic>
      <p:grpSp>
        <p:nvGrpSpPr>
          <p:cNvPr id="5" name="Group 4">
            <a:extLst>
              <a:ext uri="{FF2B5EF4-FFF2-40B4-BE49-F238E27FC236}">
                <a16:creationId xmlns="" xmlns:a16="http://schemas.microsoft.com/office/drawing/2014/main" id="{94126334-6539-234E-A48B-F25158A09945}"/>
              </a:ext>
            </a:extLst>
          </p:cNvPr>
          <p:cNvGrpSpPr/>
          <p:nvPr/>
        </p:nvGrpSpPr>
        <p:grpSpPr>
          <a:xfrm>
            <a:off x="239205" y="1205859"/>
            <a:ext cx="3406485" cy="3177255"/>
            <a:chOff x="1299232" y="20664"/>
            <a:chExt cx="3406485" cy="3177255"/>
          </a:xfrm>
        </p:grpSpPr>
        <p:pic>
          <p:nvPicPr>
            <p:cNvPr id="6" name="Picture 33">
              <a:extLst>
                <a:ext uri="{FF2B5EF4-FFF2-40B4-BE49-F238E27FC236}">
                  <a16:creationId xmlns="" xmlns:a16="http://schemas.microsoft.com/office/drawing/2014/main" id="{C052D333-37EF-2DA0-7676-968B0837C535}"/>
                </a:ext>
              </a:extLst>
            </p:cNvPr>
            <p:cNvPicPr>
              <a:picLocks noChangeAspect="1"/>
            </p:cNvPicPr>
            <p:nvPr/>
          </p:nvPicPr>
          <p:blipFill>
            <a:blip r:embed="rId5"/>
            <a:srcRect/>
            <a:stretch>
              <a:fillRect/>
            </a:stretch>
          </p:blipFill>
          <p:spPr>
            <a:xfrm>
              <a:off x="2480660" y="20664"/>
              <a:ext cx="1043631" cy="833600"/>
            </a:xfrm>
            <a:prstGeom prst="rect">
              <a:avLst/>
            </a:prstGeom>
          </p:spPr>
        </p:pic>
        <p:sp>
          <p:nvSpPr>
            <p:cNvPr id="7" name="TextBox 6">
              <a:extLst>
                <a:ext uri="{FF2B5EF4-FFF2-40B4-BE49-F238E27FC236}">
                  <a16:creationId xmlns="" xmlns:a16="http://schemas.microsoft.com/office/drawing/2014/main" id="{51977E35-D0F0-3309-C118-25BB55B8FD14}"/>
                </a:ext>
              </a:extLst>
            </p:cNvPr>
            <p:cNvSpPr txBox="1"/>
            <p:nvPr/>
          </p:nvSpPr>
          <p:spPr>
            <a:xfrm>
              <a:off x="1299232" y="854264"/>
              <a:ext cx="3406485" cy="2343655"/>
            </a:xfrm>
            <a:prstGeom prst="rect">
              <a:avLst/>
            </a:prstGeom>
            <a:noFill/>
          </p:spPr>
          <p:txBody>
            <a:bodyPr wrap="square">
              <a:spAutoFit/>
            </a:bodyPr>
            <a:lstStyle/>
            <a:p>
              <a:pPr algn="just">
                <a:lnSpc>
                  <a:spcPct val="150000"/>
                </a:lnSpc>
              </a:pPr>
              <a:r>
                <a:rPr lang="en-US" sz="2000" dirty="0" err="1"/>
                <a:t>Khai</a:t>
              </a:r>
              <a:r>
                <a:rPr lang="en-US" sz="2000" dirty="0"/>
                <a:t> </a:t>
              </a:r>
              <a:r>
                <a:rPr lang="vi-VN" sz="2000" dirty="0"/>
                <a:t>thác tư liệu 9.2, mục </a:t>
              </a:r>
              <a:r>
                <a:rPr lang="vi-VN" sz="2000" b="1" dirty="0"/>
                <a:t>Nhân vật lịch sử</a:t>
              </a:r>
              <a:r>
                <a:rPr lang="vi-VN" sz="2000" dirty="0"/>
                <a:t>, thông tin mục 1 SGK tr.44, 45 và hoàn thành </a:t>
              </a:r>
              <a:r>
                <a:rPr lang="en-US" sz="2000" b="1" i="1" dirty="0" err="1">
                  <a:solidFill>
                    <a:srgbClr val="FF0000"/>
                  </a:solidFill>
                </a:rPr>
                <a:t>Phiếu</a:t>
              </a:r>
              <a:r>
                <a:rPr lang="en-US" sz="2000" b="1" i="1" dirty="0">
                  <a:solidFill>
                    <a:srgbClr val="FF0000"/>
                  </a:solidFill>
                </a:rPr>
                <a:t> </a:t>
              </a:r>
              <a:r>
                <a:rPr lang="en-US" sz="2000" b="1" i="1" dirty="0" err="1">
                  <a:solidFill>
                    <a:srgbClr val="FF0000"/>
                  </a:solidFill>
                </a:rPr>
                <a:t>học</a:t>
              </a:r>
              <a:r>
                <a:rPr lang="en-US" sz="2000" b="1" i="1" dirty="0">
                  <a:solidFill>
                    <a:srgbClr val="FF0000"/>
                  </a:solidFill>
                </a:rPr>
                <a:t> </a:t>
              </a:r>
              <a:r>
                <a:rPr lang="en-US" sz="2000" b="1" i="1" dirty="0" err="1">
                  <a:solidFill>
                    <a:srgbClr val="FF0000"/>
                  </a:solidFill>
                </a:rPr>
                <a:t>tập</a:t>
              </a:r>
              <a:r>
                <a:rPr lang="en-US" sz="2000" b="1" i="1" dirty="0">
                  <a:solidFill>
                    <a:srgbClr val="FF0000"/>
                  </a:solidFill>
                </a:rPr>
                <a:t> </a:t>
              </a:r>
              <a:r>
                <a:rPr lang="en-US" sz="2000" b="1" i="1" dirty="0" err="1">
                  <a:solidFill>
                    <a:srgbClr val="FF0000"/>
                  </a:solidFill>
                </a:rPr>
                <a:t>số</a:t>
              </a:r>
              <a:r>
                <a:rPr lang="en-US" sz="2000" b="1" i="1" dirty="0">
                  <a:solidFill>
                    <a:srgbClr val="FF0000"/>
                  </a:solidFill>
                </a:rPr>
                <a:t> 1.</a:t>
              </a:r>
              <a:endParaRPr lang="en-US" sz="2000" dirty="0"/>
            </a:p>
          </p:txBody>
        </p:sp>
      </p:grpSp>
      <p:sp>
        <p:nvSpPr>
          <p:cNvPr id="8" name="Arrow: Pentagon 7">
            <a:extLst>
              <a:ext uri="{FF2B5EF4-FFF2-40B4-BE49-F238E27FC236}">
                <a16:creationId xmlns="" xmlns:a16="http://schemas.microsoft.com/office/drawing/2014/main" id="{664CC358-2028-EBE8-4F43-AD56EE0C3259}"/>
              </a:ext>
            </a:extLst>
          </p:cNvPr>
          <p:cNvSpPr/>
          <p:nvPr/>
        </p:nvSpPr>
        <p:spPr>
          <a:xfrm>
            <a:off x="0" y="275564"/>
            <a:ext cx="3810000" cy="778933"/>
          </a:xfrm>
          <a:prstGeom prst="homePlate">
            <a:avLst/>
          </a:prstGeom>
          <a:solidFill>
            <a:srgbClr val="00499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accent4"/>
                </a:solidFill>
              </a:rPr>
              <a:t>THẢO LUẬN CẶP ĐÔI</a:t>
            </a:r>
          </a:p>
        </p:txBody>
      </p:sp>
      <p:pic>
        <p:nvPicPr>
          <p:cNvPr id="3" name="Picture 2">
            <a:extLst>
              <a:ext uri="{FF2B5EF4-FFF2-40B4-BE49-F238E27FC236}">
                <a16:creationId xmlns="" xmlns:a16="http://schemas.microsoft.com/office/drawing/2014/main" id="{8D906449-0DA2-7085-0A4E-E5645CCF53DF}"/>
              </a:ext>
            </a:extLst>
          </p:cNvPr>
          <p:cNvPicPr>
            <a:picLocks noChangeAspect="1"/>
          </p:cNvPicPr>
          <p:nvPr/>
        </p:nvPicPr>
        <p:blipFill>
          <a:blip r:embed="rId4"/>
          <a:stretch>
            <a:fillRect/>
          </a:stretch>
        </p:blipFill>
        <p:spPr>
          <a:xfrm>
            <a:off x="0"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4" name="Picture 3">
            <a:extLst>
              <a:ext uri="{FF2B5EF4-FFF2-40B4-BE49-F238E27FC236}">
                <a16:creationId xmlns="" xmlns:a16="http://schemas.microsoft.com/office/drawing/2014/main" id="{664CA358-D739-6632-72EB-33113ACB568F}"/>
              </a:ext>
            </a:extLst>
          </p:cNvPr>
          <p:cNvPicPr>
            <a:picLocks noChangeAspect="1"/>
          </p:cNvPicPr>
          <p:nvPr/>
        </p:nvPicPr>
        <p:blipFill>
          <a:blip r:embed="rId3"/>
          <a:stretch>
            <a:fillRect/>
          </a:stretch>
        </p:blipFill>
        <p:spPr>
          <a:xfrm>
            <a:off x="1322269" y="0"/>
            <a:ext cx="6499462" cy="5143500"/>
          </a:xfrm>
          <a:prstGeom prst="rect">
            <a:avLst/>
          </a:prstGeom>
          <a:ln>
            <a:noFill/>
          </a:ln>
          <a:effectLst>
            <a:softEdge rad="112500"/>
          </a:effectLst>
        </p:spPr>
      </p:pic>
      <p:pic>
        <p:nvPicPr>
          <p:cNvPr id="2" name="Picture 1">
            <a:extLst>
              <a:ext uri="{FF2B5EF4-FFF2-40B4-BE49-F238E27FC236}">
                <a16:creationId xmlns="" xmlns:a16="http://schemas.microsoft.com/office/drawing/2014/main" id="{76B87198-E30A-15A7-3CF7-F309735E5200}"/>
              </a:ext>
            </a:extLst>
          </p:cNvPr>
          <p:cNvPicPr>
            <a:picLocks noChangeAspect="1"/>
          </p:cNvPicPr>
          <p:nvPr/>
        </p:nvPicPr>
        <p:blipFill>
          <a:blip r:embed="rId4"/>
          <a:stretch>
            <a:fillRect/>
          </a:stretch>
        </p:blipFill>
        <p:spPr>
          <a:xfrm>
            <a:off x="0" y="4925493"/>
            <a:ext cx="1103191" cy="218007"/>
          </a:xfrm>
          <a:prstGeom prst="rect">
            <a:avLst/>
          </a:prstGeom>
        </p:spPr>
      </p:pic>
    </p:spTree>
    <p:extLst>
      <p:ext uri="{BB962C8B-B14F-4D97-AF65-F5344CB8AC3E}">
        <p14:creationId xmlns:p14="http://schemas.microsoft.com/office/powerpoint/2010/main" val="370816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F2FAE3E2-5CF7-4DA0-28C2-A9AD0D765635}"/>
              </a:ext>
            </a:extLst>
          </p:cNvPr>
          <p:cNvSpPr/>
          <p:nvPr/>
        </p:nvSpPr>
        <p:spPr>
          <a:xfrm>
            <a:off x="285691" y="214851"/>
            <a:ext cx="3977153" cy="4713798"/>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kern="100" dirty="0">
                <a:solidFill>
                  <a:schemeClr val="tx1"/>
                </a:solidFill>
                <a:latin typeface="Times New Roman" panose="02020603050405020304" pitchFamily="18" charset="0"/>
                <a:ea typeface="Calibri" panose="020F0502020204030204" pitchFamily="34" charset="0"/>
                <a:cs typeface="+mn-cs"/>
              </a:rPr>
              <a:t>“</a:t>
            </a:r>
            <a:r>
              <a:rPr lang="en-US" sz="2000" kern="100" dirty="0">
                <a:solidFill>
                  <a:schemeClr val="tx1"/>
                </a:solidFill>
                <a:latin typeface="Times New Roman" panose="02020603050405020304" pitchFamily="18" charset="0"/>
                <a:ea typeface="Calibri" panose="020F0502020204030204" pitchFamily="34" charset="0"/>
                <a:cs typeface="+mn-cs"/>
              </a:rPr>
              <a:t>Theo Tru-man, </a:t>
            </a:r>
            <a:r>
              <a:rPr lang="en-US" sz="2000" kern="100" dirty="0" err="1">
                <a:solidFill>
                  <a:schemeClr val="tx1"/>
                </a:solidFill>
                <a:latin typeface="Times New Roman" panose="02020603050405020304" pitchFamily="18" charset="0"/>
                <a:ea typeface="Calibri" panose="020F0502020204030204" pitchFamily="34" charset="0"/>
                <a:cs typeface="+mn-cs"/>
              </a:rPr>
              <a:t>các</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nước</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Đông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Âu</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vừa</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mới</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bị</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cộng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sản</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thôn</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tính</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Vì</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vậy</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Mỹ</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phải</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đứng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ra</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đảm</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nhiệm</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sứ</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mạng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lãnh</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đạo</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thế</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giới</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tự</a:t>
            </a:r>
            <a:r>
              <a:rPr lang="en-US" sz="2000" kern="100" dirty="0">
                <a:solidFill>
                  <a:schemeClr val="tx1"/>
                </a:solidFill>
                <a:latin typeface="Times New Roman" panose="02020603050405020304" pitchFamily="18" charset="0"/>
                <a:ea typeface="Calibri" panose="020F0502020204030204" pitchFamily="34" charset="0"/>
                <a:cs typeface="+mn-cs"/>
              </a:rPr>
              <a:t> do”… </a:t>
            </a:r>
            <a:r>
              <a:rPr lang="en-US" sz="2000" kern="100" dirty="0" err="1">
                <a:solidFill>
                  <a:schemeClr val="tx1"/>
                </a:solidFill>
                <a:latin typeface="Times New Roman" panose="02020603050405020304" pitchFamily="18" charset="0"/>
                <a:ea typeface="Calibri" panose="020F0502020204030204" pitchFamily="34" charset="0"/>
                <a:cs typeface="+mn-cs"/>
              </a:rPr>
              <a:t>chống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lại</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sự</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đe</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dọa</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của</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chủ</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nghĩa</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cộng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sản</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chống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lại</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sự</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bành</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trướng</a:t>
            </a:r>
            <a:r>
              <a:rPr lang="en-US" sz="2000" kern="100" dirty="0">
                <a:solidFill>
                  <a:schemeClr val="tx1"/>
                </a:solidFill>
                <a:latin typeface="Times New Roman" panose="02020603050405020304" pitchFamily="18" charset="0"/>
                <a:ea typeface="Calibri" panose="020F0502020204030204" pitchFamily="34" charset="0"/>
                <a:cs typeface="+mn-cs"/>
              </a:rPr>
              <a:t>” </a:t>
            </a:r>
            <a:r>
              <a:rPr lang="en-US" sz="2000" kern="100" dirty="0" err="1">
                <a:solidFill>
                  <a:schemeClr val="tx1"/>
                </a:solidFill>
                <a:latin typeface="Times New Roman" panose="02020603050405020304" pitchFamily="18" charset="0"/>
                <a:ea typeface="Calibri" panose="020F0502020204030204" pitchFamily="34" charset="0"/>
                <a:cs typeface="+mn-cs"/>
              </a:rPr>
              <a:t>của</a:t>
            </a:r>
            <a:r>
              <a:rPr lang="en-US" sz="2000" kern="100" dirty="0">
                <a:solidFill>
                  <a:schemeClr val="tx1"/>
                </a:solidFill>
                <a:latin typeface="Times New Roman" panose="02020603050405020304" pitchFamily="18" charset="0"/>
                <a:ea typeface="Calibri" panose="020F0502020204030204" pitchFamily="34" charset="0"/>
                <a:cs typeface="+mn-cs"/>
              </a:rPr>
              <a:t> Liên </a:t>
            </a:r>
            <a:r>
              <a:rPr lang="en-US" sz="2000" kern="100" dirty="0" err="1">
                <a:solidFill>
                  <a:schemeClr val="tx1"/>
                </a:solidFill>
                <a:latin typeface="Times New Roman" panose="02020603050405020304" pitchFamily="18" charset="0"/>
                <a:ea typeface="Calibri" panose="020F0502020204030204" pitchFamily="34" charset="0"/>
                <a:cs typeface="+mn-cs"/>
              </a:rPr>
              <a:t>Xô</a:t>
            </a:r>
            <a:r>
              <a:rPr lang="en-US" sz="2000" kern="100" dirty="0">
                <a:solidFill>
                  <a:schemeClr val="tx1"/>
                </a:solidFill>
                <a:latin typeface="Times New Roman" panose="02020603050405020304" pitchFamily="18" charset="0"/>
                <a:ea typeface="Calibri" panose="020F0502020204030204" pitchFamily="34" charset="0"/>
                <a:cs typeface="+mn-cs"/>
              </a:rPr>
              <a:t>.</a:t>
            </a:r>
            <a:r>
              <a:rPr lang="vi-VN" sz="2000" kern="100" dirty="0">
                <a:solidFill>
                  <a:schemeClr val="tx1"/>
                </a:solidFill>
                <a:latin typeface="Times New Roman" panose="02020603050405020304" pitchFamily="18" charset="0"/>
                <a:ea typeface="Calibri" panose="020F0502020204030204" pitchFamily="34" charset="0"/>
                <a:cs typeface="+mn-cs"/>
              </a:rPr>
              <a:t>”. </a:t>
            </a:r>
          </a:p>
          <a:p>
            <a:pPr lvl="0" algn="r">
              <a:lnSpc>
                <a:spcPct val="150000"/>
              </a:lnSpc>
              <a:buClrTx/>
            </a:pPr>
            <a:r>
              <a:rPr lang="vi-VN" kern="100" dirty="0">
                <a:solidFill>
                  <a:schemeClr val="tx1"/>
                </a:solidFill>
                <a:latin typeface="Times New Roman" panose="02020603050405020304" pitchFamily="18" charset="0"/>
                <a:ea typeface="Calibri" panose="020F0502020204030204" pitchFamily="34" charset="0"/>
                <a:cs typeface="+mn-cs"/>
              </a:rPr>
              <a:t>(</a:t>
            </a:r>
            <a:r>
              <a:rPr lang="en-US" kern="100" dirty="0" err="1">
                <a:solidFill>
                  <a:schemeClr val="tx1"/>
                </a:solidFill>
                <a:latin typeface="Times New Roman" panose="02020603050405020304" pitchFamily="18" charset="0"/>
                <a:ea typeface="Calibri" panose="020F0502020204030204" pitchFamily="34" charset="0"/>
                <a:cs typeface="+mn-cs"/>
              </a:rPr>
              <a:t>Nguyễn</a:t>
            </a:r>
            <a:r>
              <a:rPr lang="en-US" kern="100" dirty="0">
                <a:solidFill>
                  <a:schemeClr val="tx1"/>
                </a:solidFill>
                <a:latin typeface="Times New Roman" panose="02020603050405020304" pitchFamily="18" charset="0"/>
                <a:ea typeface="Calibri" panose="020F0502020204030204" pitchFamily="34" charset="0"/>
                <a:cs typeface="+mn-cs"/>
              </a:rPr>
              <a:t> Anh Thái (</a:t>
            </a:r>
            <a:r>
              <a:rPr lang="en-US" kern="100" dirty="0" err="1">
                <a:solidFill>
                  <a:schemeClr val="tx1"/>
                </a:solidFill>
                <a:latin typeface="Times New Roman" panose="02020603050405020304" pitchFamily="18" charset="0"/>
                <a:ea typeface="Calibri" panose="020F0502020204030204" pitchFamily="34" charset="0"/>
                <a:cs typeface="+mn-cs"/>
              </a:rPr>
              <a:t>Chủ</a:t>
            </a:r>
            <a:r>
              <a:rPr lang="en-US" kern="100" dirty="0">
                <a:solidFill>
                  <a:schemeClr val="tx1"/>
                </a:solidFill>
                <a:latin typeface="Times New Roman" panose="02020603050405020304" pitchFamily="18" charset="0"/>
                <a:ea typeface="Calibri" panose="020F0502020204030204" pitchFamily="34" charset="0"/>
                <a:cs typeface="+mn-cs"/>
              </a:rPr>
              <a:t> </a:t>
            </a:r>
            <a:r>
              <a:rPr lang="en-US" kern="100" dirty="0" err="1">
                <a:solidFill>
                  <a:schemeClr val="tx1"/>
                </a:solidFill>
                <a:latin typeface="Times New Roman" panose="02020603050405020304" pitchFamily="18" charset="0"/>
                <a:ea typeface="Calibri" panose="020F0502020204030204" pitchFamily="34" charset="0"/>
                <a:cs typeface="+mn-cs"/>
              </a:rPr>
              <a:t>biên</a:t>
            </a:r>
            <a:r>
              <a:rPr lang="en-US"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Lịch</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sử</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thế</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giới</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hiện</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đại</a:t>
            </a:r>
            <a:r>
              <a:rPr lang="en-US" i="1" kern="100" dirty="0">
                <a:solidFill>
                  <a:schemeClr val="tx1"/>
                </a:solidFill>
                <a:latin typeface="Times New Roman" panose="02020603050405020304" pitchFamily="18" charset="0"/>
                <a:ea typeface="Calibri" panose="020F0502020204030204" pitchFamily="34" charset="0"/>
                <a:cs typeface="+mn-cs"/>
              </a:rPr>
              <a:t> </a:t>
            </a:r>
            <a:r>
              <a:rPr lang="en-US" i="1" kern="100" dirty="0" err="1">
                <a:solidFill>
                  <a:schemeClr val="tx1"/>
                </a:solidFill>
                <a:latin typeface="Times New Roman" panose="02020603050405020304" pitchFamily="18" charset="0"/>
                <a:ea typeface="Calibri" panose="020F0502020204030204" pitchFamily="34" charset="0"/>
                <a:cs typeface="+mn-cs"/>
              </a:rPr>
              <a:t>từ</a:t>
            </a:r>
            <a:r>
              <a:rPr lang="en-US" i="1" kern="100" dirty="0">
                <a:solidFill>
                  <a:schemeClr val="tx1"/>
                </a:solidFill>
                <a:latin typeface="Times New Roman" panose="02020603050405020304" pitchFamily="18" charset="0"/>
                <a:ea typeface="Calibri" panose="020F0502020204030204" pitchFamily="34" charset="0"/>
                <a:cs typeface="+mn-cs"/>
              </a:rPr>
              <a:t> 1945 </a:t>
            </a:r>
            <a:r>
              <a:rPr lang="en-US" i="1" kern="100" dirty="0" err="1">
                <a:solidFill>
                  <a:schemeClr val="tx1"/>
                </a:solidFill>
                <a:latin typeface="Times New Roman" panose="02020603050405020304" pitchFamily="18" charset="0"/>
                <a:ea typeface="Calibri" panose="020F0502020204030204" pitchFamily="34" charset="0"/>
                <a:cs typeface="+mn-cs"/>
              </a:rPr>
              <a:t>đến</a:t>
            </a:r>
            <a:r>
              <a:rPr lang="en-US" i="1" kern="100" dirty="0">
                <a:solidFill>
                  <a:schemeClr val="tx1"/>
                </a:solidFill>
                <a:latin typeface="Times New Roman" panose="02020603050405020304" pitchFamily="18" charset="0"/>
                <a:ea typeface="Calibri" panose="020F0502020204030204" pitchFamily="34" charset="0"/>
                <a:cs typeface="+mn-cs"/>
              </a:rPr>
              <a:t> 1995</a:t>
            </a:r>
            <a:r>
              <a:rPr lang="en-US" kern="100" dirty="0">
                <a:solidFill>
                  <a:schemeClr val="tx1"/>
                </a:solidFill>
                <a:latin typeface="Times New Roman" panose="02020603050405020304" pitchFamily="18" charset="0"/>
                <a:ea typeface="Calibri" panose="020F0502020204030204" pitchFamily="34" charset="0"/>
                <a:cs typeface="+mn-cs"/>
              </a:rPr>
              <a:t>, </a:t>
            </a:r>
            <a:r>
              <a:rPr lang="en-US" kern="100" dirty="0" err="1">
                <a:solidFill>
                  <a:schemeClr val="tx1"/>
                </a:solidFill>
                <a:latin typeface="Times New Roman" panose="02020603050405020304" pitchFamily="18" charset="0"/>
                <a:ea typeface="Calibri" panose="020F0502020204030204" pitchFamily="34" charset="0"/>
                <a:cs typeface="+mn-cs"/>
              </a:rPr>
              <a:t>Quyển</a:t>
            </a:r>
            <a:r>
              <a:rPr lang="en-US" kern="100" dirty="0">
                <a:solidFill>
                  <a:schemeClr val="tx1"/>
                </a:solidFill>
                <a:latin typeface="Times New Roman" panose="02020603050405020304" pitchFamily="18" charset="0"/>
                <a:ea typeface="Calibri" panose="020F0502020204030204" pitchFamily="34" charset="0"/>
                <a:cs typeface="+mn-cs"/>
              </a:rPr>
              <a:t> A, NXB </a:t>
            </a:r>
            <a:r>
              <a:rPr lang="en-US" kern="100" dirty="0" err="1">
                <a:solidFill>
                  <a:schemeClr val="tx1"/>
                </a:solidFill>
                <a:latin typeface="Times New Roman" panose="02020603050405020304" pitchFamily="18" charset="0"/>
                <a:ea typeface="Calibri" panose="020F0502020204030204" pitchFamily="34" charset="0"/>
                <a:cs typeface="+mn-cs"/>
              </a:rPr>
              <a:t>Đại</a:t>
            </a:r>
            <a:r>
              <a:rPr lang="en-US" kern="100" dirty="0">
                <a:solidFill>
                  <a:schemeClr val="tx1"/>
                </a:solidFill>
                <a:latin typeface="Times New Roman" panose="02020603050405020304" pitchFamily="18" charset="0"/>
                <a:ea typeface="Calibri" panose="020F0502020204030204" pitchFamily="34" charset="0"/>
                <a:cs typeface="+mn-cs"/>
              </a:rPr>
              <a:t> </a:t>
            </a:r>
            <a:r>
              <a:rPr lang="en-US" kern="100" dirty="0" err="1">
                <a:solidFill>
                  <a:schemeClr val="tx1"/>
                </a:solidFill>
                <a:latin typeface="Times New Roman" panose="02020603050405020304" pitchFamily="18" charset="0"/>
                <a:ea typeface="Calibri" panose="020F0502020204030204" pitchFamily="34" charset="0"/>
                <a:cs typeface="+mn-cs"/>
              </a:rPr>
              <a:t>học</a:t>
            </a:r>
            <a:r>
              <a:rPr lang="en-US" kern="100" dirty="0">
                <a:solidFill>
                  <a:schemeClr val="tx1"/>
                </a:solidFill>
                <a:latin typeface="Times New Roman" panose="02020603050405020304" pitchFamily="18" charset="0"/>
                <a:ea typeface="Calibri" panose="020F0502020204030204" pitchFamily="34" charset="0"/>
                <a:cs typeface="+mn-cs"/>
              </a:rPr>
              <a:t> </a:t>
            </a:r>
            <a:r>
              <a:rPr lang="en-US" kern="100" dirty="0" err="1">
                <a:solidFill>
                  <a:schemeClr val="tx1"/>
                </a:solidFill>
                <a:latin typeface="Times New Roman" panose="02020603050405020304" pitchFamily="18" charset="0"/>
                <a:ea typeface="Calibri" panose="020F0502020204030204" pitchFamily="34" charset="0"/>
                <a:cs typeface="+mn-cs"/>
              </a:rPr>
              <a:t>Quốc</a:t>
            </a:r>
            <a:r>
              <a:rPr lang="en-US" kern="100" dirty="0">
                <a:solidFill>
                  <a:schemeClr val="tx1"/>
                </a:solidFill>
                <a:latin typeface="Times New Roman" panose="02020603050405020304" pitchFamily="18" charset="0"/>
                <a:ea typeface="Calibri" panose="020F0502020204030204" pitchFamily="34" charset="0"/>
                <a:cs typeface="+mn-cs"/>
              </a:rPr>
              <a:t> </a:t>
            </a:r>
            <a:r>
              <a:rPr lang="en-US" kern="100" dirty="0" err="1">
                <a:solidFill>
                  <a:schemeClr val="tx1"/>
                </a:solidFill>
                <a:latin typeface="Times New Roman" panose="02020603050405020304" pitchFamily="18" charset="0"/>
                <a:ea typeface="Calibri" panose="020F0502020204030204" pitchFamily="34" charset="0"/>
                <a:cs typeface="+mn-cs"/>
              </a:rPr>
              <a:t>gia</a:t>
            </a:r>
            <a:r>
              <a:rPr lang="en-US" kern="100" dirty="0">
                <a:solidFill>
                  <a:schemeClr val="tx1"/>
                </a:solidFill>
                <a:latin typeface="Times New Roman" panose="02020603050405020304" pitchFamily="18" charset="0"/>
                <a:ea typeface="Calibri" panose="020F0502020204030204" pitchFamily="34" charset="0"/>
                <a:cs typeface="+mn-cs"/>
              </a:rPr>
              <a:t> Hà </a:t>
            </a:r>
            <a:r>
              <a:rPr lang="en-US" kern="100" dirty="0" err="1">
                <a:solidFill>
                  <a:schemeClr val="tx1"/>
                </a:solidFill>
                <a:latin typeface="Times New Roman" panose="02020603050405020304" pitchFamily="18" charset="0"/>
                <a:ea typeface="Calibri" panose="020F0502020204030204" pitchFamily="34" charset="0"/>
                <a:cs typeface="+mn-cs"/>
              </a:rPr>
              <a:t>Nội</a:t>
            </a:r>
            <a:r>
              <a:rPr lang="en-US" kern="100" dirty="0">
                <a:solidFill>
                  <a:schemeClr val="tx1"/>
                </a:solidFill>
                <a:latin typeface="Times New Roman" panose="02020603050405020304" pitchFamily="18" charset="0"/>
                <a:ea typeface="Calibri" panose="020F0502020204030204" pitchFamily="34" charset="0"/>
                <a:cs typeface="+mn-cs"/>
              </a:rPr>
              <a:t>, 1999, tr.34</a:t>
            </a:r>
            <a:r>
              <a:rPr lang="vi-VN" kern="100" dirty="0">
                <a:solidFill>
                  <a:schemeClr val="tx1"/>
                </a:solidFill>
                <a:latin typeface="Times New Roman" panose="02020603050405020304" pitchFamily="18" charset="0"/>
                <a:ea typeface="Calibri" panose="020F0502020204030204" pitchFamily="34" charset="0"/>
                <a:cs typeface="+mn-cs"/>
              </a:rPr>
              <a:t>)</a:t>
            </a:r>
            <a:r>
              <a:rPr kumimoji="0" lang="en-US" i="0" u="none" strike="noStrike" kern="100" cap="none" spc="0" normalizeH="0" noProof="0" dirty="0">
                <a:ln>
                  <a:noFill/>
                </a:ln>
                <a:solidFill>
                  <a:schemeClr val="tx1"/>
                </a:solidFill>
                <a:effectLst/>
                <a:uLnTx/>
                <a:uFillTx/>
                <a:latin typeface="Times New Roman" panose="02020603050405020304" pitchFamily="18" charset="0"/>
                <a:ea typeface="Calibri" panose="020F0502020204030204" pitchFamily="34" charset="0"/>
                <a:cs typeface="+mn-cs"/>
              </a:rPr>
              <a:t> </a:t>
            </a:r>
            <a:endParaRPr kumimoji="0" lang="en-US" sz="600" i="0" u="none" strike="noStrike" kern="0" cap="none" spc="0" normalizeH="0" baseline="0" noProof="0" dirty="0">
              <a:ln>
                <a:noFill/>
              </a:ln>
              <a:solidFill>
                <a:schemeClr val="tx1"/>
              </a:solidFill>
              <a:effectLst/>
              <a:uLnTx/>
              <a:uFillTx/>
              <a:ea typeface="+mn-ea"/>
              <a:cs typeface="+mn-cs"/>
            </a:endParaRPr>
          </a:p>
        </p:txBody>
      </p:sp>
      <p:pic>
        <p:nvPicPr>
          <p:cNvPr id="7" name="Picture 6">
            <a:extLst>
              <a:ext uri="{FF2B5EF4-FFF2-40B4-BE49-F238E27FC236}">
                <a16:creationId xmlns="" xmlns:a16="http://schemas.microsoft.com/office/drawing/2014/main" id="{B96912C7-BA2B-679B-AFCF-FE8FA3B4B942}"/>
              </a:ext>
            </a:extLst>
          </p:cNvPr>
          <p:cNvPicPr>
            <a:picLocks noChangeAspect="1"/>
          </p:cNvPicPr>
          <p:nvPr/>
        </p:nvPicPr>
        <p:blipFill rotWithShape="1">
          <a:blip r:embed="rId3"/>
          <a:srcRect t="10125"/>
          <a:stretch/>
        </p:blipFill>
        <p:spPr>
          <a:xfrm>
            <a:off x="4665259" y="2413000"/>
            <a:ext cx="4017598" cy="2038350"/>
          </a:xfrm>
          <a:prstGeom prst="rect">
            <a:avLst/>
          </a:prstGeom>
        </p:spPr>
      </p:pic>
      <p:pic>
        <p:nvPicPr>
          <p:cNvPr id="9" name="Picture 8">
            <a:extLst>
              <a:ext uri="{FF2B5EF4-FFF2-40B4-BE49-F238E27FC236}">
                <a16:creationId xmlns="" xmlns:a16="http://schemas.microsoft.com/office/drawing/2014/main" id="{AE81E01D-9471-A592-898F-2D82E92679B4}"/>
              </a:ext>
            </a:extLst>
          </p:cNvPr>
          <p:cNvPicPr>
            <a:picLocks noChangeAspect="1"/>
          </p:cNvPicPr>
          <p:nvPr/>
        </p:nvPicPr>
        <p:blipFill rotWithShape="1">
          <a:blip r:embed="rId4"/>
          <a:srcRect t="8095" b="8717"/>
          <a:stretch/>
        </p:blipFill>
        <p:spPr>
          <a:xfrm>
            <a:off x="4665259" y="214851"/>
            <a:ext cx="4017597" cy="2146300"/>
          </a:xfrm>
          <a:prstGeom prst="rect">
            <a:avLst/>
          </a:prstGeom>
        </p:spPr>
      </p:pic>
      <p:sp>
        <p:nvSpPr>
          <p:cNvPr id="10" name="TextBox 9">
            <a:extLst>
              <a:ext uri="{FF2B5EF4-FFF2-40B4-BE49-F238E27FC236}">
                <a16:creationId xmlns="" xmlns:a16="http://schemas.microsoft.com/office/drawing/2014/main" id="{66772845-A378-5ADB-5842-23ED5B9DB661}"/>
              </a:ext>
            </a:extLst>
          </p:cNvPr>
          <p:cNvSpPr txBox="1"/>
          <p:nvPr/>
        </p:nvSpPr>
        <p:spPr>
          <a:xfrm>
            <a:off x="4108166" y="4413033"/>
            <a:ext cx="5131781" cy="785343"/>
          </a:xfrm>
          <a:prstGeom prst="rect">
            <a:avLst/>
          </a:prstGeom>
          <a:noFill/>
        </p:spPr>
        <p:txBody>
          <a:bodyPr wrap="square" rtlCol="0">
            <a:spAutoFit/>
          </a:bodyPr>
          <a:lstStyle/>
          <a:p>
            <a:pPr algn="ctr">
              <a:lnSpc>
                <a:spcPct val="150000"/>
              </a:lnSpc>
            </a:pPr>
            <a:r>
              <a:rPr lang="vi-VN" sz="1600" dirty="0"/>
              <a:t>Tổng thống Tru-man đọc diễn văn</a:t>
            </a:r>
          </a:p>
          <a:p>
            <a:pPr algn="ctr">
              <a:lnSpc>
                <a:spcPct val="150000"/>
              </a:lnSpc>
            </a:pPr>
            <a:r>
              <a:rPr lang="vi-VN" sz="1600" dirty="0"/>
              <a:t>trước Quốc hội Mỹ (T3/1947)</a:t>
            </a:r>
          </a:p>
        </p:txBody>
      </p:sp>
      <p:pic>
        <p:nvPicPr>
          <p:cNvPr id="3" name="Picture 2">
            <a:extLst>
              <a:ext uri="{FF2B5EF4-FFF2-40B4-BE49-F238E27FC236}">
                <a16:creationId xmlns="" xmlns:a16="http://schemas.microsoft.com/office/drawing/2014/main" id="{A8982C68-4DD9-2154-C7D6-7034C348BE01}"/>
              </a:ext>
            </a:extLst>
          </p:cNvPr>
          <p:cNvPicPr>
            <a:picLocks noChangeAspect="1"/>
          </p:cNvPicPr>
          <p:nvPr/>
        </p:nvPicPr>
        <p:blipFill>
          <a:blip r:embed="rId5"/>
          <a:stretch>
            <a:fillRect/>
          </a:stretch>
        </p:blipFill>
        <p:spPr>
          <a:xfrm>
            <a:off x="0" y="4925493"/>
            <a:ext cx="1103191" cy="218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40F20D19-D40B-4ACB-E400-969AA5302620}"/>
              </a:ext>
            </a:extLst>
          </p:cNvPr>
          <p:cNvGrpSpPr/>
          <p:nvPr/>
        </p:nvGrpSpPr>
        <p:grpSpPr>
          <a:xfrm>
            <a:off x="212650" y="120275"/>
            <a:ext cx="8718697" cy="4902949"/>
            <a:chOff x="212650" y="120275"/>
            <a:chExt cx="8718697" cy="4902949"/>
          </a:xfrm>
        </p:grpSpPr>
        <p:sp>
          <p:nvSpPr>
            <p:cNvPr id="3" name="Rectangle 2">
              <a:extLst>
                <a:ext uri="{FF2B5EF4-FFF2-40B4-BE49-F238E27FC236}">
                  <a16:creationId xmlns="" xmlns:a16="http://schemas.microsoft.com/office/drawing/2014/main" id="{A0858BAA-F1EF-CEFD-538C-9433BD8A101F}"/>
                </a:ext>
              </a:extLst>
            </p:cNvPr>
            <p:cNvSpPr/>
            <p:nvPr/>
          </p:nvSpPr>
          <p:spPr>
            <a:xfrm>
              <a:off x="212650" y="427761"/>
              <a:ext cx="8718697" cy="4595463"/>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7" name="Rectangle: Rounded Corners 6">
              <a:extLst>
                <a:ext uri="{FF2B5EF4-FFF2-40B4-BE49-F238E27FC236}">
                  <a16:creationId xmlns="" xmlns:a16="http://schemas.microsoft.com/office/drawing/2014/main" id="{DA7C4517-1148-DC3A-FC80-A682370F00F4}"/>
                </a:ext>
              </a:extLst>
            </p:cNvPr>
            <p:cNvSpPr/>
            <p:nvPr/>
          </p:nvSpPr>
          <p:spPr>
            <a:xfrm>
              <a:off x="2576231" y="120275"/>
              <a:ext cx="3991534" cy="614972"/>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2"/>
                  </a:solidFill>
                  <a:effectLst/>
                  <a:uLnTx/>
                  <a:uFillTx/>
                  <a:latin typeface="Arial"/>
                  <a:ea typeface="+mn-ea"/>
                  <a:cs typeface="+mn-cs"/>
                  <a:sym typeface="Arial"/>
                </a:rPr>
                <a:t>PHIẾU HỌC TẬP SỐ 1</a:t>
              </a:r>
            </a:p>
          </p:txBody>
        </p:sp>
      </p:grpSp>
      <p:sp>
        <p:nvSpPr>
          <p:cNvPr id="5" name="TextBox 4">
            <a:extLst>
              <a:ext uri="{FF2B5EF4-FFF2-40B4-BE49-F238E27FC236}">
                <a16:creationId xmlns="" xmlns:a16="http://schemas.microsoft.com/office/drawing/2014/main" id="{BA0E1426-6B44-06F5-EA06-C78473EC4348}"/>
              </a:ext>
            </a:extLst>
          </p:cNvPr>
          <p:cNvSpPr txBox="1"/>
          <p:nvPr/>
        </p:nvSpPr>
        <p:spPr>
          <a:xfrm>
            <a:off x="1099699" y="695776"/>
            <a:ext cx="7116051" cy="577850"/>
          </a:xfrm>
          <a:prstGeom prst="rect">
            <a:avLst/>
          </a:prstGeom>
          <a:noFill/>
        </p:spPr>
        <p:txBody>
          <a:bodyPr wrap="none" rtlCol="0">
            <a:spAutoFit/>
          </a:bodyPr>
          <a:lstStyle/>
          <a:p>
            <a:pPr algn="ctr">
              <a:lnSpc>
                <a:spcPct val="150000"/>
              </a:lnSpc>
            </a:pPr>
            <a:r>
              <a:rPr lang="en-US" sz="2400" b="1" dirty="0">
                <a:solidFill>
                  <a:schemeClr val="bg2"/>
                </a:solidFill>
              </a:rPr>
              <a:t>NGUYÊN NHÂN DẪN ĐẾN CHIẾN TRANH LẠNH</a:t>
            </a:r>
          </a:p>
        </p:txBody>
      </p:sp>
      <p:graphicFrame>
        <p:nvGraphicFramePr>
          <p:cNvPr id="6" name="Table 5">
            <a:extLst>
              <a:ext uri="{FF2B5EF4-FFF2-40B4-BE49-F238E27FC236}">
                <a16:creationId xmlns="" xmlns:a16="http://schemas.microsoft.com/office/drawing/2014/main" id="{3809FA49-A162-1650-C510-791107B8615F}"/>
              </a:ext>
            </a:extLst>
          </p:cNvPr>
          <p:cNvGraphicFramePr>
            <a:graphicFrameLocks noGrp="1"/>
          </p:cNvGraphicFramePr>
          <p:nvPr>
            <p:extLst>
              <p:ext uri="{D42A27DB-BD31-4B8C-83A1-F6EECF244321}">
                <p14:modId xmlns:p14="http://schemas.microsoft.com/office/powerpoint/2010/main" val="1198660370"/>
              </p:ext>
            </p:extLst>
          </p:nvPr>
        </p:nvGraphicFramePr>
        <p:xfrm>
          <a:off x="298375" y="1348488"/>
          <a:ext cx="8547249" cy="3482447"/>
        </p:xfrm>
        <a:graphic>
          <a:graphicData uri="http://schemas.openxmlformats.org/drawingml/2006/table">
            <a:tbl>
              <a:tblPr firstRow="1" bandRow="1">
                <a:tableStyleId>{2ACDB613-B49A-4B8F-8217-04A48501F66F}</a:tableStyleId>
              </a:tblPr>
              <a:tblGrid>
                <a:gridCol w="2849083">
                  <a:extLst>
                    <a:ext uri="{9D8B030D-6E8A-4147-A177-3AD203B41FA5}">
                      <a16:colId xmlns="" xmlns:a16="http://schemas.microsoft.com/office/drawing/2014/main" val="986670178"/>
                    </a:ext>
                  </a:extLst>
                </a:gridCol>
                <a:gridCol w="2849083">
                  <a:extLst>
                    <a:ext uri="{9D8B030D-6E8A-4147-A177-3AD203B41FA5}">
                      <a16:colId xmlns="" xmlns:a16="http://schemas.microsoft.com/office/drawing/2014/main" val="1439853183"/>
                    </a:ext>
                  </a:extLst>
                </a:gridCol>
                <a:gridCol w="2849083">
                  <a:extLst>
                    <a:ext uri="{9D8B030D-6E8A-4147-A177-3AD203B41FA5}">
                      <a16:colId xmlns="" xmlns:a16="http://schemas.microsoft.com/office/drawing/2014/main" val="1846392479"/>
                    </a:ext>
                  </a:extLst>
                </a:gridCol>
              </a:tblGrid>
              <a:tr h="590550">
                <a:tc>
                  <a:txBody>
                    <a:bodyPr/>
                    <a:lstStyle/>
                    <a:p>
                      <a:pPr algn="ctr">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extLst>
                  <a:ext uri="{0D108BD9-81ED-4DB2-BD59-A6C34878D82A}">
                    <a16:rowId xmlns="" xmlns:a16="http://schemas.microsoft.com/office/drawing/2014/main" val="2116564679"/>
                  </a:ext>
                </a:extLst>
              </a:tr>
              <a:tr h="1428857">
                <a:tc>
                  <a:txBody>
                    <a:bodyPr/>
                    <a:lstStyle/>
                    <a:p>
                      <a:pPr algn="ctr">
                        <a:lnSpc>
                          <a:spcPct val="150000"/>
                        </a:lnSpc>
                      </a:pPr>
                      <a:r>
                        <a:rPr lang="en-US" sz="2000" b="1" dirty="0"/>
                        <a:t>Quan </a:t>
                      </a:r>
                      <a:r>
                        <a:rPr lang="en-US" sz="2000" b="1" dirty="0" err="1"/>
                        <a:t>điểm</a:t>
                      </a:r>
                      <a:r>
                        <a:rPr lang="en-US" sz="2000" b="1" dirty="0"/>
                        <a:t> </a:t>
                      </a:r>
                      <a:r>
                        <a:rPr lang="en-US" sz="2000" b="1" dirty="0" err="1"/>
                        <a:t>giải</a:t>
                      </a:r>
                      <a:r>
                        <a:rPr lang="en-US" sz="2000" b="1" dirty="0"/>
                        <a:t> </a:t>
                      </a:r>
                      <a:r>
                        <a:rPr lang="en-US" sz="2000" b="1" dirty="0" err="1"/>
                        <a:t>quyết</a:t>
                      </a:r>
                      <a:r>
                        <a:rPr lang="en-US" sz="2000" b="1" dirty="0"/>
                        <a:t> </a:t>
                      </a:r>
                      <a:r>
                        <a:rPr lang="en-US" sz="2000" b="1" dirty="0" err="1"/>
                        <a:t>hậu</a:t>
                      </a:r>
                      <a:r>
                        <a:rPr lang="en-US" sz="2000" b="1" dirty="0"/>
                        <a:t> </a:t>
                      </a:r>
                      <a:r>
                        <a:rPr lang="en-US" sz="2000" b="1" dirty="0" err="1"/>
                        <a:t>quả</a:t>
                      </a:r>
                      <a:r>
                        <a:rPr lang="en-US" sz="2000" b="1" dirty="0"/>
                        <a:t> </a:t>
                      </a:r>
                      <a:r>
                        <a:rPr lang="en-US" sz="2000" b="1" dirty="0" err="1"/>
                        <a:t>chiến</a:t>
                      </a:r>
                      <a:r>
                        <a:rPr lang="en-US" sz="2000" b="1" dirty="0"/>
                        <a:t> </a:t>
                      </a:r>
                      <a:r>
                        <a:rPr lang="en-US" sz="2000" b="1" dirty="0" err="1"/>
                        <a:t>tranh</a:t>
                      </a:r>
                      <a:r>
                        <a:rPr lang="en-US" sz="2000" b="1" dirty="0"/>
                        <a:t>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01165318"/>
                  </a:ext>
                </a:extLst>
              </a:tr>
              <a:tr h="1428857">
                <a:tc>
                  <a:txBody>
                    <a:bodyPr/>
                    <a:lstStyle/>
                    <a:p>
                      <a:pPr algn="ctr">
                        <a:lnSpc>
                          <a:spcPct val="150000"/>
                        </a:lnSpc>
                      </a:pPr>
                      <a:r>
                        <a:rPr lang="en-US" sz="2000" b="1" dirty="0" err="1"/>
                        <a:t>Động</a:t>
                      </a:r>
                      <a:r>
                        <a:rPr lang="en-US" sz="2000" b="1" dirty="0"/>
                        <a:t> </a:t>
                      </a:r>
                      <a:r>
                        <a:rPr lang="en-US" sz="2000" b="1" dirty="0" err="1"/>
                        <a:t>thái</a:t>
                      </a:r>
                      <a:r>
                        <a:rPr lang="en-US" sz="2000" b="1" dirty="0"/>
                        <a:t> </a:t>
                      </a:r>
                      <a:r>
                        <a:rPr lang="en-US" sz="2000" b="1" dirty="0" err="1"/>
                        <a:t>của</a:t>
                      </a:r>
                      <a:r>
                        <a:rPr lang="en-US" sz="2000" b="1" dirty="0"/>
                        <a:t> </a:t>
                      </a:r>
                      <a:r>
                        <a:rPr lang="en-US" sz="2000" b="1" dirty="0" err="1"/>
                        <a:t>Mỹ</a:t>
                      </a:r>
                      <a:r>
                        <a:rPr lang="en-US" sz="2000" b="1" dirty="0"/>
                        <a:t> </a:t>
                      </a:r>
                      <a:r>
                        <a:rPr lang="en-US" sz="2000" b="1" dirty="0" err="1"/>
                        <a:t>và</a:t>
                      </a:r>
                      <a:r>
                        <a:rPr lang="en-US" sz="2000" b="1" dirty="0"/>
                        <a:t> </a:t>
                      </a:r>
                      <a:r>
                        <a:rPr lang="en-US" sz="2000" b="1" dirty="0" err="1"/>
                        <a:t>phản</a:t>
                      </a:r>
                      <a:r>
                        <a:rPr lang="en-US" sz="2000" b="1" dirty="0"/>
                        <a:t> </a:t>
                      </a:r>
                      <a:r>
                        <a:rPr lang="en-US" sz="2000" b="1" dirty="0" err="1"/>
                        <a:t>ánh</a:t>
                      </a:r>
                      <a:r>
                        <a:rPr lang="en-US" sz="2000" b="1" dirty="0"/>
                        <a:t> </a:t>
                      </a:r>
                      <a:r>
                        <a:rPr lang="en-US" sz="2000" b="1" dirty="0" err="1"/>
                        <a:t>của</a:t>
                      </a:r>
                      <a:r>
                        <a:rPr lang="en-US" sz="2000" b="1" dirty="0"/>
                        <a:t> Liên </a:t>
                      </a:r>
                      <a:r>
                        <a:rPr lang="en-US" sz="2000" b="1" dirty="0" err="1"/>
                        <a:t>Xô</a:t>
                      </a:r>
                      <a:r>
                        <a:rPr lang="en-US" sz="2000" b="1" dirty="0"/>
                        <a:t> </a:t>
                      </a:r>
                      <a:r>
                        <a:rPr lang="en-US" sz="2000" b="1" dirty="0" err="1"/>
                        <a:t>trong</a:t>
                      </a:r>
                      <a:r>
                        <a:rPr lang="en-US" sz="2000" b="1" dirty="0"/>
                        <a:t> </a:t>
                      </a:r>
                      <a:r>
                        <a:rPr lang="en-US" sz="2000" b="1" dirty="0" err="1"/>
                        <a:t>năm</a:t>
                      </a:r>
                      <a:r>
                        <a:rPr lang="en-US" sz="2000" b="1" dirty="0"/>
                        <a:t> 1947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09564579"/>
                  </a:ext>
                </a:extLst>
              </a:tr>
            </a:tbl>
          </a:graphicData>
        </a:graphic>
      </p:graphicFrame>
      <p:pic>
        <p:nvPicPr>
          <p:cNvPr id="2" name="Picture 1">
            <a:extLst>
              <a:ext uri="{FF2B5EF4-FFF2-40B4-BE49-F238E27FC236}">
                <a16:creationId xmlns="" xmlns:a16="http://schemas.microsoft.com/office/drawing/2014/main" id="{6CC52DC7-F257-36F7-7A04-093E413EA84E}"/>
              </a:ext>
            </a:extLst>
          </p:cNvPr>
          <p:cNvPicPr>
            <a:picLocks noChangeAspect="1"/>
          </p:cNvPicPr>
          <p:nvPr/>
        </p:nvPicPr>
        <p:blipFill>
          <a:blip r:embed="rId3"/>
          <a:stretch>
            <a:fillRect/>
          </a:stretch>
        </p:blipFill>
        <p:spPr>
          <a:xfrm>
            <a:off x="0" y="4925493"/>
            <a:ext cx="1103191" cy="218007"/>
          </a:xfrm>
          <a:prstGeom prst="rect">
            <a:avLst/>
          </a:prstGeom>
        </p:spPr>
      </p:pic>
    </p:spTree>
    <p:extLst>
      <p:ext uri="{BB962C8B-B14F-4D97-AF65-F5344CB8AC3E}">
        <p14:creationId xmlns:p14="http://schemas.microsoft.com/office/powerpoint/2010/main" val="40489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B4C18291-583B-6372-5BE4-158946324AE7}"/>
              </a:ext>
            </a:extLst>
          </p:cNvPr>
          <p:cNvGraphicFramePr>
            <a:graphicFrameLocks noGrp="1"/>
          </p:cNvGraphicFramePr>
          <p:nvPr>
            <p:extLst>
              <p:ext uri="{D42A27DB-BD31-4B8C-83A1-F6EECF244321}">
                <p14:modId xmlns:p14="http://schemas.microsoft.com/office/powerpoint/2010/main" val="1905289489"/>
              </p:ext>
            </p:extLst>
          </p:nvPr>
        </p:nvGraphicFramePr>
        <p:xfrm>
          <a:off x="0" y="1"/>
          <a:ext cx="9144000" cy="2933533"/>
        </p:xfrm>
        <a:graphic>
          <a:graphicData uri="http://schemas.openxmlformats.org/drawingml/2006/table">
            <a:tbl>
              <a:tblPr firstRow="1" bandRow="1">
                <a:tableStyleId>{2ACDB613-B49A-4B8F-8217-04A48501F66F}</a:tableStyleId>
              </a:tblPr>
              <a:tblGrid>
                <a:gridCol w="1612900">
                  <a:extLst>
                    <a:ext uri="{9D8B030D-6E8A-4147-A177-3AD203B41FA5}">
                      <a16:colId xmlns="" xmlns:a16="http://schemas.microsoft.com/office/drawing/2014/main" val="527333984"/>
                    </a:ext>
                  </a:extLst>
                </a:gridCol>
                <a:gridCol w="3721100">
                  <a:extLst>
                    <a:ext uri="{9D8B030D-6E8A-4147-A177-3AD203B41FA5}">
                      <a16:colId xmlns="" xmlns:a16="http://schemas.microsoft.com/office/drawing/2014/main" val="3847430527"/>
                    </a:ext>
                  </a:extLst>
                </a:gridCol>
                <a:gridCol w="3810000">
                  <a:extLst>
                    <a:ext uri="{9D8B030D-6E8A-4147-A177-3AD203B41FA5}">
                      <a16:colId xmlns="" xmlns:a16="http://schemas.microsoft.com/office/drawing/2014/main" val="1768151272"/>
                    </a:ext>
                  </a:extLst>
                </a:gridCol>
              </a:tblGrid>
              <a:tr h="458647">
                <a:tc>
                  <a:txBody>
                    <a:bodyPr/>
                    <a:lstStyle/>
                    <a:p>
                      <a:pPr algn="ctr">
                        <a:lnSpc>
                          <a:spcPct val="150000"/>
                        </a:lnSpc>
                      </a:pPr>
                      <a:endParaRPr lang="en-US"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err="1">
                          <a:solidFill>
                            <a:schemeClr val="tx1"/>
                          </a:solidFill>
                        </a:rPr>
                        <a:t>Mỹ</a:t>
                      </a:r>
                      <a:endParaRPr lang="en-US" sz="20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a:solidFill>
                            <a:schemeClr val="tx1"/>
                          </a:solidFill>
                        </a:rPr>
                        <a:t>Liên </a:t>
                      </a:r>
                      <a:r>
                        <a:rPr lang="en-US" sz="2000" b="1" dirty="0" err="1">
                          <a:solidFill>
                            <a:schemeClr val="tx1"/>
                          </a:solidFill>
                        </a:rPr>
                        <a:t>Xô</a:t>
                      </a:r>
                      <a:endParaRPr lang="en-US" sz="20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extLst>
                  <a:ext uri="{0D108BD9-81ED-4DB2-BD59-A6C34878D82A}">
                    <a16:rowId xmlns="" xmlns:a16="http://schemas.microsoft.com/office/drawing/2014/main" val="143224846"/>
                  </a:ext>
                </a:extLst>
              </a:tr>
              <a:tr h="2384893">
                <a:tc>
                  <a:txBody>
                    <a:bodyPr/>
                    <a:lstStyle/>
                    <a:p>
                      <a:pPr algn="ctr">
                        <a:lnSpc>
                          <a:spcPct val="150000"/>
                        </a:lnSpc>
                      </a:pPr>
                      <a:r>
                        <a:rPr lang="en-US" sz="2000" b="1" dirty="0">
                          <a:solidFill>
                            <a:schemeClr val="tx1"/>
                          </a:solidFill>
                        </a:rPr>
                        <a:t>Quan </a:t>
                      </a:r>
                      <a:r>
                        <a:rPr lang="en-US" sz="2000" b="1" dirty="0" err="1">
                          <a:solidFill>
                            <a:schemeClr val="tx1"/>
                          </a:solidFill>
                        </a:rPr>
                        <a:t>điểm</a:t>
                      </a:r>
                      <a:r>
                        <a:rPr lang="en-US" sz="2000" b="1" dirty="0">
                          <a:solidFill>
                            <a:schemeClr val="tx1"/>
                          </a:solidFill>
                        </a:rPr>
                        <a:t> </a:t>
                      </a:r>
                      <a:r>
                        <a:rPr lang="en-US" sz="2000" b="1" dirty="0" err="1">
                          <a:solidFill>
                            <a:schemeClr val="tx1"/>
                          </a:solidFill>
                        </a:rPr>
                        <a:t>giải</a:t>
                      </a:r>
                      <a:r>
                        <a:rPr lang="en-US" sz="2000" b="1" dirty="0">
                          <a:solidFill>
                            <a:schemeClr val="tx1"/>
                          </a:solidFill>
                        </a:rPr>
                        <a:t> </a:t>
                      </a:r>
                      <a:r>
                        <a:rPr lang="en-US" sz="2000" b="1" dirty="0" err="1">
                          <a:solidFill>
                            <a:schemeClr val="tx1"/>
                          </a:solidFill>
                        </a:rPr>
                        <a:t>quyết</a:t>
                      </a:r>
                      <a:r>
                        <a:rPr lang="en-US" sz="2000" b="1" dirty="0">
                          <a:solidFill>
                            <a:schemeClr val="tx1"/>
                          </a:solidFill>
                        </a:rPr>
                        <a:t> </a:t>
                      </a:r>
                      <a:r>
                        <a:rPr lang="en-US" sz="2000" b="1" dirty="0" err="1">
                          <a:solidFill>
                            <a:schemeClr val="tx1"/>
                          </a:solidFill>
                        </a:rPr>
                        <a:t>hậu</a:t>
                      </a:r>
                      <a:r>
                        <a:rPr lang="en-US" sz="2000" b="1" dirty="0">
                          <a:solidFill>
                            <a:schemeClr val="tx1"/>
                          </a:solidFill>
                        </a:rPr>
                        <a:t> </a:t>
                      </a:r>
                      <a:r>
                        <a:rPr lang="en-US" sz="2000" b="1" dirty="0" err="1">
                          <a:solidFill>
                            <a:schemeClr val="tx1"/>
                          </a:solidFill>
                        </a:rPr>
                        <a:t>quả</a:t>
                      </a:r>
                      <a:r>
                        <a:rPr lang="en-US" sz="2000" b="1" dirty="0">
                          <a:solidFill>
                            <a:schemeClr val="tx1"/>
                          </a:solidFill>
                        </a:rPr>
                        <a:t> </a:t>
                      </a:r>
                      <a:r>
                        <a:rPr lang="en-US" sz="2000" b="1" dirty="0" err="1">
                          <a:solidFill>
                            <a:schemeClr val="tx1"/>
                          </a:solidFill>
                        </a:rPr>
                        <a:t>chiến</a:t>
                      </a:r>
                      <a:r>
                        <a:rPr lang="en-US" sz="2000" b="1" dirty="0">
                          <a:solidFill>
                            <a:schemeClr val="tx1"/>
                          </a:solidFill>
                        </a:rPr>
                        <a:t> </a:t>
                      </a:r>
                      <a:r>
                        <a:rPr lang="en-US" sz="2000" b="1" dirty="0" err="1">
                          <a:solidFill>
                            <a:schemeClr val="tx1"/>
                          </a:solidFill>
                        </a:rPr>
                        <a:t>tranh</a:t>
                      </a:r>
                      <a:endParaRPr lang="en-US" sz="20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endParaRPr lang="vi-VN"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14695931"/>
                  </a:ext>
                </a:extLst>
              </a:tr>
            </a:tbl>
          </a:graphicData>
        </a:graphic>
      </p:graphicFrame>
      <p:sp>
        <p:nvSpPr>
          <p:cNvPr id="4" name="TextBox 3">
            <a:extLst>
              <a:ext uri="{FF2B5EF4-FFF2-40B4-BE49-F238E27FC236}">
                <a16:creationId xmlns="" xmlns:a16="http://schemas.microsoft.com/office/drawing/2014/main" id="{434F1A5C-1F0D-D0FC-38D2-5E588094885E}"/>
              </a:ext>
            </a:extLst>
          </p:cNvPr>
          <p:cNvSpPr txBox="1"/>
          <p:nvPr/>
        </p:nvSpPr>
        <p:spPr>
          <a:xfrm>
            <a:off x="1600200" y="499886"/>
            <a:ext cx="3632200" cy="2343655"/>
          </a:xfrm>
          <a:prstGeom prst="rect">
            <a:avLst/>
          </a:prstGeom>
          <a:noFill/>
        </p:spPr>
        <p:txBody>
          <a:bodyPr wrap="square" rtlCol="0">
            <a:spAutoFit/>
          </a:bodyPr>
          <a:lstStyle/>
          <a:p>
            <a:pPr algn="just">
              <a:lnSpc>
                <a:spcPct val="150000"/>
              </a:lnSpc>
            </a:pPr>
            <a:r>
              <a:rPr lang="vi-VN" sz="2000" dirty="0">
                <a:solidFill>
                  <a:schemeClr val="tx1"/>
                </a:solidFill>
              </a:rPr>
              <a:t>Cùng với Anh, chủ trương chia cắt Đức thành hai nước riêng biệt. </a:t>
            </a:r>
          </a:p>
          <a:p>
            <a:pPr algn="just">
              <a:lnSpc>
                <a:spcPct val="150000"/>
              </a:lnSpc>
            </a:pPr>
            <a:r>
              <a:rPr lang="vi-VN" sz="2000" dirty="0">
                <a:solidFill>
                  <a:schemeClr val="tx1"/>
                </a:solidFill>
              </a:rPr>
              <a:t>→ Phản ứng của Liên Xô: chống lại. </a:t>
            </a:r>
          </a:p>
        </p:txBody>
      </p:sp>
      <p:sp>
        <p:nvSpPr>
          <p:cNvPr id="5" name="TextBox 4">
            <a:extLst>
              <a:ext uri="{FF2B5EF4-FFF2-40B4-BE49-F238E27FC236}">
                <a16:creationId xmlns="" xmlns:a16="http://schemas.microsoft.com/office/drawing/2014/main" id="{FAB7846E-8330-0D2A-5B38-6576B9AB9A64}"/>
              </a:ext>
            </a:extLst>
          </p:cNvPr>
          <p:cNvSpPr txBox="1"/>
          <p:nvPr/>
        </p:nvSpPr>
        <p:spPr>
          <a:xfrm>
            <a:off x="5346700" y="563507"/>
            <a:ext cx="3797300" cy="1881990"/>
          </a:xfrm>
          <a:prstGeom prst="rect">
            <a:avLst/>
          </a:prstGeom>
          <a:noFill/>
        </p:spPr>
        <p:txBody>
          <a:bodyPr wrap="square" rtlCol="0">
            <a:spAutoFit/>
          </a:bodyPr>
          <a:lstStyle/>
          <a:p>
            <a:pPr algn="just">
              <a:lnSpc>
                <a:spcPct val="150000"/>
              </a:lnSpc>
            </a:pPr>
            <a:r>
              <a:rPr lang="vi-VN" sz="2000" dirty="0">
                <a:solidFill>
                  <a:schemeClr val="tx1"/>
                </a:solidFill>
              </a:rPr>
              <a:t>Hỗ trợ các đảng cộng sản nắm quyền ở các nước Đông Âu.</a:t>
            </a:r>
          </a:p>
          <a:p>
            <a:pPr algn="just">
              <a:lnSpc>
                <a:spcPct val="150000"/>
              </a:lnSpc>
            </a:pPr>
            <a:endParaRPr lang="en-US" sz="2000" dirty="0">
              <a:solidFill>
                <a:schemeClr val="tx1"/>
              </a:solidFill>
            </a:endParaRPr>
          </a:p>
          <a:p>
            <a:pPr algn="just">
              <a:lnSpc>
                <a:spcPct val="150000"/>
              </a:lnSpc>
            </a:pPr>
            <a:r>
              <a:rPr lang="vi-VN" sz="2000" dirty="0">
                <a:solidFill>
                  <a:schemeClr val="tx1"/>
                </a:solidFill>
              </a:rPr>
              <a:t>→ Phản ứng của Mỹ: chống lại. </a:t>
            </a:r>
          </a:p>
        </p:txBody>
      </p:sp>
      <p:grpSp>
        <p:nvGrpSpPr>
          <p:cNvPr id="10" name="Group 9">
            <a:extLst>
              <a:ext uri="{FF2B5EF4-FFF2-40B4-BE49-F238E27FC236}">
                <a16:creationId xmlns="" xmlns:a16="http://schemas.microsoft.com/office/drawing/2014/main" id="{366EDA97-1FB1-D2B8-80F3-6EA1E873CC1E}"/>
              </a:ext>
            </a:extLst>
          </p:cNvPr>
          <p:cNvGrpSpPr/>
          <p:nvPr/>
        </p:nvGrpSpPr>
        <p:grpSpPr>
          <a:xfrm>
            <a:off x="2061592" y="2799844"/>
            <a:ext cx="2343655" cy="2343655"/>
            <a:chOff x="2244472" y="2877083"/>
            <a:chExt cx="2343655" cy="2343655"/>
          </a:xfrm>
        </p:grpSpPr>
        <p:pic>
          <p:nvPicPr>
            <p:cNvPr id="7" name="Picture 6">
              <a:extLst>
                <a:ext uri="{FF2B5EF4-FFF2-40B4-BE49-F238E27FC236}">
                  <a16:creationId xmlns="" xmlns:a16="http://schemas.microsoft.com/office/drawing/2014/main" id="{6DFFB50C-4F40-9270-E88C-C5E2D08E3164}"/>
                </a:ext>
              </a:extLst>
            </p:cNvPr>
            <p:cNvPicPr>
              <a:picLocks noChangeAspect="1"/>
            </p:cNvPicPr>
            <p:nvPr/>
          </p:nvPicPr>
          <p:blipFill>
            <a:blip r:embed="rId2"/>
            <a:stretch>
              <a:fillRect/>
            </a:stretch>
          </p:blipFill>
          <p:spPr>
            <a:xfrm>
              <a:off x="2244472" y="2877083"/>
              <a:ext cx="2343655" cy="2343655"/>
            </a:xfrm>
            <a:prstGeom prst="rect">
              <a:avLst/>
            </a:prstGeom>
          </p:spPr>
        </p:pic>
        <p:pic>
          <p:nvPicPr>
            <p:cNvPr id="9" name="Picture 8">
              <a:extLst>
                <a:ext uri="{FF2B5EF4-FFF2-40B4-BE49-F238E27FC236}">
                  <a16:creationId xmlns="" xmlns:a16="http://schemas.microsoft.com/office/drawing/2014/main" id="{BA369634-CA5B-7031-6EF4-9567A4D0DBCE}"/>
                </a:ext>
              </a:extLst>
            </p:cNvPr>
            <p:cNvPicPr>
              <a:picLocks noChangeAspect="1"/>
            </p:cNvPicPr>
            <p:nvPr/>
          </p:nvPicPr>
          <p:blipFill>
            <a:blip r:embed="rId3"/>
            <a:stretch>
              <a:fillRect/>
            </a:stretch>
          </p:blipFill>
          <p:spPr>
            <a:xfrm>
              <a:off x="2427249" y="3242639"/>
              <a:ext cx="1978099" cy="1978099"/>
            </a:xfrm>
            <a:prstGeom prst="rect">
              <a:avLst/>
            </a:prstGeom>
          </p:spPr>
        </p:pic>
      </p:grpSp>
      <p:pic>
        <p:nvPicPr>
          <p:cNvPr id="22" name="Picture 21">
            <a:extLst>
              <a:ext uri="{FF2B5EF4-FFF2-40B4-BE49-F238E27FC236}">
                <a16:creationId xmlns="" xmlns:a16="http://schemas.microsoft.com/office/drawing/2014/main" id="{985922F7-6CDF-EB78-F1A7-4906DB9F9813}"/>
              </a:ext>
            </a:extLst>
          </p:cNvPr>
          <p:cNvPicPr>
            <a:picLocks noChangeAspect="1"/>
          </p:cNvPicPr>
          <p:nvPr/>
        </p:nvPicPr>
        <p:blipFill>
          <a:blip r:embed="rId4"/>
          <a:stretch>
            <a:fillRect/>
          </a:stretch>
        </p:blipFill>
        <p:spPr>
          <a:xfrm>
            <a:off x="6016372" y="2799843"/>
            <a:ext cx="2343655" cy="2343655"/>
          </a:xfrm>
          <a:prstGeom prst="rect">
            <a:avLst/>
          </a:prstGeom>
        </p:spPr>
      </p:pic>
      <p:pic>
        <p:nvPicPr>
          <p:cNvPr id="2" name="Picture 1">
            <a:extLst>
              <a:ext uri="{FF2B5EF4-FFF2-40B4-BE49-F238E27FC236}">
                <a16:creationId xmlns="" xmlns:a16="http://schemas.microsoft.com/office/drawing/2014/main" id="{49160D97-AA32-9970-1F23-49F4BFF24B38}"/>
              </a:ext>
            </a:extLst>
          </p:cNvPr>
          <p:cNvPicPr>
            <a:picLocks noChangeAspect="1"/>
          </p:cNvPicPr>
          <p:nvPr/>
        </p:nvPicPr>
        <p:blipFill>
          <a:blip r:embed="rId5"/>
          <a:stretch>
            <a:fillRect/>
          </a:stretch>
        </p:blipFill>
        <p:spPr>
          <a:xfrm>
            <a:off x="0" y="4925493"/>
            <a:ext cx="1103191" cy="218007"/>
          </a:xfrm>
          <a:prstGeom prst="rect">
            <a:avLst/>
          </a:prstGeom>
        </p:spPr>
      </p:pic>
    </p:spTree>
    <p:extLst>
      <p:ext uri="{BB962C8B-B14F-4D97-AF65-F5344CB8AC3E}">
        <p14:creationId xmlns:p14="http://schemas.microsoft.com/office/powerpoint/2010/main" val="29629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B4C18291-583B-6372-5BE4-158946324AE7}"/>
              </a:ext>
            </a:extLst>
          </p:cNvPr>
          <p:cNvGraphicFramePr>
            <a:graphicFrameLocks noGrp="1"/>
          </p:cNvGraphicFramePr>
          <p:nvPr>
            <p:extLst>
              <p:ext uri="{D42A27DB-BD31-4B8C-83A1-F6EECF244321}">
                <p14:modId xmlns:p14="http://schemas.microsoft.com/office/powerpoint/2010/main" val="3657760424"/>
              </p:ext>
            </p:extLst>
          </p:nvPr>
        </p:nvGraphicFramePr>
        <p:xfrm>
          <a:off x="0" y="1"/>
          <a:ext cx="9144000" cy="3383280"/>
        </p:xfrm>
        <a:graphic>
          <a:graphicData uri="http://schemas.openxmlformats.org/drawingml/2006/table">
            <a:tbl>
              <a:tblPr firstRow="1" bandRow="1">
                <a:tableStyleId>{2ACDB613-B49A-4B8F-8217-04A48501F66F}</a:tableStyleId>
              </a:tblPr>
              <a:tblGrid>
                <a:gridCol w="1612900">
                  <a:extLst>
                    <a:ext uri="{9D8B030D-6E8A-4147-A177-3AD203B41FA5}">
                      <a16:colId xmlns="" xmlns:a16="http://schemas.microsoft.com/office/drawing/2014/main" val="527333984"/>
                    </a:ext>
                  </a:extLst>
                </a:gridCol>
                <a:gridCol w="3721100">
                  <a:extLst>
                    <a:ext uri="{9D8B030D-6E8A-4147-A177-3AD203B41FA5}">
                      <a16:colId xmlns="" xmlns:a16="http://schemas.microsoft.com/office/drawing/2014/main" val="3847430527"/>
                    </a:ext>
                  </a:extLst>
                </a:gridCol>
                <a:gridCol w="3810000">
                  <a:extLst>
                    <a:ext uri="{9D8B030D-6E8A-4147-A177-3AD203B41FA5}">
                      <a16:colId xmlns="" xmlns:a16="http://schemas.microsoft.com/office/drawing/2014/main" val="1768151272"/>
                    </a:ext>
                  </a:extLst>
                </a:gridCol>
              </a:tblGrid>
              <a:tr h="458647">
                <a:tc>
                  <a:txBody>
                    <a:bodyPr/>
                    <a:lstStyle/>
                    <a:p>
                      <a:pPr algn="ctr">
                        <a:lnSpc>
                          <a:spcPct val="150000"/>
                        </a:lnSpc>
                      </a:pPr>
                      <a:endParaRPr lang="en-US"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err="1">
                          <a:solidFill>
                            <a:schemeClr val="tx1"/>
                          </a:solidFill>
                        </a:rPr>
                        <a:t>Mỹ</a:t>
                      </a:r>
                      <a:endParaRPr lang="en-US" sz="20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tc>
                  <a:txBody>
                    <a:bodyPr/>
                    <a:lstStyle/>
                    <a:p>
                      <a:pPr algn="ctr">
                        <a:lnSpc>
                          <a:spcPct val="150000"/>
                        </a:lnSpc>
                      </a:pPr>
                      <a:r>
                        <a:rPr lang="en-US" sz="2000" b="1" dirty="0">
                          <a:solidFill>
                            <a:schemeClr val="tx1"/>
                          </a:solidFill>
                        </a:rPr>
                        <a:t>Liên </a:t>
                      </a:r>
                      <a:r>
                        <a:rPr lang="en-US" sz="2000" b="1" dirty="0" err="1">
                          <a:solidFill>
                            <a:schemeClr val="tx1"/>
                          </a:solidFill>
                        </a:rPr>
                        <a:t>Xô</a:t>
                      </a:r>
                      <a:endParaRPr lang="en-US" sz="2000" b="1"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BAFD"/>
                    </a:solidFill>
                  </a:tcPr>
                </a:tc>
                <a:extLst>
                  <a:ext uri="{0D108BD9-81ED-4DB2-BD59-A6C34878D82A}">
                    <a16:rowId xmlns="" xmlns:a16="http://schemas.microsoft.com/office/drawing/2014/main" val="143224846"/>
                  </a:ext>
                </a:extLst>
              </a:tr>
              <a:tr h="2384893">
                <a:tc>
                  <a:txBody>
                    <a:bodyPr/>
                    <a:lstStyle/>
                    <a:p>
                      <a:pPr algn="ctr">
                        <a:lnSpc>
                          <a:spcPct val="150000"/>
                        </a:lnSpc>
                      </a:pPr>
                      <a:r>
                        <a:rPr lang="en-US" sz="2000" b="1" dirty="0" err="1">
                          <a:solidFill>
                            <a:schemeClr val="tx1"/>
                          </a:solidFill>
                        </a:rPr>
                        <a:t>Động</a:t>
                      </a:r>
                      <a:r>
                        <a:rPr lang="en-US" sz="2000" b="1" dirty="0">
                          <a:solidFill>
                            <a:schemeClr val="tx1"/>
                          </a:solidFill>
                        </a:rPr>
                        <a:t> </a:t>
                      </a:r>
                      <a:r>
                        <a:rPr lang="en-US" sz="2000" b="1" dirty="0" err="1">
                          <a:solidFill>
                            <a:schemeClr val="tx1"/>
                          </a:solidFill>
                        </a:rPr>
                        <a:t>thái</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Mỹ</a:t>
                      </a:r>
                      <a:r>
                        <a:rPr lang="en-US" sz="2000" b="1" dirty="0">
                          <a:solidFill>
                            <a:schemeClr val="tx1"/>
                          </a:solidFill>
                        </a:rPr>
                        <a:t> </a:t>
                      </a:r>
                      <a:r>
                        <a:rPr lang="en-US" sz="2000" b="1" dirty="0" err="1">
                          <a:solidFill>
                            <a:schemeClr val="tx1"/>
                          </a:solidFill>
                        </a:rPr>
                        <a:t>và</a:t>
                      </a:r>
                      <a:r>
                        <a:rPr lang="en-US" sz="2000" b="1" dirty="0">
                          <a:solidFill>
                            <a:schemeClr val="tx1"/>
                          </a:solidFill>
                        </a:rPr>
                        <a:t> </a:t>
                      </a:r>
                      <a:r>
                        <a:rPr lang="en-US" sz="2000" b="1" dirty="0" err="1">
                          <a:solidFill>
                            <a:schemeClr val="tx1"/>
                          </a:solidFill>
                        </a:rPr>
                        <a:t>phản</a:t>
                      </a:r>
                      <a:r>
                        <a:rPr lang="en-US" sz="2000" b="1" dirty="0">
                          <a:solidFill>
                            <a:schemeClr val="tx1"/>
                          </a:solidFill>
                        </a:rPr>
                        <a:t> </a:t>
                      </a:r>
                      <a:r>
                        <a:rPr lang="en-US" sz="2000" b="1" dirty="0" err="1">
                          <a:solidFill>
                            <a:schemeClr val="tx1"/>
                          </a:solidFill>
                        </a:rPr>
                        <a:t>ánh</a:t>
                      </a:r>
                      <a:r>
                        <a:rPr lang="en-US" sz="2000" b="1" dirty="0">
                          <a:solidFill>
                            <a:schemeClr val="tx1"/>
                          </a:solidFill>
                        </a:rPr>
                        <a:t> </a:t>
                      </a:r>
                      <a:r>
                        <a:rPr lang="en-US" sz="2000" b="1" dirty="0" err="1">
                          <a:solidFill>
                            <a:schemeClr val="tx1"/>
                          </a:solidFill>
                        </a:rPr>
                        <a:t>của</a:t>
                      </a:r>
                      <a:r>
                        <a:rPr lang="en-US" sz="2000" b="1" dirty="0">
                          <a:solidFill>
                            <a:schemeClr val="tx1"/>
                          </a:solidFill>
                        </a:rPr>
                        <a:t> Liên </a:t>
                      </a:r>
                      <a:r>
                        <a:rPr lang="en-US" sz="2000" b="1" dirty="0" err="1">
                          <a:solidFill>
                            <a:schemeClr val="tx1"/>
                          </a:solidFill>
                        </a:rPr>
                        <a:t>Xô</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năm</a:t>
                      </a:r>
                      <a:r>
                        <a:rPr lang="en-US" sz="2000" b="1" dirty="0">
                          <a:solidFill>
                            <a:schemeClr val="tx1"/>
                          </a:solidFill>
                        </a:rPr>
                        <a:t> 1947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endParaRPr lang="vi-VN"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solidFill>
                          <a:schemeClr val="tx1"/>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14695931"/>
                  </a:ext>
                </a:extLst>
              </a:tr>
            </a:tbl>
          </a:graphicData>
        </a:graphic>
      </p:graphicFrame>
      <p:sp>
        <p:nvSpPr>
          <p:cNvPr id="4" name="TextBox 3">
            <a:extLst>
              <a:ext uri="{FF2B5EF4-FFF2-40B4-BE49-F238E27FC236}">
                <a16:creationId xmlns="" xmlns:a16="http://schemas.microsoft.com/office/drawing/2014/main" id="{434F1A5C-1F0D-D0FC-38D2-5E588094885E}"/>
              </a:ext>
            </a:extLst>
          </p:cNvPr>
          <p:cNvSpPr txBox="1"/>
          <p:nvPr/>
        </p:nvSpPr>
        <p:spPr>
          <a:xfrm>
            <a:off x="1600200" y="499886"/>
            <a:ext cx="3632200" cy="2343655"/>
          </a:xfrm>
          <a:prstGeom prst="rect">
            <a:avLst/>
          </a:prstGeom>
          <a:noFill/>
        </p:spPr>
        <p:txBody>
          <a:bodyPr wrap="square" rtlCol="0">
            <a:spAutoFit/>
          </a:bodyPr>
          <a:lstStyle/>
          <a:p>
            <a:pPr algn="just">
              <a:lnSpc>
                <a:spcPct val="150000"/>
              </a:lnSpc>
            </a:pPr>
            <a:r>
              <a:rPr lang="vi-VN" sz="2000" dirty="0">
                <a:solidFill>
                  <a:schemeClr val="tx1"/>
                </a:solidFill>
              </a:rPr>
              <a:t>T3/1947, Tổng thống </a:t>
            </a:r>
            <a:r>
              <a:rPr lang="vi-VN" sz="2000" dirty="0" err="1">
                <a:solidFill>
                  <a:schemeClr val="tx1"/>
                </a:solidFill>
              </a:rPr>
              <a:t>S.Tru</a:t>
            </a:r>
            <a:r>
              <a:rPr lang="vi-VN" sz="2000" dirty="0">
                <a:solidFill>
                  <a:schemeClr val="tx1"/>
                </a:solidFill>
              </a:rPr>
              <a:t>-man công bố quan điểm chống lại chủ nghĩa cộng sản.</a:t>
            </a:r>
          </a:p>
          <a:p>
            <a:pPr algn="just">
              <a:lnSpc>
                <a:spcPct val="150000"/>
              </a:lnSpc>
            </a:pPr>
            <a:r>
              <a:rPr lang="vi-VN" sz="2000" dirty="0">
                <a:solidFill>
                  <a:schemeClr val="tx1"/>
                </a:solidFill>
              </a:rPr>
              <a:t>→ Chính sách đối đầu với Liên Xô của Mỹ. </a:t>
            </a:r>
          </a:p>
        </p:txBody>
      </p:sp>
      <p:sp>
        <p:nvSpPr>
          <p:cNvPr id="5" name="TextBox 4">
            <a:extLst>
              <a:ext uri="{FF2B5EF4-FFF2-40B4-BE49-F238E27FC236}">
                <a16:creationId xmlns="" xmlns:a16="http://schemas.microsoft.com/office/drawing/2014/main" id="{FAB7846E-8330-0D2A-5B38-6576B9AB9A64}"/>
              </a:ext>
            </a:extLst>
          </p:cNvPr>
          <p:cNvSpPr txBox="1"/>
          <p:nvPr/>
        </p:nvSpPr>
        <p:spPr>
          <a:xfrm>
            <a:off x="5346700" y="495457"/>
            <a:ext cx="3797300" cy="2805320"/>
          </a:xfrm>
          <a:prstGeom prst="rect">
            <a:avLst/>
          </a:prstGeom>
          <a:noFill/>
        </p:spPr>
        <p:txBody>
          <a:bodyPr wrap="square" rtlCol="0">
            <a:spAutoFit/>
          </a:bodyPr>
          <a:lstStyle/>
          <a:p>
            <a:pPr algn="just">
              <a:lnSpc>
                <a:spcPct val="150000"/>
              </a:lnSpc>
            </a:pPr>
            <a:r>
              <a:rPr lang="vi-VN" sz="2000" dirty="0">
                <a:solidFill>
                  <a:schemeClr val="tx1"/>
                </a:solidFill>
              </a:rPr>
              <a:t>T9/1947, Giờ-đa-</a:t>
            </a:r>
            <a:r>
              <a:rPr lang="vi-VN" sz="2000" dirty="0" err="1">
                <a:solidFill>
                  <a:schemeClr val="tx1"/>
                </a:solidFill>
              </a:rPr>
              <a:t>nốp</a:t>
            </a:r>
            <a:r>
              <a:rPr lang="vi-VN" sz="2000" dirty="0">
                <a:solidFill>
                  <a:schemeClr val="tx1"/>
                </a:solidFill>
              </a:rPr>
              <a:t> </a:t>
            </a:r>
            <a:r>
              <a:rPr lang="en-US" sz="2000" dirty="0">
                <a:solidFill>
                  <a:schemeClr val="tx1"/>
                </a:solidFill>
              </a:rPr>
              <a:t>t</a:t>
            </a:r>
            <a:r>
              <a:rPr lang="vi-VN" sz="2000" dirty="0">
                <a:solidFill>
                  <a:schemeClr val="tx1"/>
                </a:solidFill>
              </a:rPr>
              <a:t>uyên bố thế giới chia thành </a:t>
            </a:r>
            <a:r>
              <a:rPr lang="en-US" sz="2000" dirty="0">
                <a:solidFill>
                  <a:schemeClr val="tx1"/>
                </a:solidFill>
              </a:rPr>
              <a:t>2</a:t>
            </a:r>
            <a:r>
              <a:rPr lang="vi-VN" sz="2000" dirty="0">
                <a:solidFill>
                  <a:schemeClr val="tx1"/>
                </a:solidFill>
              </a:rPr>
              <a:t> phe:</a:t>
            </a:r>
          </a:p>
          <a:p>
            <a:pPr marL="342900" indent="-342900" algn="just">
              <a:lnSpc>
                <a:spcPct val="150000"/>
              </a:lnSpc>
              <a:buFont typeface="Arial" panose="020B0604020202020204" pitchFamily="34" charset="0"/>
              <a:buChar char="•"/>
            </a:pPr>
            <a:r>
              <a:rPr lang="vi-VN" sz="2000" dirty="0">
                <a:solidFill>
                  <a:schemeClr val="tx1"/>
                </a:solidFill>
              </a:rPr>
              <a:t>Phe đế quốc chủ nghĩa do Mỹ lãnh đạo.</a:t>
            </a:r>
          </a:p>
          <a:p>
            <a:pPr marL="342900" indent="-342900" algn="just">
              <a:lnSpc>
                <a:spcPct val="150000"/>
              </a:lnSpc>
              <a:buFont typeface="Arial" panose="020B0604020202020204" pitchFamily="34" charset="0"/>
              <a:buChar char="•"/>
            </a:pPr>
            <a:r>
              <a:rPr lang="vi-VN" sz="2000" dirty="0">
                <a:solidFill>
                  <a:schemeClr val="tx1"/>
                </a:solidFill>
              </a:rPr>
              <a:t>Phe xã hội chủ nghĩa do Liên Xô làm trụ cột. </a:t>
            </a:r>
          </a:p>
        </p:txBody>
      </p:sp>
      <p:pic>
        <p:nvPicPr>
          <p:cNvPr id="6" name="Picture 5">
            <a:extLst>
              <a:ext uri="{FF2B5EF4-FFF2-40B4-BE49-F238E27FC236}">
                <a16:creationId xmlns="" xmlns:a16="http://schemas.microsoft.com/office/drawing/2014/main" id="{8B857129-FBD8-E40E-0539-16A109DAE5F4}"/>
              </a:ext>
            </a:extLst>
          </p:cNvPr>
          <p:cNvPicPr>
            <a:picLocks noChangeAspect="1"/>
          </p:cNvPicPr>
          <p:nvPr/>
        </p:nvPicPr>
        <p:blipFill>
          <a:blip r:embed="rId2"/>
          <a:stretch>
            <a:fillRect/>
          </a:stretch>
        </p:blipFill>
        <p:spPr>
          <a:xfrm>
            <a:off x="1843989" y="3361142"/>
            <a:ext cx="3144622" cy="1700061"/>
          </a:xfrm>
          <a:prstGeom prst="rect">
            <a:avLst/>
          </a:prstGeom>
        </p:spPr>
      </p:pic>
      <p:pic>
        <p:nvPicPr>
          <p:cNvPr id="11" name="Picture 10">
            <a:extLst>
              <a:ext uri="{FF2B5EF4-FFF2-40B4-BE49-F238E27FC236}">
                <a16:creationId xmlns="" xmlns:a16="http://schemas.microsoft.com/office/drawing/2014/main" id="{D732E4E2-DC91-ED37-2CF0-2E94AD33F030}"/>
              </a:ext>
            </a:extLst>
          </p:cNvPr>
          <p:cNvPicPr>
            <a:picLocks noChangeAspect="1"/>
          </p:cNvPicPr>
          <p:nvPr/>
        </p:nvPicPr>
        <p:blipFill>
          <a:blip r:embed="rId3"/>
          <a:stretch>
            <a:fillRect/>
          </a:stretch>
        </p:blipFill>
        <p:spPr>
          <a:xfrm>
            <a:off x="5974785" y="3341492"/>
            <a:ext cx="2650452" cy="1739359"/>
          </a:xfrm>
          <a:prstGeom prst="rect">
            <a:avLst/>
          </a:prstGeom>
        </p:spPr>
      </p:pic>
      <p:pic>
        <p:nvPicPr>
          <p:cNvPr id="2" name="Picture 1">
            <a:extLst>
              <a:ext uri="{FF2B5EF4-FFF2-40B4-BE49-F238E27FC236}">
                <a16:creationId xmlns="" xmlns:a16="http://schemas.microsoft.com/office/drawing/2014/main" id="{03FEFED6-1B3F-E82D-12B4-084FF4D4659C}"/>
              </a:ext>
            </a:extLst>
          </p:cNvPr>
          <p:cNvPicPr>
            <a:picLocks noChangeAspect="1"/>
          </p:cNvPicPr>
          <p:nvPr/>
        </p:nvPicPr>
        <p:blipFill>
          <a:blip r:embed="rId4"/>
          <a:stretch>
            <a:fillRect/>
          </a:stretch>
        </p:blipFill>
        <p:spPr>
          <a:xfrm>
            <a:off x="0" y="4925493"/>
            <a:ext cx="1103191" cy="218007"/>
          </a:xfrm>
          <a:prstGeom prst="rect">
            <a:avLst/>
          </a:prstGeom>
        </p:spPr>
      </p:pic>
    </p:spTree>
    <p:extLst>
      <p:ext uri="{BB962C8B-B14F-4D97-AF65-F5344CB8AC3E}">
        <p14:creationId xmlns:p14="http://schemas.microsoft.com/office/powerpoint/2010/main" val="331161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718631" y="264405"/>
            <a:ext cx="5155894" cy="694062"/>
          </a:xfrm>
          <a:prstGeom prst="flowChartAlternateProces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t>Sự lo ngại của Mỹ</a:t>
            </a:r>
            <a:endParaRPr lang="en-US" sz="3200" b="1" dirty="0"/>
          </a:p>
        </p:txBody>
      </p:sp>
      <p:pic>
        <p:nvPicPr>
          <p:cNvPr id="5" name="Picture 4"/>
          <p:cNvPicPr>
            <a:picLocks noChangeAspect="1"/>
          </p:cNvPicPr>
          <p:nvPr/>
        </p:nvPicPr>
        <p:blipFill>
          <a:blip r:embed="rId2"/>
          <a:stretch>
            <a:fillRect/>
          </a:stretch>
        </p:blipFill>
        <p:spPr>
          <a:xfrm>
            <a:off x="1773715" y="1167787"/>
            <a:ext cx="5100810" cy="1410675"/>
          </a:xfrm>
          <a:prstGeom prst="rect">
            <a:avLst/>
          </a:prstGeom>
        </p:spPr>
      </p:pic>
      <p:sp>
        <p:nvSpPr>
          <p:cNvPr id="6" name="Flowchart: Alternate Process 5"/>
          <p:cNvSpPr/>
          <p:nvPr/>
        </p:nvSpPr>
        <p:spPr>
          <a:xfrm>
            <a:off x="38559" y="2855371"/>
            <a:ext cx="4505899" cy="1978783"/>
          </a:xfrm>
          <a:prstGeom prst="flowChartAlternateProcess">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smtClean="0"/>
              <a:t>Mỹ lo ngại sự phát triển của chủ nghĩa xã hội, ảnh hưởng của Liên Xô trên thế giới.</a:t>
            </a:r>
            <a:endParaRPr lang="en-US" sz="2800" b="1" dirty="0"/>
          </a:p>
        </p:txBody>
      </p:sp>
      <p:sp>
        <p:nvSpPr>
          <p:cNvPr id="7" name="Flowchart: Alternate Process 6"/>
          <p:cNvSpPr/>
          <p:nvPr/>
        </p:nvSpPr>
        <p:spPr>
          <a:xfrm>
            <a:off x="5761822" y="2855371"/>
            <a:ext cx="3172858" cy="1978783"/>
          </a:xfrm>
          <a:prstGeom prst="flowChartAlternateProcess">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smtClean="0"/>
              <a:t>Thực hiện chính sách ngăn chặn, bao vây, cô lặp Liên Xô.</a:t>
            </a:r>
            <a:endParaRPr lang="en-US" sz="2800" b="1" dirty="0"/>
          </a:p>
        </p:txBody>
      </p:sp>
      <p:sp>
        <p:nvSpPr>
          <p:cNvPr id="9" name="Right Arrow 8"/>
          <p:cNvSpPr/>
          <p:nvPr/>
        </p:nvSpPr>
        <p:spPr>
          <a:xfrm>
            <a:off x="4649118" y="3585865"/>
            <a:ext cx="1008043" cy="517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76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2" name="Group 21">
            <a:extLst>
              <a:ext uri="{FF2B5EF4-FFF2-40B4-BE49-F238E27FC236}">
                <a16:creationId xmlns="" xmlns:a16="http://schemas.microsoft.com/office/drawing/2014/main" id="{31FEDAEF-7812-F598-D009-1A618332C996}"/>
              </a:ext>
            </a:extLst>
          </p:cNvPr>
          <p:cNvGrpSpPr/>
          <p:nvPr/>
        </p:nvGrpSpPr>
        <p:grpSpPr>
          <a:xfrm>
            <a:off x="331470" y="516467"/>
            <a:ext cx="8481060" cy="965200"/>
            <a:chOff x="341207" y="313267"/>
            <a:chExt cx="8481060" cy="965200"/>
          </a:xfrm>
        </p:grpSpPr>
        <p:sp>
          <p:nvSpPr>
            <p:cNvPr id="21" name="Rectangle: Rounded Corners 20">
              <a:extLst>
                <a:ext uri="{FF2B5EF4-FFF2-40B4-BE49-F238E27FC236}">
                  <a16:creationId xmlns="" xmlns:a16="http://schemas.microsoft.com/office/drawing/2014/main" id="{280AB99F-6D3F-E287-7139-97D766058813}"/>
                </a:ext>
              </a:extLst>
            </p:cNvPr>
            <p:cNvSpPr/>
            <p:nvPr/>
          </p:nvSpPr>
          <p:spPr>
            <a:xfrm>
              <a:off x="982133" y="313267"/>
              <a:ext cx="7840134" cy="9652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effectLst/>
                  <a:ea typeface="Times New Roman" panose="02020603050405020304" pitchFamily="18" charset="0"/>
                </a:rPr>
                <a:t>Em có nhận xét gì về mục đích phát động Chiến tranh lạnh </a:t>
              </a:r>
              <a:r>
                <a:rPr lang="vi-VN" sz="2800" b="1" dirty="0" smtClean="0">
                  <a:solidFill>
                    <a:srgbClr val="FF0000"/>
                  </a:solidFill>
                  <a:effectLst/>
                  <a:ea typeface="Times New Roman" panose="02020603050405020304" pitchFamily="18" charset="0"/>
                </a:rPr>
                <a:t>của </a:t>
              </a:r>
              <a:r>
                <a:rPr lang="vi-VN" sz="2800" b="1" dirty="0">
                  <a:solidFill>
                    <a:srgbClr val="FF0000"/>
                  </a:solidFill>
                  <a:effectLst/>
                  <a:ea typeface="Times New Roman" panose="02020603050405020304" pitchFamily="18" charset="0"/>
                </a:rPr>
                <a:t>Mỹ?</a:t>
              </a:r>
              <a:endParaRPr lang="en-US" sz="2000" b="1" dirty="0">
                <a:solidFill>
                  <a:srgbClr val="FF0000"/>
                </a:solidFill>
              </a:endParaRPr>
            </a:p>
          </p:txBody>
        </p:sp>
        <p:sp>
          <p:nvSpPr>
            <p:cNvPr id="20" name="Freeform 11">
              <a:extLst>
                <a:ext uri="{FF2B5EF4-FFF2-40B4-BE49-F238E27FC236}">
                  <a16:creationId xmlns="" xmlns:a16="http://schemas.microsoft.com/office/drawing/2014/main" id="{3B980F31-1208-733F-E69A-F6FDDB0BCA0D}"/>
                </a:ext>
              </a:extLst>
            </p:cNvPr>
            <p:cNvSpPr/>
            <p:nvPr/>
          </p:nvSpPr>
          <p:spPr>
            <a:xfrm>
              <a:off x="341207" y="342807"/>
              <a:ext cx="1199727" cy="906120"/>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3"/>
              <a:stretch>
                <a:fillRect/>
              </a:stretch>
            </a:blipFill>
          </p:spPr>
          <p:txBody>
            <a:bodyPr/>
            <a:lstStyle/>
            <a:p>
              <a:endParaRPr lang="en-US" sz="1600"/>
            </a:p>
          </p:txBody>
        </p:sp>
      </p:grpSp>
      <p:pic>
        <p:nvPicPr>
          <p:cNvPr id="26" name="Picture 25">
            <a:extLst>
              <a:ext uri="{FF2B5EF4-FFF2-40B4-BE49-F238E27FC236}">
                <a16:creationId xmlns="" xmlns:a16="http://schemas.microsoft.com/office/drawing/2014/main" id="{C8B5004C-AD83-B98A-743B-26B4066C5C1A}"/>
              </a:ext>
            </a:extLst>
          </p:cNvPr>
          <p:cNvPicPr>
            <a:picLocks noChangeAspect="1"/>
          </p:cNvPicPr>
          <p:nvPr/>
        </p:nvPicPr>
        <p:blipFill>
          <a:blip r:embed="rId4">
            <a:clrChange>
              <a:clrFrom>
                <a:srgbClr val="FBFEF9"/>
              </a:clrFrom>
              <a:clrTo>
                <a:srgbClr val="FBFEF9">
                  <a:alpha val="0"/>
                </a:srgbClr>
              </a:clrTo>
            </a:clrChange>
          </a:blip>
          <a:srcRect/>
          <a:stretch/>
        </p:blipFill>
        <p:spPr>
          <a:xfrm>
            <a:off x="4672964" y="2525745"/>
            <a:ext cx="4219206" cy="2617755"/>
          </a:xfrm>
          <a:prstGeom prst="rect">
            <a:avLst/>
          </a:prstGeom>
        </p:spPr>
      </p:pic>
      <p:grpSp>
        <p:nvGrpSpPr>
          <p:cNvPr id="7" name="Group 6">
            <a:extLst>
              <a:ext uri="{FF2B5EF4-FFF2-40B4-BE49-F238E27FC236}">
                <a16:creationId xmlns="" xmlns:a16="http://schemas.microsoft.com/office/drawing/2014/main" id="{E7A1E205-CED3-01C7-0473-151B9E2CF439}"/>
              </a:ext>
            </a:extLst>
          </p:cNvPr>
          <p:cNvGrpSpPr/>
          <p:nvPr/>
        </p:nvGrpSpPr>
        <p:grpSpPr>
          <a:xfrm>
            <a:off x="212941" y="1691640"/>
            <a:ext cx="5056289" cy="2904908"/>
            <a:chOff x="251831" y="1640978"/>
            <a:chExt cx="4258097" cy="1664836"/>
          </a:xfrm>
        </p:grpSpPr>
        <p:sp>
          <p:nvSpPr>
            <p:cNvPr id="2" name="Rectangle: Rounded Corners 1">
              <a:extLst>
                <a:ext uri="{FF2B5EF4-FFF2-40B4-BE49-F238E27FC236}">
                  <a16:creationId xmlns="" xmlns:a16="http://schemas.microsoft.com/office/drawing/2014/main" id="{075CFDEC-AF3A-CC9F-54D6-D646DE1FBF76}"/>
                </a:ext>
              </a:extLst>
            </p:cNvPr>
            <p:cNvSpPr/>
            <p:nvPr/>
          </p:nvSpPr>
          <p:spPr>
            <a:xfrm>
              <a:off x="251831" y="1640978"/>
              <a:ext cx="1320164"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Bao vây</a:t>
              </a:r>
            </a:p>
          </p:txBody>
        </p:sp>
        <p:sp>
          <p:nvSpPr>
            <p:cNvPr id="3" name="Rectangle: Rounded Corners 2">
              <a:extLst>
                <a:ext uri="{FF2B5EF4-FFF2-40B4-BE49-F238E27FC236}">
                  <a16:creationId xmlns="" xmlns:a16="http://schemas.microsoft.com/office/drawing/2014/main" id="{38DB6C07-2518-C212-6E98-B45164BD6FCB}"/>
                </a:ext>
              </a:extLst>
            </p:cNvPr>
            <p:cNvSpPr/>
            <p:nvPr/>
          </p:nvSpPr>
          <p:spPr>
            <a:xfrm>
              <a:off x="1689762" y="1647202"/>
              <a:ext cx="1320164"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Cô lập</a:t>
              </a:r>
            </a:p>
          </p:txBody>
        </p:sp>
        <p:sp>
          <p:nvSpPr>
            <p:cNvPr id="4" name="Rectangle: Rounded Corners 3">
              <a:extLst>
                <a:ext uri="{FF2B5EF4-FFF2-40B4-BE49-F238E27FC236}">
                  <a16:creationId xmlns="" xmlns:a16="http://schemas.microsoft.com/office/drawing/2014/main" id="{E1D3B7E9-B877-94AD-CFE5-6CD76369FFD5}"/>
                </a:ext>
              </a:extLst>
            </p:cNvPr>
            <p:cNvSpPr/>
            <p:nvPr/>
          </p:nvSpPr>
          <p:spPr>
            <a:xfrm>
              <a:off x="3127693" y="1640978"/>
              <a:ext cx="1382235" cy="677333"/>
            </a:xfrm>
            <a:prstGeom prst="roundRect">
              <a:avLst>
                <a:gd name="adj" fmla="val 50000"/>
              </a:avLst>
            </a:prstGeom>
            <a:solidFill>
              <a:schemeClr val="accent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Tiêu diệt</a:t>
              </a:r>
            </a:p>
          </p:txBody>
        </p:sp>
        <p:sp>
          <p:nvSpPr>
            <p:cNvPr id="6" name="TextBox 5">
              <a:extLst>
                <a:ext uri="{FF2B5EF4-FFF2-40B4-BE49-F238E27FC236}">
                  <a16:creationId xmlns="" xmlns:a16="http://schemas.microsoft.com/office/drawing/2014/main" id="{4E0038DA-008B-DC18-FEBE-29646E321ABD}"/>
                </a:ext>
              </a:extLst>
            </p:cNvPr>
            <p:cNvSpPr txBox="1"/>
            <p:nvPr/>
          </p:nvSpPr>
          <p:spPr>
            <a:xfrm>
              <a:off x="982133" y="2339636"/>
              <a:ext cx="2829984" cy="966178"/>
            </a:xfrm>
            <a:prstGeom prst="rect">
              <a:avLst/>
            </a:prstGeom>
            <a:noFill/>
          </p:spPr>
          <p:txBody>
            <a:bodyPr wrap="square">
              <a:spAutoFit/>
            </a:bodyPr>
            <a:lstStyle/>
            <a:p>
              <a:pPr algn="ctr">
                <a:lnSpc>
                  <a:spcPct val="150000"/>
                </a:lnSpc>
              </a:pPr>
              <a:r>
                <a:rPr lang="vi-VN" sz="2400" b="1" i="1">
                  <a:solidFill>
                    <a:srgbClr val="FF0000"/>
                  </a:solidFill>
                </a:rPr>
                <a:t>Liên Xô và nhà nước xã hội chủ nghĩa. </a:t>
              </a:r>
              <a:endParaRPr lang="en-US" sz="2400" b="1" i="1">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9143999" cy="5062901"/>
          </a:xfrm>
          <a:prstGeom prst="rect">
            <a:avLst/>
          </a:prstGeom>
        </p:spPr>
      </p:pic>
    </p:spTree>
    <p:extLst>
      <p:ext uri="{BB962C8B-B14F-4D97-AF65-F5344CB8AC3E}">
        <p14:creationId xmlns:p14="http://schemas.microsoft.com/office/powerpoint/2010/main" val="209427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F5C1D0F-01D5-60BE-FE88-8831CC3BF3EC}"/>
            </a:ext>
          </a:extLst>
        </p:cNvPr>
        <p:cNvGrpSpPr/>
        <p:nvPr/>
      </p:nvGrpSpPr>
      <p:grpSpPr>
        <a:xfrm>
          <a:off x="0" y="0"/>
          <a:ext cx="0" cy="0"/>
          <a:chOff x="0" y="0"/>
          <a:chExt cx="0" cy="0"/>
        </a:xfrm>
      </p:grpSpPr>
      <p:grpSp>
        <p:nvGrpSpPr>
          <p:cNvPr id="9" name="Group 8">
            <a:extLst>
              <a:ext uri="{FF2B5EF4-FFF2-40B4-BE49-F238E27FC236}">
                <a16:creationId xmlns="" xmlns:a16="http://schemas.microsoft.com/office/drawing/2014/main" id="{FA45DF5E-D1F2-5E2C-817F-2AE723E8016B}"/>
              </a:ext>
            </a:extLst>
          </p:cNvPr>
          <p:cNvGrpSpPr/>
          <p:nvPr/>
        </p:nvGrpSpPr>
        <p:grpSpPr>
          <a:xfrm>
            <a:off x="108284" y="383008"/>
            <a:ext cx="9035716" cy="4760493"/>
            <a:chOff x="-4039824" y="940018"/>
            <a:chExt cx="7806267" cy="3725135"/>
          </a:xfrm>
          <a:effectLst>
            <a:outerShdw blurRad="63500" sx="102000" sy="102000" algn="ctr" rotWithShape="0">
              <a:prstClr val="black">
                <a:alpha val="40000"/>
              </a:prstClr>
            </a:outerShdw>
          </a:effectLst>
        </p:grpSpPr>
        <p:sp>
          <p:nvSpPr>
            <p:cNvPr id="4" name="Rectangle 3">
              <a:extLst>
                <a:ext uri="{FF2B5EF4-FFF2-40B4-BE49-F238E27FC236}">
                  <a16:creationId xmlns="" xmlns:a16="http://schemas.microsoft.com/office/drawing/2014/main" id="{89DBC70C-7E95-AD43-B29D-736BD53D3027}"/>
                </a:ext>
              </a:extLst>
            </p:cNvPr>
            <p:cNvSpPr/>
            <p:nvPr/>
          </p:nvSpPr>
          <p:spPr>
            <a:xfrm>
              <a:off x="-4039824" y="940018"/>
              <a:ext cx="7806267" cy="3725135"/>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6" name="TextBox 5">
              <a:extLst>
                <a:ext uri="{FF2B5EF4-FFF2-40B4-BE49-F238E27FC236}">
                  <a16:creationId xmlns="" xmlns:a16="http://schemas.microsoft.com/office/drawing/2014/main" id="{09E49288-9A63-75FB-5F72-C8788275AC5A}"/>
                </a:ext>
              </a:extLst>
            </p:cNvPr>
            <p:cNvSpPr txBox="1"/>
            <p:nvPr/>
          </p:nvSpPr>
          <p:spPr>
            <a:xfrm>
              <a:off x="-3869387" y="1711737"/>
              <a:ext cx="7465391" cy="388905"/>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
                  <a:srgbClr val="000000"/>
                </a:buClr>
                <a:buSzTx/>
                <a:tabLst/>
                <a:defRPr/>
              </a:pPr>
              <a:endParaRPr kumimoji="0" lang="vi-VN" sz="2000" u="none" strike="noStrike" kern="0" cap="none" spc="0" normalizeH="0" baseline="0" noProof="0" dirty="0">
                <a:ln>
                  <a:noFill/>
                </a:ln>
                <a:solidFill>
                  <a:srgbClr val="000000"/>
                </a:solidFill>
                <a:effectLst/>
                <a:uLnTx/>
                <a:uFillTx/>
                <a:latin typeface="Arial"/>
                <a:cs typeface="Arial"/>
                <a:sym typeface="Arial"/>
              </a:endParaRPr>
            </a:p>
          </p:txBody>
        </p:sp>
        <p:sp>
          <p:nvSpPr>
            <p:cNvPr id="7" name="Rectangle: Rounded Corners 6">
              <a:extLst>
                <a:ext uri="{FF2B5EF4-FFF2-40B4-BE49-F238E27FC236}">
                  <a16:creationId xmlns="" xmlns:a16="http://schemas.microsoft.com/office/drawing/2014/main" id="{E9D31E70-07C6-406C-3AF7-6D78F53D4896}"/>
                </a:ext>
              </a:extLst>
            </p:cNvPr>
            <p:cNvSpPr/>
            <p:nvPr/>
          </p:nvSpPr>
          <p:spPr>
            <a:xfrm>
              <a:off x="-2750907" y="940018"/>
              <a:ext cx="5893679" cy="352127"/>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endParaRPr lang="vi-VN" sz="2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pSp>
      <p:graphicFrame>
        <p:nvGraphicFramePr>
          <p:cNvPr id="5" name="Bảng 4">
            <a:extLst>
              <a:ext uri="{FF2B5EF4-FFF2-40B4-BE49-F238E27FC236}">
                <a16:creationId xmlns="" xmlns:a16="http://schemas.microsoft.com/office/drawing/2014/main" id="{F523C5CF-5329-ABCA-23A9-63746902E673}"/>
              </a:ext>
            </a:extLst>
          </p:cNvPr>
          <p:cNvGraphicFramePr>
            <a:graphicFrameLocks noGrp="1"/>
          </p:cNvGraphicFramePr>
          <p:nvPr>
            <p:extLst>
              <p:ext uri="{D42A27DB-BD31-4B8C-83A1-F6EECF244321}">
                <p14:modId xmlns:p14="http://schemas.microsoft.com/office/powerpoint/2010/main" val="135632581"/>
              </p:ext>
            </p:extLst>
          </p:nvPr>
        </p:nvGraphicFramePr>
        <p:xfrm>
          <a:off x="382622" y="882584"/>
          <a:ext cx="8662737" cy="3339268"/>
        </p:xfrm>
        <a:graphic>
          <a:graphicData uri="http://schemas.openxmlformats.org/drawingml/2006/table">
            <a:tbl>
              <a:tblPr firstRow="1" bandRow="1">
                <a:tableStyleId>{2ACDB613-B49A-4B8F-8217-04A48501F66F}</a:tableStyleId>
              </a:tblPr>
              <a:tblGrid>
                <a:gridCol w="3989701">
                  <a:extLst>
                    <a:ext uri="{9D8B030D-6E8A-4147-A177-3AD203B41FA5}">
                      <a16:colId xmlns="" xmlns:a16="http://schemas.microsoft.com/office/drawing/2014/main" val="2386516675"/>
                    </a:ext>
                  </a:extLst>
                </a:gridCol>
                <a:gridCol w="4673036">
                  <a:extLst>
                    <a:ext uri="{9D8B030D-6E8A-4147-A177-3AD203B41FA5}">
                      <a16:colId xmlns="" xmlns:a16="http://schemas.microsoft.com/office/drawing/2014/main" val="984493496"/>
                    </a:ext>
                  </a:extLst>
                </a:gridCol>
              </a:tblGrid>
              <a:tr h="371450">
                <a:tc>
                  <a:txBody>
                    <a:bodyPr/>
                    <a:lstStyle/>
                    <a:p>
                      <a:pPr algn="ctr"/>
                      <a:r>
                        <a:rPr lang="vi-VN" sz="2000" b="1" dirty="0">
                          <a:solidFill>
                            <a:srgbClr val="FF0000"/>
                          </a:solidFill>
                        </a:rPr>
                        <a:t>Mỹ</a:t>
                      </a:r>
                      <a:r>
                        <a:rPr lang="vi-VN"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000" b="1" dirty="0">
                          <a:solidFill>
                            <a:srgbClr val="FF0000"/>
                          </a:solidFill>
                        </a:rPr>
                        <a:t>Liên Xô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66835724"/>
                  </a:ext>
                </a:extLst>
              </a:tr>
              <a:tr h="2943028">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b="0" i="0" u="none" strike="noStrike" cap="none" dirty="0">
                        <a:solidFill>
                          <a:srgbClr val="000000"/>
                        </a:solidFill>
                        <a:effectLst/>
                        <a:latin typeface="Arial"/>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68806890"/>
                  </a:ext>
                </a:extLst>
              </a:tr>
            </a:tbl>
          </a:graphicData>
        </a:graphic>
      </p:graphicFrame>
      <p:sp>
        <p:nvSpPr>
          <p:cNvPr id="8" name="Hộp Văn bản 7">
            <a:extLst>
              <a:ext uri="{FF2B5EF4-FFF2-40B4-BE49-F238E27FC236}">
                <a16:creationId xmlns="" xmlns:a16="http://schemas.microsoft.com/office/drawing/2014/main" id="{07422655-A222-2042-5DFD-6E1F5EFD080B}"/>
              </a:ext>
            </a:extLst>
          </p:cNvPr>
          <p:cNvSpPr txBox="1"/>
          <p:nvPr/>
        </p:nvSpPr>
        <p:spPr>
          <a:xfrm>
            <a:off x="204537" y="4210184"/>
            <a:ext cx="8939463" cy="923330"/>
          </a:xfrm>
          <a:prstGeom prst="rect">
            <a:avLst/>
          </a:prstGeom>
          <a:noFill/>
        </p:spPr>
        <p:txBody>
          <a:bodyPr wrap="square" rtlCol="0">
            <a:spAutoFit/>
          </a:bodyPr>
          <a:lstStyle/>
          <a:p>
            <a:r>
              <a:rPr lang="en-US" sz="1800" b="1" dirty="0">
                <a:solidFill>
                  <a:schemeClr val="tx1">
                    <a:lumMod val="50000"/>
                    <a:lumOff val="50000"/>
                  </a:schemeClr>
                </a:solidFill>
                <a:effectLst/>
                <a:latin typeface="Times New Roman" panose="02020603050405020304" pitchFamily="18" charset="0"/>
                <a:ea typeface="Times New Roman" panose="02020603050405020304" pitchFamily="18" charset="0"/>
              </a:rPr>
              <a:t>→ Chiến tranh lạnh</a:t>
            </a:r>
            <a:r>
              <a:rPr lang="en-US" sz="1800"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n-US" sz="1800" b="1" dirty="0">
                <a:solidFill>
                  <a:schemeClr val="tx1">
                    <a:lumMod val="50000"/>
                    <a:lumOff val="50000"/>
                  </a:schemeClr>
                </a:solidFill>
                <a:effectLst/>
                <a:latin typeface="Times New Roman" panose="02020603050405020304" pitchFamily="18" charset="0"/>
                <a:ea typeface="Times New Roman" panose="02020603050405020304" pitchFamily="18" charset="0"/>
              </a:rPr>
              <a:t> Mỹ tiến hành chính sách thù địch về mọi mặt chống Liên Xô và các nước </a:t>
            </a:r>
            <a:r>
              <a:rPr lang="en-US" sz="1800" b="1" dirty="0" smtClean="0">
                <a:solidFill>
                  <a:schemeClr val="tx1">
                    <a:lumMod val="50000"/>
                    <a:lumOff val="50000"/>
                  </a:schemeClr>
                </a:solidFill>
                <a:effectLst/>
                <a:latin typeface="Times New Roman" panose="02020603050405020304" pitchFamily="18" charset="0"/>
                <a:ea typeface="Times New Roman" panose="02020603050405020304" pitchFamily="18" charset="0"/>
              </a:rPr>
              <a:t>XHCN</a:t>
            </a:r>
            <a:r>
              <a:rPr lang="vi-VN" sz="1800" b="1" dirty="0" smtClean="0">
                <a:solidFill>
                  <a:schemeClr val="tx1">
                    <a:lumMod val="50000"/>
                    <a:lumOff val="50000"/>
                  </a:schemeClr>
                </a:solidFill>
                <a:effectLst/>
                <a:latin typeface="Times New Roman" panose="02020603050405020304" pitchFamily="18" charset="0"/>
                <a:ea typeface="Times New Roman" panose="02020603050405020304" pitchFamily="18" charset="0"/>
              </a:rPr>
              <a:t> với hai hệ thốngTBCN và XHCN trên các biểu hiện: thành lập liên minh kinh tế, quân sự và các cuộc chiến tranh cục bộ.</a:t>
            </a:r>
            <a:endParaRPr lang="vi-VN" dirty="0">
              <a:solidFill>
                <a:schemeClr val="tx1">
                  <a:lumMod val="50000"/>
                  <a:lumOff val="50000"/>
                </a:schemeClr>
              </a:solidFill>
            </a:endParaRPr>
          </a:p>
        </p:txBody>
      </p:sp>
      <p:sp>
        <p:nvSpPr>
          <p:cNvPr id="3" name="Hộp Văn bản 2">
            <a:extLst>
              <a:ext uri="{FF2B5EF4-FFF2-40B4-BE49-F238E27FC236}">
                <a16:creationId xmlns="" xmlns:a16="http://schemas.microsoft.com/office/drawing/2014/main" id="{0F65F9F8-7193-0D77-D18C-9A21FA3D022E}"/>
              </a:ext>
            </a:extLst>
          </p:cNvPr>
          <p:cNvSpPr txBox="1"/>
          <p:nvPr/>
        </p:nvSpPr>
        <p:spPr>
          <a:xfrm>
            <a:off x="439886" y="1219240"/>
            <a:ext cx="3792266" cy="3170099"/>
          </a:xfrm>
          <a:prstGeom prst="rect">
            <a:avLst/>
          </a:prstGeom>
          <a:noFill/>
        </p:spPr>
        <p:txBody>
          <a:bodyPr wrap="square" rtlCol="0">
            <a:spAutoFit/>
          </a:bodyPr>
          <a:lstStyle/>
          <a:p>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Cùng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với</a:t>
            </a:r>
            <a:r>
              <a:rPr lang="en-US" sz="2000" b="0" i="0" u="none" strike="noStrike" cap="none" dirty="0">
                <a:solidFill>
                  <a:srgbClr val="000000"/>
                </a:solidFill>
                <a:effectLst/>
                <a:latin typeface="Arial"/>
                <a:ea typeface="Arial"/>
                <a:cs typeface="Arial"/>
                <a:sym typeface="Arial"/>
              </a:rPr>
              <a:t> Anh, </a:t>
            </a:r>
            <a:r>
              <a:rPr lang="en-US" sz="2000" b="0" i="0" u="none" strike="noStrike" cap="none" dirty="0" err="1">
                <a:solidFill>
                  <a:srgbClr val="000000"/>
                </a:solidFill>
                <a:effectLst/>
                <a:latin typeface="Arial"/>
                <a:ea typeface="Arial"/>
                <a:cs typeface="Arial"/>
                <a:sym typeface="Arial"/>
              </a:rPr>
              <a:t>chủ</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trương</a:t>
            </a:r>
            <a:r>
              <a:rPr lang="en-US" sz="2000" b="0" i="0" u="none" strike="noStrike" cap="none" dirty="0">
                <a:solidFill>
                  <a:srgbClr val="000000"/>
                </a:solidFill>
                <a:effectLst/>
                <a:latin typeface="Arial"/>
                <a:ea typeface="Arial"/>
                <a:cs typeface="Arial"/>
                <a:sym typeface="Arial"/>
              </a:rPr>
              <a:t> chia </a:t>
            </a:r>
            <a:r>
              <a:rPr lang="en-US" sz="2000" b="0" i="0" u="none" strike="noStrike" cap="none" dirty="0" err="1">
                <a:solidFill>
                  <a:srgbClr val="000000"/>
                </a:solidFill>
                <a:effectLst/>
                <a:latin typeface="Arial"/>
                <a:ea typeface="Arial"/>
                <a:cs typeface="Arial"/>
                <a:sym typeface="Arial"/>
              </a:rPr>
              <a:t>cắt</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Đức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thành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hai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nước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riêng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biệt</a:t>
            </a:r>
            <a:r>
              <a:rPr lang="en-US" sz="2000" b="0" i="0" u="none" strike="noStrike" cap="none" dirty="0">
                <a:solidFill>
                  <a:srgbClr val="000000"/>
                </a:solidFill>
                <a:effectLst/>
                <a:latin typeface="Arial"/>
                <a:ea typeface="Arial"/>
                <a:cs typeface="Arial"/>
                <a:sym typeface="Arial"/>
              </a:rPr>
              <a:t>. </a:t>
            </a:r>
            <a:endParaRPr lang="vi-VN" sz="2000" b="0" i="0" u="none" strike="noStrike" cap="none" dirty="0">
              <a:solidFill>
                <a:srgbClr val="000000"/>
              </a:solidFill>
              <a:effectLst/>
              <a:latin typeface="Arial"/>
              <a:ea typeface="Arial"/>
              <a:cs typeface="Arial"/>
              <a:sym typeface="Arial"/>
            </a:endParaRPr>
          </a:p>
          <a:p>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Tháng</a:t>
            </a:r>
            <a:r>
              <a:rPr lang="en-US" sz="2000" b="0" i="0" u="none" strike="noStrike" cap="none" dirty="0">
                <a:solidFill>
                  <a:srgbClr val="000000"/>
                </a:solidFill>
                <a:effectLst/>
                <a:latin typeface="Arial"/>
                <a:ea typeface="Arial"/>
                <a:cs typeface="Arial"/>
                <a:sym typeface="Arial"/>
              </a:rPr>
              <a:t> 3/1947, </a:t>
            </a:r>
            <a:r>
              <a:rPr lang="en-US" sz="2000" b="0" i="0" u="none" strike="noStrike" cap="none" dirty="0" err="1">
                <a:solidFill>
                  <a:srgbClr val="000000"/>
                </a:solidFill>
                <a:effectLst/>
                <a:latin typeface="Arial"/>
                <a:ea typeface="Arial"/>
                <a:cs typeface="Arial"/>
                <a:sym typeface="Arial"/>
              </a:rPr>
              <a:t>Tổng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thống</a:t>
            </a:r>
            <a:r>
              <a:rPr lang="en-US" sz="2000" b="0" i="0" u="none" strike="noStrike" cap="none" dirty="0">
                <a:solidFill>
                  <a:srgbClr val="000000"/>
                </a:solidFill>
                <a:effectLst/>
                <a:latin typeface="Arial"/>
                <a:ea typeface="Arial"/>
                <a:cs typeface="Arial"/>
                <a:sym typeface="Arial"/>
              </a:rPr>
              <a:t> Hen-</a:t>
            </a:r>
            <a:r>
              <a:rPr lang="en-US" sz="2000" b="0" i="0" u="none" strike="noStrike" cap="none" dirty="0" err="1">
                <a:solidFill>
                  <a:srgbClr val="000000"/>
                </a:solidFill>
                <a:effectLst/>
                <a:latin typeface="Arial"/>
                <a:ea typeface="Arial"/>
                <a:cs typeface="Arial"/>
                <a:sym typeface="Arial"/>
              </a:rPr>
              <a:t>ri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S.Tru</a:t>
            </a:r>
            <a:r>
              <a:rPr lang="en-US" sz="2000" b="0" i="0" u="none" strike="noStrike" cap="none" dirty="0">
                <a:solidFill>
                  <a:srgbClr val="000000"/>
                </a:solidFill>
                <a:effectLst/>
                <a:latin typeface="Arial"/>
                <a:ea typeface="Arial"/>
                <a:cs typeface="Arial"/>
                <a:sym typeface="Arial"/>
              </a:rPr>
              <a:t>-man </a:t>
            </a:r>
            <a:r>
              <a:rPr lang="en-US" sz="2000" b="0" i="0" u="none" strike="noStrike" cap="none" dirty="0" err="1">
                <a:solidFill>
                  <a:srgbClr val="000000"/>
                </a:solidFill>
                <a:effectLst/>
                <a:latin typeface="Arial"/>
                <a:ea typeface="Arial"/>
                <a:cs typeface="Arial"/>
                <a:sym typeface="Arial"/>
              </a:rPr>
              <a:t>công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bố</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quan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điểm</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chống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lại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chủ</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nghĩa</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cộng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sản</a:t>
            </a:r>
            <a:r>
              <a:rPr lang="en-US" sz="2000" b="0" i="0" u="none" strike="noStrike" cap="none" dirty="0">
                <a:solidFill>
                  <a:srgbClr val="000000"/>
                </a:solidFill>
                <a:effectLst/>
                <a:latin typeface="Arial"/>
                <a:ea typeface="Arial"/>
                <a:cs typeface="Arial"/>
                <a:sym typeface="Arial"/>
              </a:rPr>
              <a:t>. </a:t>
            </a:r>
          </a:p>
          <a:p>
            <a:r>
              <a:rPr lang="en-US" sz="2000" b="1" i="1"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Chính</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sách</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đối</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đầu</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với</a:t>
            </a:r>
            <a:r>
              <a:rPr lang="en-US" sz="2000" b="0" i="0" u="none" strike="noStrike" cap="none" dirty="0">
                <a:solidFill>
                  <a:srgbClr val="C00000"/>
                </a:solidFill>
                <a:effectLst/>
                <a:latin typeface="Arial"/>
                <a:ea typeface="Arial"/>
                <a:cs typeface="Arial"/>
                <a:sym typeface="Arial"/>
              </a:rPr>
              <a:t> Liên </a:t>
            </a:r>
            <a:r>
              <a:rPr lang="en-US" sz="2000" b="0" i="0" u="none" strike="noStrike" cap="none" dirty="0" err="1">
                <a:solidFill>
                  <a:srgbClr val="C00000"/>
                </a:solidFill>
                <a:effectLst/>
                <a:latin typeface="Arial"/>
                <a:ea typeface="Arial"/>
                <a:cs typeface="Arial"/>
                <a:sym typeface="Arial"/>
              </a:rPr>
              <a:t>Xô</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của</a:t>
            </a:r>
            <a:r>
              <a:rPr lang="en-US" sz="2000" b="0" i="0" u="none" strike="noStrike" cap="none" dirty="0">
                <a:solidFill>
                  <a:srgbClr val="C00000"/>
                </a:solidFill>
                <a:effectLst/>
                <a:latin typeface="Arial"/>
                <a:ea typeface="Arial"/>
                <a:cs typeface="Arial"/>
                <a:sym typeface="Arial"/>
              </a:rPr>
              <a:t> </a:t>
            </a:r>
            <a:r>
              <a:rPr lang="en-US" sz="2000" b="0" i="0" u="none" strike="noStrike" cap="none" dirty="0" err="1">
                <a:solidFill>
                  <a:srgbClr val="C00000"/>
                </a:solidFill>
                <a:effectLst/>
                <a:latin typeface="Arial"/>
                <a:ea typeface="Arial"/>
                <a:cs typeface="Arial"/>
                <a:sym typeface="Arial"/>
              </a:rPr>
              <a:t>Mỹ</a:t>
            </a:r>
            <a:r>
              <a:rPr lang="en-US" sz="2000" b="0" i="0" u="none" strike="noStrike" cap="none" dirty="0">
                <a:solidFill>
                  <a:srgbClr val="C00000"/>
                </a:solidFill>
                <a:effectLst/>
                <a:latin typeface="Arial"/>
                <a:ea typeface="Arial"/>
                <a:cs typeface="Arial"/>
                <a:sym typeface="Arial"/>
              </a:rPr>
              <a:t>.</a:t>
            </a:r>
            <a:endParaRPr lang="vi-VN" sz="2000" b="0" i="0" u="none" strike="noStrike" cap="none" dirty="0">
              <a:solidFill>
                <a:srgbClr val="C00000"/>
              </a:solidFill>
              <a:effectLst/>
              <a:latin typeface="Arial"/>
              <a:ea typeface="Arial"/>
              <a:cs typeface="Arial"/>
              <a:sym typeface="Arial"/>
            </a:endParaRPr>
          </a:p>
          <a:p>
            <a:endParaRPr lang="vi-VN" sz="2000" dirty="0"/>
          </a:p>
        </p:txBody>
      </p:sp>
      <p:sp>
        <p:nvSpPr>
          <p:cNvPr id="11" name="Hộp Văn bản 10">
            <a:extLst>
              <a:ext uri="{FF2B5EF4-FFF2-40B4-BE49-F238E27FC236}">
                <a16:creationId xmlns="" xmlns:a16="http://schemas.microsoft.com/office/drawing/2014/main" id="{FE8DC807-18AD-44A1-DC4A-16CB4C7970B4}"/>
              </a:ext>
            </a:extLst>
          </p:cNvPr>
          <p:cNvSpPr txBox="1"/>
          <p:nvPr/>
        </p:nvSpPr>
        <p:spPr>
          <a:xfrm>
            <a:off x="4365836" y="1332581"/>
            <a:ext cx="4597953" cy="2862322"/>
          </a:xfrm>
          <a:prstGeom prst="rect">
            <a:avLst/>
          </a:prstGeom>
          <a:noFill/>
        </p:spPr>
        <p:txBody>
          <a:bodyPr wrap="square" rtlCol="0">
            <a:spAutoFit/>
          </a:bodyPr>
          <a:lstStyle/>
          <a:p>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Hỗ</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trợ</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các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đảng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cộng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sản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nắm</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quyền</a:t>
            </a:r>
            <a:r>
              <a:rPr lang="en-US" sz="2000" b="0" i="0" u="none" strike="noStrike" cap="none" dirty="0">
                <a:solidFill>
                  <a:srgbClr val="000000"/>
                </a:solidFill>
                <a:effectLst/>
                <a:latin typeface="Arial"/>
                <a:ea typeface="Arial"/>
                <a:cs typeface="Arial"/>
                <a:sym typeface="Arial"/>
              </a:rPr>
              <a:t> ở </a:t>
            </a:r>
            <a:r>
              <a:rPr lang="en-US" sz="2000" b="0" i="0" u="none" strike="noStrike" cap="none" dirty="0" err="1">
                <a:solidFill>
                  <a:srgbClr val="000000"/>
                </a:solidFill>
                <a:effectLst/>
                <a:latin typeface="Arial"/>
                <a:ea typeface="Arial"/>
                <a:cs typeface="Arial"/>
                <a:sym typeface="Arial"/>
              </a:rPr>
              <a:t>các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nước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Đông</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Âu</a:t>
            </a:r>
            <a:r>
              <a:rPr lang="en-US" sz="2000" b="0" i="0" u="none" strike="noStrike" cap="none" dirty="0">
                <a:solidFill>
                  <a:srgbClr val="000000"/>
                </a:solidFill>
                <a:effectLst/>
                <a:latin typeface="Arial"/>
                <a:ea typeface="Arial"/>
                <a:cs typeface="Arial"/>
                <a:sym typeface="Arial"/>
              </a:rPr>
              <a:t>.</a:t>
            </a:r>
            <a:endParaRPr lang="vi-VN" sz="2000" b="0" i="0" u="none" strike="noStrike" cap="none" dirty="0">
              <a:solidFill>
                <a:srgbClr val="000000"/>
              </a:solidFill>
              <a:effectLst/>
              <a:latin typeface="Arial"/>
              <a:ea typeface="Arial"/>
              <a:cs typeface="Arial"/>
              <a:sym typeface="Arial"/>
            </a:endParaRPr>
          </a:p>
          <a:p>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Tháng</a:t>
            </a:r>
            <a:r>
              <a:rPr lang="en-US" sz="2000" b="0" i="0" u="none" strike="noStrike" cap="none" dirty="0">
                <a:solidFill>
                  <a:srgbClr val="000000"/>
                </a:solidFill>
                <a:effectLst/>
                <a:latin typeface="Arial"/>
                <a:ea typeface="Arial"/>
                <a:cs typeface="Arial"/>
                <a:sym typeface="Arial"/>
              </a:rPr>
              <a:t> 9/1947, </a:t>
            </a:r>
            <a:r>
              <a:rPr lang="en-US" sz="2000" b="0" i="0" u="none" strike="noStrike" cap="none" dirty="0" err="1">
                <a:solidFill>
                  <a:srgbClr val="000000"/>
                </a:solidFill>
                <a:effectLst/>
                <a:latin typeface="Arial"/>
                <a:ea typeface="Arial"/>
                <a:cs typeface="Arial"/>
                <a:sym typeface="Arial"/>
              </a:rPr>
              <a:t>Giờ-đa-nốp</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chính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thức</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tuyên</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bố</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thế</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giới</a:t>
            </a:r>
            <a:r>
              <a:rPr lang="en-US" sz="2000" b="0" i="0" u="none" strike="noStrike" cap="none" dirty="0">
                <a:solidFill>
                  <a:srgbClr val="000000"/>
                </a:solidFill>
                <a:effectLst/>
                <a:latin typeface="Arial"/>
                <a:ea typeface="Arial"/>
                <a:cs typeface="Arial"/>
                <a:sym typeface="Arial"/>
              </a:rPr>
              <a:t> chia </a:t>
            </a:r>
            <a:r>
              <a:rPr lang="en-US" sz="2000" b="0" i="0" u="none" strike="noStrike" cap="none" dirty="0" err="1">
                <a:solidFill>
                  <a:srgbClr val="000000"/>
                </a:solidFill>
                <a:effectLst/>
                <a:latin typeface="Arial"/>
                <a:ea typeface="Arial"/>
                <a:cs typeface="Arial"/>
                <a:sym typeface="Arial"/>
              </a:rPr>
              <a:t>thành</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hai</a:t>
            </a:r>
            <a:r>
              <a:rPr lang="en-US" sz="2000" b="0" i="0" u="none" strike="noStrike" cap="none" dirty="0">
                <a:solidFill>
                  <a:srgbClr val="000000"/>
                </a:solidFill>
                <a:effectLst/>
                <a:latin typeface="Arial"/>
                <a:ea typeface="Arial"/>
                <a:cs typeface="Arial"/>
                <a:sym typeface="Arial"/>
              </a:rPr>
              <a:t> </a:t>
            </a:r>
            <a:r>
              <a:rPr lang="en-US" sz="2000" b="0" i="0" u="none" strike="noStrike" cap="none" dirty="0" err="1">
                <a:solidFill>
                  <a:srgbClr val="000000"/>
                </a:solidFill>
                <a:effectLst/>
                <a:latin typeface="Arial"/>
                <a:ea typeface="Arial"/>
                <a:cs typeface="Arial"/>
                <a:sym typeface="Arial"/>
              </a:rPr>
              <a:t>phe</a:t>
            </a:r>
            <a:r>
              <a:rPr lang="en-US" sz="2000" b="0" i="0" u="none" strike="noStrike" cap="none" dirty="0">
                <a:solidFill>
                  <a:srgbClr val="000000"/>
                </a:solidFill>
                <a:effectLst/>
                <a:latin typeface="Arial"/>
                <a:ea typeface="Arial"/>
                <a:cs typeface="Arial"/>
                <a:sym typeface="Arial"/>
              </a:rPr>
              <a:t>:</a:t>
            </a:r>
            <a:endParaRPr lang="vi-VN" sz="2000" b="0" i="0" u="none" strike="noStrike" cap="none" dirty="0">
              <a:solidFill>
                <a:srgbClr val="000000"/>
              </a:solidFill>
              <a:effectLst/>
              <a:latin typeface="Arial"/>
              <a:ea typeface="Arial"/>
              <a:cs typeface="Arial"/>
              <a:sym typeface="Arial"/>
            </a:endParaRPr>
          </a:p>
          <a:p>
            <a:pPr lvl="0"/>
            <a:r>
              <a:rPr lang="vi-VN" sz="2000" b="0" i="0" u="none" strike="noStrike" cap="none" dirty="0">
                <a:solidFill>
                  <a:srgbClr val="C00000"/>
                </a:solidFill>
                <a:effectLst/>
                <a:latin typeface="Arial"/>
                <a:ea typeface="Arial"/>
                <a:cs typeface="Arial"/>
                <a:sym typeface="Arial"/>
              </a:rPr>
              <a:t>+ Phe đế quốc chủ nghĩa do Mỹ lãnh đạo.</a:t>
            </a:r>
          </a:p>
          <a:p>
            <a:pPr lvl="0"/>
            <a:r>
              <a:rPr lang="vi-VN" sz="2000" b="0" i="0" u="none" strike="noStrike" cap="none" dirty="0">
                <a:solidFill>
                  <a:srgbClr val="C00000"/>
                </a:solidFill>
                <a:effectLst/>
                <a:latin typeface="Arial"/>
                <a:ea typeface="Arial"/>
                <a:cs typeface="Arial"/>
                <a:sym typeface="Arial"/>
              </a:rPr>
              <a:t>+ Phe xã hội chủ nghĩa do Liên Xô làm trụ cột</a:t>
            </a:r>
            <a:r>
              <a:rPr lang="vi-VN" sz="2000" b="0" i="0" u="none" strike="noStrike" cap="none" dirty="0" smtClean="0">
                <a:solidFill>
                  <a:srgbClr val="C00000"/>
                </a:solidFill>
                <a:effectLst/>
                <a:latin typeface="Arial"/>
                <a:ea typeface="Arial"/>
                <a:cs typeface="Arial"/>
                <a:sym typeface="Arial"/>
              </a:rPr>
              <a:t>.</a:t>
            </a:r>
            <a:endParaRPr lang="vi-VN" sz="2000" b="0" i="0" u="none" strike="noStrike" cap="none" dirty="0">
              <a:solidFill>
                <a:srgbClr val="C00000"/>
              </a:solidFill>
              <a:effectLst/>
              <a:latin typeface="Arial"/>
              <a:ea typeface="Arial"/>
              <a:cs typeface="Arial"/>
              <a:sym typeface="Arial"/>
            </a:endParaRPr>
          </a:p>
        </p:txBody>
      </p:sp>
    </p:spTree>
    <p:extLst>
      <p:ext uri="{BB962C8B-B14F-4D97-AF65-F5344CB8AC3E}">
        <p14:creationId xmlns:p14="http://schemas.microsoft.com/office/powerpoint/2010/main" val="4131615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 xmlns:a16="http://schemas.microsoft.com/office/drawing/2014/main" id="{96F50C30-806D-A9B7-28AA-F6E92963FE21}"/>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 xmlns:a16="http://schemas.microsoft.com/office/drawing/2014/main" id="{AE533F64-D3AA-6207-5BB1-EAE9739C980F}"/>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 xmlns:a16="http://schemas.microsoft.com/office/drawing/2014/main" id="{0459E992-3C06-ADCB-CDB1-11016E24ADAA}"/>
              </a:ext>
            </a:extLst>
          </p:cNvPr>
          <p:cNvPicPr>
            <a:picLocks noChangeAspect="1"/>
          </p:cNvPicPr>
          <p:nvPr/>
        </p:nvPicPr>
        <p:blipFill>
          <a:blip r:embed="rId5"/>
          <a:srcRect l="7412" r="7412"/>
          <a:stretch/>
        </p:blipFill>
        <p:spPr>
          <a:xfrm>
            <a:off x="4619405" y="680673"/>
            <a:ext cx="2135497" cy="3158588"/>
          </a:xfrm>
          <a:prstGeom prst="rect">
            <a:avLst/>
          </a:prstGeom>
        </p:spPr>
      </p:pic>
      <p:sp>
        <p:nvSpPr>
          <p:cNvPr id="3" name="Rectangle 2">
            <a:hlinkClick r:id="rId6" action="ppaction://hlinksldjump"/>
            <a:extLst>
              <a:ext uri="{FF2B5EF4-FFF2-40B4-BE49-F238E27FC236}">
                <a16:creationId xmlns="" xmlns:a16="http://schemas.microsoft.com/office/drawing/2014/main" id="{D4848331-6A7C-F8D3-AEEA-42F5FE432620}"/>
              </a:ext>
            </a:extLst>
          </p:cNvPr>
          <p:cNvSpPr/>
          <p:nvPr/>
        </p:nvSpPr>
        <p:spPr>
          <a:xfrm>
            <a:off x="116113" y="685738"/>
            <a:ext cx="2124589" cy="3153526"/>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dirty="0"/>
              <a:t>1</a:t>
            </a:r>
          </a:p>
        </p:txBody>
      </p:sp>
      <p:sp>
        <p:nvSpPr>
          <p:cNvPr id="5" name="Rectangle 4">
            <a:hlinkClick r:id="rId7" action="ppaction://hlinksldjump"/>
            <a:extLst>
              <a:ext uri="{FF2B5EF4-FFF2-40B4-BE49-F238E27FC236}">
                <a16:creationId xmlns="" xmlns:a16="http://schemas.microsoft.com/office/drawing/2014/main" id="{DBFA43F7-6C47-3D28-28DD-F3AC133ED702}"/>
              </a:ext>
            </a:extLst>
          </p:cNvPr>
          <p:cNvSpPr/>
          <p:nvPr/>
        </p:nvSpPr>
        <p:spPr>
          <a:xfrm>
            <a:off x="2367759" y="685737"/>
            <a:ext cx="2124589" cy="3153526"/>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2</a:t>
            </a:r>
          </a:p>
        </p:txBody>
      </p:sp>
      <p:sp>
        <p:nvSpPr>
          <p:cNvPr id="6" name="Rectangle 5">
            <a:hlinkClick r:id="rId8" action="ppaction://hlinksldjump"/>
            <a:extLst>
              <a:ext uri="{FF2B5EF4-FFF2-40B4-BE49-F238E27FC236}">
                <a16:creationId xmlns="" xmlns:a16="http://schemas.microsoft.com/office/drawing/2014/main" id="{883228CD-0416-818A-9320-0C5F19E30AF8}"/>
              </a:ext>
            </a:extLst>
          </p:cNvPr>
          <p:cNvSpPr/>
          <p:nvPr/>
        </p:nvSpPr>
        <p:spPr>
          <a:xfrm>
            <a:off x="4619405" y="685736"/>
            <a:ext cx="2124589" cy="3153525"/>
          </a:xfrm>
          <a:prstGeom prst="rect">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3</a:t>
            </a:r>
          </a:p>
        </p:txBody>
      </p:sp>
      <p:pic>
        <p:nvPicPr>
          <p:cNvPr id="7" name="Picture 6">
            <a:hlinkClick r:id="rId9" action="ppaction://hlinksldjump"/>
            <a:extLst>
              <a:ext uri="{FF2B5EF4-FFF2-40B4-BE49-F238E27FC236}">
                <a16:creationId xmlns="" xmlns:a16="http://schemas.microsoft.com/office/drawing/2014/main" id="{5F17FEAD-D21B-79E1-AE14-73E7F861309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993557" y="3879320"/>
            <a:ext cx="1156886" cy="1156886"/>
          </a:xfrm>
          <a:prstGeom prst="rect">
            <a:avLst/>
          </a:prstGeom>
        </p:spPr>
      </p:pic>
      <p:pic>
        <p:nvPicPr>
          <p:cNvPr id="2" name="Picture 1">
            <a:extLst>
              <a:ext uri="{FF2B5EF4-FFF2-40B4-BE49-F238E27FC236}">
                <a16:creationId xmlns="" xmlns:a16="http://schemas.microsoft.com/office/drawing/2014/main" id="{5A6E5035-CBBB-9961-021B-921CB0516033}"/>
              </a:ext>
            </a:extLst>
          </p:cNvPr>
          <p:cNvPicPr>
            <a:picLocks noChangeAspect="1"/>
          </p:cNvPicPr>
          <p:nvPr/>
        </p:nvPicPr>
        <p:blipFill>
          <a:blip r:embed="rId12"/>
          <a:srcRect l="6769" r="6769"/>
          <a:stretch/>
        </p:blipFill>
        <p:spPr>
          <a:xfrm>
            <a:off x="6887988" y="680673"/>
            <a:ext cx="2135497" cy="3158588"/>
          </a:xfrm>
          <a:prstGeom prst="rect">
            <a:avLst/>
          </a:prstGeom>
        </p:spPr>
      </p:pic>
      <p:sp>
        <p:nvSpPr>
          <p:cNvPr id="4" name="Rectangle 3">
            <a:hlinkClick r:id="rId13" action="ppaction://hlinksldjump"/>
            <a:extLst>
              <a:ext uri="{FF2B5EF4-FFF2-40B4-BE49-F238E27FC236}">
                <a16:creationId xmlns="" xmlns:a16="http://schemas.microsoft.com/office/drawing/2014/main" id="{51B6A0FE-6A71-0150-92DE-1FA8C18BD3AF}"/>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4</a:t>
            </a:r>
          </a:p>
        </p:txBody>
      </p:sp>
    </p:spTree>
    <p:extLst>
      <p:ext uri="{BB962C8B-B14F-4D97-AF65-F5344CB8AC3E}">
        <p14:creationId xmlns:p14="http://schemas.microsoft.com/office/powerpoint/2010/main" val="1389983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4" presetClass="exit" presetSubtype="10" fill="hold" grpId="0" nodeType="clickEffect">
                                  <p:stCondLst>
                                    <p:cond delay="0"/>
                                  </p:stCondLst>
                                  <p:childTnLst>
                                    <p:animEffect transition="out" filter="randombar(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11" name="Group 10">
            <a:extLst>
              <a:ext uri="{FF2B5EF4-FFF2-40B4-BE49-F238E27FC236}">
                <a16:creationId xmlns="" xmlns:a16="http://schemas.microsoft.com/office/drawing/2014/main" id="{A46D6DB0-5821-46ED-9F42-BA956C230502}"/>
              </a:ext>
            </a:extLst>
          </p:cNvPr>
          <p:cNvGrpSpPr/>
          <p:nvPr/>
        </p:nvGrpSpPr>
        <p:grpSpPr>
          <a:xfrm rot="5076593">
            <a:off x="6091332" y="2674620"/>
            <a:ext cx="3052668" cy="2080260"/>
            <a:chOff x="5607395" y="1077275"/>
            <a:chExt cx="3052668" cy="3003034"/>
          </a:xfrm>
        </p:grpSpPr>
        <p:pic>
          <p:nvPicPr>
            <p:cNvPr id="262" name="Google Shape;262;p39"/>
            <p:cNvPicPr preferRelativeResize="0"/>
            <p:nvPr/>
          </p:nvPicPr>
          <p:blipFill>
            <a:blip r:embed="rId3">
              <a:alphaModFix/>
            </a:blip>
            <a:stretch>
              <a:fillRect/>
            </a:stretch>
          </p:blipFill>
          <p:spPr>
            <a:xfrm rot="746446">
              <a:off x="5729408" y="1077275"/>
              <a:ext cx="2908737" cy="1634446"/>
            </a:xfrm>
            <a:prstGeom prst="rect">
              <a:avLst/>
            </a:prstGeom>
            <a:noFill/>
            <a:ln>
              <a:noFill/>
            </a:ln>
          </p:spPr>
        </p:pic>
        <p:pic>
          <p:nvPicPr>
            <p:cNvPr id="263" name="Google Shape;263;p39"/>
            <p:cNvPicPr preferRelativeResize="0"/>
            <p:nvPr/>
          </p:nvPicPr>
          <p:blipFill rotWithShape="1">
            <a:blip r:embed="rId4">
              <a:alphaModFix/>
            </a:blip>
            <a:srcRect/>
            <a:stretch/>
          </p:blipFill>
          <p:spPr>
            <a:xfrm rot="-1142673">
              <a:off x="5607395" y="2364978"/>
              <a:ext cx="3052668" cy="1715331"/>
            </a:xfrm>
            <a:prstGeom prst="rect">
              <a:avLst/>
            </a:prstGeom>
            <a:noFill/>
            <a:ln>
              <a:noFill/>
            </a:ln>
          </p:spPr>
        </p:pic>
      </p:grpSp>
      <p:sp>
        <p:nvSpPr>
          <p:cNvPr id="9" name="TextBox 8">
            <a:extLst>
              <a:ext uri="{FF2B5EF4-FFF2-40B4-BE49-F238E27FC236}">
                <a16:creationId xmlns="" xmlns:a16="http://schemas.microsoft.com/office/drawing/2014/main" id="{145552F8-2B6F-D420-F309-A506400A28B7}"/>
              </a:ext>
            </a:extLst>
          </p:cNvPr>
          <p:cNvSpPr txBox="1"/>
          <p:nvPr/>
        </p:nvSpPr>
        <p:spPr>
          <a:xfrm>
            <a:off x="2199770" y="1094061"/>
            <a:ext cx="1480787" cy="1107996"/>
          </a:xfrm>
          <a:prstGeom prst="rect">
            <a:avLst/>
          </a:prstGeom>
          <a:noFill/>
        </p:spPr>
        <p:txBody>
          <a:bodyPr wrap="square">
            <a:spAutoFit/>
          </a:bodyPr>
          <a:lstStyle/>
          <a:p>
            <a:pPr marL="0" lvl="0" indent="0" algn="ctr" rtl="0">
              <a:spcBef>
                <a:spcPts val="0"/>
              </a:spcBef>
              <a:spcAft>
                <a:spcPts val="0"/>
              </a:spcAft>
              <a:buNone/>
            </a:pPr>
            <a:r>
              <a:rPr lang="en" sz="6600" b="1">
                <a:solidFill>
                  <a:schemeClr val="bg2">
                    <a:lumMod val="75000"/>
                  </a:schemeClr>
                </a:solidFill>
                <a:latin typeface="Berlin Sans FB Demi" panose="020E0802020502020306" pitchFamily="34" charset="0"/>
              </a:rPr>
              <a:t>02</a:t>
            </a:r>
          </a:p>
        </p:txBody>
      </p:sp>
      <p:sp>
        <p:nvSpPr>
          <p:cNvPr id="10" name="TextBox 9">
            <a:extLst>
              <a:ext uri="{FF2B5EF4-FFF2-40B4-BE49-F238E27FC236}">
                <a16:creationId xmlns="" xmlns:a16="http://schemas.microsoft.com/office/drawing/2014/main" id="{5FBCCC90-D326-0511-3276-3C9F197776AC}"/>
              </a:ext>
            </a:extLst>
          </p:cNvPr>
          <p:cNvSpPr txBox="1"/>
          <p:nvPr/>
        </p:nvSpPr>
        <p:spPr>
          <a:xfrm>
            <a:off x="369660" y="2049082"/>
            <a:ext cx="5141005" cy="2482667"/>
          </a:xfrm>
          <a:prstGeom prst="rect">
            <a:avLst/>
          </a:prstGeom>
          <a:noFill/>
        </p:spPr>
        <p:txBody>
          <a:bodyPr wrap="square">
            <a:spAutoFit/>
          </a:bodyPr>
          <a:lstStyle/>
          <a:p>
            <a:pPr algn="ctr">
              <a:lnSpc>
                <a:spcPct val="150000"/>
              </a:lnSpc>
            </a:pPr>
            <a:r>
              <a:rPr lang="en-US" sz="3600" b="1" dirty="0">
                <a:solidFill>
                  <a:srgbClr val="E03232"/>
                </a:solidFill>
                <a:latin typeface="+mn-lt"/>
                <a:ea typeface="Times New Roman" panose="02020603050405020304" pitchFamily="18" charset="0"/>
              </a:rPr>
              <a:t>BIỂU HIỆN VÀ</a:t>
            </a:r>
          </a:p>
          <a:p>
            <a:pPr algn="ctr">
              <a:lnSpc>
                <a:spcPct val="150000"/>
              </a:lnSpc>
            </a:pPr>
            <a:r>
              <a:rPr lang="en-US" sz="3600" b="1" dirty="0">
                <a:solidFill>
                  <a:srgbClr val="E03232"/>
                </a:solidFill>
                <a:latin typeface="+mn-lt"/>
                <a:ea typeface="Times New Roman" panose="02020603050405020304" pitchFamily="18" charset="0"/>
              </a:rPr>
              <a:t>HẬU QUẢ CỦA</a:t>
            </a:r>
          </a:p>
          <a:p>
            <a:pPr algn="ctr">
              <a:lnSpc>
                <a:spcPct val="150000"/>
              </a:lnSpc>
            </a:pPr>
            <a:r>
              <a:rPr lang="en-US" sz="3600" b="1" dirty="0">
                <a:solidFill>
                  <a:srgbClr val="E03232"/>
                </a:solidFill>
                <a:latin typeface="+mn-lt"/>
                <a:ea typeface="Times New Roman" panose="02020603050405020304" pitchFamily="18" charset="0"/>
              </a:rPr>
              <a:t>CHIẾN TRANH LẠNH</a:t>
            </a:r>
            <a:endParaRPr lang="en-US" sz="3200" b="1" dirty="0">
              <a:solidFill>
                <a:srgbClr val="E03232"/>
              </a:solidFill>
              <a:effectLst/>
              <a:latin typeface="+mn-lt"/>
              <a:ea typeface="Calibri" panose="020F0502020204030204" pitchFamily="34" charset="0"/>
            </a:endParaRPr>
          </a:p>
        </p:txBody>
      </p:sp>
      <p:pic>
        <p:nvPicPr>
          <p:cNvPr id="8" name="Picture 7">
            <a:extLst>
              <a:ext uri="{FF2B5EF4-FFF2-40B4-BE49-F238E27FC236}">
                <a16:creationId xmlns="" xmlns:a16="http://schemas.microsoft.com/office/drawing/2014/main" id="{7432A186-D9CB-DD03-8DDC-9A91538E077D}"/>
              </a:ext>
            </a:extLst>
          </p:cNvPr>
          <p:cNvPicPr>
            <a:picLocks noChangeAspect="1"/>
          </p:cNvPicPr>
          <p:nvPr/>
        </p:nvPicPr>
        <p:blipFill>
          <a:blip r:embed="rId5"/>
          <a:stretch>
            <a:fillRect/>
          </a:stretch>
        </p:blipFill>
        <p:spPr>
          <a:xfrm>
            <a:off x="4475062" y="-86499"/>
            <a:ext cx="4571999" cy="2361119"/>
          </a:xfrm>
          <a:prstGeom prst="rect">
            <a:avLst/>
          </a:prstGeom>
          <a:ln>
            <a:noFill/>
          </a:ln>
          <a:effectLst>
            <a:softEdge rad="112500"/>
          </a:effectLst>
        </p:spPr>
      </p:pic>
    </p:spTree>
    <p:extLst>
      <p:ext uri="{BB962C8B-B14F-4D97-AF65-F5344CB8AC3E}">
        <p14:creationId xmlns:p14="http://schemas.microsoft.com/office/powerpoint/2010/main" val="40422157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872072DE-BD0A-1434-982D-CAE1861BDC4F}"/>
              </a:ext>
            </a:extLst>
          </p:cNvPr>
          <p:cNvSpPr/>
          <p:nvPr/>
        </p:nvSpPr>
        <p:spPr>
          <a:xfrm>
            <a:off x="137227" y="1947333"/>
            <a:ext cx="2580573"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FF0000"/>
                </a:solidFill>
                <a:ea typeface="Calibri" panose="020F0502020204030204" pitchFamily="34" charset="0"/>
              </a:rPr>
              <a:t>Nhóm 1, 2: </a:t>
            </a:r>
            <a:r>
              <a:rPr lang="vi-VN" sz="2800" dirty="0">
                <a:solidFill>
                  <a:srgbClr val="000000"/>
                </a:solidFill>
                <a:ea typeface="Calibri" panose="020F0502020204030204" pitchFamily="34" charset="0"/>
              </a:rPr>
              <a:t>Tìm hiểu</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sự</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bắt</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đầu</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của</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Chiến</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tranh</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lạnh</a:t>
            </a:r>
            <a:endParaRPr lang="en-US" sz="2800" dirty="0">
              <a:solidFill>
                <a:srgbClr val="000000"/>
              </a:solidFill>
            </a:endParaRPr>
          </a:p>
        </p:txBody>
      </p:sp>
      <p:sp>
        <p:nvSpPr>
          <p:cNvPr id="3" name="Arrow: Pentagon 2">
            <a:extLst>
              <a:ext uri="{FF2B5EF4-FFF2-40B4-BE49-F238E27FC236}">
                <a16:creationId xmlns="" xmlns:a16="http://schemas.microsoft.com/office/drawing/2014/main" id="{8BACEBC8-58E5-81DB-8FA6-933857347A14}"/>
              </a:ext>
            </a:extLst>
          </p:cNvPr>
          <p:cNvSpPr/>
          <p:nvPr/>
        </p:nvSpPr>
        <p:spPr>
          <a:xfrm>
            <a:off x="0" y="673100"/>
            <a:ext cx="3810000" cy="778933"/>
          </a:xfrm>
          <a:prstGeom prst="homePlate">
            <a:avLst/>
          </a:prstGeom>
          <a:solidFill>
            <a:srgbClr val="00499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4"/>
                </a:solidFill>
              </a:rPr>
              <a:t>THẢO LUẬN NHÓM</a:t>
            </a:r>
          </a:p>
        </p:txBody>
      </p:sp>
      <p:sp>
        <p:nvSpPr>
          <p:cNvPr id="7" name="TextBox 6">
            <a:extLst>
              <a:ext uri="{FF2B5EF4-FFF2-40B4-BE49-F238E27FC236}">
                <a16:creationId xmlns="" xmlns:a16="http://schemas.microsoft.com/office/drawing/2014/main" id="{07629F65-7CBE-58D1-C391-8335E1F9F88C}"/>
              </a:ext>
            </a:extLst>
          </p:cNvPr>
          <p:cNvSpPr txBox="1"/>
          <p:nvPr/>
        </p:nvSpPr>
        <p:spPr>
          <a:xfrm>
            <a:off x="3947227" y="-57356"/>
            <a:ext cx="4770966" cy="2239844"/>
          </a:xfrm>
          <a:prstGeom prst="rect">
            <a:avLst/>
          </a:prstGeom>
          <a:noFill/>
        </p:spPr>
        <p:txBody>
          <a:bodyPr wrap="square">
            <a:spAutoFit/>
          </a:bodyPr>
          <a:lstStyle/>
          <a:p>
            <a:pPr algn="just">
              <a:lnSpc>
                <a:spcPct val="150000"/>
              </a:lnSpc>
            </a:pPr>
            <a:r>
              <a:rPr lang="en-US" sz="2400" b="1" i="1" dirty="0">
                <a:solidFill>
                  <a:srgbClr val="FF0000"/>
                </a:solidFill>
              </a:rPr>
              <a:t>K</a:t>
            </a:r>
            <a:r>
              <a:rPr lang="vi-VN" sz="2400" b="1" i="1" dirty="0">
                <a:solidFill>
                  <a:srgbClr val="FF0000"/>
                </a:solidFill>
              </a:rPr>
              <a:t>hai thác tư liệu 9.3 – 9.5, mục Em có biết, thông tin mục 2 SGK tr.46, 47 và hoàn thành Phiếu học tập số 2</a:t>
            </a:r>
            <a:r>
              <a:rPr lang="en-US" sz="2400" b="1" i="1" dirty="0">
                <a:solidFill>
                  <a:srgbClr val="FF0000"/>
                </a:solidFill>
              </a:rPr>
              <a:t>.</a:t>
            </a:r>
          </a:p>
        </p:txBody>
      </p:sp>
      <p:sp>
        <p:nvSpPr>
          <p:cNvPr id="8" name="Rectangle: Rounded Corners 7">
            <a:extLst>
              <a:ext uri="{FF2B5EF4-FFF2-40B4-BE49-F238E27FC236}">
                <a16:creationId xmlns="" xmlns:a16="http://schemas.microsoft.com/office/drawing/2014/main" id="{2C0F30A2-B4FE-6BEF-D5C7-D82956897F98}"/>
              </a:ext>
            </a:extLst>
          </p:cNvPr>
          <p:cNvSpPr/>
          <p:nvPr/>
        </p:nvSpPr>
        <p:spPr>
          <a:xfrm>
            <a:off x="2855027" y="2131676"/>
            <a:ext cx="2690640"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FF0000"/>
                </a:solidFill>
                <a:ea typeface="Calibri" panose="020F0502020204030204" pitchFamily="34" charset="0"/>
              </a:rPr>
              <a:t>Nhóm 3, 4: </a:t>
            </a:r>
            <a:r>
              <a:rPr lang="vi-VN" sz="2800" dirty="0">
                <a:solidFill>
                  <a:srgbClr val="000000"/>
                </a:solidFill>
                <a:ea typeface="Calibri" panose="020F0502020204030204" pitchFamily="34" charset="0"/>
              </a:rPr>
              <a:t>Tìm hiểu biểu hiện </a:t>
            </a:r>
            <a:r>
              <a:rPr lang="en-US" sz="2800" dirty="0" err="1">
                <a:solidFill>
                  <a:srgbClr val="000000"/>
                </a:solidFill>
                <a:ea typeface="Calibri" panose="020F0502020204030204" pitchFamily="34" charset="0"/>
              </a:rPr>
              <a:t>của</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Chiến</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tranh</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lạnh</a:t>
            </a:r>
            <a:endParaRPr lang="en-US" sz="2800" dirty="0">
              <a:solidFill>
                <a:srgbClr val="000000"/>
              </a:solidFill>
            </a:endParaRPr>
          </a:p>
        </p:txBody>
      </p:sp>
      <p:sp>
        <p:nvSpPr>
          <p:cNvPr id="9" name="Rectangle: Rounded Corners 8">
            <a:extLst>
              <a:ext uri="{FF2B5EF4-FFF2-40B4-BE49-F238E27FC236}">
                <a16:creationId xmlns="" xmlns:a16="http://schemas.microsoft.com/office/drawing/2014/main" id="{1E8D17BA-C425-2922-B366-06E816951162}"/>
              </a:ext>
            </a:extLst>
          </p:cNvPr>
          <p:cNvSpPr/>
          <p:nvPr/>
        </p:nvSpPr>
        <p:spPr>
          <a:xfrm>
            <a:off x="5682894" y="2223847"/>
            <a:ext cx="3300239" cy="282363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FF0000"/>
                </a:solidFill>
                <a:ea typeface="Calibri" panose="020F0502020204030204" pitchFamily="34" charset="0"/>
              </a:rPr>
              <a:t>Nhóm 5, 6: </a:t>
            </a:r>
            <a:r>
              <a:rPr lang="vi-VN" sz="2800" dirty="0">
                <a:solidFill>
                  <a:srgbClr val="000000"/>
                </a:solidFill>
                <a:ea typeface="Calibri" panose="020F0502020204030204" pitchFamily="34" charset="0"/>
              </a:rPr>
              <a:t>Tìm hiểu</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hậu</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quả</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của</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Chiến</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tranh</a:t>
            </a:r>
            <a:r>
              <a:rPr lang="en-US" sz="2800" dirty="0">
                <a:solidFill>
                  <a:srgbClr val="000000"/>
                </a:solidFill>
                <a:ea typeface="Calibri" panose="020F0502020204030204" pitchFamily="34" charset="0"/>
              </a:rPr>
              <a:t> </a:t>
            </a:r>
            <a:r>
              <a:rPr lang="en-US" sz="2800" dirty="0" err="1">
                <a:solidFill>
                  <a:srgbClr val="000000"/>
                </a:solidFill>
                <a:ea typeface="Calibri" panose="020F0502020204030204" pitchFamily="34" charset="0"/>
              </a:rPr>
              <a:t>lạnh</a:t>
            </a:r>
            <a:endParaRPr lang="en-US" sz="2800" dirty="0">
              <a:solidFill>
                <a:srgbClr val="000000"/>
              </a:solidFill>
            </a:endParaRPr>
          </a:p>
        </p:txBody>
      </p:sp>
    </p:spTree>
    <p:extLst>
      <p:ext uri="{BB962C8B-B14F-4D97-AF65-F5344CB8AC3E}">
        <p14:creationId xmlns:p14="http://schemas.microsoft.com/office/powerpoint/2010/main" val="215293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CDEF645-0BF9-6199-3E9A-172ABC1FFC52}"/>
              </a:ext>
            </a:extLst>
          </p:cNvPr>
          <p:cNvPicPr>
            <a:picLocks noChangeAspect="1"/>
          </p:cNvPicPr>
          <p:nvPr/>
        </p:nvPicPr>
        <p:blipFill>
          <a:blip r:embed="rId2"/>
          <a:stretch>
            <a:fillRect/>
          </a:stretch>
        </p:blipFill>
        <p:spPr>
          <a:xfrm>
            <a:off x="237179" y="210312"/>
            <a:ext cx="4227265" cy="3044952"/>
          </a:xfrm>
          <a:prstGeom prst="rect">
            <a:avLst/>
          </a:prstGeom>
        </p:spPr>
      </p:pic>
      <p:sp>
        <p:nvSpPr>
          <p:cNvPr id="5" name="TextBox 4">
            <a:extLst>
              <a:ext uri="{FF2B5EF4-FFF2-40B4-BE49-F238E27FC236}">
                <a16:creationId xmlns="" xmlns:a16="http://schemas.microsoft.com/office/drawing/2014/main" id="{D6A7E1DC-FC8B-0F2B-7C14-1F3421A52FE2}"/>
              </a:ext>
            </a:extLst>
          </p:cNvPr>
          <p:cNvSpPr txBox="1"/>
          <p:nvPr/>
        </p:nvSpPr>
        <p:spPr>
          <a:xfrm>
            <a:off x="237179" y="3255264"/>
            <a:ext cx="4227265" cy="1760547"/>
          </a:xfrm>
          <a:prstGeom prst="rect">
            <a:avLst/>
          </a:prstGeom>
          <a:noFill/>
        </p:spPr>
        <p:txBody>
          <a:bodyPr wrap="square">
            <a:spAutoFit/>
          </a:bodyPr>
          <a:lstStyle/>
          <a:p>
            <a:pPr algn="ctr">
              <a:lnSpc>
                <a:spcPct val="150000"/>
              </a:lnSpc>
            </a:pPr>
            <a:r>
              <a:rPr lang="vi-VN" sz="1600" dirty="0">
                <a:solidFill>
                  <a:srgbClr val="C00000"/>
                </a:solidFill>
              </a:rPr>
              <a:t>9.3. Chuyến hàng đầu tiên chở đường vào nước Anh theo kế hoạch Mác-san</a:t>
            </a:r>
            <a:endParaRPr lang="en-US" sz="1600" dirty="0">
              <a:solidFill>
                <a:srgbClr val="C00000"/>
              </a:solidFill>
            </a:endParaRPr>
          </a:p>
          <a:p>
            <a:pPr algn="ctr">
              <a:lnSpc>
                <a:spcPct val="150000"/>
              </a:lnSpc>
            </a:pPr>
            <a:r>
              <a:rPr lang="vi-VN" i="1" dirty="0">
                <a:solidFill>
                  <a:schemeClr val="bg2"/>
                </a:solidFill>
              </a:rPr>
              <a:t>Kế ho</a:t>
            </a:r>
            <a:r>
              <a:rPr lang="en-US" i="1" dirty="0">
                <a:solidFill>
                  <a:schemeClr val="bg2"/>
                </a:solidFill>
              </a:rPr>
              <a:t>ạ</a:t>
            </a:r>
            <a:r>
              <a:rPr lang="vi-VN" i="1" dirty="0">
                <a:solidFill>
                  <a:schemeClr val="bg2"/>
                </a:solidFill>
              </a:rPr>
              <a:t>ch Mác-san thực hiện trong 3 năm bắt đầu từ năm 1948. Mỹ tài trợ cho nước Tây Âu 13,3 tỉ đô la, Anh là nước nhận nhiều nhất. </a:t>
            </a:r>
            <a:endParaRPr lang="en-US" i="1" dirty="0">
              <a:solidFill>
                <a:schemeClr val="bg2"/>
              </a:solidFill>
            </a:endParaRPr>
          </a:p>
        </p:txBody>
      </p:sp>
      <p:pic>
        <p:nvPicPr>
          <p:cNvPr id="7" name="Picture 6">
            <a:extLst>
              <a:ext uri="{FF2B5EF4-FFF2-40B4-BE49-F238E27FC236}">
                <a16:creationId xmlns="" xmlns:a16="http://schemas.microsoft.com/office/drawing/2014/main" id="{1A37550A-EE15-CCD0-5FA3-64FFEF58F399}"/>
              </a:ext>
            </a:extLst>
          </p:cNvPr>
          <p:cNvPicPr>
            <a:picLocks noChangeAspect="1"/>
          </p:cNvPicPr>
          <p:nvPr/>
        </p:nvPicPr>
        <p:blipFill>
          <a:blip r:embed="rId3"/>
          <a:stretch>
            <a:fillRect/>
          </a:stretch>
        </p:blipFill>
        <p:spPr>
          <a:xfrm>
            <a:off x="4600149" y="210312"/>
            <a:ext cx="4306672" cy="3044952"/>
          </a:xfrm>
          <a:prstGeom prst="rect">
            <a:avLst/>
          </a:prstGeom>
        </p:spPr>
      </p:pic>
      <p:sp>
        <p:nvSpPr>
          <p:cNvPr id="8" name="TextBox 7">
            <a:extLst>
              <a:ext uri="{FF2B5EF4-FFF2-40B4-BE49-F238E27FC236}">
                <a16:creationId xmlns="" xmlns:a16="http://schemas.microsoft.com/office/drawing/2014/main" id="{8CA1B2CA-5AB1-DF5E-4998-3722C2DEFFBE}"/>
              </a:ext>
            </a:extLst>
          </p:cNvPr>
          <p:cNvSpPr txBox="1"/>
          <p:nvPr/>
        </p:nvSpPr>
        <p:spPr>
          <a:xfrm>
            <a:off x="4737233" y="3255264"/>
            <a:ext cx="4032504" cy="1806713"/>
          </a:xfrm>
          <a:prstGeom prst="rect">
            <a:avLst/>
          </a:prstGeom>
          <a:noFill/>
        </p:spPr>
        <p:txBody>
          <a:bodyPr wrap="square">
            <a:spAutoFit/>
          </a:bodyPr>
          <a:lstStyle/>
          <a:p>
            <a:pPr algn="ctr">
              <a:lnSpc>
                <a:spcPct val="150000"/>
              </a:lnSpc>
            </a:pPr>
            <a:r>
              <a:rPr lang="en-US" sz="1600" dirty="0">
                <a:solidFill>
                  <a:srgbClr val="C00000"/>
                </a:solidFill>
              </a:rPr>
              <a:t>9.5 </a:t>
            </a:r>
            <a:r>
              <a:rPr lang="vi-VN" sz="1600" dirty="0">
                <a:solidFill>
                  <a:srgbClr val="C00000"/>
                </a:solidFill>
              </a:rPr>
              <a:t>Một bé gái cõng em, lê bước qua chiếc xe tăng M26 của quân đội Mỹ tại </a:t>
            </a:r>
            <a:r>
              <a:rPr lang="vi-VN" sz="1600" dirty="0" err="1">
                <a:solidFill>
                  <a:srgbClr val="C00000"/>
                </a:solidFill>
              </a:rPr>
              <a:t>Heng</a:t>
            </a:r>
            <a:r>
              <a:rPr lang="vi-VN" sz="1600" dirty="0">
                <a:solidFill>
                  <a:srgbClr val="C00000"/>
                </a:solidFill>
              </a:rPr>
              <a:t>-chu, Hàn Quốc vào T6/1951</a:t>
            </a:r>
            <a:endParaRPr lang="en-US" sz="1600" dirty="0">
              <a:solidFill>
                <a:srgbClr val="C00000"/>
              </a:solidFill>
            </a:endParaRPr>
          </a:p>
          <a:p>
            <a:pPr algn="ctr">
              <a:lnSpc>
                <a:spcPct val="150000"/>
              </a:lnSpc>
            </a:pPr>
            <a:r>
              <a:rPr lang="vi-VN" i="1" dirty="0">
                <a:solidFill>
                  <a:schemeClr val="bg2"/>
                </a:solidFill>
              </a:rPr>
              <a:t>Cuộc chiến tranh Triều Tiên đã dẫn đến cái chết của 3 triệu người chỉ trong vòng 3 năm.</a:t>
            </a:r>
            <a:endParaRPr lang="en-US" i="1" dirty="0">
              <a:solidFill>
                <a:schemeClr val="bg2"/>
              </a:solidFill>
            </a:endParaRPr>
          </a:p>
        </p:txBody>
      </p:sp>
    </p:spTree>
    <p:extLst>
      <p:ext uri="{BB962C8B-B14F-4D97-AF65-F5344CB8AC3E}">
        <p14:creationId xmlns:p14="http://schemas.microsoft.com/office/powerpoint/2010/main" val="242199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 xmlns:a16="http://schemas.microsoft.com/office/drawing/2014/main" id="{DAA0E562-4D00-FBB5-1849-ED2597BE24AF}"/>
              </a:ext>
            </a:extLst>
          </p:cNvPr>
          <p:cNvGrpSpPr/>
          <p:nvPr/>
        </p:nvGrpSpPr>
        <p:grpSpPr>
          <a:xfrm>
            <a:off x="-18288" y="497544"/>
            <a:ext cx="9331816" cy="3188067"/>
            <a:chOff x="-45720" y="-23664"/>
            <a:chExt cx="9331816" cy="3188067"/>
          </a:xfrm>
        </p:grpSpPr>
        <p:sp>
          <p:nvSpPr>
            <p:cNvPr id="2" name="Arrow: Right 1">
              <a:extLst>
                <a:ext uri="{FF2B5EF4-FFF2-40B4-BE49-F238E27FC236}">
                  <a16:creationId xmlns="" xmlns:a16="http://schemas.microsoft.com/office/drawing/2014/main" id="{211E0F41-A1AF-EAD5-76B0-1284A453827C}"/>
                </a:ext>
              </a:extLst>
            </p:cNvPr>
            <p:cNvSpPr/>
            <p:nvPr/>
          </p:nvSpPr>
          <p:spPr>
            <a:xfrm>
              <a:off x="82296" y="2311146"/>
              <a:ext cx="8851392" cy="521208"/>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 xmlns:a16="http://schemas.microsoft.com/office/drawing/2014/main" id="{D4651786-EFD4-4751-48D7-F60C3C864ECA}"/>
                </a:ext>
              </a:extLst>
            </p:cNvPr>
            <p:cNvCxnSpPr>
              <a:cxnSpLocks/>
            </p:cNvCxnSpPr>
            <p:nvPr/>
          </p:nvCxnSpPr>
          <p:spPr>
            <a:xfrm flipV="1">
              <a:off x="411480" y="996696"/>
              <a:ext cx="0" cy="1835658"/>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 xmlns:a16="http://schemas.microsoft.com/office/drawing/2014/main" id="{C4BC7947-22F3-F792-1878-DEC2AB18AFA3}"/>
                </a:ext>
              </a:extLst>
            </p:cNvPr>
            <p:cNvCxnSpPr>
              <a:cxnSpLocks/>
            </p:cNvCxnSpPr>
            <p:nvPr/>
          </p:nvCxnSpPr>
          <p:spPr>
            <a:xfrm flipV="1">
              <a:off x="1149096" y="2225421"/>
              <a:ext cx="0" cy="606933"/>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 xmlns:a16="http://schemas.microsoft.com/office/drawing/2014/main" id="{6C4DAE17-2272-74C6-A1B3-C7C3056BEDCC}"/>
                </a:ext>
              </a:extLst>
            </p:cNvPr>
            <p:cNvCxnSpPr>
              <a:cxnSpLocks/>
            </p:cNvCxnSpPr>
            <p:nvPr/>
          </p:nvCxnSpPr>
          <p:spPr>
            <a:xfrm flipV="1">
              <a:off x="1880616" y="1554480"/>
              <a:ext cx="0" cy="1277874"/>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 xmlns:a16="http://schemas.microsoft.com/office/drawing/2014/main" id="{69E711B0-4879-7010-9C5D-D495972322AF}"/>
                </a:ext>
              </a:extLst>
            </p:cNvPr>
            <p:cNvCxnSpPr>
              <a:cxnSpLocks/>
            </p:cNvCxnSpPr>
            <p:nvPr/>
          </p:nvCxnSpPr>
          <p:spPr>
            <a:xfrm flipV="1">
              <a:off x="2599944" y="2225421"/>
              <a:ext cx="0" cy="606933"/>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 xmlns:a16="http://schemas.microsoft.com/office/drawing/2014/main" id="{466DA970-028E-EA7B-0009-D59B9FA611DD}"/>
                </a:ext>
              </a:extLst>
            </p:cNvPr>
            <p:cNvCxnSpPr>
              <a:cxnSpLocks/>
            </p:cNvCxnSpPr>
            <p:nvPr/>
          </p:nvCxnSpPr>
          <p:spPr>
            <a:xfrm flipV="1">
              <a:off x="3977640" y="1554480"/>
              <a:ext cx="0" cy="1277874"/>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 xmlns:a16="http://schemas.microsoft.com/office/drawing/2014/main" id="{E2D70579-758D-E9B5-99EC-85042C7E1ADA}"/>
                </a:ext>
              </a:extLst>
            </p:cNvPr>
            <p:cNvCxnSpPr>
              <a:cxnSpLocks/>
            </p:cNvCxnSpPr>
            <p:nvPr/>
          </p:nvCxnSpPr>
          <p:spPr>
            <a:xfrm flipV="1">
              <a:off x="5614416" y="2225421"/>
              <a:ext cx="0" cy="606933"/>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DCC2A358-78BA-531F-82AF-FE4EC7242B3B}"/>
                </a:ext>
              </a:extLst>
            </p:cNvPr>
            <p:cNvCxnSpPr>
              <a:cxnSpLocks/>
            </p:cNvCxnSpPr>
            <p:nvPr/>
          </p:nvCxnSpPr>
          <p:spPr>
            <a:xfrm flipV="1">
              <a:off x="6589776" y="1015745"/>
              <a:ext cx="16637" cy="1816609"/>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 xmlns:a16="http://schemas.microsoft.com/office/drawing/2014/main" id="{97DA3029-F9EA-E140-BDC0-91DA1E4DDEFB}"/>
                </a:ext>
              </a:extLst>
            </p:cNvPr>
            <p:cNvCxnSpPr>
              <a:cxnSpLocks/>
            </p:cNvCxnSpPr>
            <p:nvPr/>
          </p:nvCxnSpPr>
          <p:spPr>
            <a:xfrm flipV="1">
              <a:off x="8497824" y="2060829"/>
              <a:ext cx="0" cy="771525"/>
            </a:xfrm>
            <a:prstGeom prst="line">
              <a:avLst/>
            </a:prstGeom>
            <a:ln w="19050">
              <a:solidFill>
                <a:schemeClr val="tx2"/>
              </a:solidFill>
            </a:ln>
          </p:spPr>
          <p:style>
            <a:lnRef idx="1">
              <a:schemeClr val="dk1"/>
            </a:lnRef>
            <a:fillRef idx="0">
              <a:schemeClr val="dk1"/>
            </a:fillRef>
            <a:effectRef idx="0">
              <a:schemeClr val="dk1"/>
            </a:effectRef>
            <a:fontRef idx="minor">
              <a:schemeClr val="tx1"/>
            </a:fontRef>
          </p:style>
        </p:cxnSp>
        <p:sp>
          <p:nvSpPr>
            <p:cNvPr id="34" name="Oval 33">
              <a:extLst>
                <a:ext uri="{FF2B5EF4-FFF2-40B4-BE49-F238E27FC236}">
                  <a16:creationId xmlns="" xmlns:a16="http://schemas.microsoft.com/office/drawing/2014/main" id="{CB1D393C-3366-992D-CB22-DF0B397728A4}"/>
                </a:ext>
              </a:extLst>
            </p:cNvPr>
            <p:cNvSpPr>
              <a:spLocks noChangeAspect="1"/>
            </p:cNvSpPr>
            <p:nvPr/>
          </p:nvSpPr>
          <p:spPr>
            <a:xfrm>
              <a:off x="351284"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 xmlns:a16="http://schemas.microsoft.com/office/drawing/2014/main" id="{7B058078-5547-B1E5-2A61-B670B7F5C992}"/>
                </a:ext>
              </a:extLst>
            </p:cNvPr>
            <p:cNvSpPr>
              <a:spLocks noChangeAspect="1"/>
            </p:cNvSpPr>
            <p:nvPr/>
          </p:nvSpPr>
          <p:spPr>
            <a:xfrm>
              <a:off x="1085852"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 xmlns:a16="http://schemas.microsoft.com/office/drawing/2014/main" id="{8B7F15ED-B5DC-5F27-A1D2-A09D2391B137}"/>
                </a:ext>
              </a:extLst>
            </p:cNvPr>
            <p:cNvSpPr>
              <a:spLocks noChangeAspect="1"/>
            </p:cNvSpPr>
            <p:nvPr/>
          </p:nvSpPr>
          <p:spPr>
            <a:xfrm>
              <a:off x="1820420"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 xmlns:a16="http://schemas.microsoft.com/office/drawing/2014/main" id="{F725A63D-ED09-EC08-70B3-1CEB2B667F39}"/>
                </a:ext>
              </a:extLst>
            </p:cNvPr>
            <p:cNvSpPr>
              <a:spLocks noChangeAspect="1"/>
            </p:cNvSpPr>
            <p:nvPr/>
          </p:nvSpPr>
          <p:spPr>
            <a:xfrm>
              <a:off x="2542226"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 xmlns:a16="http://schemas.microsoft.com/office/drawing/2014/main" id="{DBE70F5E-AE92-CB6A-9F35-8898552D371C}"/>
                </a:ext>
              </a:extLst>
            </p:cNvPr>
            <p:cNvSpPr>
              <a:spLocks noChangeAspect="1"/>
            </p:cNvSpPr>
            <p:nvPr/>
          </p:nvSpPr>
          <p:spPr>
            <a:xfrm>
              <a:off x="3917444"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 xmlns:a16="http://schemas.microsoft.com/office/drawing/2014/main" id="{6D35C50C-2DA4-DD9D-122E-0F4472216E5E}"/>
                </a:ext>
              </a:extLst>
            </p:cNvPr>
            <p:cNvSpPr>
              <a:spLocks noChangeAspect="1"/>
            </p:cNvSpPr>
            <p:nvPr/>
          </p:nvSpPr>
          <p:spPr>
            <a:xfrm>
              <a:off x="5554220"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 xmlns:a16="http://schemas.microsoft.com/office/drawing/2014/main" id="{8A853FAA-A252-0113-8C73-4E9FC8F2ABBA}"/>
                </a:ext>
              </a:extLst>
            </p:cNvPr>
            <p:cNvSpPr>
              <a:spLocks noChangeAspect="1"/>
            </p:cNvSpPr>
            <p:nvPr/>
          </p:nvSpPr>
          <p:spPr>
            <a:xfrm>
              <a:off x="6529580"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 xmlns:a16="http://schemas.microsoft.com/office/drawing/2014/main" id="{CE59E3ED-7FCB-E9C2-3309-F4524A00BD1C}"/>
                </a:ext>
              </a:extLst>
            </p:cNvPr>
            <p:cNvSpPr>
              <a:spLocks noChangeAspect="1"/>
            </p:cNvSpPr>
            <p:nvPr/>
          </p:nvSpPr>
          <p:spPr>
            <a:xfrm>
              <a:off x="8437628" y="2511554"/>
              <a:ext cx="120392" cy="120392"/>
            </a:xfrm>
            <a:prstGeom prst="ellipse">
              <a:avLst/>
            </a:prstGeom>
            <a:solidFill>
              <a:schemeClr val="accent3"/>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 xmlns:a16="http://schemas.microsoft.com/office/drawing/2014/main" id="{08970FF9-9E10-404C-87FF-C74372342567}"/>
                </a:ext>
              </a:extLst>
            </p:cNvPr>
            <p:cNvSpPr txBox="1"/>
            <p:nvPr/>
          </p:nvSpPr>
          <p:spPr>
            <a:xfrm>
              <a:off x="-45720" y="-23664"/>
              <a:ext cx="2069591" cy="1021883"/>
            </a:xfrm>
            <a:prstGeom prst="rect">
              <a:avLst/>
            </a:prstGeom>
            <a:noFill/>
          </p:spPr>
          <p:txBody>
            <a:bodyPr wrap="square" rtlCol="0">
              <a:spAutoFit/>
            </a:bodyPr>
            <a:lstStyle/>
            <a:p>
              <a:pPr>
                <a:lnSpc>
                  <a:spcPct val="150000"/>
                </a:lnSpc>
              </a:pPr>
              <a:r>
                <a:rPr lang="en-US" dirty="0" err="1"/>
                <a:t>Tổng</a:t>
              </a:r>
              <a:r>
                <a:rPr lang="en-US" dirty="0"/>
                <a:t> </a:t>
              </a:r>
              <a:r>
                <a:rPr lang="en-US" dirty="0" err="1"/>
                <a:t>thống</a:t>
              </a:r>
              <a:r>
                <a:rPr lang="en-US" dirty="0"/>
                <a:t> H.</a:t>
              </a:r>
            </a:p>
            <a:p>
              <a:pPr>
                <a:lnSpc>
                  <a:spcPct val="150000"/>
                </a:lnSpc>
              </a:pPr>
              <a:r>
                <a:rPr lang="en-US" dirty="0"/>
                <a:t>Tru-man </a:t>
              </a:r>
              <a:r>
                <a:rPr lang="en-US" dirty="0" err="1"/>
                <a:t>phát</a:t>
              </a:r>
              <a:r>
                <a:rPr lang="en-US" dirty="0"/>
                <a:t> </a:t>
              </a:r>
              <a:r>
                <a:rPr lang="en-US" dirty="0" err="1"/>
                <a:t>động</a:t>
              </a:r>
              <a:r>
                <a:rPr lang="en-US" dirty="0"/>
                <a:t> </a:t>
              </a:r>
              <a:r>
                <a:rPr lang="en-US" dirty="0" err="1"/>
                <a:t>Chiến</a:t>
              </a:r>
              <a:r>
                <a:rPr lang="en-US" dirty="0"/>
                <a:t> </a:t>
              </a:r>
              <a:r>
                <a:rPr lang="en-US" dirty="0" err="1"/>
                <a:t>tranh</a:t>
              </a:r>
              <a:r>
                <a:rPr lang="en-US" dirty="0"/>
                <a:t> </a:t>
              </a:r>
              <a:r>
                <a:rPr lang="en-US" dirty="0" err="1"/>
                <a:t>lạnh</a:t>
              </a:r>
              <a:r>
                <a:rPr lang="en-US" dirty="0"/>
                <a:t>.</a:t>
              </a:r>
            </a:p>
          </p:txBody>
        </p:sp>
        <p:sp>
          <p:nvSpPr>
            <p:cNvPr id="43" name="TextBox 42">
              <a:extLst>
                <a:ext uri="{FF2B5EF4-FFF2-40B4-BE49-F238E27FC236}">
                  <a16:creationId xmlns="" xmlns:a16="http://schemas.microsoft.com/office/drawing/2014/main" id="{390680BD-2959-7B38-F867-4E4807E546B3}"/>
                </a:ext>
              </a:extLst>
            </p:cNvPr>
            <p:cNvSpPr txBox="1"/>
            <p:nvPr/>
          </p:nvSpPr>
          <p:spPr>
            <a:xfrm>
              <a:off x="483112" y="1198627"/>
              <a:ext cx="1456178" cy="1021883"/>
            </a:xfrm>
            <a:prstGeom prst="rect">
              <a:avLst/>
            </a:prstGeom>
            <a:noFill/>
          </p:spPr>
          <p:txBody>
            <a:bodyPr wrap="square" rtlCol="0">
              <a:spAutoFit/>
            </a:bodyPr>
            <a:lstStyle/>
            <a:p>
              <a:pPr>
                <a:lnSpc>
                  <a:spcPct val="150000"/>
                </a:lnSpc>
              </a:pPr>
              <a:r>
                <a:rPr lang="en-US" dirty="0" err="1"/>
                <a:t>Mỹ</a:t>
              </a:r>
              <a:r>
                <a:rPr lang="en-US" dirty="0"/>
                <a:t> </a:t>
              </a:r>
              <a:r>
                <a:rPr lang="en-US" dirty="0" err="1"/>
                <a:t>thực</a:t>
              </a:r>
              <a:r>
                <a:rPr lang="en-US" dirty="0"/>
                <a:t> </a:t>
              </a:r>
              <a:r>
                <a:rPr lang="en-US" dirty="0" err="1"/>
                <a:t>hiện</a:t>
              </a:r>
              <a:endParaRPr lang="en-US" dirty="0"/>
            </a:p>
            <a:p>
              <a:pPr>
                <a:lnSpc>
                  <a:spcPct val="150000"/>
                </a:lnSpc>
              </a:pPr>
              <a:r>
                <a:rPr lang="en-US" dirty="0" err="1"/>
                <a:t>kế</a:t>
              </a:r>
              <a:r>
                <a:rPr lang="en-US" dirty="0"/>
                <a:t> </a:t>
              </a:r>
              <a:r>
                <a:rPr lang="en-US" dirty="0" err="1"/>
                <a:t>hoạch</a:t>
              </a:r>
              <a:endParaRPr lang="en-US" dirty="0"/>
            </a:p>
            <a:p>
              <a:pPr>
                <a:lnSpc>
                  <a:spcPct val="150000"/>
                </a:lnSpc>
              </a:pPr>
              <a:r>
                <a:rPr lang="en-US" dirty="0" err="1"/>
                <a:t>Mác-san</a:t>
              </a:r>
              <a:r>
                <a:rPr lang="en-US" dirty="0"/>
                <a:t>.</a:t>
              </a:r>
            </a:p>
          </p:txBody>
        </p:sp>
        <p:sp>
          <p:nvSpPr>
            <p:cNvPr id="45" name="TextBox 44">
              <a:extLst>
                <a:ext uri="{FF2B5EF4-FFF2-40B4-BE49-F238E27FC236}">
                  <a16:creationId xmlns="" xmlns:a16="http://schemas.microsoft.com/office/drawing/2014/main" id="{69B13FD1-4C55-F660-F8DD-DB7D0C74901B}"/>
                </a:ext>
              </a:extLst>
            </p:cNvPr>
            <p:cNvSpPr txBox="1"/>
            <p:nvPr/>
          </p:nvSpPr>
          <p:spPr>
            <a:xfrm>
              <a:off x="1633156" y="213665"/>
              <a:ext cx="1949195" cy="1345048"/>
            </a:xfrm>
            <a:prstGeom prst="rect">
              <a:avLst/>
            </a:prstGeom>
            <a:noFill/>
          </p:spPr>
          <p:txBody>
            <a:bodyPr wrap="square" rtlCol="0">
              <a:spAutoFit/>
            </a:bodyPr>
            <a:lstStyle/>
            <a:p>
              <a:pPr>
                <a:lnSpc>
                  <a:spcPct val="150000"/>
                </a:lnSpc>
              </a:pPr>
              <a:r>
                <a:rPr lang="en-US" dirty="0"/>
                <a:t>- </a:t>
              </a:r>
              <a:r>
                <a:rPr lang="en-US" dirty="0" err="1"/>
                <a:t>Khối</a:t>
              </a:r>
              <a:r>
                <a:rPr lang="en-US" dirty="0"/>
                <a:t> </a:t>
              </a:r>
              <a:r>
                <a:rPr lang="en-US" dirty="0" err="1"/>
                <a:t>quân</a:t>
              </a:r>
              <a:r>
                <a:rPr lang="en-US" dirty="0"/>
                <a:t> </a:t>
              </a:r>
              <a:r>
                <a:rPr lang="en-US" dirty="0" err="1"/>
                <a:t>sự</a:t>
              </a:r>
              <a:endParaRPr lang="en-US" dirty="0"/>
            </a:p>
            <a:p>
              <a:pPr>
                <a:lnSpc>
                  <a:spcPct val="150000"/>
                </a:lnSpc>
              </a:pPr>
              <a:r>
                <a:rPr lang="en-US" dirty="0"/>
                <a:t>  NATO </a:t>
              </a:r>
              <a:r>
                <a:rPr lang="en-US" dirty="0" err="1"/>
                <a:t>ra</a:t>
              </a:r>
              <a:r>
                <a:rPr lang="en-US" dirty="0"/>
                <a:t> </a:t>
              </a:r>
              <a:r>
                <a:rPr lang="en-US" dirty="0" err="1"/>
                <a:t>đời</a:t>
              </a:r>
              <a:r>
                <a:rPr lang="en-US" dirty="0"/>
                <a:t>.</a:t>
              </a:r>
            </a:p>
            <a:p>
              <a:pPr>
                <a:lnSpc>
                  <a:spcPct val="150000"/>
                </a:lnSpc>
              </a:pPr>
              <a:r>
                <a:rPr lang="en-US" dirty="0"/>
                <a:t>- </a:t>
              </a:r>
              <a:r>
                <a:rPr lang="en-US" dirty="0" err="1"/>
                <a:t>Nước</a:t>
              </a:r>
              <a:r>
                <a:rPr lang="en-US" dirty="0"/>
                <a:t> </a:t>
              </a:r>
              <a:r>
                <a:rPr lang="en-US" dirty="0" err="1"/>
                <a:t>Đức</a:t>
              </a:r>
              <a:r>
                <a:rPr lang="en-US" dirty="0"/>
                <a:t> chia         </a:t>
              </a:r>
              <a:r>
                <a:rPr lang="en-US" dirty="0" err="1"/>
                <a:t>thành</a:t>
              </a:r>
              <a:r>
                <a:rPr lang="en-US" dirty="0"/>
                <a:t> </a:t>
              </a:r>
              <a:r>
                <a:rPr lang="en-US" dirty="0" err="1"/>
                <a:t>hai</a:t>
              </a:r>
              <a:r>
                <a:rPr lang="en-US" dirty="0"/>
                <a:t> </a:t>
              </a:r>
              <a:r>
                <a:rPr lang="en-US" dirty="0" err="1"/>
                <a:t>nước</a:t>
              </a:r>
              <a:r>
                <a:rPr lang="en-US" dirty="0"/>
                <a:t>.</a:t>
              </a:r>
            </a:p>
          </p:txBody>
        </p:sp>
        <p:sp>
          <p:nvSpPr>
            <p:cNvPr id="46" name="TextBox 45">
              <a:extLst>
                <a:ext uri="{FF2B5EF4-FFF2-40B4-BE49-F238E27FC236}">
                  <a16:creationId xmlns="" xmlns:a16="http://schemas.microsoft.com/office/drawing/2014/main" id="{81107C62-7F73-B9AD-EBEB-BFE04DFCC09C}"/>
                </a:ext>
              </a:extLst>
            </p:cNvPr>
            <p:cNvSpPr txBox="1"/>
            <p:nvPr/>
          </p:nvSpPr>
          <p:spPr>
            <a:xfrm>
              <a:off x="2308335" y="1521793"/>
              <a:ext cx="1169956" cy="698717"/>
            </a:xfrm>
            <a:prstGeom prst="rect">
              <a:avLst/>
            </a:prstGeom>
            <a:noFill/>
          </p:spPr>
          <p:txBody>
            <a:bodyPr wrap="square" rtlCol="0">
              <a:spAutoFit/>
            </a:bodyPr>
            <a:lstStyle/>
            <a:p>
              <a:pPr>
                <a:lnSpc>
                  <a:spcPct val="150000"/>
                </a:lnSpc>
              </a:pPr>
              <a:r>
                <a:rPr lang="en-US" dirty="0" err="1"/>
                <a:t>Chiến</a:t>
              </a:r>
              <a:r>
                <a:rPr lang="en-US" dirty="0"/>
                <a:t> </a:t>
              </a:r>
              <a:r>
                <a:rPr lang="en-US" dirty="0" err="1"/>
                <a:t>tranh</a:t>
              </a:r>
              <a:r>
                <a:rPr lang="en-US" dirty="0"/>
                <a:t> </a:t>
              </a:r>
              <a:r>
                <a:rPr lang="en-US" dirty="0" err="1"/>
                <a:t>Triều</a:t>
              </a:r>
              <a:r>
                <a:rPr lang="en-US" dirty="0"/>
                <a:t> Tiên.</a:t>
              </a:r>
            </a:p>
          </p:txBody>
        </p:sp>
        <p:sp>
          <p:nvSpPr>
            <p:cNvPr id="47" name="TextBox 46">
              <a:extLst>
                <a:ext uri="{FF2B5EF4-FFF2-40B4-BE49-F238E27FC236}">
                  <a16:creationId xmlns="" xmlns:a16="http://schemas.microsoft.com/office/drawing/2014/main" id="{EBA2B36F-83B4-69A0-0A85-435E1CEB6A2A}"/>
                </a:ext>
              </a:extLst>
            </p:cNvPr>
            <p:cNvSpPr txBox="1"/>
            <p:nvPr/>
          </p:nvSpPr>
          <p:spPr>
            <a:xfrm>
              <a:off x="3507725" y="855763"/>
              <a:ext cx="1543761" cy="698717"/>
            </a:xfrm>
            <a:prstGeom prst="rect">
              <a:avLst/>
            </a:prstGeom>
            <a:noFill/>
          </p:spPr>
          <p:txBody>
            <a:bodyPr wrap="square" rtlCol="0">
              <a:spAutoFit/>
            </a:bodyPr>
            <a:lstStyle/>
            <a:p>
              <a:pPr>
                <a:lnSpc>
                  <a:spcPct val="150000"/>
                </a:lnSpc>
              </a:pPr>
              <a:r>
                <a:rPr lang="en-US" dirty="0" err="1"/>
                <a:t>Khối</a:t>
              </a:r>
              <a:r>
                <a:rPr lang="en-US" dirty="0"/>
                <a:t> </a:t>
              </a:r>
              <a:r>
                <a:rPr lang="en-US" dirty="0" err="1"/>
                <a:t>quân</a:t>
              </a:r>
              <a:r>
                <a:rPr lang="en-US" dirty="0"/>
                <a:t> </a:t>
              </a:r>
              <a:r>
                <a:rPr lang="en-US" dirty="0" err="1"/>
                <a:t>sự</a:t>
              </a:r>
              <a:r>
                <a:rPr lang="en-US" dirty="0"/>
                <a:t> </a:t>
              </a:r>
              <a:r>
                <a:rPr lang="en-US" dirty="0" err="1"/>
                <a:t>Vác-sa-va</a:t>
              </a:r>
              <a:r>
                <a:rPr lang="en-US" dirty="0"/>
                <a:t> </a:t>
              </a:r>
              <a:r>
                <a:rPr lang="en-US" dirty="0" err="1"/>
                <a:t>ra</a:t>
              </a:r>
              <a:r>
                <a:rPr lang="en-US" dirty="0"/>
                <a:t> </a:t>
              </a:r>
              <a:r>
                <a:rPr lang="en-US" dirty="0" err="1"/>
                <a:t>đời</a:t>
              </a:r>
              <a:r>
                <a:rPr lang="en-US" dirty="0"/>
                <a:t>.</a:t>
              </a:r>
            </a:p>
          </p:txBody>
        </p:sp>
        <p:sp>
          <p:nvSpPr>
            <p:cNvPr id="48" name="TextBox 47">
              <a:extLst>
                <a:ext uri="{FF2B5EF4-FFF2-40B4-BE49-F238E27FC236}">
                  <a16:creationId xmlns="" xmlns:a16="http://schemas.microsoft.com/office/drawing/2014/main" id="{757A0CBC-1AEC-9256-0A61-449923CA84C0}"/>
                </a:ext>
              </a:extLst>
            </p:cNvPr>
            <p:cNvSpPr txBox="1"/>
            <p:nvPr/>
          </p:nvSpPr>
          <p:spPr>
            <a:xfrm>
              <a:off x="5031585" y="1521793"/>
              <a:ext cx="1497995" cy="698717"/>
            </a:xfrm>
            <a:prstGeom prst="rect">
              <a:avLst/>
            </a:prstGeom>
            <a:noFill/>
          </p:spPr>
          <p:txBody>
            <a:bodyPr wrap="square" rtlCol="0">
              <a:spAutoFit/>
            </a:bodyPr>
            <a:lstStyle/>
            <a:p>
              <a:pPr>
                <a:lnSpc>
                  <a:spcPct val="150000"/>
                </a:lnSpc>
              </a:pPr>
              <a:r>
                <a:rPr lang="en-US" dirty="0" err="1"/>
                <a:t>Khủng</a:t>
              </a:r>
              <a:r>
                <a:rPr lang="en-US" dirty="0"/>
                <a:t> </a:t>
              </a:r>
              <a:r>
                <a:rPr lang="en-US" dirty="0" err="1"/>
                <a:t>hoảng</a:t>
              </a:r>
              <a:r>
                <a:rPr lang="en-US" dirty="0"/>
                <a:t> </a:t>
              </a:r>
              <a:r>
                <a:rPr lang="en-US" dirty="0" err="1"/>
                <a:t>tên</a:t>
              </a:r>
              <a:r>
                <a:rPr lang="en-US" dirty="0"/>
                <a:t> </a:t>
              </a:r>
              <a:r>
                <a:rPr lang="en-US" dirty="0" err="1"/>
                <a:t>lửa</a:t>
              </a:r>
              <a:r>
                <a:rPr lang="en-US" dirty="0"/>
                <a:t> ở Cu-</a:t>
              </a:r>
              <a:r>
                <a:rPr lang="en-US" dirty="0" err="1"/>
                <a:t>ba</a:t>
              </a:r>
              <a:r>
                <a:rPr lang="en-US" dirty="0"/>
                <a:t>.</a:t>
              </a:r>
            </a:p>
          </p:txBody>
        </p:sp>
        <p:sp>
          <p:nvSpPr>
            <p:cNvPr id="49" name="TextBox 48">
              <a:extLst>
                <a:ext uri="{FF2B5EF4-FFF2-40B4-BE49-F238E27FC236}">
                  <a16:creationId xmlns="" xmlns:a16="http://schemas.microsoft.com/office/drawing/2014/main" id="{E0BD748E-0BF6-C0CD-C44C-483CAD59F6E2}"/>
                </a:ext>
              </a:extLst>
            </p:cNvPr>
            <p:cNvSpPr txBox="1"/>
            <p:nvPr/>
          </p:nvSpPr>
          <p:spPr>
            <a:xfrm>
              <a:off x="5554220" y="0"/>
              <a:ext cx="1863603" cy="1021883"/>
            </a:xfrm>
            <a:prstGeom prst="rect">
              <a:avLst/>
            </a:prstGeom>
            <a:noFill/>
          </p:spPr>
          <p:txBody>
            <a:bodyPr wrap="square" rtlCol="0">
              <a:spAutoFit/>
            </a:bodyPr>
            <a:lstStyle/>
            <a:p>
              <a:pPr>
                <a:lnSpc>
                  <a:spcPct val="150000"/>
                </a:lnSpc>
              </a:pPr>
              <a:r>
                <a:rPr lang="en-US" dirty="0" err="1"/>
                <a:t>Mỹ</a:t>
              </a:r>
              <a:r>
                <a:rPr lang="en-US" dirty="0"/>
                <a:t> </a:t>
              </a:r>
              <a:r>
                <a:rPr lang="en-US" dirty="0" err="1"/>
                <a:t>trực</a:t>
              </a:r>
              <a:r>
                <a:rPr lang="en-US" dirty="0"/>
                <a:t> </a:t>
              </a:r>
              <a:r>
                <a:rPr lang="en-US" dirty="0" err="1"/>
                <a:t>tiếp</a:t>
              </a:r>
              <a:endParaRPr lang="en-US" dirty="0"/>
            </a:p>
            <a:p>
              <a:pPr>
                <a:lnSpc>
                  <a:spcPct val="150000"/>
                </a:lnSpc>
              </a:pPr>
              <a:r>
                <a:rPr lang="en-US" dirty="0" err="1"/>
                <a:t>đưa</a:t>
              </a:r>
              <a:r>
                <a:rPr lang="en-US" dirty="0"/>
                <a:t> </a:t>
              </a:r>
              <a:r>
                <a:rPr lang="en-US" dirty="0" err="1"/>
                <a:t>quân</a:t>
              </a:r>
              <a:r>
                <a:rPr lang="en-US" dirty="0"/>
                <a:t> </a:t>
              </a:r>
              <a:r>
                <a:rPr lang="en-US" dirty="0" err="1"/>
                <a:t>đội</a:t>
              </a:r>
              <a:endParaRPr lang="en-US" dirty="0"/>
            </a:p>
            <a:p>
              <a:pPr>
                <a:lnSpc>
                  <a:spcPct val="150000"/>
                </a:lnSpc>
              </a:pPr>
              <a:r>
                <a:rPr lang="en-US" dirty="0" err="1"/>
                <a:t>xâm</a:t>
              </a:r>
              <a:r>
                <a:rPr lang="en-US" dirty="0"/>
                <a:t> </a:t>
              </a:r>
              <a:r>
                <a:rPr lang="en-US" dirty="0" err="1"/>
                <a:t>lược</a:t>
              </a:r>
              <a:r>
                <a:rPr lang="en-US" dirty="0"/>
                <a:t> </a:t>
              </a:r>
              <a:r>
                <a:rPr lang="en-US" dirty="0" err="1"/>
                <a:t>Việt</a:t>
              </a:r>
              <a:r>
                <a:rPr lang="en-US" dirty="0"/>
                <a:t> Nam.</a:t>
              </a:r>
            </a:p>
          </p:txBody>
        </p:sp>
        <p:sp>
          <p:nvSpPr>
            <p:cNvPr id="51" name="TextBox 50">
              <a:extLst>
                <a:ext uri="{FF2B5EF4-FFF2-40B4-BE49-F238E27FC236}">
                  <a16:creationId xmlns="" xmlns:a16="http://schemas.microsoft.com/office/drawing/2014/main" id="{0A0BD36D-119F-CAB6-D527-58BDD2391901}"/>
                </a:ext>
              </a:extLst>
            </p:cNvPr>
            <p:cNvSpPr txBox="1"/>
            <p:nvPr/>
          </p:nvSpPr>
          <p:spPr>
            <a:xfrm>
              <a:off x="6776716" y="972617"/>
              <a:ext cx="2509380" cy="1345048"/>
            </a:xfrm>
            <a:prstGeom prst="rect">
              <a:avLst/>
            </a:prstGeom>
            <a:noFill/>
          </p:spPr>
          <p:txBody>
            <a:bodyPr wrap="square" rtlCol="0">
              <a:spAutoFit/>
            </a:bodyPr>
            <a:lstStyle/>
            <a:p>
              <a:pPr>
                <a:lnSpc>
                  <a:spcPct val="150000"/>
                </a:lnSpc>
              </a:pPr>
              <a:r>
                <a:rPr lang="en-US" dirty="0"/>
                <a:t>- </a:t>
              </a:r>
              <a:r>
                <a:rPr lang="en-US" dirty="0" err="1"/>
                <a:t>Bức</a:t>
              </a:r>
              <a:r>
                <a:rPr lang="en-US" dirty="0"/>
                <a:t> </a:t>
              </a:r>
              <a:r>
                <a:rPr lang="en-US" dirty="0" err="1"/>
                <a:t>tường</a:t>
              </a:r>
              <a:r>
                <a:rPr lang="en-US" dirty="0"/>
                <a:t> </a:t>
              </a:r>
              <a:r>
                <a:rPr lang="en-US" dirty="0" err="1"/>
                <a:t>Béc-lin</a:t>
              </a:r>
              <a:r>
                <a:rPr lang="en-US" dirty="0"/>
                <a:t> </a:t>
              </a:r>
              <a:r>
                <a:rPr lang="en-US" dirty="0" err="1"/>
                <a:t>sụp</a:t>
              </a:r>
              <a:r>
                <a:rPr lang="en-US" dirty="0"/>
                <a:t> </a:t>
              </a:r>
              <a:r>
                <a:rPr lang="en-US" dirty="0" err="1"/>
                <a:t>đổ</a:t>
              </a:r>
              <a:r>
                <a:rPr lang="en-US" dirty="0"/>
                <a:t>.</a:t>
              </a:r>
            </a:p>
            <a:p>
              <a:pPr>
                <a:lnSpc>
                  <a:spcPct val="150000"/>
                </a:lnSpc>
              </a:pPr>
              <a:r>
                <a:rPr lang="en-US" dirty="0"/>
                <a:t>- </a:t>
              </a:r>
              <a:r>
                <a:rPr lang="en-US" dirty="0" err="1"/>
                <a:t>Mỹ</a:t>
              </a:r>
              <a:r>
                <a:rPr lang="en-US" dirty="0"/>
                <a:t> </a:t>
              </a:r>
              <a:r>
                <a:rPr lang="en-US" dirty="0" err="1"/>
                <a:t>và</a:t>
              </a:r>
              <a:r>
                <a:rPr lang="en-US" dirty="0"/>
                <a:t> Liên </a:t>
              </a:r>
              <a:r>
                <a:rPr lang="en-US" dirty="0" err="1"/>
                <a:t>Xô</a:t>
              </a:r>
              <a:r>
                <a:rPr lang="en-US" dirty="0"/>
                <a:t> </a:t>
              </a:r>
              <a:r>
                <a:rPr lang="en-US" dirty="0" err="1"/>
                <a:t>tuyên</a:t>
              </a:r>
              <a:r>
                <a:rPr lang="en-US" dirty="0"/>
                <a:t> </a:t>
              </a:r>
              <a:r>
                <a:rPr lang="en-US" dirty="0" err="1"/>
                <a:t>bố</a:t>
              </a:r>
              <a:endParaRPr lang="en-US" dirty="0"/>
            </a:p>
            <a:p>
              <a:pPr>
                <a:lnSpc>
                  <a:spcPct val="150000"/>
                </a:lnSpc>
              </a:pPr>
              <a:r>
                <a:rPr lang="en-US" dirty="0" err="1"/>
                <a:t>kết</a:t>
              </a:r>
              <a:r>
                <a:rPr lang="en-US" dirty="0"/>
                <a:t> </a:t>
              </a:r>
              <a:r>
                <a:rPr lang="en-US" dirty="0" err="1"/>
                <a:t>thúc</a:t>
              </a:r>
              <a:r>
                <a:rPr lang="en-US" dirty="0"/>
                <a:t> </a:t>
              </a:r>
              <a:r>
                <a:rPr lang="en-US" dirty="0" err="1"/>
                <a:t>Chiến</a:t>
              </a:r>
              <a:r>
                <a:rPr lang="en-US" dirty="0"/>
                <a:t> </a:t>
              </a:r>
              <a:r>
                <a:rPr lang="en-US" dirty="0" err="1"/>
                <a:t>tranh</a:t>
              </a:r>
              <a:r>
                <a:rPr lang="en-US" dirty="0"/>
                <a:t> </a:t>
              </a:r>
              <a:r>
                <a:rPr lang="en-US" dirty="0" err="1"/>
                <a:t>lạnh</a:t>
              </a:r>
              <a:endParaRPr lang="en-US" dirty="0"/>
            </a:p>
            <a:p>
              <a:pPr>
                <a:lnSpc>
                  <a:spcPct val="150000"/>
                </a:lnSpc>
              </a:pPr>
              <a:r>
                <a:rPr lang="en-US" dirty="0" err="1"/>
                <a:t>tại</a:t>
              </a:r>
              <a:r>
                <a:rPr lang="en-US" dirty="0"/>
                <a:t> Man-ta.</a:t>
              </a:r>
            </a:p>
          </p:txBody>
        </p:sp>
        <p:sp>
          <p:nvSpPr>
            <p:cNvPr id="53" name="TextBox 52">
              <a:extLst>
                <a:ext uri="{FF2B5EF4-FFF2-40B4-BE49-F238E27FC236}">
                  <a16:creationId xmlns="" xmlns:a16="http://schemas.microsoft.com/office/drawing/2014/main" id="{65F5D179-496B-A365-8794-77028C5AE76F}"/>
                </a:ext>
              </a:extLst>
            </p:cNvPr>
            <p:cNvSpPr txBox="1"/>
            <p:nvPr/>
          </p:nvSpPr>
          <p:spPr>
            <a:xfrm>
              <a:off x="-19811" y="2785167"/>
              <a:ext cx="862582" cy="375552"/>
            </a:xfrm>
            <a:prstGeom prst="rect">
              <a:avLst/>
            </a:prstGeom>
            <a:noFill/>
          </p:spPr>
          <p:txBody>
            <a:bodyPr wrap="square" rtlCol="0">
              <a:spAutoFit/>
            </a:bodyPr>
            <a:lstStyle/>
            <a:p>
              <a:pPr algn="ctr">
                <a:lnSpc>
                  <a:spcPct val="150000"/>
                </a:lnSpc>
              </a:pPr>
              <a:r>
                <a:rPr lang="en-US" b="1" dirty="0"/>
                <a:t>1947</a:t>
              </a:r>
            </a:p>
          </p:txBody>
        </p:sp>
        <p:sp>
          <p:nvSpPr>
            <p:cNvPr id="54" name="TextBox 53">
              <a:extLst>
                <a:ext uri="{FF2B5EF4-FFF2-40B4-BE49-F238E27FC236}">
                  <a16:creationId xmlns="" xmlns:a16="http://schemas.microsoft.com/office/drawing/2014/main" id="{23C867FE-91AE-7DFC-92A7-844E6DFDE630}"/>
                </a:ext>
              </a:extLst>
            </p:cNvPr>
            <p:cNvSpPr txBox="1"/>
            <p:nvPr/>
          </p:nvSpPr>
          <p:spPr>
            <a:xfrm>
              <a:off x="711708" y="2785167"/>
              <a:ext cx="862582" cy="375552"/>
            </a:xfrm>
            <a:prstGeom prst="rect">
              <a:avLst/>
            </a:prstGeom>
            <a:noFill/>
          </p:spPr>
          <p:txBody>
            <a:bodyPr wrap="square" rtlCol="0">
              <a:spAutoFit/>
            </a:bodyPr>
            <a:lstStyle/>
            <a:p>
              <a:pPr algn="ctr">
                <a:lnSpc>
                  <a:spcPct val="150000"/>
                </a:lnSpc>
              </a:pPr>
              <a:r>
                <a:rPr lang="en-US" b="1" dirty="0"/>
                <a:t>1948</a:t>
              </a:r>
            </a:p>
          </p:txBody>
        </p:sp>
        <p:sp>
          <p:nvSpPr>
            <p:cNvPr id="55" name="TextBox 54">
              <a:extLst>
                <a:ext uri="{FF2B5EF4-FFF2-40B4-BE49-F238E27FC236}">
                  <a16:creationId xmlns="" xmlns:a16="http://schemas.microsoft.com/office/drawing/2014/main" id="{199E4A08-EE5F-5C1D-4A97-CA8EF4DBF23A}"/>
                </a:ext>
              </a:extLst>
            </p:cNvPr>
            <p:cNvSpPr txBox="1"/>
            <p:nvPr/>
          </p:nvSpPr>
          <p:spPr>
            <a:xfrm>
              <a:off x="1462314" y="2785167"/>
              <a:ext cx="862582" cy="375552"/>
            </a:xfrm>
            <a:prstGeom prst="rect">
              <a:avLst/>
            </a:prstGeom>
            <a:noFill/>
          </p:spPr>
          <p:txBody>
            <a:bodyPr wrap="square" rtlCol="0">
              <a:spAutoFit/>
            </a:bodyPr>
            <a:lstStyle/>
            <a:p>
              <a:pPr algn="ctr">
                <a:lnSpc>
                  <a:spcPct val="150000"/>
                </a:lnSpc>
              </a:pPr>
              <a:r>
                <a:rPr lang="en-US" b="1" dirty="0"/>
                <a:t>1949</a:t>
              </a:r>
            </a:p>
          </p:txBody>
        </p:sp>
        <p:sp>
          <p:nvSpPr>
            <p:cNvPr id="56" name="TextBox 55">
              <a:extLst>
                <a:ext uri="{FF2B5EF4-FFF2-40B4-BE49-F238E27FC236}">
                  <a16:creationId xmlns="" xmlns:a16="http://schemas.microsoft.com/office/drawing/2014/main" id="{B2220E6D-F52A-0DCC-E7F2-9E149D241C3F}"/>
                </a:ext>
              </a:extLst>
            </p:cNvPr>
            <p:cNvSpPr txBox="1"/>
            <p:nvPr/>
          </p:nvSpPr>
          <p:spPr>
            <a:xfrm>
              <a:off x="2162553" y="2785167"/>
              <a:ext cx="862582" cy="375552"/>
            </a:xfrm>
            <a:prstGeom prst="rect">
              <a:avLst/>
            </a:prstGeom>
            <a:noFill/>
          </p:spPr>
          <p:txBody>
            <a:bodyPr wrap="square" rtlCol="0">
              <a:spAutoFit/>
            </a:bodyPr>
            <a:lstStyle/>
            <a:p>
              <a:pPr algn="ctr">
                <a:lnSpc>
                  <a:spcPct val="150000"/>
                </a:lnSpc>
              </a:pPr>
              <a:r>
                <a:rPr lang="en-US" b="1" dirty="0"/>
                <a:t>1950</a:t>
              </a:r>
            </a:p>
          </p:txBody>
        </p:sp>
        <p:sp>
          <p:nvSpPr>
            <p:cNvPr id="57" name="TextBox 56">
              <a:extLst>
                <a:ext uri="{FF2B5EF4-FFF2-40B4-BE49-F238E27FC236}">
                  <a16:creationId xmlns="" xmlns:a16="http://schemas.microsoft.com/office/drawing/2014/main" id="{58695A08-66D9-945E-0B67-977FD6204DD0}"/>
                </a:ext>
              </a:extLst>
            </p:cNvPr>
            <p:cNvSpPr txBox="1"/>
            <p:nvPr/>
          </p:nvSpPr>
          <p:spPr>
            <a:xfrm>
              <a:off x="3541233" y="2786720"/>
              <a:ext cx="862582" cy="375552"/>
            </a:xfrm>
            <a:prstGeom prst="rect">
              <a:avLst/>
            </a:prstGeom>
            <a:noFill/>
          </p:spPr>
          <p:txBody>
            <a:bodyPr wrap="square" rtlCol="0">
              <a:spAutoFit/>
            </a:bodyPr>
            <a:lstStyle/>
            <a:p>
              <a:pPr algn="ctr">
                <a:lnSpc>
                  <a:spcPct val="150000"/>
                </a:lnSpc>
              </a:pPr>
              <a:r>
                <a:rPr lang="en-US" b="1" dirty="0"/>
                <a:t>1955</a:t>
              </a:r>
            </a:p>
          </p:txBody>
        </p:sp>
        <p:sp>
          <p:nvSpPr>
            <p:cNvPr id="58" name="TextBox 57">
              <a:extLst>
                <a:ext uri="{FF2B5EF4-FFF2-40B4-BE49-F238E27FC236}">
                  <a16:creationId xmlns="" xmlns:a16="http://schemas.microsoft.com/office/drawing/2014/main" id="{7F3B12A5-E82C-2731-C9D2-96C4415E5682}"/>
                </a:ext>
              </a:extLst>
            </p:cNvPr>
            <p:cNvSpPr txBox="1"/>
            <p:nvPr/>
          </p:nvSpPr>
          <p:spPr>
            <a:xfrm>
              <a:off x="5183125" y="2788851"/>
              <a:ext cx="862582" cy="375552"/>
            </a:xfrm>
            <a:prstGeom prst="rect">
              <a:avLst/>
            </a:prstGeom>
            <a:noFill/>
          </p:spPr>
          <p:txBody>
            <a:bodyPr wrap="square" rtlCol="0">
              <a:spAutoFit/>
            </a:bodyPr>
            <a:lstStyle/>
            <a:p>
              <a:pPr algn="ctr">
                <a:lnSpc>
                  <a:spcPct val="150000"/>
                </a:lnSpc>
              </a:pPr>
              <a:r>
                <a:rPr lang="en-US" b="1" dirty="0"/>
                <a:t>1962</a:t>
              </a:r>
            </a:p>
          </p:txBody>
        </p:sp>
        <p:sp>
          <p:nvSpPr>
            <p:cNvPr id="59" name="TextBox 58">
              <a:extLst>
                <a:ext uri="{FF2B5EF4-FFF2-40B4-BE49-F238E27FC236}">
                  <a16:creationId xmlns="" xmlns:a16="http://schemas.microsoft.com/office/drawing/2014/main" id="{CA4D0A07-A189-A992-149B-460B56A325D5}"/>
                </a:ext>
              </a:extLst>
            </p:cNvPr>
            <p:cNvSpPr txBox="1"/>
            <p:nvPr/>
          </p:nvSpPr>
          <p:spPr>
            <a:xfrm>
              <a:off x="6130514" y="2785167"/>
              <a:ext cx="862582" cy="375552"/>
            </a:xfrm>
            <a:prstGeom prst="rect">
              <a:avLst/>
            </a:prstGeom>
            <a:noFill/>
          </p:spPr>
          <p:txBody>
            <a:bodyPr wrap="square" rtlCol="0">
              <a:spAutoFit/>
            </a:bodyPr>
            <a:lstStyle/>
            <a:p>
              <a:pPr algn="ctr">
                <a:lnSpc>
                  <a:spcPct val="150000"/>
                </a:lnSpc>
              </a:pPr>
              <a:r>
                <a:rPr lang="en-US" b="1" dirty="0"/>
                <a:t>1965</a:t>
              </a:r>
            </a:p>
          </p:txBody>
        </p:sp>
        <p:sp>
          <p:nvSpPr>
            <p:cNvPr id="60" name="TextBox 59">
              <a:extLst>
                <a:ext uri="{FF2B5EF4-FFF2-40B4-BE49-F238E27FC236}">
                  <a16:creationId xmlns="" xmlns:a16="http://schemas.microsoft.com/office/drawing/2014/main" id="{5DB35C2C-838E-96C6-A5DD-2F3775C88BB9}"/>
                </a:ext>
              </a:extLst>
            </p:cNvPr>
            <p:cNvSpPr txBox="1"/>
            <p:nvPr/>
          </p:nvSpPr>
          <p:spPr>
            <a:xfrm>
              <a:off x="8041354" y="2785506"/>
              <a:ext cx="862582" cy="375552"/>
            </a:xfrm>
            <a:prstGeom prst="rect">
              <a:avLst/>
            </a:prstGeom>
            <a:noFill/>
          </p:spPr>
          <p:txBody>
            <a:bodyPr wrap="square" rtlCol="0">
              <a:spAutoFit/>
            </a:bodyPr>
            <a:lstStyle/>
            <a:p>
              <a:pPr algn="ctr">
                <a:lnSpc>
                  <a:spcPct val="150000"/>
                </a:lnSpc>
              </a:pPr>
              <a:r>
                <a:rPr lang="en-US" b="1" dirty="0"/>
                <a:t>1989</a:t>
              </a:r>
            </a:p>
          </p:txBody>
        </p:sp>
      </p:grpSp>
      <p:sp>
        <p:nvSpPr>
          <p:cNvPr id="64" name="TextBox 63">
            <a:extLst>
              <a:ext uri="{FF2B5EF4-FFF2-40B4-BE49-F238E27FC236}">
                <a16:creationId xmlns="" xmlns:a16="http://schemas.microsoft.com/office/drawing/2014/main" id="{F5446BB8-BEAC-0C51-FE96-845814FC033D}"/>
              </a:ext>
            </a:extLst>
          </p:cNvPr>
          <p:cNvSpPr txBox="1"/>
          <p:nvPr/>
        </p:nvSpPr>
        <p:spPr>
          <a:xfrm>
            <a:off x="1219513" y="4155948"/>
            <a:ext cx="6631821" cy="553998"/>
          </a:xfrm>
          <a:prstGeom prst="rect">
            <a:avLst/>
          </a:prstGeom>
          <a:noFill/>
        </p:spPr>
        <p:txBody>
          <a:bodyPr wrap="square">
            <a:spAutoFit/>
          </a:bodyPr>
          <a:lstStyle/>
          <a:p>
            <a:pPr algn="ctr">
              <a:lnSpc>
                <a:spcPct val="150000"/>
              </a:lnSpc>
            </a:pPr>
            <a:r>
              <a:rPr lang="vi-VN" sz="2000" b="1" dirty="0"/>
              <a:t>9.4. Các sự kiện quan trọng trong Chiến tranh lạnh</a:t>
            </a:r>
            <a:endParaRPr lang="en-US" sz="2000" b="1" dirty="0"/>
          </a:p>
        </p:txBody>
      </p:sp>
    </p:spTree>
    <p:extLst>
      <p:ext uri="{BB962C8B-B14F-4D97-AF65-F5344CB8AC3E}">
        <p14:creationId xmlns:p14="http://schemas.microsoft.com/office/powerpoint/2010/main" val="250730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17B6806-30A5-F4B9-BA0C-2CC6CC7D53E4}"/>
              </a:ext>
            </a:extLst>
          </p:cNvPr>
          <p:cNvGrpSpPr/>
          <p:nvPr/>
        </p:nvGrpSpPr>
        <p:grpSpPr>
          <a:xfrm>
            <a:off x="212650" y="120275"/>
            <a:ext cx="8718697" cy="4902949"/>
            <a:chOff x="212650" y="120275"/>
            <a:chExt cx="8718697" cy="4902949"/>
          </a:xfrm>
        </p:grpSpPr>
        <p:sp>
          <p:nvSpPr>
            <p:cNvPr id="7" name="Rectangle 6">
              <a:extLst>
                <a:ext uri="{FF2B5EF4-FFF2-40B4-BE49-F238E27FC236}">
                  <a16:creationId xmlns="" xmlns:a16="http://schemas.microsoft.com/office/drawing/2014/main" id="{9709FE82-F03A-8CB1-D6ED-1E4E4000134B}"/>
                </a:ext>
              </a:extLst>
            </p:cNvPr>
            <p:cNvSpPr/>
            <p:nvPr/>
          </p:nvSpPr>
          <p:spPr>
            <a:xfrm>
              <a:off x="212650" y="427761"/>
              <a:ext cx="8718697" cy="4595463"/>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1E9E7"/>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D6D3E9B-F53A-C535-8876-68B011EAD21D}"/>
                </a:ext>
              </a:extLst>
            </p:cNvPr>
            <p:cNvSpPr/>
            <p:nvPr/>
          </p:nvSpPr>
          <p:spPr>
            <a:xfrm>
              <a:off x="2576231" y="120275"/>
              <a:ext cx="3991534" cy="614972"/>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2"/>
                  </a:solidFill>
                  <a:effectLst/>
                  <a:uLnTx/>
                  <a:uFillTx/>
                  <a:latin typeface="Arial"/>
                  <a:ea typeface="+mn-ea"/>
                  <a:cs typeface="+mn-cs"/>
                  <a:sym typeface="Arial"/>
                </a:rPr>
                <a:t>PHIẾU HỌC TẬP SỐ 2</a:t>
              </a:r>
            </a:p>
          </p:txBody>
        </p:sp>
      </p:grpSp>
      <p:pic>
        <p:nvPicPr>
          <p:cNvPr id="2" name="Picture 1"/>
          <p:cNvPicPr>
            <a:picLocks noChangeAspect="1"/>
          </p:cNvPicPr>
          <p:nvPr/>
        </p:nvPicPr>
        <p:blipFill>
          <a:blip r:embed="rId2"/>
          <a:stretch>
            <a:fillRect/>
          </a:stretch>
        </p:blipFill>
        <p:spPr>
          <a:xfrm>
            <a:off x="1069657" y="2194351"/>
            <a:ext cx="6067425" cy="2552700"/>
          </a:xfrm>
          <a:prstGeom prst="rect">
            <a:avLst/>
          </a:prstGeom>
        </p:spPr>
      </p:pic>
      <p:pic>
        <p:nvPicPr>
          <p:cNvPr id="3" name="Picture 2"/>
          <p:cNvPicPr>
            <a:picLocks noChangeAspect="1"/>
          </p:cNvPicPr>
          <p:nvPr/>
        </p:nvPicPr>
        <p:blipFill>
          <a:blip r:embed="rId3"/>
          <a:stretch>
            <a:fillRect/>
          </a:stretch>
        </p:blipFill>
        <p:spPr>
          <a:xfrm>
            <a:off x="212650" y="651929"/>
            <a:ext cx="8718697" cy="1542422"/>
          </a:xfrm>
          <a:prstGeom prst="rect">
            <a:avLst/>
          </a:prstGeom>
        </p:spPr>
      </p:pic>
    </p:spTree>
    <p:extLst>
      <p:ext uri="{BB962C8B-B14F-4D97-AF65-F5344CB8AC3E}">
        <p14:creationId xmlns:p14="http://schemas.microsoft.com/office/powerpoint/2010/main" val="11507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143E467-0C44-9968-435D-6C9641BA3B5B}"/>
              </a:ext>
            </a:extLst>
          </p:cNvPr>
          <p:cNvSpPr/>
          <p:nvPr/>
        </p:nvSpPr>
        <p:spPr>
          <a:xfrm>
            <a:off x="3452497" y="433478"/>
            <a:ext cx="2239003" cy="566776"/>
          </a:xfrm>
          <a:prstGeom prst="roundRect">
            <a:avLst>
              <a:gd name="adj" fmla="val 50000"/>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kern="100" dirty="0" err="1">
                <a:solidFill>
                  <a:srgbClr val="3366FF"/>
                </a:solidFill>
                <a:ea typeface="Calibri" panose="020F0502020204030204" pitchFamily="34" charset="0"/>
              </a:rPr>
              <a:t>Biểu</a:t>
            </a:r>
            <a:r>
              <a:rPr lang="en-US" sz="2400" b="1" kern="100" dirty="0">
                <a:solidFill>
                  <a:srgbClr val="3366FF"/>
                </a:solidFill>
                <a:ea typeface="Calibri" panose="020F0502020204030204" pitchFamily="34" charset="0"/>
              </a:rPr>
              <a:t> </a:t>
            </a:r>
            <a:r>
              <a:rPr lang="en-US" sz="2400" b="1" kern="100" dirty="0" err="1">
                <a:solidFill>
                  <a:srgbClr val="3366FF"/>
                </a:solidFill>
                <a:ea typeface="Calibri" panose="020F0502020204030204" pitchFamily="34" charset="0"/>
              </a:rPr>
              <a:t>hiện</a:t>
            </a:r>
            <a:endParaRPr lang="en-US" sz="2400" b="1" dirty="0">
              <a:solidFill>
                <a:srgbClr val="3366FF"/>
              </a:solidFill>
            </a:endParaRPr>
          </a:p>
        </p:txBody>
      </p:sp>
      <p:grpSp>
        <p:nvGrpSpPr>
          <p:cNvPr id="22" name="Group 21">
            <a:extLst>
              <a:ext uri="{FF2B5EF4-FFF2-40B4-BE49-F238E27FC236}">
                <a16:creationId xmlns="" xmlns:a16="http://schemas.microsoft.com/office/drawing/2014/main" id="{DA84CE25-EF9C-A5CF-6EDD-069F3802E298}"/>
              </a:ext>
            </a:extLst>
          </p:cNvPr>
          <p:cNvGrpSpPr/>
          <p:nvPr/>
        </p:nvGrpSpPr>
        <p:grpSpPr>
          <a:xfrm>
            <a:off x="282974" y="1000254"/>
            <a:ext cx="4289025" cy="1906848"/>
            <a:chOff x="282974" y="1000254"/>
            <a:chExt cx="4289025" cy="1906848"/>
          </a:xfrm>
        </p:grpSpPr>
        <p:sp>
          <p:nvSpPr>
            <p:cNvPr id="2" name="Rectangle: Rounded Corners 1">
              <a:extLst>
                <a:ext uri="{FF2B5EF4-FFF2-40B4-BE49-F238E27FC236}">
                  <a16:creationId xmlns="" xmlns:a16="http://schemas.microsoft.com/office/drawing/2014/main" id="{21A7581F-F5FF-4D9B-676A-0C31BD41202A}"/>
                </a:ext>
              </a:extLst>
            </p:cNvPr>
            <p:cNvSpPr/>
            <p:nvPr/>
          </p:nvSpPr>
          <p:spPr>
            <a:xfrm>
              <a:off x="282974" y="1550031"/>
              <a:ext cx="2348083" cy="1357071"/>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Calibri" panose="020F0502020204030204" pitchFamily="34" charset="0"/>
                </a:rPr>
                <a:t>S</a:t>
              </a:r>
              <a:r>
                <a:rPr lang="vi-VN" sz="2000" dirty="0">
                  <a:solidFill>
                    <a:srgbClr val="000000"/>
                  </a:solidFill>
                  <a:ea typeface="Calibri" panose="020F0502020204030204" pitchFamily="34" charset="0"/>
                </a:rPr>
                <a:t>ự thành lập các liên minh kinh tế</a:t>
              </a:r>
              <a:endParaRPr lang="vi-VN" sz="2000" dirty="0">
                <a:solidFill>
                  <a:srgbClr val="000000"/>
                </a:solidFill>
                <a:effectLst/>
                <a:ea typeface="Calibri" panose="020F0502020204030204" pitchFamily="34" charset="0"/>
              </a:endParaRPr>
            </a:p>
          </p:txBody>
        </p:sp>
        <p:cxnSp>
          <p:nvCxnSpPr>
            <p:cNvPr id="12" name="Straight Arrow Connector 11">
              <a:extLst>
                <a:ext uri="{FF2B5EF4-FFF2-40B4-BE49-F238E27FC236}">
                  <a16:creationId xmlns="" xmlns:a16="http://schemas.microsoft.com/office/drawing/2014/main" id="{294693F7-236F-5CC2-842B-A8180091B441}"/>
                </a:ext>
              </a:extLst>
            </p:cNvPr>
            <p:cNvCxnSpPr>
              <a:cxnSpLocks/>
              <a:stCxn id="5" idx="2"/>
              <a:endCxn id="2" idx="0"/>
            </p:cNvCxnSpPr>
            <p:nvPr/>
          </p:nvCxnSpPr>
          <p:spPr>
            <a:xfrm flipH="1">
              <a:off x="1457016" y="1000254"/>
              <a:ext cx="3114983" cy="549777"/>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 xmlns:a16="http://schemas.microsoft.com/office/drawing/2014/main" id="{D5B77CE6-5BC2-F036-9630-F781350C72B2}"/>
              </a:ext>
            </a:extLst>
          </p:cNvPr>
          <p:cNvGrpSpPr/>
          <p:nvPr/>
        </p:nvGrpSpPr>
        <p:grpSpPr>
          <a:xfrm>
            <a:off x="3397956" y="1000254"/>
            <a:ext cx="2348083" cy="1906848"/>
            <a:chOff x="3397956" y="1000254"/>
            <a:chExt cx="2348083" cy="1906848"/>
          </a:xfrm>
        </p:grpSpPr>
        <p:sp>
          <p:nvSpPr>
            <p:cNvPr id="7" name="Rectangle: Rounded Corners 6">
              <a:extLst>
                <a:ext uri="{FF2B5EF4-FFF2-40B4-BE49-F238E27FC236}">
                  <a16:creationId xmlns="" xmlns:a16="http://schemas.microsoft.com/office/drawing/2014/main" id="{DC9E7955-79BC-269B-7DEA-4EA9624FCB5D}"/>
                </a:ext>
              </a:extLst>
            </p:cNvPr>
            <p:cNvSpPr/>
            <p:nvPr/>
          </p:nvSpPr>
          <p:spPr>
            <a:xfrm>
              <a:off x="3397956" y="1550031"/>
              <a:ext cx="2348083" cy="1357071"/>
            </a:xfrm>
            <a:prstGeom prst="roundRect">
              <a:avLst>
                <a:gd name="adj" fmla="val 9299"/>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Calibri" panose="020F0502020204030204" pitchFamily="34" charset="0"/>
                </a:rPr>
                <a:t>S</a:t>
              </a:r>
              <a:r>
                <a:rPr lang="vi-VN" sz="2000" dirty="0">
                  <a:solidFill>
                    <a:srgbClr val="000000"/>
                  </a:solidFill>
                  <a:ea typeface="Calibri" panose="020F0502020204030204" pitchFamily="34" charset="0"/>
                </a:rPr>
                <a:t>ự thành lập các liên minh </a:t>
              </a:r>
              <a:r>
                <a:rPr lang="en-US" sz="2000" dirty="0" err="1">
                  <a:solidFill>
                    <a:srgbClr val="000000"/>
                  </a:solidFill>
                  <a:ea typeface="Calibri" panose="020F0502020204030204" pitchFamily="34" charset="0"/>
                </a:rPr>
                <a:t>quân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sự</a:t>
              </a:r>
              <a:endParaRPr lang="vi-VN" sz="2000" dirty="0">
                <a:solidFill>
                  <a:srgbClr val="000000"/>
                </a:solidFill>
                <a:effectLst/>
                <a:ea typeface="Calibri" panose="020F0502020204030204" pitchFamily="34" charset="0"/>
              </a:endParaRPr>
            </a:p>
          </p:txBody>
        </p:sp>
        <p:cxnSp>
          <p:nvCxnSpPr>
            <p:cNvPr id="17" name="Straight Arrow Connector 16">
              <a:extLst>
                <a:ext uri="{FF2B5EF4-FFF2-40B4-BE49-F238E27FC236}">
                  <a16:creationId xmlns="" xmlns:a16="http://schemas.microsoft.com/office/drawing/2014/main" id="{FF8DDF5C-E10F-6EA2-F14F-E833AC534946}"/>
                </a:ext>
              </a:extLst>
            </p:cNvPr>
            <p:cNvCxnSpPr>
              <a:cxnSpLocks/>
              <a:stCxn id="5" idx="2"/>
              <a:endCxn id="7" idx="0"/>
            </p:cNvCxnSpPr>
            <p:nvPr/>
          </p:nvCxnSpPr>
          <p:spPr>
            <a:xfrm flipH="1">
              <a:off x="4571998" y="1000254"/>
              <a:ext cx="1" cy="549777"/>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 xmlns:a16="http://schemas.microsoft.com/office/drawing/2014/main" id="{A77452E9-94C0-0BA7-2AB0-3C58A1C5D281}"/>
              </a:ext>
            </a:extLst>
          </p:cNvPr>
          <p:cNvGrpSpPr/>
          <p:nvPr/>
        </p:nvGrpSpPr>
        <p:grpSpPr>
          <a:xfrm>
            <a:off x="4571999" y="1000254"/>
            <a:ext cx="4289022" cy="1906848"/>
            <a:chOff x="4571999" y="1000254"/>
            <a:chExt cx="4289022" cy="1906848"/>
          </a:xfrm>
        </p:grpSpPr>
        <p:sp>
          <p:nvSpPr>
            <p:cNvPr id="8" name="Rectangle: Rounded Corners 7">
              <a:extLst>
                <a:ext uri="{FF2B5EF4-FFF2-40B4-BE49-F238E27FC236}">
                  <a16:creationId xmlns="" xmlns:a16="http://schemas.microsoft.com/office/drawing/2014/main" id="{7EB1429A-7F1A-C5E4-6A04-0AB336AAF73D}"/>
                </a:ext>
              </a:extLst>
            </p:cNvPr>
            <p:cNvSpPr/>
            <p:nvPr/>
          </p:nvSpPr>
          <p:spPr>
            <a:xfrm>
              <a:off x="6512938" y="1550031"/>
              <a:ext cx="2348083" cy="1357071"/>
            </a:xfrm>
            <a:prstGeom prst="roundRect">
              <a:avLst>
                <a:gd name="adj" fmla="val 9299"/>
              </a:avLst>
            </a:prstGeom>
            <a:solidFill>
              <a:schemeClr val="accent6"/>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a typeface="Calibri" panose="020F0502020204030204" pitchFamily="34" charset="0"/>
                </a:rPr>
                <a:t>Các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cuộc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chiến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tranh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cục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bộ</a:t>
              </a:r>
              <a:endParaRPr lang="vi-VN" sz="2000" dirty="0">
                <a:solidFill>
                  <a:srgbClr val="000000"/>
                </a:solidFill>
                <a:effectLst/>
                <a:ea typeface="Calibri" panose="020F0502020204030204" pitchFamily="34" charset="0"/>
              </a:endParaRPr>
            </a:p>
          </p:txBody>
        </p:sp>
        <p:cxnSp>
          <p:nvCxnSpPr>
            <p:cNvPr id="20" name="Straight Arrow Connector 19">
              <a:extLst>
                <a:ext uri="{FF2B5EF4-FFF2-40B4-BE49-F238E27FC236}">
                  <a16:creationId xmlns="" xmlns:a16="http://schemas.microsoft.com/office/drawing/2014/main" id="{72954AF2-F8F3-0D1A-470E-8C1D5B05BCC9}"/>
                </a:ext>
              </a:extLst>
            </p:cNvPr>
            <p:cNvCxnSpPr>
              <a:cxnSpLocks/>
              <a:stCxn id="5" idx="2"/>
            </p:cNvCxnSpPr>
            <p:nvPr/>
          </p:nvCxnSpPr>
          <p:spPr>
            <a:xfrm>
              <a:off x="4571999" y="1000254"/>
              <a:ext cx="3114981" cy="549777"/>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E5D659E0-A4BF-749E-E97A-98D9414503F5}"/>
              </a:ext>
            </a:extLst>
          </p:cNvPr>
          <p:cNvGrpSpPr/>
          <p:nvPr/>
        </p:nvGrpSpPr>
        <p:grpSpPr>
          <a:xfrm>
            <a:off x="715187" y="2987825"/>
            <a:ext cx="1483656" cy="2060476"/>
            <a:chOff x="715187" y="2987825"/>
            <a:chExt cx="1483656" cy="2060476"/>
          </a:xfrm>
        </p:grpSpPr>
        <p:grpSp>
          <p:nvGrpSpPr>
            <p:cNvPr id="27" name="Group 26">
              <a:extLst>
                <a:ext uri="{FF2B5EF4-FFF2-40B4-BE49-F238E27FC236}">
                  <a16:creationId xmlns="" xmlns:a16="http://schemas.microsoft.com/office/drawing/2014/main" id="{1BF33A25-EE18-64C5-46D4-7FAF34DD9861}"/>
                </a:ext>
              </a:extLst>
            </p:cNvPr>
            <p:cNvGrpSpPr>
              <a:grpSpLocks noChangeAspect="1"/>
            </p:cNvGrpSpPr>
            <p:nvPr/>
          </p:nvGrpSpPr>
          <p:grpSpPr>
            <a:xfrm>
              <a:off x="715187" y="2987825"/>
              <a:ext cx="1483656" cy="1012539"/>
              <a:chOff x="125089" y="2968104"/>
              <a:chExt cx="2663854" cy="1817980"/>
            </a:xfrm>
          </p:grpSpPr>
          <p:pic>
            <p:nvPicPr>
              <p:cNvPr id="25" name="Picture 24">
                <a:extLst>
                  <a:ext uri="{FF2B5EF4-FFF2-40B4-BE49-F238E27FC236}">
                    <a16:creationId xmlns="" xmlns:a16="http://schemas.microsoft.com/office/drawing/2014/main" id="{484D593F-A67B-50FE-7F4E-B78E6C5A6D1D}"/>
                  </a:ext>
                </a:extLst>
              </p:cNvPr>
              <p:cNvPicPr>
                <a:picLocks noChangeAspect="1"/>
              </p:cNvPicPr>
              <p:nvPr/>
            </p:nvPicPr>
            <p:blipFill>
              <a:blip r:embed="rId2">
                <a:alphaModFix amt="0"/>
              </a:blip>
              <a:stretch>
                <a:fillRect/>
              </a:stretch>
            </p:blipFill>
            <p:spPr>
              <a:xfrm>
                <a:off x="125089" y="2968104"/>
                <a:ext cx="2663854" cy="1777290"/>
              </a:xfrm>
              <a:prstGeom prst="rect">
                <a:avLst/>
              </a:prstGeom>
              <a:solidFill>
                <a:schemeClr val="accent6"/>
              </a:solidFill>
            </p:spPr>
          </p:pic>
          <p:pic>
            <p:nvPicPr>
              <p:cNvPr id="26" name="Picture 25">
                <a:extLst>
                  <a:ext uri="{FF2B5EF4-FFF2-40B4-BE49-F238E27FC236}">
                    <a16:creationId xmlns="" xmlns:a16="http://schemas.microsoft.com/office/drawing/2014/main" id="{B1F83310-E144-5F50-1E98-D99F022C87DB}"/>
                  </a:ext>
                </a:extLst>
              </p:cNvPr>
              <p:cNvPicPr>
                <a:picLocks noChangeAspect="1"/>
              </p:cNvPicPr>
              <p:nvPr/>
            </p:nvPicPr>
            <p:blipFill>
              <a:blip r:embed="rId3"/>
              <a:stretch>
                <a:fillRect/>
              </a:stretch>
            </p:blipFill>
            <p:spPr>
              <a:xfrm>
                <a:off x="706471" y="3008794"/>
                <a:ext cx="1501089" cy="1777290"/>
              </a:xfrm>
              <a:prstGeom prst="rect">
                <a:avLst/>
              </a:prstGeom>
            </p:spPr>
          </p:pic>
        </p:grpSp>
        <p:pic>
          <p:nvPicPr>
            <p:cNvPr id="28" name="Picture 27">
              <a:extLst>
                <a:ext uri="{FF2B5EF4-FFF2-40B4-BE49-F238E27FC236}">
                  <a16:creationId xmlns="" xmlns:a16="http://schemas.microsoft.com/office/drawing/2014/main" id="{8E8405B2-18EA-10CA-4DCB-120FDDD1DDDD}"/>
                </a:ext>
              </a:extLst>
            </p:cNvPr>
            <p:cNvPicPr>
              <a:picLocks noChangeAspect="1"/>
            </p:cNvPicPr>
            <p:nvPr/>
          </p:nvPicPr>
          <p:blipFill>
            <a:blip r:embed="rId2"/>
            <a:stretch>
              <a:fillRect/>
            </a:stretch>
          </p:blipFill>
          <p:spPr>
            <a:xfrm>
              <a:off x="715187" y="4058424"/>
              <a:ext cx="1483656" cy="989877"/>
            </a:xfrm>
            <a:prstGeom prst="rect">
              <a:avLst/>
            </a:prstGeom>
          </p:spPr>
        </p:pic>
      </p:grpSp>
      <p:grpSp>
        <p:nvGrpSpPr>
          <p:cNvPr id="34" name="Group 33">
            <a:extLst>
              <a:ext uri="{FF2B5EF4-FFF2-40B4-BE49-F238E27FC236}">
                <a16:creationId xmlns="" xmlns:a16="http://schemas.microsoft.com/office/drawing/2014/main" id="{3E71FDB6-5302-6C4B-39E8-6D0DDE3AE099}"/>
              </a:ext>
            </a:extLst>
          </p:cNvPr>
          <p:cNvGrpSpPr/>
          <p:nvPr/>
        </p:nvGrpSpPr>
        <p:grpSpPr>
          <a:xfrm>
            <a:off x="3912079" y="2987825"/>
            <a:ext cx="1319835" cy="2050255"/>
            <a:chOff x="3912079" y="2987825"/>
            <a:chExt cx="1319835" cy="2050255"/>
          </a:xfrm>
        </p:grpSpPr>
        <p:pic>
          <p:nvPicPr>
            <p:cNvPr id="30" name="Picture 29">
              <a:extLst>
                <a:ext uri="{FF2B5EF4-FFF2-40B4-BE49-F238E27FC236}">
                  <a16:creationId xmlns="" xmlns:a16="http://schemas.microsoft.com/office/drawing/2014/main" id="{0000653B-197A-8E60-C0D5-D7236B34D3F7}"/>
                </a:ext>
              </a:extLst>
            </p:cNvPr>
            <p:cNvPicPr>
              <a:picLocks noChangeAspect="1"/>
            </p:cNvPicPr>
            <p:nvPr/>
          </p:nvPicPr>
          <p:blipFill>
            <a:blip r:embed="rId4"/>
            <a:srcRect/>
            <a:stretch/>
          </p:blipFill>
          <p:spPr>
            <a:xfrm>
              <a:off x="3912079" y="2987825"/>
              <a:ext cx="1319835" cy="989876"/>
            </a:xfrm>
            <a:prstGeom prst="rect">
              <a:avLst/>
            </a:prstGeom>
            <a:solidFill>
              <a:schemeClr val="accent6"/>
            </a:solidFill>
          </p:spPr>
        </p:pic>
        <p:grpSp>
          <p:nvGrpSpPr>
            <p:cNvPr id="33" name="Group 32">
              <a:extLst>
                <a:ext uri="{FF2B5EF4-FFF2-40B4-BE49-F238E27FC236}">
                  <a16:creationId xmlns="" xmlns:a16="http://schemas.microsoft.com/office/drawing/2014/main" id="{E8ABD2C4-64A5-C1F9-2053-7A702BA7D78D}"/>
                </a:ext>
              </a:extLst>
            </p:cNvPr>
            <p:cNvGrpSpPr>
              <a:grpSpLocks noChangeAspect="1"/>
            </p:cNvGrpSpPr>
            <p:nvPr/>
          </p:nvGrpSpPr>
          <p:grpSpPr>
            <a:xfrm>
              <a:off x="3912079" y="4048204"/>
              <a:ext cx="1319835" cy="989876"/>
              <a:chOff x="5619668" y="2458309"/>
              <a:chExt cx="2369720" cy="1777290"/>
            </a:xfrm>
          </p:grpSpPr>
          <p:pic>
            <p:nvPicPr>
              <p:cNvPr id="31" name="Picture 30">
                <a:extLst>
                  <a:ext uri="{FF2B5EF4-FFF2-40B4-BE49-F238E27FC236}">
                    <a16:creationId xmlns="" xmlns:a16="http://schemas.microsoft.com/office/drawing/2014/main" id="{D0402BC7-31AC-2133-A9FB-F8FA49F4B88C}"/>
                  </a:ext>
                </a:extLst>
              </p:cNvPr>
              <p:cNvPicPr>
                <a:picLocks noChangeAspect="1"/>
              </p:cNvPicPr>
              <p:nvPr/>
            </p:nvPicPr>
            <p:blipFill>
              <a:blip r:embed="rId4">
                <a:alphaModFix amt="0"/>
              </a:blip>
              <a:srcRect/>
              <a:stretch/>
            </p:blipFill>
            <p:spPr>
              <a:xfrm>
                <a:off x="5619668" y="2458309"/>
                <a:ext cx="2369720" cy="1777290"/>
              </a:xfrm>
              <a:prstGeom prst="rect">
                <a:avLst/>
              </a:prstGeom>
              <a:solidFill>
                <a:srgbClr val="FF0000"/>
              </a:solidFill>
            </p:spPr>
          </p:pic>
          <p:pic>
            <p:nvPicPr>
              <p:cNvPr id="32" name="Picture 31">
                <a:extLst>
                  <a:ext uri="{FF2B5EF4-FFF2-40B4-BE49-F238E27FC236}">
                    <a16:creationId xmlns="" xmlns:a16="http://schemas.microsoft.com/office/drawing/2014/main" id="{1978A71E-C6A0-1313-E983-9701ADE53B81}"/>
                  </a:ext>
                </a:extLst>
              </p:cNvPr>
              <p:cNvPicPr>
                <a:picLocks noChangeAspect="1"/>
              </p:cNvPicPr>
              <p:nvPr/>
            </p:nvPicPr>
            <p:blipFill>
              <a:blip r:embed="rId5"/>
              <a:stretch>
                <a:fillRect/>
              </a:stretch>
            </p:blipFill>
            <p:spPr>
              <a:xfrm>
                <a:off x="6211986" y="2593741"/>
                <a:ext cx="1222085" cy="1458864"/>
              </a:xfrm>
              <a:prstGeom prst="rect">
                <a:avLst/>
              </a:prstGeom>
            </p:spPr>
          </p:pic>
        </p:grpSp>
      </p:grpSp>
      <p:pic>
        <p:nvPicPr>
          <p:cNvPr id="36" name="Picture 35">
            <a:extLst>
              <a:ext uri="{FF2B5EF4-FFF2-40B4-BE49-F238E27FC236}">
                <a16:creationId xmlns="" xmlns:a16="http://schemas.microsoft.com/office/drawing/2014/main" id="{79A5F82E-18EA-0A49-B1BD-FB2D5D5FB3E0}"/>
              </a:ext>
            </a:extLst>
          </p:cNvPr>
          <p:cNvPicPr>
            <a:picLocks noChangeAspect="1"/>
          </p:cNvPicPr>
          <p:nvPr/>
        </p:nvPicPr>
        <p:blipFill>
          <a:blip r:embed="rId6"/>
          <a:stretch>
            <a:fillRect/>
          </a:stretch>
        </p:blipFill>
        <p:spPr>
          <a:xfrm>
            <a:off x="6491038" y="3032135"/>
            <a:ext cx="2571750" cy="2571750"/>
          </a:xfrm>
          <a:prstGeom prst="rect">
            <a:avLst/>
          </a:prstGeom>
        </p:spPr>
      </p:pic>
    </p:spTree>
    <p:extLst>
      <p:ext uri="{BB962C8B-B14F-4D97-AF65-F5344CB8AC3E}">
        <p14:creationId xmlns:p14="http://schemas.microsoft.com/office/powerpoint/2010/main" val="358519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17B6806-30A5-F4B9-BA0C-2CC6CC7D53E4}"/>
              </a:ext>
            </a:extLst>
          </p:cNvPr>
          <p:cNvGrpSpPr/>
          <p:nvPr/>
        </p:nvGrpSpPr>
        <p:grpSpPr>
          <a:xfrm>
            <a:off x="212650" y="120275"/>
            <a:ext cx="8718697" cy="4902949"/>
            <a:chOff x="212650" y="120275"/>
            <a:chExt cx="8718697" cy="4902949"/>
          </a:xfrm>
        </p:grpSpPr>
        <p:sp>
          <p:nvSpPr>
            <p:cNvPr id="7" name="Rectangle 6">
              <a:extLst>
                <a:ext uri="{FF2B5EF4-FFF2-40B4-BE49-F238E27FC236}">
                  <a16:creationId xmlns="" xmlns:a16="http://schemas.microsoft.com/office/drawing/2014/main" id="{9709FE82-F03A-8CB1-D6ED-1E4E4000134B}"/>
                </a:ext>
              </a:extLst>
            </p:cNvPr>
            <p:cNvSpPr/>
            <p:nvPr/>
          </p:nvSpPr>
          <p:spPr>
            <a:xfrm>
              <a:off x="212650" y="427761"/>
              <a:ext cx="8718697" cy="4595463"/>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1E9E7"/>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D6D3E9B-F53A-C535-8876-68B011EAD21D}"/>
                </a:ext>
              </a:extLst>
            </p:cNvPr>
            <p:cNvSpPr/>
            <p:nvPr/>
          </p:nvSpPr>
          <p:spPr>
            <a:xfrm>
              <a:off x="2576231" y="120275"/>
              <a:ext cx="3991534" cy="614972"/>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2"/>
                  </a:solidFill>
                  <a:effectLst/>
                  <a:uLnTx/>
                  <a:uFillTx/>
                  <a:latin typeface="Arial"/>
                  <a:ea typeface="+mn-ea"/>
                  <a:cs typeface="+mn-cs"/>
                  <a:sym typeface="Arial"/>
                </a:rPr>
                <a:t>PHIẾU HỌC TẬP SỐ 2</a:t>
              </a:r>
            </a:p>
          </p:txBody>
        </p:sp>
      </p:grpSp>
      <p:sp>
        <p:nvSpPr>
          <p:cNvPr id="17" name="TextBox 16">
            <a:extLst>
              <a:ext uri="{FF2B5EF4-FFF2-40B4-BE49-F238E27FC236}">
                <a16:creationId xmlns="" xmlns:a16="http://schemas.microsoft.com/office/drawing/2014/main" id="{B1C566DA-DE97-8AED-CABF-9C70DBB57829}"/>
              </a:ext>
            </a:extLst>
          </p:cNvPr>
          <p:cNvSpPr txBox="1"/>
          <p:nvPr/>
        </p:nvSpPr>
        <p:spPr>
          <a:xfrm>
            <a:off x="457197" y="735247"/>
            <a:ext cx="8229600" cy="577850"/>
          </a:xfrm>
          <a:prstGeom prst="rect">
            <a:avLst/>
          </a:prstGeom>
          <a:noFill/>
        </p:spPr>
        <p:txBody>
          <a:bodyPr wrap="square">
            <a:spAutoFit/>
          </a:bodyPr>
          <a:lstStyle/>
          <a:p>
            <a:pPr algn="just">
              <a:lnSpc>
                <a:spcPct val="150000"/>
              </a:lnSpc>
              <a:spcBef>
                <a:spcPts val="100"/>
              </a:spcBef>
              <a:spcAft>
                <a:spcPts val="100"/>
              </a:spcAft>
            </a:pPr>
            <a:r>
              <a:rPr lang="en-US" sz="2400" b="1" kern="100" dirty="0">
                <a:solidFill>
                  <a:srgbClr val="FF0000"/>
                </a:solidFill>
                <a:latin typeface="+mn-lt"/>
                <a:ea typeface="Calibri" panose="020F0502020204030204" pitchFamily="34" charset="0"/>
              </a:rPr>
              <a:t>2</a:t>
            </a:r>
            <a:r>
              <a:rPr lang="vi-VN" sz="2400" b="1" kern="100" dirty="0">
                <a:solidFill>
                  <a:srgbClr val="FF0000"/>
                </a:solidFill>
                <a:effectLst/>
                <a:latin typeface="+mn-lt"/>
                <a:ea typeface="Calibri" panose="020F0502020204030204" pitchFamily="34" charset="0"/>
              </a:rPr>
              <a:t>. </a:t>
            </a:r>
            <a:r>
              <a:rPr lang="en-US" sz="2400" b="1" kern="100" dirty="0" err="1">
                <a:solidFill>
                  <a:srgbClr val="FF0000"/>
                </a:solidFill>
                <a:effectLst/>
                <a:latin typeface="+mn-lt"/>
                <a:ea typeface="Calibri" panose="020F0502020204030204" pitchFamily="34" charset="0"/>
              </a:rPr>
              <a:t>Biểu</a:t>
            </a:r>
            <a:r>
              <a:rPr lang="en-US" sz="2400" b="1" kern="100" dirty="0">
                <a:solidFill>
                  <a:srgbClr val="FF0000"/>
                </a:solidFill>
                <a:effectLst/>
                <a:latin typeface="+mn-lt"/>
                <a:ea typeface="Calibri" panose="020F0502020204030204" pitchFamily="34" charset="0"/>
              </a:rPr>
              <a:t> </a:t>
            </a:r>
            <a:r>
              <a:rPr lang="en-US" sz="2400" b="1" kern="100" dirty="0" err="1">
                <a:solidFill>
                  <a:srgbClr val="FF0000"/>
                </a:solidFill>
                <a:effectLst/>
                <a:latin typeface="+mn-lt"/>
                <a:ea typeface="Calibri" panose="020F0502020204030204" pitchFamily="34" charset="0"/>
              </a:rPr>
              <a:t>hiện</a:t>
            </a:r>
            <a:endParaRPr lang="en-US" sz="2400" b="1" dirty="0">
              <a:solidFill>
                <a:srgbClr val="FF0000"/>
              </a:solidFill>
              <a:effectLst/>
              <a:latin typeface="+mn-lt"/>
              <a:ea typeface="Calibri" panose="020F0502020204030204" pitchFamily="34" charset="0"/>
            </a:endParaRPr>
          </a:p>
        </p:txBody>
      </p:sp>
      <p:graphicFrame>
        <p:nvGraphicFramePr>
          <p:cNvPr id="2" name="Table 1">
            <a:extLst>
              <a:ext uri="{FF2B5EF4-FFF2-40B4-BE49-F238E27FC236}">
                <a16:creationId xmlns="" xmlns:a16="http://schemas.microsoft.com/office/drawing/2014/main" id="{271C9264-A27D-2207-A7BC-F0A84B9023A0}"/>
              </a:ext>
            </a:extLst>
          </p:cNvPr>
          <p:cNvGraphicFramePr>
            <a:graphicFrameLocks noGrp="1"/>
          </p:cNvGraphicFramePr>
          <p:nvPr>
            <p:extLst>
              <p:ext uri="{D42A27DB-BD31-4B8C-83A1-F6EECF244321}">
                <p14:modId xmlns:p14="http://schemas.microsoft.com/office/powerpoint/2010/main" val="20806669"/>
              </p:ext>
            </p:extLst>
          </p:nvPr>
        </p:nvGraphicFramePr>
        <p:xfrm>
          <a:off x="457197" y="1506968"/>
          <a:ext cx="8229600" cy="3566160"/>
        </p:xfrm>
        <a:graphic>
          <a:graphicData uri="http://schemas.openxmlformats.org/drawingml/2006/table">
            <a:tbl>
              <a:tblPr firstRow="1" bandRow="1">
                <a:tableStyleId>{2ACDB613-B49A-4B8F-8217-04A48501F66F}</a:tableStyleId>
              </a:tblPr>
              <a:tblGrid>
                <a:gridCol w="2743200">
                  <a:extLst>
                    <a:ext uri="{9D8B030D-6E8A-4147-A177-3AD203B41FA5}">
                      <a16:colId xmlns="" xmlns:a16="http://schemas.microsoft.com/office/drawing/2014/main" val="409435234"/>
                    </a:ext>
                  </a:extLst>
                </a:gridCol>
                <a:gridCol w="2743200">
                  <a:extLst>
                    <a:ext uri="{9D8B030D-6E8A-4147-A177-3AD203B41FA5}">
                      <a16:colId xmlns="" xmlns:a16="http://schemas.microsoft.com/office/drawing/2014/main" val="3771534751"/>
                    </a:ext>
                  </a:extLst>
                </a:gridCol>
                <a:gridCol w="2743200">
                  <a:extLst>
                    <a:ext uri="{9D8B030D-6E8A-4147-A177-3AD203B41FA5}">
                      <a16:colId xmlns="" xmlns:a16="http://schemas.microsoft.com/office/drawing/2014/main" val="3779691876"/>
                    </a:ext>
                  </a:extLst>
                </a:gridCol>
              </a:tblGrid>
              <a:tr h="523847">
                <a:tc>
                  <a:txBody>
                    <a:bodyPr/>
                    <a:lstStyle/>
                    <a:p>
                      <a:pPr algn="ctr">
                        <a:lnSpc>
                          <a:spcPct val="150000"/>
                        </a:lnSpc>
                      </a:pPr>
                      <a:r>
                        <a:rPr lang="en-US" sz="2000" b="1" dirty="0" err="1"/>
                        <a:t>Biểu</a:t>
                      </a:r>
                      <a:r>
                        <a:rPr lang="en-US" sz="2000" b="1" dirty="0"/>
                        <a:t> </a:t>
                      </a:r>
                      <a:r>
                        <a:rPr lang="en-US" sz="2000" b="1" dirty="0" err="1"/>
                        <a:t>hiện</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849376717"/>
                  </a:ext>
                </a:extLst>
              </a:tr>
              <a:tr h="811445">
                <a:tc>
                  <a:txBody>
                    <a:bodyPr/>
                    <a:lstStyle/>
                    <a:p>
                      <a:pPr algn="l">
                        <a:lnSpc>
                          <a:spcPct val="150000"/>
                        </a:lnSpc>
                      </a:pPr>
                      <a:r>
                        <a:rPr lang="en-US" sz="2000" dirty="0" err="1"/>
                        <a:t>Sự</a:t>
                      </a:r>
                      <a:r>
                        <a:rPr lang="en-US" sz="2000" dirty="0"/>
                        <a:t> </a:t>
                      </a:r>
                      <a:r>
                        <a:rPr lang="en-US" sz="2000" dirty="0" err="1"/>
                        <a:t>thành</a:t>
                      </a:r>
                      <a:r>
                        <a:rPr lang="en-US" sz="2000" dirty="0"/>
                        <a:t> </a:t>
                      </a:r>
                      <a:r>
                        <a:rPr lang="en-US" sz="2000" dirty="0" err="1"/>
                        <a:t>lập</a:t>
                      </a:r>
                      <a:r>
                        <a:rPr lang="en-US" sz="2000" dirty="0"/>
                        <a:t> </a:t>
                      </a:r>
                      <a:r>
                        <a:rPr lang="en-US" sz="2000" dirty="0" err="1"/>
                        <a:t>các</a:t>
                      </a:r>
                      <a:endParaRPr lang="en-US" sz="2000" dirty="0"/>
                    </a:p>
                    <a:p>
                      <a:pPr algn="l">
                        <a:lnSpc>
                          <a:spcPct val="150000"/>
                        </a:lnSpc>
                      </a:pPr>
                      <a:r>
                        <a:rPr lang="en-US" sz="2000" dirty="0" err="1"/>
                        <a:t>liên</a:t>
                      </a:r>
                      <a:r>
                        <a:rPr lang="en-US" sz="2000" dirty="0"/>
                        <a:t> </a:t>
                      </a:r>
                      <a:r>
                        <a:rPr lang="en-US" sz="2000" dirty="0" err="1"/>
                        <a:t>minh</a:t>
                      </a:r>
                      <a:r>
                        <a:rPr lang="en-US" sz="2000" dirty="0"/>
                        <a:t> </a:t>
                      </a:r>
                      <a:r>
                        <a:rPr lang="en-US" sz="2000" dirty="0" err="1"/>
                        <a:t>kinh</a:t>
                      </a:r>
                      <a:r>
                        <a:rPr lang="en-US" sz="2000" dirty="0"/>
                        <a:t> </a:t>
                      </a:r>
                      <a:r>
                        <a:rPr lang="en-US" sz="2000" dirty="0" err="1"/>
                        <a:t>tế</a:t>
                      </a:r>
                      <a:r>
                        <a:rPr lang="en-US" sz="20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7134896"/>
                  </a:ext>
                </a:extLst>
              </a:tr>
              <a:tr h="811445">
                <a:tc>
                  <a:txBody>
                    <a:bodyPr/>
                    <a:lstStyle/>
                    <a:p>
                      <a:pPr algn="l">
                        <a:lnSpc>
                          <a:spcPct val="150000"/>
                        </a:lnSpc>
                      </a:pPr>
                      <a:r>
                        <a:rPr lang="en-US" sz="2000" dirty="0" err="1"/>
                        <a:t>Sự</a:t>
                      </a:r>
                      <a:r>
                        <a:rPr lang="en-US" sz="2000" dirty="0"/>
                        <a:t> </a:t>
                      </a:r>
                      <a:r>
                        <a:rPr lang="en-US" sz="2000" dirty="0" err="1"/>
                        <a:t>thành</a:t>
                      </a:r>
                      <a:r>
                        <a:rPr lang="en-US" sz="2000" dirty="0"/>
                        <a:t> </a:t>
                      </a:r>
                      <a:r>
                        <a:rPr lang="en-US" sz="2000" dirty="0" err="1"/>
                        <a:t>lập</a:t>
                      </a:r>
                      <a:r>
                        <a:rPr lang="en-US" sz="2000" dirty="0"/>
                        <a:t> </a:t>
                      </a:r>
                      <a:r>
                        <a:rPr lang="en-US" sz="2000" dirty="0" err="1"/>
                        <a:t>các</a:t>
                      </a:r>
                      <a:endParaRPr lang="en-US" sz="2000" dirty="0"/>
                    </a:p>
                    <a:p>
                      <a:pPr algn="l">
                        <a:lnSpc>
                          <a:spcPct val="150000"/>
                        </a:lnSpc>
                      </a:pPr>
                      <a:r>
                        <a:rPr lang="en-US" sz="2000" dirty="0" err="1"/>
                        <a:t>liên</a:t>
                      </a:r>
                      <a:r>
                        <a:rPr lang="en-US" sz="2000" dirty="0"/>
                        <a:t> </a:t>
                      </a:r>
                      <a:r>
                        <a:rPr lang="en-US" sz="2000" dirty="0" err="1"/>
                        <a:t>minh</a:t>
                      </a:r>
                      <a:r>
                        <a:rPr lang="en-US" sz="2000" dirty="0"/>
                        <a:t> </a:t>
                      </a:r>
                      <a:r>
                        <a:rPr lang="en-US" sz="2000" dirty="0" err="1"/>
                        <a:t>quân</a:t>
                      </a:r>
                      <a:r>
                        <a:rPr lang="en-US" sz="2000" dirty="0"/>
                        <a:t> </a:t>
                      </a:r>
                      <a:r>
                        <a:rPr lang="en-US" sz="2000" dirty="0" err="1"/>
                        <a:t>sự</a:t>
                      </a:r>
                      <a:r>
                        <a:rPr lang="en-US" sz="2000" dirty="0"/>
                        <a:t>.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3370288"/>
                  </a:ext>
                </a:extLst>
              </a:tr>
              <a:tr h="811445">
                <a:tc>
                  <a:txBody>
                    <a:bodyPr/>
                    <a:lstStyle/>
                    <a:p>
                      <a:pPr algn="l">
                        <a:lnSpc>
                          <a:spcPct val="150000"/>
                        </a:lnSpc>
                      </a:pPr>
                      <a:r>
                        <a:rPr lang="en-US" sz="2000" dirty="0" err="1"/>
                        <a:t>Các</a:t>
                      </a:r>
                      <a:r>
                        <a:rPr lang="en-US" sz="2000" dirty="0"/>
                        <a:t> </a:t>
                      </a:r>
                      <a:r>
                        <a:rPr lang="en-US" sz="2000" dirty="0" err="1"/>
                        <a:t>cuộc</a:t>
                      </a:r>
                      <a:r>
                        <a:rPr lang="en-US" sz="2000" dirty="0"/>
                        <a:t> </a:t>
                      </a:r>
                      <a:r>
                        <a:rPr lang="en-US" sz="2000" dirty="0" err="1"/>
                        <a:t>chiến</a:t>
                      </a:r>
                      <a:r>
                        <a:rPr lang="en-US" sz="2000" dirty="0"/>
                        <a:t> </a:t>
                      </a:r>
                      <a:r>
                        <a:rPr lang="en-US" sz="2000" dirty="0" err="1"/>
                        <a:t>tranh</a:t>
                      </a:r>
                      <a:r>
                        <a:rPr lang="en-US" sz="2000" dirty="0"/>
                        <a:t> </a:t>
                      </a:r>
                      <a:r>
                        <a:rPr lang="en-US" sz="2000" dirty="0" err="1"/>
                        <a:t>cục</a:t>
                      </a:r>
                      <a:r>
                        <a:rPr lang="en-US" sz="2000" dirty="0"/>
                        <a:t> </a:t>
                      </a:r>
                      <a:r>
                        <a:rPr lang="en-US" sz="2000" dirty="0" err="1"/>
                        <a:t>bộ</a:t>
                      </a:r>
                      <a:r>
                        <a:rPr lang="en-US" sz="20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89444523"/>
                  </a:ext>
                </a:extLst>
              </a:tr>
            </a:tbl>
          </a:graphicData>
        </a:graphic>
      </p:graphicFrame>
    </p:spTree>
    <p:extLst>
      <p:ext uri="{BB962C8B-B14F-4D97-AF65-F5344CB8AC3E}">
        <p14:creationId xmlns:p14="http://schemas.microsoft.com/office/powerpoint/2010/main" val="280502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6F8C374-EA84-9C59-2C17-7CD5FE237889}"/>
              </a:ext>
            </a:extLst>
          </p:cNvPr>
          <p:cNvSpPr txBox="1"/>
          <p:nvPr/>
        </p:nvSpPr>
        <p:spPr>
          <a:xfrm>
            <a:off x="233915" y="207188"/>
            <a:ext cx="8665535" cy="1445973"/>
          </a:xfrm>
          <a:prstGeom prst="rect">
            <a:avLst/>
          </a:prstGeom>
          <a:noFill/>
        </p:spPr>
        <p:txBody>
          <a:bodyPr wrap="square">
            <a:spAutoFit/>
          </a:bodyPr>
          <a:lstStyle/>
          <a:p>
            <a:pPr algn="just">
              <a:lnSpc>
                <a:spcPct val="150000"/>
              </a:lnSpc>
              <a:spcBef>
                <a:spcPts val="100"/>
              </a:spcBef>
              <a:spcAft>
                <a:spcPts val="100"/>
              </a:spcAft>
            </a:pPr>
            <a:r>
              <a:rPr lang="vi-VN" sz="2000" b="1" kern="100" dirty="0">
                <a:solidFill>
                  <a:srgbClr val="000000"/>
                </a:solidFill>
                <a:effectLst/>
                <a:latin typeface="+mn-lt"/>
                <a:ea typeface="Calibri" panose="020F0502020204030204" pitchFamily="34" charset="0"/>
              </a:rPr>
              <a:t>1. Bắt đầu Chiến tranh lạnh</a:t>
            </a:r>
            <a:endParaRPr lang="en-US" sz="2000" dirty="0">
              <a:effectLst/>
              <a:latin typeface="+mn-lt"/>
              <a:ea typeface="Calibri" panose="020F0502020204030204" pitchFamily="34" charset="0"/>
            </a:endParaRPr>
          </a:p>
          <a:p>
            <a:pPr algn="just">
              <a:lnSpc>
                <a:spcPct val="150000"/>
              </a:lnSpc>
              <a:spcBef>
                <a:spcPts val="100"/>
              </a:spcBef>
              <a:spcAft>
                <a:spcPts val="100"/>
              </a:spcAft>
            </a:pPr>
            <a:r>
              <a:rPr lang="vi-VN" sz="2000" kern="100" dirty="0">
                <a:effectLst/>
                <a:latin typeface="+mn-lt"/>
                <a:ea typeface="Calibri" panose="020F0502020204030204" pitchFamily="34" charset="0"/>
              </a:rPr>
              <a:t>Tháng 3/1947, Tổng thống Hen-ri </a:t>
            </a:r>
            <a:r>
              <a:rPr lang="vi-VN" sz="2000" kern="100" dirty="0" err="1">
                <a:effectLst/>
                <a:latin typeface="+mn-lt"/>
                <a:ea typeface="Calibri" panose="020F0502020204030204" pitchFamily="34" charset="0"/>
              </a:rPr>
              <a:t>S.Tru</a:t>
            </a:r>
            <a:r>
              <a:rPr lang="vi-VN" sz="2000" kern="100" dirty="0">
                <a:effectLst/>
                <a:latin typeface="+mn-lt"/>
                <a:ea typeface="Calibri" panose="020F0502020204030204" pitchFamily="34" charset="0"/>
              </a:rPr>
              <a:t>-man công bố quan điểm chống lại chủ nghĩa cộng sản.</a:t>
            </a:r>
            <a:endParaRPr lang="en-US" sz="2000" dirty="0">
              <a:effectLst/>
              <a:latin typeface="+mn-lt"/>
              <a:ea typeface="Calibri" panose="020F0502020204030204" pitchFamily="34" charset="0"/>
            </a:endParaRPr>
          </a:p>
        </p:txBody>
      </p:sp>
      <p:grpSp>
        <p:nvGrpSpPr>
          <p:cNvPr id="11" name="Group 10">
            <a:extLst>
              <a:ext uri="{FF2B5EF4-FFF2-40B4-BE49-F238E27FC236}">
                <a16:creationId xmlns="" xmlns:a16="http://schemas.microsoft.com/office/drawing/2014/main" id="{37123859-AE3D-204D-0B77-5F4D6E26BDF5}"/>
              </a:ext>
            </a:extLst>
          </p:cNvPr>
          <p:cNvGrpSpPr/>
          <p:nvPr/>
        </p:nvGrpSpPr>
        <p:grpSpPr>
          <a:xfrm>
            <a:off x="974348" y="1812998"/>
            <a:ext cx="7343646" cy="3123314"/>
            <a:chOff x="974348" y="1812998"/>
            <a:chExt cx="7343646" cy="3123314"/>
          </a:xfrm>
        </p:grpSpPr>
        <p:pic>
          <p:nvPicPr>
            <p:cNvPr id="10" name="Picture 9">
              <a:extLst>
                <a:ext uri="{FF2B5EF4-FFF2-40B4-BE49-F238E27FC236}">
                  <a16:creationId xmlns="" xmlns:a16="http://schemas.microsoft.com/office/drawing/2014/main" id="{399EA71D-92E5-F779-B57B-C781256AC535}"/>
                </a:ext>
              </a:extLst>
            </p:cNvPr>
            <p:cNvPicPr>
              <a:picLocks noChangeAspect="1"/>
            </p:cNvPicPr>
            <p:nvPr/>
          </p:nvPicPr>
          <p:blipFill>
            <a:blip r:embed="rId2">
              <a:alphaModFix amt="5000"/>
            </a:blip>
            <a:stretch>
              <a:fillRect/>
            </a:stretch>
          </p:blipFill>
          <p:spPr>
            <a:xfrm>
              <a:off x="5582396" y="1812998"/>
              <a:ext cx="2587258" cy="3123314"/>
            </a:xfrm>
            <a:prstGeom prst="rect">
              <a:avLst/>
            </a:prstGeom>
            <a:solidFill>
              <a:srgbClr val="FF0000"/>
            </a:solidFill>
          </p:spPr>
        </p:pic>
        <p:pic>
          <p:nvPicPr>
            <p:cNvPr id="5" name="Picture 4">
              <a:extLst>
                <a:ext uri="{FF2B5EF4-FFF2-40B4-BE49-F238E27FC236}">
                  <a16:creationId xmlns="" xmlns:a16="http://schemas.microsoft.com/office/drawing/2014/main" id="{258B7F67-4535-0A00-6FAB-F1E5EF49EF52}"/>
                </a:ext>
              </a:extLst>
            </p:cNvPr>
            <p:cNvPicPr>
              <a:picLocks noChangeAspect="1"/>
            </p:cNvPicPr>
            <p:nvPr/>
          </p:nvPicPr>
          <p:blipFill>
            <a:blip r:embed="rId2"/>
            <a:stretch>
              <a:fillRect/>
            </a:stretch>
          </p:blipFill>
          <p:spPr>
            <a:xfrm>
              <a:off x="974348" y="1812998"/>
              <a:ext cx="2587258" cy="3123314"/>
            </a:xfrm>
            <a:prstGeom prst="rect">
              <a:avLst/>
            </a:prstGeom>
          </p:spPr>
        </p:pic>
        <p:pic>
          <p:nvPicPr>
            <p:cNvPr id="7" name="Picture 6">
              <a:extLst>
                <a:ext uri="{FF2B5EF4-FFF2-40B4-BE49-F238E27FC236}">
                  <a16:creationId xmlns="" xmlns:a16="http://schemas.microsoft.com/office/drawing/2014/main" id="{D452A287-F8F6-2CC8-32AC-2D10F3334E8E}"/>
                </a:ext>
              </a:extLst>
            </p:cNvPr>
            <p:cNvPicPr>
              <a:picLocks noChangeAspect="1"/>
            </p:cNvPicPr>
            <p:nvPr/>
          </p:nvPicPr>
          <p:blipFill>
            <a:blip r:embed="rId3"/>
            <a:stretch>
              <a:fillRect/>
            </a:stretch>
          </p:blipFill>
          <p:spPr>
            <a:xfrm>
              <a:off x="3387797" y="2311455"/>
              <a:ext cx="2357770" cy="2357770"/>
            </a:xfrm>
            <a:prstGeom prst="rect">
              <a:avLst/>
            </a:prstGeom>
          </p:spPr>
        </p:pic>
        <p:pic>
          <p:nvPicPr>
            <p:cNvPr id="9" name="Picture 8">
              <a:extLst>
                <a:ext uri="{FF2B5EF4-FFF2-40B4-BE49-F238E27FC236}">
                  <a16:creationId xmlns="" xmlns:a16="http://schemas.microsoft.com/office/drawing/2014/main" id="{B6175B60-B7E2-D062-3A03-04B24837A2F9}"/>
                </a:ext>
              </a:extLst>
            </p:cNvPr>
            <p:cNvPicPr>
              <a:picLocks noChangeAspect="1"/>
            </p:cNvPicPr>
            <p:nvPr/>
          </p:nvPicPr>
          <p:blipFill>
            <a:blip r:embed="rId4"/>
            <a:stretch>
              <a:fillRect/>
            </a:stretch>
          </p:blipFill>
          <p:spPr>
            <a:xfrm>
              <a:off x="5434056" y="1932686"/>
              <a:ext cx="2883938" cy="2883938"/>
            </a:xfrm>
            <a:prstGeom prst="rect">
              <a:avLst/>
            </a:prstGeom>
          </p:spPr>
        </p:pic>
      </p:grpSp>
    </p:spTree>
    <p:extLst>
      <p:ext uri="{BB962C8B-B14F-4D97-AF65-F5344CB8AC3E}">
        <p14:creationId xmlns:p14="http://schemas.microsoft.com/office/powerpoint/2010/main" val="331280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9689175-4E61-80C0-867A-52A45DB3B6F5}"/>
              </a:ext>
            </a:extLst>
          </p:cNvPr>
          <p:cNvGraphicFramePr>
            <a:graphicFrameLocks noGrp="1"/>
          </p:cNvGraphicFramePr>
          <p:nvPr>
            <p:extLst>
              <p:ext uri="{D42A27DB-BD31-4B8C-83A1-F6EECF244321}">
                <p14:modId xmlns:p14="http://schemas.microsoft.com/office/powerpoint/2010/main" val="1048780860"/>
              </p:ext>
            </p:extLst>
          </p:nvPr>
        </p:nvGraphicFramePr>
        <p:xfrm>
          <a:off x="0" y="1"/>
          <a:ext cx="9144000" cy="3178904"/>
        </p:xfrm>
        <a:graphic>
          <a:graphicData uri="http://schemas.openxmlformats.org/drawingml/2006/table">
            <a:tbl>
              <a:tblPr firstRow="1" bandRow="1">
                <a:tableStyleId>{2ACDB613-B49A-4B8F-8217-04A48501F66F}</a:tableStyleId>
              </a:tblPr>
              <a:tblGrid>
                <a:gridCol w="2297430">
                  <a:extLst>
                    <a:ext uri="{9D8B030D-6E8A-4147-A177-3AD203B41FA5}">
                      <a16:colId xmlns="" xmlns:a16="http://schemas.microsoft.com/office/drawing/2014/main" val="3053078450"/>
                    </a:ext>
                  </a:extLst>
                </a:gridCol>
                <a:gridCol w="3028950">
                  <a:extLst>
                    <a:ext uri="{9D8B030D-6E8A-4147-A177-3AD203B41FA5}">
                      <a16:colId xmlns="" xmlns:a16="http://schemas.microsoft.com/office/drawing/2014/main" val="2940104083"/>
                    </a:ext>
                  </a:extLst>
                </a:gridCol>
                <a:gridCol w="3817620">
                  <a:extLst>
                    <a:ext uri="{9D8B030D-6E8A-4147-A177-3AD203B41FA5}">
                      <a16:colId xmlns="" xmlns:a16="http://schemas.microsoft.com/office/drawing/2014/main" val="1521690575"/>
                    </a:ext>
                  </a:extLst>
                </a:gridCol>
              </a:tblGrid>
              <a:tr h="583595">
                <a:tc>
                  <a:txBody>
                    <a:bodyPr/>
                    <a:lstStyle/>
                    <a:p>
                      <a:pPr algn="ctr">
                        <a:lnSpc>
                          <a:spcPct val="150000"/>
                        </a:lnSpc>
                      </a:pPr>
                      <a:r>
                        <a:rPr lang="en-US" sz="2000" b="1" dirty="0" err="1"/>
                        <a:t>Biểu</a:t>
                      </a:r>
                      <a:r>
                        <a:rPr lang="en-US" sz="2000" b="1" dirty="0"/>
                        <a:t> </a:t>
                      </a:r>
                      <a:r>
                        <a:rPr lang="en-US" sz="2000" b="1" dirty="0" err="1"/>
                        <a:t>hiện</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318307700"/>
                  </a:ext>
                </a:extLst>
              </a:tr>
              <a:tr h="1193695">
                <a:tc>
                  <a:txBody>
                    <a:bodyPr/>
                    <a:lstStyle/>
                    <a:p>
                      <a:pPr algn="just">
                        <a:lnSpc>
                          <a:spcPct val="150000"/>
                        </a:lnSpc>
                      </a:pPr>
                      <a:r>
                        <a:rPr lang="en-US" sz="2400" dirty="0"/>
                        <a:t>Sự thành lập các liên minh kinh tế</a:t>
                      </a:r>
                      <a:r>
                        <a:rPr lang="en-US" sz="2400" dirty="0" smtClean="0"/>
                        <a:t>.</a:t>
                      </a:r>
                      <a:endParaRPr lang="vi-VN" sz="2400" dirty="0" smtClean="0"/>
                    </a:p>
                    <a:p>
                      <a:pPr algn="just">
                        <a:lnSpc>
                          <a:spcPct val="150000"/>
                        </a:lnSpc>
                      </a:pPr>
                      <a:endParaRPr lang="vi-VN" sz="2000" dirty="0" smtClean="0"/>
                    </a:p>
                    <a:p>
                      <a:pPr algn="just">
                        <a:lnSpc>
                          <a:spcPct val="150000"/>
                        </a:lnSpc>
                      </a:pPr>
                      <a:endParaRPr lang="vi-VN" sz="2000" dirty="0" smtClean="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33757534"/>
                  </a:ext>
                </a:extLst>
              </a:tr>
            </a:tbl>
          </a:graphicData>
        </a:graphic>
      </p:graphicFrame>
      <p:sp>
        <p:nvSpPr>
          <p:cNvPr id="4" name="TextBox 3">
            <a:extLst>
              <a:ext uri="{FF2B5EF4-FFF2-40B4-BE49-F238E27FC236}">
                <a16:creationId xmlns="" xmlns:a16="http://schemas.microsoft.com/office/drawing/2014/main" id="{98F73F9B-ACCD-7704-289D-B9C83AAE0BDF}"/>
              </a:ext>
            </a:extLst>
          </p:cNvPr>
          <p:cNvSpPr txBox="1"/>
          <p:nvPr/>
        </p:nvSpPr>
        <p:spPr>
          <a:xfrm>
            <a:off x="2364947" y="655534"/>
            <a:ext cx="2904284" cy="1881990"/>
          </a:xfrm>
          <a:prstGeom prst="rect">
            <a:avLst/>
          </a:prstGeom>
          <a:noFill/>
        </p:spPr>
        <p:txBody>
          <a:bodyPr wrap="square" rtlCol="0">
            <a:spAutoFit/>
          </a:bodyPr>
          <a:lstStyle/>
          <a:p>
            <a:pPr algn="just">
              <a:lnSpc>
                <a:spcPct val="150000"/>
              </a:lnSpc>
            </a:pPr>
            <a:r>
              <a:rPr lang="vi-VN" sz="2000" b="1" kern="100" dirty="0" smtClean="0">
                <a:solidFill>
                  <a:srgbClr val="3366FF"/>
                </a:solidFill>
                <a:effectLst/>
                <a:latin typeface="Tahoma" panose="020B0604030504040204" pitchFamily="34" charset="0"/>
                <a:ea typeface="Tahoma" panose="020B0604030504040204" pitchFamily="34" charset="0"/>
                <a:cs typeface="Tahoma" panose="020B0604030504040204" pitchFamily="34" charset="0"/>
              </a:rPr>
              <a:t>-Thực </a:t>
            </a:r>
            <a:r>
              <a:rPr lang="vi-VN" sz="2000" b="1" kern="100" dirty="0">
                <a:solidFill>
                  <a:srgbClr val="3366FF"/>
                </a:solidFill>
                <a:effectLst/>
                <a:latin typeface="Tahoma" panose="020B0604030504040204" pitchFamily="34" charset="0"/>
                <a:ea typeface="Tahoma" panose="020B0604030504040204" pitchFamily="34" charset="0"/>
                <a:cs typeface="Tahoma" panose="020B0604030504040204" pitchFamily="34" charset="0"/>
              </a:rPr>
              <a:t>hiện </a:t>
            </a:r>
            <a:r>
              <a:rPr lang="en-US" sz="2000" b="1" kern="100" dirty="0">
                <a:solidFill>
                  <a:srgbClr val="3366FF"/>
                </a:solidFill>
                <a:effectLst/>
                <a:latin typeface="Tahoma" panose="020B0604030504040204" pitchFamily="34" charset="0"/>
                <a:ea typeface="Tahoma" panose="020B0604030504040204" pitchFamily="34" charset="0"/>
                <a:cs typeface="Tahoma" panose="020B0604030504040204" pitchFamily="34" charset="0"/>
              </a:rPr>
              <a:t>K</a:t>
            </a:r>
            <a:r>
              <a:rPr lang="vi-VN" sz="2000" b="1" kern="100" dirty="0">
                <a:solidFill>
                  <a:srgbClr val="3366FF"/>
                </a:solidFill>
                <a:effectLst/>
                <a:latin typeface="Tahoma" panose="020B0604030504040204" pitchFamily="34" charset="0"/>
                <a:ea typeface="Tahoma" panose="020B0604030504040204" pitchFamily="34" charset="0"/>
                <a:cs typeface="Tahoma" panose="020B0604030504040204" pitchFamily="34" charset="0"/>
              </a:rPr>
              <a:t>ế hoạch Mác-san (1948</a:t>
            </a:r>
            <a:r>
              <a:rPr lang="vi-VN" sz="2000" b="1" kern="100" dirty="0" smtClean="0">
                <a:solidFill>
                  <a:srgbClr val="3366FF"/>
                </a:solidFill>
                <a:effectLst/>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vi-VN" sz="2000" b="1" kern="100" dirty="0">
                <a:solidFill>
                  <a:srgbClr val="3366FF"/>
                </a:solidFill>
                <a:latin typeface="Tahoma" panose="020B0604030504040204" pitchFamily="34" charset="0"/>
                <a:ea typeface="Tahoma" panose="020B0604030504040204" pitchFamily="34" charset="0"/>
                <a:cs typeface="Tahoma" panose="020B0604030504040204" pitchFamily="34" charset="0"/>
              </a:rPr>
              <a:t>-</a:t>
            </a:r>
            <a:r>
              <a:rPr lang="vi-VN" sz="2000" b="1" dirty="0" smtClean="0">
                <a:solidFill>
                  <a:srgbClr val="3366FF"/>
                </a:solidFill>
                <a:latin typeface="Tahoma" panose="020B0604030504040204" pitchFamily="34" charset="0"/>
                <a:ea typeface="Tahoma" panose="020B0604030504040204" pitchFamily="34" charset="0"/>
                <a:cs typeface="Tahoma" panose="020B0604030504040204" pitchFamily="34" charset="0"/>
              </a:rPr>
              <a:t>Viện trợ cho Nhật Bản.</a:t>
            </a:r>
            <a:endParaRPr lang="en-US" sz="2000" b="1" dirty="0">
              <a:solidFill>
                <a:srgbClr val="3366FF"/>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 xmlns:a16="http://schemas.microsoft.com/office/drawing/2014/main" id="{E8FB9CEF-C5F5-2226-B8F8-88399A222561}"/>
              </a:ext>
            </a:extLst>
          </p:cNvPr>
          <p:cNvSpPr txBox="1"/>
          <p:nvPr/>
        </p:nvSpPr>
        <p:spPr>
          <a:xfrm>
            <a:off x="5360671" y="617724"/>
            <a:ext cx="3730168" cy="2400657"/>
          </a:xfrm>
          <a:prstGeom prst="rect">
            <a:avLst/>
          </a:prstGeom>
          <a:noFill/>
        </p:spPr>
        <p:txBody>
          <a:bodyPr wrap="square" rtlCol="0">
            <a:spAutoFit/>
          </a:bodyPr>
          <a:lstStyle/>
          <a:p>
            <a:pPr algn="just">
              <a:lnSpc>
                <a:spcPct val="150000"/>
              </a:lnSpc>
            </a:pPr>
            <a:r>
              <a:rPr lang="vi-VN" sz="2000" kern="10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vi-VN" sz="2000" b="1" kern="100" dirty="0" smtClean="0">
                <a:solidFill>
                  <a:srgbClr val="7030A0"/>
                </a:solidFill>
                <a:effectLst/>
                <a:latin typeface="Tahoma" panose="020B0604030504040204" pitchFamily="34" charset="0"/>
                <a:ea typeface="Tahoma" panose="020B0604030504040204" pitchFamily="34" charset="0"/>
                <a:cs typeface="Tahoma" panose="020B0604030504040204" pitchFamily="34" charset="0"/>
              </a:rPr>
              <a:t>Lập </a:t>
            </a:r>
            <a:r>
              <a:rPr lang="vi-VN" sz="2000" b="1" kern="100" dirty="0">
                <a:solidFill>
                  <a:srgbClr val="7030A0"/>
                </a:solidFill>
                <a:effectLst/>
                <a:latin typeface="Tahoma" panose="020B0604030504040204" pitchFamily="34" charset="0"/>
                <a:ea typeface="Tahoma" panose="020B0604030504040204" pitchFamily="34" charset="0"/>
                <a:cs typeface="Tahoma" panose="020B0604030504040204" pitchFamily="34" charset="0"/>
              </a:rPr>
              <a:t>Hội đồng </a:t>
            </a:r>
            <a:r>
              <a:rPr lang="en-US" sz="2000" b="1" kern="100" dirty="0">
                <a:solidFill>
                  <a:srgbClr val="7030A0"/>
                </a:solidFill>
                <a:effectLst/>
                <a:latin typeface="Tahoma" panose="020B0604030504040204" pitchFamily="34" charset="0"/>
                <a:ea typeface="Tahoma" panose="020B0604030504040204" pitchFamily="34" charset="0"/>
                <a:cs typeface="Tahoma" panose="020B0604030504040204" pitchFamily="34" charset="0"/>
              </a:rPr>
              <a:t>T</a:t>
            </a:r>
            <a:r>
              <a:rPr lang="vi-VN" sz="2000" b="1" kern="100" dirty="0">
                <a:solidFill>
                  <a:srgbClr val="7030A0"/>
                </a:solidFill>
                <a:effectLst/>
                <a:latin typeface="Tahoma" panose="020B0604030504040204" pitchFamily="34" charset="0"/>
                <a:ea typeface="Tahoma" panose="020B0604030504040204" pitchFamily="34" charset="0"/>
                <a:cs typeface="Tahoma" panose="020B0604030504040204" pitchFamily="34" charset="0"/>
              </a:rPr>
              <a:t>ương trợ </a:t>
            </a:r>
            <a:r>
              <a:rPr lang="en-US" sz="2000" b="1" kern="100" dirty="0">
                <a:solidFill>
                  <a:srgbClr val="7030A0"/>
                </a:solidFill>
                <a:effectLst/>
                <a:latin typeface="Tahoma" panose="020B0604030504040204" pitchFamily="34" charset="0"/>
                <a:ea typeface="Tahoma" panose="020B0604030504040204" pitchFamily="34" charset="0"/>
                <a:cs typeface="Tahoma" panose="020B0604030504040204" pitchFamily="34" charset="0"/>
              </a:rPr>
              <a:t>K</a:t>
            </a:r>
            <a:r>
              <a:rPr lang="vi-VN" sz="2000" b="1" kern="100" dirty="0">
                <a:solidFill>
                  <a:srgbClr val="7030A0"/>
                </a:solidFill>
                <a:effectLst/>
                <a:latin typeface="Tahoma" panose="020B0604030504040204" pitchFamily="34" charset="0"/>
                <a:ea typeface="Tahoma" panose="020B0604030504040204" pitchFamily="34" charset="0"/>
                <a:cs typeface="Tahoma" panose="020B0604030504040204" pitchFamily="34" charset="0"/>
              </a:rPr>
              <a:t>inh tế (SEV) (1949). </a:t>
            </a:r>
            <a:endParaRPr lang="vi-VN" sz="2000" b="1" kern="100" dirty="0" smtClean="0">
              <a:solidFill>
                <a:srgbClr val="7030A0"/>
              </a:solidFill>
              <a:effectLst/>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vi-VN" sz="2000" b="1" kern="100" dirty="0" smtClean="0">
                <a:solidFill>
                  <a:srgbClr val="7030A0"/>
                </a:solidFill>
                <a:latin typeface="Tahoma" panose="020B0604030504040204" pitchFamily="34" charset="0"/>
                <a:ea typeface="Tahoma" panose="020B0604030504040204" pitchFamily="34" charset="0"/>
                <a:cs typeface="Tahoma" panose="020B0604030504040204" pitchFamily="34" charset="0"/>
              </a:rPr>
              <a:t>-Viện trợ cho Đông Âu.</a:t>
            </a:r>
          </a:p>
          <a:p>
            <a:pPr algn="just">
              <a:lnSpc>
                <a:spcPct val="150000"/>
              </a:lnSpc>
            </a:pPr>
            <a:r>
              <a:rPr lang="vi-VN" sz="2000" b="1" kern="100" dirty="0" smtClean="0">
                <a:solidFill>
                  <a:srgbClr val="7030A0"/>
                </a:solidFill>
                <a:latin typeface="Tahoma" panose="020B0604030504040204" pitchFamily="34" charset="0"/>
                <a:ea typeface="Tahoma" panose="020B0604030504040204" pitchFamily="34" charset="0"/>
                <a:cs typeface="Tahoma" panose="020B0604030504040204" pitchFamily="34" charset="0"/>
              </a:rPr>
              <a:t>-2/1950: kí hiệp định tương trợ Xô – Trung .</a:t>
            </a:r>
            <a:endParaRPr lang="en-US" sz="2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 xmlns:a16="http://schemas.microsoft.com/office/drawing/2014/main" id="{8A6F63EE-F7D2-89C0-A95A-540BD8C49E93}"/>
              </a:ext>
            </a:extLst>
          </p:cNvPr>
          <p:cNvGrpSpPr/>
          <p:nvPr/>
        </p:nvGrpSpPr>
        <p:grpSpPr>
          <a:xfrm>
            <a:off x="178032" y="2763678"/>
            <a:ext cx="4034126" cy="1986480"/>
            <a:chOff x="151171" y="2053532"/>
            <a:chExt cx="4034126" cy="2644013"/>
          </a:xfrm>
        </p:grpSpPr>
        <p:grpSp>
          <p:nvGrpSpPr>
            <p:cNvPr id="24" name="Group 23">
              <a:extLst>
                <a:ext uri="{FF2B5EF4-FFF2-40B4-BE49-F238E27FC236}">
                  <a16:creationId xmlns="" xmlns:a16="http://schemas.microsoft.com/office/drawing/2014/main" id="{030C9D1D-8725-88CA-9943-4964F6FBF96B}"/>
                </a:ext>
              </a:extLst>
            </p:cNvPr>
            <p:cNvGrpSpPr/>
            <p:nvPr/>
          </p:nvGrpSpPr>
          <p:grpSpPr>
            <a:xfrm>
              <a:off x="151171" y="2053532"/>
              <a:ext cx="4034126" cy="1817980"/>
              <a:chOff x="260899" y="2053532"/>
              <a:chExt cx="4034126" cy="1817980"/>
            </a:xfrm>
          </p:grpSpPr>
          <p:grpSp>
            <p:nvGrpSpPr>
              <p:cNvPr id="21" name="Group 20">
                <a:extLst>
                  <a:ext uri="{FF2B5EF4-FFF2-40B4-BE49-F238E27FC236}">
                    <a16:creationId xmlns="" xmlns:a16="http://schemas.microsoft.com/office/drawing/2014/main" id="{B5B6B02C-A4CE-2860-9631-41A992CC3785}"/>
                  </a:ext>
                </a:extLst>
              </p:cNvPr>
              <p:cNvGrpSpPr/>
              <p:nvPr/>
            </p:nvGrpSpPr>
            <p:grpSpPr>
              <a:xfrm>
                <a:off x="260899" y="2053532"/>
                <a:ext cx="2663854" cy="1817980"/>
                <a:chOff x="260899" y="2053532"/>
                <a:chExt cx="2663854" cy="1817980"/>
              </a:xfrm>
            </p:grpSpPr>
            <p:pic>
              <p:nvPicPr>
                <p:cNvPr id="20" name="Picture 19">
                  <a:extLst>
                    <a:ext uri="{FF2B5EF4-FFF2-40B4-BE49-F238E27FC236}">
                      <a16:creationId xmlns="" xmlns:a16="http://schemas.microsoft.com/office/drawing/2014/main" id="{450DC1F3-FB99-5062-7A39-B82AE9F26788}"/>
                    </a:ext>
                  </a:extLst>
                </p:cNvPr>
                <p:cNvPicPr>
                  <a:picLocks noChangeAspect="1"/>
                </p:cNvPicPr>
                <p:nvPr/>
              </p:nvPicPr>
              <p:blipFill>
                <a:blip r:embed="rId3">
                  <a:alphaModFix amt="0"/>
                </a:blip>
                <a:stretch>
                  <a:fillRect/>
                </a:stretch>
              </p:blipFill>
              <p:spPr>
                <a:xfrm>
                  <a:off x="260899" y="2053532"/>
                  <a:ext cx="2663854" cy="1777290"/>
                </a:xfrm>
                <a:prstGeom prst="rect">
                  <a:avLst/>
                </a:prstGeom>
                <a:solidFill>
                  <a:schemeClr val="accent6"/>
                </a:solidFill>
              </p:spPr>
            </p:pic>
            <p:pic>
              <p:nvPicPr>
                <p:cNvPr id="19" name="Picture 18">
                  <a:extLst>
                    <a:ext uri="{FF2B5EF4-FFF2-40B4-BE49-F238E27FC236}">
                      <a16:creationId xmlns="" xmlns:a16="http://schemas.microsoft.com/office/drawing/2014/main" id="{9A5D74D7-CA3B-2BF8-2241-548C67945185}"/>
                    </a:ext>
                  </a:extLst>
                </p:cNvPr>
                <p:cNvPicPr>
                  <a:picLocks noChangeAspect="1"/>
                </p:cNvPicPr>
                <p:nvPr/>
              </p:nvPicPr>
              <p:blipFill>
                <a:blip r:embed="rId4"/>
                <a:stretch>
                  <a:fillRect/>
                </a:stretch>
              </p:blipFill>
              <p:spPr>
                <a:xfrm>
                  <a:off x="842281" y="2094222"/>
                  <a:ext cx="1501089" cy="1777290"/>
                </a:xfrm>
                <a:prstGeom prst="rect">
                  <a:avLst/>
                </a:prstGeom>
              </p:spPr>
            </p:pic>
          </p:grpSp>
          <p:pic>
            <p:nvPicPr>
              <p:cNvPr id="23" name="Picture 22">
                <a:extLst>
                  <a:ext uri="{FF2B5EF4-FFF2-40B4-BE49-F238E27FC236}">
                    <a16:creationId xmlns="" xmlns:a16="http://schemas.microsoft.com/office/drawing/2014/main" id="{19AAE3D7-A762-B05A-AFDE-ED6F421E650D}"/>
                  </a:ext>
                </a:extLst>
              </p:cNvPr>
              <p:cNvPicPr>
                <a:picLocks noChangeAspect="1"/>
              </p:cNvPicPr>
              <p:nvPr/>
            </p:nvPicPr>
            <p:blipFill>
              <a:blip r:embed="rId5"/>
              <a:stretch>
                <a:fillRect/>
              </a:stretch>
            </p:blipFill>
            <p:spPr>
              <a:xfrm>
                <a:off x="2991955" y="2053532"/>
                <a:ext cx="1303070" cy="1781227"/>
              </a:xfrm>
              <a:prstGeom prst="rect">
                <a:avLst/>
              </a:prstGeom>
            </p:spPr>
          </p:pic>
        </p:grpSp>
        <p:sp>
          <p:nvSpPr>
            <p:cNvPr id="25" name="TextBox 24">
              <a:extLst>
                <a:ext uri="{FF2B5EF4-FFF2-40B4-BE49-F238E27FC236}">
                  <a16:creationId xmlns="" xmlns:a16="http://schemas.microsoft.com/office/drawing/2014/main" id="{23EDB366-48DC-F16B-AE64-D6C4BE004D1E}"/>
                </a:ext>
              </a:extLst>
            </p:cNvPr>
            <p:cNvSpPr txBox="1"/>
            <p:nvPr/>
          </p:nvSpPr>
          <p:spPr>
            <a:xfrm>
              <a:off x="1068830" y="3912202"/>
              <a:ext cx="2329624" cy="785343"/>
            </a:xfrm>
            <a:prstGeom prst="rect">
              <a:avLst/>
            </a:prstGeom>
            <a:noFill/>
          </p:spPr>
          <p:txBody>
            <a:bodyPr wrap="square">
              <a:spAutoFit/>
            </a:bodyPr>
            <a:lstStyle/>
            <a:p>
              <a:pPr algn="ctr" defTabSz="457200">
                <a:lnSpc>
                  <a:spcPct val="150000"/>
                </a:lnSpc>
                <a:buClrTx/>
              </a:pPr>
              <a:r>
                <a:rPr lang="en-US" sz="1600" kern="1200" dirty="0">
                  <a:solidFill>
                    <a:prstClr val="black"/>
                  </a:solidFill>
                </a:rPr>
                <a:t>Logo </a:t>
              </a:r>
              <a:r>
                <a:rPr lang="en-US" sz="1600" kern="1200" dirty="0" err="1">
                  <a:solidFill>
                    <a:prstClr val="black"/>
                  </a:solidFill>
                </a:rPr>
                <a:t>và</a:t>
              </a:r>
              <a:r>
                <a:rPr lang="en-US" sz="1600" kern="1200" dirty="0">
                  <a:solidFill>
                    <a:prstClr val="black"/>
                  </a:solidFill>
                </a:rPr>
                <a:t> </a:t>
              </a:r>
              <a:r>
                <a:rPr lang="en-US" sz="1600" kern="1200" dirty="0" err="1">
                  <a:solidFill>
                    <a:prstClr val="black"/>
                  </a:solidFill>
                </a:rPr>
                <a:t>áp</a:t>
              </a:r>
              <a:r>
                <a:rPr lang="en-US" sz="1600" kern="1200" dirty="0">
                  <a:solidFill>
                    <a:prstClr val="black"/>
                  </a:solidFill>
                </a:rPr>
                <a:t> </a:t>
              </a:r>
              <a:r>
                <a:rPr lang="en-US" sz="1600" kern="1200" dirty="0" err="1">
                  <a:solidFill>
                    <a:prstClr val="black"/>
                  </a:solidFill>
                </a:rPr>
                <a:t>phích</a:t>
              </a:r>
              <a:r>
                <a:rPr lang="en-US" sz="1600" kern="1200" dirty="0">
                  <a:solidFill>
                    <a:prstClr val="black"/>
                  </a:solidFill>
                </a:rPr>
                <a:t> </a:t>
              </a:r>
              <a:r>
                <a:rPr lang="en-US" sz="1600" kern="1200" dirty="0" err="1">
                  <a:solidFill>
                    <a:prstClr val="black"/>
                  </a:solidFill>
                </a:rPr>
                <a:t>của</a:t>
              </a:r>
              <a:r>
                <a:rPr lang="en-US" sz="1600" kern="1200" dirty="0">
                  <a:solidFill>
                    <a:prstClr val="black"/>
                  </a:solidFill>
                </a:rPr>
                <a:t> </a:t>
              </a:r>
              <a:r>
                <a:rPr lang="en-US" sz="1600" kern="1200" dirty="0" err="1">
                  <a:solidFill>
                    <a:prstClr val="black"/>
                  </a:solidFill>
                </a:rPr>
                <a:t>Kế</a:t>
              </a:r>
              <a:r>
                <a:rPr lang="en-US" sz="1600" kern="1200" dirty="0">
                  <a:solidFill>
                    <a:prstClr val="black"/>
                  </a:solidFill>
                </a:rPr>
                <a:t> </a:t>
              </a:r>
              <a:r>
                <a:rPr lang="en-US" sz="1600" kern="1200" dirty="0" err="1">
                  <a:solidFill>
                    <a:prstClr val="black"/>
                  </a:solidFill>
                </a:rPr>
                <a:t>hoạch</a:t>
              </a:r>
              <a:r>
                <a:rPr lang="en-US" sz="1600" kern="1200" dirty="0">
                  <a:solidFill>
                    <a:prstClr val="black"/>
                  </a:solidFill>
                </a:rPr>
                <a:t> </a:t>
              </a:r>
              <a:r>
                <a:rPr lang="en-US" sz="1600" kern="1200" dirty="0" err="1">
                  <a:solidFill>
                    <a:prstClr val="black"/>
                  </a:solidFill>
                </a:rPr>
                <a:t>Mác-san</a:t>
              </a:r>
              <a:endParaRPr lang="vi-VN" sz="1600" kern="1200" dirty="0">
                <a:solidFill>
                  <a:prstClr val="black"/>
                </a:solidFill>
              </a:endParaRPr>
            </a:p>
          </p:txBody>
        </p:sp>
      </p:grpSp>
      <p:grpSp>
        <p:nvGrpSpPr>
          <p:cNvPr id="28" name="Group 27">
            <a:extLst>
              <a:ext uri="{FF2B5EF4-FFF2-40B4-BE49-F238E27FC236}">
                <a16:creationId xmlns="" xmlns:a16="http://schemas.microsoft.com/office/drawing/2014/main" id="{08491CA2-9EEA-7E35-2642-CB3A00EB1B4E}"/>
              </a:ext>
            </a:extLst>
          </p:cNvPr>
          <p:cNvGrpSpPr/>
          <p:nvPr/>
        </p:nvGrpSpPr>
        <p:grpSpPr>
          <a:xfrm>
            <a:off x="4766081" y="3002798"/>
            <a:ext cx="4377919" cy="2019823"/>
            <a:chOff x="4764214" y="2464076"/>
            <a:chExt cx="4377919" cy="2261070"/>
          </a:xfrm>
        </p:grpSpPr>
        <p:grpSp>
          <p:nvGrpSpPr>
            <p:cNvPr id="17" name="Group 16">
              <a:extLst>
                <a:ext uri="{FF2B5EF4-FFF2-40B4-BE49-F238E27FC236}">
                  <a16:creationId xmlns="" xmlns:a16="http://schemas.microsoft.com/office/drawing/2014/main" id="{1A1D9B13-02C1-1E90-6A2C-4A040DDA9D70}"/>
                </a:ext>
              </a:extLst>
            </p:cNvPr>
            <p:cNvGrpSpPr>
              <a:grpSpLocks noChangeAspect="1"/>
            </p:cNvGrpSpPr>
            <p:nvPr/>
          </p:nvGrpSpPr>
          <p:grpSpPr>
            <a:xfrm>
              <a:off x="4764214" y="2464076"/>
              <a:ext cx="4179254" cy="1796104"/>
              <a:chOff x="3902062" y="2056071"/>
              <a:chExt cx="4975437" cy="2138277"/>
            </a:xfrm>
          </p:grpSpPr>
          <p:pic>
            <p:nvPicPr>
              <p:cNvPr id="14" name="Picture 13">
                <a:extLst>
                  <a:ext uri="{FF2B5EF4-FFF2-40B4-BE49-F238E27FC236}">
                    <a16:creationId xmlns="" xmlns:a16="http://schemas.microsoft.com/office/drawing/2014/main" id="{5631DFAC-380A-CF0D-CFC5-0F55E27D34AB}"/>
                  </a:ext>
                </a:extLst>
              </p:cNvPr>
              <p:cNvPicPr>
                <a:picLocks noChangeAspect="1"/>
              </p:cNvPicPr>
              <p:nvPr/>
            </p:nvPicPr>
            <p:blipFill>
              <a:blip r:embed="rId3"/>
              <a:stretch>
                <a:fillRect/>
              </a:stretch>
            </p:blipFill>
            <p:spPr>
              <a:xfrm>
                <a:off x="3902062" y="2056071"/>
                <a:ext cx="3171341" cy="2115879"/>
              </a:xfrm>
              <a:prstGeom prst="rect">
                <a:avLst/>
              </a:prstGeom>
            </p:spPr>
          </p:pic>
          <p:pic>
            <p:nvPicPr>
              <p:cNvPr id="16" name="Picture 15">
                <a:extLst>
                  <a:ext uri="{FF2B5EF4-FFF2-40B4-BE49-F238E27FC236}">
                    <a16:creationId xmlns="" xmlns:a16="http://schemas.microsoft.com/office/drawing/2014/main" id="{D781E150-BF7A-A388-DCED-EAF973D01F89}"/>
                  </a:ext>
                </a:extLst>
              </p:cNvPr>
              <p:cNvPicPr>
                <a:picLocks noChangeAspect="1"/>
              </p:cNvPicPr>
              <p:nvPr/>
            </p:nvPicPr>
            <p:blipFill>
              <a:blip r:embed="rId6"/>
              <a:stretch>
                <a:fillRect/>
              </a:stretch>
            </p:blipFill>
            <p:spPr>
              <a:xfrm>
                <a:off x="7246627" y="2243416"/>
                <a:ext cx="1630872" cy="1950932"/>
              </a:xfrm>
              <a:prstGeom prst="rect">
                <a:avLst/>
              </a:prstGeom>
            </p:spPr>
          </p:pic>
        </p:grpSp>
        <p:sp>
          <p:nvSpPr>
            <p:cNvPr id="26" name="TextBox 25">
              <a:extLst>
                <a:ext uri="{FF2B5EF4-FFF2-40B4-BE49-F238E27FC236}">
                  <a16:creationId xmlns="" xmlns:a16="http://schemas.microsoft.com/office/drawing/2014/main" id="{5F38DEA4-96F3-F499-B980-9F28CE8635E9}"/>
                </a:ext>
              </a:extLst>
            </p:cNvPr>
            <p:cNvSpPr txBox="1"/>
            <p:nvPr/>
          </p:nvSpPr>
          <p:spPr>
            <a:xfrm>
              <a:off x="4830582" y="4208340"/>
              <a:ext cx="4311551" cy="516806"/>
            </a:xfrm>
            <a:prstGeom prst="rect">
              <a:avLst/>
            </a:prstGeom>
            <a:noFill/>
          </p:spPr>
          <p:txBody>
            <a:bodyPr wrap="square">
              <a:spAutoFit/>
            </a:bodyPr>
            <a:lstStyle/>
            <a:p>
              <a:pPr algn="ctr" defTabSz="457200">
                <a:lnSpc>
                  <a:spcPct val="150000"/>
                </a:lnSpc>
                <a:buClrTx/>
              </a:pPr>
              <a:r>
                <a:rPr lang="en-US" sz="1600" kern="1200" dirty="0">
                  <a:solidFill>
                    <a:prstClr val="black"/>
                  </a:solidFill>
                </a:rPr>
                <a:t>Cờ và logo </a:t>
              </a:r>
              <a:r>
                <a:rPr lang="en-US" sz="1600" kern="1200" dirty="0" smtClean="0">
                  <a:solidFill>
                    <a:prstClr val="black"/>
                  </a:solidFill>
                </a:rPr>
                <a:t>của</a:t>
              </a:r>
              <a:r>
                <a:rPr lang="vi-VN" sz="1600" kern="1200" dirty="0">
                  <a:solidFill>
                    <a:prstClr val="black"/>
                  </a:solidFill>
                </a:rPr>
                <a:t> </a:t>
              </a:r>
              <a:r>
                <a:rPr lang="en-US" sz="1600" kern="1200" dirty="0" smtClean="0">
                  <a:solidFill>
                    <a:prstClr val="black"/>
                  </a:solidFill>
                </a:rPr>
                <a:t>Hội </a:t>
              </a:r>
              <a:r>
                <a:rPr lang="en-US" sz="1600" kern="1200" dirty="0">
                  <a:solidFill>
                    <a:prstClr val="black"/>
                  </a:solidFill>
                </a:rPr>
                <a:t>đồng Tương trợ Kinh tế</a:t>
              </a:r>
              <a:endParaRPr lang="vi-VN" sz="1600" kern="1200" dirty="0">
                <a:solidFill>
                  <a:prstClr val="black"/>
                </a:solidFill>
              </a:endParaRPr>
            </a:p>
          </p:txBody>
        </p:sp>
      </p:grpSp>
    </p:spTree>
    <p:extLst>
      <p:ext uri="{BB962C8B-B14F-4D97-AF65-F5344CB8AC3E}">
        <p14:creationId xmlns:p14="http://schemas.microsoft.com/office/powerpoint/2010/main" val="29107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barn(inVertical)">
                                      <p:cBhvr>
                                        <p:cTn id="30" dur="500"/>
                                        <p:tgtEl>
                                          <p:spTgt spid="6">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C0B303CD-DCE4-528A-005F-0BA08D394237}"/>
              </a:ext>
            </a:extLst>
          </p:cNvPr>
          <p:cNvSpPr/>
          <p:nvPr/>
        </p:nvSpPr>
        <p:spPr>
          <a:xfrm>
            <a:off x="419292" y="193586"/>
            <a:ext cx="8305416" cy="996859"/>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8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8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00" cap="none" spc="0" normalizeH="0" baseline="0" noProof="0" dirty="0" smtClean="0">
                <a:ln>
                  <a:noFill/>
                </a:ln>
                <a:solidFill>
                  <a:srgbClr val="0070C0"/>
                </a:solidFill>
                <a:effectLst/>
                <a:uLnTx/>
                <a:uFillTx/>
                <a:latin typeface="Times New Roman" panose="02020603050405020304" pitchFamily="18" charset="0"/>
                <a:ea typeface="Calibri" panose="020F0502020204030204" pitchFamily="34" charset="0"/>
                <a:cs typeface="+mn-cs"/>
              </a:rPr>
              <a:t>2</a:t>
            </a:r>
            <a:r>
              <a:rPr lang="en-US" sz="2800" b="1" kern="100" dirty="0" smtClean="0">
                <a:solidFill>
                  <a:srgbClr val="0070C0"/>
                </a:solidFill>
                <a:latin typeface="Times New Roman" panose="02020603050405020304" pitchFamily="18" charset="0"/>
                <a:ea typeface="Calibri" panose="020F0502020204030204" pitchFamily="34" charset="0"/>
                <a:cs typeface="+mn-cs"/>
              </a:rPr>
              <a:t>:</a:t>
            </a:r>
            <a:r>
              <a:rPr lang="vi-VN" sz="2800" b="1" kern="100" dirty="0" smtClean="0">
                <a:solidFill>
                  <a:srgbClr val="0070C0"/>
                </a:solidFill>
                <a:latin typeface="Times New Roman" panose="02020603050405020304" pitchFamily="18" charset="0"/>
                <a:ea typeface="Calibri" panose="020F0502020204030204" pitchFamily="34" charset="0"/>
                <a:cs typeface="+mn-cs"/>
              </a:rPr>
              <a:t> </a:t>
            </a:r>
            <a:r>
              <a:rPr lang="en-US" sz="2800" kern="100" dirty="0" smtClean="0">
                <a:latin typeface="Times New Roman" panose="02020603050405020304" pitchFamily="18" charset="0"/>
                <a:ea typeface="Calibri" panose="020F0502020204030204" pitchFamily="34" charset="0"/>
                <a:cs typeface="+mn-cs"/>
              </a:rPr>
              <a:t>Biểu </a:t>
            </a:r>
            <a:r>
              <a:rPr lang="en-US" sz="2800" kern="100" dirty="0">
                <a:latin typeface="Times New Roman" panose="02020603050405020304" pitchFamily="18" charset="0"/>
                <a:ea typeface="Calibri" panose="020F0502020204030204" pitchFamily="34" charset="0"/>
                <a:cs typeface="+mn-cs"/>
              </a:rPr>
              <a:t>hiện của Chiến tranh lạnh</a:t>
            </a:r>
          </a:p>
        </p:txBody>
      </p:sp>
      <p:grpSp>
        <p:nvGrpSpPr>
          <p:cNvPr id="11" name="Group 10">
            <a:extLst>
              <a:ext uri="{FF2B5EF4-FFF2-40B4-BE49-F238E27FC236}">
                <a16:creationId xmlns="" xmlns:a16="http://schemas.microsoft.com/office/drawing/2014/main" id="{69A31807-2400-0CE7-A8F1-D99F1DFE6375}"/>
              </a:ext>
            </a:extLst>
          </p:cNvPr>
          <p:cNvGrpSpPr/>
          <p:nvPr/>
        </p:nvGrpSpPr>
        <p:grpSpPr>
          <a:xfrm>
            <a:off x="991543" y="1287852"/>
            <a:ext cx="3039937" cy="3554280"/>
            <a:chOff x="991543" y="1287852"/>
            <a:chExt cx="3039937" cy="3554280"/>
          </a:xfrm>
        </p:grpSpPr>
        <p:pic>
          <p:nvPicPr>
            <p:cNvPr id="6" name="Picture 5">
              <a:extLst>
                <a:ext uri="{FF2B5EF4-FFF2-40B4-BE49-F238E27FC236}">
                  <a16:creationId xmlns="" xmlns:a16="http://schemas.microsoft.com/office/drawing/2014/main" id="{C0ADC909-F876-0162-342E-403A536524EB}"/>
                </a:ext>
              </a:extLst>
            </p:cNvPr>
            <p:cNvPicPr>
              <a:picLocks noChangeAspect="1"/>
            </p:cNvPicPr>
            <p:nvPr/>
          </p:nvPicPr>
          <p:blipFill>
            <a:blip r:embed="rId2"/>
            <a:stretch>
              <a:fillRect/>
            </a:stretch>
          </p:blipFill>
          <p:spPr>
            <a:xfrm>
              <a:off x="1167016" y="1287852"/>
              <a:ext cx="2598092" cy="3040862"/>
            </a:xfrm>
            <a:prstGeom prst="rect">
              <a:avLst/>
            </a:prstGeom>
          </p:spPr>
        </p:pic>
        <p:sp>
          <p:nvSpPr>
            <p:cNvPr id="9" name="TextBox 8">
              <a:extLst>
                <a:ext uri="{FF2B5EF4-FFF2-40B4-BE49-F238E27FC236}">
                  <a16:creationId xmlns="" xmlns:a16="http://schemas.microsoft.com/office/drawing/2014/main" id="{416B95F7-BE67-EE68-CAC8-3BB4DE3F3785}"/>
                </a:ext>
              </a:extLst>
            </p:cNvPr>
            <p:cNvSpPr txBox="1"/>
            <p:nvPr/>
          </p:nvSpPr>
          <p:spPr>
            <a:xfrm>
              <a:off x="991543" y="4426121"/>
              <a:ext cx="3039937" cy="416011"/>
            </a:xfrm>
            <a:prstGeom prst="rect">
              <a:avLst/>
            </a:prstGeom>
            <a:noFill/>
          </p:spPr>
          <p:txBody>
            <a:bodyPr wrap="square">
              <a:spAutoFit/>
            </a:bodyPr>
            <a:lstStyle/>
            <a:p>
              <a:pPr algn="ctr" defTabSz="457200">
                <a:lnSpc>
                  <a:spcPct val="150000"/>
                </a:lnSpc>
                <a:buClrTx/>
              </a:pPr>
              <a:r>
                <a:rPr lang="vi-VN" sz="1600" kern="1200" dirty="0">
                  <a:solidFill>
                    <a:prstClr val="black"/>
                  </a:solidFill>
                </a:rPr>
                <a:t>Ngoại trưởng Mỹ - Mác-san</a:t>
              </a:r>
            </a:p>
          </p:txBody>
        </p:sp>
      </p:grpSp>
      <p:grpSp>
        <p:nvGrpSpPr>
          <p:cNvPr id="12" name="Group 11">
            <a:extLst>
              <a:ext uri="{FF2B5EF4-FFF2-40B4-BE49-F238E27FC236}">
                <a16:creationId xmlns="" xmlns:a16="http://schemas.microsoft.com/office/drawing/2014/main" id="{F62AC7FF-F2B8-F207-31D0-624408C61D06}"/>
              </a:ext>
            </a:extLst>
          </p:cNvPr>
          <p:cNvGrpSpPr/>
          <p:nvPr/>
        </p:nvGrpSpPr>
        <p:grpSpPr>
          <a:xfrm>
            <a:off x="4904014" y="1287852"/>
            <a:ext cx="3039937" cy="3830539"/>
            <a:chOff x="4904014" y="1287852"/>
            <a:chExt cx="3039937" cy="3830539"/>
          </a:xfrm>
        </p:grpSpPr>
        <p:pic>
          <p:nvPicPr>
            <p:cNvPr id="8" name="Picture 7">
              <a:extLst>
                <a:ext uri="{FF2B5EF4-FFF2-40B4-BE49-F238E27FC236}">
                  <a16:creationId xmlns="" xmlns:a16="http://schemas.microsoft.com/office/drawing/2014/main" id="{A94851A1-3E4D-634D-7CD2-7190C49026CB}"/>
                </a:ext>
              </a:extLst>
            </p:cNvPr>
            <p:cNvPicPr>
              <a:picLocks noChangeAspect="1"/>
            </p:cNvPicPr>
            <p:nvPr/>
          </p:nvPicPr>
          <p:blipFill rotWithShape="1">
            <a:blip r:embed="rId3"/>
            <a:srcRect b="9770"/>
            <a:stretch/>
          </p:blipFill>
          <p:spPr>
            <a:xfrm>
              <a:off x="5287994" y="1287852"/>
              <a:ext cx="2271978" cy="3040862"/>
            </a:xfrm>
            <a:prstGeom prst="rect">
              <a:avLst/>
            </a:prstGeom>
          </p:spPr>
        </p:pic>
        <p:sp>
          <p:nvSpPr>
            <p:cNvPr id="10" name="TextBox 9">
              <a:extLst>
                <a:ext uri="{FF2B5EF4-FFF2-40B4-BE49-F238E27FC236}">
                  <a16:creationId xmlns="" xmlns:a16="http://schemas.microsoft.com/office/drawing/2014/main" id="{6AD304F7-26DD-DD07-293D-83A6B3C288CD}"/>
                </a:ext>
              </a:extLst>
            </p:cNvPr>
            <p:cNvSpPr txBox="1"/>
            <p:nvPr/>
          </p:nvSpPr>
          <p:spPr>
            <a:xfrm>
              <a:off x="4904014" y="4333048"/>
              <a:ext cx="3039937" cy="785343"/>
            </a:xfrm>
            <a:prstGeom prst="rect">
              <a:avLst/>
            </a:prstGeom>
            <a:noFill/>
          </p:spPr>
          <p:txBody>
            <a:bodyPr wrap="square">
              <a:spAutoFit/>
            </a:bodyPr>
            <a:lstStyle/>
            <a:p>
              <a:pPr algn="ctr" defTabSz="457200">
                <a:lnSpc>
                  <a:spcPct val="150000"/>
                </a:lnSpc>
                <a:buClrTx/>
              </a:pPr>
              <a:r>
                <a:rPr lang="vi-VN" sz="1600" kern="1200" dirty="0">
                  <a:solidFill>
                    <a:prstClr val="black"/>
                  </a:solidFill>
                </a:rPr>
                <a:t>Mỹ đưa ra kế hoạch phục hưng Châu Âu (Kế hoạch Mác-san)</a:t>
              </a:r>
            </a:p>
          </p:txBody>
        </p:sp>
      </p:grpSp>
    </p:spTree>
    <p:extLst>
      <p:ext uri="{BB962C8B-B14F-4D97-AF65-F5344CB8AC3E}">
        <p14:creationId xmlns:p14="http://schemas.microsoft.com/office/powerpoint/2010/main" val="312358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276C9475-F9D5-8BC6-6272-EBE5EE2B23ED}"/>
              </a:ext>
            </a:extLst>
          </p:cNvPr>
          <p:cNvSpPr/>
          <p:nvPr/>
        </p:nvSpPr>
        <p:spPr>
          <a:xfrm>
            <a:off x="2070100" y="423333"/>
            <a:ext cx="5003800" cy="863600"/>
          </a:xfrm>
          <a:prstGeom prst="roundRect">
            <a:avLst>
              <a:gd name="adj" fmla="val 50000"/>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lumMod val="10000"/>
                  </a:schemeClr>
                </a:solidFill>
              </a:rPr>
              <a:t>Ru-dơ-ven.</a:t>
            </a:r>
            <a:endParaRPr lang="en-US" sz="3200" b="1">
              <a:solidFill>
                <a:schemeClr val="bg1">
                  <a:lumMod val="10000"/>
                </a:schemeClr>
              </a:solidFill>
            </a:endParaRPr>
          </a:p>
        </p:txBody>
      </p:sp>
      <p:sp>
        <p:nvSpPr>
          <p:cNvPr id="3" name="Rectangle: Rounded Corners 2">
            <a:extLst>
              <a:ext uri="{FF2B5EF4-FFF2-40B4-BE49-F238E27FC236}">
                <a16:creationId xmlns="" xmlns:a16="http://schemas.microsoft.com/office/drawing/2014/main" id="{FA80CE92-7D7C-35E5-F1F6-DA8D1F59593E}"/>
              </a:ext>
            </a:extLst>
          </p:cNvPr>
          <p:cNvSpPr/>
          <p:nvPr/>
        </p:nvSpPr>
        <p:spPr>
          <a:xfrm>
            <a:off x="2070100" y="423331"/>
            <a:ext cx="5003800" cy="863600"/>
          </a:xfrm>
          <a:prstGeom prst="roundRect">
            <a:avLst>
              <a:gd name="adj" fmla="val 50000"/>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
        <p:nvSpPr>
          <p:cNvPr id="4" name="Rectangle: Rounded Corners 3">
            <a:extLst>
              <a:ext uri="{FF2B5EF4-FFF2-40B4-BE49-F238E27FC236}">
                <a16:creationId xmlns="" xmlns:a16="http://schemas.microsoft.com/office/drawing/2014/main" id="{9C0AD2D4-988C-1E3C-AE18-8D87053F16C4}"/>
              </a:ext>
            </a:extLst>
          </p:cNvPr>
          <p:cNvSpPr/>
          <p:nvPr/>
        </p:nvSpPr>
        <p:spPr>
          <a:xfrm>
            <a:off x="296334" y="1595971"/>
            <a:ext cx="3056466" cy="1320800"/>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ffectLst/>
                <a:ea typeface="Calibri" panose="020F0502020204030204" pitchFamily="34" charset="0"/>
              </a:rPr>
              <a:t>Tổng thống thứ 32 của Hoa Kỳ từ năm 1933 cho đến khi qua đời (năm 1945). </a:t>
            </a:r>
            <a:endParaRPr lang="en-US"/>
          </a:p>
        </p:txBody>
      </p:sp>
      <p:sp>
        <p:nvSpPr>
          <p:cNvPr id="5" name="Rectangle: Rounded Corners 4">
            <a:extLst>
              <a:ext uri="{FF2B5EF4-FFF2-40B4-BE49-F238E27FC236}">
                <a16:creationId xmlns="" xmlns:a16="http://schemas.microsoft.com/office/drawing/2014/main" id="{E45EAAF9-C5AB-1889-E5FE-BD0909B82D66}"/>
              </a:ext>
            </a:extLst>
          </p:cNvPr>
          <p:cNvSpPr/>
          <p:nvPr/>
        </p:nvSpPr>
        <p:spPr>
          <a:xfrm>
            <a:off x="296334" y="3052236"/>
            <a:ext cx="3056466" cy="1667933"/>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ffectLst/>
                <a:ea typeface="Calibri" panose="020F0502020204030204" pitchFamily="34" charset="0"/>
              </a:rPr>
              <a:t>Thành viên Đảng Dân chủ, là tổng thống duy nhất trong lịch sử Hoa Kỳ đã đắc cử 4 nhiệm kỳ liên tiếp </a:t>
            </a:r>
            <a:endParaRPr lang="en-US"/>
          </a:p>
        </p:txBody>
      </p:sp>
      <p:sp>
        <p:nvSpPr>
          <p:cNvPr id="6" name="Rectangle: Rounded Corners 5">
            <a:extLst>
              <a:ext uri="{FF2B5EF4-FFF2-40B4-BE49-F238E27FC236}">
                <a16:creationId xmlns="" xmlns:a16="http://schemas.microsoft.com/office/drawing/2014/main" id="{9ADECEE0-7049-F260-CF6A-4460C0E1A950}"/>
              </a:ext>
            </a:extLst>
          </p:cNvPr>
          <p:cNvSpPr/>
          <p:nvPr/>
        </p:nvSpPr>
        <p:spPr>
          <a:xfrm>
            <a:off x="3450168" y="1595971"/>
            <a:ext cx="3056466" cy="1320800"/>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ea typeface="Calibri" panose="020F0502020204030204" pitchFamily="34" charset="0"/>
              </a:rPr>
              <a:t>T</a:t>
            </a:r>
            <a:r>
              <a:rPr lang="vi-VN" sz="1800">
                <a:solidFill>
                  <a:srgbClr val="000000"/>
                </a:solidFill>
                <a:effectLst/>
                <a:ea typeface="Calibri" panose="020F0502020204030204" pitchFamily="34" charset="0"/>
              </a:rPr>
              <a:t>rở thành nhân vật trung tâm trong các sự kiện thế giới vào nửa đầu </a:t>
            </a:r>
            <a:r>
              <a:rPr lang="en-US" sz="1800">
                <a:solidFill>
                  <a:srgbClr val="000000"/>
                </a:solidFill>
                <a:effectLst/>
                <a:ea typeface="Calibri" panose="020F0502020204030204" pitchFamily="34" charset="0"/>
              </a:rPr>
              <a:t>TK </a:t>
            </a:r>
            <a:r>
              <a:rPr lang="vi-VN" sz="1800">
                <a:solidFill>
                  <a:srgbClr val="000000"/>
                </a:solidFill>
                <a:effectLst/>
                <a:ea typeface="Calibri" panose="020F0502020204030204" pitchFamily="34" charset="0"/>
              </a:rPr>
              <a:t>XX. </a:t>
            </a:r>
            <a:endParaRPr lang="en-US"/>
          </a:p>
        </p:txBody>
      </p:sp>
      <p:sp>
        <p:nvSpPr>
          <p:cNvPr id="7" name="Rectangle: Rounded Corners 6">
            <a:extLst>
              <a:ext uri="{FF2B5EF4-FFF2-40B4-BE49-F238E27FC236}">
                <a16:creationId xmlns="" xmlns:a16="http://schemas.microsoft.com/office/drawing/2014/main" id="{5EA8DC49-39B0-CA08-EA1D-3B81FCC6F175}"/>
              </a:ext>
            </a:extLst>
          </p:cNvPr>
          <p:cNvSpPr/>
          <p:nvPr/>
        </p:nvSpPr>
        <p:spPr>
          <a:xfrm>
            <a:off x="3450168" y="3052235"/>
            <a:ext cx="3056466" cy="1667932"/>
          </a:xfrm>
          <a:prstGeom prst="roundRect">
            <a:avLst>
              <a:gd name="adj" fmla="val 9350"/>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ea typeface="Calibri" panose="020F0502020204030204" pitchFamily="34" charset="0"/>
              </a:rPr>
              <a:t>Đã chỉ đạo chính phủ liên bang trong phần lớn thời kì Đại khủng hoảng</a:t>
            </a:r>
            <a:endParaRPr lang="en-US"/>
          </a:p>
        </p:txBody>
      </p:sp>
      <p:sp>
        <p:nvSpPr>
          <p:cNvPr id="8" name="Rectangle: Rounded Corners 7">
            <a:extLst>
              <a:ext uri="{FF2B5EF4-FFF2-40B4-BE49-F238E27FC236}">
                <a16:creationId xmlns="" xmlns:a16="http://schemas.microsoft.com/office/drawing/2014/main" id="{A9115821-D127-9550-01E8-294686BE3D17}"/>
              </a:ext>
            </a:extLst>
          </p:cNvPr>
          <p:cNvSpPr/>
          <p:nvPr/>
        </p:nvSpPr>
        <p:spPr>
          <a:xfrm>
            <a:off x="6604002" y="1595970"/>
            <a:ext cx="2328332" cy="3124197"/>
          </a:xfrm>
          <a:prstGeom prst="roundRect">
            <a:avLst>
              <a:gd name="adj" fmla="val 5714"/>
            </a:avLst>
          </a:prstGeom>
          <a:solidFill>
            <a:schemeClr val="accent4"/>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a typeface="Calibri" panose="020F0502020204030204" pitchFamily="34" charset="0"/>
              </a:rPr>
              <a:t>T</a:t>
            </a:r>
            <a:r>
              <a:rPr lang="vi-VN" sz="1800">
                <a:solidFill>
                  <a:srgbClr val="000000"/>
                </a:solidFill>
                <a:effectLst/>
                <a:ea typeface="Calibri" panose="020F0502020204030204" pitchFamily="34" charset="0"/>
              </a:rPr>
              <a:t>hực hiện chương trình nghị sự nội địa New Deal nhằm đối phó với cuộc khủng hoảng kinh tế tồi tệ nhất trong lịch sử Hoa Kỳ. </a:t>
            </a:r>
            <a:endParaRPr lang="en-US"/>
          </a:p>
        </p:txBody>
      </p:sp>
      <p:sp>
        <p:nvSpPr>
          <p:cNvPr id="9" name="Multiplication Sign 8">
            <a:hlinkClick r:id="rId3" action="ppaction://hlinksldjump"/>
            <a:extLst>
              <a:ext uri="{FF2B5EF4-FFF2-40B4-BE49-F238E27FC236}">
                <a16:creationId xmlns="" xmlns:a16="http://schemas.microsoft.com/office/drawing/2014/main" id="{C8721AF2-0598-2783-6B7A-770CFCE15D9A}"/>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grpId="0" nodeType="clickEffect">
                                  <p:stCondLst>
                                    <p:cond delay="0"/>
                                  </p:stCondLst>
                                  <p:childTnLst>
                                    <p:animEffect transition="out" filter="randombar(horizontal)">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88125"/>
            <a:ext cx="4605051" cy="3689273"/>
          </a:xfrm>
          <a:prstGeom prst="rect">
            <a:avLst/>
          </a:prstGeom>
        </p:spPr>
      </p:pic>
      <p:pic>
        <p:nvPicPr>
          <p:cNvPr id="3" name="Picture 2"/>
          <p:cNvPicPr>
            <a:picLocks noChangeAspect="1"/>
          </p:cNvPicPr>
          <p:nvPr/>
        </p:nvPicPr>
        <p:blipFill>
          <a:blip r:embed="rId4"/>
          <a:stretch>
            <a:fillRect/>
          </a:stretch>
        </p:blipFill>
        <p:spPr>
          <a:xfrm>
            <a:off x="4605050" y="0"/>
            <a:ext cx="4538950" cy="3613533"/>
          </a:xfrm>
          <a:prstGeom prst="rect">
            <a:avLst/>
          </a:prstGeom>
        </p:spPr>
      </p:pic>
      <p:sp>
        <p:nvSpPr>
          <p:cNvPr id="4" name="Title 1"/>
          <p:cNvSpPr txBox="1">
            <a:spLocks/>
          </p:cNvSpPr>
          <p:nvPr/>
        </p:nvSpPr>
        <p:spPr>
          <a:xfrm>
            <a:off x="291241" y="62562"/>
            <a:ext cx="4192624" cy="132556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smtClean="0"/>
              <a:t>Kế hoạch Marshal cung cấp cho các quốc gia những thiết bị nông nghiệp rất cần thiết.</a:t>
            </a:r>
            <a:endParaRPr lang="en-US" sz="2400" dirty="0"/>
          </a:p>
        </p:txBody>
      </p:sp>
      <p:sp>
        <p:nvSpPr>
          <p:cNvPr id="6" name="Title 1"/>
          <p:cNvSpPr txBox="1">
            <a:spLocks/>
          </p:cNvSpPr>
          <p:nvPr/>
        </p:nvSpPr>
        <p:spPr>
          <a:xfrm>
            <a:off x="5165501" y="3751835"/>
            <a:ext cx="3978499" cy="1325563"/>
          </a:xfrm>
          <a:prstGeom prst="rect">
            <a:avLst/>
          </a:prstGeom>
        </p:spPr>
        <p:txBody>
          <a:bodyPr>
            <a:normAutofit fontScale="8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smtClean="0"/>
              <a:t>Các quan chức Anh đang chờ chuyển hàng đường đầu tiên từ vùng Caribe được chuyển đến Anh theo kế hoạch Marshal.</a:t>
            </a:r>
            <a:endParaRPr lang="en-US" sz="2400" dirty="0"/>
          </a:p>
        </p:txBody>
      </p:sp>
    </p:spTree>
    <p:extLst>
      <p:ext uri="{BB962C8B-B14F-4D97-AF65-F5344CB8AC3E}">
        <p14:creationId xmlns:p14="http://schemas.microsoft.com/office/powerpoint/2010/main" val="337598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4549966" cy="3635566"/>
          </a:xfrm>
          <a:prstGeom prst="rect">
            <a:avLst/>
          </a:prstGeom>
        </p:spPr>
      </p:pic>
      <p:pic>
        <p:nvPicPr>
          <p:cNvPr id="3" name="Picture 2"/>
          <p:cNvPicPr>
            <a:picLocks noChangeAspect="1"/>
          </p:cNvPicPr>
          <p:nvPr/>
        </p:nvPicPr>
        <p:blipFill>
          <a:blip r:embed="rId3"/>
          <a:stretch>
            <a:fillRect/>
          </a:stretch>
        </p:blipFill>
        <p:spPr>
          <a:xfrm>
            <a:off x="4649118" y="1443210"/>
            <a:ext cx="4494882" cy="3700289"/>
          </a:xfrm>
          <a:prstGeom prst="rect">
            <a:avLst/>
          </a:prstGeom>
        </p:spPr>
      </p:pic>
      <p:sp>
        <p:nvSpPr>
          <p:cNvPr id="4" name="Title 1"/>
          <p:cNvSpPr txBox="1">
            <a:spLocks/>
          </p:cNvSpPr>
          <p:nvPr/>
        </p:nvSpPr>
        <p:spPr>
          <a:xfrm>
            <a:off x="0" y="3726751"/>
            <a:ext cx="4841383" cy="13255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dirty="0" smtClean="0"/>
              <a:t>Tái thiết ở Đức, khoảng năm 1948. Biển báo trên tường ghi “Chương trình khẩn cấp Berlin với sự hỗ trợ củ kế hoạch Marshal.</a:t>
            </a:r>
            <a:endParaRPr lang="en-US" sz="2000" dirty="0"/>
          </a:p>
        </p:txBody>
      </p:sp>
      <p:sp>
        <p:nvSpPr>
          <p:cNvPr id="5" name="Title 1"/>
          <p:cNvSpPr txBox="1">
            <a:spLocks/>
          </p:cNvSpPr>
          <p:nvPr/>
        </p:nvSpPr>
        <p:spPr>
          <a:xfrm>
            <a:off x="4841383" y="346639"/>
            <a:ext cx="4494882" cy="87623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smtClean="0"/>
              <a:t>Viện trợ của Hoa Kỳ cho Hy Lạp theo kế hoạch Marshal.</a:t>
            </a:r>
            <a:endParaRPr lang="en-US" sz="2400" dirty="0"/>
          </a:p>
        </p:txBody>
      </p:sp>
    </p:spTree>
    <p:extLst>
      <p:ext uri="{BB962C8B-B14F-4D97-AF65-F5344CB8AC3E}">
        <p14:creationId xmlns:p14="http://schemas.microsoft.com/office/powerpoint/2010/main" val="36863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208443" cy="5143500"/>
          </a:xfrm>
          <a:prstGeom prst="rect">
            <a:avLst/>
          </a:prstGeom>
        </p:spPr>
      </p:pic>
      <p:pic>
        <p:nvPicPr>
          <p:cNvPr id="3" name="Picture 2"/>
          <p:cNvPicPr>
            <a:picLocks noChangeAspect="1"/>
          </p:cNvPicPr>
          <p:nvPr/>
        </p:nvPicPr>
        <p:blipFill>
          <a:blip r:embed="rId4"/>
          <a:stretch>
            <a:fillRect/>
          </a:stretch>
        </p:blipFill>
        <p:spPr>
          <a:xfrm>
            <a:off x="4340646" y="0"/>
            <a:ext cx="4803354" cy="5045725"/>
          </a:xfrm>
          <a:prstGeom prst="rect">
            <a:avLst/>
          </a:prstGeom>
        </p:spPr>
      </p:pic>
    </p:spTree>
    <p:extLst>
      <p:ext uri="{BB962C8B-B14F-4D97-AF65-F5344CB8AC3E}">
        <p14:creationId xmlns:p14="http://schemas.microsoft.com/office/powerpoint/2010/main" val="30318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929" y="87389"/>
            <a:ext cx="4425970" cy="5056111"/>
          </a:xfrm>
          <a:prstGeom prst="rect">
            <a:avLst/>
          </a:prstGeom>
        </p:spPr>
      </p:pic>
      <p:pic>
        <p:nvPicPr>
          <p:cNvPr id="3" name="Picture 2"/>
          <p:cNvPicPr>
            <a:picLocks noChangeAspect="1"/>
          </p:cNvPicPr>
          <p:nvPr/>
        </p:nvPicPr>
        <p:blipFill>
          <a:blip r:embed="rId3"/>
          <a:stretch>
            <a:fillRect/>
          </a:stretch>
        </p:blipFill>
        <p:spPr>
          <a:xfrm>
            <a:off x="4505899" y="87390"/>
            <a:ext cx="4638101" cy="5321892"/>
          </a:xfrm>
          <a:prstGeom prst="rect">
            <a:avLst/>
          </a:prstGeom>
        </p:spPr>
      </p:pic>
    </p:spTree>
    <p:extLst>
      <p:ext uri="{BB962C8B-B14F-4D97-AF65-F5344CB8AC3E}">
        <p14:creationId xmlns:p14="http://schemas.microsoft.com/office/powerpoint/2010/main" val="97001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9689175-4E61-80C0-867A-52A45DB3B6F5}"/>
              </a:ext>
            </a:extLst>
          </p:cNvPr>
          <p:cNvGraphicFramePr>
            <a:graphicFrameLocks noGrp="1"/>
          </p:cNvGraphicFramePr>
          <p:nvPr>
            <p:extLst>
              <p:ext uri="{D42A27DB-BD31-4B8C-83A1-F6EECF244321}">
                <p14:modId xmlns:p14="http://schemas.microsoft.com/office/powerpoint/2010/main" val="2344233552"/>
              </p:ext>
            </p:extLst>
          </p:nvPr>
        </p:nvGraphicFramePr>
        <p:xfrm>
          <a:off x="0" y="1"/>
          <a:ext cx="9144000" cy="1777290"/>
        </p:xfrm>
        <a:graphic>
          <a:graphicData uri="http://schemas.openxmlformats.org/drawingml/2006/table">
            <a:tbl>
              <a:tblPr firstRow="1" bandRow="1">
                <a:tableStyleId>{2ACDB613-B49A-4B8F-8217-04A48501F66F}</a:tableStyleId>
              </a:tblPr>
              <a:tblGrid>
                <a:gridCol w="3048000">
                  <a:extLst>
                    <a:ext uri="{9D8B030D-6E8A-4147-A177-3AD203B41FA5}">
                      <a16:colId xmlns="" xmlns:a16="http://schemas.microsoft.com/office/drawing/2014/main" val="3053078450"/>
                    </a:ext>
                  </a:extLst>
                </a:gridCol>
                <a:gridCol w="3048000">
                  <a:extLst>
                    <a:ext uri="{9D8B030D-6E8A-4147-A177-3AD203B41FA5}">
                      <a16:colId xmlns="" xmlns:a16="http://schemas.microsoft.com/office/drawing/2014/main" val="2940104083"/>
                    </a:ext>
                  </a:extLst>
                </a:gridCol>
                <a:gridCol w="3048000">
                  <a:extLst>
                    <a:ext uri="{9D8B030D-6E8A-4147-A177-3AD203B41FA5}">
                      <a16:colId xmlns="" xmlns:a16="http://schemas.microsoft.com/office/drawing/2014/main" val="1521690575"/>
                    </a:ext>
                  </a:extLst>
                </a:gridCol>
              </a:tblGrid>
              <a:tr h="583595">
                <a:tc>
                  <a:txBody>
                    <a:bodyPr/>
                    <a:lstStyle/>
                    <a:p>
                      <a:pPr algn="ctr">
                        <a:lnSpc>
                          <a:spcPct val="150000"/>
                        </a:lnSpc>
                      </a:pPr>
                      <a:r>
                        <a:rPr lang="en-US" sz="2000" b="1" dirty="0" err="1"/>
                        <a:t>Biểu</a:t>
                      </a:r>
                      <a:r>
                        <a:rPr lang="en-US" sz="2000" b="1" dirty="0"/>
                        <a:t> </a:t>
                      </a:r>
                      <a:r>
                        <a:rPr lang="en-US" sz="2000" b="1" dirty="0" err="1"/>
                        <a:t>hiện</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318307700"/>
                  </a:ext>
                </a:extLst>
              </a:tr>
              <a:tr h="1193695">
                <a:tc>
                  <a:txBody>
                    <a:bodyPr/>
                    <a:lstStyle/>
                    <a:p>
                      <a:pPr algn="just">
                        <a:lnSpc>
                          <a:spcPct val="150000"/>
                        </a:lnSpc>
                      </a:pPr>
                      <a:r>
                        <a:rPr lang="en-US" sz="2000" dirty="0" err="1"/>
                        <a:t>Sự</a:t>
                      </a:r>
                      <a:r>
                        <a:rPr lang="en-US" sz="2000" dirty="0"/>
                        <a:t> </a:t>
                      </a:r>
                      <a:r>
                        <a:rPr lang="en-US" sz="2000" dirty="0" err="1"/>
                        <a:t>thành</a:t>
                      </a:r>
                      <a:r>
                        <a:rPr lang="en-US" sz="2000" dirty="0"/>
                        <a:t> </a:t>
                      </a:r>
                      <a:r>
                        <a:rPr lang="en-US" sz="2000" dirty="0" err="1"/>
                        <a:t>lập</a:t>
                      </a:r>
                      <a:r>
                        <a:rPr lang="en-US" sz="2000" dirty="0"/>
                        <a:t> </a:t>
                      </a:r>
                      <a:r>
                        <a:rPr lang="en-US" sz="2000" dirty="0" err="1"/>
                        <a:t>các</a:t>
                      </a:r>
                      <a:r>
                        <a:rPr lang="en-US" sz="2000" dirty="0"/>
                        <a:t> </a:t>
                      </a:r>
                      <a:r>
                        <a:rPr lang="en-US" sz="2000" dirty="0" err="1"/>
                        <a:t>liên</a:t>
                      </a:r>
                      <a:r>
                        <a:rPr lang="en-US" sz="2000" dirty="0"/>
                        <a:t> </a:t>
                      </a:r>
                      <a:r>
                        <a:rPr lang="en-US" sz="2000" dirty="0" err="1"/>
                        <a:t>minh</a:t>
                      </a:r>
                      <a:r>
                        <a:rPr lang="en-US" sz="2000" dirty="0"/>
                        <a:t> </a:t>
                      </a:r>
                      <a:r>
                        <a:rPr lang="en-US" sz="2000" dirty="0" err="1"/>
                        <a:t>quân</a:t>
                      </a:r>
                      <a:r>
                        <a:rPr lang="en-US" sz="2000" dirty="0"/>
                        <a:t> </a:t>
                      </a:r>
                      <a:r>
                        <a:rPr lang="en-US" sz="2000" dirty="0" err="1"/>
                        <a:t>sự</a:t>
                      </a:r>
                      <a:r>
                        <a:rPr lang="en-US" sz="20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33757534"/>
                  </a:ext>
                </a:extLst>
              </a:tr>
            </a:tbl>
          </a:graphicData>
        </a:graphic>
      </p:graphicFrame>
      <p:sp>
        <p:nvSpPr>
          <p:cNvPr id="4" name="TextBox 3">
            <a:extLst>
              <a:ext uri="{FF2B5EF4-FFF2-40B4-BE49-F238E27FC236}">
                <a16:creationId xmlns="" xmlns:a16="http://schemas.microsoft.com/office/drawing/2014/main" id="{98F73F9B-ACCD-7704-289D-B9C83AAE0BDF}"/>
              </a:ext>
            </a:extLst>
          </p:cNvPr>
          <p:cNvSpPr txBox="1"/>
          <p:nvPr/>
        </p:nvSpPr>
        <p:spPr>
          <a:xfrm>
            <a:off x="3062177" y="712385"/>
            <a:ext cx="2987750" cy="1015663"/>
          </a:xfrm>
          <a:prstGeom prst="rect">
            <a:avLst/>
          </a:prstGeom>
          <a:noFill/>
        </p:spPr>
        <p:txBody>
          <a:bodyPr wrap="square" rtlCol="0">
            <a:spAutoFit/>
          </a:bodyPr>
          <a:lstStyle/>
          <a:p>
            <a:pPr algn="just">
              <a:lnSpc>
                <a:spcPct val="150000"/>
              </a:lnSpc>
            </a:pPr>
            <a:r>
              <a:rPr lang="vi-VN" sz="2000" b="1" kern="100" dirty="0">
                <a:latin typeface="+mn-lt"/>
                <a:ea typeface="Calibri" panose="020F0502020204030204" pitchFamily="34" charset="0"/>
              </a:rPr>
              <a:t>Thành lập tổ chức</a:t>
            </a:r>
            <a:endParaRPr lang="en-US" sz="2000" b="1" kern="100" dirty="0">
              <a:latin typeface="+mn-lt"/>
              <a:ea typeface="Calibri" panose="020F0502020204030204" pitchFamily="34" charset="0"/>
            </a:endParaRPr>
          </a:p>
          <a:p>
            <a:pPr algn="just">
              <a:lnSpc>
                <a:spcPct val="150000"/>
              </a:lnSpc>
            </a:pPr>
            <a:r>
              <a:rPr lang="vi-VN" sz="2000" b="1" kern="100" dirty="0">
                <a:latin typeface="+mn-lt"/>
                <a:ea typeface="Calibri" panose="020F0502020204030204" pitchFamily="34" charset="0"/>
              </a:rPr>
              <a:t>NATO .</a:t>
            </a:r>
            <a:endParaRPr lang="en-US" sz="2000" b="1" dirty="0">
              <a:latin typeface="+mn-lt"/>
            </a:endParaRPr>
          </a:p>
        </p:txBody>
      </p:sp>
      <p:pic>
        <p:nvPicPr>
          <p:cNvPr id="3" name="Picture 2"/>
          <p:cNvPicPr>
            <a:picLocks noChangeAspect="1"/>
          </p:cNvPicPr>
          <p:nvPr/>
        </p:nvPicPr>
        <p:blipFill>
          <a:blip r:embed="rId3"/>
          <a:stretch>
            <a:fillRect/>
          </a:stretch>
        </p:blipFill>
        <p:spPr>
          <a:xfrm>
            <a:off x="358984" y="1920910"/>
            <a:ext cx="4488437" cy="2750242"/>
          </a:xfrm>
          <a:prstGeom prst="rect">
            <a:avLst/>
          </a:prstGeom>
        </p:spPr>
      </p:pic>
    </p:spTree>
    <p:extLst>
      <p:ext uri="{BB962C8B-B14F-4D97-AF65-F5344CB8AC3E}">
        <p14:creationId xmlns:p14="http://schemas.microsoft.com/office/powerpoint/2010/main" val="102255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96" y="124055"/>
            <a:ext cx="8888834" cy="4789468"/>
          </a:xfrm>
          <a:prstGeom prst="rect">
            <a:avLst/>
          </a:prstGeom>
        </p:spPr>
      </p:pic>
    </p:spTree>
    <p:extLst>
      <p:ext uri="{BB962C8B-B14F-4D97-AF65-F5344CB8AC3E}">
        <p14:creationId xmlns:p14="http://schemas.microsoft.com/office/powerpoint/2010/main" val="360375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9689175-4E61-80C0-867A-52A45DB3B6F5}"/>
              </a:ext>
            </a:extLst>
          </p:cNvPr>
          <p:cNvGraphicFramePr>
            <a:graphicFrameLocks noGrp="1"/>
          </p:cNvGraphicFramePr>
          <p:nvPr>
            <p:extLst/>
          </p:nvPr>
        </p:nvGraphicFramePr>
        <p:xfrm>
          <a:off x="0" y="1"/>
          <a:ext cx="9144000" cy="1777290"/>
        </p:xfrm>
        <a:graphic>
          <a:graphicData uri="http://schemas.openxmlformats.org/drawingml/2006/table">
            <a:tbl>
              <a:tblPr firstRow="1" bandRow="1">
                <a:tableStyleId>{2ACDB613-B49A-4B8F-8217-04A48501F66F}</a:tableStyleId>
              </a:tblPr>
              <a:tblGrid>
                <a:gridCol w="3048000">
                  <a:extLst>
                    <a:ext uri="{9D8B030D-6E8A-4147-A177-3AD203B41FA5}">
                      <a16:colId xmlns="" xmlns:a16="http://schemas.microsoft.com/office/drawing/2014/main" val="3053078450"/>
                    </a:ext>
                  </a:extLst>
                </a:gridCol>
                <a:gridCol w="3048000">
                  <a:extLst>
                    <a:ext uri="{9D8B030D-6E8A-4147-A177-3AD203B41FA5}">
                      <a16:colId xmlns="" xmlns:a16="http://schemas.microsoft.com/office/drawing/2014/main" val="2940104083"/>
                    </a:ext>
                  </a:extLst>
                </a:gridCol>
                <a:gridCol w="3048000">
                  <a:extLst>
                    <a:ext uri="{9D8B030D-6E8A-4147-A177-3AD203B41FA5}">
                      <a16:colId xmlns="" xmlns:a16="http://schemas.microsoft.com/office/drawing/2014/main" val="1521690575"/>
                    </a:ext>
                  </a:extLst>
                </a:gridCol>
              </a:tblGrid>
              <a:tr h="583595">
                <a:tc>
                  <a:txBody>
                    <a:bodyPr/>
                    <a:lstStyle/>
                    <a:p>
                      <a:pPr algn="ctr">
                        <a:lnSpc>
                          <a:spcPct val="150000"/>
                        </a:lnSpc>
                      </a:pPr>
                      <a:r>
                        <a:rPr lang="en-US" sz="2000" b="1" dirty="0" err="1"/>
                        <a:t>Biểu</a:t>
                      </a:r>
                      <a:r>
                        <a:rPr lang="en-US" sz="2000" b="1" dirty="0"/>
                        <a:t> </a:t>
                      </a:r>
                      <a:r>
                        <a:rPr lang="en-US" sz="2000" b="1" dirty="0" err="1"/>
                        <a:t>hiện</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318307700"/>
                  </a:ext>
                </a:extLst>
              </a:tr>
              <a:tr h="1193695">
                <a:tc>
                  <a:txBody>
                    <a:bodyPr/>
                    <a:lstStyle/>
                    <a:p>
                      <a:pPr algn="just">
                        <a:lnSpc>
                          <a:spcPct val="150000"/>
                        </a:lnSpc>
                      </a:pPr>
                      <a:r>
                        <a:rPr lang="en-US" sz="2000" dirty="0" err="1"/>
                        <a:t>Sự</a:t>
                      </a:r>
                      <a:r>
                        <a:rPr lang="en-US" sz="2000" dirty="0"/>
                        <a:t> </a:t>
                      </a:r>
                      <a:r>
                        <a:rPr lang="en-US" sz="2000" dirty="0" err="1"/>
                        <a:t>thành</a:t>
                      </a:r>
                      <a:r>
                        <a:rPr lang="en-US" sz="2000" dirty="0"/>
                        <a:t> </a:t>
                      </a:r>
                      <a:r>
                        <a:rPr lang="en-US" sz="2000" dirty="0" err="1"/>
                        <a:t>lập</a:t>
                      </a:r>
                      <a:r>
                        <a:rPr lang="en-US" sz="2000" dirty="0"/>
                        <a:t> </a:t>
                      </a:r>
                      <a:r>
                        <a:rPr lang="en-US" sz="2000" dirty="0" err="1"/>
                        <a:t>các</a:t>
                      </a:r>
                      <a:r>
                        <a:rPr lang="en-US" sz="2000" dirty="0"/>
                        <a:t> </a:t>
                      </a:r>
                      <a:r>
                        <a:rPr lang="en-US" sz="2000" dirty="0" err="1"/>
                        <a:t>liên</a:t>
                      </a:r>
                      <a:r>
                        <a:rPr lang="en-US" sz="2000" dirty="0"/>
                        <a:t> </a:t>
                      </a:r>
                      <a:r>
                        <a:rPr lang="en-US" sz="2000" dirty="0" err="1"/>
                        <a:t>minh</a:t>
                      </a:r>
                      <a:r>
                        <a:rPr lang="en-US" sz="2000" dirty="0"/>
                        <a:t> </a:t>
                      </a:r>
                      <a:r>
                        <a:rPr lang="en-US" sz="2000" dirty="0" err="1"/>
                        <a:t>quân</a:t>
                      </a:r>
                      <a:r>
                        <a:rPr lang="en-US" sz="2000" dirty="0"/>
                        <a:t> </a:t>
                      </a:r>
                      <a:r>
                        <a:rPr lang="en-US" sz="2000" dirty="0" err="1"/>
                        <a:t>sự</a:t>
                      </a:r>
                      <a:r>
                        <a:rPr lang="en-US" sz="2000" dirty="0"/>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33757534"/>
                  </a:ext>
                </a:extLst>
              </a:tr>
            </a:tbl>
          </a:graphicData>
        </a:graphic>
      </p:graphicFrame>
      <p:sp>
        <p:nvSpPr>
          <p:cNvPr id="4" name="TextBox 3">
            <a:extLst>
              <a:ext uri="{FF2B5EF4-FFF2-40B4-BE49-F238E27FC236}">
                <a16:creationId xmlns="" xmlns:a16="http://schemas.microsoft.com/office/drawing/2014/main" id="{98F73F9B-ACCD-7704-289D-B9C83AAE0BDF}"/>
              </a:ext>
            </a:extLst>
          </p:cNvPr>
          <p:cNvSpPr txBox="1"/>
          <p:nvPr/>
        </p:nvSpPr>
        <p:spPr>
          <a:xfrm>
            <a:off x="3062177" y="712385"/>
            <a:ext cx="2987750" cy="1015663"/>
          </a:xfrm>
          <a:prstGeom prst="rect">
            <a:avLst/>
          </a:prstGeom>
          <a:noFill/>
        </p:spPr>
        <p:txBody>
          <a:bodyPr wrap="square" rtlCol="0">
            <a:spAutoFit/>
          </a:bodyPr>
          <a:lstStyle/>
          <a:p>
            <a:pPr algn="just">
              <a:lnSpc>
                <a:spcPct val="150000"/>
              </a:lnSpc>
            </a:pPr>
            <a:r>
              <a:rPr lang="vi-VN" sz="2000" b="1" kern="100" dirty="0">
                <a:latin typeface="+mn-lt"/>
                <a:ea typeface="Calibri" panose="020F0502020204030204" pitchFamily="34" charset="0"/>
              </a:rPr>
              <a:t>Thành </a:t>
            </a:r>
            <a:r>
              <a:rPr lang="vi-VN" sz="2000" b="1" kern="100" dirty="0" smtClean="0">
                <a:latin typeface="+mn-lt"/>
                <a:ea typeface="Calibri" panose="020F0502020204030204" pitchFamily="34" charset="0"/>
              </a:rPr>
              <a:t>lậptổ </a:t>
            </a:r>
            <a:r>
              <a:rPr lang="vi-VN" sz="2000" b="1" kern="100" dirty="0">
                <a:latin typeface="+mn-lt"/>
                <a:ea typeface="Calibri" panose="020F0502020204030204" pitchFamily="34" charset="0"/>
              </a:rPr>
              <a:t>chức</a:t>
            </a:r>
            <a:endParaRPr lang="en-US" sz="2000" b="1" kern="100" dirty="0">
              <a:latin typeface="+mn-lt"/>
              <a:ea typeface="Calibri" panose="020F0502020204030204" pitchFamily="34" charset="0"/>
            </a:endParaRPr>
          </a:p>
          <a:p>
            <a:pPr algn="just">
              <a:lnSpc>
                <a:spcPct val="150000"/>
              </a:lnSpc>
            </a:pPr>
            <a:r>
              <a:rPr lang="vi-VN" sz="2000" b="1" kern="100" dirty="0">
                <a:latin typeface="+mn-lt"/>
                <a:ea typeface="Calibri" panose="020F0502020204030204" pitchFamily="34" charset="0"/>
              </a:rPr>
              <a:t>NATO .</a:t>
            </a:r>
            <a:endParaRPr lang="en-US" sz="2000" b="1" dirty="0">
              <a:latin typeface="+mn-lt"/>
            </a:endParaRPr>
          </a:p>
        </p:txBody>
      </p:sp>
      <p:sp>
        <p:nvSpPr>
          <p:cNvPr id="6" name="TextBox 5">
            <a:extLst>
              <a:ext uri="{FF2B5EF4-FFF2-40B4-BE49-F238E27FC236}">
                <a16:creationId xmlns="" xmlns:a16="http://schemas.microsoft.com/office/drawing/2014/main" id="{E8FB9CEF-C5F5-2226-B8F8-88399A222561}"/>
              </a:ext>
            </a:extLst>
          </p:cNvPr>
          <p:cNvSpPr txBox="1"/>
          <p:nvPr/>
        </p:nvSpPr>
        <p:spPr>
          <a:xfrm>
            <a:off x="6103088" y="712385"/>
            <a:ext cx="2987750" cy="1015663"/>
          </a:xfrm>
          <a:prstGeom prst="rect">
            <a:avLst/>
          </a:prstGeom>
          <a:noFill/>
        </p:spPr>
        <p:txBody>
          <a:bodyPr wrap="square" rtlCol="0">
            <a:spAutoFit/>
          </a:bodyPr>
          <a:lstStyle/>
          <a:p>
            <a:pPr algn="just">
              <a:lnSpc>
                <a:spcPct val="150000"/>
              </a:lnSpc>
            </a:pPr>
            <a:r>
              <a:rPr lang="vi-VN" sz="2000" b="1" kern="100" dirty="0">
                <a:latin typeface="+mn-lt"/>
                <a:ea typeface="Calibri" panose="020F0502020204030204" pitchFamily="34" charset="0"/>
              </a:rPr>
              <a:t>Thành lập tổ chức</a:t>
            </a:r>
            <a:endParaRPr lang="en-US" sz="2000" b="1" kern="100" dirty="0">
              <a:latin typeface="+mn-lt"/>
              <a:ea typeface="Calibri" panose="020F0502020204030204" pitchFamily="34" charset="0"/>
            </a:endParaRPr>
          </a:p>
          <a:p>
            <a:pPr algn="just">
              <a:lnSpc>
                <a:spcPct val="150000"/>
              </a:lnSpc>
            </a:pPr>
            <a:r>
              <a:rPr lang="vi-VN" sz="2000" b="1" kern="100" dirty="0">
                <a:latin typeface="+mn-lt"/>
                <a:ea typeface="Calibri" panose="020F0502020204030204" pitchFamily="34" charset="0"/>
              </a:rPr>
              <a:t>Vác-sa-va .</a:t>
            </a:r>
            <a:endParaRPr lang="en-US" sz="2000" b="1" dirty="0">
              <a:latin typeface="+mn-lt"/>
            </a:endParaRPr>
          </a:p>
        </p:txBody>
      </p:sp>
      <p:pic>
        <p:nvPicPr>
          <p:cNvPr id="3" name="Picture 2"/>
          <p:cNvPicPr>
            <a:picLocks noChangeAspect="1"/>
          </p:cNvPicPr>
          <p:nvPr/>
        </p:nvPicPr>
        <p:blipFill>
          <a:blip r:embed="rId3"/>
          <a:stretch>
            <a:fillRect/>
          </a:stretch>
        </p:blipFill>
        <p:spPr>
          <a:xfrm>
            <a:off x="358985" y="1920910"/>
            <a:ext cx="2703192" cy="1518589"/>
          </a:xfrm>
          <a:prstGeom prst="rect">
            <a:avLst/>
          </a:prstGeom>
        </p:spPr>
      </p:pic>
      <p:pic>
        <p:nvPicPr>
          <p:cNvPr id="8" name="Picture 7"/>
          <p:cNvPicPr>
            <a:picLocks noChangeAspect="1"/>
          </p:cNvPicPr>
          <p:nvPr/>
        </p:nvPicPr>
        <p:blipFill>
          <a:blip r:embed="rId4"/>
          <a:stretch>
            <a:fillRect/>
          </a:stretch>
        </p:blipFill>
        <p:spPr>
          <a:xfrm>
            <a:off x="3175589" y="2015202"/>
            <a:ext cx="2762503" cy="1598330"/>
          </a:xfrm>
          <a:prstGeom prst="rect">
            <a:avLst/>
          </a:prstGeom>
        </p:spPr>
      </p:pic>
      <p:pic>
        <p:nvPicPr>
          <p:cNvPr id="10" name="Picture 9"/>
          <p:cNvPicPr>
            <a:picLocks noChangeAspect="1"/>
          </p:cNvPicPr>
          <p:nvPr/>
        </p:nvPicPr>
        <p:blipFill>
          <a:blip r:embed="rId5"/>
          <a:stretch>
            <a:fillRect/>
          </a:stretch>
        </p:blipFill>
        <p:spPr>
          <a:xfrm>
            <a:off x="132202" y="3613532"/>
            <a:ext cx="2405906" cy="1529968"/>
          </a:xfrm>
          <a:prstGeom prst="rect">
            <a:avLst/>
          </a:prstGeom>
        </p:spPr>
      </p:pic>
      <p:pic>
        <p:nvPicPr>
          <p:cNvPr id="11" name="Picture 10"/>
          <p:cNvPicPr>
            <a:picLocks noChangeAspect="1"/>
          </p:cNvPicPr>
          <p:nvPr/>
        </p:nvPicPr>
        <p:blipFill>
          <a:blip r:embed="rId6"/>
          <a:stretch>
            <a:fillRect/>
          </a:stretch>
        </p:blipFill>
        <p:spPr>
          <a:xfrm>
            <a:off x="2919471" y="3677410"/>
            <a:ext cx="2478794" cy="1342895"/>
          </a:xfrm>
          <a:prstGeom prst="rect">
            <a:avLst/>
          </a:prstGeom>
        </p:spPr>
      </p:pic>
      <p:pic>
        <p:nvPicPr>
          <p:cNvPr id="12" name="Picture 11"/>
          <p:cNvPicPr>
            <a:picLocks noChangeAspect="1"/>
          </p:cNvPicPr>
          <p:nvPr/>
        </p:nvPicPr>
        <p:blipFill>
          <a:blip r:embed="rId7"/>
          <a:stretch>
            <a:fillRect/>
          </a:stretch>
        </p:blipFill>
        <p:spPr>
          <a:xfrm>
            <a:off x="6575572" y="2115309"/>
            <a:ext cx="2293005" cy="2621943"/>
          </a:xfrm>
          <a:prstGeom prst="rect">
            <a:avLst/>
          </a:prstGeom>
        </p:spPr>
      </p:pic>
    </p:spTree>
    <p:extLst>
      <p:ext uri="{BB962C8B-B14F-4D97-AF65-F5344CB8AC3E}">
        <p14:creationId xmlns:p14="http://schemas.microsoft.com/office/powerpoint/2010/main" val="338181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120"/>
            <a:ext cx="9144000" cy="4930622"/>
          </a:xfrm>
          <a:prstGeom prst="rect">
            <a:avLst/>
          </a:prstGeom>
        </p:spPr>
      </p:pic>
    </p:spTree>
    <p:extLst>
      <p:ext uri="{BB962C8B-B14F-4D97-AF65-F5344CB8AC3E}">
        <p14:creationId xmlns:p14="http://schemas.microsoft.com/office/powerpoint/2010/main" val="186841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E95AC586-3F57-C2B8-3393-D9C14078F2E3}"/>
              </a:ext>
            </a:extLst>
          </p:cNvPr>
          <p:cNvGrpSpPr/>
          <p:nvPr/>
        </p:nvGrpSpPr>
        <p:grpSpPr>
          <a:xfrm>
            <a:off x="562998" y="238937"/>
            <a:ext cx="2684069" cy="4665626"/>
            <a:chOff x="640635" y="138023"/>
            <a:chExt cx="2684069" cy="4665626"/>
          </a:xfrm>
        </p:grpSpPr>
        <p:pic>
          <p:nvPicPr>
            <p:cNvPr id="3" name="Picture 2">
              <a:extLst>
                <a:ext uri="{FF2B5EF4-FFF2-40B4-BE49-F238E27FC236}">
                  <a16:creationId xmlns="" xmlns:a16="http://schemas.microsoft.com/office/drawing/2014/main" id="{F2AE9F56-A800-F807-5B77-AF905A2896A0}"/>
                </a:ext>
              </a:extLst>
            </p:cNvPr>
            <p:cNvPicPr>
              <a:picLocks noChangeAspect="1"/>
            </p:cNvPicPr>
            <p:nvPr/>
          </p:nvPicPr>
          <p:blipFill rotWithShape="1">
            <a:blip r:embed="rId2"/>
            <a:srcRect b="7379"/>
            <a:stretch/>
          </p:blipFill>
          <p:spPr>
            <a:xfrm>
              <a:off x="750022" y="138023"/>
              <a:ext cx="2465296" cy="3510951"/>
            </a:xfrm>
            <a:prstGeom prst="rect">
              <a:avLst/>
            </a:prstGeom>
          </p:spPr>
        </p:pic>
        <p:sp>
          <p:nvSpPr>
            <p:cNvPr id="6" name="TextBox 5">
              <a:extLst>
                <a:ext uri="{FF2B5EF4-FFF2-40B4-BE49-F238E27FC236}">
                  <a16:creationId xmlns="" xmlns:a16="http://schemas.microsoft.com/office/drawing/2014/main" id="{2C2505B7-7B44-EDC7-4C27-45EC3F9F25A7}"/>
                </a:ext>
              </a:extLst>
            </p:cNvPr>
            <p:cNvSpPr txBox="1"/>
            <p:nvPr/>
          </p:nvSpPr>
          <p:spPr>
            <a:xfrm>
              <a:off x="640635" y="3648974"/>
              <a:ext cx="2684069" cy="1154675"/>
            </a:xfrm>
            <a:prstGeom prst="rect">
              <a:avLst/>
            </a:prstGeom>
            <a:noFill/>
          </p:spPr>
          <p:txBody>
            <a:bodyPr wrap="square">
              <a:spAutoFit/>
            </a:bodyPr>
            <a:lstStyle/>
            <a:p>
              <a:pPr algn="just" defTabSz="457200">
                <a:lnSpc>
                  <a:spcPct val="150000"/>
                </a:lnSpc>
                <a:buClrTx/>
              </a:pPr>
              <a:r>
                <a:rPr lang="vi-VN" sz="1600" kern="1200" dirty="0">
                  <a:solidFill>
                    <a:prstClr val="black"/>
                  </a:solidFill>
                </a:rPr>
                <a:t>Tem của Liên Xô kỷ niệm 20 năm thành lập Hiệp ước Vác-sa-va (năm 1975)</a:t>
              </a:r>
            </a:p>
          </p:txBody>
        </p:sp>
      </p:grpSp>
      <p:grpSp>
        <p:nvGrpSpPr>
          <p:cNvPr id="9" name="Group 8">
            <a:extLst>
              <a:ext uri="{FF2B5EF4-FFF2-40B4-BE49-F238E27FC236}">
                <a16:creationId xmlns="" xmlns:a16="http://schemas.microsoft.com/office/drawing/2014/main" id="{7997CCE1-01D1-E87C-240A-9A3E9734FFB8}"/>
              </a:ext>
            </a:extLst>
          </p:cNvPr>
          <p:cNvGrpSpPr/>
          <p:nvPr/>
        </p:nvGrpSpPr>
        <p:grpSpPr>
          <a:xfrm>
            <a:off x="4233356" y="642190"/>
            <a:ext cx="4377179" cy="4072795"/>
            <a:chOff x="4388631" y="1549435"/>
            <a:chExt cx="4377179" cy="4072795"/>
          </a:xfrm>
        </p:grpSpPr>
        <p:pic>
          <p:nvPicPr>
            <p:cNvPr id="5" name="Picture 4">
              <a:extLst>
                <a:ext uri="{FF2B5EF4-FFF2-40B4-BE49-F238E27FC236}">
                  <a16:creationId xmlns="" xmlns:a16="http://schemas.microsoft.com/office/drawing/2014/main" id="{FE163924-FB8D-BEF1-A514-C4C6BD4118DE}"/>
                </a:ext>
              </a:extLst>
            </p:cNvPr>
            <p:cNvPicPr>
              <a:picLocks noChangeAspect="1"/>
            </p:cNvPicPr>
            <p:nvPr/>
          </p:nvPicPr>
          <p:blipFill>
            <a:blip r:embed="rId3"/>
            <a:srcRect/>
            <a:stretch/>
          </p:blipFill>
          <p:spPr>
            <a:xfrm>
              <a:off x="4388631" y="1549435"/>
              <a:ext cx="4377179" cy="2918120"/>
            </a:xfrm>
            <a:prstGeom prst="rect">
              <a:avLst/>
            </a:prstGeom>
          </p:spPr>
        </p:pic>
        <p:sp>
          <p:nvSpPr>
            <p:cNvPr id="7" name="TextBox 6">
              <a:extLst>
                <a:ext uri="{FF2B5EF4-FFF2-40B4-BE49-F238E27FC236}">
                  <a16:creationId xmlns="" xmlns:a16="http://schemas.microsoft.com/office/drawing/2014/main" id="{2BE40051-1FBB-C764-D6FF-C4804BADC26D}"/>
                </a:ext>
              </a:extLst>
            </p:cNvPr>
            <p:cNvSpPr txBox="1"/>
            <p:nvPr/>
          </p:nvSpPr>
          <p:spPr>
            <a:xfrm>
              <a:off x="4682825" y="4467555"/>
              <a:ext cx="3788790" cy="1154675"/>
            </a:xfrm>
            <a:prstGeom prst="rect">
              <a:avLst/>
            </a:prstGeom>
            <a:noFill/>
          </p:spPr>
          <p:txBody>
            <a:bodyPr wrap="square">
              <a:spAutoFit/>
            </a:bodyPr>
            <a:lstStyle/>
            <a:p>
              <a:pPr algn="just" defTabSz="457200">
                <a:lnSpc>
                  <a:spcPct val="150000"/>
                </a:lnSpc>
                <a:buClrTx/>
              </a:pPr>
              <a:r>
                <a:rPr lang="vi-VN" sz="1600" kern="1200" dirty="0">
                  <a:solidFill>
                    <a:prstClr val="black"/>
                  </a:solidFill>
                </a:rPr>
                <a:t>Dinh Tổng thống tại Vác-sa-va, Ba Lan, nơi Hiệp ước Vác-sa-va được thành lập và ký kết vào ngày 14/5/1955</a:t>
              </a:r>
              <a:r>
                <a:rPr lang="en-US" sz="1600" kern="1200" dirty="0">
                  <a:solidFill>
                    <a:prstClr val="black"/>
                  </a:solidFill>
                </a:rPr>
                <a:t>.</a:t>
              </a:r>
              <a:endParaRPr lang="vi-VN" sz="1600" kern="1200" dirty="0">
                <a:solidFill>
                  <a:prstClr val="black"/>
                </a:solidFill>
              </a:endParaRPr>
            </a:p>
          </p:txBody>
        </p:sp>
      </p:grpSp>
    </p:spTree>
    <p:extLst>
      <p:ext uri="{BB962C8B-B14F-4D97-AF65-F5344CB8AC3E}">
        <p14:creationId xmlns:p14="http://schemas.microsoft.com/office/powerpoint/2010/main" val="7984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9689175-4E61-80C0-867A-52A45DB3B6F5}"/>
              </a:ext>
            </a:extLst>
          </p:cNvPr>
          <p:cNvGraphicFramePr>
            <a:graphicFrameLocks noGrp="1"/>
          </p:cNvGraphicFramePr>
          <p:nvPr>
            <p:extLst>
              <p:ext uri="{D42A27DB-BD31-4B8C-83A1-F6EECF244321}">
                <p14:modId xmlns:p14="http://schemas.microsoft.com/office/powerpoint/2010/main" val="2086420330"/>
              </p:ext>
            </p:extLst>
          </p:nvPr>
        </p:nvGraphicFramePr>
        <p:xfrm>
          <a:off x="0" y="1"/>
          <a:ext cx="9144000" cy="1777290"/>
        </p:xfrm>
        <a:graphic>
          <a:graphicData uri="http://schemas.openxmlformats.org/drawingml/2006/table">
            <a:tbl>
              <a:tblPr firstRow="1" bandRow="1">
                <a:tableStyleId>{2ACDB613-B49A-4B8F-8217-04A48501F66F}</a:tableStyleId>
              </a:tblPr>
              <a:tblGrid>
                <a:gridCol w="3048000">
                  <a:extLst>
                    <a:ext uri="{9D8B030D-6E8A-4147-A177-3AD203B41FA5}">
                      <a16:colId xmlns="" xmlns:a16="http://schemas.microsoft.com/office/drawing/2014/main" val="3053078450"/>
                    </a:ext>
                  </a:extLst>
                </a:gridCol>
                <a:gridCol w="3048000">
                  <a:extLst>
                    <a:ext uri="{9D8B030D-6E8A-4147-A177-3AD203B41FA5}">
                      <a16:colId xmlns="" xmlns:a16="http://schemas.microsoft.com/office/drawing/2014/main" val="2940104083"/>
                    </a:ext>
                  </a:extLst>
                </a:gridCol>
                <a:gridCol w="3048000">
                  <a:extLst>
                    <a:ext uri="{9D8B030D-6E8A-4147-A177-3AD203B41FA5}">
                      <a16:colId xmlns="" xmlns:a16="http://schemas.microsoft.com/office/drawing/2014/main" val="1521690575"/>
                    </a:ext>
                  </a:extLst>
                </a:gridCol>
              </a:tblGrid>
              <a:tr h="583595">
                <a:tc>
                  <a:txBody>
                    <a:bodyPr/>
                    <a:lstStyle/>
                    <a:p>
                      <a:pPr algn="ctr">
                        <a:lnSpc>
                          <a:spcPct val="150000"/>
                        </a:lnSpc>
                      </a:pPr>
                      <a:r>
                        <a:rPr lang="en-US" sz="2000" b="1" dirty="0" err="1"/>
                        <a:t>Biểu</a:t>
                      </a:r>
                      <a:r>
                        <a:rPr lang="en-US" sz="2000" b="1" dirty="0"/>
                        <a:t> </a:t>
                      </a:r>
                      <a:r>
                        <a:rPr lang="en-US" sz="2000" b="1" dirty="0" err="1"/>
                        <a:t>hiện</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err="1"/>
                        <a:t>Mỹ</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tc>
                  <a:txBody>
                    <a:bodyPr/>
                    <a:lstStyle/>
                    <a:p>
                      <a:pPr algn="ctr">
                        <a:lnSpc>
                          <a:spcPct val="150000"/>
                        </a:lnSpc>
                      </a:pPr>
                      <a:r>
                        <a:rPr lang="en-US" sz="2000" b="1" dirty="0"/>
                        <a:t>Liên </a:t>
                      </a:r>
                      <a:r>
                        <a:rPr lang="en-US" sz="2000" b="1" dirty="0" err="1"/>
                        <a:t>Xô</a:t>
                      </a:r>
                      <a:endParaRPr lang="en-US" sz="2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solidFill>
                  </a:tcPr>
                </a:tc>
                <a:extLst>
                  <a:ext uri="{0D108BD9-81ED-4DB2-BD59-A6C34878D82A}">
                    <a16:rowId xmlns="" xmlns:a16="http://schemas.microsoft.com/office/drawing/2014/main" val="1318307700"/>
                  </a:ext>
                </a:extLst>
              </a:tr>
              <a:tr h="1193695">
                <a:tc>
                  <a:txBody>
                    <a:bodyPr/>
                    <a:lstStyle/>
                    <a:p>
                      <a:pPr algn="just">
                        <a:lnSpc>
                          <a:spcPct val="150000"/>
                        </a:lnSpc>
                      </a:pPr>
                      <a:r>
                        <a:rPr lang="en-US" sz="2000" dirty="0" err="1"/>
                        <a:t>Các</a:t>
                      </a:r>
                      <a:r>
                        <a:rPr lang="en-US" sz="2000" dirty="0"/>
                        <a:t> </a:t>
                      </a:r>
                      <a:r>
                        <a:rPr lang="en-US" sz="2000" dirty="0" err="1"/>
                        <a:t>cuộc</a:t>
                      </a:r>
                      <a:r>
                        <a:rPr lang="en-US" sz="2000" dirty="0"/>
                        <a:t> </a:t>
                      </a:r>
                      <a:r>
                        <a:rPr lang="en-US" sz="2000" dirty="0" err="1"/>
                        <a:t>chiến</a:t>
                      </a:r>
                      <a:r>
                        <a:rPr lang="en-US" sz="2000" dirty="0"/>
                        <a:t> </a:t>
                      </a:r>
                      <a:r>
                        <a:rPr lang="en-US" sz="2000" dirty="0" err="1"/>
                        <a:t>tranh</a:t>
                      </a:r>
                      <a:endParaRPr lang="en-US" sz="2000" dirty="0"/>
                    </a:p>
                    <a:p>
                      <a:pPr algn="just">
                        <a:lnSpc>
                          <a:spcPct val="150000"/>
                        </a:lnSpc>
                      </a:pPr>
                      <a:r>
                        <a:rPr lang="en-US" sz="2000" dirty="0" err="1"/>
                        <a:t>cục</a:t>
                      </a:r>
                      <a:r>
                        <a:rPr lang="en-US" sz="2000" dirty="0"/>
                        <a:t> </a:t>
                      </a:r>
                      <a:r>
                        <a:rPr lang="en-US" sz="2000" dirty="0" err="1"/>
                        <a:t>bộ</a:t>
                      </a: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l">
                        <a:lnSpc>
                          <a:spcPct val="150000"/>
                        </a:lnSpc>
                      </a:pPr>
                      <a:endParaRPr 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33757534"/>
                  </a:ext>
                </a:extLst>
              </a:tr>
            </a:tbl>
          </a:graphicData>
        </a:graphic>
      </p:graphicFrame>
      <p:sp>
        <p:nvSpPr>
          <p:cNvPr id="6" name="TextBox 5">
            <a:extLst>
              <a:ext uri="{FF2B5EF4-FFF2-40B4-BE49-F238E27FC236}">
                <a16:creationId xmlns="" xmlns:a16="http://schemas.microsoft.com/office/drawing/2014/main" id="{E8FB9CEF-C5F5-2226-B8F8-88399A222561}"/>
              </a:ext>
            </a:extLst>
          </p:cNvPr>
          <p:cNvSpPr txBox="1"/>
          <p:nvPr/>
        </p:nvSpPr>
        <p:spPr>
          <a:xfrm>
            <a:off x="3083814" y="576962"/>
            <a:ext cx="5685613" cy="1200329"/>
          </a:xfrm>
          <a:prstGeom prst="rect">
            <a:avLst/>
          </a:prstGeom>
          <a:noFill/>
        </p:spPr>
        <p:txBody>
          <a:bodyPr wrap="square" rtlCol="0">
            <a:spAutoFit/>
          </a:bodyPr>
          <a:lstStyle/>
          <a:p>
            <a:pPr algn="just">
              <a:lnSpc>
                <a:spcPct val="150000"/>
              </a:lnSpc>
            </a:pPr>
            <a:r>
              <a:rPr lang="vi-VN" sz="2400" b="1" kern="100" dirty="0">
                <a:latin typeface="+mn-lt"/>
                <a:ea typeface="Calibri" panose="020F0502020204030204" pitchFamily="34" charset="0"/>
              </a:rPr>
              <a:t>Khu vực Đông Nam Á, Đông Bắc Á, Trung Đông.</a:t>
            </a:r>
            <a:endParaRPr lang="en-US" sz="2400" b="1" dirty="0">
              <a:latin typeface="+mn-lt"/>
            </a:endParaRPr>
          </a:p>
        </p:txBody>
      </p:sp>
    </p:spTree>
    <p:extLst>
      <p:ext uri="{BB962C8B-B14F-4D97-AF65-F5344CB8AC3E}">
        <p14:creationId xmlns:p14="http://schemas.microsoft.com/office/powerpoint/2010/main" val="127936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C437DFA-F1BC-B22B-48E1-B5CDDA513547}"/>
            </a:ext>
          </a:extLst>
        </p:cNvPr>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 xmlns:a16="http://schemas.microsoft.com/office/drawing/2014/main" id="{1B6E5D78-B005-826F-9A1E-B570D471E4F7}"/>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 xmlns:a16="http://schemas.microsoft.com/office/drawing/2014/main" id="{22936019-40DF-3D4C-856D-8E4B492A8BA1}"/>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 xmlns:a16="http://schemas.microsoft.com/office/drawing/2014/main" id="{A9CB2693-D988-74D3-1737-C45F67A2C596}"/>
              </a:ext>
            </a:extLst>
          </p:cNvPr>
          <p:cNvPicPr>
            <a:picLocks noChangeAspect="1"/>
          </p:cNvPicPr>
          <p:nvPr/>
        </p:nvPicPr>
        <p:blipFill>
          <a:blip r:embed="rId5"/>
          <a:srcRect l="7412" r="7412"/>
          <a:stretch/>
        </p:blipFill>
        <p:spPr>
          <a:xfrm>
            <a:off x="4619405" y="680673"/>
            <a:ext cx="2135497" cy="3158588"/>
          </a:xfrm>
          <a:prstGeom prst="rect">
            <a:avLst/>
          </a:prstGeom>
        </p:spPr>
      </p:pic>
      <p:sp>
        <p:nvSpPr>
          <p:cNvPr id="3" name="Rectangle 2">
            <a:hlinkClick r:id="rId6" action="ppaction://hlinksldjump"/>
            <a:extLst>
              <a:ext uri="{FF2B5EF4-FFF2-40B4-BE49-F238E27FC236}">
                <a16:creationId xmlns="" xmlns:a16="http://schemas.microsoft.com/office/drawing/2014/main" id="{94281C5C-D6C5-6502-5F98-C3384D247541}"/>
              </a:ext>
            </a:extLst>
          </p:cNvPr>
          <p:cNvSpPr/>
          <p:nvPr/>
        </p:nvSpPr>
        <p:spPr>
          <a:xfrm>
            <a:off x="116113" y="685738"/>
            <a:ext cx="2124589" cy="3153526"/>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dirty="0"/>
              <a:t>1</a:t>
            </a:r>
          </a:p>
        </p:txBody>
      </p:sp>
      <p:sp>
        <p:nvSpPr>
          <p:cNvPr id="5" name="Rectangle 4">
            <a:hlinkClick r:id="rId7" action="ppaction://hlinksldjump"/>
            <a:extLst>
              <a:ext uri="{FF2B5EF4-FFF2-40B4-BE49-F238E27FC236}">
                <a16:creationId xmlns="" xmlns:a16="http://schemas.microsoft.com/office/drawing/2014/main" id="{F8EFF385-31BA-B9C7-B7A3-D65FFC4A3CE5}"/>
              </a:ext>
            </a:extLst>
          </p:cNvPr>
          <p:cNvSpPr/>
          <p:nvPr/>
        </p:nvSpPr>
        <p:spPr>
          <a:xfrm>
            <a:off x="2367759" y="685737"/>
            <a:ext cx="2124589" cy="3153526"/>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2</a:t>
            </a:r>
          </a:p>
        </p:txBody>
      </p:sp>
      <p:sp>
        <p:nvSpPr>
          <p:cNvPr id="6" name="Rectangle 5">
            <a:hlinkClick r:id="rId8" action="ppaction://hlinksldjump"/>
            <a:extLst>
              <a:ext uri="{FF2B5EF4-FFF2-40B4-BE49-F238E27FC236}">
                <a16:creationId xmlns="" xmlns:a16="http://schemas.microsoft.com/office/drawing/2014/main" id="{AD97795B-4734-0261-C56F-89FDBC2AFCA1}"/>
              </a:ext>
            </a:extLst>
          </p:cNvPr>
          <p:cNvSpPr/>
          <p:nvPr/>
        </p:nvSpPr>
        <p:spPr>
          <a:xfrm>
            <a:off x="4619405" y="685736"/>
            <a:ext cx="2124589" cy="3153525"/>
          </a:xfrm>
          <a:prstGeom prst="rect">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3</a:t>
            </a:r>
          </a:p>
        </p:txBody>
      </p:sp>
      <p:pic>
        <p:nvPicPr>
          <p:cNvPr id="7" name="Picture 6">
            <a:hlinkClick r:id="rId9" action="ppaction://hlinksldjump"/>
            <a:extLst>
              <a:ext uri="{FF2B5EF4-FFF2-40B4-BE49-F238E27FC236}">
                <a16:creationId xmlns="" xmlns:a16="http://schemas.microsoft.com/office/drawing/2014/main" id="{DF67B848-C16C-2203-2DF1-07D8731195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993557" y="3879320"/>
            <a:ext cx="1156886" cy="1156886"/>
          </a:xfrm>
          <a:prstGeom prst="rect">
            <a:avLst/>
          </a:prstGeom>
        </p:spPr>
      </p:pic>
      <p:pic>
        <p:nvPicPr>
          <p:cNvPr id="2" name="Picture 1">
            <a:extLst>
              <a:ext uri="{FF2B5EF4-FFF2-40B4-BE49-F238E27FC236}">
                <a16:creationId xmlns="" xmlns:a16="http://schemas.microsoft.com/office/drawing/2014/main" id="{D996E6E1-3741-D211-A4CE-B15AABA4083E}"/>
              </a:ext>
            </a:extLst>
          </p:cNvPr>
          <p:cNvPicPr>
            <a:picLocks noChangeAspect="1"/>
          </p:cNvPicPr>
          <p:nvPr/>
        </p:nvPicPr>
        <p:blipFill>
          <a:blip r:embed="rId12"/>
          <a:srcRect l="6769" r="6769"/>
          <a:stretch/>
        </p:blipFill>
        <p:spPr>
          <a:xfrm>
            <a:off x="6887988" y="680673"/>
            <a:ext cx="2135497" cy="3158588"/>
          </a:xfrm>
          <a:prstGeom prst="rect">
            <a:avLst/>
          </a:prstGeom>
        </p:spPr>
      </p:pic>
      <p:sp>
        <p:nvSpPr>
          <p:cNvPr id="4" name="Rectangle 3">
            <a:hlinkClick r:id="rId13" action="ppaction://hlinksldjump"/>
            <a:extLst>
              <a:ext uri="{FF2B5EF4-FFF2-40B4-BE49-F238E27FC236}">
                <a16:creationId xmlns="" xmlns:a16="http://schemas.microsoft.com/office/drawing/2014/main" id="{1DCC4537-8F1E-CA42-8CF0-EDCAE3D25069}"/>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4</a:t>
            </a:r>
          </a:p>
        </p:txBody>
      </p:sp>
      <p:sp>
        <p:nvSpPr>
          <p:cNvPr id="8" name="Hộp Văn bản 7">
            <a:extLst>
              <a:ext uri="{FF2B5EF4-FFF2-40B4-BE49-F238E27FC236}">
                <a16:creationId xmlns="" xmlns:a16="http://schemas.microsoft.com/office/drawing/2014/main" id="{3DA6E55B-F5AE-2660-C089-21B05567671F}"/>
              </a:ext>
            </a:extLst>
          </p:cNvPr>
          <p:cNvSpPr txBox="1"/>
          <p:nvPr/>
        </p:nvSpPr>
        <p:spPr>
          <a:xfrm>
            <a:off x="116113" y="4006516"/>
            <a:ext cx="2013476" cy="646331"/>
          </a:xfrm>
          <a:prstGeom prst="rect">
            <a:avLst/>
          </a:prstGeom>
          <a:noFill/>
        </p:spPr>
        <p:txBody>
          <a:bodyPr wrap="square" rtlCol="0">
            <a:spAutoFit/>
          </a:bodyPr>
          <a:lstStyle/>
          <a:p>
            <a:r>
              <a:rPr lang="en-US" sz="1800" b="1" kern="0" dirty="0">
                <a:solidFill>
                  <a:srgbClr val="FF0000"/>
                </a:solidFill>
                <a:effectLst/>
                <a:latin typeface="Times New Roman" panose="02020603050405020304" pitchFamily="18" charset="0"/>
                <a:ea typeface="Times New Roman" panose="02020603050405020304" pitchFamily="18" charset="0"/>
              </a:rPr>
              <a:t>TT </a:t>
            </a:r>
            <a:r>
              <a:rPr lang="en-US" sz="1800" b="1" kern="0" dirty="0" err="1">
                <a:solidFill>
                  <a:srgbClr val="FF0000"/>
                </a:solidFill>
                <a:effectLst/>
                <a:latin typeface="Times New Roman" panose="02020603050405020304" pitchFamily="18" charset="0"/>
                <a:ea typeface="Times New Roman" panose="02020603050405020304" pitchFamily="18" charset="0"/>
              </a:rPr>
              <a:t>Mỹ</a:t>
            </a:r>
            <a:r>
              <a:rPr lang="en-US" sz="1800" b="1" kern="0" dirty="0">
                <a:solidFill>
                  <a:srgbClr val="FF0000"/>
                </a:solidFill>
                <a:effectLst/>
                <a:latin typeface="Times New Roman" panose="02020603050405020304" pitchFamily="18" charset="0"/>
                <a:ea typeface="Times New Roman" panose="02020603050405020304" pitchFamily="18" charset="0"/>
              </a:rPr>
              <a:t>: Ru-</a:t>
            </a:r>
            <a:r>
              <a:rPr lang="en-US" sz="1800" b="1" kern="0" dirty="0" err="1">
                <a:solidFill>
                  <a:srgbClr val="FF0000"/>
                </a:solidFill>
                <a:effectLst/>
                <a:latin typeface="Times New Roman" panose="02020603050405020304" pitchFamily="18" charset="0"/>
                <a:ea typeface="Times New Roman" panose="02020603050405020304" pitchFamily="18" charset="0"/>
              </a:rPr>
              <a:t>dơ</a:t>
            </a:r>
            <a:r>
              <a:rPr lang="en-US" sz="1800" b="1" kern="0" dirty="0">
                <a:solidFill>
                  <a:srgbClr val="FF0000"/>
                </a:solidFill>
                <a:effectLst/>
                <a:latin typeface="Times New Roman" panose="02020603050405020304" pitchFamily="18" charset="0"/>
                <a:ea typeface="Times New Roman" panose="02020603050405020304" pitchFamily="18" charset="0"/>
              </a:rPr>
              <a:t>-</a:t>
            </a:r>
            <a:r>
              <a:rPr lang="en-US" sz="1800" b="1" kern="0" dirty="0" err="1">
                <a:solidFill>
                  <a:srgbClr val="FF0000"/>
                </a:solidFill>
                <a:effectLst/>
                <a:latin typeface="Times New Roman" panose="02020603050405020304" pitchFamily="18" charset="0"/>
                <a:ea typeface="Times New Roman" panose="02020603050405020304" pitchFamily="18" charset="0"/>
              </a:rPr>
              <a:t>ven.</a:t>
            </a:r>
            <a:endParaRPr lang="vi-VN" b="1" dirty="0">
              <a:solidFill>
                <a:srgbClr val="FF0000"/>
              </a:solidFill>
            </a:endParaRPr>
          </a:p>
        </p:txBody>
      </p:sp>
    </p:spTree>
    <p:extLst>
      <p:ext uri="{BB962C8B-B14F-4D97-AF65-F5344CB8AC3E}">
        <p14:creationId xmlns:p14="http://schemas.microsoft.com/office/powerpoint/2010/main" val="1722518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 grpId="0" animBg="1"/>
      <p:bldP spid="5" grpId="0" animBg="1"/>
      <p:bldP spid="6" grpId="0" animBg="1"/>
      <p:bldP spid="4"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439" y="605927"/>
            <a:ext cx="8405870" cy="1815882"/>
          </a:xfrm>
          <a:prstGeom prst="rect">
            <a:avLst/>
          </a:prstGeom>
          <a:noFill/>
        </p:spPr>
        <p:txBody>
          <a:bodyPr wrap="square" rtlCol="0">
            <a:spAutoFit/>
          </a:bodyPr>
          <a:lstStyle/>
          <a:p>
            <a:r>
              <a:rPr lang="vi-VN" sz="2800" dirty="0" smtClean="0"/>
              <a:t>Em hãy liên hệ, vận dụng, sử dụng thiết bị có kết nối Internet và thực hiện nhiệm vụ :</a:t>
            </a:r>
          </a:p>
          <a:p>
            <a:r>
              <a:rPr lang="vi-VN" sz="2800" b="1" dirty="0" smtClean="0">
                <a:solidFill>
                  <a:srgbClr val="FF0000"/>
                </a:solidFill>
              </a:rPr>
              <a:t>Tìm hiểu về sự đối đầu giữa hai khối trong các cuộc xung đột cục bộ .</a:t>
            </a:r>
            <a:endParaRPr lang="en-US" sz="2800" b="1" dirty="0">
              <a:solidFill>
                <a:srgbClr val="FF0000"/>
              </a:solidFill>
            </a:endParaRPr>
          </a:p>
        </p:txBody>
      </p:sp>
    </p:spTree>
    <p:extLst>
      <p:ext uri="{BB962C8B-B14F-4D97-AF65-F5344CB8AC3E}">
        <p14:creationId xmlns:p14="http://schemas.microsoft.com/office/powerpoint/2010/main" val="31948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83629829"/>
              </p:ext>
            </p:extLst>
          </p:nvPr>
        </p:nvGraphicFramePr>
        <p:xfrm>
          <a:off x="0" y="419666"/>
          <a:ext cx="9144000" cy="1838792"/>
        </p:xfrm>
        <a:graphic>
          <a:graphicData uri="http://schemas.openxmlformats.org/drawingml/2006/table">
            <a:tbl>
              <a:tblPr firstRow="1" bandRow="1">
                <a:tableStyleId>{2ACDB613-B49A-4B8F-8217-04A48501F66F}</a:tableStyleId>
              </a:tblPr>
              <a:tblGrid>
                <a:gridCol w="1465243"/>
                <a:gridCol w="3602516"/>
                <a:gridCol w="4076241"/>
              </a:tblGrid>
              <a:tr h="650072">
                <a:tc>
                  <a:txBody>
                    <a:bodyPr/>
                    <a:lstStyle/>
                    <a:p>
                      <a:pPr algn="ctr"/>
                      <a:r>
                        <a:rPr lang="vi-VN" sz="2400" b="0" dirty="0" smtClean="0">
                          <a:solidFill>
                            <a:srgbClr val="FF0000"/>
                          </a:solidFill>
                        </a:rPr>
                        <a:t>Quốc</a:t>
                      </a:r>
                      <a:r>
                        <a:rPr lang="vi-VN" sz="2400" b="0" baseline="0" dirty="0" smtClean="0">
                          <a:solidFill>
                            <a:srgbClr val="FF0000"/>
                          </a:solidFill>
                        </a:rPr>
                        <a:t> gia </a:t>
                      </a:r>
                      <a:endParaRPr lang="en-US" sz="2400" b="0" dirty="0">
                        <a:solidFill>
                          <a:srgbClr val="FF0000"/>
                        </a:solidFill>
                      </a:endParaRPr>
                    </a:p>
                  </a:txBody>
                  <a:tcPr/>
                </a:tc>
                <a:tc>
                  <a:txBody>
                    <a:bodyPr/>
                    <a:lstStyle/>
                    <a:p>
                      <a:pPr algn="ctr"/>
                      <a:r>
                        <a:rPr lang="vi-VN" sz="2400" b="0" dirty="0" smtClean="0">
                          <a:solidFill>
                            <a:srgbClr val="FF0000"/>
                          </a:solidFill>
                        </a:rPr>
                        <a:t>Mỹ</a:t>
                      </a:r>
                      <a:r>
                        <a:rPr lang="vi-VN" sz="2400" b="0" baseline="0" dirty="0" smtClean="0">
                          <a:solidFill>
                            <a:srgbClr val="FF0000"/>
                          </a:solidFill>
                        </a:rPr>
                        <a:t> và các nước TBCN</a:t>
                      </a:r>
                      <a:endParaRPr lang="en-US" sz="2400" b="0" dirty="0">
                        <a:solidFill>
                          <a:srgbClr val="FF0000"/>
                        </a:solidFill>
                      </a:endParaRPr>
                    </a:p>
                  </a:txBody>
                  <a:tcPr/>
                </a:tc>
                <a:tc>
                  <a:txBody>
                    <a:bodyPr/>
                    <a:lstStyle/>
                    <a:p>
                      <a:pPr algn="ctr"/>
                      <a:r>
                        <a:rPr lang="vi-VN" sz="2400" b="0" dirty="0" smtClean="0">
                          <a:solidFill>
                            <a:srgbClr val="FF0000"/>
                          </a:solidFill>
                        </a:rPr>
                        <a:t>Liên</a:t>
                      </a:r>
                      <a:r>
                        <a:rPr lang="vi-VN" sz="2400" b="0" baseline="0" dirty="0" smtClean="0">
                          <a:solidFill>
                            <a:srgbClr val="FF0000"/>
                          </a:solidFill>
                        </a:rPr>
                        <a:t> Xô và các nước XHCN</a:t>
                      </a:r>
                      <a:endParaRPr lang="en-US" sz="2400" b="0" dirty="0">
                        <a:solidFill>
                          <a:srgbClr val="FF0000"/>
                        </a:solidFill>
                      </a:endParaRPr>
                    </a:p>
                  </a:txBody>
                  <a:tcPr/>
                </a:tc>
              </a:tr>
              <a:tr h="1046603">
                <a:tc>
                  <a:txBody>
                    <a:bodyPr/>
                    <a:lstStyle/>
                    <a:p>
                      <a:pPr algn="ctr"/>
                      <a:r>
                        <a:rPr lang="vi-VN" sz="2400" b="1" dirty="0" smtClean="0">
                          <a:solidFill>
                            <a:srgbClr val="3366FF"/>
                          </a:solidFill>
                        </a:rPr>
                        <a:t>Đức</a:t>
                      </a:r>
                      <a:r>
                        <a:rPr lang="vi-VN" sz="2400" baseline="0" dirty="0" smtClean="0">
                          <a:solidFill>
                            <a:srgbClr val="FF0000"/>
                          </a:solidFill>
                        </a:rPr>
                        <a:t> </a:t>
                      </a:r>
                    </a:p>
                    <a:p>
                      <a:pPr algn="ctr"/>
                      <a:endParaRPr lang="vi-VN" sz="2400" baseline="0" dirty="0" smtClean="0">
                        <a:solidFill>
                          <a:srgbClr val="FF0000"/>
                        </a:solidFill>
                      </a:endParaRPr>
                    </a:p>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r>
            </a:tbl>
          </a:graphicData>
        </a:graphic>
      </p:graphicFrame>
      <p:sp>
        <p:nvSpPr>
          <p:cNvPr id="4" name="TextBox 3"/>
          <p:cNvSpPr txBox="1"/>
          <p:nvPr/>
        </p:nvSpPr>
        <p:spPr>
          <a:xfrm>
            <a:off x="1597446" y="1244906"/>
            <a:ext cx="3205908" cy="1015663"/>
          </a:xfrm>
          <a:prstGeom prst="rect">
            <a:avLst/>
          </a:prstGeom>
          <a:noFill/>
        </p:spPr>
        <p:txBody>
          <a:bodyPr wrap="square" rtlCol="0">
            <a:spAutoFit/>
          </a:bodyPr>
          <a:lstStyle/>
          <a:p>
            <a:r>
              <a:rPr lang="vi-VN" sz="2000" dirty="0" smtClean="0"/>
              <a:t>9/1949: Ủng hộ thành lập nhà nước Cộng hòa Liên bang Đức ( Tây Đức )</a:t>
            </a:r>
            <a:endParaRPr lang="en-US" sz="2000" dirty="0"/>
          </a:p>
        </p:txBody>
      </p:sp>
      <p:sp>
        <p:nvSpPr>
          <p:cNvPr id="5" name="TextBox 4"/>
          <p:cNvSpPr txBox="1"/>
          <p:nvPr/>
        </p:nvSpPr>
        <p:spPr>
          <a:xfrm>
            <a:off x="5176091" y="1244905"/>
            <a:ext cx="3857740" cy="1015663"/>
          </a:xfrm>
          <a:prstGeom prst="rect">
            <a:avLst/>
          </a:prstGeom>
          <a:noFill/>
        </p:spPr>
        <p:txBody>
          <a:bodyPr wrap="square" rtlCol="0">
            <a:spAutoFit/>
          </a:bodyPr>
          <a:lstStyle/>
          <a:p>
            <a:r>
              <a:rPr lang="vi-VN" sz="2000" dirty="0" smtClean="0"/>
              <a:t>10/1949: Ủng hộ thành lập nhà nước Cộng hòa dân chủ Đức (Đông Đức )</a:t>
            </a:r>
            <a:endParaRPr lang="en-US" sz="2000" dirty="0"/>
          </a:p>
        </p:txBody>
      </p:sp>
      <p:pic>
        <p:nvPicPr>
          <p:cNvPr id="6" name="Picture 5"/>
          <p:cNvPicPr>
            <a:picLocks noChangeAspect="1"/>
          </p:cNvPicPr>
          <p:nvPr/>
        </p:nvPicPr>
        <p:blipFill>
          <a:blip r:embed="rId2"/>
          <a:stretch>
            <a:fillRect/>
          </a:stretch>
        </p:blipFill>
        <p:spPr>
          <a:xfrm>
            <a:off x="1597446" y="2258458"/>
            <a:ext cx="3468476" cy="2060154"/>
          </a:xfrm>
          <a:prstGeom prst="rect">
            <a:avLst/>
          </a:prstGeom>
        </p:spPr>
      </p:pic>
      <p:pic>
        <p:nvPicPr>
          <p:cNvPr id="7" name="Picture 6"/>
          <p:cNvPicPr>
            <a:picLocks noChangeAspect="1"/>
          </p:cNvPicPr>
          <p:nvPr/>
        </p:nvPicPr>
        <p:blipFill>
          <a:blip r:embed="rId3"/>
          <a:stretch>
            <a:fillRect/>
          </a:stretch>
        </p:blipFill>
        <p:spPr>
          <a:xfrm>
            <a:off x="5301006" y="2373332"/>
            <a:ext cx="3655707" cy="2044432"/>
          </a:xfrm>
          <a:prstGeom prst="rect">
            <a:avLst/>
          </a:prstGeom>
        </p:spPr>
      </p:pic>
    </p:spTree>
    <p:extLst>
      <p:ext uri="{BB962C8B-B14F-4D97-AF65-F5344CB8AC3E}">
        <p14:creationId xmlns:p14="http://schemas.microsoft.com/office/powerpoint/2010/main" val="126499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7869252"/>
              </p:ext>
            </p:extLst>
          </p:nvPr>
        </p:nvGraphicFramePr>
        <p:xfrm>
          <a:off x="0" y="155261"/>
          <a:ext cx="9144000" cy="2204552"/>
        </p:xfrm>
        <a:graphic>
          <a:graphicData uri="http://schemas.openxmlformats.org/drawingml/2006/table">
            <a:tbl>
              <a:tblPr firstRow="1" bandRow="1">
                <a:tableStyleId>{2ACDB613-B49A-4B8F-8217-04A48501F66F}</a:tableStyleId>
              </a:tblPr>
              <a:tblGrid>
                <a:gridCol w="1465243"/>
                <a:gridCol w="3602516"/>
                <a:gridCol w="4076241"/>
              </a:tblGrid>
              <a:tr h="650072">
                <a:tc>
                  <a:txBody>
                    <a:bodyPr/>
                    <a:lstStyle/>
                    <a:p>
                      <a:pPr algn="ctr"/>
                      <a:r>
                        <a:rPr lang="vi-VN" sz="2400" b="0" dirty="0" smtClean="0">
                          <a:solidFill>
                            <a:srgbClr val="FF0000"/>
                          </a:solidFill>
                        </a:rPr>
                        <a:t>Quốc</a:t>
                      </a:r>
                      <a:r>
                        <a:rPr lang="vi-VN" sz="2400" b="0" baseline="0" dirty="0" smtClean="0">
                          <a:solidFill>
                            <a:srgbClr val="FF0000"/>
                          </a:solidFill>
                        </a:rPr>
                        <a:t> gia </a:t>
                      </a:r>
                      <a:endParaRPr lang="en-US" sz="2400" b="0" dirty="0">
                        <a:solidFill>
                          <a:srgbClr val="FF0000"/>
                        </a:solidFill>
                      </a:endParaRPr>
                    </a:p>
                  </a:txBody>
                  <a:tcPr/>
                </a:tc>
                <a:tc>
                  <a:txBody>
                    <a:bodyPr/>
                    <a:lstStyle/>
                    <a:p>
                      <a:pPr algn="ctr"/>
                      <a:r>
                        <a:rPr lang="vi-VN" sz="2400" b="0" dirty="0" smtClean="0">
                          <a:solidFill>
                            <a:srgbClr val="FF0000"/>
                          </a:solidFill>
                        </a:rPr>
                        <a:t>Mỹ</a:t>
                      </a:r>
                      <a:r>
                        <a:rPr lang="vi-VN" sz="2400" b="0" baseline="0" dirty="0" smtClean="0">
                          <a:solidFill>
                            <a:srgbClr val="FF0000"/>
                          </a:solidFill>
                        </a:rPr>
                        <a:t> và các nước TBCN</a:t>
                      </a:r>
                      <a:endParaRPr lang="en-US" sz="2400" b="0" dirty="0">
                        <a:solidFill>
                          <a:srgbClr val="FF0000"/>
                        </a:solidFill>
                      </a:endParaRPr>
                    </a:p>
                  </a:txBody>
                  <a:tcPr/>
                </a:tc>
                <a:tc>
                  <a:txBody>
                    <a:bodyPr/>
                    <a:lstStyle/>
                    <a:p>
                      <a:pPr algn="ctr"/>
                      <a:r>
                        <a:rPr lang="vi-VN" sz="2400" b="0" dirty="0" smtClean="0">
                          <a:solidFill>
                            <a:srgbClr val="FF0000"/>
                          </a:solidFill>
                        </a:rPr>
                        <a:t>Liên</a:t>
                      </a:r>
                      <a:r>
                        <a:rPr lang="vi-VN" sz="2400" b="0" baseline="0" dirty="0" smtClean="0">
                          <a:solidFill>
                            <a:srgbClr val="FF0000"/>
                          </a:solidFill>
                        </a:rPr>
                        <a:t> Xô và các nước XHCN</a:t>
                      </a:r>
                      <a:endParaRPr lang="en-US" sz="2400" b="0" dirty="0">
                        <a:solidFill>
                          <a:srgbClr val="FF0000"/>
                        </a:solidFill>
                      </a:endParaRPr>
                    </a:p>
                  </a:txBody>
                  <a:tcPr/>
                </a:tc>
              </a:tr>
              <a:tr h="1046603">
                <a:tc>
                  <a:txBody>
                    <a:bodyPr/>
                    <a:lstStyle/>
                    <a:p>
                      <a:pPr algn="ctr"/>
                      <a:r>
                        <a:rPr lang="vi-VN" sz="2400" baseline="0" dirty="0" smtClean="0">
                          <a:solidFill>
                            <a:srgbClr val="3366FF"/>
                          </a:solidFill>
                        </a:rPr>
                        <a:t>Triều Tiên  </a:t>
                      </a:r>
                    </a:p>
                    <a:p>
                      <a:pPr algn="ctr"/>
                      <a:endParaRPr lang="vi-VN" sz="2400" baseline="0" dirty="0" smtClean="0">
                        <a:solidFill>
                          <a:srgbClr val="FF0000"/>
                        </a:solidFill>
                      </a:endParaRPr>
                    </a:p>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r>
            </a:tbl>
          </a:graphicData>
        </a:graphic>
      </p:graphicFrame>
      <p:sp>
        <p:nvSpPr>
          <p:cNvPr id="4" name="TextBox 3"/>
          <p:cNvSpPr txBox="1"/>
          <p:nvPr/>
        </p:nvSpPr>
        <p:spPr>
          <a:xfrm>
            <a:off x="5221996" y="927110"/>
            <a:ext cx="3789801" cy="1015663"/>
          </a:xfrm>
          <a:prstGeom prst="rect">
            <a:avLst/>
          </a:prstGeom>
          <a:noFill/>
        </p:spPr>
        <p:txBody>
          <a:bodyPr wrap="square" rtlCol="0">
            <a:spAutoFit/>
          </a:bodyPr>
          <a:lstStyle/>
          <a:p>
            <a:r>
              <a:rPr lang="vi-VN" sz="2000" dirty="0" smtClean="0"/>
              <a:t>9/1948: Ủng hộ thành lập nhà nước Cộng hòa dân chủ nhân dân Triều Tiên ở phía Bắc.</a:t>
            </a:r>
            <a:endParaRPr lang="en-US" sz="2000" dirty="0"/>
          </a:p>
        </p:txBody>
      </p:sp>
      <p:sp>
        <p:nvSpPr>
          <p:cNvPr id="5" name="TextBox 4"/>
          <p:cNvSpPr txBox="1"/>
          <p:nvPr/>
        </p:nvSpPr>
        <p:spPr>
          <a:xfrm>
            <a:off x="1507474" y="1015244"/>
            <a:ext cx="3582319" cy="1015663"/>
          </a:xfrm>
          <a:prstGeom prst="rect">
            <a:avLst/>
          </a:prstGeom>
          <a:noFill/>
        </p:spPr>
        <p:txBody>
          <a:bodyPr wrap="square" rtlCol="0">
            <a:spAutoFit/>
          </a:bodyPr>
          <a:lstStyle/>
          <a:p>
            <a:r>
              <a:rPr lang="vi-VN" sz="2000" dirty="0" smtClean="0"/>
              <a:t>8/1948: Ủng hộ thành lập nhà nước Đại Hàn Dân Quốc ở phía Nam.</a:t>
            </a:r>
            <a:endParaRPr lang="en-US" sz="2000" dirty="0"/>
          </a:p>
        </p:txBody>
      </p:sp>
      <p:pic>
        <p:nvPicPr>
          <p:cNvPr id="2" name="Picture 1"/>
          <p:cNvPicPr>
            <a:picLocks noChangeAspect="1"/>
          </p:cNvPicPr>
          <p:nvPr/>
        </p:nvPicPr>
        <p:blipFill>
          <a:blip r:embed="rId2"/>
          <a:stretch>
            <a:fillRect/>
          </a:stretch>
        </p:blipFill>
        <p:spPr>
          <a:xfrm>
            <a:off x="121187" y="2236424"/>
            <a:ext cx="8747392" cy="2907075"/>
          </a:xfrm>
          <a:prstGeom prst="rect">
            <a:avLst/>
          </a:prstGeom>
        </p:spPr>
      </p:pic>
    </p:spTree>
    <p:extLst>
      <p:ext uri="{BB962C8B-B14F-4D97-AF65-F5344CB8AC3E}">
        <p14:creationId xmlns:p14="http://schemas.microsoft.com/office/powerpoint/2010/main" val="334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9132" y="2291509"/>
            <a:ext cx="6444867" cy="28519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157835754"/>
              </p:ext>
            </p:extLst>
          </p:nvPr>
        </p:nvGraphicFramePr>
        <p:xfrm>
          <a:off x="0" y="155261"/>
          <a:ext cx="9144000" cy="2204552"/>
        </p:xfrm>
        <a:graphic>
          <a:graphicData uri="http://schemas.openxmlformats.org/drawingml/2006/table">
            <a:tbl>
              <a:tblPr firstRow="1" bandRow="1">
                <a:tableStyleId>{2ACDB613-B49A-4B8F-8217-04A48501F66F}</a:tableStyleId>
              </a:tblPr>
              <a:tblGrid>
                <a:gridCol w="1465243"/>
                <a:gridCol w="3602516"/>
                <a:gridCol w="4076241"/>
              </a:tblGrid>
              <a:tr h="650072">
                <a:tc>
                  <a:txBody>
                    <a:bodyPr/>
                    <a:lstStyle/>
                    <a:p>
                      <a:pPr algn="ctr"/>
                      <a:r>
                        <a:rPr lang="vi-VN" sz="2400" b="0" dirty="0" smtClean="0">
                          <a:solidFill>
                            <a:srgbClr val="FF0000"/>
                          </a:solidFill>
                        </a:rPr>
                        <a:t>Quốc</a:t>
                      </a:r>
                      <a:r>
                        <a:rPr lang="vi-VN" sz="2400" b="0" baseline="0" dirty="0" smtClean="0">
                          <a:solidFill>
                            <a:srgbClr val="FF0000"/>
                          </a:solidFill>
                        </a:rPr>
                        <a:t> gia </a:t>
                      </a:r>
                      <a:endParaRPr lang="en-US" sz="2400" b="0" dirty="0">
                        <a:solidFill>
                          <a:srgbClr val="FF0000"/>
                        </a:solidFill>
                      </a:endParaRPr>
                    </a:p>
                  </a:txBody>
                  <a:tcPr/>
                </a:tc>
                <a:tc>
                  <a:txBody>
                    <a:bodyPr/>
                    <a:lstStyle/>
                    <a:p>
                      <a:pPr algn="ctr"/>
                      <a:r>
                        <a:rPr lang="vi-VN" sz="2400" b="0" dirty="0" smtClean="0">
                          <a:solidFill>
                            <a:srgbClr val="FF0000"/>
                          </a:solidFill>
                        </a:rPr>
                        <a:t>Mỹ</a:t>
                      </a:r>
                      <a:r>
                        <a:rPr lang="vi-VN" sz="2400" b="0" baseline="0" dirty="0" smtClean="0">
                          <a:solidFill>
                            <a:srgbClr val="FF0000"/>
                          </a:solidFill>
                        </a:rPr>
                        <a:t> và các nước TBCN</a:t>
                      </a:r>
                      <a:endParaRPr lang="en-US" sz="2400" b="0" dirty="0">
                        <a:solidFill>
                          <a:srgbClr val="FF0000"/>
                        </a:solidFill>
                      </a:endParaRPr>
                    </a:p>
                  </a:txBody>
                  <a:tcPr/>
                </a:tc>
                <a:tc>
                  <a:txBody>
                    <a:bodyPr/>
                    <a:lstStyle/>
                    <a:p>
                      <a:pPr algn="ctr"/>
                      <a:r>
                        <a:rPr lang="vi-VN" sz="2400" b="0" dirty="0" smtClean="0">
                          <a:solidFill>
                            <a:srgbClr val="FF0000"/>
                          </a:solidFill>
                        </a:rPr>
                        <a:t>Liên</a:t>
                      </a:r>
                      <a:r>
                        <a:rPr lang="vi-VN" sz="2400" b="0" baseline="0" dirty="0" smtClean="0">
                          <a:solidFill>
                            <a:srgbClr val="FF0000"/>
                          </a:solidFill>
                        </a:rPr>
                        <a:t> Xô và các nước XHCN</a:t>
                      </a:r>
                      <a:endParaRPr lang="en-US" sz="2400" b="0" dirty="0">
                        <a:solidFill>
                          <a:srgbClr val="FF0000"/>
                        </a:solidFill>
                      </a:endParaRPr>
                    </a:p>
                  </a:txBody>
                  <a:tcPr/>
                </a:tc>
              </a:tr>
              <a:tr h="1046603">
                <a:tc>
                  <a:txBody>
                    <a:bodyPr/>
                    <a:lstStyle/>
                    <a:p>
                      <a:pPr algn="ctr"/>
                      <a:r>
                        <a:rPr lang="vi-VN" sz="2400" baseline="0" dirty="0" smtClean="0">
                          <a:solidFill>
                            <a:srgbClr val="3366FF"/>
                          </a:solidFill>
                        </a:rPr>
                        <a:t>Triều Tiên  </a:t>
                      </a:r>
                    </a:p>
                    <a:p>
                      <a:pPr algn="ctr"/>
                      <a:endParaRPr lang="vi-VN" sz="2400" baseline="0" dirty="0" smtClean="0">
                        <a:solidFill>
                          <a:srgbClr val="FF0000"/>
                        </a:solidFill>
                      </a:endParaRPr>
                    </a:p>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r>
            </a:tbl>
          </a:graphicData>
        </a:graphic>
      </p:graphicFrame>
      <p:sp>
        <p:nvSpPr>
          <p:cNvPr id="5" name="TextBox 4"/>
          <p:cNvSpPr txBox="1"/>
          <p:nvPr/>
        </p:nvSpPr>
        <p:spPr>
          <a:xfrm>
            <a:off x="1507474" y="919688"/>
            <a:ext cx="3582319" cy="1015663"/>
          </a:xfrm>
          <a:prstGeom prst="rect">
            <a:avLst/>
          </a:prstGeom>
          <a:noFill/>
        </p:spPr>
        <p:txBody>
          <a:bodyPr wrap="square" rtlCol="0">
            <a:spAutoFit/>
          </a:bodyPr>
          <a:lstStyle/>
          <a:p>
            <a:r>
              <a:rPr lang="vi-VN" sz="2000" dirty="0" smtClean="0"/>
              <a:t>Viện trợ, trực tiếp tham gia chiến tranh với Triều Tiên </a:t>
            </a:r>
          </a:p>
          <a:p>
            <a:r>
              <a:rPr lang="vi-VN" sz="2000" dirty="0" smtClean="0"/>
              <a:t>( 1950- 1953)</a:t>
            </a:r>
            <a:endParaRPr lang="en-US" sz="2000" dirty="0"/>
          </a:p>
        </p:txBody>
      </p:sp>
      <p:sp>
        <p:nvSpPr>
          <p:cNvPr id="6" name="TextBox 5"/>
          <p:cNvSpPr txBox="1"/>
          <p:nvPr/>
        </p:nvSpPr>
        <p:spPr>
          <a:xfrm>
            <a:off x="5089793" y="966620"/>
            <a:ext cx="3582319" cy="1015663"/>
          </a:xfrm>
          <a:prstGeom prst="rect">
            <a:avLst/>
          </a:prstGeom>
          <a:noFill/>
        </p:spPr>
        <p:txBody>
          <a:bodyPr wrap="square" rtlCol="0">
            <a:spAutoFit/>
          </a:bodyPr>
          <a:lstStyle/>
          <a:p>
            <a:r>
              <a:rPr lang="vi-VN" sz="2000" dirty="0" smtClean="0">
                <a:solidFill>
                  <a:srgbClr val="3366FF"/>
                </a:solidFill>
              </a:rPr>
              <a:t>Viện trợ, trực tiếp tham gia chiến tranh với Hàn Quốc </a:t>
            </a:r>
          </a:p>
          <a:p>
            <a:r>
              <a:rPr lang="vi-VN" sz="2000" dirty="0" smtClean="0">
                <a:solidFill>
                  <a:srgbClr val="3366FF"/>
                </a:solidFill>
              </a:rPr>
              <a:t>( 1950- 1953)</a:t>
            </a:r>
            <a:endParaRPr lang="en-US" sz="2000" dirty="0">
              <a:solidFill>
                <a:srgbClr val="3366FF"/>
              </a:solidFill>
            </a:endParaRPr>
          </a:p>
        </p:txBody>
      </p:sp>
      <p:pic>
        <p:nvPicPr>
          <p:cNvPr id="7" name="Picture 6"/>
          <p:cNvPicPr>
            <a:picLocks noChangeAspect="1"/>
          </p:cNvPicPr>
          <p:nvPr/>
        </p:nvPicPr>
        <p:blipFill>
          <a:blip r:embed="rId3"/>
          <a:stretch>
            <a:fillRect/>
          </a:stretch>
        </p:blipFill>
        <p:spPr>
          <a:xfrm>
            <a:off x="70260" y="2359813"/>
            <a:ext cx="2874428" cy="2783687"/>
          </a:xfrm>
          <a:prstGeom prst="rect">
            <a:avLst/>
          </a:prstGeom>
        </p:spPr>
      </p:pic>
    </p:spTree>
    <p:extLst>
      <p:ext uri="{BB962C8B-B14F-4D97-AF65-F5344CB8AC3E}">
        <p14:creationId xmlns:p14="http://schemas.microsoft.com/office/powerpoint/2010/main" val="44382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79879592"/>
              </p:ext>
            </p:extLst>
          </p:nvPr>
        </p:nvGraphicFramePr>
        <p:xfrm>
          <a:off x="30702" y="0"/>
          <a:ext cx="9144000" cy="2743200"/>
        </p:xfrm>
        <a:graphic>
          <a:graphicData uri="http://schemas.openxmlformats.org/drawingml/2006/table">
            <a:tbl>
              <a:tblPr firstRow="1" bandRow="1">
                <a:tableStyleId>{2ACDB613-B49A-4B8F-8217-04A48501F66F}</a:tableStyleId>
              </a:tblPr>
              <a:tblGrid>
                <a:gridCol w="1465243"/>
                <a:gridCol w="4054208"/>
                <a:gridCol w="3624549"/>
              </a:tblGrid>
              <a:tr h="650072">
                <a:tc>
                  <a:txBody>
                    <a:bodyPr/>
                    <a:lstStyle/>
                    <a:p>
                      <a:pPr algn="ctr"/>
                      <a:r>
                        <a:rPr lang="vi-VN" sz="2400" b="0" dirty="0" smtClean="0">
                          <a:solidFill>
                            <a:srgbClr val="FF0000"/>
                          </a:solidFill>
                        </a:rPr>
                        <a:t>Quốc</a:t>
                      </a:r>
                      <a:r>
                        <a:rPr lang="vi-VN" sz="2400" b="0" baseline="0" dirty="0" smtClean="0">
                          <a:solidFill>
                            <a:srgbClr val="FF0000"/>
                          </a:solidFill>
                        </a:rPr>
                        <a:t> gia </a:t>
                      </a:r>
                      <a:endParaRPr lang="en-US" sz="2400" b="0" dirty="0">
                        <a:solidFill>
                          <a:srgbClr val="FF0000"/>
                        </a:solidFill>
                      </a:endParaRPr>
                    </a:p>
                  </a:txBody>
                  <a:tcPr/>
                </a:tc>
                <a:tc>
                  <a:txBody>
                    <a:bodyPr/>
                    <a:lstStyle/>
                    <a:p>
                      <a:pPr algn="ctr"/>
                      <a:r>
                        <a:rPr lang="vi-VN" sz="2400" b="0" dirty="0" smtClean="0">
                          <a:solidFill>
                            <a:srgbClr val="FF0000"/>
                          </a:solidFill>
                        </a:rPr>
                        <a:t>Mỹ</a:t>
                      </a:r>
                      <a:r>
                        <a:rPr lang="vi-VN" sz="2400" b="0" baseline="0" dirty="0" smtClean="0">
                          <a:solidFill>
                            <a:srgbClr val="FF0000"/>
                          </a:solidFill>
                        </a:rPr>
                        <a:t> và các nước TBCN</a:t>
                      </a:r>
                      <a:endParaRPr lang="en-US" sz="2400" b="0" dirty="0">
                        <a:solidFill>
                          <a:srgbClr val="FF0000"/>
                        </a:solidFill>
                      </a:endParaRPr>
                    </a:p>
                  </a:txBody>
                  <a:tcPr/>
                </a:tc>
                <a:tc>
                  <a:txBody>
                    <a:bodyPr/>
                    <a:lstStyle/>
                    <a:p>
                      <a:pPr algn="ctr"/>
                      <a:r>
                        <a:rPr lang="vi-VN" sz="2400" b="0" dirty="0" smtClean="0">
                          <a:solidFill>
                            <a:srgbClr val="FF0000"/>
                          </a:solidFill>
                        </a:rPr>
                        <a:t>Liên</a:t>
                      </a:r>
                      <a:r>
                        <a:rPr lang="vi-VN" sz="2400" b="0" baseline="0" dirty="0" smtClean="0">
                          <a:solidFill>
                            <a:srgbClr val="FF0000"/>
                          </a:solidFill>
                        </a:rPr>
                        <a:t> Xô và các nước XHCN</a:t>
                      </a:r>
                      <a:endParaRPr lang="en-US" sz="2400" b="0" dirty="0">
                        <a:solidFill>
                          <a:srgbClr val="FF0000"/>
                        </a:solidFill>
                      </a:endParaRPr>
                    </a:p>
                  </a:txBody>
                  <a:tcPr/>
                </a:tc>
              </a:tr>
              <a:tr h="1046603">
                <a:tc>
                  <a:txBody>
                    <a:bodyPr/>
                    <a:lstStyle/>
                    <a:p>
                      <a:pPr algn="ctr"/>
                      <a:r>
                        <a:rPr lang="vi-VN" sz="2400" baseline="0" dirty="0" smtClean="0">
                          <a:solidFill>
                            <a:srgbClr val="3366FF"/>
                          </a:solidFill>
                        </a:rPr>
                        <a:t>Cu ba</a:t>
                      </a:r>
                    </a:p>
                    <a:p>
                      <a:pPr algn="ctr"/>
                      <a:endParaRPr lang="vi-VN" sz="2400" baseline="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txBody>
                  <a:tcPr/>
                </a:tc>
                <a:tc>
                  <a:txBody>
                    <a:bodyPr/>
                    <a:lstStyle/>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r>
            </a:tbl>
          </a:graphicData>
        </a:graphic>
      </p:graphicFrame>
      <p:sp>
        <p:nvSpPr>
          <p:cNvPr id="4" name="TextBox 3"/>
          <p:cNvSpPr txBox="1"/>
          <p:nvPr/>
        </p:nvSpPr>
        <p:spPr>
          <a:xfrm>
            <a:off x="1484927" y="881348"/>
            <a:ext cx="3955056" cy="1631216"/>
          </a:xfrm>
          <a:prstGeom prst="rect">
            <a:avLst/>
          </a:prstGeom>
          <a:noFill/>
        </p:spPr>
        <p:txBody>
          <a:bodyPr wrap="square" rtlCol="0">
            <a:spAutoFit/>
          </a:bodyPr>
          <a:lstStyle/>
          <a:p>
            <a:r>
              <a:rPr lang="vi-VN" sz="2000" dirty="0" smtClean="0"/>
              <a:t>-1961: Hỗ trợ lực lượng phản động tấn công vào bãi biễn Hi-rôn nhằm lật đổ Chính phủ.</a:t>
            </a:r>
          </a:p>
          <a:p>
            <a:r>
              <a:rPr lang="vi-VN" sz="2000" dirty="0" smtClean="0"/>
              <a:t>- 10/1962 : tiến hành phong tỏa hải quân đối với Cuba .</a:t>
            </a:r>
            <a:endParaRPr lang="en-US" sz="2000" dirty="0"/>
          </a:p>
        </p:txBody>
      </p:sp>
      <p:sp>
        <p:nvSpPr>
          <p:cNvPr id="5" name="TextBox 4"/>
          <p:cNvSpPr txBox="1"/>
          <p:nvPr/>
        </p:nvSpPr>
        <p:spPr>
          <a:xfrm>
            <a:off x="5651653" y="1035236"/>
            <a:ext cx="3492347" cy="1323439"/>
          </a:xfrm>
          <a:prstGeom prst="rect">
            <a:avLst/>
          </a:prstGeom>
          <a:noFill/>
        </p:spPr>
        <p:txBody>
          <a:bodyPr wrap="square" rtlCol="0">
            <a:spAutoFit/>
          </a:bodyPr>
          <a:lstStyle/>
          <a:p>
            <a:r>
              <a:rPr lang="vi-VN" sz="2000" dirty="0" smtClean="0"/>
              <a:t>- 10/1962 : Hỗ trợ kinh tế cho Chính phủ Cu ba, đưa quân đội thường trực và một số tên lửa hạt nhân vào Cuba.</a:t>
            </a:r>
            <a:endParaRPr lang="en-US" sz="2000" dirty="0"/>
          </a:p>
        </p:txBody>
      </p:sp>
      <p:pic>
        <p:nvPicPr>
          <p:cNvPr id="6" name="Picture 5"/>
          <p:cNvPicPr>
            <a:picLocks noChangeAspect="1"/>
          </p:cNvPicPr>
          <p:nvPr/>
        </p:nvPicPr>
        <p:blipFill>
          <a:blip r:embed="rId2"/>
          <a:stretch>
            <a:fillRect/>
          </a:stretch>
        </p:blipFill>
        <p:spPr>
          <a:xfrm>
            <a:off x="1972019" y="2678495"/>
            <a:ext cx="5640635" cy="2465005"/>
          </a:xfrm>
          <a:prstGeom prst="rect">
            <a:avLst/>
          </a:prstGeom>
        </p:spPr>
      </p:pic>
      <p:sp>
        <p:nvSpPr>
          <p:cNvPr id="7" name="TextBox 6"/>
          <p:cNvSpPr txBox="1"/>
          <p:nvPr/>
        </p:nvSpPr>
        <p:spPr>
          <a:xfrm>
            <a:off x="7702474" y="2780019"/>
            <a:ext cx="1351041" cy="2031325"/>
          </a:xfrm>
          <a:prstGeom prst="rect">
            <a:avLst/>
          </a:prstGeom>
          <a:noFill/>
        </p:spPr>
        <p:txBody>
          <a:bodyPr wrap="square" rtlCol="0">
            <a:spAutoFit/>
          </a:bodyPr>
          <a:lstStyle/>
          <a:p>
            <a:r>
              <a:rPr lang="vi-VN" sz="1800" dirty="0" smtClean="0"/>
              <a:t>Khu vực tên lửa Liên Xô được triển khai tại Cuba năm 1962.</a:t>
            </a:r>
            <a:endParaRPr lang="en-US" sz="1800" dirty="0"/>
          </a:p>
        </p:txBody>
      </p:sp>
      <p:sp>
        <p:nvSpPr>
          <p:cNvPr id="8" name="TextBox 7"/>
          <p:cNvSpPr txBox="1"/>
          <p:nvPr/>
        </p:nvSpPr>
        <p:spPr>
          <a:xfrm>
            <a:off x="120524" y="2780019"/>
            <a:ext cx="1761674" cy="2246769"/>
          </a:xfrm>
          <a:prstGeom prst="rect">
            <a:avLst/>
          </a:prstGeom>
          <a:noFill/>
        </p:spPr>
        <p:txBody>
          <a:bodyPr wrap="square" rtlCol="0">
            <a:spAutoFit/>
          </a:bodyPr>
          <a:lstStyle/>
          <a:p>
            <a:r>
              <a:rPr lang="vi-VN" sz="2000" dirty="0" smtClean="0"/>
              <a:t>Cuộc phản công của lực lượng vũ trang cách mạng Cuba gần vịnh Hi rôn 19/4/1961</a:t>
            </a:r>
            <a:endParaRPr lang="en-US" sz="2000" dirty="0"/>
          </a:p>
        </p:txBody>
      </p:sp>
    </p:spTree>
    <p:extLst>
      <p:ext uri="{BB962C8B-B14F-4D97-AF65-F5344CB8AC3E}">
        <p14:creationId xmlns:p14="http://schemas.microsoft.com/office/powerpoint/2010/main" val="3563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56055673"/>
              </p:ext>
            </p:extLst>
          </p:nvPr>
        </p:nvGraphicFramePr>
        <p:xfrm>
          <a:off x="0" y="0"/>
          <a:ext cx="9144000" cy="5303520"/>
        </p:xfrm>
        <a:graphic>
          <a:graphicData uri="http://schemas.openxmlformats.org/drawingml/2006/table">
            <a:tbl>
              <a:tblPr firstRow="1" bandRow="1">
                <a:tableStyleId>{2ACDB613-B49A-4B8F-8217-04A48501F66F}</a:tableStyleId>
              </a:tblPr>
              <a:tblGrid>
                <a:gridCol w="1465243"/>
                <a:gridCol w="3986867"/>
                <a:gridCol w="3691890"/>
              </a:tblGrid>
              <a:tr h="650072">
                <a:tc>
                  <a:txBody>
                    <a:bodyPr/>
                    <a:lstStyle/>
                    <a:p>
                      <a:pPr algn="ctr"/>
                      <a:r>
                        <a:rPr lang="vi-VN" sz="2400" b="0" dirty="0" smtClean="0">
                          <a:solidFill>
                            <a:srgbClr val="FF0000"/>
                          </a:solidFill>
                        </a:rPr>
                        <a:t>Quốc</a:t>
                      </a:r>
                      <a:r>
                        <a:rPr lang="vi-VN" sz="2400" b="0" baseline="0" dirty="0" smtClean="0">
                          <a:solidFill>
                            <a:srgbClr val="FF0000"/>
                          </a:solidFill>
                        </a:rPr>
                        <a:t> gia </a:t>
                      </a:r>
                      <a:endParaRPr lang="en-US" sz="2400" b="0" dirty="0">
                        <a:solidFill>
                          <a:srgbClr val="FF0000"/>
                        </a:solidFill>
                      </a:endParaRPr>
                    </a:p>
                  </a:txBody>
                  <a:tcPr/>
                </a:tc>
                <a:tc>
                  <a:txBody>
                    <a:bodyPr/>
                    <a:lstStyle/>
                    <a:p>
                      <a:pPr algn="ctr"/>
                      <a:r>
                        <a:rPr lang="vi-VN" sz="2400" b="0" dirty="0" smtClean="0">
                          <a:solidFill>
                            <a:srgbClr val="FF0000"/>
                          </a:solidFill>
                        </a:rPr>
                        <a:t>Mỹ</a:t>
                      </a:r>
                      <a:r>
                        <a:rPr lang="vi-VN" sz="2400" b="0" baseline="0" dirty="0" smtClean="0">
                          <a:solidFill>
                            <a:srgbClr val="FF0000"/>
                          </a:solidFill>
                        </a:rPr>
                        <a:t> và các nước TBCN</a:t>
                      </a:r>
                      <a:endParaRPr lang="en-US" sz="2400" b="0" dirty="0">
                        <a:solidFill>
                          <a:srgbClr val="FF0000"/>
                        </a:solidFill>
                      </a:endParaRPr>
                    </a:p>
                  </a:txBody>
                  <a:tcPr/>
                </a:tc>
                <a:tc>
                  <a:txBody>
                    <a:bodyPr/>
                    <a:lstStyle/>
                    <a:p>
                      <a:pPr algn="ctr"/>
                      <a:r>
                        <a:rPr lang="vi-VN" sz="2400" b="0" dirty="0" smtClean="0">
                          <a:solidFill>
                            <a:srgbClr val="FF0000"/>
                          </a:solidFill>
                        </a:rPr>
                        <a:t>Liên</a:t>
                      </a:r>
                      <a:r>
                        <a:rPr lang="vi-VN" sz="2400" b="0" baseline="0" dirty="0" smtClean="0">
                          <a:solidFill>
                            <a:srgbClr val="FF0000"/>
                          </a:solidFill>
                        </a:rPr>
                        <a:t> Xô và các nước XHCN</a:t>
                      </a:r>
                      <a:endParaRPr lang="en-US" sz="2400" b="0" dirty="0">
                        <a:solidFill>
                          <a:srgbClr val="FF0000"/>
                        </a:solidFill>
                      </a:endParaRPr>
                    </a:p>
                  </a:txBody>
                  <a:tcPr/>
                </a:tc>
              </a:tr>
              <a:tr h="1046603">
                <a:tc>
                  <a:txBody>
                    <a:bodyPr/>
                    <a:lstStyle/>
                    <a:p>
                      <a:pPr algn="ctr"/>
                      <a:r>
                        <a:rPr lang="vi-VN" sz="2400" baseline="0" dirty="0" smtClean="0">
                          <a:solidFill>
                            <a:srgbClr val="3366FF"/>
                          </a:solidFill>
                        </a:rPr>
                        <a:t>Việt Nam</a:t>
                      </a:r>
                    </a:p>
                    <a:p>
                      <a:pPr algn="ctr"/>
                      <a:endParaRPr lang="vi-VN" sz="2400" baseline="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p>
                      <a:pPr algn="ctr"/>
                      <a:endParaRPr lang="vi-VN" sz="2400" dirty="0" smtClean="0">
                        <a:solidFill>
                          <a:srgbClr val="FF0000"/>
                        </a:solidFill>
                      </a:endParaRPr>
                    </a:p>
                  </a:txBody>
                  <a:tcPr/>
                </a:tc>
                <a:tc>
                  <a:txBody>
                    <a:bodyPr/>
                    <a:lstStyle/>
                    <a:p>
                      <a:pPr algn="ctr"/>
                      <a:endParaRPr lang="en-US" sz="2400" dirty="0">
                        <a:solidFill>
                          <a:srgbClr val="FF0000"/>
                        </a:solidFill>
                      </a:endParaRPr>
                    </a:p>
                  </a:txBody>
                  <a:tcPr/>
                </a:tc>
                <a:tc>
                  <a:txBody>
                    <a:bodyPr/>
                    <a:lstStyle/>
                    <a:p>
                      <a:pPr algn="ctr"/>
                      <a:endParaRPr lang="en-US" sz="2400" dirty="0">
                        <a:solidFill>
                          <a:srgbClr val="FF0000"/>
                        </a:solidFill>
                      </a:endParaRPr>
                    </a:p>
                  </a:txBody>
                  <a:tcPr/>
                </a:tc>
              </a:tr>
            </a:tbl>
          </a:graphicData>
        </a:graphic>
      </p:graphicFrame>
      <p:sp>
        <p:nvSpPr>
          <p:cNvPr id="4" name="TextBox 3"/>
          <p:cNvSpPr txBox="1"/>
          <p:nvPr/>
        </p:nvSpPr>
        <p:spPr>
          <a:xfrm>
            <a:off x="1553378" y="793214"/>
            <a:ext cx="3990172" cy="3477875"/>
          </a:xfrm>
          <a:prstGeom prst="rect">
            <a:avLst/>
          </a:prstGeom>
          <a:noFill/>
        </p:spPr>
        <p:txBody>
          <a:bodyPr wrap="square" rtlCol="0">
            <a:spAutoFit/>
          </a:bodyPr>
          <a:lstStyle/>
          <a:p>
            <a:r>
              <a:rPr lang="vi-VN" sz="1200" dirty="0" smtClean="0"/>
              <a:t>-</a:t>
            </a:r>
            <a:r>
              <a:rPr lang="vi-VN" sz="2000" dirty="0" smtClean="0">
                <a:solidFill>
                  <a:srgbClr val="C00000"/>
                </a:solidFill>
              </a:rPr>
              <a:t>1950-1954 : </a:t>
            </a:r>
            <a:r>
              <a:rPr lang="vi-VN" sz="2000" dirty="0" smtClean="0"/>
              <a:t>can thiệp, giúp Pháp tiến hành chiến tranh xâm lược Việt Nam.</a:t>
            </a:r>
          </a:p>
          <a:p>
            <a:r>
              <a:rPr lang="vi-VN" sz="2000" dirty="0" smtClean="0">
                <a:solidFill>
                  <a:srgbClr val="C00000"/>
                </a:solidFill>
              </a:rPr>
              <a:t>-1954 -1975 : </a:t>
            </a:r>
          </a:p>
          <a:p>
            <a:r>
              <a:rPr lang="vi-VN" sz="2000" dirty="0" smtClean="0"/>
              <a:t>+ thiết lập, hỗ trợ chính quyền phản cách mạng ỡ miền Nam.</a:t>
            </a:r>
          </a:p>
          <a:p>
            <a:r>
              <a:rPr lang="vi-VN" sz="2000" dirty="0" smtClean="0"/>
              <a:t>+Tiến hành chiến tranh xâm lược miền Nam Việt Nam.</a:t>
            </a:r>
          </a:p>
          <a:p>
            <a:r>
              <a:rPr lang="vi-VN" sz="2000" dirty="0" smtClean="0"/>
              <a:t>+ Chống phá công cuộc xây dựng chủ nghĩa xã hội ở Miền Bắc .</a:t>
            </a:r>
            <a:endParaRPr lang="en-US" sz="2000" dirty="0"/>
          </a:p>
        </p:txBody>
      </p:sp>
      <p:sp>
        <p:nvSpPr>
          <p:cNvPr id="5" name="TextBox 4"/>
          <p:cNvSpPr txBox="1"/>
          <p:nvPr/>
        </p:nvSpPr>
        <p:spPr>
          <a:xfrm>
            <a:off x="5543550" y="792162"/>
            <a:ext cx="3451642" cy="3170099"/>
          </a:xfrm>
          <a:prstGeom prst="rect">
            <a:avLst/>
          </a:prstGeom>
          <a:noFill/>
        </p:spPr>
        <p:txBody>
          <a:bodyPr wrap="square" rtlCol="0">
            <a:spAutoFit/>
          </a:bodyPr>
          <a:lstStyle/>
          <a:p>
            <a:r>
              <a:rPr lang="vi-VN" sz="1200" dirty="0" smtClean="0">
                <a:solidFill>
                  <a:srgbClr val="C00000"/>
                </a:solidFill>
              </a:rPr>
              <a:t>-</a:t>
            </a:r>
            <a:r>
              <a:rPr lang="vi-VN" sz="2000" dirty="0" smtClean="0">
                <a:solidFill>
                  <a:srgbClr val="C00000"/>
                </a:solidFill>
              </a:rPr>
              <a:t>1950-1954 : </a:t>
            </a:r>
            <a:r>
              <a:rPr lang="vi-VN" sz="2000" dirty="0" smtClean="0"/>
              <a:t>giúp nhân dân Việt Nam chống Pháp, can thiệp Mỹ.</a:t>
            </a:r>
          </a:p>
          <a:p>
            <a:r>
              <a:rPr lang="vi-VN" sz="2000" dirty="0" smtClean="0">
                <a:solidFill>
                  <a:srgbClr val="C00000"/>
                </a:solidFill>
              </a:rPr>
              <a:t>-1954 -1975 : </a:t>
            </a:r>
          </a:p>
          <a:p>
            <a:r>
              <a:rPr lang="vi-VN" sz="2000" dirty="0"/>
              <a:t>+ Ủng hộ công cuộc xây dựng chủ nghĩa xã hội ở Miền Bắc </a:t>
            </a:r>
            <a:r>
              <a:rPr lang="vi-VN" sz="2000" dirty="0" smtClean="0"/>
              <a:t>.</a:t>
            </a:r>
          </a:p>
          <a:p>
            <a:r>
              <a:rPr lang="vi-VN" sz="2000" dirty="0" smtClean="0"/>
              <a:t>+Kháng chiến chống Mỹ, giải phóng miền Nam thống nhất đất nước.</a:t>
            </a:r>
          </a:p>
        </p:txBody>
      </p:sp>
    </p:spTree>
    <p:extLst>
      <p:ext uri="{BB962C8B-B14F-4D97-AF65-F5344CB8AC3E}">
        <p14:creationId xmlns:p14="http://schemas.microsoft.com/office/powerpoint/2010/main" val="209572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barn(inVertical)">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barn(inVertical)">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barn(inVertical)">
                                      <p:cBhvr>
                                        <p:cTn id="4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663094"/>
          </a:xfrm>
        </p:spPr>
        <p:txBody>
          <a:bodyPr/>
          <a:lstStyle/>
          <a:p>
            <a:pPr algn="ctr"/>
            <a:r>
              <a:rPr lang="vi-VN" b="1" dirty="0" smtClean="0">
                <a:solidFill>
                  <a:srgbClr val="FF0000"/>
                </a:solidFill>
              </a:rPr>
              <a:t>Liên Xô </a:t>
            </a:r>
            <a:endParaRPr lang="en-US" b="1" dirty="0">
              <a:solidFill>
                <a:srgbClr val="FF0000"/>
              </a:solidFill>
            </a:endParaRPr>
          </a:p>
        </p:txBody>
      </p:sp>
      <p:pic>
        <p:nvPicPr>
          <p:cNvPr id="5" name="Picture 4"/>
          <p:cNvPicPr>
            <a:picLocks noChangeAspect="1"/>
          </p:cNvPicPr>
          <p:nvPr/>
        </p:nvPicPr>
        <p:blipFill>
          <a:blip r:embed="rId2"/>
          <a:stretch>
            <a:fillRect/>
          </a:stretch>
        </p:blipFill>
        <p:spPr>
          <a:xfrm>
            <a:off x="4257070" y="1184201"/>
            <a:ext cx="4552078" cy="3892196"/>
          </a:xfrm>
          <a:prstGeom prst="rect">
            <a:avLst/>
          </a:prstGeom>
        </p:spPr>
      </p:pic>
      <p:pic>
        <p:nvPicPr>
          <p:cNvPr id="6" name="Picture 5"/>
          <p:cNvPicPr>
            <a:picLocks noChangeAspect="1"/>
          </p:cNvPicPr>
          <p:nvPr/>
        </p:nvPicPr>
        <p:blipFill>
          <a:blip r:embed="rId3"/>
          <a:stretch>
            <a:fillRect/>
          </a:stretch>
        </p:blipFill>
        <p:spPr>
          <a:xfrm>
            <a:off x="163500" y="1184201"/>
            <a:ext cx="4093570" cy="3761286"/>
          </a:xfrm>
          <a:prstGeom prst="rect">
            <a:avLst/>
          </a:prstGeom>
        </p:spPr>
      </p:pic>
    </p:spTree>
    <p:extLst>
      <p:ext uri="{BB962C8B-B14F-4D97-AF65-F5344CB8AC3E}">
        <p14:creationId xmlns:p14="http://schemas.microsoft.com/office/powerpoint/2010/main" val="22361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5F76BA-6C6C-4C5F-A1FE-39A7917C5E2A}" type="slidenum">
              <a:rPr lang="en-US" smtClean="0"/>
              <a:t>57</a:t>
            </a:fld>
            <a:endParaRPr lang="en-US"/>
          </a:p>
        </p:txBody>
      </p:sp>
      <p:sp>
        <p:nvSpPr>
          <p:cNvPr id="2" name="Title 1"/>
          <p:cNvSpPr>
            <a:spLocks noGrp="1"/>
          </p:cNvSpPr>
          <p:nvPr>
            <p:ph type="title"/>
          </p:nvPr>
        </p:nvSpPr>
        <p:spPr>
          <a:xfrm>
            <a:off x="757316" y="440675"/>
            <a:ext cx="7717500" cy="892422"/>
          </a:xfrm>
        </p:spPr>
        <p:style>
          <a:lnRef idx="1">
            <a:schemeClr val="accent1"/>
          </a:lnRef>
          <a:fillRef idx="2">
            <a:schemeClr val="accent1"/>
          </a:fillRef>
          <a:effectRef idx="1">
            <a:schemeClr val="accent1"/>
          </a:effectRef>
          <a:fontRef idx="minor">
            <a:schemeClr val="dk1"/>
          </a:fontRef>
        </p:style>
        <p:txBody>
          <a:bodyPr/>
          <a:lstStyle/>
          <a:p>
            <a:r>
              <a:rPr lang="vi-VN" sz="4800" dirty="0" smtClean="0">
                <a:latin typeface="Tahoma" panose="020B0604030504040204" pitchFamily="34" charset="0"/>
                <a:ea typeface="Tahoma" panose="020B0604030504040204" pitchFamily="34" charset="0"/>
                <a:cs typeface="Tahoma" panose="020B0604030504040204" pitchFamily="34" charset="0"/>
              </a:rPr>
              <a:t>Mỹ </a:t>
            </a:r>
            <a:endParaRPr lang="en-US" sz="48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stretch>
            <a:fillRect/>
          </a:stretch>
        </p:blipFill>
        <p:spPr>
          <a:xfrm>
            <a:off x="610724" y="1527787"/>
            <a:ext cx="8213787" cy="3409950"/>
          </a:xfrm>
          <a:prstGeom prst="rect">
            <a:avLst/>
          </a:prstGeom>
        </p:spPr>
      </p:pic>
    </p:spTree>
    <p:extLst>
      <p:ext uri="{BB962C8B-B14F-4D97-AF65-F5344CB8AC3E}">
        <p14:creationId xmlns:p14="http://schemas.microsoft.com/office/powerpoint/2010/main" val="7609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340778CE-9C60-A0FF-9D54-B8926A055E2D}"/>
              </a:ext>
            </a:extLst>
          </p:cNvPr>
          <p:cNvGrpSpPr/>
          <p:nvPr/>
        </p:nvGrpSpPr>
        <p:grpSpPr>
          <a:xfrm>
            <a:off x="281810" y="0"/>
            <a:ext cx="8580379" cy="4807167"/>
            <a:chOff x="281810" y="98676"/>
            <a:chExt cx="8580379" cy="2741862"/>
          </a:xfrm>
        </p:grpSpPr>
        <p:pic>
          <p:nvPicPr>
            <p:cNvPr id="5" name="Picture 4">
              <a:extLst>
                <a:ext uri="{FF2B5EF4-FFF2-40B4-BE49-F238E27FC236}">
                  <a16:creationId xmlns="" xmlns:a16="http://schemas.microsoft.com/office/drawing/2014/main" id="{FE163924-FB8D-BEF1-A514-C4C6BD4118DE}"/>
                </a:ext>
              </a:extLst>
            </p:cNvPr>
            <p:cNvPicPr>
              <a:picLocks noChangeAspect="1"/>
            </p:cNvPicPr>
            <p:nvPr/>
          </p:nvPicPr>
          <p:blipFill>
            <a:blip r:embed="rId2"/>
            <a:srcRect/>
            <a:stretch/>
          </p:blipFill>
          <p:spPr>
            <a:xfrm>
              <a:off x="281810" y="98676"/>
              <a:ext cx="8580379" cy="2248224"/>
            </a:xfrm>
            <a:prstGeom prst="rect">
              <a:avLst/>
            </a:prstGeom>
          </p:spPr>
        </p:pic>
        <p:sp>
          <p:nvSpPr>
            <p:cNvPr id="4" name="TextBox 3">
              <a:extLst>
                <a:ext uri="{FF2B5EF4-FFF2-40B4-BE49-F238E27FC236}">
                  <a16:creationId xmlns="" xmlns:a16="http://schemas.microsoft.com/office/drawing/2014/main" id="{F9295DC9-DE60-E822-4048-8CB503279F97}"/>
                </a:ext>
              </a:extLst>
            </p:cNvPr>
            <p:cNvSpPr txBox="1"/>
            <p:nvPr/>
          </p:nvSpPr>
          <p:spPr>
            <a:xfrm>
              <a:off x="2285999" y="2557067"/>
              <a:ext cx="5392757" cy="283471"/>
            </a:xfrm>
            <a:prstGeom prst="rect">
              <a:avLst/>
            </a:prstGeom>
            <a:noFill/>
          </p:spPr>
          <p:txBody>
            <a:bodyPr wrap="square">
              <a:spAutoFit/>
            </a:bodyPr>
            <a:lstStyle/>
            <a:p>
              <a:pPr algn="ctr" defTabSz="457200">
                <a:lnSpc>
                  <a:spcPct val="150000"/>
                </a:lnSpc>
                <a:buClrTx/>
              </a:pPr>
              <a:r>
                <a:rPr lang="vi-VN" sz="2000" b="1" kern="1200" dirty="0">
                  <a:solidFill>
                    <a:prstClr val="black"/>
                  </a:solidFill>
                </a:rPr>
                <a:t>Sự đối đầu giữa NATO và Khối Vác-sa-va</a:t>
              </a:r>
            </a:p>
          </p:txBody>
        </p:sp>
      </p:grpSp>
    </p:spTree>
    <p:extLst>
      <p:ext uri="{BB962C8B-B14F-4D97-AF65-F5344CB8AC3E}">
        <p14:creationId xmlns:p14="http://schemas.microsoft.com/office/powerpoint/2010/main" val="20917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9999" y="77912"/>
            <a:ext cx="5883007" cy="523220"/>
          </a:xfrm>
          <a:prstGeom prst="rect">
            <a:avLst/>
          </a:prstGeom>
          <a:noFill/>
        </p:spPr>
        <p:txBody>
          <a:bodyPr wrap="square" rtlCol="0">
            <a:spAutoFit/>
          </a:bodyPr>
          <a:lstStyle/>
          <a:p>
            <a:r>
              <a:rPr lang="vi-VN" sz="2800" b="1" dirty="0" smtClean="0">
                <a:solidFill>
                  <a:srgbClr val="3366FF"/>
                </a:solidFill>
              </a:rPr>
              <a:t>KẾT THÚC CHIẾN TRANH LẠNH </a:t>
            </a:r>
            <a:endParaRPr lang="en-US" sz="2800" b="1" dirty="0">
              <a:solidFill>
                <a:srgbClr val="3366FF"/>
              </a:solidFill>
            </a:endParaRPr>
          </a:p>
        </p:txBody>
      </p:sp>
      <p:sp>
        <p:nvSpPr>
          <p:cNvPr id="4" name="TextBox 3"/>
          <p:cNvSpPr txBox="1"/>
          <p:nvPr/>
        </p:nvSpPr>
        <p:spPr>
          <a:xfrm>
            <a:off x="936845" y="850006"/>
            <a:ext cx="2776251" cy="830997"/>
          </a:xfrm>
          <a:prstGeom prst="rect">
            <a:avLst/>
          </a:prstGeom>
          <a:noFill/>
        </p:spPr>
        <p:txBody>
          <a:bodyPr wrap="square" rtlCol="0">
            <a:spAutoFit/>
          </a:bodyPr>
          <a:lstStyle/>
          <a:p>
            <a:r>
              <a:rPr lang="vi-VN"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3/1985</a:t>
            </a: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5677359" y="871782"/>
            <a:ext cx="2776251" cy="830997"/>
          </a:xfrm>
          <a:prstGeom prst="rect">
            <a:avLst/>
          </a:prstGeom>
          <a:noFill/>
        </p:spPr>
        <p:txBody>
          <a:bodyPr wrap="square" rtlCol="0">
            <a:spAutoFit/>
          </a:bodyPr>
          <a:lstStyle/>
          <a:p>
            <a:r>
              <a:rPr lang="vi-VN" sz="4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12/1989</a:t>
            </a:r>
            <a:endParaRPr lang="en-US" sz="4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69432" y="3732576"/>
            <a:ext cx="3416721"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vi-VN"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Quan hệ Liên Xô – Mỹ trở nên hòa dịu.</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369432" y="1878180"/>
            <a:ext cx="3650256" cy="95410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800" dirty="0" smtClean="0">
                <a:latin typeface="Tahoma" panose="020B0604030504040204" pitchFamily="34" charset="0"/>
                <a:ea typeface="Tahoma" panose="020B0604030504040204" pitchFamily="34" charset="0"/>
                <a:cs typeface="Tahoma" panose="020B0604030504040204" pitchFamily="34" charset="0"/>
              </a:rPr>
              <a:t>Goóc-ba chốp lên nắm quyền ở Liên Xô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Down Arrow 7"/>
          <p:cNvSpPr/>
          <p:nvPr/>
        </p:nvSpPr>
        <p:spPr>
          <a:xfrm>
            <a:off x="1769181" y="2850009"/>
            <a:ext cx="514350" cy="8516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59425" y="3745440"/>
            <a:ext cx="3416721"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vi-VN"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Tuyên bố chấm dứt chiến tranh lạnh.</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503051" y="1821836"/>
            <a:ext cx="4530780"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dirty="0" smtClean="0">
                <a:latin typeface="Tahoma" panose="020B0604030504040204" pitchFamily="34" charset="0"/>
                <a:ea typeface="Tahoma" panose="020B0604030504040204" pitchFamily="34" charset="0"/>
                <a:cs typeface="Tahoma" panose="020B0604030504040204" pitchFamily="34" charset="0"/>
              </a:rPr>
              <a:t>Cuộc gặp của Goóc-ba-chốp và Bushsơ- đại diện cho chính phủ Liên Xô và Mỹ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Down Arrow 11"/>
          <p:cNvSpPr/>
          <p:nvPr/>
        </p:nvSpPr>
        <p:spPr>
          <a:xfrm>
            <a:off x="6315246" y="3022165"/>
            <a:ext cx="514350" cy="663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187758" y="1013552"/>
            <a:ext cx="4185031" cy="3685995"/>
          </a:xfrm>
          <a:prstGeom prst="rect">
            <a:avLst/>
          </a:prstGeom>
        </p:spPr>
      </p:pic>
    </p:spTree>
    <p:extLst>
      <p:ext uri="{BB962C8B-B14F-4D97-AF65-F5344CB8AC3E}">
        <p14:creationId xmlns:p14="http://schemas.microsoft.com/office/powerpoint/2010/main" val="246567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G. Xta-lin. </a:t>
            </a:r>
          </a:p>
        </p:txBody>
      </p:sp>
      <p:sp>
        <p:nvSpPr>
          <p:cNvPr id="4" name="Rectangle: Rounded Corners 3">
            <a:extLst>
              <a:ext uri="{FF2B5EF4-FFF2-40B4-BE49-F238E27FC236}">
                <a16:creationId xmlns="" xmlns:a16="http://schemas.microsoft.com/office/drawing/2014/main" id="{9C0AD2D4-988C-1E3C-AE18-8D87053F16C4}"/>
              </a:ext>
            </a:extLst>
          </p:cNvPr>
          <p:cNvSpPr/>
          <p:nvPr/>
        </p:nvSpPr>
        <p:spPr>
          <a:xfrm>
            <a:off x="220134" y="1595970"/>
            <a:ext cx="3056466" cy="1320800"/>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rgbClr val="000000"/>
                </a:solidFill>
                <a:ea typeface="Calibri" panose="020F0502020204030204" pitchFamily="34" charset="0"/>
              </a:rPr>
              <a:t>Nhà hoạt động chính trị, nhà lãnh đạo Đảng Cộng sản và Nhà nước Liên Xô</a:t>
            </a:r>
            <a:r>
              <a:rPr lang="en-US" sz="1800" dirty="0">
                <a:solidFill>
                  <a:srgbClr val="000000"/>
                </a:solidFill>
                <a:ea typeface="Calibri" panose="020F0502020204030204" pitchFamily="34" charset="0"/>
              </a:rPr>
              <a:t>.</a:t>
            </a:r>
            <a:r>
              <a:rPr lang="vi-VN" sz="1800" dirty="0">
                <a:solidFill>
                  <a:srgbClr val="000000"/>
                </a:solidFill>
                <a:ea typeface="Calibri" panose="020F0502020204030204" pitchFamily="34" charset="0"/>
              </a:rPr>
              <a:t> </a:t>
            </a:r>
            <a:endParaRPr lang="en-US" dirty="0"/>
          </a:p>
        </p:txBody>
      </p:sp>
      <p:sp>
        <p:nvSpPr>
          <p:cNvPr id="5" name="Rectangle: Rounded Corners 4">
            <a:extLst>
              <a:ext uri="{FF2B5EF4-FFF2-40B4-BE49-F238E27FC236}">
                <a16:creationId xmlns="" xmlns:a16="http://schemas.microsoft.com/office/drawing/2014/main" id="{E45EAAF9-C5AB-1889-E5FE-BD0909B82D66}"/>
              </a:ext>
            </a:extLst>
          </p:cNvPr>
          <p:cNvSpPr/>
          <p:nvPr/>
        </p:nvSpPr>
        <p:spPr>
          <a:xfrm>
            <a:off x="220134" y="3052235"/>
            <a:ext cx="6383866" cy="1667933"/>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rgbClr val="000000"/>
                </a:solidFill>
                <a:ea typeface="Calibri" panose="020F0502020204030204" pitchFamily="34" charset="0"/>
              </a:rPr>
              <a:t>Dưới sự lãnh đạo của </a:t>
            </a:r>
            <a:r>
              <a:rPr lang="en-US" sz="1800" dirty="0" err="1">
                <a:solidFill>
                  <a:srgbClr val="000000"/>
                </a:solidFill>
                <a:ea typeface="Calibri" panose="020F0502020204030204" pitchFamily="34" charset="0"/>
              </a:rPr>
              <a:t>ông</a:t>
            </a:r>
            <a:r>
              <a:rPr lang="vi-VN" sz="1800" dirty="0">
                <a:solidFill>
                  <a:srgbClr val="000000"/>
                </a:solidFill>
                <a:ea typeface="Calibri" panose="020F0502020204030204" pitchFamily="34" charset="0"/>
              </a:rPr>
              <a:t> và </a:t>
            </a:r>
            <a:r>
              <a:rPr lang="en-US" sz="1800" dirty="0">
                <a:solidFill>
                  <a:srgbClr val="000000"/>
                </a:solidFill>
                <a:ea typeface="Calibri" panose="020F0502020204030204" pitchFamily="34" charset="0"/>
              </a:rPr>
              <a:t>ĐCS </a:t>
            </a:r>
            <a:r>
              <a:rPr lang="vi-VN" sz="1800" dirty="0">
                <a:solidFill>
                  <a:srgbClr val="000000"/>
                </a:solidFill>
                <a:ea typeface="Calibri" panose="020F0502020204030204" pitchFamily="34" charset="0"/>
              </a:rPr>
              <a:t>Liên Xô, nhân dân đã giành thắng lợi trong cuộc chiến tranh giữ nước,</a:t>
            </a:r>
            <a:endParaRPr lang="en-US" sz="1800" dirty="0">
              <a:solidFill>
                <a:srgbClr val="000000"/>
              </a:solidFill>
              <a:ea typeface="Calibri" panose="020F0502020204030204" pitchFamily="34" charset="0"/>
            </a:endParaRPr>
          </a:p>
          <a:p>
            <a:pPr algn="ctr">
              <a:lnSpc>
                <a:spcPct val="150000"/>
              </a:lnSpc>
            </a:pPr>
            <a:r>
              <a:rPr lang="vi-VN" sz="1800" dirty="0">
                <a:solidFill>
                  <a:srgbClr val="000000"/>
                </a:solidFill>
                <a:ea typeface="Calibri" panose="020F0502020204030204" pitchFamily="34" charset="0"/>
              </a:rPr>
              <a:t>chống phát xít Đức (1941 – 1945</a:t>
            </a:r>
            <a:r>
              <a:rPr lang="en-US" sz="1800" dirty="0">
                <a:solidFill>
                  <a:srgbClr val="000000"/>
                </a:solidFill>
                <a:ea typeface="Calibri" panose="020F0502020204030204" pitchFamily="34" charset="0"/>
              </a:rPr>
              <a:t>)</a:t>
            </a:r>
            <a:endParaRPr lang="en-US" dirty="0"/>
          </a:p>
        </p:txBody>
      </p:sp>
      <p:sp>
        <p:nvSpPr>
          <p:cNvPr id="6" name="Rectangle: Rounded Corners 5">
            <a:extLst>
              <a:ext uri="{FF2B5EF4-FFF2-40B4-BE49-F238E27FC236}">
                <a16:creationId xmlns="" xmlns:a16="http://schemas.microsoft.com/office/drawing/2014/main" id="{9ADECEE0-7049-F260-CF6A-4460C0E1A950}"/>
              </a:ext>
            </a:extLst>
          </p:cNvPr>
          <p:cNvSpPr/>
          <p:nvPr/>
        </p:nvSpPr>
        <p:spPr>
          <a:xfrm>
            <a:off x="3373968" y="1595970"/>
            <a:ext cx="3230032" cy="1320800"/>
          </a:xfrm>
          <a:prstGeom prst="roundRect">
            <a:avLst>
              <a:gd name="adj" fmla="val 9350"/>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ea typeface="Calibri" panose="020F0502020204030204" pitchFamily="34" charset="0"/>
              </a:rPr>
              <a:t>Tổng Bí thư Đảng Cộng sản Liên Xô (1922 - 1953). </a:t>
            </a:r>
            <a:endParaRPr lang="en-US"/>
          </a:p>
        </p:txBody>
      </p:sp>
      <p:sp>
        <p:nvSpPr>
          <p:cNvPr id="8" name="Rectangle: Rounded Corners 7">
            <a:extLst>
              <a:ext uri="{FF2B5EF4-FFF2-40B4-BE49-F238E27FC236}">
                <a16:creationId xmlns="" xmlns:a16="http://schemas.microsoft.com/office/drawing/2014/main" id="{A9115821-D127-9550-01E8-294686BE3D17}"/>
              </a:ext>
            </a:extLst>
          </p:cNvPr>
          <p:cNvSpPr/>
          <p:nvPr/>
        </p:nvSpPr>
        <p:spPr>
          <a:xfrm>
            <a:off x="6701367" y="1595970"/>
            <a:ext cx="2252134" cy="3124197"/>
          </a:xfrm>
          <a:prstGeom prst="roundRect">
            <a:avLst>
              <a:gd name="adj" fmla="val 5714"/>
            </a:avLst>
          </a:prstGeom>
          <a:solidFill>
            <a:schemeClr val="accent4"/>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rgbClr val="000000"/>
                </a:solidFill>
                <a:ea typeface="Calibri" panose="020F0502020204030204" pitchFamily="34" charset="0"/>
              </a:rPr>
              <a:t>G</a:t>
            </a:r>
            <a:r>
              <a:rPr lang="vi-VN" sz="1800" dirty="0" err="1">
                <a:solidFill>
                  <a:srgbClr val="000000"/>
                </a:solidFill>
                <a:ea typeface="Calibri" panose="020F0502020204030204" pitchFamily="34" charset="0"/>
              </a:rPr>
              <a:t>iải</a:t>
            </a:r>
            <a:r>
              <a:rPr lang="vi-VN" sz="1800" dirty="0">
                <a:solidFill>
                  <a:srgbClr val="000000"/>
                </a:solidFill>
                <a:ea typeface="Calibri" panose="020F0502020204030204" pitchFamily="34" charset="0"/>
              </a:rPr>
              <a:t> phóng nhiều nước ở Trung và Đông Âu dẫn tới sự thành lập hệ thống xã hội chủ nghĩa. </a:t>
            </a:r>
            <a:endParaRPr lang="en-US" sz="1800" dirty="0"/>
          </a:p>
        </p:txBody>
      </p:sp>
      <p:sp>
        <p:nvSpPr>
          <p:cNvPr id="2" name="Multiplication Sign 1">
            <a:hlinkClick r:id="rId3" action="ppaction://hlinksldjump"/>
            <a:extLst>
              <a:ext uri="{FF2B5EF4-FFF2-40B4-BE49-F238E27FC236}">
                <a16:creationId xmlns="" xmlns:a16="http://schemas.microsoft.com/office/drawing/2014/main" id="{F3A38796-B015-88AB-E797-AB6BAA0D0423}"/>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EAAE8292-9674-6267-F8EB-2CF20599E4BC}"/>
              </a:ext>
            </a:extLst>
          </p:cNvPr>
          <p:cNvSpPr/>
          <p:nvPr/>
        </p:nvSpPr>
        <p:spPr>
          <a:xfrm>
            <a:off x="2070100" y="423333"/>
            <a:ext cx="5003800" cy="863600"/>
          </a:xfrm>
          <a:prstGeom prst="roundRect">
            <a:avLst>
              <a:gd name="adj" fmla="val 50000"/>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spTree>
    <p:extLst>
      <p:ext uri="{BB962C8B-B14F-4D97-AF65-F5344CB8AC3E}">
        <p14:creationId xmlns:p14="http://schemas.microsoft.com/office/powerpoint/2010/main" val="134568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6F8C374-EA84-9C59-2C17-7CD5FE237889}"/>
              </a:ext>
            </a:extLst>
          </p:cNvPr>
          <p:cNvSpPr txBox="1"/>
          <p:nvPr/>
        </p:nvSpPr>
        <p:spPr>
          <a:xfrm>
            <a:off x="233915" y="207188"/>
            <a:ext cx="8665535" cy="1410643"/>
          </a:xfrm>
          <a:prstGeom prst="rect">
            <a:avLst/>
          </a:prstGeom>
          <a:noFill/>
        </p:spPr>
        <p:txBody>
          <a:bodyPr wrap="square">
            <a:spAutoFit/>
          </a:bodyPr>
          <a:lstStyle/>
          <a:p>
            <a:pPr algn="just">
              <a:lnSpc>
                <a:spcPct val="150000"/>
              </a:lnSpc>
              <a:spcBef>
                <a:spcPts val="100"/>
              </a:spcBef>
              <a:spcAft>
                <a:spcPts val="100"/>
              </a:spcAft>
            </a:pPr>
            <a:r>
              <a:rPr lang="en-US" sz="2800" b="1" kern="100" dirty="0">
                <a:solidFill>
                  <a:srgbClr val="FF0000"/>
                </a:solidFill>
                <a:latin typeface="+mn-lt"/>
                <a:ea typeface="Calibri" panose="020F0502020204030204" pitchFamily="34" charset="0"/>
              </a:rPr>
              <a:t>3</a:t>
            </a:r>
            <a:r>
              <a:rPr lang="vi-VN" sz="2800" b="1" kern="100" dirty="0">
                <a:solidFill>
                  <a:srgbClr val="FF0000"/>
                </a:solidFill>
                <a:effectLst/>
                <a:latin typeface="+mn-lt"/>
                <a:ea typeface="Calibri" panose="020F0502020204030204" pitchFamily="34" charset="0"/>
              </a:rPr>
              <a:t>. </a:t>
            </a:r>
            <a:r>
              <a:rPr lang="en-US" sz="2800" b="1" kern="100" dirty="0" err="1">
                <a:solidFill>
                  <a:srgbClr val="FF0000"/>
                </a:solidFill>
                <a:effectLst/>
                <a:latin typeface="+mn-lt"/>
                <a:ea typeface="Calibri" panose="020F0502020204030204" pitchFamily="34" charset="0"/>
              </a:rPr>
              <a:t>Hậu</a:t>
            </a:r>
            <a:r>
              <a:rPr lang="en-US" sz="2800" b="1" kern="100" dirty="0">
                <a:solidFill>
                  <a:srgbClr val="FF0000"/>
                </a:solidFill>
                <a:effectLst/>
                <a:latin typeface="+mn-lt"/>
                <a:ea typeface="Calibri" panose="020F0502020204030204" pitchFamily="34" charset="0"/>
              </a:rPr>
              <a:t> </a:t>
            </a:r>
            <a:r>
              <a:rPr lang="en-US" sz="2800" b="1" kern="100" dirty="0" err="1">
                <a:solidFill>
                  <a:srgbClr val="FF0000"/>
                </a:solidFill>
                <a:effectLst/>
                <a:latin typeface="+mn-lt"/>
                <a:ea typeface="Calibri" panose="020F0502020204030204" pitchFamily="34" charset="0"/>
              </a:rPr>
              <a:t>quả</a:t>
            </a:r>
            <a:endParaRPr lang="en-US" sz="2800" dirty="0">
              <a:solidFill>
                <a:srgbClr val="FF0000"/>
              </a:solidFill>
              <a:effectLst/>
              <a:latin typeface="+mn-lt"/>
              <a:ea typeface="Calibri" panose="020F0502020204030204" pitchFamily="34" charset="0"/>
            </a:endParaRPr>
          </a:p>
          <a:p>
            <a:pPr algn="just">
              <a:lnSpc>
                <a:spcPct val="150000"/>
              </a:lnSpc>
              <a:spcBef>
                <a:spcPts val="100"/>
              </a:spcBef>
              <a:spcAft>
                <a:spcPts val="100"/>
              </a:spcAft>
            </a:pPr>
            <a:r>
              <a:rPr lang="en-US" sz="2800" kern="100" dirty="0">
                <a:solidFill>
                  <a:srgbClr val="FF0000"/>
                </a:solidFill>
                <a:latin typeface="+mn-lt"/>
                <a:ea typeface="Calibri" panose="020F0502020204030204" pitchFamily="34" charset="0"/>
              </a:rPr>
              <a:t>   </a:t>
            </a:r>
            <a:r>
              <a:rPr lang="en-US" sz="2800" b="1" kern="100" dirty="0">
                <a:solidFill>
                  <a:srgbClr val="3366FF"/>
                </a:solidFill>
                <a:latin typeface="+mn-lt"/>
                <a:ea typeface="Calibri" panose="020F0502020204030204" pitchFamily="34" charset="0"/>
              </a:rPr>
              <a:t>Qua </a:t>
            </a:r>
            <a:r>
              <a:rPr lang="en-US" sz="2800" b="1" kern="100" dirty="0" err="1">
                <a:solidFill>
                  <a:srgbClr val="3366FF"/>
                </a:solidFill>
                <a:latin typeface="+mn-lt"/>
                <a:ea typeface="Calibri" panose="020F0502020204030204" pitchFamily="34" charset="0"/>
              </a:rPr>
              <a:t>tư</a:t>
            </a:r>
            <a:r>
              <a:rPr lang="en-US" sz="2800" b="1" kern="100" dirty="0">
                <a:solidFill>
                  <a:srgbClr val="3366FF"/>
                </a:solidFill>
                <a:latin typeface="+mn-lt"/>
                <a:ea typeface="Calibri" panose="020F0502020204030204" pitchFamily="34" charset="0"/>
              </a:rPr>
              <a:t> </a:t>
            </a:r>
            <a:r>
              <a:rPr lang="en-US" sz="2800" b="1" kern="100" dirty="0" err="1">
                <a:solidFill>
                  <a:srgbClr val="3366FF"/>
                </a:solidFill>
                <a:latin typeface="+mn-lt"/>
                <a:ea typeface="Calibri" panose="020F0502020204030204" pitchFamily="34" charset="0"/>
              </a:rPr>
              <a:t>liệu</a:t>
            </a:r>
            <a:r>
              <a:rPr lang="en-US" sz="2800" b="1" kern="100" dirty="0">
                <a:solidFill>
                  <a:srgbClr val="3366FF"/>
                </a:solidFill>
                <a:latin typeface="+mn-lt"/>
                <a:ea typeface="Calibri" panose="020F0502020204030204" pitchFamily="34" charset="0"/>
              </a:rPr>
              <a:t> 9.5:</a:t>
            </a:r>
            <a:endParaRPr lang="vi-VN" sz="2800" b="1" kern="100" dirty="0">
              <a:solidFill>
                <a:srgbClr val="3366FF"/>
              </a:solidFill>
              <a:latin typeface="+mn-lt"/>
              <a:ea typeface="Calibri" panose="020F0502020204030204" pitchFamily="34" charset="0"/>
            </a:endParaRPr>
          </a:p>
        </p:txBody>
      </p:sp>
      <p:sp>
        <p:nvSpPr>
          <p:cNvPr id="2" name="Rounded Rectangle 4">
            <a:extLst>
              <a:ext uri="{FF2B5EF4-FFF2-40B4-BE49-F238E27FC236}">
                <a16:creationId xmlns="" xmlns:a16="http://schemas.microsoft.com/office/drawing/2014/main" id="{3A6677E0-C9E2-1FAE-9070-F3F4B4D894EE}"/>
              </a:ext>
            </a:extLst>
          </p:cNvPr>
          <p:cNvSpPr/>
          <p:nvPr/>
        </p:nvSpPr>
        <p:spPr>
          <a:xfrm>
            <a:off x="63009" y="2000607"/>
            <a:ext cx="2089411" cy="2183478"/>
          </a:xfrm>
          <a:prstGeom prst="roundRect">
            <a:avLst>
              <a:gd name="adj" fmla="val 20552"/>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cs typeface="Arial" panose="020B0604020202020204" pitchFamily="34" charset="0"/>
              </a:rPr>
              <a:t>Hậu quả của Chiến tranh lạnh</a:t>
            </a:r>
          </a:p>
        </p:txBody>
      </p:sp>
      <p:cxnSp>
        <p:nvCxnSpPr>
          <p:cNvPr id="4" name="Straight Connector 3">
            <a:extLst>
              <a:ext uri="{FF2B5EF4-FFF2-40B4-BE49-F238E27FC236}">
                <a16:creationId xmlns="" xmlns:a16="http://schemas.microsoft.com/office/drawing/2014/main" id="{34C6C821-2CFB-69D1-691C-707320E18F93}"/>
              </a:ext>
            </a:extLst>
          </p:cNvPr>
          <p:cNvCxnSpPr>
            <a:cxnSpLocks/>
            <a:stCxn id="2" idx="3"/>
          </p:cNvCxnSpPr>
          <p:nvPr/>
        </p:nvCxnSpPr>
        <p:spPr>
          <a:xfrm flipV="1">
            <a:off x="2152420" y="2332908"/>
            <a:ext cx="905166" cy="759438"/>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92632886-B207-C312-1824-D85904045F72}"/>
              </a:ext>
            </a:extLst>
          </p:cNvPr>
          <p:cNvCxnSpPr/>
          <p:nvPr/>
        </p:nvCxnSpPr>
        <p:spPr>
          <a:xfrm>
            <a:off x="3043120" y="2343425"/>
            <a:ext cx="1988820" cy="9797"/>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200C4A03-CABC-7EDA-461F-E2916EFA98B3}"/>
              </a:ext>
            </a:extLst>
          </p:cNvPr>
          <p:cNvCxnSpPr>
            <a:cxnSpLocks/>
            <a:stCxn id="2" idx="3"/>
          </p:cNvCxnSpPr>
          <p:nvPr/>
        </p:nvCxnSpPr>
        <p:spPr>
          <a:xfrm>
            <a:off x="2152420" y="3092346"/>
            <a:ext cx="905166" cy="1023056"/>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A167D40C-0A09-DEB7-CB90-2046A2541347}"/>
              </a:ext>
            </a:extLst>
          </p:cNvPr>
          <p:cNvCxnSpPr>
            <a:cxnSpLocks/>
            <a:stCxn id="2" idx="3"/>
          </p:cNvCxnSpPr>
          <p:nvPr/>
        </p:nvCxnSpPr>
        <p:spPr>
          <a:xfrm>
            <a:off x="2152420" y="3092346"/>
            <a:ext cx="625558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9F0E904-A3A3-FABB-2C64-BE668AE4F9E5}"/>
              </a:ext>
            </a:extLst>
          </p:cNvPr>
          <p:cNvCxnSpPr>
            <a:cxnSpLocks/>
          </p:cNvCxnSpPr>
          <p:nvPr/>
        </p:nvCxnSpPr>
        <p:spPr>
          <a:xfrm>
            <a:off x="3039720" y="4097081"/>
            <a:ext cx="5368284" cy="1827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C8DE77B-B562-C3ED-A164-EF394BD51D81}"/>
              </a:ext>
            </a:extLst>
          </p:cNvPr>
          <p:cNvCxnSpPr/>
          <p:nvPr/>
        </p:nvCxnSpPr>
        <p:spPr>
          <a:xfrm flipV="1">
            <a:off x="4439586" y="1772648"/>
            <a:ext cx="179807" cy="560502"/>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EBEAC471-7600-5E43-829B-6F5368414F95}"/>
              </a:ext>
            </a:extLst>
          </p:cNvPr>
          <p:cNvCxnSpPr>
            <a:cxnSpLocks/>
          </p:cNvCxnSpPr>
          <p:nvPr/>
        </p:nvCxnSpPr>
        <p:spPr>
          <a:xfrm>
            <a:off x="4619393" y="1778621"/>
            <a:ext cx="3198496" cy="6652"/>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F4FF4D4-F946-FFC1-B721-C64740EB1E89}"/>
              </a:ext>
            </a:extLst>
          </p:cNvPr>
          <p:cNvCxnSpPr>
            <a:cxnSpLocks/>
          </p:cNvCxnSpPr>
          <p:nvPr/>
        </p:nvCxnSpPr>
        <p:spPr>
          <a:xfrm>
            <a:off x="4971582" y="2341512"/>
            <a:ext cx="3373413" cy="3045"/>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C44752F9-57A9-2451-CBF1-8292C66999A3}"/>
              </a:ext>
            </a:extLst>
          </p:cNvPr>
          <p:cNvSpPr txBox="1"/>
          <p:nvPr/>
        </p:nvSpPr>
        <p:spPr>
          <a:xfrm>
            <a:off x="2903260" y="1612608"/>
            <a:ext cx="1437187" cy="669414"/>
          </a:xfrm>
          <a:prstGeom prst="rect">
            <a:avLst/>
          </a:prstGeom>
          <a:noFill/>
        </p:spPr>
        <p:txBody>
          <a:bodyPr wrap="square" rtlCol="0">
            <a:spAutoFit/>
          </a:bodyPr>
          <a:lstStyle/>
          <a:p>
            <a:pPr algn="ctr"/>
            <a:r>
              <a:rPr lang="en-US" sz="1875" b="1" dirty="0">
                <a:latin typeface="Arial" panose="020B0604020202020204" pitchFamily="34" charset="0"/>
                <a:cs typeface="Arial" panose="020B0604020202020204" pitchFamily="34" charset="0"/>
              </a:rPr>
              <a:t>Quan </a:t>
            </a:r>
            <a:r>
              <a:rPr lang="en-US" sz="1875" b="1" dirty="0" err="1">
                <a:latin typeface="Arial" panose="020B0604020202020204" pitchFamily="34" charset="0"/>
                <a:cs typeface="Arial" panose="020B0604020202020204" pitchFamily="34" charset="0"/>
              </a:rPr>
              <a:t>hệ</a:t>
            </a:r>
            <a:r>
              <a:rPr lang="en-US" sz="1875" b="1" dirty="0">
                <a:latin typeface="Arial" panose="020B0604020202020204" pitchFamily="34" charset="0"/>
                <a:cs typeface="Arial" panose="020B0604020202020204" pitchFamily="34" charset="0"/>
              </a:rPr>
              <a:t> </a:t>
            </a:r>
            <a:r>
              <a:rPr lang="en-US" sz="1875" b="1" dirty="0" err="1">
                <a:latin typeface="Arial" panose="020B0604020202020204" pitchFamily="34" charset="0"/>
                <a:cs typeface="Arial" panose="020B0604020202020204" pitchFamily="34" charset="0"/>
              </a:rPr>
              <a:t>quốc</a:t>
            </a:r>
            <a:r>
              <a:rPr lang="en-US" sz="1875" b="1" dirty="0">
                <a:latin typeface="Arial" panose="020B0604020202020204" pitchFamily="34" charset="0"/>
                <a:cs typeface="Arial" panose="020B0604020202020204" pitchFamily="34" charset="0"/>
              </a:rPr>
              <a:t> </a:t>
            </a:r>
            <a:r>
              <a:rPr lang="en-US" sz="1875" b="1" dirty="0" err="1">
                <a:latin typeface="Arial" panose="020B0604020202020204" pitchFamily="34" charset="0"/>
                <a:cs typeface="Arial" panose="020B0604020202020204" pitchFamily="34" charset="0"/>
              </a:rPr>
              <a:t>tế</a:t>
            </a:r>
            <a:endParaRPr lang="en-US" sz="1875"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3831C1AE-4A3B-37C2-FDA6-A1ECD4F89D6C}"/>
              </a:ext>
            </a:extLst>
          </p:cNvPr>
          <p:cNvSpPr txBox="1"/>
          <p:nvPr/>
        </p:nvSpPr>
        <p:spPr>
          <a:xfrm>
            <a:off x="3293633" y="2711473"/>
            <a:ext cx="1437187" cy="380873"/>
          </a:xfrm>
          <a:prstGeom prst="rect">
            <a:avLst/>
          </a:prstGeom>
          <a:noFill/>
        </p:spPr>
        <p:txBody>
          <a:bodyPr wrap="square" rtlCol="0">
            <a:spAutoFit/>
          </a:bodyPr>
          <a:lstStyle/>
          <a:p>
            <a:pPr algn="ctr"/>
            <a:r>
              <a:rPr lang="en-US" sz="1875" b="1" dirty="0" err="1">
                <a:latin typeface="Arial" panose="020B0604020202020204" pitchFamily="34" charset="0"/>
                <a:cs typeface="Arial" panose="020B0604020202020204" pitchFamily="34" charset="0"/>
              </a:rPr>
              <a:t>Chạy</a:t>
            </a:r>
            <a:r>
              <a:rPr lang="en-US" sz="1875" b="1" dirty="0">
                <a:latin typeface="Arial" panose="020B0604020202020204" pitchFamily="34" charset="0"/>
                <a:cs typeface="Arial" panose="020B0604020202020204" pitchFamily="34" charset="0"/>
              </a:rPr>
              <a:t> </a:t>
            </a:r>
            <a:r>
              <a:rPr lang="en-US" sz="1875" b="1" dirty="0" err="1">
                <a:latin typeface="Arial" panose="020B0604020202020204" pitchFamily="34" charset="0"/>
                <a:cs typeface="Arial" panose="020B0604020202020204" pitchFamily="34" charset="0"/>
              </a:rPr>
              <a:t>đua</a:t>
            </a:r>
            <a:endParaRPr lang="en-US" sz="1875"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0DA315FC-9FD1-5EB6-D37A-EE3917570DCA}"/>
              </a:ext>
            </a:extLst>
          </p:cNvPr>
          <p:cNvSpPr txBox="1"/>
          <p:nvPr/>
        </p:nvSpPr>
        <p:spPr>
          <a:xfrm>
            <a:off x="3293632" y="3720619"/>
            <a:ext cx="1437187" cy="380873"/>
          </a:xfrm>
          <a:prstGeom prst="rect">
            <a:avLst/>
          </a:prstGeom>
          <a:noFill/>
        </p:spPr>
        <p:txBody>
          <a:bodyPr wrap="square" rtlCol="0">
            <a:spAutoFit/>
          </a:bodyPr>
          <a:lstStyle/>
          <a:p>
            <a:pPr algn="ctr"/>
            <a:r>
              <a:rPr lang="en-US" sz="1875" b="1" dirty="0" err="1">
                <a:latin typeface="Arial" panose="020B0604020202020204" pitchFamily="34" charset="0"/>
                <a:cs typeface="Arial" panose="020B0604020202020204" pitchFamily="34" charset="0"/>
              </a:rPr>
              <a:t>Tổn</a:t>
            </a:r>
            <a:r>
              <a:rPr lang="en-US" sz="1875" b="1" dirty="0">
                <a:latin typeface="Arial" panose="020B0604020202020204" pitchFamily="34" charset="0"/>
                <a:cs typeface="Arial" panose="020B0604020202020204" pitchFamily="34" charset="0"/>
              </a:rPr>
              <a:t> </a:t>
            </a:r>
            <a:r>
              <a:rPr lang="en-US" sz="1875" b="1" dirty="0" err="1">
                <a:latin typeface="Arial" panose="020B0604020202020204" pitchFamily="34" charset="0"/>
                <a:cs typeface="Arial" panose="020B0604020202020204" pitchFamily="34" charset="0"/>
              </a:rPr>
              <a:t>hại</a:t>
            </a:r>
            <a:endParaRPr lang="en-US" sz="1875"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FB00DB72-30EF-6753-54CF-E62980AF4CBC}"/>
              </a:ext>
            </a:extLst>
          </p:cNvPr>
          <p:cNvSpPr txBox="1"/>
          <p:nvPr/>
        </p:nvSpPr>
        <p:spPr>
          <a:xfrm>
            <a:off x="5214853" y="1283925"/>
            <a:ext cx="2361783"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Căng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endParaRPr lang="en-US" sz="2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7A0E4033-681B-CB61-97F8-5DA94A67B93D}"/>
              </a:ext>
            </a:extLst>
          </p:cNvPr>
          <p:cNvSpPr txBox="1"/>
          <p:nvPr/>
        </p:nvSpPr>
        <p:spPr>
          <a:xfrm>
            <a:off x="4730819" y="1838458"/>
            <a:ext cx="4579046"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Nguy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endParaRPr lang="en-US" sz="24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CC29D6E4-71A0-EB88-389A-B7A2FEAF2657}"/>
              </a:ext>
            </a:extLst>
          </p:cNvPr>
          <p:cNvSpPr txBox="1"/>
          <p:nvPr/>
        </p:nvSpPr>
        <p:spPr>
          <a:xfrm>
            <a:off x="5265850" y="2577611"/>
            <a:ext cx="2801047" cy="523220"/>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Vũ </a:t>
            </a:r>
            <a:r>
              <a:rPr lang="en-US" sz="2800" dirty="0" err="1">
                <a:latin typeface="Arial" panose="020B0604020202020204" pitchFamily="34" charset="0"/>
                <a:cs typeface="Arial" panose="020B0604020202020204" pitchFamily="34" charset="0"/>
              </a:rPr>
              <a:t>trang</a:t>
            </a:r>
            <a:endParaRPr lang="en-US" sz="2800" dirty="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 xmlns:a16="http://schemas.microsoft.com/office/drawing/2014/main" id="{EAA3015D-A413-E280-2F5B-00B8E3BE023E}"/>
              </a:ext>
            </a:extLst>
          </p:cNvPr>
          <p:cNvCxnSpPr>
            <a:cxnSpLocks/>
          </p:cNvCxnSpPr>
          <p:nvPr/>
        </p:nvCxnSpPr>
        <p:spPr>
          <a:xfrm flipH="1" flipV="1">
            <a:off x="4601081" y="4097082"/>
            <a:ext cx="259476" cy="62572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464F4F51-BCA1-C623-C7AF-E0070ADADEF9}"/>
              </a:ext>
            </a:extLst>
          </p:cNvPr>
          <p:cNvCxnSpPr>
            <a:cxnSpLocks/>
          </p:cNvCxnSpPr>
          <p:nvPr/>
        </p:nvCxnSpPr>
        <p:spPr>
          <a:xfrm>
            <a:off x="4860557" y="4722802"/>
            <a:ext cx="3130142" cy="11858"/>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 xmlns:a16="http://schemas.microsoft.com/office/drawing/2014/main" id="{DC9AEFA3-43D4-A9CC-545D-6BCA4FBE8D51}"/>
              </a:ext>
            </a:extLst>
          </p:cNvPr>
          <p:cNvSpPr txBox="1"/>
          <p:nvPr/>
        </p:nvSpPr>
        <p:spPr>
          <a:xfrm>
            <a:off x="4983397" y="3585720"/>
            <a:ext cx="3830908" cy="523220"/>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Sinh </a:t>
            </a:r>
            <a:r>
              <a:rPr lang="en-US" sz="2800" dirty="0" err="1">
                <a:latin typeface="Arial" panose="020B0604020202020204" pitchFamily="34" charset="0"/>
                <a:cs typeface="Arial" panose="020B0604020202020204" pitchFamily="34" charset="0"/>
              </a:rPr>
              <a:t>mạng</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endParaRPr lang="en-US" sz="28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5D5B8B25-57A3-2B66-0E26-84C93F49F9C3}"/>
              </a:ext>
            </a:extLst>
          </p:cNvPr>
          <p:cNvSpPr txBox="1"/>
          <p:nvPr/>
        </p:nvSpPr>
        <p:spPr>
          <a:xfrm>
            <a:off x="4971582" y="4261137"/>
            <a:ext cx="4116950"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49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wipe(left)">
                                      <p:cBhvr>
                                        <p:cTn id="70" dur="500"/>
                                        <p:tgtEl>
                                          <p:spTgt spid="46"/>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left)">
                                      <p:cBhvr>
                                        <p:cTn id="74" dur="500"/>
                                        <p:tgtEl>
                                          <p:spTgt spid="47"/>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randombar(horizontal)">
                                      <p:cBhvr>
                                        <p:cTn id="77" dur="500"/>
                                        <p:tgtEl>
                                          <p:spTgt spid="58"/>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randombar(horizontal)">
                                      <p:cBhvr>
                                        <p:cTn id="8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p:bldP spid="25" grpId="0"/>
      <p:bldP spid="26" grpId="0"/>
      <p:bldP spid="27" grpId="0"/>
      <p:bldP spid="30" grpId="0"/>
      <p:bldP spid="58" grpId="0"/>
      <p:bldP spid="6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417B6806-30A5-F4B9-BA0C-2CC6CC7D53E4}"/>
              </a:ext>
            </a:extLst>
          </p:cNvPr>
          <p:cNvGrpSpPr/>
          <p:nvPr/>
        </p:nvGrpSpPr>
        <p:grpSpPr>
          <a:xfrm>
            <a:off x="212650" y="120275"/>
            <a:ext cx="8718697" cy="4902949"/>
            <a:chOff x="212650" y="120275"/>
            <a:chExt cx="8718697" cy="4902949"/>
          </a:xfrm>
        </p:grpSpPr>
        <p:sp>
          <p:nvSpPr>
            <p:cNvPr id="7" name="Rectangle 6">
              <a:extLst>
                <a:ext uri="{FF2B5EF4-FFF2-40B4-BE49-F238E27FC236}">
                  <a16:creationId xmlns="" xmlns:a16="http://schemas.microsoft.com/office/drawing/2014/main" id="{9709FE82-F03A-8CB1-D6ED-1E4E4000134B}"/>
                </a:ext>
              </a:extLst>
            </p:cNvPr>
            <p:cNvSpPr/>
            <p:nvPr/>
          </p:nvSpPr>
          <p:spPr>
            <a:xfrm>
              <a:off x="212650" y="427761"/>
              <a:ext cx="8718697" cy="4595463"/>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1E9E7"/>
                </a:solidFill>
                <a:effectLst/>
                <a:uLnTx/>
                <a:uFillTx/>
                <a:latin typeface="Arial"/>
                <a:ea typeface="+mn-ea"/>
                <a:cs typeface="+mn-cs"/>
                <a:sym typeface="Arial"/>
              </a:endParaRPr>
            </a:p>
          </p:txBody>
        </p:sp>
        <p:sp>
          <p:nvSpPr>
            <p:cNvPr id="8" name="Rectangle: Rounded Corners 7">
              <a:extLst>
                <a:ext uri="{FF2B5EF4-FFF2-40B4-BE49-F238E27FC236}">
                  <a16:creationId xmlns="" xmlns:a16="http://schemas.microsoft.com/office/drawing/2014/main" id="{6D6D3E9B-F53A-C535-8876-68B011EAD21D}"/>
                </a:ext>
              </a:extLst>
            </p:cNvPr>
            <p:cNvSpPr/>
            <p:nvPr/>
          </p:nvSpPr>
          <p:spPr>
            <a:xfrm>
              <a:off x="2576231" y="120275"/>
              <a:ext cx="3991534" cy="614972"/>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2"/>
                  </a:solidFill>
                  <a:effectLst/>
                  <a:uLnTx/>
                  <a:uFillTx/>
                  <a:latin typeface="Arial"/>
                  <a:ea typeface="+mn-ea"/>
                  <a:cs typeface="+mn-cs"/>
                  <a:sym typeface="Arial"/>
                </a:rPr>
                <a:t>PHIẾU HỌC TẬP SỐ 2</a:t>
              </a:r>
            </a:p>
          </p:txBody>
        </p:sp>
      </p:grpSp>
      <p:sp>
        <p:nvSpPr>
          <p:cNvPr id="17" name="TextBox 16">
            <a:extLst>
              <a:ext uri="{FF2B5EF4-FFF2-40B4-BE49-F238E27FC236}">
                <a16:creationId xmlns="" xmlns:a16="http://schemas.microsoft.com/office/drawing/2014/main" id="{B1C566DA-DE97-8AED-CABF-9C70DBB57829}"/>
              </a:ext>
            </a:extLst>
          </p:cNvPr>
          <p:cNvSpPr txBox="1"/>
          <p:nvPr/>
        </p:nvSpPr>
        <p:spPr>
          <a:xfrm>
            <a:off x="457198" y="915142"/>
            <a:ext cx="3040914" cy="3836948"/>
          </a:xfrm>
          <a:prstGeom prst="rect">
            <a:avLst/>
          </a:prstGeom>
          <a:noFill/>
        </p:spPr>
        <p:txBody>
          <a:bodyPr wrap="square">
            <a:spAutoFit/>
          </a:bodyPr>
          <a:lstStyle/>
          <a:p>
            <a:pPr algn="just">
              <a:lnSpc>
                <a:spcPct val="150000"/>
              </a:lnSpc>
              <a:spcBef>
                <a:spcPts val="100"/>
              </a:spcBef>
              <a:spcAft>
                <a:spcPts val="100"/>
              </a:spcAft>
            </a:pPr>
            <a:r>
              <a:rPr lang="vi-VN" sz="2000" b="1" kern="100" dirty="0">
                <a:solidFill>
                  <a:srgbClr val="000000"/>
                </a:solidFill>
                <a:effectLst/>
                <a:latin typeface="+mn-lt"/>
                <a:ea typeface="Calibri" panose="020F0502020204030204" pitchFamily="34" charset="0"/>
              </a:rPr>
              <a:t>3. Hậu quả</a:t>
            </a:r>
          </a:p>
          <a:p>
            <a:pPr algn="just">
              <a:lnSpc>
                <a:spcPct val="150000"/>
              </a:lnSpc>
              <a:spcBef>
                <a:spcPts val="100"/>
              </a:spcBef>
              <a:spcAft>
                <a:spcPts val="100"/>
              </a:spcAft>
            </a:pPr>
            <a:r>
              <a:rPr lang="vi-VN" sz="2000" b="1" kern="100" dirty="0">
                <a:solidFill>
                  <a:srgbClr val="FF0000"/>
                </a:solidFill>
                <a:effectLst/>
                <a:latin typeface="+mn-lt"/>
                <a:ea typeface="Calibri" panose="020F0502020204030204" pitchFamily="34" charset="0"/>
              </a:rPr>
              <a:t>Tư liệu 9.5 cho em biết điều gì về hậu quả của Chiến tranh lạnh?</a:t>
            </a:r>
            <a:endParaRPr lang="en-US" sz="2000" b="1" kern="100" dirty="0">
              <a:solidFill>
                <a:srgbClr val="FF0000"/>
              </a:solidFill>
              <a:effectLst/>
              <a:latin typeface="+mn-lt"/>
              <a:ea typeface="Calibri" panose="020F0502020204030204" pitchFamily="34" charset="0"/>
            </a:endParaRPr>
          </a:p>
          <a:p>
            <a:pPr algn="just">
              <a:lnSpc>
                <a:spcPct val="150000"/>
              </a:lnSpc>
              <a:spcBef>
                <a:spcPts val="100"/>
              </a:spcBef>
              <a:spcAft>
                <a:spcPts val="100"/>
              </a:spcAft>
            </a:pPr>
            <a:r>
              <a:rPr lang="en-US" sz="2000" kern="100" dirty="0">
                <a:latin typeface="+mn-lt"/>
                <a:ea typeface="Calibri" panose="020F0502020204030204" pitchFamily="34" charset="0"/>
              </a:rPr>
              <a:t>……………………………………………………………………………………………………………………</a:t>
            </a:r>
            <a:endParaRPr lang="vi-VN" sz="2000" kern="100" dirty="0">
              <a:solidFill>
                <a:srgbClr val="000000"/>
              </a:solidFill>
              <a:effectLst/>
              <a:latin typeface="+mn-lt"/>
              <a:ea typeface="Calibri" panose="020F0502020204030204" pitchFamily="34" charset="0"/>
            </a:endParaRPr>
          </a:p>
        </p:txBody>
      </p:sp>
      <p:pic>
        <p:nvPicPr>
          <p:cNvPr id="2" name="Picture 1">
            <a:extLst>
              <a:ext uri="{FF2B5EF4-FFF2-40B4-BE49-F238E27FC236}">
                <a16:creationId xmlns="" xmlns:a16="http://schemas.microsoft.com/office/drawing/2014/main" id="{788772D9-10D2-71CC-3F76-88F5901C02EB}"/>
              </a:ext>
            </a:extLst>
          </p:cNvPr>
          <p:cNvPicPr>
            <a:picLocks noChangeAspect="1"/>
          </p:cNvPicPr>
          <p:nvPr/>
        </p:nvPicPr>
        <p:blipFill>
          <a:blip r:embed="rId2"/>
          <a:stretch>
            <a:fillRect/>
          </a:stretch>
        </p:blipFill>
        <p:spPr>
          <a:xfrm>
            <a:off x="3972826" y="1111233"/>
            <a:ext cx="4713972" cy="3332926"/>
          </a:xfrm>
          <a:prstGeom prst="rect">
            <a:avLst/>
          </a:prstGeom>
        </p:spPr>
      </p:pic>
    </p:spTree>
    <p:extLst>
      <p:ext uri="{BB962C8B-B14F-4D97-AF65-F5344CB8AC3E}">
        <p14:creationId xmlns:p14="http://schemas.microsoft.com/office/powerpoint/2010/main" val="245499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CDC7CA80-07E3-44A8-5E54-945D5B919545}"/>
              </a:ext>
            </a:extLst>
          </p:cNvPr>
          <p:cNvSpPr/>
          <p:nvPr/>
        </p:nvSpPr>
        <p:spPr>
          <a:xfrm>
            <a:off x="419292" y="193586"/>
            <a:ext cx="8305416" cy="1688377"/>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lvl="0" algn="just">
              <a:buClrTx/>
            </a:pPr>
            <a:r>
              <a:rPr kumimoji="0" lang="vi-VN" sz="24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4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 BỔ</a:t>
            </a:r>
            <a:r>
              <a:rPr kumimoji="0" lang="en-US" sz="2400" b="1" i="0" u="none" strike="noStrike" kern="100" cap="none" spc="0" normalizeH="0" noProof="0" dirty="0">
                <a:ln>
                  <a:noFill/>
                </a:ln>
                <a:solidFill>
                  <a:srgbClr val="0070C0"/>
                </a:solidFill>
                <a:effectLst/>
                <a:uLnTx/>
                <a:uFillTx/>
                <a:latin typeface="Times New Roman" panose="02020603050405020304" pitchFamily="18" charset="0"/>
                <a:ea typeface="Calibri" panose="020F0502020204030204" pitchFamily="34" charset="0"/>
                <a:cs typeface="+mn-cs"/>
              </a:rPr>
              <a:t> SUNG</a:t>
            </a:r>
            <a:r>
              <a:rPr kumimoji="0" lang="vi-VN" sz="2400" b="1" i="0" u="none" strike="noStrike" kern="1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mn-cs"/>
              </a:rPr>
              <a:t>:</a:t>
            </a:r>
            <a:endParaRPr lang="en-US" sz="2400" b="1" kern="100" dirty="0">
              <a:solidFill>
                <a:srgbClr val="0070C0"/>
              </a:solidFill>
              <a:latin typeface="Times New Roman" panose="02020603050405020304" pitchFamily="18" charset="0"/>
              <a:ea typeface="Calibri" panose="020F0502020204030204" pitchFamily="34" charset="0"/>
              <a:cs typeface="+mn-cs"/>
            </a:endParaRPr>
          </a:p>
          <a:p>
            <a:pPr marL="342900" lvl="0" indent="-342900" algn="just">
              <a:buClrTx/>
              <a:buFont typeface="Arial" panose="020B0604020202020204" pitchFamily="34" charset="0"/>
              <a:buChar char="•"/>
            </a:pPr>
            <a:r>
              <a:rPr lang="vi-VN" sz="2400" kern="100" dirty="0">
                <a:solidFill>
                  <a:schemeClr val="tx1"/>
                </a:solidFill>
                <a:latin typeface="Times New Roman" panose="02020603050405020304" pitchFamily="18" charset="0"/>
                <a:ea typeface="Calibri" panose="020F0502020204030204" pitchFamily="34" charset="0"/>
                <a:cs typeface="+mn-cs"/>
              </a:rPr>
              <a:t>Bức tường </a:t>
            </a:r>
            <a:r>
              <a:rPr lang="vi-VN" sz="2400" kern="100" dirty="0" err="1">
                <a:solidFill>
                  <a:schemeClr val="tx1"/>
                </a:solidFill>
                <a:latin typeface="Times New Roman" panose="02020603050405020304" pitchFamily="18" charset="0"/>
                <a:ea typeface="Calibri" panose="020F0502020204030204" pitchFamily="34" charset="0"/>
                <a:cs typeface="+mn-cs"/>
              </a:rPr>
              <a:t>Béc-lin</a:t>
            </a:r>
            <a:r>
              <a:rPr lang="vi-VN" sz="2400" kern="100" dirty="0">
                <a:solidFill>
                  <a:schemeClr val="tx1"/>
                </a:solidFill>
                <a:latin typeface="Times New Roman" panose="02020603050405020304" pitchFamily="18" charset="0"/>
                <a:ea typeface="Calibri" panose="020F0502020204030204" pitchFamily="34" charset="0"/>
                <a:cs typeface="+mn-cs"/>
              </a:rPr>
              <a:t>: được xây dựng vào năm 1961 - biểu tượng của sự chia cắt thế giới thành hai phe - đế quốc chủ nghĩa và xã hội chủ nghĩa.</a:t>
            </a:r>
            <a:r>
              <a:rPr lang="vi-VN" sz="1600" kern="100" dirty="0">
                <a:solidFill>
                  <a:schemeClr val="tx1"/>
                </a:solidFill>
                <a:latin typeface="Times New Roman" panose="02020603050405020304" pitchFamily="18" charset="0"/>
                <a:ea typeface="Calibri" panose="020F0502020204030204" pitchFamily="34" charset="0"/>
                <a:cs typeface="+mn-cs"/>
              </a:rPr>
              <a:t>)</a:t>
            </a:r>
            <a:r>
              <a:rPr kumimoji="0" lang="en-US" sz="1600" i="0" u="none" strike="noStrike" kern="100" cap="none" spc="0" normalizeH="0" noProof="0" dirty="0">
                <a:ln>
                  <a:noFill/>
                </a:ln>
                <a:solidFill>
                  <a:schemeClr val="tx1"/>
                </a:solidFill>
                <a:effectLst/>
                <a:uLnTx/>
                <a:uFillTx/>
                <a:latin typeface="Times New Roman" panose="02020603050405020304" pitchFamily="18" charset="0"/>
                <a:ea typeface="Calibri" panose="020F0502020204030204" pitchFamily="34" charset="0"/>
                <a:cs typeface="+mn-cs"/>
              </a:rPr>
              <a:t> </a:t>
            </a:r>
            <a:endParaRPr kumimoji="0" lang="en-US" sz="700" i="0" u="none" strike="noStrike" kern="0" cap="none" spc="0" normalizeH="0" baseline="0" noProof="0" dirty="0">
              <a:ln>
                <a:noFill/>
              </a:ln>
              <a:solidFill>
                <a:schemeClr val="tx1"/>
              </a:solidFill>
              <a:effectLst/>
              <a:uLnTx/>
              <a:uFillTx/>
              <a:ea typeface="+mn-ea"/>
              <a:cs typeface="+mn-cs"/>
            </a:endParaRPr>
          </a:p>
        </p:txBody>
      </p:sp>
      <p:pic>
        <p:nvPicPr>
          <p:cNvPr id="3" name="Picture 2">
            <a:extLst>
              <a:ext uri="{FF2B5EF4-FFF2-40B4-BE49-F238E27FC236}">
                <a16:creationId xmlns="" xmlns:a16="http://schemas.microsoft.com/office/drawing/2014/main" id="{13AE7D79-B779-93B7-FCE8-D69929318C72}"/>
              </a:ext>
            </a:extLst>
          </p:cNvPr>
          <p:cNvPicPr>
            <a:picLocks noChangeAspect="1"/>
          </p:cNvPicPr>
          <p:nvPr/>
        </p:nvPicPr>
        <p:blipFill rotWithShape="1">
          <a:blip r:embed="rId2"/>
          <a:srcRect t="1840" b="1840"/>
          <a:stretch/>
        </p:blipFill>
        <p:spPr>
          <a:xfrm>
            <a:off x="627322" y="2084852"/>
            <a:ext cx="4872075" cy="2740542"/>
          </a:xfrm>
          <a:prstGeom prst="rect">
            <a:avLst/>
          </a:prstGeom>
        </p:spPr>
      </p:pic>
      <p:sp>
        <p:nvSpPr>
          <p:cNvPr id="5" name="TextBox 4">
            <a:extLst>
              <a:ext uri="{FF2B5EF4-FFF2-40B4-BE49-F238E27FC236}">
                <a16:creationId xmlns="" xmlns:a16="http://schemas.microsoft.com/office/drawing/2014/main" id="{E9243C1A-5A81-7A68-4593-EC45CA5BF353}"/>
              </a:ext>
            </a:extLst>
          </p:cNvPr>
          <p:cNvSpPr txBox="1"/>
          <p:nvPr/>
        </p:nvSpPr>
        <p:spPr>
          <a:xfrm>
            <a:off x="5684771" y="2481739"/>
            <a:ext cx="3459229" cy="1938992"/>
          </a:xfrm>
          <a:prstGeom prst="rect">
            <a:avLst/>
          </a:prstGeom>
          <a:noFill/>
        </p:spPr>
        <p:txBody>
          <a:bodyPr wrap="square">
            <a:spAutoFit/>
          </a:bodyPr>
          <a:lstStyle/>
          <a:p>
            <a:pPr defTabSz="457200">
              <a:lnSpc>
                <a:spcPct val="150000"/>
              </a:lnSpc>
              <a:buClrTx/>
            </a:pPr>
            <a:r>
              <a:rPr lang="vi-VN" sz="2000" kern="1200" dirty="0">
                <a:solidFill>
                  <a:prstClr val="black"/>
                </a:solidFill>
              </a:rPr>
              <a:t>Bức tường </a:t>
            </a:r>
            <a:r>
              <a:rPr lang="vi-VN" sz="2000" kern="1200" dirty="0" err="1">
                <a:solidFill>
                  <a:prstClr val="black"/>
                </a:solidFill>
              </a:rPr>
              <a:t>Béc-lin</a:t>
            </a:r>
            <a:r>
              <a:rPr lang="vi-VN" sz="2000" kern="1200" dirty="0">
                <a:solidFill>
                  <a:prstClr val="black"/>
                </a:solidFill>
              </a:rPr>
              <a:t> ngăn</a:t>
            </a:r>
            <a:r>
              <a:rPr lang="en-US" sz="2000" kern="1200" dirty="0">
                <a:solidFill>
                  <a:prstClr val="black"/>
                </a:solidFill>
              </a:rPr>
              <a:t> </a:t>
            </a:r>
            <a:r>
              <a:rPr lang="vi-VN" sz="2000" kern="1200" dirty="0">
                <a:solidFill>
                  <a:prstClr val="black"/>
                </a:solidFill>
              </a:rPr>
              <a:t>cách Đông Đức và Tây Đức</a:t>
            </a:r>
          </a:p>
          <a:p>
            <a:pPr defTabSz="457200">
              <a:lnSpc>
                <a:spcPct val="150000"/>
              </a:lnSpc>
              <a:buClrTx/>
            </a:pPr>
            <a:r>
              <a:rPr lang="vi-VN" sz="2000" kern="1200" dirty="0">
                <a:solidFill>
                  <a:prstClr val="black"/>
                </a:solidFill>
              </a:rPr>
              <a:t>– một biểu hiện của</a:t>
            </a:r>
            <a:endParaRPr lang="en-US" sz="2000" kern="1200" dirty="0">
              <a:solidFill>
                <a:prstClr val="black"/>
              </a:solidFill>
            </a:endParaRPr>
          </a:p>
          <a:p>
            <a:pPr defTabSz="457200">
              <a:lnSpc>
                <a:spcPct val="150000"/>
              </a:lnSpc>
              <a:buClrTx/>
            </a:pPr>
            <a:r>
              <a:rPr lang="vi-VN" sz="2000" kern="1200" dirty="0">
                <a:solidFill>
                  <a:prstClr val="black"/>
                </a:solidFill>
              </a:rPr>
              <a:t>Chiến tranh lạnh</a:t>
            </a:r>
            <a:r>
              <a:rPr lang="en-US" sz="2000" kern="1200" dirty="0">
                <a:solidFill>
                  <a:prstClr val="black"/>
                </a:solidFill>
              </a:rPr>
              <a:t>.</a:t>
            </a:r>
            <a:endParaRPr lang="vi-VN" sz="2000" kern="1200" dirty="0">
              <a:solidFill>
                <a:prstClr val="black"/>
              </a:solidFill>
            </a:endParaRPr>
          </a:p>
        </p:txBody>
      </p:sp>
    </p:spTree>
    <p:extLst>
      <p:ext uri="{BB962C8B-B14F-4D97-AF65-F5344CB8AC3E}">
        <p14:creationId xmlns:p14="http://schemas.microsoft.com/office/powerpoint/2010/main" val="168257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Đức tưởng niệm ngày xây dựng Bức tường Berlin (VOA)">
            <a:hlinkClick r:id="" action="ppaction://media"/>
            <a:extLst>
              <a:ext uri="{FF2B5EF4-FFF2-40B4-BE49-F238E27FC236}">
                <a16:creationId xmlns="" xmlns:a16="http://schemas.microsoft.com/office/drawing/2014/main" id="{67BD997C-EAE4-5F6F-D3E1-BD716ADB6F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Rectangle: Rounded Corners 3">
            <a:extLst>
              <a:ext uri="{FF2B5EF4-FFF2-40B4-BE49-F238E27FC236}">
                <a16:creationId xmlns="" xmlns:a16="http://schemas.microsoft.com/office/drawing/2014/main" id="{4382A567-CD6F-052D-CD67-A040EEE2AD60}"/>
              </a:ext>
            </a:extLst>
          </p:cNvPr>
          <p:cNvSpPr/>
          <p:nvPr/>
        </p:nvSpPr>
        <p:spPr>
          <a:xfrm>
            <a:off x="1408541" y="2124264"/>
            <a:ext cx="6326917" cy="894972"/>
          </a:xfrm>
          <a:prstGeom prst="roundRect">
            <a:avLst>
              <a:gd name="adj" fmla="val 28667"/>
            </a:avLst>
          </a:prstGeom>
          <a:solidFill>
            <a:srgbClr val="FFFFFF"/>
          </a:solidFill>
          <a:ln w="28575">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kern="1200" dirty="0">
                <a:solidFill>
                  <a:prstClr val="black"/>
                </a:solidFill>
              </a:rPr>
              <a:t>Đức tưởng niệm ngày xây dựng Bức tường </a:t>
            </a:r>
            <a:r>
              <a:rPr lang="vi-VN" sz="2000" kern="1200" dirty="0" err="1">
                <a:solidFill>
                  <a:prstClr val="black"/>
                </a:solidFill>
              </a:rPr>
              <a:t>Béc-lin</a:t>
            </a:r>
            <a:endParaRPr lang="vi-VN" sz="2000" kern="1200" dirty="0">
              <a:solidFill>
                <a:prstClr val="black"/>
              </a:solidFill>
            </a:endParaRPr>
          </a:p>
        </p:txBody>
      </p:sp>
    </p:spTree>
    <p:extLst>
      <p:ext uri="{BB962C8B-B14F-4D97-AF65-F5344CB8AC3E}">
        <p14:creationId xmlns:p14="http://schemas.microsoft.com/office/powerpoint/2010/main" val="18253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exit" presetSubtype="0" fill="hold" grpId="0" nodeType="clickEffect">
                                  <p:stCondLst>
                                    <p:cond delay="0"/>
                                  </p:stCondLst>
                                  <p:childTnLst>
                                    <p:set>
                                      <p:cBhvr>
                                        <p:cTn id="7" dur="1" fill="hold">
                                          <p:stCondLst>
                                            <p:cond delay="0"/>
                                          </p:stCondLst>
                                        </p:cTn>
                                        <p:tgtEl>
                                          <p:spTgt spid="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46547" fill="hold"/>
                                        <p:tgtEl>
                                          <p:spTgt spid="2"/>
                                        </p:tgtEl>
                                      </p:cBhvr>
                                    </p:cmd>
                                  </p:childTnLst>
                                </p:cTn>
                              </p:par>
                            </p:childTnLst>
                          </p:cTn>
                        </p:par>
                      </p:childTnLst>
                    </p:cTn>
                  </p:par>
                </p:childTnLst>
              </p:cTn>
              <p:nextCondLst>
                <p:cond evt="onClick" delay="0">
                  <p:tgtEl>
                    <p:spTgt spid="4"/>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CDC7CA80-07E3-44A8-5E54-945D5B919545}"/>
              </a:ext>
            </a:extLst>
          </p:cNvPr>
          <p:cNvSpPr/>
          <p:nvPr/>
        </p:nvSpPr>
        <p:spPr>
          <a:xfrm>
            <a:off x="164111" y="255846"/>
            <a:ext cx="4322829" cy="4631808"/>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marL="342900" lvl="0" indent="-342900" algn="just">
              <a:lnSpc>
                <a:spcPct val="150000"/>
              </a:lnSpc>
              <a:buClrTx/>
              <a:buFont typeface="Arial" panose="020B0604020202020204" pitchFamily="34" charset="0"/>
              <a:buChar char="•"/>
            </a:pPr>
            <a:r>
              <a:rPr lang="vi-VN" sz="2000" kern="100" dirty="0">
                <a:solidFill>
                  <a:schemeClr val="tx1"/>
                </a:solidFill>
                <a:latin typeface="Times New Roman" panose="02020603050405020304" pitchFamily="18" charset="0"/>
                <a:ea typeface="Calibri" panose="020F0502020204030204" pitchFamily="34" charset="0"/>
                <a:cs typeface="+mn-cs"/>
              </a:rPr>
              <a:t>Cuộc khủng hoảng tên lửa ở Cu-ba năm 1962: đặt Mỹ và Liên Xô trước khả năng xung đột trực tiếp nhưng hai nước đã kiềm chế để đi đến giải pháp có tính tương nhượng nhau. </a:t>
            </a:r>
            <a:endParaRPr lang="en-US" sz="2000" kern="100" dirty="0">
              <a:solidFill>
                <a:schemeClr val="tx1"/>
              </a:solidFill>
              <a:latin typeface="Times New Roman" panose="02020603050405020304" pitchFamily="18" charset="0"/>
              <a:ea typeface="Calibri" panose="020F0502020204030204" pitchFamily="34" charset="0"/>
              <a:cs typeface="+mn-cs"/>
            </a:endParaRPr>
          </a:p>
          <a:p>
            <a:pPr lvl="0" algn="just">
              <a:lnSpc>
                <a:spcPct val="150000"/>
              </a:lnSpc>
              <a:buClrTx/>
            </a:pPr>
            <a:r>
              <a:rPr lang="vi-VN" sz="2000" kern="100" dirty="0">
                <a:solidFill>
                  <a:schemeClr val="tx1"/>
                </a:solidFill>
                <a:latin typeface="Times New Roman" panose="02020603050405020304" pitchFamily="18" charset="0"/>
                <a:ea typeface="Calibri" panose="020F0502020204030204" pitchFamily="34" charset="0"/>
                <a:cs typeface="+mn-cs"/>
              </a:rPr>
              <a:t>→ Trong Chiến tranh lạnh, thế giới bị phân thành hai phe, không xảy ra giao </a:t>
            </a:r>
            <a:r>
              <a:rPr lang="en-US" sz="2000" kern="100" dirty="0">
                <a:solidFill>
                  <a:schemeClr val="tx1"/>
                </a:solidFill>
                <a:latin typeface="Times New Roman" panose="02020603050405020304" pitchFamily="18" charset="0"/>
                <a:ea typeface="Calibri" panose="020F0502020204030204" pitchFamily="34" charset="0"/>
                <a:cs typeface="+mn-cs"/>
              </a:rPr>
              <a:t>     </a:t>
            </a:r>
            <a:r>
              <a:rPr lang="vi-VN" sz="2000" kern="100" dirty="0">
                <a:solidFill>
                  <a:schemeClr val="tx1"/>
                </a:solidFill>
                <a:latin typeface="Times New Roman" panose="02020603050405020304" pitchFamily="18" charset="0"/>
                <a:ea typeface="Calibri" panose="020F0502020204030204" pitchFamily="34" charset="0"/>
                <a:cs typeface="+mn-cs"/>
              </a:rPr>
              <a:t>tranh trực tiếp giữa hai cường quốc trụ cột là Mỹ và Liên Xô.</a:t>
            </a:r>
            <a:endParaRPr lang="en-US" sz="2000" kern="100" dirty="0">
              <a:solidFill>
                <a:schemeClr val="tx1"/>
              </a:solidFill>
              <a:latin typeface="Times New Roman" panose="02020603050405020304" pitchFamily="18" charset="0"/>
              <a:ea typeface="Calibri" panose="020F0502020204030204" pitchFamily="34" charset="0"/>
              <a:cs typeface="+mn-cs"/>
            </a:endParaRPr>
          </a:p>
          <a:p>
            <a:pPr marL="342900" lvl="0" indent="-342900" algn="just">
              <a:lnSpc>
                <a:spcPct val="150000"/>
              </a:lnSpc>
              <a:buClrTx/>
              <a:buFont typeface="Arial" panose="020B0604020202020204" pitchFamily="34" charset="0"/>
              <a:buChar char="•"/>
            </a:pPr>
            <a:endParaRPr kumimoji="0" lang="en-US" sz="600" i="0" u="none" strike="noStrike" kern="0" cap="none" spc="0" normalizeH="0" baseline="0" noProof="0" dirty="0">
              <a:ln>
                <a:noFill/>
              </a:ln>
              <a:solidFill>
                <a:schemeClr val="tx1"/>
              </a:solidFill>
              <a:effectLst/>
              <a:uLnTx/>
              <a:uFillTx/>
              <a:ea typeface="+mn-ea"/>
              <a:cs typeface="+mn-cs"/>
            </a:endParaRPr>
          </a:p>
        </p:txBody>
      </p:sp>
      <p:grpSp>
        <p:nvGrpSpPr>
          <p:cNvPr id="7" name="Group 6">
            <a:extLst>
              <a:ext uri="{FF2B5EF4-FFF2-40B4-BE49-F238E27FC236}">
                <a16:creationId xmlns="" xmlns:a16="http://schemas.microsoft.com/office/drawing/2014/main" id="{4F6946B3-FF84-243D-E3B2-955787BC9C7C}"/>
              </a:ext>
            </a:extLst>
          </p:cNvPr>
          <p:cNvGrpSpPr/>
          <p:nvPr/>
        </p:nvGrpSpPr>
        <p:grpSpPr>
          <a:xfrm>
            <a:off x="4985783" y="1003417"/>
            <a:ext cx="3652978" cy="3136666"/>
            <a:chOff x="5007048" y="255846"/>
            <a:chExt cx="3652978" cy="3136666"/>
          </a:xfrm>
        </p:grpSpPr>
        <p:sp>
          <p:nvSpPr>
            <p:cNvPr id="5" name="TextBox 4">
              <a:extLst>
                <a:ext uri="{FF2B5EF4-FFF2-40B4-BE49-F238E27FC236}">
                  <a16:creationId xmlns="" xmlns:a16="http://schemas.microsoft.com/office/drawing/2014/main" id="{E9243C1A-5A81-7A68-4593-EC45CA5BF353}"/>
                </a:ext>
              </a:extLst>
            </p:cNvPr>
            <p:cNvSpPr txBox="1"/>
            <p:nvPr/>
          </p:nvSpPr>
          <p:spPr>
            <a:xfrm>
              <a:off x="5007048" y="2607169"/>
              <a:ext cx="3652978" cy="785343"/>
            </a:xfrm>
            <a:prstGeom prst="rect">
              <a:avLst/>
            </a:prstGeom>
            <a:noFill/>
          </p:spPr>
          <p:txBody>
            <a:bodyPr wrap="square">
              <a:spAutoFit/>
            </a:bodyPr>
            <a:lstStyle/>
            <a:p>
              <a:pPr algn="ctr" defTabSz="457200">
                <a:lnSpc>
                  <a:spcPct val="150000"/>
                </a:lnSpc>
                <a:buClrTx/>
              </a:pPr>
              <a:r>
                <a:rPr lang="vi-VN" sz="1600" kern="1200" dirty="0">
                  <a:solidFill>
                    <a:prstClr val="black"/>
                  </a:solidFill>
                </a:rPr>
                <a:t>Tên lửa đạn đạo hạt nhân tầm trung R-12 của Liên Xô ở Quảng trường Đỏ</a:t>
              </a:r>
            </a:p>
          </p:txBody>
        </p:sp>
        <p:pic>
          <p:nvPicPr>
            <p:cNvPr id="6" name="Picture 5">
              <a:extLst>
                <a:ext uri="{FF2B5EF4-FFF2-40B4-BE49-F238E27FC236}">
                  <a16:creationId xmlns="" xmlns:a16="http://schemas.microsoft.com/office/drawing/2014/main" id="{A3B491F2-A92E-0B14-0CCC-71EF856E88B6}"/>
                </a:ext>
              </a:extLst>
            </p:cNvPr>
            <p:cNvPicPr>
              <a:picLocks noChangeAspect="1"/>
            </p:cNvPicPr>
            <p:nvPr/>
          </p:nvPicPr>
          <p:blipFill>
            <a:blip r:embed="rId2"/>
            <a:stretch>
              <a:fillRect/>
            </a:stretch>
          </p:blipFill>
          <p:spPr>
            <a:xfrm>
              <a:off x="5089798" y="255846"/>
              <a:ext cx="3487478" cy="2351323"/>
            </a:xfrm>
            <a:prstGeom prst="rect">
              <a:avLst/>
            </a:prstGeom>
          </p:spPr>
        </p:pic>
      </p:grpSp>
    </p:spTree>
    <p:extLst>
      <p:ext uri="{BB962C8B-B14F-4D97-AF65-F5344CB8AC3E}">
        <p14:creationId xmlns:p14="http://schemas.microsoft.com/office/powerpoint/2010/main" val="11557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 xmlns:a16="http://schemas.microsoft.com/office/drawing/2014/main" id="{CDC7CA80-07E3-44A8-5E54-945D5B919545}"/>
              </a:ext>
            </a:extLst>
          </p:cNvPr>
          <p:cNvSpPr/>
          <p:nvPr/>
        </p:nvSpPr>
        <p:spPr>
          <a:xfrm>
            <a:off x="164111" y="255846"/>
            <a:ext cx="4322829" cy="4631808"/>
          </a:xfrm>
          <a:prstGeom prst="round2DiagRect">
            <a:avLst>
              <a:gd name="adj1" fmla="val 9770"/>
              <a:gd name="adj2" fmla="val 0"/>
            </a:avLst>
          </a:prstGeom>
          <a:solidFill>
            <a:srgbClr val="FFFFFF"/>
          </a:solidFill>
          <a:ln w="25400" cap="flat" cmpd="sng" algn="ctr">
            <a:solidFill>
              <a:srgbClr val="0070C0"/>
            </a:solidFill>
            <a:prstDash val="lgDash"/>
          </a:ln>
          <a:effectLst/>
        </p:spPr>
        <p:txBody>
          <a:bodyPr rtlCol="0" anchor="ctr"/>
          <a:lstStyle/>
          <a:p>
            <a:pPr marL="342900" lvl="0" indent="-342900" algn="just">
              <a:lnSpc>
                <a:spcPct val="150000"/>
              </a:lnSpc>
              <a:buClrTx/>
              <a:buFont typeface="Arial" panose="020B0604020202020204" pitchFamily="34" charset="0"/>
              <a:buChar char="•"/>
            </a:pPr>
            <a:r>
              <a:rPr lang="vi-VN" sz="2000" kern="100" dirty="0">
                <a:solidFill>
                  <a:schemeClr val="tx1"/>
                </a:solidFill>
                <a:latin typeface="Times New Roman" panose="02020603050405020304" pitchFamily="18" charset="0"/>
                <a:ea typeface="Calibri" panose="020F0502020204030204" pitchFamily="34" charset="0"/>
                <a:cs typeface="+mn-cs"/>
              </a:rPr>
              <a:t>Cuộc khủng hoảng tên lửa ở Cu-ba năm 1962: đặt Mỹ và Liên Xô trước khả năng xung đột trực tiếp nhưng hai nước đã kiềm chế để đi đến giải pháp có tính tương nhượng nhau. </a:t>
            </a:r>
            <a:endParaRPr lang="en-US" sz="2000" kern="100" dirty="0">
              <a:solidFill>
                <a:schemeClr val="tx1"/>
              </a:solidFill>
              <a:latin typeface="Times New Roman" panose="02020603050405020304" pitchFamily="18" charset="0"/>
              <a:ea typeface="Calibri" panose="020F0502020204030204" pitchFamily="34" charset="0"/>
              <a:cs typeface="+mn-cs"/>
            </a:endParaRPr>
          </a:p>
          <a:p>
            <a:pPr lvl="0" algn="just">
              <a:lnSpc>
                <a:spcPct val="150000"/>
              </a:lnSpc>
              <a:buClrTx/>
            </a:pPr>
            <a:r>
              <a:rPr lang="vi-VN" sz="2000" kern="100" dirty="0">
                <a:solidFill>
                  <a:schemeClr val="tx1"/>
                </a:solidFill>
                <a:latin typeface="Times New Roman" panose="02020603050405020304" pitchFamily="18" charset="0"/>
                <a:ea typeface="Calibri" panose="020F0502020204030204" pitchFamily="34" charset="0"/>
                <a:cs typeface="+mn-cs"/>
              </a:rPr>
              <a:t>→ Trong Chiến tranh lạnh, thế giới bị phân thành hai phe, không xảy ra giao </a:t>
            </a:r>
            <a:r>
              <a:rPr lang="en-US" sz="2000" kern="100" dirty="0">
                <a:solidFill>
                  <a:schemeClr val="tx1"/>
                </a:solidFill>
                <a:latin typeface="Times New Roman" panose="02020603050405020304" pitchFamily="18" charset="0"/>
                <a:ea typeface="Calibri" panose="020F0502020204030204" pitchFamily="34" charset="0"/>
                <a:cs typeface="+mn-cs"/>
              </a:rPr>
              <a:t>     </a:t>
            </a:r>
            <a:r>
              <a:rPr lang="vi-VN" sz="2000" kern="100" dirty="0">
                <a:solidFill>
                  <a:schemeClr val="tx1"/>
                </a:solidFill>
                <a:latin typeface="Times New Roman" panose="02020603050405020304" pitchFamily="18" charset="0"/>
                <a:ea typeface="Calibri" panose="020F0502020204030204" pitchFamily="34" charset="0"/>
                <a:cs typeface="+mn-cs"/>
              </a:rPr>
              <a:t>tranh trực tiếp giữa hai cường quốc trụ cột là Mỹ và Liên Xô.</a:t>
            </a:r>
            <a:endParaRPr lang="en-US" sz="2000" kern="100" dirty="0">
              <a:solidFill>
                <a:schemeClr val="tx1"/>
              </a:solidFill>
              <a:latin typeface="Times New Roman" panose="02020603050405020304" pitchFamily="18" charset="0"/>
              <a:ea typeface="Calibri" panose="020F0502020204030204" pitchFamily="34" charset="0"/>
              <a:cs typeface="+mn-cs"/>
            </a:endParaRPr>
          </a:p>
          <a:p>
            <a:pPr marL="342900" lvl="0" indent="-342900" algn="just">
              <a:lnSpc>
                <a:spcPct val="150000"/>
              </a:lnSpc>
              <a:buClrTx/>
              <a:buFont typeface="Arial" panose="020B0604020202020204" pitchFamily="34" charset="0"/>
              <a:buChar char="•"/>
            </a:pPr>
            <a:endParaRPr kumimoji="0" lang="en-US" sz="600" i="0" u="none" strike="noStrike" kern="0" cap="none" spc="0" normalizeH="0" baseline="0" noProof="0" dirty="0">
              <a:ln>
                <a:noFill/>
              </a:ln>
              <a:solidFill>
                <a:schemeClr val="tx1"/>
              </a:solidFill>
              <a:effectLst/>
              <a:uLnTx/>
              <a:uFillTx/>
              <a:ea typeface="+mn-ea"/>
              <a:cs typeface="+mn-cs"/>
            </a:endParaRPr>
          </a:p>
        </p:txBody>
      </p:sp>
      <p:grpSp>
        <p:nvGrpSpPr>
          <p:cNvPr id="7" name="Group 6">
            <a:extLst>
              <a:ext uri="{FF2B5EF4-FFF2-40B4-BE49-F238E27FC236}">
                <a16:creationId xmlns="" xmlns:a16="http://schemas.microsoft.com/office/drawing/2014/main" id="{4F6946B3-FF84-243D-E3B2-955787BC9C7C}"/>
              </a:ext>
            </a:extLst>
          </p:cNvPr>
          <p:cNvGrpSpPr/>
          <p:nvPr/>
        </p:nvGrpSpPr>
        <p:grpSpPr>
          <a:xfrm>
            <a:off x="5007048" y="544288"/>
            <a:ext cx="3652978" cy="4054924"/>
            <a:chOff x="5007048" y="-662412"/>
            <a:chExt cx="3652978" cy="4054924"/>
          </a:xfrm>
        </p:grpSpPr>
        <p:sp>
          <p:nvSpPr>
            <p:cNvPr id="5" name="TextBox 4">
              <a:extLst>
                <a:ext uri="{FF2B5EF4-FFF2-40B4-BE49-F238E27FC236}">
                  <a16:creationId xmlns="" xmlns:a16="http://schemas.microsoft.com/office/drawing/2014/main" id="{E9243C1A-5A81-7A68-4593-EC45CA5BF353}"/>
                </a:ext>
              </a:extLst>
            </p:cNvPr>
            <p:cNvSpPr txBox="1"/>
            <p:nvPr/>
          </p:nvSpPr>
          <p:spPr>
            <a:xfrm>
              <a:off x="5007048" y="2607169"/>
              <a:ext cx="3652978" cy="785343"/>
            </a:xfrm>
            <a:prstGeom prst="rect">
              <a:avLst/>
            </a:prstGeom>
            <a:noFill/>
          </p:spPr>
          <p:txBody>
            <a:bodyPr wrap="square">
              <a:spAutoFit/>
            </a:bodyPr>
            <a:lstStyle/>
            <a:p>
              <a:pPr algn="ctr" defTabSz="457200">
                <a:lnSpc>
                  <a:spcPct val="150000"/>
                </a:lnSpc>
                <a:buClrTx/>
              </a:pPr>
              <a:r>
                <a:rPr lang="vi-VN" sz="1600" kern="1200" dirty="0">
                  <a:solidFill>
                    <a:prstClr val="black"/>
                  </a:solidFill>
                </a:rPr>
                <a:t>Khu vực tên lửa Liên Xô được</a:t>
              </a:r>
              <a:endParaRPr lang="en-US" sz="1600" kern="1200" dirty="0">
                <a:solidFill>
                  <a:prstClr val="black"/>
                </a:solidFill>
              </a:endParaRPr>
            </a:p>
            <a:p>
              <a:pPr algn="ctr" defTabSz="457200">
                <a:lnSpc>
                  <a:spcPct val="150000"/>
                </a:lnSpc>
                <a:buClrTx/>
              </a:pPr>
              <a:r>
                <a:rPr lang="vi-VN" sz="1600" kern="1200" dirty="0">
                  <a:solidFill>
                    <a:prstClr val="black"/>
                  </a:solidFill>
                </a:rPr>
                <a:t>triển khai tại Cu-ba năm 1962</a:t>
              </a:r>
            </a:p>
          </p:txBody>
        </p:sp>
        <p:pic>
          <p:nvPicPr>
            <p:cNvPr id="6" name="Picture 5">
              <a:extLst>
                <a:ext uri="{FF2B5EF4-FFF2-40B4-BE49-F238E27FC236}">
                  <a16:creationId xmlns="" xmlns:a16="http://schemas.microsoft.com/office/drawing/2014/main" id="{A3B491F2-A92E-0B14-0CCC-71EF856E88B6}"/>
                </a:ext>
              </a:extLst>
            </p:cNvPr>
            <p:cNvPicPr>
              <a:picLocks noChangeAspect="1"/>
            </p:cNvPicPr>
            <p:nvPr/>
          </p:nvPicPr>
          <p:blipFill>
            <a:blip r:embed="rId2"/>
            <a:srcRect/>
            <a:stretch/>
          </p:blipFill>
          <p:spPr>
            <a:xfrm>
              <a:off x="5141208" y="-662412"/>
              <a:ext cx="3384658" cy="3269581"/>
            </a:xfrm>
            <a:prstGeom prst="rect">
              <a:avLst/>
            </a:prstGeom>
          </p:spPr>
        </p:pic>
      </p:grpSp>
    </p:spTree>
    <p:extLst>
      <p:ext uri="{BB962C8B-B14F-4D97-AF65-F5344CB8AC3E}">
        <p14:creationId xmlns:p14="http://schemas.microsoft.com/office/powerpoint/2010/main" val="296357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6" name="Picture 14">
            <a:extLst>
              <a:ext uri="{FF2B5EF4-FFF2-40B4-BE49-F238E27FC236}">
                <a16:creationId xmlns="" xmlns:a16="http://schemas.microsoft.com/office/drawing/2014/main" id="{5C6D0C85-16FE-D302-9FFF-6219685DA2E8}"/>
              </a:ext>
            </a:extLst>
          </p:cNvPr>
          <p:cNvPicPr>
            <a:picLocks noChangeAspect="1"/>
          </p:cNvPicPr>
          <p:nvPr/>
        </p:nvPicPr>
        <p:blipFill>
          <a:blip r:embed="rId3"/>
          <a:srcRect/>
          <a:stretch>
            <a:fillRect/>
          </a:stretch>
        </p:blipFill>
        <p:spPr>
          <a:xfrm>
            <a:off x="16842" y="371819"/>
            <a:ext cx="2352042" cy="4771681"/>
          </a:xfrm>
          <a:prstGeom prst="rect">
            <a:avLst/>
          </a:prstGeom>
        </p:spPr>
      </p:pic>
      <p:grpSp>
        <p:nvGrpSpPr>
          <p:cNvPr id="7" name="Group 6">
            <a:extLst>
              <a:ext uri="{FF2B5EF4-FFF2-40B4-BE49-F238E27FC236}">
                <a16:creationId xmlns="" xmlns:a16="http://schemas.microsoft.com/office/drawing/2014/main" id="{FB79BE95-46B2-6C75-1906-5D765D8CA463}"/>
              </a:ext>
            </a:extLst>
          </p:cNvPr>
          <p:cNvGrpSpPr/>
          <p:nvPr/>
        </p:nvGrpSpPr>
        <p:grpSpPr>
          <a:xfrm>
            <a:off x="2465182" y="235534"/>
            <a:ext cx="6520120" cy="2243171"/>
            <a:chOff x="2487928" y="2639858"/>
            <a:chExt cx="6520120" cy="2435261"/>
          </a:xfrm>
        </p:grpSpPr>
        <p:sp>
          <p:nvSpPr>
            <p:cNvPr id="8" name="Rectangle: Rounded Corners 7">
              <a:extLst>
                <a:ext uri="{FF2B5EF4-FFF2-40B4-BE49-F238E27FC236}">
                  <a16:creationId xmlns="" xmlns:a16="http://schemas.microsoft.com/office/drawing/2014/main" id="{A5EDAB9D-885C-4DC4-9056-0FF87C55C7B9}"/>
                </a:ext>
              </a:extLst>
            </p:cNvPr>
            <p:cNvSpPr/>
            <p:nvPr/>
          </p:nvSpPr>
          <p:spPr>
            <a:xfrm>
              <a:off x="2487928" y="3192779"/>
              <a:ext cx="6520120" cy="1882340"/>
            </a:xfrm>
            <a:prstGeom prst="roundRect">
              <a:avLst>
                <a:gd name="adj" fmla="val 905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defRPr/>
              </a:pPr>
              <a:r>
                <a:rPr lang="en-US" sz="2000">
                  <a:solidFill>
                    <a:srgbClr val="000000"/>
                  </a:solidFill>
                  <a:latin typeface="Arial"/>
                  <a:cs typeface="Arial"/>
                </a:rPr>
                <a:t>L</a:t>
              </a:r>
              <a:r>
                <a:rPr kumimoji="0" lang="vi-VN" sz="2000" b="0" i="0" u="none" strike="noStrike" kern="0" cap="none" spc="0" normalizeH="0" baseline="0" noProof="0">
                  <a:ln>
                    <a:noFill/>
                  </a:ln>
                  <a:solidFill>
                    <a:srgbClr val="000000"/>
                  </a:solidFill>
                  <a:effectLst/>
                  <a:uLnTx/>
                  <a:uFillTx/>
                  <a:latin typeface="Arial"/>
                  <a:cs typeface="Arial"/>
                  <a:sym typeface="Arial"/>
                </a:rPr>
                <a:t>iên hệ, vận dụng, sử dụng thiết bị có kết nối internet, tiếp tục thảo luận nhóm và trả lời câu hỏi: </a:t>
              </a:r>
              <a:r>
                <a:rPr kumimoji="0" lang="vi-VN" sz="2000" b="1" i="1" u="none" strike="noStrike" kern="0" cap="none" spc="0" normalizeH="0" baseline="0" noProof="0">
                  <a:ln>
                    <a:noFill/>
                  </a:ln>
                  <a:solidFill>
                    <a:srgbClr val="FF0000"/>
                  </a:solidFill>
                  <a:effectLst/>
                  <a:uLnTx/>
                  <a:uFillTx/>
                  <a:latin typeface="Arial"/>
                  <a:cs typeface="Arial"/>
                  <a:sym typeface="Arial"/>
                </a:rPr>
                <a:t>Nêu hậu quả của Chiến tranh lạnh đối với Việt Nam. </a:t>
              </a:r>
              <a:endParaRPr kumimoji="0" lang="en-US" sz="2000" b="1" i="1" u="none" strike="noStrike" kern="0" cap="none" spc="0" normalizeH="0" baseline="0" noProof="0">
                <a:ln>
                  <a:noFill/>
                </a:ln>
                <a:solidFill>
                  <a:srgbClr val="FF0000"/>
                </a:solidFill>
                <a:effectLst/>
                <a:uLnTx/>
                <a:uFillTx/>
                <a:latin typeface="Arial"/>
                <a:cs typeface="Arial"/>
                <a:sym typeface="Arial"/>
              </a:endParaRPr>
            </a:p>
          </p:txBody>
        </p:sp>
        <p:pic>
          <p:nvPicPr>
            <p:cNvPr id="9" name="Picture 52">
              <a:extLst>
                <a:ext uri="{FF2B5EF4-FFF2-40B4-BE49-F238E27FC236}">
                  <a16:creationId xmlns="" xmlns:a16="http://schemas.microsoft.com/office/drawing/2014/main" id="{64A021D1-1C11-2ABB-80BE-100A28F9EC56}"/>
                </a:ext>
              </a:extLst>
            </p:cNvPr>
            <p:cNvPicPr>
              <a:picLocks noChangeAspect="1"/>
            </p:cNvPicPr>
            <p:nvPr/>
          </p:nvPicPr>
          <p:blipFill>
            <a:blip r:embed="rId4"/>
            <a:srcRect/>
            <a:stretch>
              <a:fillRect/>
            </a:stretch>
          </p:blipFill>
          <p:spPr>
            <a:xfrm>
              <a:off x="5087419" y="2639858"/>
              <a:ext cx="1321138" cy="990028"/>
            </a:xfrm>
            <a:prstGeom prst="rect">
              <a:avLst/>
            </a:prstGeom>
          </p:spPr>
        </p:pic>
      </p:grpSp>
      <p:pic>
        <p:nvPicPr>
          <p:cNvPr id="14" name="Picture 13">
            <a:extLst>
              <a:ext uri="{FF2B5EF4-FFF2-40B4-BE49-F238E27FC236}">
                <a16:creationId xmlns="" xmlns:a16="http://schemas.microsoft.com/office/drawing/2014/main" id="{39E5159F-959E-800F-D35B-63E5CA310E6E}"/>
              </a:ext>
            </a:extLst>
          </p:cNvPr>
          <p:cNvPicPr>
            <a:picLocks noChangeAspect="1"/>
          </p:cNvPicPr>
          <p:nvPr/>
        </p:nvPicPr>
        <p:blipFill>
          <a:blip r:embed="rId5"/>
          <a:srcRect t="7661" b="7661"/>
          <a:stretch/>
        </p:blipFill>
        <p:spPr>
          <a:xfrm>
            <a:off x="2264078" y="2680892"/>
            <a:ext cx="3344792" cy="2227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 xmlns:a16="http://schemas.microsoft.com/office/drawing/2014/main" id="{143AEE40-EFAD-FE6A-DA05-582078BE6847}"/>
              </a:ext>
            </a:extLst>
          </p:cNvPr>
          <p:cNvPicPr>
            <a:picLocks noChangeAspect="1"/>
          </p:cNvPicPr>
          <p:nvPr/>
        </p:nvPicPr>
        <p:blipFill>
          <a:blip r:embed="rId6"/>
          <a:srcRect t="1438" b="1438"/>
          <a:stretch/>
        </p:blipFill>
        <p:spPr>
          <a:xfrm>
            <a:off x="5705168" y="2680892"/>
            <a:ext cx="3344793" cy="2227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30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 xmlns:a16="http://schemas.microsoft.com/office/drawing/2014/main" id="{A7196A42-9CD8-C006-2825-A05BE575182B}"/>
              </a:ext>
            </a:extLst>
          </p:cNvPr>
          <p:cNvSpPr txBox="1"/>
          <p:nvPr/>
        </p:nvSpPr>
        <p:spPr>
          <a:xfrm>
            <a:off x="364067" y="336190"/>
            <a:ext cx="8415866" cy="461665"/>
          </a:xfrm>
          <a:prstGeom prst="rect">
            <a:avLst/>
          </a:prstGeom>
          <a:noFill/>
        </p:spPr>
        <p:txBody>
          <a:bodyPr wrap="square" rtlCol="0">
            <a:spAutoFit/>
          </a:bodyPr>
          <a:lstStyle/>
          <a:p>
            <a:pPr algn="ctr"/>
            <a:r>
              <a:rPr lang="en-US" sz="2400" b="1" i="1">
                <a:solidFill>
                  <a:schemeClr val="accent2">
                    <a:lumMod val="75000"/>
                  </a:schemeClr>
                </a:solidFill>
              </a:rPr>
              <a:t>Hậu quả của Chiến tranh lạnh đối với Việt Nam</a:t>
            </a:r>
          </a:p>
        </p:txBody>
      </p:sp>
      <p:sp>
        <p:nvSpPr>
          <p:cNvPr id="5" name="Rectangle: Rounded Corners 4">
            <a:extLst>
              <a:ext uri="{FF2B5EF4-FFF2-40B4-BE49-F238E27FC236}">
                <a16:creationId xmlns="" xmlns:a16="http://schemas.microsoft.com/office/drawing/2014/main" id="{D7336790-3CD2-2E7A-C582-1926B62894A8}"/>
              </a:ext>
            </a:extLst>
          </p:cNvPr>
          <p:cNvSpPr/>
          <p:nvPr/>
        </p:nvSpPr>
        <p:spPr>
          <a:xfrm>
            <a:off x="291601" y="1006567"/>
            <a:ext cx="1469186" cy="380074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a typeface="Calibri" panose="020F0502020204030204" pitchFamily="34" charset="0"/>
              </a:rPr>
              <a:t>Tác động trực tiếp đến công cuộc đấu tranh giải phóng dân tộc trong </a:t>
            </a:r>
            <a:r>
              <a:rPr lang="en-US" sz="2000" dirty="0">
                <a:solidFill>
                  <a:srgbClr val="000000"/>
                </a:solidFill>
                <a:ea typeface="Calibri" panose="020F0502020204030204" pitchFamily="34" charset="0"/>
              </a:rPr>
              <a:t>TK </a:t>
            </a:r>
            <a:r>
              <a:rPr lang="vi-VN" sz="2000" dirty="0">
                <a:solidFill>
                  <a:srgbClr val="000000"/>
                </a:solidFill>
                <a:ea typeface="Calibri" panose="020F0502020204030204" pitchFamily="34" charset="0"/>
              </a:rPr>
              <a:t>XX. </a:t>
            </a:r>
            <a:endParaRPr lang="vi-VN" sz="2000" dirty="0">
              <a:solidFill>
                <a:srgbClr val="000000"/>
              </a:solidFill>
              <a:effectLst/>
              <a:ea typeface="Calibri" panose="020F0502020204030204" pitchFamily="34" charset="0"/>
            </a:endParaRPr>
          </a:p>
        </p:txBody>
      </p:sp>
      <p:sp>
        <p:nvSpPr>
          <p:cNvPr id="2" name="Rectangle: Rounded Corners 1">
            <a:extLst>
              <a:ext uri="{FF2B5EF4-FFF2-40B4-BE49-F238E27FC236}">
                <a16:creationId xmlns="" xmlns:a16="http://schemas.microsoft.com/office/drawing/2014/main" id="{0EEE4679-20E5-8F75-9F01-2600C19CA706}"/>
              </a:ext>
            </a:extLst>
          </p:cNvPr>
          <p:cNvSpPr/>
          <p:nvPr/>
        </p:nvSpPr>
        <p:spPr>
          <a:xfrm>
            <a:off x="1892199" y="1006563"/>
            <a:ext cx="1602630" cy="380074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Thúc đẩy việc quốc tế hoá các cuộc xung đột ở Đông Dương và Việt Nam</a:t>
            </a:r>
            <a:r>
              <a:rPr lang="en-US" sz="2000">
                <a:solidFill>
                  <a:srgbClr val="000000"/>
                </a:solidFill>
                <a:ea typeface="Calibri" panose="020F0502020204030204" pitchFamily="34" charset="0"/>
              </a:rPr>
              <a:t>.</a:t>
            </a:r>
            <a:endParaRPr lang="vi-VN" sz="2000">
              <a:solidFill>
                <a:srgbClr val="000000"/>
              </a:solidFill>
              <a:effectLst/>
              <a:ea typeface="Calibri" panose="020F0502020204030204" pitchFamily="34" charset="0"/>
            </a:endParaRPr>
          </a:p>
        </p:txBody>
      </p:sp>
      <p:sp>
        <p:nvSpPr>
          <p:cNvPr id="10" name="Rectangle: Rounded Corners 9">
            <a:extLst>
              <a:ext uri="{FF2B5EF4-FFF2-40B4-BE49-F238E27FC236}">
                <a16:creationId xmlns="" xmlns:a16="http://schemas.microsoft.com/office/drawing/2014/main" id="{CD3AEEE0-B3DF-0BCA-C5D3-54EA8DEFB729}"/>
              </a:ext>
            </a:extLst>
          </p:cNvPr>
          <p:cNvSpPr/>
          <p:nvPr/>
        </p:nvSpPr>
        <p:spPr>
          <a:xfrm>
            <a:off x="3626241" y="1006563"/>
            <a:ext cx="1727498" cy="380074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L</a:t>
            </a:r>
            <a:r>
              <a:rPr lang="vi-VN" sz="2000">
                <a:solidFill>
                  <a:srgbClr val="000000"/>
                </a:solidFill>
                <a:ea typeface="Calibri" panose="020F0502020204030204" pitchFamily="34" charset="0"/>
              </a:rPr>
              <a:t>àm cho quy mô chiến tranh mở rộng, thời gian kéo dài và tính chất phức tạp. </a:t>
            </a:r>
            <a:endParaRPr lang="vi-VN" sz="2000">
              <a:solidFill>
                <a:srgbClr val="000000"/>
              </a:solidFill>
              <a:effectLst/>
              <a:ea typeface="Calibri" panose="020F0502020204030204" pitchFamily="34" charset="0"/>
            </a:endParaRPr>
          </a:p>
        </p:txBody>
      </p:sp>
      <p:sp>
        <p:nvSpPr>
          <p:cNvPr id="12" name="Rectangle: Rounded Corners 11">
            <a:extLst>
              <a:ext uri="{FF2B5EF4-FFF2-40B4-BE49-F238E27FC236}">
                <a16:creationId xmlns="" xmlns:a16="http://schemas.microsoft.com/office/drawing/2014/main" id="{CB9589FB-CBF3-8B49-A797-420AC421E952}"/>
              </a:ext>
            </a:extLst>
          </p:cNvPr>
          <p:cNvSpPr/>
          <p:nvPr/>
        </p:nvSpPr>
        <p:spPr>
          <a:xfrm>
            <a:off x="5485151" y="1006562"/>
            <a:ext cx="1560655" cy="380074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Nhân dân Việt Nam phải chịu nhiều hi sinh và tổn thất trong 2 cuộc chiến tranh.</a:t>
            </a:r>
            <a:endParaRPr lang="vi-VN" sz="2000">
              <a:solidFill>
                <a:srgbClr val="000000"/>
              </a:solidFill>
              <a:effectLst/>
              <a:ea typeface="Calibri" panose="020F0502020204030204" pitchFamily="34" charset="0"/>
            </a:endParaRPr>
          </a:p>
        </p:txBody>
      </p:sp>
      <p:sp>
        <p:nvSpPr>
          <p:cNvPr id="13" name="Rectangle: Rounded Corners 12">
            <a:extLst>
              <a:ext uri="{FF2B5EF4-FFF2-40B4-BE49-F238E27FC236}">
                <a16:creationId xmlns="" xmlns:a16="http://schemas.microsoft.com/office/drawing/2014/main" id="{1D37EC55-B295-F0EB-CDD1-EFFF0754CA01}"/>
              </a:ext>
            </a:extLst>
          </p:cNvPr>
          <p:cNvSpPr/>
          <p:nvPr/>
        </p:nvSpPr>
        <p:spPr>
          <a:xfrm>
            <a:off x="7177218" y="1006562"/>
            <a:ext cx="1737360" cy="380074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Sau 1975: gây khó khăn trong quá trình hội nhập quốc tế và phát triển kinh tế - xã hội.</a:t>
            </a:r>
            <a:endParaRPr lang="vi-VN" sz="20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8542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0"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3D5179C7-3189-D85F-2242-87F67B793B92}"/>
              </a:ext>
            </a:extLst>
          </p:cNvPr>
          <p:cNvSpPr/>
          <p:nvPr/>
        </p:nvSpPr>
        <p:spPr>
          <a:xfrm>
            <a:off x="3158836" y="175281"/>
            <a:ext cx="2826327" cy="670284"/>
          </a:xfrm>
          <a:prstGeom prst="roundRect">
            <a:avLst/>
          </a:prstGeom>
          <a:solidFill>
            <a:schemeClr val="accent2">
              <a:lumMod val="40000"/>
              <a:lumOff val="60000"/>
            </a:schemeClr>
          </a:solidFill>
          <a:ln>
            <a:solidFill>
              <a:schemeClr val="accent2">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A292A"/>
                </a:solidFill>
                <a:effectLst/>
                <a:uLnTx/>
                <a:uFillTx/>
                <a:latin typeface="Arial"/>
                <a:ea typeface="+mn-ea"/>
                <a:cs typeface="+mn-cs"/>
                <a:sym typeface="Arial"/>
              </a:rPr>
              <a:t>Kết luận</a:t>
            </a:r>
          </a:p>
        </p:txBody>
      </p:sp>
      <p:sp>
        <p:nvSpPr>
          <p:cNvPr id="2" name="TextBox 1">
            <a:extLst>
              <a:ext uri="{FF2B5EF4-FFF2-40B4-BE49-F238E27FC236}">
                <a16:creationId xmlns="" xmlns:a16="http://schemas.microsoft.com/office/drawing/2014/main" id="{B93C3232-0038-B52C-7212-E81DE43A112E}"/>
              </a:ext>
            </a:extLst>
          </p:cNvPr>
          <p:cNvSpPr txBox="1"/>
          <p:nvPr/>
        </p:nvSpPr>
        <p:spPr>
          <a:xfrm>
            <a:off x="3158836" y="845565"/>
            <a:ext cx="3020379" cy="658835"/>
          </a:xfrm>
          <a:prstGeom prst="rect">
            <a:avLst/>
          </a:prstGeom>
          <a:noFill/>
        </p:spPr>
        <p:txBody>
          <a:bodyPr wrap="none" rtlCol="0">
            <a:spAutoFit/>
          </a:bodyPr>
          <a:lstStyle/>
          <a:p>
            <a:pPr>
              <a:lnSpc>
                <a:spcPct val="150000"/>
              </a:lnSpc>
            </a:pPr>
            <a:r>
              <a:rPr lang="en-US" sz="2800" b="1" dirty="0" err="1">
                <a:solidFill>
                  <a:schemeClr val="bg2"/>
                </a:solidFill>
              </a:rPr>
              <a:t>Chiến</a:t>
            </a:r>
            <a:r>
              <a:rPr lang="en-US" sz="2800" b="1" dirty="0">
                <a:solidFill>
                  <a:schemeClr val="bg2"/>
                </a:solidFill>
              </a:rPr>
              <a:t> </a:t>
            </a:r>
            <a:r>
              <a:rPr lang="en-US" sz="2800" b="1" dirty="0" err="1">
                <a:solidFill>
                  <a:schemeClr val="bg2"/>
                </a:solidFill>
              </a:rPr>
              <a:t>tranh</a:t>
            </a:r>
            <a:r>
              <a:rPr lang="en-US" sz="2800" b="1" dirty="0">
                <a:solidFill>
                  <a:schemeClr val="bg2"/>
                </a:solidFill>
              </a:rPr>
              <a:t> </a:t>
            </a:r>
            <a:r>
              <a:rPr lang="en-US" sz="2800" b="1" dirty="0" err="1">
                <a:solidFill>
                  <a:schemeClr val="bg2"/>
                </a:solidFill>
              </a:rPr>
              <a:t>lạnh</a:t>
            </a:r>
            <a:endParaRPr lang="en-US" sz="2800" b="1" dirty="0">
              <a:solidFill>
                <a:schemeClr val="bg2"/>
              </a:solidFill>
            </a:endParaRPr>
          </a:p>
        </p:txBody>
      </p:sp>
      <p:sp>
        <p:nvSpPr>
          <p:cNvPr id="5" name="Rectangle: Rounded Corners 4">
            <a:extLst>
              <a:ext uri="{FF2B5EF4-FFF2-40B4-BE49-F238E27FC236}">
                <a16:creationId xmlns="" xmlns:a16="http://schemas.microsoft.com/office/drawing/2014/main" id="{2143E467-0C44-9968-435D-6C9641BA3B5B}"/>
              </a:ext>
            </a:extLst>
          </p:cNvPr>
          <p:cNvSpPr/>
          <p:nvPr/>
        </p:nvSpPr>
        <p:spPr>
          <a:xfrm>
            <a:off x="2212228" y="1566495"/>
            <a:ext cx="4719542" cy="566776"/>
          </a:xfrm>
          <a:prstGeom prst="roundRect">
            <a:avLst>
              <a:gd name="adj" fmla="val 50000"/>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kern="100" dirty="0" err="1">
                <a:solidFill>
                  <a:srgbClr val="000000"/>
                </a:solidFill>
                <a:ea typeface="Calibri" panose="020F0502020204030204" pitchFamily="34" charset="0"/>
              </a:rPr>
              <a:t>Đối</a:t>
            </a:r>
            <a:r>
              <a:rPr lang="en-US" sz="2400" b="1" kern="100" dirty="0">
                <a:solidFill>
                  <a:srgbClr val="000000"/>
                </a:solidFill>
                <a:ea typeface="Calibri" panose="020F0502020204030204" pitchFamily="34" charset="0"/>
              </a:rPr>
              <a:t> </a:t>
            </a:r>
            <a:r>
              <a:rPr lang="en-US" sz="2400" b="1" kern="100" dirty="0" err="1">
                <a:solidFill>
                  <a:srgbClr val="000000"/>
                </a:solidFill>
                <a:ea typeface="Calibri" panose="020F0502020204030204" pitchFamily="34" charset="0"/>
              </a:rPr>
              <a:t>đầu</a:t>
            </a:r>
            <a:r>
              <a:rPr lang="en-US" sz="2400" b="1" kern="100" dirty="0">
                <a:solidFill>
                  <a:srgbClr val="000000"/>
                </a:solidFill>
                <a:ea typeface="Calibri" panose="020F0502020204030204" pitchFamily="34" charset="0"/>
              </a:rPr>
              <a:t> </a:t>
            </a:r>
            <a:r>
              <a:rPr lang="en-US" sz="2400" b="1" kern="100" dirty="0" err="1">
                <a:solidFill>
                  <a:srgbClr val="000000"/>
                </a:solidFill>
                <a:ea typeface="Calibri" panose="020F0502020204030204" pitchFamily="34" charset="0"/>
              </a:rPr>
              <a:t>giữa</a:t>
            </a:r>
            <a:r>
              <a:rPr lang="en-US" sz="2400" b="1" kern="100" dirty="0">
                <a:solidFill>
                  <a:srgbClr val="000000"/>
                </a:solidFill>
                <a:ea typeface="Calibri" panose="020F0502020204030204" pitchFamily="34" charset="0"/>
              </a:rPr>
              <a:t> </a:t>
            </a:r>
            <a:r>
              <a:rPr lang="en-US" sz="2400" b="1" kern="100" dirty="0" err="1">
                <a:solidFill>
                  <a:srgbClr val="000000"/>
                </a:solidFill>
                <a:ea typeface="Calibri" panose="020F0502020204030204" pitchFamily="34" charset="0"/>
              </a:rPr>
              <a:t>hai</a:t>
            </a:r>
            <a:r>
              <a:rPr lang="en-US" sz="2400" b="1" kern="100" dirty="0">
                <a:solidFill>
                  <a:srgbClr val="000000"/>
                </a:solidFill>
                <a:ea typeface="Calibri" panose="020F0502020204030204" pitchFamily="34" charset="0"/>
              </a:rPr>
              <a:t> </a:t>
            </a:r>
            <a:r>
              <a:rPr lang="en-US" sz="2400" b="1" kern="100" dirty="0" err="1">
                <a:solidFill>
                  <a:srgbClr val="000000"/>
                </a:solidFill>
                <a:ea typeface="Calibri" panose="020F0502020204030204" pitchFamily="34" charset="0"/>
              </a:rPr>
              <a:t>siêu</a:t>
            </a:r>
            <a:r>
              <a:rPr lang="en-US" sz="2400" b="1" kern="100" dirty="0">
                <a:solidFill>
                  <a:srgbClr val="000000"/>
                </a:solidFill>
                <a:ea typeface="Calibri" panose="020F0502020204030204" pitchFamily="34" charset="0"/>
              </a:rPr>
              <a:t> </a:t>
            </a:r>
            <a:r>
              <a:rPr lang="en-US" sz="2400" b="1" kern="100" dirty="0" err="1">
                <a:solidFill>
                  <a:srgbClr val="000000"/>
                </a:solidFill>
                <a:ea typeface="Calibri" panose="020F0502020204030204" pitchFamily="34" charset="0"/>
              </a:rPr>
              <a:t>cường</a:t>
            </a:r>
            <a:endParaRPr lang="en-US" sz="2400" b="1" dirty="0"/>
          </a:p>
        </p:txBody>
      </p:sp>
      <p:grpSp>
        <p:nvGrpSpPr>
          <p:cNvPr id="15" name="Group 14">
            <a:extLst>
              <a:ext uri="{FF2B5EF4-FFF2-40B4-BE49-F238E27FC236}">
                <a16:creationId xmlns="" xmlns:a16="http://schemas.microsoft.com/office/drawing/2014/main" id="{DDD9756F-369D-A5F3-26C6-9767953E7A2E}"/>
              </a:ext>
            </a:extLst>
          </p:cNvPr>
          <p:cNvGrpSpPr/>
          <p:nvPr/>
        </p:nvGrpSpPr>
        <p:grpSpPr>
          <a:xfrm>
            <a:off x="1122138" y="2449901"/>
            <a:ext cx="6899727" cy="2346386"/>
            <a:chOff x="1122138" y="2449901"/>
            <a:chExt cx="6899727" cy="2346386"/>
          </a:xfrm>
        </p:grpSpPr>
        <p:pic>
          <p:nvPicPr>
            <p:cNvPr id="9" name="Picture 8">
              <a:extLst>
                <a:ext uri="{FF2B5EF4-FFF2-40B4-BE49-F238E27FC236}">
                  <a16:creationId xmlns="" xmlns:a16="http://schemas.microsoft.com/office/drawing/2014/main" id="{2F345B48-6224-1399-FCFE-073A27045A75}"/>
                </a:ext>
              </a:extLst>
            </p:cNvPr>
            <p:cNvPicPr>
              <a:picLocks noChangeAspect="1"/>
            </p:cNvPicPr>
            <p:nvPr/>
          </p:nvPicPr>
          <p:blipFill>
            <a:blip r:embed="rId2"/>
            <a:stretch>
              <a:fillRect/>
            </a:stretch>
          </p:blipFill>
          <p:spPr>
            <a:xfrm>
              <a:off x="1122138" y="2449902"/>
              <a:ext cx="2346385" cy="2346385"/>
            </a:xfrm>
            <a:prstGeom prst="rect">
              <a:avLst/>
            </a:prstGeom>
          </p:spPr>
        </p:pic>
        <p:pic>
          <p:nvPicPr>
            <p:cNvPr id="11" name="Picture 10">
              <a:extLst>
                <a:ext uri="{FF2B5EF4-FFF2-40B4-BE49-F238E27FC236}">
                  <a16:creationId xmlns="" xmlns:a16="http://schemas.microsoft.com/office/drawing/2014/main" id="{5AD08E65-43D4-D4DC-3FC9-F8FA904DD79B}"/>
                </a:ext>
              </a:extLst>
            </p:cNvPr>
            <p:cNvPicPr>
              <a:picLocks noChangeAspect="1"/>
            </p:cNvPicPr>
            <p:nvPr/>
          </p:nvPicPr>
          <p:blipFill>
            <a:blip r:embed="rId3"/>
            <a:stretch>
              <a:fillRect/>
            </a:stretch>
          </p:blipFill>
          <p:spPr>
            <a:xfrm>
              <a:off x="5675479" y="2449901"/>
              <a:ext cx="2346386" cy="2346386"/>
            </a:xfrm>
            <a:prstGeom prst="rect">
              <a:avLst/>
            </a:prstGeom>
          </p:spPr>
        </p:pic>
      </p:grpSp>
      <p:sp>
        <p:nvSpPr>
          <p:cNvPr id="13" name="Freeform 5">
            <a:extLst>
              <a:ext uri="{FF2B5EF4-FFF2-40B4-BE49-F238E27FC236}">
                <a16:creationId xmlns="" xmlns:a16="http://schemas.microsoft.com/office/drawing/2014/main" id="{E0AEF8F5-B29C-1E6E-3428-74BC3A4E0C00}"/>
              </a:ext>
            </a:extLst>
          </p:cNvPr>
          <p:cNvSpPr/>
          <p:nvPr/>
        </p:nvSpPr>
        <p:spPr>
          <a:xfrm>
            <a:off x="3547431" y="2587923"/>
            <a:ext cx="2016087" cy="2208363"/>
          </a:xfrm>
          <a:custGeom>
            <a:avLst/>
            <a:gdLst/>
            <a:ahLst/>
            <a:cxnLst/>
            <a:rect l="l" t="t" r="r" b="b"/>
            <a:pathLst>
              <a:path w="1301319" h="3008830">
                <a:moveTo>
                  <a:pt x="0" y="0"/>
                </a:moveTo>
                <a:lnTo>
                  <a:pt x="1301319" y="0"/>
                </a:lnTo>
                <a:lnTo>
                  <a:pt x="1301319" y="3008830"/>
                </a:lnTo>
                <a:lnTo>
                  <a:pt x="0" y="30088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2143E467-0C44-9968-435D-6C9641BA3B5B}"/>
              </a:ext>
            </a:extLst>
          </p:cNvPr>
          <p:cNvSpPr/>
          <p:nvPr/>
        </p:nvSpPr>
        <p:spPr>
          <a:xfrm>
            <a:off x="2212227" y="502489"/>
            <a:ext cx="4719542" cy="566776"/>
          </a:xfrm>
          <a:prstGeom prst="roundRect">
            <a:avLst>
              <a:gd name="adj" fmla="val 50000"/>
            </a:avLst>
          </a:prstGeom>
          <a:solidFill>
            <a:schemeClr val="accent4"/>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kern="100" dirty="0" err="1">
                <a:solidFill>
                  <a:srgbClr val="000000"/>
                </a:solidFill>
                <a:ea typeface="Calibri" panose="020F0502020204030204" pitchFamily="34" charset="0"/>
              </a:rPr>
              <a:t>Đối</a:t>
            </a:r>
            <a:r>
              <a:rPr lang="en-US" sz="2000" kern="100" dirty="0">
                <a:solidFill>
                  <a:srgbClr val="000000"/>
                </a:solidFill>
                <a:ea typeface="Calibri" panose="020F0502020204030204" pitchFamily="34" charset="0"/>
              </a:rPr>
              <a:t> </a:t>
            </a:r>
            <a:r>
              <a:rPr lang="en-US" sz="2000" kern="100" dirty="0" err="1">
                <a:solidFill>
                  <a:srgbClr val="000000"/>
                </a:solidFill>
                <a:ea typeface="Calibri" panose="020F0502020204030204" pitchFamily="34" charset="0"/>
              </a:rPr>
              <a:t>đầu</a:t>
            </a:r>
            <a:r>
              <a:rPr lang="en-US" sz="2000" kern="100" dirty="0">
                <a:solidFill>
                  <a:srgbClr val="000000"/>
                </a:solidFill>
                <a:ea typeface="Calibri" panose="020F0502020204030204" pitchFamily="34" charset="0"/>
              </a:rPr>
              <a:t> </a:t>
            </a:r>
            <a:r>
              <a:rPr lang="en-US" sz="2000" kern="100" dirty="0" err="1">
                <a:solidFill>
                  <a:srgbClr val="000000"/>
                </a:solidFill>
                <a:ea typeface="Calibri" panose="020F0502020204030204" pitchFamily="34" charset="0"/>
              </a:rPr>
              <a:t>giữa</a:t>
            </a:r>
            <a:r>
              <a:rPr lang="en-US" sz="2000" kern="100" dirty="0">
                <a:solidFill>
                  <a:srgbClr val="000000"/>
                </a:solidFill>
                <a:ea typeface="Calibri" panose="020F0502020204030204" pitchFamily="34" charset="0"/>
              </a:rPr>
              <a:t> </a:t>
            </a:r>
            <a:r>
              <a:rPr lang="en-US" sz="2000" kern="100" dirty="0" err="1">
                <a:solidFill>
                  <a:srgbClr val="000000"/>
                </a:solidFill>
                <a:ea typeface="Calibri" panose="020F0502020204030204" pitchFamily="34" charset="0"/>
              </a:rPr>
              <a:t>hai</a:t>
            </a:r>
            <a:r>
              <a:rPr lang="en-US" sz="2000" kern="100" dirty="0">
                <a:solidFill>
                  <a:srgbClr val="000000"/>
                </a:solidFill>
                <a:ea typeface="Calibri" panose="020F0502020204030204" pitchFamily="34" charset="0"/>
              </a:rPr>
              <a:t> </a:t>
            </a:r>
            <a:r>
              <a:rPr lang="en-US" sz="2000" kern="100" dirty="0" err="1">
                <a:solidFill>
                  <a:srgbClr val="000000"/>
                </a:solidFill>
                <a:ea typeface="Calibri" panose="020F0502020204030204" pitchFamily="34" charset="0"/>
              </a:rPr>
              <a:t>hệ</a:t>
            </a:r>
            <a:r>
              <a:rPr lang="en-US" sz="2000" kern="100" dirty="0">
                <a:solidFill>
                  <a:srgbClr val="000000"/>
                </a:solidFill>
                <a:ea typeface="Calibri" panose="020F0502020204030204" pitchFamily="34" charset="0"/>
              </a:rPr>
              <a:t> </a:t>
            </a:r>
            <a:r>
              <a:rPr lang="en-US" sz="2000" kern="100" dirty="0" err="1">
                <a:solidFill>
                  <a:srgbClr val="000000"/>
                </a:solidFill>
                <a:ea typeface="Calibri" panose="020F0502020204030204" pitchFamily="34" charset="0"/>
              </a:rPr>
              <a:t>thống</a:t>
            </a:r>
            <a:endParaRPr lang="en-US" sz="2000" dirty="0"/>
          </a:p>
        </p:txBody>
      </p:sp>
      <p:grpSp>
        <p:nvGrpSpPr>
          <p:cNvPr id="15" name="Group 14">
            <a:extLst>
              <a:ext uri="{FF2B5EF4-FFF2-40B4-BE49-F238E27FC236}">
                <a16:creationId xmlns="" xmlns:a16="http://schemas.microsoft.com/office/drawing/2014/main" id="{DDD9756F-369D-A5F3-26C6-9767953E7A2E}"/>
              </a:ext>
            </a:extLst>
          </p:cNvPr>
          <p:cNvGrpSpPr/>
          <p:nvPr/>
        </p:nvGrpSpPr>
        <p:grpSpPr>
          <a:xfrm>
            <a:off x="551595" y="1618808"/>
            <a:ext cx="8316983" cy="2346386"/>
            <a:chOff x="1122138" y="2449901"/>
            <a:chExt cx="6899727" cy="2346386"/>
          </a:xfrm>
        </p:grpSpPr>
        <p:pic>
          <p:nvPicPr>
            <p:cNvPr id="9" name="Picture 8">
              <a:extLst>
                <a:ext uri="{FF2B5EF4-FFF2-40B4-BE49-F238E27FC236}">
                  <a16:creationId xmlns="" xmlns:a16="http://schemas.microsoft.com/office/drawing/2014/main" id="{2F345B48-6224-1399-FCFE-073A27045A75}"/>
                </a:ext>
              </a:extLst>
            </p:cNvPr>
            <p:cNvPicPr>
              <a:picLocks noChangeAspect="1"/>
            </p:cNvPicPr>
            <p:nvPr/>
          </p:nvPicPr>
          <p:blipFill>
            <a:blip r:embed="rId2"/>
            <a:srcRect/>
            <a:stretch/>
          </p:blipFill>
          <p:spPr>
            <a:xfrm>
              <a:off x="1122138" y="2449902"/>
              <a:ext cx="2346385" cy="2346385"/>
            </a:xfrm>
            <a:prstGeom prst="rect">
              <a:avLst/>
            </a:prstGeom>
          </p:spPr>
        </p:pic>
        <p:pic>
          <p:nvPicPr>
            <p:cNvPr id="11" name="Picture 10">
              <a:extLst>
                <a:ext uri="{FF2B5EF4-FFF2-40B4-BE49-F238E27FC236}">
                  <a16:creationId xmlns="" xmlns:a16="http://schemas.microsoft.com/office/drawing/2014/main" id="{5AD08E65-43D4-D4DC-3FC9-F8FA904DD79B}"/>
                </a:ext>
              </a:extLst>
            </p:cNvPr>
            <p:cNvPicPr>
              <a:picLocks noChangeAspect="1"/>
            </p:cNvPicPr>
            <p:nvPr/>
          </p:nvPicPr>
          <p:blipFill>
            <a:blip r:embed="rId3"/>
            <a:srcRect/>
            <a:stretch/>
          </p:blipFill>
          <p:spPr>
            <a:xfrm>
              <a:off x="5675479" y="2449901"/>
              <a:ext cx="2346386" cy="2346386"/>
            </a:xfrm>
            <a:prstGeom prst="rect">
              <a:avLst/>
            </a:prstGeom>
          </p:spPr>
        </p:pic>
      </p:grpSp>
      <p:sp>
        <p:nvSpPr>
          <p:cNvPr id="13" name="Freeform 5">
            <a:extLst>
              <a:ext uri="{FF2B5EF4-FFF2-40B4-BE49-F238E27FC236}">
                <a16:creationId xmlns="" xmlns:a16="http://schemas.microsoft.com/office/drawing/2014/main" id="{E0AEF8F5-B29C-1E6E-3428-74BC3A4E0C00}"/>
              </a:ext>
            </a:extLst>
          </p:cNvPr>
          <p:cNvSpPr/>
          <p:nvPr/>
        </p:nvSpPr>
        <p:spPr>
          <a:xfrm>
            <a:off x="3547432" y="1756831"/>
            <a:ext cx="1994052" cy="2208363"/>
          </a:xfrm>
          <a:custGeom>
            <a:avLst/>
            <a:gdLst/>
            <a:ahLst/>
            <a:cxnLst/>
            <a:rect l="l" t="t" r="r" b="b"/>
            <a:pathLst>
              <a:path w="1301319" h="3008830">
                <a:moveTo>
                  <a:pt x="0" y="0"/>
                </a:moveTo>
                <a:lnTo>
                  <a:pt x="1301319" y="0"/>
                </a:lnTo>
                <a:lnTo>
                  <a:pt x="1301319" y="3008830"/>
                </a:lnTo>
                <a:lnTo>
                  <a:pt x="0" y="30088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93A517B3-BA72-3B83-DE20-AC8FD226CB7C}"/>
              </a:ext>
            </a:extLst>
          </p:cNvPr>
          <p:cNvSpPr txBox="1"/>
          <p:nvPr/>
        </p:nvSpPr>
        <p:spPr>
          <a:xfrm>
            <a:off x="612271" y="4103217"/>
            <a:ext cx="3199915" cy="523220"/>
          </a:xfrm>
          <a:prstGeom prst="rect">
            <a:avLst/>
          </a:prstGeom>
          <a:noFill/>
        </p:spPr>
        <p:txBody>
          <a:bodyPr wrap="none" rtlCol="0">
            <a:spAutoFit/>
          </a:bodyPr>
          <a:lstStyle/>
          <a:p>
            <a:pPr algn="ctr"/>
            <a:r>
              <a:rPr lang="en-US" sz="2800" b="1" dirty="0" err="1">
                <a:solidFill>
                  <a:schemeClr val="bg2"/>
                </a:solidFill>
              </a:rPr>
              <a:t>Tư</a:t>
            </a:r>
            <a:r>
              <a:rPr lang="en-US" sz="2800" b="1" dirty="0">
                <a:solidFill>
                  <a:schemeClr val="bg2"/>
                </a:solidFill>
              </a:rPr>
              <a:t> </a:t>
            </a:r>
            <a:r>
              <a:rPr lang="en-US" sz="2800" b="1" dirty="0" err="1">
                <a:solidFill>
                  <a:schemeClr val="bg2"/>
                </a:solidFill>
              </a:rPr>
              <a:t>bản</a:t>
            </a:r>
            <a:r>
              <a:rPr lang="en-US" sz="2800" b="1" dirty="0">
                <a:solidFill>
                  <a:schemeClr val="bg2"/>
                </a:solidFill>
              </a:rPr>
              <a:t> </a:t>
            </a:r>
            <a:r>
              <a:rPr lang="en-US" sz="2800" b="1" dirty="0" err="1">
                <a:solidFill>
                  <a:schemeClr val="bg2"/>
                </a:solidFill>
              </a:rPr>
              <a:t>chủ</a:t>
            </a:r>
            <a:r>
              <a:rPr lang="en-US" sz="2800" b="1" dirty="0">
                <a:solidFill>
                  <a:schemeClr val="bg2"/>
                </a:solidFill>
              </a:rPr>
              <a:t> </a:t>
            </a:r>
            <a:r>
              <a:rPr lang="en-US" sz="2800" b="1" dirty="0" err="1">
                <a:solidFill>
                  <a:schemeClr val="bg2"/>
                </a:solidFill>
              </a:rPr>
              <a:t>nghĩa</a:t>
            </a:r>
            <a:endParaRPr lang="en-US" sz="2800" b="1" dirty="0">
              <a:solidFill>
                <a:schemeClr val="bg2"/>
              </a:solidFill>
            </a:endParaRPr>
          </a:p>
        </p:txBody>
      </p:sp>
      <p:sp>
        <p:nvSpPr>
          <p:cNvPr id="6" name="TextBox 5">
            <a:extLst>
              <a:ext uri="{FF2B5EF4-FFF2-40B4-BE49-F238E27FC236}">
                <a16:creationId xmlns="" xmlns:a16="http://schemas.microsoft.com/office/drawing/2014/main" id="{0676ED3A-F511-578B-7A63-679852BE7449}"/>
              </a:ext>
            </a:extLst>
          </p:cNvPr>
          <p:cNvSpPr txBox="1"/>
          <p:nvPr/>
        </p:nvSpPr>
        <p:spPr>
          <a:xfrm>
            <a:off x="5809727" y="4253127"/>
            <a:ext cx="3058851" cy="523220"/>
          </a:xfrm>
          <a:prstGeom prst="rect">
            <a:avLst/>
          </a:prstGeom>
          <a:noFill/>
        </p:spPr>
        <p:txBody>
          <a:bodyPr wrap="none" rtlCol="0">
            <a:spAutoFit/>
          </a:bodyPr>
          <a:lstStyle/>
          <a:p>
            <a:pPr algn="ctr"/>
            <a:r>
              <a:rPr lang="en-US" sz="2800" b="1" dirty="0" err="1">
                <a:solidFill>
                  <a:schemeClr val="tx2"/>
                </a:solidFill>
              </a:rPr>
              <a:t>Xã</a:t>
            </a:r>
            <a:r>
              <a:rPr lang="en-US" sz="2800" b="1" dirty="0">
                <a:solidFill>
                  <a:schemeClr val="tx2"/>
                </a:solidFill>
              </a:rPr>
              <a:t> </a:t>
            </a:r>
            <a:r>
              <a:rPr lang="en-US" sz="2800" b="1" dirty="0" err="1">
                <a:solidFill>
                  <a:schemeClr val="tx2"/>
                </a:solidFill>
              </a:rPr>
              <a:t>hội</a:t>
            </a:r>
            <a:r>
              <a:rPr lang="en-US" sz="2800" b="1" dirty="0">
                <a:solidFill>
                  <a:schemeClr val="tx2"/>
                </a:solidFill>
              </a:rPr>
              <a:t> </a:t>
            </a:r>
            <a:r>
              <a:rPr lang="en-US" sz="2800" b="1" dirty="0" err="1">
                <a:solidFill>
                  <a:schemeClr val="tx2"/>
                </a:solidFill>
              </a:rPr>
              <a:t>chủ</a:t>
            </a:r>
            <a:r>
              <a:rPr lang="en-US" sz="2800" b="1" dirty="0">
                <a:solidFill>
                  <a:schemeClr val="tx2"/>
                </a:solidFill>
              </a:rPr>
              <a:t> </a:t>
            </a:r>
            <a:r>
              <a:rPr lang="en-US" sz="2800" b="1" dirty="0" err="1">
                <a:solidFill>
                  <a:schemeClr val="tx2"/>
                </a:solidFill>
              </a:rPr>
              <a:t>nghĩa</a:t>
            </a:r>
            <a:endParaRPr lang="en-US" sz="2800" b="1" dirty="0">
              <a:solidFill>
                <a:schemeClr val="tx2"/>
              </a:solidFill>
            </a:endParaRPr>
          </a:p>
        </p:txBody>
      </p:sp>
    </p:spTree>
    <p:extLst>
      <p:ext uri="{BB962C8B-B14F-4D97-AF65-F5344CB8AC3E}">
        <p14:creationId xmlns:p14="http://schemas.microsoft.com/office/powerpoint/2010/main" val="426395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E4576A6-9F10-1731-5A53-C073E1E698A6}"/>
            </a:ext>
          </a:extLst>
        </p:cNvPr>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 xmlns:a16="http://schemas.microsoft.com/office/drawing/2014/main" id="{AE637922-1A57-1776-ED87-ED38BEDDC184}"/>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 xmlns:a16="http://schemas.microsoft.com/office/drawing/2014/main" id="{FD4195B6-6655-CCFC-A344-E9FDC6C9949D}"/>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 xmlns:a16="http://schemas.microsoft.com/office/drawing/2014/main" id="{F8921F0A-DB4B-EE78-CDFA-0D88B35ECC83}"/>
              </a:ext>
            </a:extLst>
          </p:cNvPr>
          <p:cNvPicPr>
            <a:picLocks noChangeAspect="1"/>
          </p:cNvPicPr>
          <p:nvPr/>
        </p:nvPicPr>
        <p:blipFill>
          <a:blip r:embed="rId5"/>
          <a:srcRect l="7412" r="7412"/>
          <a:stretch/>
        </p:blipFill>
        <p:spPr>
          <a:xfrm>
            <a:off x="4619405" y="680673"/>
            <a:ext cx="2135497" cy="3158588"/>
          </a:xfrm>
          <a:prstGeom prst="rect">
            <a:avLst/>
          </a:prstGeom>
        </p:spPr>
      </p:pic>
      <p:sp>
        <p:nvSpPr>
          <p:cNvPr id="5" name="Rectangle 4">
            <a:hlinkClick r:id="rId6" action="ppaction://hlinksldjump"/>
            <a:extLst>
              <a:ext uri="{FF2B5EF4-FFF2-40B4-BE49-F238E27FC236}">
                <a16:creationId xmlns="" xmlns:a16="http://schemas.microsoft.com/office/drawing/2014/main" id="{FA41B12E-6F7F-2BBC-D27B-E3E300FBAECE}"/>
              </a:ext>
            </a:extLst>
          </p:cNvPr>
          <p:cNvSpPr/>
          <p:nvPr/>
        </p:nvSpPr>
        <p:spPr>
          <a:xfrm>
            <a:off x="2367759" y="685737"/>
            <a:ext cx="2124589" cy="3153526"/>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2</a:t>
            </a:r>
          </a:p>
        </p:txBody>
      </p:sp>
      <p:sp>
        <p:nvSpPr>
          <p:cNvPr id="6" name="Rectangle 5">
            <a:hlinkClick r:id="rId7" action="ppaction://hlinksldjump"/>
            <a:extLst>
              <a:ext uri="{FF2B5EF4-FFF2-40B4-BE49-F238E27FC236}">
                <a16:creationId xmlns="" xmlns:a16="http://schemas.microsoft.com/office/drawing/2014/main" id="{68D3C103-662E-F505-C25F-0B557503B72E}"/>
              </a:ext>
            </a:extLst>
          </p:cNvPr>
          <p:cNvSpPr/>
          <p:nvPr/>
        </p:nvSpPr>
        <p:spPr>
          <a:xfrm>
            <a:off x="4619405" y="685736"/>
            <a:ext cx="2124589" cy="3153525"/>
          </a:xfrm>
          <a:prstGeom prst="rect">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3</a:t>
            </a:r>
          </a:p>
        </p:txBody>
      </p:sp>
      <p:pic>
        <p:nvPicPr>
          <p:cNvPr id="2" name="Picture 1">
            <a:extLst>
              <a:ext uri="{FF2B5EF4-FFF2-40B4-BE49-F238E27FC236}">
                <a16:creationId xmlns="" xmlns:a16="http://schemas.microsoft.com/office/drawing/2014/main" id="{71D57E11-E390-5140-E1A9-081339F9130B}"/>
              </a:ext>
            </a:extLst>
          </p:cNvPr>
          <p:cNvPicPr>
            <a:picLocks noChangeAspect="1"/>
          </p:cNvPicPr>
          <p:nvPr/>
        </p:nvPicPr>
        <p:blipFill>
          <a:blip r:embed="rId8"/>
          <a:srcRect l="6769" r="6769"/>
          <a:stretch/>
        </p:blipFill>
        <p:spPr>
          <a:xfrm>
            <a:off x="6887988" y="680673"/>
            <a:ext cx="2135497" cy="3158588"/>
          </a:xfrm>
          <a:prstGeom prst="rect">
            <a:avLst/>
          </a:prstGeom>
        </p:spPr>
      </p:pic>
      <p:sp>
        <p:nvSpPr>
          <p:cNvPr id="4" name="Rectangle 3">
            <a:hlinkClick r:id="rId9" action="ppaction://hlinksldjump"/>
            <a:extLst>
              <a:ext uri="{FF2B5EF4-FFF2-40B4-BE49-F238E27FC236}">
                <a16:creationId xmlns="" xmlns:a16="http://schemas.microsoft.com/office/drawing/2014/main" id="{A3B3CAED-BEC1-E2DF-16AB-756CC3E24EC8}"/>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4</a:t>
            </a:r>
          </a:p>
        </p:txBody>
      </p:sp>
      <p:sp>
        <p:nvSpPr>
          <p:cNvPr id="8" name="Hộp Văn bản 7">
            <a:extLst>
              <a:ext uri="{FF2B5EF4-FFF2-40B4-BE49-F238E27FC236}">
                <a16:creationId xmlns="" xmlns:a16="http://schemas.microsoft.com/office/drawing/2014/main" id="{1E4A6F02-F099-41CB-9162-BA80A33A7CFF}"/>
              </a:ext>
            </a:extLst>
          </p:cNvPr>
          <p:cNvSpPr txBox="1"/>
          <p:nvPr/>
        </p:nvSpPr>
        <p:spPr>
          <a:xfrm>
            <a:off x="116113" y="4006516"/>
            <a:ext cx="2013476" cy="646331"/>
          </a:xfrm>
          <a:prstGeom prst="rect">
            <a:avLst/>
          </a:prstGeom>
          <a:noFill/>
        </p:spPr>
        <p:txBody>
          <a:bodyPr wrap="square" rtlCol="0">
            <a:spAutoFit/>
          </a:bodyPr>
          <a:lstStyle/>
          <a:p>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thống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Mỹ</a:t>
            </a:r>
            <a:r>
              <a:rPr lang="en-US" sz="1800" b="1" kern="0" dirty="0">
                <a:solidFill>
                  <a:srgbClr val="FF0000"/>
                </a:solidFill>
                <a:effectLst/>
                <a:latin typeface="Times New Roman" panose="02020603050405020304" pitchFamily="18" charset="0"/>
                <a:ea typeface="Times New Roman" panose="02020603050405020304" pitchFamily="18" charset="0"/>
              </a:rPr>
              <a:t>: Ru-</a:t>
            </a:r>
            <a:r>
              <a:rPr lang="en-US" sz="1800" b="1" kern="0" dirty="0" err="1">
                <a:solidFill>
                  <a:srgbClr val="FF0000"/>
                </a:solidFill>
                <a:effectLst/>
                <a:latin typeface="Times New Roman" panose="02020603050405020304" pitchFamily="18" charset="0"/>
                <a:ea typeface="Times New Roman" panose="02020603050405020304" pitchFamily="18" charset="0"/>
              </a:rPr>
              <a:t>dơ</a:t>
            </a:r>
            <a:r>
              <a:rPr lang="en-US" sz="1800" b="1" kern="0" dirty="0">
                <a:solidFill>
                  <a:srgbClr val="FF0000"/>
                </a:solidFill>
                <a:effectLst/>
                <a:latin typeface="Times New Roman" panose="02020603050405020304" pitchFamily="18" charset="0"/>
                <a:ea typeface="Times New Roman" panose="02020603050405020304" pitchFamily="18" charset="0"/>
              </a:rPr>
              <a:t>-</a:t>
            </a:r>
            <a:r>
              <a:rPr lang="en-US" sz="1800" b="1" kern="0" dirty="0" err="1">
                <a:solidFill>
                  <a:srgbClr val="FF0000"/>
                </a:solidFill>
                <a:effectLst/>
                <a:latin typeface="Times New Roman" panose="02020603050405020304" pitchFamily="18" charset="0"/>
                <a:ea typeface="Times New Roman" panose="02020603050405020304" pitchFamily="18" charset="0"/>
              </a:rPr>
              <a:t>ven.</a:t>
            </a:r>
            <a:endParaRPr lang="vi-VN" b="1" dirty="0">
              <a:solidFill>
                <a:srgbClr val="FF0000"/>
              </a:solidFill>
            </a:endParaRPr>
          </a:p>
        </p:txBody>
      </p:sp>
      <p:sp>
        <p:nvSpPr>
          <p:cNvPr id="12" name="Hộp Văn bản 11">
            <a:extLst>
              <a:ext uri="{FF2B5EF4-FFF2-40B4-BE49-F238E27FC236}">
                <a16:creationId xmlns="" xmlns:a16="http://schemas.microsoft.com/office/drawing/2014/main" id="{74FC43C3-3C83-2F6D-9864-3DF4E010DE48}"/>
              </a:ext>
            </a:extLst>
          </p:cNvPr>
          <p:cNvSpPr txBox="1"/>
          <p:nvPr/>
        </p:nvSpPr>
        <p:spPr>
          <a:xfrm>
            <a:off x="2466474" y="4006516"/>
            <a:ext cx="2013476" cy="923330"/>
          </a:xfrm>
          <a:prstGeom prst="rect">
            <a:avLst/>
          </a:prstGeom>
          <a:noFill/>
        </p:spPr>
        <p:txBody>
          <a:bodyPr wrap="square" rtlCol="0">
            <a:spAutoFit/>
          </a:bodyPr>
          <a:lstStyle/>
          <a:p>
            <a:pPr algn="ctr"/>
            <a:r>
              <a:rPr lang="en-US" sz="1800" b="1" kern="0" dirty="0" err="1">
                <a:solidFill>
                  <a:srgbClr val="FF0000"/>
                </a:solidFill>
                <a:effectLst/>
                <a:latin typeface="Times New Roman" panose="02020603050405020304" pitchFamily="18" charset="0"/>
                <a:ea typeface="Times New Roman" panose="02020603050405020304" pitchFamily="18" charset="0"/>
              </a:rPr>
              <a:t>Tổng</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bí</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thư</a:t>
            </a:r>
            <a:r>
              <a:rPr lang="en-US" sz="1800" b="1" kern="0" dirty="0">
                <a:solidFill>
                  <a:srgbClr val="FF0000"/>
                </a:solidFill>
                <a:effectLst/>
                <a:latin typeface="Times New Roman" panose="02020603050405020304" pitchFamily="18" charset="0"/>
                <a:ea typeface="Times New Roman" panose="02020603050405020304" pitchFamily="18" charset="0"/>
              </a:rPr>
              <a:t> ĐCS Liên </a:t>
            </a:r>
            <a:r>
              <a:rPr lang="en-US" sz="1800" b="1" kern="0" dirty="0" err="1">
                <a:solidFill>
                  <a:srgbClr val="FF0000"/>
                </a:solidFill>
                <a:effectLst/>
                <a:latin typeface="Times New Roman" panose="02020603050405020304" pitchFamily="18" charset="0"/>
                <a:ea typeface="Times New Roman" panose="02020603050405020304" pitchFamily="18" charset="0"/>
              </a:rPr>
              <a:t>Xô</a:t>
            </a:r>
            <a:r>
              <a:rPr lang="en-US" sz="1800" b="1" kern="0" dirty="0">
                <a:solidFill>
                  <a:srgbClr val="FF0000"/>
                </a:solidFill>
                <a:effectLst/>
                <a:latin typeface="Times New Roman" panose="02020603050405020304" pitchFamily="18" charset="0"/>
                <a:ea typeface="Times New Roman" panose="02020603050405020304" pitchFamily="18" charset="0"/>
              </a:rPr>
              <a:t>: G. </a:t>
            </a:r>
            <a:r>
              <a:rPr lang="en-US" sz="1800" b="1" kern="0" dirty="0" err="1">
                <a:solidFill>
                  <a:srgbClr val="FF0000"/>
                </a:solidFill>
                <a:effectLst/>
                <a:latin typeface="Times New Roman" panose="02020603050405020304" pitchFamily="18" charset="0"/>
                <a:ea typeface="Times New Roman" panose="02020603050405020304" pitchFamily="18" charset="0"/>
              </a:rPr>
              <a:t>Xta</a:t>
            </a:r>
            <a:r>
              <a:rPr lang="en-US" sz="1800" b="1" kern="0" dirty="0">
                <a:solidFill>
                  <a:srgbClr val="FF0000"/>
                </a:solidFill>
                <a:effectLst/>
                <a:latin typeface="Times New Roman" panose="02020603050405020304" pitchFamily="18" charset="0"/>
                <a:ea typeface="Times New Roman" panose="02020603050405020304" pitchFamily="18" charset="0"/>
              </a:rPr>
              <a:t>-lin. </a:t>
            </a:r>
            <a:endParaRPr lang="vi-VN" b="1" dirty="0">
              <a:solidFill>
                <a:srgbClr val="FF0000"/>
              </a:solidFill>
            </a:endParaRPr>
          </a:p>
        </p:txBody>
      </p:sp>
    </p:spTree>
    <p:extLst>
      <p:ext uri="{BB962C8B-B14F-4D97-AF65-F5344CB8AC3E}">
        <p14:creationId xmlns:p14="http://schemas.microsoft.com/office/powerpoint/2010/main" val="2117551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5" grpId="0" animBg="1"/>
      <p:bldP spid="6" grpId="0" animBg="1"/>
      <p:bldP spid="4" grpId="0" animBg="1"/>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385783" y="804020"/>
            <a:ext cx="2529287" cy="1133475"/>
          </a:xfrm>
          <a:prstGeom prst="ellipse">
            <a:avLst/>
          </a:prstGeom>
          <a:solidFill>
            <a:srgbClr val="FFFFFF"/>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50" b="1" dirty="0" err="1">
                <a:solidFill>
                  <a:schemeClr val="bg2"/>
                </a:solidFill>
                <a:latin typeface="Arial" panose="020B0604020202020204" pitchFamily="34" charset="0"/>
                <a:cs typeface="Arial" panose="020B0604020202020204" pitchFamily="34" charset="0"/>
              </a:rPr>
              <a:t>Hậu</a:t>
            </a:r>
            <a:r>
              <a:rPr lang="en-US" sz="2250" b="1" dirty="0">
                <a:solidFill>
                  <a:schemeClr val="bg2"/>
                </a:solidFill>
                <a:latin typeface="Arial" panose="020B0604020202020204" pitchFamily="34" charset="0"/>
                <a:cs typeface="Arial" panose="020B0604020202020204" pitchFamily="34" charset="0"/>
              </a:rPr>
              <a:t> </a:t>
            </a:r>
            <a:r>
              <a:rPr lang="en-US" sz="2250" b="1" dirty="0" err="1">
                <a:solidFill>
                  <a:schemeClr val="bg2"/>
                </a:solidFill>
                <a:latin typeface="Arial" panose="020B0604020202020204" pitchFamily="34" charset="0"/>
                <a:cs typeface="Arial" panose="020B0604020202020204" pitchFamily="34" charset="0"/>
              </a:rPr>
              <a:t>quả</a:t>
            </a:r>
            <a:endParaRPr lang="en-US" sz="2250" b="1" dirty="0">
              <a:solidFill>
                <a:schemeClr val="bg2"/>
              </a:solidFill>
              <a:latin typeface="Arial" panose="020B0604020202020204" pitchFamily="34" charset="0"/>
              <a:cs typeface="Arial" panose="020B0604020202020204" pitchFamily="34" charset="0"/>
            </a:endParaRPr>
          </a:p>
        </p:txBody>
      </p:sp>
      <p:sp>
        <p:nvSpPr>
          <p:cNvPr id="5" name="Rounded Rectangle 4"/>
          <p:cNvSpPr/>
          <p:nvPr/>
        </p:nvSpPr>
        <p:spPr>
          <a:xfrm>
            <a:off x="292816" y="3075722"/>
            <a:ext cx="3654419" cy="1133474"/>
          </a:xfrm>
          <a:prstGeom prst="roundRect">
            <a:avLst>
              <a:gd name="adj" fmla="val 0"/>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Bùng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nổ</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chiến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tranh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xung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đột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cục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bộ</a:t>
            </a:r>
            <a:r>
              <a:rPr lang="en-US" sz="2000" dirty="0">
                <a:solidFill>
                  <a:srgbClr val="000000"/>
                </a:solidFill>
                <a:latin typeface="Arial" panose="020B0604020202020204" pitchFamily="34" charset="0"/>
                <a:cs typeface="Arial" panose="020B0604020202020204" pitchFamily="34" charset="0"/>
              </a:rPr>
              <a:t> ở </a:t>
            </a:r>
            <a:r>
              <a:rPr lang="en-US" sz="2000" dirty="0" err="1">
                <a:solidFill>
                  <a:srgbClr val="000000"/>
                </a:solidFill>
                <a:latin typeface="Arial" panose="020B0604020202020204" pitchFamily="34" charset="0"/>
                <a:cs typeface="Arial" panose="020B0604020202020204" pitchFamily="34" charset="0"/>
              </a:rPr>
              <a:t>khắp</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khu</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vực</a:t>
            </a:r>
            <a:endParaRPr lang="vi-VN" sz="2000" dirty="0">
              <a:solidFill>
                <a:srgbClr val="000000"/>
              </a:solidFill>
              <a:latin typeface="Arial" panose="020B0604020202020204" pitchFamily="34" charset="0"/>
              <a:cs typeface="Arial" panose="020B0604020202020204" pitchFamily="34" charset="0"/>
            </a:endParaRPr>
          </a:p>
        </p:txBody>
      </p:sp>
      <p:sp>
        <p:nvSpPr>
          <p:cNvPr id="6" name="Rounded Rectangle 5"/>
          <p:cNvSpPr/>
          <p:nvPr/>
        </p:nvSpPr>
        <p:spPr>
          <a:xfrm>
            <a:off x="605777" y="609503"/>
            <a:ext cx="2529286" cy="964855"/>
          </a:xfrm>
          <a:prstGeom prst="roundRect">
            <a:avLst>
              <a:gd name="adj" fmla="val 0"/>
            </a:avLst>
          </a:prstGeom>
          <a:noFill/>
          <a:ln w="19050">
            <a:solidFill>
              <a:srgbClr val="022C7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000" dirty="0" err="1">
                <a:solidFill>
                  <a:schemeClr val="tx1"/>
                </a:solidFill>
                <a:latin typeface="Arial" panose="020B0604020202020204" pitchFamily="34" charset="0"/>
                <a:cs typeface="Arial" panose="020B0604020202020204" pitchFamily="34" charset="0"/>
              </a:rPr>
              <a:t>Tình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luôn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thẳng</a:t>
            </a:r>
            <a:endParaRPr lang="vi-VN" sz="2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6289973" y="3075722"/>
            <a:ext cx="1326979" cy="929350"/>
          </a:xfrm>
          <a:prstGeom prst="roundRect">
            <a:avLst>
              <a:gd name="adj" fmla="val 0"/>
            </a:avLst>
          </a:prstGeom>
          <a:noFill/>
          <a:ln w="190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Chia </a:t>
            </a:r>
            <a:r>
              <a:rPr lang="en-US" sz="2000" dirty="0" err="1">
                <a:solidFill>
                  <a:schemeClr val="tx1"/>
                </a:solidFill>
                <a:latin typeface="Arial" panose="020B0604020202020204" pitchFamily="34" charset="0"/>
                <a:cs typeface="Arial" panose="020B0604020202020204" pitchFamily="34" charset="0"/>
              </a:rPr>
              <a:t>cắt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lãnh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thổ</a:t>
            </a:r>
            <a:endParaRPr lang="vi-VN" sz="2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6842681" y="913116"/>
            <a:ext cx="1995054" cy="929349"/>
          </a:xfrm>
          <a:prstGeom prst="roundRect">
            <a:avLst>
              <a:gd name="adj" fmla="val 0"/>
            </a:avLst>
          </a:prstGeom>
          <a:noFill/>
          <a:ln w="190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Chia </a:t>
            </a:r>
            <a:r>
              <a:rPr lang="en-US" sz="2000" dirty="0" err="1">
                <a:solidFill>
                  <a:schemeClr val="tx1"/>
                </a:solidFill>
                <a:latin typeface="Arial" panose="020B0604020202020204" pitchFamily="34" charset="0"/>
                <a:cs typeface="Arial" panose="020B0604020202020204" pitchFamily="34" charset="0"/>
              </a:rPr>
              <a:t>rẽ</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tình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tộc</a:t>
            </a:r>
            <a:endParaRPr lang="vi-VN" sz="2000" dirty="0">
              <a:solidFill>
                <a:schemeClr val="tx1"/>
              </a:solidFill>
              <a:latin typeface="Arial" panose="020B0604020202020204" pitchFamily="34" charset="0"/>
              <a:cs typeface="Arial" panose="020B0604020202020204" pitchFamily="34" charset="0"/>
            </a:endParaRPr>
          </a:p>
        </p:txBody>
      </p:sp>
      <p:cxnSp>
        <p:nvCxnSpPr>
          <p:cNvPr id="9" name="Elbow Connector 8"/>
          <p:cNvCxnSpPr>
            <a:cxnSpLocks/>
            <a:stCxn id="6" idx="0"/>
            <a:endCxn id="4" idx="0"/>
          </p:cNvCxnSpPr>
          <p:nvPr/>
        </p:nvCxnSpPr>
        <p:spPr>
          <a:xfrm rot="16200000" flipH="1">
            <a:off x="3163164" y="-683242"/>
            <a:ext cx="194517" cy="2780007"/>
          </a:xfrm>
          <a:prstGeom prst="bentConnector3">
            <a:avLst>
              <a:gd name="adj1" fmla="val -117522"/>
            </a:avLst>
          </a:prstGeom>
          <a:ln w="28575">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 name="Elbow Connector 9"/>
          <p:cNvCxnSpPr>
            <a:cxnSpLocks/>
            <a:stCxn id="8" idx="0"/>
            <a:endCxn id="4" idx="7"/>
          </p:cNvCxnSpPr>
          <p:nvPr/>
        </p:nvCxnSpPr>
        <p:spPr>
          <a:xfrm rot="16200000" flipH="1" flipV="1">
            <a:off x="6663987" y="-206207"/>
            <a:ext cx="56898" cy="2295544"/>
          </a:xfrm>
          <a:prstGeom prst="bentConnector3">
            <a:avLst>
              <a:gd name="adj1" fmla="val -593511"/>
            </a:avLst>
          </a:prstGeom>
          <a:ln w="28575">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Elbow Connector 10"/>
          <p:cNvCxnSpPr>
            <a:cxnSpLocks/>
            <a:stCxn id="7" idx="0"/>
            <a:endCxn id="4" idx="5"/>
          </p:cNvCxnSpPr>
          <p:nvPr/>
        </p:nvCxnSpPr>
        <p:spPr>
          <a:xfrm rot="16200000" flipV="1">
            <a:off x="5596954" y="1719212"/>
            <a:ext cx="1304221" cy="1408799"/>
          </a:xfrm>
          <a:prstGeom prst="bentConnector3">
            <a:avLst/>
          </a:prstGeom>
          <a:ln w="28575">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a:stCxn id="5" idx="0"/>
            <a:endCxn id="4" idx="3"/>
          </p:cNvCxnSpPr>
          <p:nvPr/>
        </p:nvCxnSpPr>
        <p:spPr>
          <a:xfrm rot="5400000" flipH="1" flipV="1">
            <a:off x="2285997" y="1605531"/>
            <a:ext cx="1304221" cy="1636163"/>
          </a:xfrm>
          <a:prstGeom prst="bentConnector3">
            <a:avLst/>
          </a:prstGeom>
          <a:ln w="28575">
            <a:solidFill>
              <a:schemeClr val="accent2">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 xmlns:a16="http://schemas.microsoft.com/office/drawing/2014/main" id="{63AFAD85-58D5-32BA-6FA8-7852284FE58E}"/>
              </a:ext>
            </a:extLst>
          </p:cNvPr>
          <p:cNvGrpSpPr/>
          <p:nvPr/>
        </p:nvGrpSpPr>
        <p:grpSpPr>
          <a:xfrm>
            <a:off x="2520743" y="3817680"/>
            <a:ext cx="4171693" cy="1154426"/>
            <a:chOff x="2894339" y="190724"/>
            <a:chExt cx="3355320" cy="1154426"/>
          </a:xfrm>
        </p:grpSpPr>
        <p:sp>
          <p:nvSpPr>
            <p:cNvPr id="22" name="Arrow: Down 21">
              <a:extLst>
                <a:ext uri="{FF2B5EF4-FFF2-40B4-BE49-F238E27FC236}">
                  <a16:creationId xmlns="" xmlns:a16="http://schemas.microsoft.com/office/drawing/2014/main" id="{F8A596FA-C0A2-E396-794F-5EC41CEF116A}"/>
                </a:ext>
              </a:extLst>
            </p:cNvPr>
            <p:cNvSpPr/>
            <p:nvPr/>
          </p:nvSpPr>
          <p:spPr>
            <a:xfrm>
              <a:off x="4341404" y="190724"/>
              <a:ext cx="461191" cy="44586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 name="Rectangle: Rounded Corners 22">
              <a:extLst>
                <a:ext uri="{FF2B5EF4-FFF2-40B4-BE49-F238E27FC236}">
                  <a16:creationId xmlns="" xmlns:a16="http://schemas.microsoft.com/office/drawing/2014/main" id="{47B2DEA3-FDB1-88A9-D95C-F4EDA13C021D}"/>
                </a:ext>
              </a:extLst>
            </p:cNvPr>
            <p:cNvSpPr/>
            <p:nvPr/>
          </p:nvSpPr>
          <p:spPr>
            <a:xfrm>
              <a:off x="2894339" y="733031"/>
              <a:ext cx="3355320" cy="612119"/>
            </a:xfrm>
            <a:prstGeom prst="roundRect">
              <a:avLst/>
            </a:prstGeom>
            <a:solidFill>
              <a:schemeClr val="accent4"/>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rPr>
                <a:t>Hệ</a:t>
              </a:r>
              <a:r>
                <a:rPr lang="en-US" sz="2400" b="1" dirty="0">
                  <a:solidFill>
                    <a:srgbClr val="000000"/>
                  </a:solidFill>
                </a:rPr>
                <a:t> </a:t>
              </a:r>
              <a:r>
                <a:rPr lang="en-US" sz="2400" b="1" dirty="0" err="1">
                  <a:solidFill>
                    <a:srgbClr val="000000"/>
                  </a:solidFill>
                </a:rPr>
                <a:t>luỵ</a:t>
              </a:r>
              <a:r>
                <a:rPr lang="en-US" sz="2400" b="1" dirty="0">
                  <a:solidFill>
                    <a:srgbClr val="000000"/>
                  </a:solidFill>
                </a:rPr>
                <a:t> </a:t>
              </a:r>
              <a:r>
                <a:rPr lang="en-US" sz="2400" b="1" dirty="0" err="1">
                  <a:solidFill>
                    <a:srgbClr val="000000"/>
                  </a:solidFill>
                </a:rPr>
                <a:t>sâu</a:t>
              </a:r>
              <a:r>
                <a:rPr lang="en-US" sz="2400" b="1" dirty="0">
                  <a:solidFill>
                    <a:srgbClr val="000000"/>
                  </a:solidFill>
                </a:rPr>
                <a:t> </a:t>
              </a:r>
              <a:r>
                <a:rPr lang="en-US" sz="2400" b="1" dirty="0" err="1">
                  <a:solidFill>
                    <a:srgbClr val="000000"/>
                  </a:solidFill>
                </a:rPr>
                <a:t>sắc</a:t>
              </a:r>
              <a:r>
                <a:rPr lang="en-US" sz="2400" b="1" dirty="0">
                  <a:solidFill>
                    <a:srgbClr val="000000"/>
                  </a:solidFill>
                </a:rPr>
                <a:t>, </a:t>
              </a:r>
              <a:r>
                <a:rPr lang="en-US" sz="2400" b="1" dirty="0" err="1">
                  <a:solidFill>
                    <a:srgbClr val="000000"/>
                  </a:solidFill>
                </a:rPr>
                <a:t>lâu</a:t>
              </a:r>
              <a:r>
                <a:rPr lang="en-US" sz="2400" b="1" dirty="0">
                  <a:solidFill>
                    <a:srgbClr val="000000"/>
                  </a:solidFill>
                </a:rPr>
                <a:t> </a:t>
              </a:r>
              <a:r>
                <a:rPr lang="en-US" sz="2400" b="1" dirty="0" err="1">
                  <a:solidFill>
                    <a:srgbClr val="000000"/>
                  </a:solidFill>
                </a:rPr>
                <a:t>dài</a:t>
              </a:r>
              <a:endParaRPr lang="en-US" sz="2400" b="1" dirty="0">
                <a:solidFill>
                  <a:srgbClr val="000000"/>
                </a:solidFill>
              </a:endParaRPr>
            </a:p>
          </p:txBody>
        </p:sp>
      </p:grpSp>
    </p:spTree>
    <p:extLst>
      <p:ext uri="{BB962C8B-B14F-4D97-AF65-F5344CB8AC3E}">
        <p14:creationId xmlns:p14="http://schemas.microsoft.com/office/powerpoint/2010/main" val="10972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Arrow: Pentagon 5">
            <a:extLst>
              <a:ext uri="{FF2B5EF4-FFF2-40B4-BE49-F238E27FC236}">
                <a16:creationId xmlns="" xmlns:a16="http://schemas.microsoft.com/office/drawing/2014/main" id="{1F8CE346-088B-255F-FCE5-93E067D102C0}"/>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38FD52DC-645E-11E9-51DB-ED05A518E8C1}"/>
              </a:ext>
            </a:extLst>
          </p:cNvPr>
          <p:cNvSpPr txBox="1"/>
          <p:nvPr/>
        </p:nvSpPr>
        <p:spPr>
          <a:xfrm>
            <a:off x="171888" y="1206004"/>
            <a:ext cx="4126022"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Nguy cơ và những hậu quả nặng nề của một cuộc chiến tranh mới khi có vũ khí hạt nhân có thể xảy ra. </a:t>
            </a:r>
            <a:endParaRPr lang="en-US" sz="2000"/>
          </a:p>
          <a:p>
            <a:pPr marL="342900" indent="-342900" algn="just">
              <a:lnSpc>
                <a:spcPct val="150000"/>
              </a:lnSpc>
              <a:buFont typeface="Arial" panose="020B0604020202020204" pitchFamily="34" charset="0"/>
              <a:buChar char="•"/>
            </a:pPr>
            <a:r>
              <a:rPr lang="vi-VN" sz="2000"/>
              <a:t>Do đó, vũ khí hạt nhân cho đến nay vẫn là mối đe dọa đối với hòa bình và an ninh thế giới.</a:t>
            </a:r>
            <a:endParaRPr lang="en-US" sz="2000"/>
          </a:p>
        </p:txBody>
      </p:sp>
      <p:pic>
        <p:nvPicPr>
          <p:cNvPr id="3" name="Picture 2">
            <a:extLst>
              <a:ext uri="{FF2B5EF4-FFF2-40B4-BE49-F238E27FC236}">
                <a16:creationId xmlns="" xmlns:a16="http://schemas.microsoft.com/office/drawing/2014/main" id="{C9B445AE-7F6A-A3BF-52E4-E40853A4CD11}"/>
              </a:ext>
            </a:extLst>
          </p:cNvPr>
          <p:cNvPicPr>
            <a:picLocks noChangeAspect="1"/>
          </p:cNvPicPr>
          <p:nvPr/>
        </p:nvPicPr>
        <p:blipFill>
          <a:blip r:embed="rId3"/>
          <a:srcRect l="1726" r="1726"/>
          <a:stretch/>
        </p:blipFill>
        <p:spPr>
          <a:xfrm>
            <a:off x="4424494" y="1453662"/>
            <a:ext cx="4490925" cy="2849737"/>
          </a:xfrm>
          <a:prstGeom prst="rect">
            <a:avLst/>
          </a:prstGeom>
        </p:spPr>
      </p:pic>
    </p:spTree>
    <p:extLst>
      <p:ext uri="{BB962C8B-B14F-4D97-AF65-F5344CB8AC3E}">
        <p14:creationId xmlns:p14="http://schemas.microsoft.com/office/powerpoint/2010/main" val="22644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52"/>
          <p:cNvPicPr preferRelativeResize="0">
            <a:picLocks noGrp="1"/>
          </p:cNvPicPr>
          <p:nvPr>
            <p:ph type="pic" idx="2"/>
          </p:nvPr>
        </p:nvPicPr>
        <p:blipFill rotWithShape="1">
          <a:blip r:embed="rId3">
            <a:alphaModFix/>
          </a:blip>
          <a:srcRect l="189" r="179"/>
          <a:stretch/>
        </p:blipFill>
        <p:spPr>
          <a:xfrm>
            <a:off x="-25" y="-13725"/>
            <a:ext cx="9143997" cy="5157300"/>
          </a:xfrm>
          <a:prstGeom prst="rect">
            <a:avLst/>
          </a:prstGeom>
        </p:spPr>
      </p:pic>
      <p:pic>
        <p:nvPicPr>
          <p:cNvPr id="491" name="Google Shape;491;p52"/>
          <p:cNvPicPr preferRelativeResize="0"/>
          <p:nvPr/>
        </p:nvPicPr>
        <p:blipFill>
          <a:blip r:embed="rId4">
            <a:alphaModFix/>
          </a:blip>
          <a:stretch>
            <a:fillRect/>
          </a:stretch>
        </p:blipFill>
        <p:spPr>
          <a:xfrm rot="-1125806">
            <a:off x="7815249" y="-169438"/>
            <a:ext cx="3058255" cy="1718476"/>
          </a:xfrm>
          <a:prstGeom prst="rect">
            <a:avLst/>
          </a:prstGeom>
          <a:noFill/>
          <a:ln>
            <a:noFill/>
          </a:ln>
        </p:spPr>
      </p:pic>
      <p:pic>
        <p:nvPicPr>
          <p:cNvPr id="492" name="Google Shape;492;p52"/>
          <p:cNvPicPr preferRelativeResize="0"/>
          <p:nvPr/>
        </p:nvPicPr>
        <p:blipFill rotWithShape="1">
          <a:blip r:embed="rId5">
            <a:alphaModFix/>
          </a:blip>
          <a:srcRect/>
          <a:stretch/>
        </p:blipFill>
        <p:spPr>
          <a:xfrm rot="1036847">
            <a:off x="-162605" y="4363403"/>
            <a:ext cx="3052668" cy="1715332"/>
          </a:xfrm>
          <a:prstGeom prst="rect">
            <a:avLst/>
          </a:prstGeom>
          <a:noFill/>
          <a:ln>
            <a:noFill/>
          </a:ln>
        </p:spPr>
      </p:pic>
      <p:sp>
        <p:nvSpPr>
          <p:cNvPr id="2" name="Oval 1">
            <a:extLst>
              <a:ext uri="{FF2B5EF4-FFF2-40B4-BE49-F238E27FC236}">
                <a16:creationId xmlns="" xmlns:a16="http://schemas.microsoft.com/office/drawing/2014/main" id="{4D46AAB2-4FAB-0692-6412-A110889B214E}"/>
              </a:ext>
            </a:extLst>
          </p:cNvPr>
          <p:cNvSpPr/>
          <p:nvPr/>
        </p:nvSpPr>
        <p:spPr>
          <a:xfrm>
            <a:off x="3200373" y="1205513"/>
            <a:ext cx="2743200" cy="2743200"/>
          </a:xfrm>
          <a:prstGeom prst="ellipse">
            <a:avLst/>
          </a:prstGeom>
          <a:solidFill>
            <a:schemeClr val="accent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5814BED4-2FB8-E875-F7A4-D7D61B104A6B}"/>
              </a:ext>
            </a:extLst>
          </p:cNvPr>
          <p:cNvSpPr txBox="1"/>
          <p:nvPr/>
        </p:nvSpPr>
        <p:spPr>
          <a:xfrm>
            <a:off x="3138156" y="2241759"/>
            <a:ext cx="2867634" cy="646331"/>
          </a:xfrm>
          <a:prstGeom prst="rect">
            <a:avLst/>
          </a:prstGeom>
          <a:noFill/>
        </p:spPr>
        <p:txBody>
          <a:bodyPr wrap="square" rtlCol="0">
            <a:spAutoFit/>
          </a:bodyPr>
          <a:lstStyle/>
          <a:p>
            <a:pPr algn="ctr"/>
            <a:r>
              <a:rPr lang="en-US" sz="3600" b="1"/>
              <a:t>LUYỆN TẬP</a:t>
            </a:r>
          </a:p>
        </p:txBody>
      </p:sp>
    </p:spTree>
    <p:extLst>
      <p:ext uri="{BB962C8B-B14F-4D97-AF65-F5344CB8AC3E}">
        <p14:creationId xmlns:p14="http://schemas.microsoft.com/office/powerpoint/2010/main" val="9422023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extBox 1">
            <a:extLst>
              <a:ext uri="{FF2B5EF4-FFF2-40B4-BE49-F238E27FC236}">
                <a16:creationId xmlns="" xmlns:a16="http://schemas.microsoft.com/office/drawing/2014/main" id="{F84F5945-B1DF-4E08-DE00-B73B809CE53D}"/>
              </a:ext>
            </a:extLst>
          </p:cNvPr>
          <p:cNvSpPr txBox="1"/>
          <p:nvPr/>
        </p:nvSpPr>
        <p:spPr>
          <a:xfrm>
            <a:off x="389370" y="308617"/>
            <a:ext cx="8365260" cy="646331"/>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DD514E">
                    <a:lumMod val="75000"/>
                  </a:srgbClr>
                </a:solidFill>
                <a:effectLst/>
                <a:uLnTx/>
                <a:uFillTx/>
                <a:latin typeface="Arial" panose="020B0604020202020204" pitchFamily="34" charset="0"/>
                <a:ea typeface="+mn-ea"/>
                <a:cs typeface="Arial" panose="020B0604020202020204" pitchFamily="34" charset="0"/>
                <a:sym typeface="Arial"/>
              </a:rPr>
              <a:t>TRÒ CHƠI MẢNH GHÉP LỊCH SỬ</a:t>
            </a:r>
            <a:endParaRPr kumimoji="0" lang="en-US" sz="3600" b="1" i="0" u="none" strike="noStrike" kern="1200" cap="none" spc="0" normalizeH="0" baseline="0" noProof="0" dirty="0">
              <a:ln>
                <a:noFill/>
              </a:ln>
              <a:solidFill>
                <a:srgbClr val="DD514E">
                  <a:lumMod val="75000"/>
                </a:srgb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 xmlns:a16="http://schemas.microsoft.com/office/drawing/2014/main" id="{9D662820-ED07-7023-9E46-B8C0267EB52E}"/>
              </a:ext>
            </a:extLst>
          </p:cNvPr>
          <p:cNvSpPr txBox="1"/>
          <p:nvPr/>
        </p:nvSpPr>
        <p:spPr>
          <a:xfrm>
            <a:off x="1594204" y="1289127"/>
            <a:ext cx="5657880" cy="326698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Luật</a:t>
            </a:r>
            <a:r>
              <a:rPr kumimoji="0" lang="en-US" sz="20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0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chơi</a:t>
            </a:r>
            <a:r>
              <a:rPr kumimoji="0" lang="en-US" sz="20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C</a:t>
            </a:r>
            <a:r>
              <a:rPr kumimoji="0" lang="vi-VN"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hia</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lớp thành 2 nhóm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T</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rả lời câu hỏi liên quan về </a:t>
            </a:r>
            <a:r>
              <a:rPr lang="en-US" sz="2000" kern="1200" dirty="0" err="1">
                <a:solidFill>
                  <a:prstClr val="black"/>
                </a:solidFill>
                <a:latin typeface="Arial" panose="020B0604020202020204" pitchFamily="34" charset="0"/>
                <a:cs typeface="Arial" panose="020B0604020202020204" pitchFamily="34" charset="0"/>
              </a:rPr>
              <a:t>Chiến</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tranh</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lạnh</a:t>
            </a:r>
            <a:r>
              <a:rPr lang="en-US" sz="2000" kern="1200" dirty="0">
                <a:solidFill>
                  <a:prstClr val="black"/>
                </a:solidFill>
                <a:latin typeface="Arial" panose="020B0604020202020204" pitchFamily="34" charset="0"/>
                <a:cs typeface="Arial" panose="020B0604020202020204" pitchFamily="34" charset="0"/>
              </a:rPr>
              <a:t>. </a:t>
            </a:r>
          </a:p>
          <a:p>
            <a:pPr marL="285750" lvl="0" indent="-285750" algn="just" defTabSz="457200">
              <a:lnSpc>
                <a:spcPct val="150000"/>
              </a:lnSpc>
              <a:buClrTx/>
              <a:buFont typeface="Arial" panose="020B0604020202020204" pitchFamily="34" charset="0"/>
              <a:buChar char="•"/>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Nhóm nào giải đúng ô chữ sẽ được cộng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10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điểm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khi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kết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thúc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trò</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chơi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nhóm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nào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có</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điểm</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cao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nhất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sẽ</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giành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chiến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Arial"/>
              </a:rPr>
              <a:t>thắng</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a:t>
            </a:r>
          </a:p>
        </p:txBody>
      </p:sp>
      <p:pic>
        <p:nvPicPr>
          <p:cNvPr id="4" name="Picture 6">
            <a:extLst>
              <a:ext uri="{FF2B5EF4-FFF2-40B4-BE49-F238E27FC236}">
                <a16:creationId xmlns="" xmlns:a16="http://schemas.microsoft.com/office/drawing/2014/main" id="{391AB442-B0FA-21B0-EE30-499DC0F863E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072"/>
          <a:stretch/>
        </p:blipFill>
        <p:spPr>
          <a:xfrm>
            <a:off x="7078928" y="2633133"/>
            <a:ext cx="2065072" cy="2510366"/>
          </a:xfrm>
          <a:prstGeom prst="rect">
            <a:avLst/>
          </a:prstGeom>
        </p:spPr>
      </p:pic>
      <p:pic>
        <p:nvPicPr>
          <p:cNvPr id="5" name="Picture 6">
            <a:extLst>
              <a:ext uri="{FF2B5EF4-FFF2-40B4-BE49-F238E27FC236}">
                <a16:creationId xmlns="" xmlns:a16="http://schemas.microsoft.com/office/drawing/2014/main" id="{E06F3429-35DA-A19E-19C5-3454DB2825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321" r="49393"/>
          <a:stretch/>
        </p:blipFill>
        <p:spPr>
          <a:xfrm>
            <a:off x="0" y="2633133"/>
            <a:ext cx="2065072" cy="2510366"/>
          </a:xfrm>
          <a:prstGeom prst="rect">
            <a:avLst/>
          </a:prstGeom>
        </p:spPr>
      </p:pic>
    </p:spTree>
    <p:extLst>
      <p:ext uri="{BB962C8B-B14F-4D97-AF65-F5344CB8AC3E}">
        <p14:creationId xmlns:p14="http://schemas.microsoft.com/office/powerpoint/2010/main" val="104253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4" name="Picture 3">
            <a:hlinkClick r:id="rId3" action="ppaction://hlinksldjump"/>
            <a:extLst>
              <a:ext uri="{FF2B5EF4-FFF2-40B4-BE49-F238E27FC236}">
                <a16:creationId xmlns="" xmlns:a16="http://schemas.microsoft.com/office/drawing/2014/main" id="{3E0BC0EB-F85C-4E94-7882-5FE80E00F132}"/>
              </a:ext>
            </a:extLst>
          </p:cNvPr>
          <p:cNvPicPr>
            <a:picLocks noChangeAspect="1"/>
          </p:cNvPicPr>
          <p:nvPr/>
        </p:nvPicPr>
        <p:blipFill>
          <a:blip r:embed="rId4"/>
          <a:srcRect t="4290" b="4290"/>
          <a:stretch/>
        </p:blipFill>
        <p:spPr>
          <a:xfrm>
            <a:off x="639338" y="341508"/>
            <a:ext cx="7835587" cy="4031482"/>
          </a:xfrm>
          <a:prstGeom prst="rect">
            <a:avLst/>
          </a:prstGeom>
          <a:ln>
            <a:solidFill>
              <a:schemeClr val="tx1">
                <a:lumMod val="75000"/>
              </a:schemeClr>
            </a:solidFill>
          </a:ln>
        </p:spPr>
      </p:pic>
      <p:sp>
        <p:nvSpPr>
          <p:cNvPr id="5" name="Rectangle 4">
            <a:hlinkClick r:id="rId5" action="ppaction://hlinksldjump"/>
            <a:extLst>
              <a:ext uri="{FF2B5EF4-FFF2-40B4-BE49-F238E27FC236}">
                <a16:creationId xmlns="" xmlns:a16="http://schemas.microsoft.com/office/drawing/2014/main" id="{FF7907C9-8644-DF86-3847-E1CEC5F1CE03}"/>
              </a:ext>
            </a:extLst>
          </p:cNvPr>
          <p:cNvSpPr/>
          <p:nvPr/>
        </p:nvSpPr>
        <p:spPr>
          <a:xfrm>
            <a:off x="639335" y="339334"/>
            <a:ext cx="2018139" cy="2014654"/>
          </a:xfrm>
          <a:prstGeom prst="rect">
            <a:avLst/>
          </a:prstGeom>
          <a:solidFill>
            <a:srgbClr val="FFC0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6" name="Rectangle 5">
            <a:hlinkClick r:id="rId6" action="ppaction://hlinksldjump"/>
            <a:extLst>
              <a:ext uri="{FF2B5EF4-FFF2-40B4-BE49-F238E27FC236}">
                <a16:creationId xmlns="" xmlns:a16="http://schemas.microsoft.com/office/drawing/2014/main" id="{AA9B0314-7D58-6669-A049-B454C615EE38}"/>
              </a:ext>
            </a:extLst>
          </p:cNvPr>
          <p:cNvSpPr/>
          <p:nvPr/>
        </p:nvSpPr>
        <p:spPr>
          <a:xfrm>
            <a:off x="2657474" y="340163"/>
            <a:ext cx="1960988" cy="2014654"/>
          </a:xfrm>
          <a:prstGeom prst="rect">
            <a:avLst/>
          </a:prstGeom>
          <a:solidFill>
            <a:srgbClr val="92D05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7" name="Rectangle 6">
            <a:hlinkClick r:id="rId7" action="ppaction://hlinksldjump"/>
            <a:extLst>
              <a:ext uri="{FF2B5EF4-FFF2-40B4-BE49-F238E27FC236}">
                <a16:creationId xmlns="" xmlns:a16="http://schemas.microsoft.com/office/drawing/2014/main" id="{5E67183A-30C0-09BE-7582-BEEEE0E1B51A}"/>
              </a:ext>
            </a:extLst>
          </p:cNvPr>
          <p:cNvSpPr/>
          <p:nvPr/>
        </p:nvSpPr>
        <p:spPr>
          <a:xfrm>
            <a:off x="4627986" y="339334"/>
            <a:ext cx="1753763" cy="2014654"/>
          </a:xfrm>
          <a:prstGeom prst="rect">
            <a:avLst/>
          </a:prstGeom>
          <a:solidFill>
            <a:srgbClr val="00B0F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8" name="Rectangle 7">
            <a:hlinkClick r:id="rId8" action="ppaction://hlinksldjump"/>
            <a:extLst>
              <a:ext uri="{FF2B5EF4-FFF2-40B4-BE49-F238E27FC236}">
                <a16:creationId xmlns="" xmlns:a16="http://schemas.microsoft.com/office/drawing/2014/main" id="{EFF2A286-A8A8-45C1-8884-3C3E26750A25}"/>
              </a:ext>
            </a:extLst>
          </p:cNvPr>
          <p:cNvSpPr/>
          <p:nvPr/>
        </p:nvSpPr>
        <p:spPr>
          <a:xfrm>
            <a:off x="641895" y="2353988"/>
            <a:ext cx="1824844" cy="2014654"/>
          </a:xfrm>
          <a:prstGeom prst="rect">
            <a:avLst/>
          </a:prstGeom>
          <a:solidFill>
            <a:srgbClr val="FF7C8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5</a:t>
            </a:r>
          </a:p>
        </p:txBody>
      </p:sp>
      <p:sp>
        <p:nvSpPr>
          <p:cNvPr id="9" name="Rectangle 8">
            <a:hlinkClick r:id="rId9" action="ppaction://hlinksldjump"/>
            <a:extLst>
              <a:ext uri="{FF2B5EF4-FFF2-40B4-BE49-F238E27FC236}">
                <a16:creationId xmlns="" xmlns:a16="http://schemas.microsoft.com/office/drawing/2014/main" id="{E46447E8-46A8-A6E7-8515-FE68C4F63514}"/>
              </a:ext>
            </a:extLst>
          </p:cNvPr>
          <p:cNvSpPr/>
          <p:nvPr/>
        </p:nvSpPr>
        <p:spPr>
          <a:xfrm>
            <a:off x="6391275" y="339334"/>
            <a:ext cx="2090616" cy="2014654"/>
          </a:xfrm>
          <a:prstGeom prst="rect">
            <a:avLst/>
          </a:prstGeom>
          <a:solidFill>
            <a:srgbClr val="CC66FF"/>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4</a:t>
            </a:r>
          </a:p>
        </p:txBody>
      </p:sp>
      <p:sp>
        <p:nvSpPr>
          <p:cNvPr id="10" name="Action Button: Go Forward or Next 9">
            <a:hlinkClick r:id="rId3" action="ppaction://hlinksldjump"/>
            <a:extLst>
              <a:ext uri="{FF2B5EF4-FFF2-40B4-BE49-F238E27FC236}">
                <a16:creationId xmlns="" xmlns:a16="http://schemas.microsoft.com/office/drawing/2014/main" id="{FA2CBB39-6B91-AAC4-165B-58D5FF1BDA30}"/>
              </a:ext>
            </a:extLst>
          </p:cNvPr>
          <p:cNvSpPr/>
          <p:nvPr/>
        </p:nvSpPr>
        <p:spPr>
          <a:xfrm>
            <a:off x="8412480" y="4411980"/>
            <a:ext cx="731520" cy="731520"/>
          </a:xfrm>
          <a:prstGeom prst="actionButtonForwardNex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a:hlinkClick r:id="rId10" action="ppaction://hlinksldjump"/>
            <a:extLst>
              <a:ext uri="{FF2B5EF4-FFF2-40B4-BE49-F238E27FC236}">
                <a16:creationId xmlns="" xmlns:a16="http://schemas.microsoft.com/office/drawing/2014/main" id="{048F356D-BDCA-A41A-919E-8D341D2ED39D}"/>
              </a:ext>
            </a:extLst>
          </p:cNvPr>
          <p:cNvSpPr/>
          <p:nvPr/>
        </p:nvSpPr>
        <p:spPr>
          <a:xfrm>
            <a:off x="2466576" y="2349640"/>
            <a:ext cx="2285743" cy="2014654"/>
          </a:xfrm>
          <a:prstGeom prst="rect">
            <a:avLst/>
          </a:prstGeom>
          <a:solidFill>
            <a:schemeClr val="accent1">
              <a:lumMod val="5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6</a:t>
            </a:r>
          </a:p>
        </p:txBody>
      </p:sp>
      <p:sp>
        <p:nvSpPr>
          <p:cNvPr id="12" name="Rectangle 11">
            <a:hlinkClick r:id="rId11" action="ppaction://hlinksldjump"/>
            <a:extLst>
              <a:ext uri="{FF2B5EF4-FFF2-40B4-BE49-F238E27FC236}">
                <a16:creationId xmlns="" xmlns:a16="http://schemas.microsoft.com/office/drawing/2014/main" id="{5904638C-00F8-36D3-7792-E3F5A13BFFA8}"/>
              </a:ext>
            </a:extLst>
          </p:cNvPr>
          <p:cNvSpPr/>
          <p:nvPr/>
        </p:nvSpPr>
        <p:spPr>
          <a:xfrm>
            <a:off x="4761843" y="2351814"/>
            <a:ext cx="1629431" cy="2012480"/>
          </a:xfrm>
          <a:prstGeom prst="rect">
            <a:avLst/>
          </a:prstGeom>
          <a:solidFill>
            <a:srgbClr val="CC330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noFill/>
                </a:ln>
                <a:solidFill>
                  <a:srgbClr val="FFFFFF"/>
                </a:solidFill>
                <a:effectLst/>
                <a:uLnTx/>
                <a:uFillTx/>
                <a:latin typeface="Arial"/>
                <a:ea typeface="+mn-ea"/>
                <a:cs typeface="+mn-cs"/>
                <a:sym typeface="Arial"/>
              </a:rPr>
              <a:t>7</a:t>
            </a:r>
          </a:p>
        </p:txBody>
      </p:sp>
      <p:sp>
        <p:nvSpPr>
          <p:cNvPr id="15" name="Rectangle 14">
            <a:hlinkClick r:id="rId12" action="ppaction://hlinksldjump"/>
            <a:extLst>
              <a:ext uri="{FF2B5EF4-FFF2-40B4-BE49-F238E27FC236}">
                <a16:creationId xmlns="" xmlns:a16="http://schemas.microsoft.com/office/drawing/2014/main" id="{D4A2F277-14A6-0989-1CE1-12EECE4FB859}"/>
              </a:ext>
            </a:extLst>
          </p:cNvPr>
          <p:cNvSpPr/>
          <p:nvPr/>
        </p:nvSpPr>
        <p:spPr>
          <a:xfrm>
            <a:off x="6391277" y="2350727"/>
            <a:ext cx="2090614" cy="2012480"/>
          </a:xfrm>
          <a:prstGeom prst="rect">
            <a:avLst/>
          </a:prstGeom>
          <a:solidFill>
            <a:srgbClr val="002060"/>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0" b="1">
                <a:solidFill>
                  <a:srgbClr val="FFFFFF"/>
                </a:solidFill>
                <a:latin typeface="Arial"/>
              </a:rPr>
              <a:t>8</a:t>
            </a:r>
            <a:endParaRPr kumimoji="0" lang="en-US" sz="12000" b="1"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1866426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6" grpId="0" animBg="1"/>
      <p:bldP spid="7" grpId="0" animBg="1"/>
      <p:bldP spid="8" grpId="0" animBg="1"/>
      <p:bldP spid="9" grpId="0" animBg="1"/>
      <p:bldP spid="11" grpId="0" animBg="1"/>
      <p:bldP spid="12"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992860" y="190647"/>
            <a:ext cx="7370990" cy="1131848"/>
          </a:xfrm>
          <a:prstGeom prst="rect">
            <a:avLst/>
          </a:prstGeom>
          <a:noFill/>
          <a:ln>
            <a:solidFill>
              <a:srgbClr val="3366FF"/>
            </a:solidFill>
          </a:ln>
        </p:spPr>
        <p:txBody>
          <a:bodyPr wrap="square">
            <a:spAutoFit/>
          </a:bodyPr>
          <a:lstStyle/>
          <a:p>
            <a:pPr algn="ctr">
              <a:lnSpc>
                <a:spcPct val="150000"/>
              </a:lnSpc>
            </a:pPr>
            <a:r>
              <a:rPr lang="en-US" sz="2400" b="1" i="1" dirty="0">
                <a:solidFill>
                  <a:srgbClr val="FF0000"/>
                </a:solidFill>
              </a:rPr>
              <a:t>Câu 1. </a:t>
            </a:r>
            <a:r>
              <a:rPr lang="vi-VN" sz="2400" b="1" dirty="0">
                <a:solidFill>
                  <a:srgbClr val="FF0000"/>
                </a:solidFill>
              </a:rPr>
              <a:t>Ý nào sau đây là một trong những nguyên nhân dẫn đến sự bùng nổ của Chiến tranh lạnh?</a:t>
            </a:r>
            <a:endParaRPr lang="en-US" sz="2400" b="1" dirty="0">
              <a:solidFill>
                <a:srgbClr val="FF0000"/>
              </a:solidFill>
            </a:endParaRPr>
          </a:p>
        </p:txBody>
      </p:sp>
      <p:sp>
        <p:nvSpPr>
          <p:cNvPr id="5" name="Rectangle: Rounded Corners 4">
            <a:extLst>
              <a:ext uri="{FF2B5EF4-FFF2-40B4-BE49-F238E27FC236}">
                <a16:creationId xmlns="" xmlns:a16="http://schemas.microsoft.com/office/drawing/2014/main" id="{59035113-99D6-A85C-5B1B-DFB316BE6362}"/>
              </a:ext>
            </a:extLst>
          </p:cNvPr>
          <p:cNvSpPr/>
          <p:nvPr/>
        </p:nvSpPr>
        <p:spPr>
          <a:xfrm>
            <a:off x="818250" y="1658360"/>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Mâu thuẫn giữa các nước thắng trận trong Chiến tranh thế giới thứ hai.</a:t>
            </a:r>
            <a:endParaRPr lang="en-US" sz="2000">
              <a:solidFill>
                <a:srgbClr val="000000"/>
              </a:solidFill>
            </a:endParaRPr>
          </a:p>
        </p:txBody>
      </p:sp>
      <p:sp>
        <p:nvSpPr>
          <p:cNvPr id="6" name="Rectangle: Rounded Corners 5">
            <a:extLst>
              <a:ext uri="{FF2B5EF4-FFF2-40B4-BE49-F238E27FC236}">
                <a16:creationId xmlns="" xmlns:a16="http://schemas.microsoft.com/office/drawing/2014/main" id="{46043795-31BB-0072-BF95-DD72E16EA33B}"/>
              </a:ext>
            </a:extLst>
          </p:cNvPr>
          <p:cNvSpPr/>
          <p:nvPr/>
        </p:nvSpPr>
        <p:spPr>
          <a:xfrm>
            <a:off x="4747345" y="1658360"/>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Sự phát triển mạnh mẽ của phong trào cách mạng thế giới.</a:t>
            </a:r>
            <a:endParaRPr lang="en-US" sz="2000">
              <a:solidFill>
                <a:srgbClr val="000000"/>
              </a:solidFill>
            </a:endParaRPr>
          </a:p>
        </p:txBody>
      </p:sp>
      <p:sp>
        <p:nvSpPr>
          <p:cNvPr id="7" name="Rectangle: Rounded Corners 6">
            <a:extLst>
              <a:ext uri="{FF2B5EF4-FFF2-40B4-BE49-F238E27FC236}">
                <a16:creationId xmlns="" xmlns:a16="http://schemas.microsoft.com/office/drawing/2014/main" id="{8E85B92B-DBAC-1774-EB02-C71DB1F658C6}"/>
              </a:ext>
            </a:extLst>
          </p:cNvPr>
          <p:cNvSpPr/>
          <p:nvPr/>
        </p:nvSpPr>
        <p:spPr>
          <a:xfrm>
            <a:off x="818250" y="3334760"/>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Sự phát triển của xu thế toàn cầu hóa.</a:t>
            </a:r>
            <a:endParaRPr lang="en-US" sz="2000">
              <a:solidFill>
                <a:srgbClr val="000000"/>
              </a:solidFill>
            </a:endParaRPr>
          </a:p>
        </p:txBody>
      </p:sp>
      <p:sp>
        <p:nvSpPr>
          <p:cNvPr id="8" name="Rectangle: Rounded Corners 7">
            <a:extLst>
              <a:ext uri="{FF2B5EF4-FFF2-40B4-BE49-F238E27FC236}">
                <a16:creationId xmlns="" xmlns:a16="http://schemas.microsoft.com/office/drawing/2014/main" id="{D59F1B13-42F8-1A40-A04A-DE2A8985E663}"/>
              </a:ext>
            </a:extLst>
          </p:cNvPr>
          <p:cNvSpPr/>
          <p:nvPr/>
        </p:nvSpPr>
        <p:spPr>
          <a:xfrm>
            <a:off x="4747345" y="3334760"/>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Sự đối lập về hệ tư tưởng của Liên Xô và Mỹ. </a:t>
            </a:r>
            <a:endParaRPr lang="en-US" sz="2000">
              <a:solidFill>
                <a:srgbClr val="000000"/>
              </a:solidFill>
            </a:endParaRPr>
          </a:p>
        </p:txBody>
      </p:sp>
      <p:sp>
        <p:nvSpPr>
          <p:cNvPr id="9" name="Rectangle: Rounded Corners 8">
            <a:extLst>
              <a:ext uri="{FF2B5EF4-FFF2-40B4-BE49-F238E27FC236}">
                <a16:creationId xmlns="" xmlns:a16="http://schemas.microsoft.com/office/drawing/2014/main" id="{922104F9-9409-1B4E-59D6-2D5AE02A85D7}"/>
              </a:ext>
            </a:extLst>
          </p:cNvPr>
          <p:cNvSpPr/>
          <p:nvPr/>
        </p:nvSpPr>
        <p:spPr>
          <a:xfrm>
            <a:off x="4747345" y="3334759"/>
            <a:ext cx="3616505"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Sự đối lập về hệ tư tưởng của Liên Xô và Mỹ. </a:t>
            </a:r>
            <a:endParaRPr lang="en-US" sz="2000">
              <a:solidFill>
                <a:srgbClr val="00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0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1299975" y="143498"/>
            <a:ext cx="6856640" cy="1131848"/>
          </a:xfrm>
          <a:prstGeom prst="rect">
            <a:avLst/>
          </a:prstGeom>
          <a:noFill/>
          <a:ln>
            <a:solidFill>
              <a:srgbClr val="FF0066"/>
            </a:solidFill>
          </a:ln>
        </p:spPr>
        <p:txBody>
          <a:bodyPr wrap="square">
            <a:spAutoFit/>
          </a:bodyPr>
          <a:lstStyle/>
          <a:p>
            <a:pPr algn="ctr">
              <a:lnSpc>
                <a:spcPct val="150000"/>
              </a:lnSpc>
            </a:pPr>
            <a:r>
              <a:rPr lang="en-US" sz="2400" b="1" i="1" dirty="0">
                <a:solidFill>
                  <a:srgbClr val="FF0000"/>
                </a:solidFill>
              </a:rPr>
              <a:t>Câu 2. </a:t>
            </a:r>
            <a:r>
              <a:rPr lang="vi-VN" sz="2400" b="1" dirty="0">
                <a:solidFill>
                  <a:srgbClr val="FF0000"/>
                </a:solidFill>
              </a:rPr>
              <a:t>Sự kiện nào sau đây đánh dấu sự bùng nổ của Chiến tranh lạnh?</a:t>
            </a:r>
            <a:endParaRPr lang="en-US" sz="2400" b="1" dirty="0">
              <a:solidFill>
                <a:srgbClr val="FF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C94E21FF-2D95-A854-7038-D2CFA966E4DD}"/>
              </a:ext>
            </a:extLst>
          </p:cNvPr>
          <p:cNvSpPr/>
          <p:nvPr/>
        </p:nvSpPr>
        <p:spPr>
          <a:xfrm>
            <a:off x="799200" y="1572635"/>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Tổng thống Mỹ Tơ-ru-man đọc diễn văn, công khai thực hiện Chiến lược toàn cầu. </a:t>
            </a:r>
            <a:endParaRPr lang="en-US" sz="2000">
              <a:solidFill>
                <a:srgbClr val="000000"/>
              </a:solidFill>
            </a:endParaRPr>
          </a:p>
        </p:txBody>
      </p:sp>
      <p:sp>
        <p:nvSpPr>
          <p:cNvPr id="3" name="Rectangle: Rounded Corners 2">
            <a:extLst>
              <a:ext uri="{FF2B5EF4-FFF2-40B4-BE49-F238E27FC236}">
                <a16:creationId xmlns="" xmlns:a16="http://schemas.microsoft.com/office/drawing/2014/main" id="{F46AD8F5-DBEA-9A78-7CC6-D943B6871995}"/>
              </a:ext>
            </a:extLst>
          </p:cNvPr>
          <p:cNvSpPr/>
          <p:nvPr/>
        </p:nvSpPr>
        <p:spPr>
          <a:xfrm>
            <a:off x="4728295" y="1572635"/>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Mỹ thực hiện Kế hoạch phục hưng châu Âu (1948).</a:t>
            </a:r>
            <a:endParaRPr lang="en-US" sz="2000">
              <a:solidFill>
                <a:srgbClr val="000000"/>
              </a:solidFill>
            </a:endParaRPr>
          </a:p>
        </p:txBody>
      </p:sp>
      <p:sp>
        <p:nvSpPr>
          <p:cNvPr id="11" name="Rectangle: Rounded Corners 10">
            <a:extLst>
              <a:ext uri="{FF2B5EF4-FFF2-40B4-BE49-F238E27FC236}">
                <a16:creationId xmlns="" xmlns:a16="http://schemas.microsoft.com/office/drawing/2014/main" id="{2C353ABA-5099-2000-9F54-3DE397C23090}"/>
              </a:ext>
            </a:extLst>
          </p:cNvPr>
          <p:cNvSpPr/>
          <p:nvPr/>
        </p:nvSpPr>
        <p:spPr>
          <a:xfrm>
            <a:off x="799200" y="3249035"/>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Hiệp định tương trợ Xô – Trung được kí kết (1950).</a:t>
            </a:r>
            <a:endParaRPr lang="en-US" sz="2000">
              <a:solidFill>
                <a:srgbClr val="000000"/>
              </a:solidFill>
            </a:endParaRPr>
          </a:p>
        </p:txBody>
      </p:sp>
      <p:sp>
        <p:nvSpPr>
          <p:cNvPr id="12" name="Rectangle: Rounded Corners 11">
            <a:extLst>
              <a:ext uri="{FF2B5EF4-FFF2-40B4-BE49-F238E27FC236}">
                <a16:creationId xmlns="" xmlns:a16="http://schemas.microsoft.com/office/drawing/2014/main" id="{1922E48B-BF09-715F-D0EF-E1F7BBD60796}"/>
              </a:ext>
            </a:extLst>
          </p:cNvPr>
          <p:cNvSpPr/>
          <p:nvPr/>
        </p:nvSpPr>
        <p:spPr>
          <a:xfrm>
            <a:off x="4728295" y="3249035"/>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Mỹ thành lập khối quan sự SEATO (1954). </a:t>
            </a:r>
            <a:endParaRPr lang="en-US" sz="2000">
              <a:solidFill>
                <a:srgbClr val="000000"/>
              </a:solidFill>
            </a:endParaRPr>
          </a:p>
        </p:txBody>
      </p:sp>
      <p:sp>
        <p:nvSpPr>
          <p:cNvPr id="13" name="Rectangle: Rounded Corners 12">
            <a:extLst>
              <a:ext uri="{FF2B5EF4-FFF2-40B4-BE49-F238E27FC236}">
                <a16:creationId xmlns="" xmlns:a16="http://schemas.microsoft.com/office/drawing/2014/main" id="{B8ECEBBB-F07C-3A3A-9E5E-C4A6B50A382E}"/>
              </a:ext>
            </a:extLst>
          </p:cNvPr>
          <p:cNvSpPr/>
          <p:nvPr/>
        </p:nvSpPr>
        <p:spPr>
          <a:xfrm>
            <a:off x="799200" y="1572635"/>
            <a:ext cx="3616505"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A. Tổng thống Mỹ Tru-man đọc diễn văn, công bố quan điểm chống lại </a:t>
            </a:r>
            <a:r>
              <a:rPr lang="en-US" sz="2000" dirty="0" err="1">
                <a:solidFill>
                  <a:srgbClr val="000000"/>
                </a:solidFill>
              </a:rPr>
              <a:t>chủ</a:t>
            </a:r>
            <a:r>
              <a:rPr lang="en-US" sz="2000" dirty="0">
                <a:solidFill>
                  <a:srgbClr val="000000"/>
                </a:solidFill>
              </a:rPr>
              <a:t> </a:t>
            </a:r>
            <a:r>
              <a:rPr lang="en-US" sz="2000" dirty="0" err="1">
                <a:solidFill>
                  <a:srgbClr val="000000"/>
                </a:solidFill>
              </a:rPr>
              <a:t>nghĩa</a:t>
            </a:r>
            <a:r>
              <a:rPr lang="en-US" sz="2000" dirty="0">
                <a:solidFill>
                  <a:srgbClr val="000000"/>
                </a:solidFill>
              </a:rPr>
              <a:t> CS</a:t>
            </a:r>
          </a:p>
        </p:txBody>
      </p:sp>
    </p:spTree>
    <p:extLst>
      <p:ext uri="{BB962C8B-B14F-4D97-AF65-F5344CB8AC3E}">
        <p14:creationId xmlns:p14="http://schemas.microsoft.com/office/powerpoint/2010/main" val="367973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1990317" y="0"/>
            <a:ext cx="6304083" cy="1131848"/>
          </a:xfrm>
          <a:prstGeom prst="rect">
            <a:avLst/>
          </a:prstGeom>
          <a:noFill/>
          <a:ln>
            <a:solidFill>
              <a:schemeClr val="bg2">
                <a:lumMod val="75000"/>
              </a:schemeClr>
            </a:solidFill>
          </a:ln>
        </p:spPr>
        <p:txBody>
          <a:bodyPr wrap="square">
            <a:spAutoFit/>
          </a:bodyPr>
          <a:lstStyle/>
          <a:p>
            <a:pPr algn="ctr">
              <a:lnSpc>
                <a:spcPct val="150000"/>
              </a:lnSpc>
            </a:pPr>
            <a:r>
              <a:rPr lang="en-US" sz="2400" b="1" i="1" dirty="0" err="1">
                <a:solidFill>
                  <a:srgbClr val="FF0000"/>
                </a:solidFill>
              </a:rPr>
              <a:t>Câu</a:t>
            </a:r>
            <a:r>
              <a:rPr lang="en-US" sz="2400" b="1" i="1" dirty="0">
                <a:solidFill>
                  <a:srgbClr val="FF0000"/>
                </a:solidFill>
              </a:rPr>
              <a:t> 3. </a:t>
            </a:r>
            <a:r>
              <a:rPr lang="vi-VN" sz="2400" b="1" dirty="0">
                <a:solidFill>
                  <a:srgbClr val="FF0000"/>
                </a:solidFill>
              </a:rPr>
              <a:t>Ý nào sau đây không phải là biểu hiện của Chiến tranh lạnh?</a:t>
            </a:r>
            <a:endParaRPr lang="en-US" sz="2400" b="1" dirty="0">
              <a:solidFill>
                <a:srgbClr val="FF0000"/>
              </a:solidFill>
            </a:endParaRPr>
          </a:p>
        </p:txBody>
      </p:sp>
      <p:sp>
        <p:nvSpPr>
          <p:cNvPr id="5" name="Rectangle: Rounded Corners 4">
            <a:extLst>
              <a:ext uri="{FF2B5EF4-FFF2-40B4-BE49-F238E27FC236}">
                <a16:creationId xmlns="" xmlns:a16="http://schemas.microsoft.com/office/drawing/2014/main" id="{59035113-99D6-A85C-5B1B-DFB316BE6362}"/>
              </a:ext>
            </a:extLst>
          </p:cNvPr>
          <p:cNvSpPr/>
          <p:nvPr/>
        </p:nvSpPr>
        <p:spPr>
          <a:xfrm>
            <a:off x="712800" y="1561460"/>
            <a:ext cx="37029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Hình thành hai khối </a:t>
            </a:r>
            <a:endParaRPr lang="en-US" sz="2000">
              <a:solidFill>
                <a:srgbClr val="000000"/>
              </a:solidFill>
            </a:endParaRPr>
          </a:p>
          <a:p>
            <a:pPr algn="ctr">
              <a:lnSpc>
                <a:spcPct val="150000"/>
              </a:lnSpc>
            </a:pPr>
            <a:r>
              <a:rPr lang="vi-VN" sz="2000">
                <a:solidFill>
                  <a:srgbClr val="000000"/>
                </a:solidFill>
              </a:rPr>
              <a:t>quân sự - chính trị đối đầu.</a:t>
            </a:r>
            <a:endParaRPr lang="en-US" sz="2000">
              <a:solidFill>
                <a:srgbClr val="000000"/>
              </a:solidFill>
            </a:endParaRPr>
          </a:p>
        </p:txBody>
      </p:sp>
      <p:sp>
        <p:nvSpPr>
          <p:cNvPr id="6" name="Rectangle: Rounded Corners 5">
            <a:extLst>
              <a:ext uri="{FF2B5EF4-FFF2-40B4-BE49-F238E27FC236}">
                <a16:creationId xmlns="" xmlns:a16="http://schemas.microsoft.com/office/drawing/2014/main" id="{46043795-31BB-0072-BF95-DD72E16EA33B}"/>
              </a:ext>
            </a:extLst>
          </p:cNvPr>
          <p:cNvSpPr/>
          <p:nvPr/>
        </p:nvSpPr>
        <p:spPr>
          <a:xfrm>
            <a:off x="4728295" y="1561460"/>
            <a:ext cx="37029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Tăng cường chạy đua </a:t>
            </a:r>
            <a:endParaRPr lang="en-US" sz="2000">
              <a:solidFill>
                <a:srgbClr val="000000"/>
              </a:solidFill>
            </a:endParaRPr>
          </a:p>
          <a:p>
            <a:pPr algn="ctr">
              <a:lnSpc>
                <a:spcPct val="150000"/>
              </a:lnSpc>
            </a:pPr>
            <a:r>
              <a:rPr lang="vi-VN" sz="2000">
                <a:solidFill>
                  <a:srgbClr val="000000"/>
                </a:solidFill>
              </a:rPr>
              <a:t>vũ trang, tăng chi tiêu cho quốc phòng.</a:t>
            </a:r>
            <a:endParaRPr lang="en-US" sz="2000">
              <a:solidFill>
                <a:srgbClr val="000000"/>
              </a:solidFill>
            </a:endParaRPr>
          </a:p>
        </p:txBody>
      </p:sp>
      <p:sp>
        <p:nvSpPr>
          <p:cNvPr id="7" name="Rectangle: Rounded Corners 6">
            <a:extLst>
              <a:ext uri="{FF2B5EF4-FFF2-40B4-BE49-F238E27FC236}">
                <a16:creationId xmlns="" xmlns:a16="http://schemas.microsoft.com/office/drawing/2014/main" id="{8E85B92B-DBAC-1774-EB02-C71DB1F658C6}"/>
              </a:ext>
            </a:extLst>
          </p:cNvPr>
          <p:cNvSpPr/>
          <p:nvPr/>
        </p:nvSpPr>
        <p:spPr>
          <a:xfrm>
            <a:off x="712800" y="3237860"/>
            <a:ext cx="37029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Tiến hành đàn áp </a:t>
            </a:r>
            <a:endParaRPr lang="en-US" sz="2000">
              <a:solidFill>
                <a:srgbClr val="000000"/>
              </a:solidFill>
            </a:endParaRPr>
          </a:p>
          <a:p>
            <a:pPr algn="ctr">
              <a:lnSpc>
                <a:spcPct val="150000"/>
              </a:lnSpc>
            </a:pPr>
            <a:r>
              <a:rPr lang="vi-VN" sz="2000">
                <a:solidFill>
                  <a:srgbClr val="000000"/>
                </a:solidFill>
              </a:rPr>
              <a:t>phong trào giải phóng dân tộc.</a:t>
            </a:r>
            <a:endParaRPr lang="en-US" sz="2000">
              <a:solidFill>
                <a:srgbClr val="000000"/>
              </a:solidFill>
            </a:endParaRPr>
          </a:p>
        </p:txBody>
      </p:sp>
      <p:sp>
        <p:nvSpPr>
          <p:cNvPr id="8" name="Rectangle: Rounded Corners 7">
            <a:extLst>
              <a:ext uri="{FF2B5EF4-FFF2-40B4-BE49-F238E27FC236}">
                <a16:creationId xmlns="" xmlns:a16="http://schemas.microsoft.com/office/drawing/2014/main" id="{D59F1B13-42F8-1A40-A04A-DE2A8985E663}"/>
              </a:ext>
            </a:extLst>
          </p:cNvPr>
          <p:cNvSpPr/>
          <p:nvPr/>
        </p:nvSpPr>
        <p:spPr>
          <a:xfrm>
            <a:off x="4728295" y="3237860"/>
            <a:ext cx="37029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Cạnh tranh sức mạnh </a:t>
            </a:r>
            <a:endParaRPr lang="en-US" sz="2000">
              <a:solidFill>
                <a:srgbClr val="000000"/>
              </a:solidFill>
            </a:endParaRPr>
          </a:p>
          <a:p>
            <a:pPr algn="ctr">
              <a:lnSpc>
                <a:spcPct val="150000"/>
              </a:lnSpc>
            </a:pPr>
            <a:r>
              <a:rPr lang="vi-VN" sz="2000">
                <a:solidFill>
                  <a:srgbClr val="000000"/>
                </a:solidFill>
              </a:rPr>
              <a:t>kinh tế, khoa học – kĩ thuật. </a:t>
            </a:r>
            <a:endParaRPr lang="en-US" sz="2000">
              <a:solidFill>
                <a:srgbClr val="000000"/>
              </a:solidFill>
            </a:endParaRPr>
          </a:p>
        </p:txBody>
      </p:sp>
      <p:sp>
        <p:nvSpPr>
          <p:cNvPr id="9" name="Rectangle: Rounded Corners 8">
            <a:extLst>
              <a:ext uri="{FF2B5EF4-FFF2-40B4-BE49-F238E27FC236}">
                <a16:creationId xmlns="" xmlns:a16="http://schemas.microsoft.com/office/drawing/2014/main" id="{922104F9-9409-1B4E-59D6-2D5AE02A85D7}"/>
              </a:ext>
            </a:extLst>
          </p:cNvPr>
          <p:cNvSpPr/>
          <p:nvPr/>
        </p:nvSpPr>
        <p:spPr>
          <a:xfrm>
            <a:off x="712800" y="3237860"/>
            <a:ext cx="3702905"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Tiến hành đàn áp </a:t>
            </a:r>
            <a:endParaRPr lang="en-US" sz="2000">
              <a:solidFill>
                <a:srgbClr val="000000"/>
              </a:solidFill>
            </a:endParaRPr>
          </a:p>
          <a:p>
            <a:pPr algn="ctr">
              <a:lnSpc>
                <a:spcPct val="150000"/>
              </a:lnSpc>
            </a:pPr>
            <a:r>
              <a:rPr lang="vi-VN" sz="2000">
                <a:solidFill>
                  <a:srgbClr val="000000"/>
                </a:solidFill>
              </a:rPr>
              <a:t>phong trào giải phóng dân tộc.</a:t>
            </a:r>
            <a:endParaRPr lang="en-US" sz="2000">
              <a:solidFill>
                <a:srgbClr val="00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76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1888291" y="0"/>
            <a:ext cx="5680008" cy="1131848"/>
          </a:xfrm>
          <a:prstGeom prst="rect">
            <a:avLst/>
          </a:prstGeom>
          <a:noFill/>
          <a:ln>
            <a:solidFill>
              <a:srgbClr val="99BAFD"/>
            </a:solidFill>
          </a:ln>
        </p:spPr>
        <p:txBody>
          <a:bodyPr wrap="square">
            <a:spAutoFit/>
          </a:bodyPr>
          <a:lstStyle/>
          <a:p>
            <a:pPr algn="ctr">
              <a:lnSpc>
                <a:spcPct val="150000"/>
              </a:lnSpc>
            </a:pPr>
            <a:r>
              <a:rPr lang="en-US" sz="2400" b="1" i="1" dirty="0">
                <a:solidFill>
                  <a:srgbClr val="FF0000"/>
                </a:solidFill>
              </a:rPr>
              <a:t>Câu 4. </a:t>
            </a:r>
            <a:r>
              <a:rPr lang="vi-VN" sz="2400" b="1" dirty="0">
                <a:solidFill>
                  <a:srgbClr val="FF0000"/>
                </a:solidFill>
              </a:rPr>
              <a:t>Một trong những biểu tượng của Chiến tranh lạnh là:</a:t>
            </a:r>
            <a:endParaRPr lang="en-US" sz="2400" b="1" dirty="0">
              <a:solidFill>
                <a:srgbClr val="FF0000"/>
              </a:solidFill>
            </a:endParaRPr>
          </a:p>
        </p:txBody>
      </p:sp>
      <p:sp>
        <p:nvSpPr>
          <p:cNvPr id="5" name="Rectangle: Rounded Corners 4">
            <a:extLst>
              <a:ext uri="{FF2B5EF4-FFF2-40B4-BE49-F238E27FC236}">
                <a16:creationId xmlns="" xmlns:a16="http://schemas.microsoft.com/office/drawing/2014/main" id="{59035113-99D6-A85C-5B1B-DFB316BE6362}"/>
              </a:ext>
            </a:extLst>
          </p:cNvPr>
          <p:cNvSpPr/>
          <p:nvPr/>
        </p:nvSpPr>
        <p:spPr>
          <a:xfrm>
            <a:off x="799200" y="1772661"/>
            <a:ext cx="3616506" cy="1129418"/>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A. Bom nguyên tử. </a:t>
            </a:r>
            <a:endParaRPr lang="en-US" sz="2000">
              <a:solidFill>
                <a:srgbClr val="000000"/>
              </a:solidFill>
            </a:endParaRPr>
          </a:p>
        </p:txBody>
      </p:sp>
      <p:sp>
        <p:nvSpPr>
          <p:cNvPr id="6" name="Rectangle: Rounded Corners 5">
            <a:extLst>
              <a:ext uri="{FF2B5EF4-FFF2-40B4-BE49-F238E27FC236}">
                <a16:creationId xmlns="" xmlns:a16="http://schemas.microsoft.com/office/drawing/2014/main" id="{46043795-31BB-0072-BF95-DD72E16EA33B}"/>
              </a:ext>
            </a:extLst>
          </p:cNvPr>
          <p:cNvSpPr/>
          <p:nvPr/>
        </p:nvSpPr>
        <p:spPr>
          <a:xfrm>
            <a:off x="4728295" y="1772661"/>
            <a:ext cx="3616505" cy="1129418"/>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Bức tường Béc-lin.</a:t>
            </a:r>
            <a:endParaRPr lang="en-US" sz="2000">
              <a:solidFill>
                <a:srgbClr val="000000"/>
              </a:solidFill>
            </a:endParaRPr>
          </a:p>
        </p:txBody>
      </p:sp>
      <p:sp>
        <p:nvSpPr>
          <p:cNvPr id="7" name="Rectangle: Rounded Corners 6">
            <a:extLst>
              <a:ext uri="{FF2B5EF4-FFF2-40B4-BE49-F238E27FC236}">
                <a16:creationId xmlns="" xmlns:a16="http://schemas.microsoft.com/office/drawing/2014/main" id="{8E85B92B-DBAC-1774-EB02-C71DB1F658C6}"/>
              </a:ext>
            </a:extLst>
          </p:cNvPr>
          <p:cNvSpPr/>
          <p:nvPr/>
        </p:nvSpPr>
        <p:spPr>
          <a:xfrm>
            <a:off x="799200" y="3134736"/>
            <a:ext cx="3616506" cy="1129418"/>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Chủ nghĩa khủng bố. </a:t>
            </a:r>
            <a:endParaRPr lang="en-US" sz="2000">
              <a:solidFill>
                <a:srgbClr val="000000"/>
              </a:solidFill>
            </a:endParaRPr>
          </a:p>
        </p:txBody>
      </p:sp>
      <p:sp>
        <p:nvSpPr>
          <p:cNvPr id="8" name="Rectangle: Rounded Corners 7">
            <a:extLst>
              <a:ext uri="{FF2B5EF4-FFF2-40B4-BE49-F238E27FC236}">
                <a16:creationId xmlns="" xmlns:a16="http://schemas.microsoft.com/office/drawing/2014/main" id="{D59F1B13-42F8-1A40-A04A-DE2A8985E663}"/>
              </a:ext>
            </a:extLst>
          </p:cNvPr>
          <p:cNvSpPr/>
          <p:nvPr/>
        </p:nvSpPr>
        <p:spPr>
          <a:xfrm>
            <a:off x="4728295" y="3134736"/>
            <a:ext cx="3616505" cy="1129418"/>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D. Chủ nghĩa phát xít. </a:t>
            </a:r>
            <a:endParaRPr lang="en-US" sz="2000">
              <a:solidFill>
                <a:srgbClr val="000000"/>
              </a:solidFill>
            </a:endParaRPr>
          </a:p>
        </p:txBody>
      </p:sp>
      <p:sp>
        <p:nvSpPr>
          <p:cNvPr id="9" name="Rectangle: Rounded Corners 8">
            <a:extLst>
              <a:ext uri="{FF2B5EF4-FFF2-40B4-BE49-F238E27FC236}">
                <a16:creationId xmlns="" xmlns:a16="http://schemas.microsoft.com/office/drawing/2014/main" id="{922104F9-9409-1B4E-59D6-2D5AE02A85D7}"/>
              </a:ext>
            </a:extLst>
          </p:cNvPr>
          <p:cNvSpPr/>
          <p:nvPr/>
        </p:nvSpPr>
        <p:spPr>
          <a:xfrm>
            <a:off x="4728295" y="1772662"/>
            <a:ext cx="3616506" cy="1129418"/>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Bức tường Béc-lin.</a:t>
            </a:r>
            <a:endParaRPr lang="en-US" sz="2000">
              <a:solidFill>
                <a:srgbClr val="00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1319517" y="0"/>
            <a:ext cx="7025283" cy="1045223"/>
          </a:xfrm>
          <a:prstGeom prst="rect">
            <a:avLst/>
          </a:prstGeom>
          <a:noFill/>
          <a:ln>
            <a:solidFill>
              <a:srgbClr val="022C7D"/>
            </a:solidFill>
          </a:ln>
        </p:spPr>
        <p:txBody>
          <a:bodyPr wrap="square">
            <a:spAutoFit/>
          </a:bodyPr>
          <a:lstStyle/>
          <a:p>
            <a:pPr algn="ctr">
              <a:lnSpc>
                <a:spcPct val="150000"/>
              </a:lnSpc>
            </a:pPr>
            <a:r>
              <a:rPr lang="en-US" sz="2200" b="1" i="1" dirty="0">
                <a:solidFill>
                  <a:srgbClr val="FF0000"/>
                </a:solidFill>
              </a:rPr>
              <a:t>Câu 5. </a:t>
            </a:r>
            <a:r>
              <a:rPr lang="vi-VN" sz="2200" b="1" dirty="0">
                <a:solidFill>
                  <a:srgbClr val="FF0000"/>
                </a:solidFill>
              </a:rPr>
              <a:t>Chiến tranh lạnh đã để lại hậu quả như thế nào đối với Liên Xô và Mỹ?</a:t>
            </a:r>
            <a:endParaRPr lang="en-US" sz="2200" b="1" dirty="0">
              <a:solidFill>
                <a:srgbClr val="FF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1841B698-3321-5F65-9868-8A475700C214}"/>
              </a:ext>
            </a:extLst>
          </p:cNvPr>
          <p:cNvSpPr/>
          <p:nvPr/>
        </p:nvSpPr>
        <p:spPr>
          <a:xfrm>
            <a:off x="799200" y="1458335"/>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Dẫn đến các cuộc chiến tranh cục bộ giữa hai nước.</a:t>
            </a:r>
            <a:endParaRPr lang="en-US" sz="2000">
              <a:solidFill>
                <a:srgbClr val="000000"/>
              </a:solidFill>
            </a:endParaRPr>
          </a:p>
        </p:txBody>
      </p:sp>
      <p:sp>
        <p:nvSpPr>
          <p:cNvPr id="3" name="Rectangle: Rounded Corners 2">
            <a:extLst>
              <a:ext uri="{FF2B5EF4-FFF2-40B4-BE49-F238E27FC236}">
                <a16:creationId xmlns="" xmlns:a16="http://schemas.microsoft.com/office/drawing/2014/main" id="{943239F2-378E-F7D3-BBEA-C8B48E899A5D}"/>
              </a:ext>
            </a:extLst>
          </p:cNvPr>
          <p:cNvSpPr/>
          <p:nvPr/>
        </p:nvSpPr>
        <p:spPr>
          <a:xfrm>
            <a:off x="4728295" y="1458335"/>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Bùng nổ cuộc chiến tranh trực tiếp bằng vũ khí </a:t>
            </a:r>
            <a:endParaRPr lang="en-US" sz="2000">
              <a:solidFill>
                <a:srgbClr val="000000"/>
              </a:solidFill>
            </a:endParaRPr>
          </a:p>
          <a:p>
            <a:pPr algn="ctr">
              <a:lnSpc>
                <a:spcPct val="150000"/>
              </a:lnSpc>
            </a:pPr>
            <a:r>
              <a:rPr lang="vi-VN" sz="2000">
                <a:solidFill>
                  <a:srgbClr val="000000"/>
                </a:solidFill>
              </a:rPr>
              <a:t>hạt nhân.</a:t>
            </a:r>
            <a:endParaRPr lang="en-US" sz="2000">
              <a:solidFill>
                <a:srgbClr val="000000"/>
              </a:solidFill>
            </a:endParaRPr>
          </a:p>
        </p:txBody>
      </p:sp>
      <p:sp>
        <p:nvSpPr>
          <p:cNvPr id="11" name="Rectangle: Rounded Corners 10">
            <a:extLst>
              <a:ext uri="{FF2B5EF4-FFF2-40B4-BE49-F238E27FC236}">
                <a16:creationId xmlns="" xmlns:a16="http://schemas.microsoft.com/office/drawing/2014/main" id="{6AFCEC0A-1FC9-537B-270F-FEA8925B31FE}"/>
              </a:ext>
            </a:extLst>
          </p:cNvPr>
          <p:cNvSpPr/>
          <p:nvPr/>
        </p:nvSpPr>
        <p:spPr>
          <a:xfrm>
            <a:off x="799200" y="3134735"/>
            <a:ext cx="36165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Tạo cơ hội để phát triển kinh tế, chính trị, xã hội, </a:t>
            </a:r>
            <a:endParaRPr lang="en-US" sz="2000">
              <a:solidFill>
                <a:srgbClr val="000000"/>
              </a:solidFill>
            </a:endParaRPr>
          </a:p>
          <a:p>
            <a:pPr algn="ctr">
              <a:lnSpc>
                <a:spcPct val="150000"/>
              </a:lnSpc>
            </a:pPr>
            <a:r>
              <a:rPr lang="vi-VN" sz="2000">
                <a:solidFill>
                  <a:srgbClr val="000000"/>
                </a:solidFill>
              </a:rPr>
              <a:t>văn hóa.</a:t>
            </a:r>
            <a:endParaRPr lang="en-US" sz="2000">
              <a:solidFill>
                <a:srgbClr val="000000"/>
              </a:solidFill>
            </a:endParaRPr>
          </a:p>
        </p:txBody>
      </p:sp>
      <p:sp>
        <p:nvSpPr>
          <p:cNvPr id="12" name="Rectangle: Rounded Corners 11">
            <a:extLst>
              <a:ext uri="{FF2B5EF4-FFF2-40B4-BE49-F238E27FC236}">
                <a16:creationId xmlns="" xmlns:a16="http://schemas.microsoft.com/office/drawing/2014/main" id="{C2F54531-0A21-8DA3-2A15-36F6AD723575}"/>
              </a:ext>
            </a:extLst>
          </p:cNvPr>
          <p:cNvSpPr/>
          <p:nvPr/>
        </p:nvSpPr>
        <p:spPr>
          <a:xfrm>
            <a:off x="4728295" y="3134735"/>
            <a:ext cx="36165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Làm suy yếu tiềm lực, công nghiệp, tài chính, thương mại của đất nước. </a:t>
            </a:r>
            <a:endParaRPr lang="en-US" sz="2000">
              <a:solidFill>
                <a:srgbClr val="000000"/>
              </a:solidFill>
            </a:endParaRPr>
          </a:p>
        </p:txBody>
      </p:sp>
      <p:sp>
        <p:nvSpPr>
          <p:cNvPr id="13" name="Rectangle: Rounded Corners 12">
            <a:extLst>
              <a:ext uri="{FF2B5EF4-FFF2-40B4-BE49-F238E27FC236}">
                <a16:creationId xmlns="" xmlns:a16="http://schemas.microsoft.com/office/drawing/2014/main" id="{7C29F231-C436-0DE1-5D4C-2F51F8BA2978}"/>
              </a:ext>
            </a:extLst>
          </p:cNvPr>
          <p:cNvSpPr/>
          <p:nvPr/>
        </p:nvSpPr>
        <p:spPr>
          <a:xfrm>
            <a:off x="4728294" y="3134735"/>
            <a:ext cx="3616506"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Làm suy yếu tiềm lực, công nghiệp, tài chính, thương mại của đất nước. </a:t>
            </a:r>
            <a:endParaRPr lang="en-US" sz="2000">
              <a:solidFill>
                <a:srgbClr val="000000"/>
              </a:solidFill>
            </a:endParaRPr>
          </a:p>
        </p:txBody>
      </p:sp>
    </p:spTree>
    <p:extLst>
      <p:ext uri="{BB962C8B-B14F-4D97-AF65-F5344CB8AC3E}">
        <p14:creationId xmlns:p14="http://schemas.microsoft.com/office/powerpoint/2010/main" val="2100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A80CE92-7D7C-35E5-F1F6-DA8D1F59593E}"/>
              </a:ext>
            </a:extLst>
          </p:cNvPr>
          <p:cNvSpPr/>
          <p:nvPr/>
        </p:nvSpPr>
        <p:spPr>
          <a:xfrm>
            <a:off x="2070100" y="423333"/>
            <a:ext cx="5003800" cy="863600"/>
          </a:xfrm>
          <a:prstGeom prst="roundRect">
            <a:avLst>
              <a:gd name="adj" fmla="val 50000"/>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lumMod val="10000"/>
                  </a:schemeClr>
                </a:solidFill>
              </a:rPr>
              <a:t>He-ri S.Tru-man.</a:t>
            </a:r>
          </a:p>
        </p:txBody>
      </p:sp>
      <p:sp>
        <p:nvSpPr>
          <p:cNvPr id="4" name="Rectangle: Rounded Corners 3">
            <a:extLst>
              <a:ext uri="{FF2B5EF4-FFF2-40B4-BE49-F238E27FC236}">
                <a16:creationId xmlns="" xmlns:a16="http://schemas.microsoft.com/office/drawing/2014/main" id="{9C0AD2D4-988C-1E3C-AE18-8D87053F16C4}"/>
              </a:ext>
            </a:extLst>
          </p:cNvPr>
          <p:cNvSpPr/>
          <p:nvPr/>
        </p:nvSpPr>
        <p:spPr>
          <a:xfrm>
            <a:off x="267304" y="1595968"/>
            <a:ext cx="4015937"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ea typeface="Calibri" panose="020F0502020204030204" pitchFamily="34" charset="0"/>
              </a:rPr>
              <a:t>Tổng</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thống</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thứ</a:t>
            </a:r>
            <a:r>
              <a:rPr lang="en-US" sz="2000" dirty="0">
                <a:solidFill>
                  <a:srgbClr val="000000"/>
                </a:solidFill>
                <a:ea typeface="Calibri" panose="020F0502020204030204" pitchFamily="34" charset="0"/>
              </a:rPr>
              <a:t> 33 </a:t>
            </a:r>
            <a:r>
              <a:rPr lang="en-US" sz="2000" dirty="0" err="1">
                <a:solidFill>
                  <a:srgbClr val="000000"/>
                </a:solidFill>
                <a:ea typeface="Calibri" panose="020F0502020204030204" pitchFamily="34" charset="0"/>
              </a:rPr>
              <a:t>của</a:t>
            </a:r>
            <a:r>
              <a:rPr lang="en-US" sz="2000" dirty="0">
                <a:solidFill>
                  <a:srgbClr val="000000"/>
                </a:solidFill>
                <a:ea typeface="Calibri" panose="020F0502020204030204" pitchFamily="34" charset="0"/>
              </a:rPr>
              <a:t> Hoa </a:t>
            </a:r>
            <a:r>
              <a:rPr lang="en-US" sz="2000" dirty="0" err="1">
                <a:solidFill>
                  <a:srgbClr val="000000"/>
                </a:solidFill>
                <a:ea typeface="Calibri" panose="020F0502020204030204" pitchFamily="34" charset="0"/>
              </a:rPr>
              <a:t>Kỳ</a:t>
            </a:r>
            <a:r>
              <a:rPr lang="en-US" sz="2000" dirty="0">
                <a:solidFill>
                  <a:srgbClr val="000000"/>
                </a:solidFill>
                <a:ea typeface="Calibri" panose="020F0502020204030204" pitchFamily="34" charset="0"/>
              </a:rPr>
              <a:t> (1945 – 1953).</a:t>
            </a:r>
            <a:endParaRPr lang="en-US" sz="1600" dirty="0"/>
          </a:p>
        </p:txBody>
      </p:sp>
      <p:sp>
        <p:nvSpPr>
          <p:cNvPr id="5" name="Rectangle: Rounded Corners 4">
            <a:extLst>
              <a:ext uri="{FF2B5EF4-FFF2-40B4-BE49-F238E27FC236}">
                <a16:creationId xmlns="" xmlns:a16="http://schemas.microsoft.com/office/drawing/2014/main" id="{E45EAAF9-C5AB-1889-E5FE-BD0909B82D66}"/>
              </a:ext>
            </a:extLst>
          </p:cNvPr>
          <p:cNvSpPr/>
          <p:nvPr/>
        </p:nvSpPr>
        <p:spPr>
          <a:xfrm>
            <a:off x="267304" y="3207175"/>
            <a:ext cx="8563875"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a typeface="Calibri" panose="020F0502020204030204" pitchFamily="34" charset="0"/>
              </a:rPr>
              <a:t>12/3/1947, ông đọc diễn văn trước Quốc hội, chính thức phát động</a:t>
            </a:r>
            <a:endParaRPr lang="en-US" sz="2000" dirty="0">
              <a:solidFill>
                <a:srgbClr val="000000"/>
              </a:solidFill>
              <a:ea typeface="Calibri" panose="020F0502020204030204" pitchFamily="34" charset="0"/>
            </a:endParaRPr>
          </a:p>
          <a:p>
            <a:pPr algn="ctr">
              <a:lnSpc>
                <a:spcPct val="150000"/>
              </a:lnSpc>
            </a:pPr>
            <a:r>
              <a:rPr lang="vi-VN" sz="2000" dirty="0">
                <a:solidFill>
                  <a:srgbClr val="000000"/>
                </a:solidFill>
                <a:ea typeface="Calibri" panose="020F0502020204030204" pitchFamily="34" charset="0"/>
              </a:rPr>
              <a:t>Chiến tranh lạnh chống Liên Xô.</a:t>
            </a:r>
            <a:endParaRPr lang="en-US" sz="2000" dirty="0"/>
          </a:p>
        </p:txBody>
      </p:sp>
      <p:sp>
        <p:nvSpPr>
          <p:cNvPr id="6" name="Rectangle: Rounded Corners 5">
            <a:extLst>
              <a:ext uri="{FF2B5EF4-FFF2-40B4-BE49-F238E27FC236}">
                <a16:creationId xmlns="" xmlns:a16="http://schemas.microsoft.com/office/drawing/2014/main" id="{9ADECEE0-7049-F260-CF6A-4460C0E1A950}"/>
              </a:ext>
            </a:extLst>
          </p:cNvPr>
          <p:cNvSpPr/>
          <p:nvPr/>
        </p:nvSpPr>
        <p:spPr>
          <a:xfrm>
            <a:off x="4463716" y="1594168"/>
            <a:ext cx="4367463" cy="1512991"/>
          </a:xfrm>
          <a:prstGeom prst="roundRect">
            <a:avLst>
              <a:gd name="adj" fmla="val 9350"/>
            </a:avLst>
          </a:prstGeom>
          <a:solidFill>
            <a:schemeClr val="accent4"/>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ea typeface="Calibri" panose="020F0502020204030204" pitchFamily="34" charset="0"/>
              </a:rPr>
              <a:t>Thực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hiện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Kế</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hoạch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Mác-san</a:t>
            </a:r>
            <a:r>
              <a:rPr lang="en-US" sz="2000" dirty="0">
                <a:solidFill>
                  <a:srgbClr val="000000"/>
                </a:solidFill>
                <a:ea typeface="Calibri" panose="020F0502020204030204" pitchFamily="34" charset="0"/>
              </a:rPr>
              <a:t>,</a:t>
            </a:r>
          </a:p>
          <a:p>
            <a:pPr algn="ctr">
              <a:lnSpc>
                <a:spcPct val="150000"/>
              </a:lnSpc>
            </a:pPr>
            <a:r>
              <a:rPr lang="en-US" sz="2000" dirty="0" err="1">
                <a:solidFill>
                  <a:srgbClr val="000000"/>
                </a:solidFill>
                <a:ea typeface="Calibri" panose="020F0502020204030204" pitchFamily="34" charset="0"/>
              </a:rPr>
              <a:t>tái</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thiết</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nền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kinh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tế</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Tây</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Âu</a:t>
            </a:r>
            <a:r>
              <a:rPr lang="en-US" sz="2000" dirty="0">
                <a:solidFill>
                  <a:srgbClr val="000000"/>
                </a:solidFill>
                <a:ea typeface="Calibri" panose="020F0502020204030204" pitchFamily="34" charset="0"/>
              </a:rPr>
              <a:t>,</a:t>
            </a:r>
          </a:p>
          <a:p>
            <a:pPr algn="ctr">
              <a:lnSpc>
                <a:spcPct val="150000"/>
              </a:lnSpc>
            </a:pPr>
            <a:r>
              <a:rPr lang="en-US" sz="2000" dirty="0" err="1">
                <a:solidFill>
                  <a:srgbClr val="000000"/>
                </a:solidFill>
                <a:ea typeface="Calibri" panose="020F0502020204030204" pitchFamily="34" charset="0"/>
              </a:rPr>
              <a:t>sáng</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lập</a:t>
            </a:r>
            <a:r>
              <a:rPr lang="en-US" sz="2000" dirty="0">
                <a:solidFill>
                  <a:srgbClr val="000000"/>
                </a:solidFill>
                <a:ea typeface="Calibri" panose="020F0502020204030204" pitchFamily="34" charset="0"/>
              </a:rPr>
              <a:t> NATO.</a:t>
            </a:r>
            <a:endParaRPr lang="en-US" sz="1600" dirty="0"/>
          </a:p>
        </p:txBody>
      </p:sp>
      <p:sp>
        <p:nvSpPr>
          <p:cNvPr id="2" name="Multiplication Sign 1">
            <a:hlinkClick r:id="rId3" action="ppaction://hlinksldjump"/>
            <a:extLst>
              <a:ext uri="{FF2B5EF4-FFF2-40B4-BE49-F238E27FC236}">
                <a16:creationId xmlns="" xmlns:a16="http://schemas.microsoft.com/office/drawing/2014/main" id="{5945F813-8D5A-103F-6656-739CCDE24E7F}"/>
              </a:ext>
            </a:extLst>
          </p:cNvPr>
          <p:cNvSpPr/>
          <p:nvPr/>
        </p:nvSpPr>
        <p:spPr>
          <a:xfrm>
            <a:off x="0" y="-59267"/>
            <a:ext cx="914400" cy="914400"/>
          </a:xfrm>
          <a:prstGeom prst="mathMultiply">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86CA5AE1-7E8A-D9A5-1905-B05A175721D1}"/>
              </a:ext>
            </a:extLst>
          </p:cNvPr>
          <p:cNvSpPr/>
          <p:nvPr/>
        </p:nvSpPr>
        <p:spPr>
          <a:xfrm>
            <a:off x="2070100" y="423333"/>
            <a:ext cx="5003800" cy="863600"/>
          </a:xfrm>
          <a:prstGeom prst="roundRect">
            <a:avLst>
              <a:gd name="adj" fmla="val 50000"/>
            </a:avLst>
          </a:prstGeom>
          <a:solidFill>
            <a:schemeClr val="tx2">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lumMod val="10000"/>
                  </a:schemeClr>
                </a:solidFill>
              </a:rPr>
              <a:t>ÔNG LÀ AI?</a:t>
            </a:r>
          </a:p>
        </p:txBody>
      </p:sp>
      <p:pic>
        <p:nvPicPr>
          <p:cNvPr id="9" name="Picture 8">
            <a:extLst>
              <a:ext uri="{FF2B5EF4-FFF2-40B4-BE49-F238E27FC236}">
                <a16:creationId xmlns="" xmlns:a16="http://schemas.microsoft.com/office/drawing/2014/main" id="{26F769D3-1E57-B746-049C-BF7086869F4C}"/>
              </a:ext>
            </a:extLst>
          </p:cNvPr>
          <p:cNvPicPr>
            <a:picLocks noChangeAspect="1"/>
          </p:cNvPicPr>
          <p:nvPr/>
        </p:nvPicPr>
        <p:blipFill>
          <a:blip r:embed="rId4"/>
          <a:stretch>
            <a:fillRect/>
          </a:stretch>
        </p:blipFill>
        <p:spPr>
          <a:xfrm>
            <a:off x="8040809" y="4920198"/>
            <a:ext cx="1103191" cy="218007"/>
          </a:xfrm>
          <a:prstGeom prst="rect">
            <a:avLst/>
          </a:prstGeom>
        </p:spPr>
      </p:pic>
    </p:spTree>
    <p:extLst>
      <p:ext uri="{BB962C8B-B14F-4D97-AF65-F5344CB8AC3E}">
        <p14:creationId xmlns:p14="http://schemas.microsoft.com/office/powerpoint/2010/main" val="259394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ppt_w+.3"/>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495787" y="252518"/>
            <a:ext cx="8436215" cy="658835"/>
          </a:xfrm>
          <a:prstGeom prst="rect">
            <a:avLst/>
          </a:prstGeom>
          <a:noFill/>
          <a:ln>
            <a:solidFill>
              <a:srgbClr val="FF0066"/>
            </a:solidFill>
          </a:ln>
        </p:spPr>
        <p:txBody>
          <a:bodyPr wrap="square">
            <a:spAutoFit/>
          </a:bodyPr>
          <a:lstStyle/>
          <a:p>
            <a:pPr algn="ctr">
              <a:lnSpc>
                <a:spcPct val="150000"/>
              </a:lnSpc>
            </a:pPr>
            <a:r>
              <a:rPr lang="en-US" sz="2800" b="1" i="1" dirty="0">
                <a:solidFill>
                  <a:srgbClr val="FF0000"/>
                </a:solidFill>
              </a:rPr>
              <a:t>Câu 6. </a:t>
            </a:r>
            <a:r>
              <a:rPr lang="vi-VN" sz="2800" b="1" dirty="0">
                <a:solidFill>
                  <a:srgbClr val="FF0000"/>
                </a:solidFill>
              </a:rPr>
              <a:t>Khối quân sự Vác-sa-va ra đời vào:</a:t>
            </a:r>
            <a:endParaRPr lang="en-US" sz="2800" b="1" dirty="0">
              <a:solidFill>
                <a:srgbClr val="FF0000"/>
              </a:solidFill>
            </a:endParaRPr>
          </a:p>
        </p:txBody>
      </p:sp>
      <p:sp>
        <p:nvSpPr>
          <p:cNvPr id="5" name="Rectangle: Rounded Corners 4">
            <a:extLst>
              <a:ext uri="{FF2B5EF4-FFF2-40B4-BE49-F238E27FC236}">
                <a16:creationId xmlns="" xmlns:a16="http://schemas.microsoft.com/office/drawing/2014/main" id="{59035113-99D6-A85C-5B1B-DFB316BE6362}"/>
              </a:ext>
            </a:extLst>
          </p:cNvPr>
          <p:cNvSpPr/>
          <p:nvPr/>
        </p:nvSpPr>
        <p:spPr>
          <a:xfrm>
            <a:off x="1288800" y="1497600"/>
            <a:ext cx="3112506"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A. Năm 1955.</a:t>
            </a:r>
            <a:endParaRPr lang="en-US" sz="2000">
              <a:solidFill>
                <a:srgbClr val="000000"/>
              </a:solidFill>
            </a:endParaRPr>
          </a:p>
        </p:txBody>
      </p:sp>
      <p:sp>
        <p:nvSpPr>
          <p:cNvPr id="6" name="Rectangle: Rounded Corners 5">
            <a:extLst>
              <a:ext uri="{FF2B5EF4-FFF2-40B4-BE49-F238E27FC236}">
                <a16:creationId xmlns="" xmlns:a16="http://schemas.microsoft.com/office/drawing/2014/main" id="{46043795-31BB-0072-BF95-DD72E16EA33B}"/>
              </a:ext>
            </a:extLst>
          </p:cNvPr>
          <p:cNvSpPr/>
          <p:nvPr/>
        </p:nvSpPr>
        <p:spPr>
          <a:xfrm>
            <a:off x="4713895" y="1497600"/>
            <a:ext cx="3112505"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Năm 1949. </a:t>
            </a:r>
            <a:endParaRPr lang="en-US" sz="2000">
              <a:solidFill>
                <a:srgbClr val="000000"/>
              </a:solidFill>
            </a:endParaRPr>
          </a:p>
        </p:txBody>
      </p:sp>
      <p:sp>
        <p:nvSpPr>
          <p:cNvPr id="7" name="Rectangle: Rounded Corners 6">
            <a:extLst>
              <a:ext uri="{FF2B5EF4-FFF2-40B4-BE49-F238E27FC236}">
                <a16:creationId xmlns="" xmlns:a16="http://schemas.microsoft.com/office/drawing/2014/main" id="{8E85B92B-DBAC-1774-EB02-C71DB1F658C6}"/>
              </a:ext>
            </a:extLst>
          </p:cNvPr>
          <p:cNvSpPr/>
          <p:nvPr/>
        </p:nvSpPr>
        <p:spPr>
          <a:xfrm>
            <a:off x="1288800" y="3012336"/>
            <a:ext cx="3112506"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Năm 1948. </a:t>
            </a:r>
            <a:endParaRPr lang="en-US" sz="2000">
              <a:solidFill>
                <a:srgbClr val="000000"/>
              </a:solidFill>
            </a:endParaRPr>
          </a:p>
        </p:txBody>
      </p:sp>
      <p:sp>
        <p:nvSpPr>
          <p:cNvPr id="8" name="Rectangle: Rounded Corners 7">
            <a:extLst>
              <a:ext uri="{FF2B5EF4-FFF2-40B4-BE49-F238E27FC236}">
                <a16:creationId xmlns="" xmlns:a16="http://schemas.microsoft.com/office/drawing/2014/main" id="{D59F1B13-42F8-1A40-A04A-DE2A8985E663}"/>
              </a:ext>
            </a:extLst>
          </p:cNvPr>
          <p:cNvSpPr/>
          <p:nvPr/>
        </p:nvSpPr>
        <p:spPr>
          <a:xfrm>
            <a:off x="4713895" y="3012336"/>
            <a:ext cx="3112505"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D. Năm 1962. </a:t>
            </a:r>
            <a:endParaRPr lang="en-US" sz="2000">
              <a:solidFill>
                <a:srgbClr val="000000"/>
              </a:solidFill>
            </a:endParaRPr>
          </a:p>
        </p:txBody>
      </p:sp>
      <p:sp>
        <p:nvSpPr>
          <p:cNvPr id="9" name="Rectangle: Rounded Corners 8">
            <a:extLst>
              <a:ext uri="{FF2B5EF4-FFF2-40B4-BE49-F238E27FC236}">
                <a16:creationId xmlns="" xmlns:a16="http://schemas.microsoft.com/office/drawing/2014/main" id="{922104F9-9409-1B4E-59D6-2D5AE02A85D7}"/>
              </a:ext>
            </a:extLst>
          </p:cNvPr>
          <p:cNvSpPr/>
          <p:nvPr/>
        </p:nvSpPr>
        <p:spPr>
          <a:xfrm>
            <a:off x="1288800" y="1497600"/>
            <a:ext cx="3112506" cy="1318792"/>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A. Năm 1955.</a:t>
            </a:r>
            <a:endParaRPr lang="en-US" sz="2000">
              <a:solidFill>
                <a:srgbClr val="000000"/>
              </a:solidFill>
            </a:endParaRPr>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2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 xmlns:a16="http://schemas.microsoft.com/office/drawing/2014/main" id="{670E6296-4A29-9121-49D5-CC67C3D1B4B3}"/>
              </a:ext>
            </a:extLst>
          </p:cNvPr>
          <p:cNvSpPr txBox="1"/>
          <p:nvPr/>
        </p:nvSpPr>
        <p:spPr>
          <a:xfrm>
            <a:off x="0" y="401704"/>
            <a:ext cx="8915400" cy="3036152"/>
          </a:xfrm>
          <a:prstGeom prst="rect">
            <a:avLst/>
          </a:prstGeom>
          <a:noFill/>
        </p:spPr>
        <p:txBody>
          <a:bodyPr wrap="square">
            <a:spAutoFit/>
          </a:bodyPr>
          <a:lstStyle/>
          <a:p>
            <a:pPr algn="ctr">
              <a:lnSpc>
                <a:spcPct val="150000"/>
              </a:lnSpc>
            </a:pPr>
            <a:r>
              <a:rPr lang="en-US" sz="2000" b="1" i="1" dirty="0" err="1">
                <a:solidFill>
                  <a:srgbClr val="C00000"/>
                </a:solidFill>
              </a:rPr>
              <a:t>Câu</a:t>
            </a:r>
            <a:r>
              <a:rPr lang="en-US" sz="2000" b="1" i="1" dirty="0">
                <a:solidFill>
                  <a:srgbClr val="C00000"/>
                </a:solidFill>
              </a:rPr>
              <a:t> 7. </a:t>
            </a:r>
            <a:r>
              <a:rPr lang="vi-VN" sz="2000" dirty="0"/>
              <a:t>Điền cụm từ thích hợp vào chỗ chấm “…” trong đoạn tư liệu dưới đây.</a:t>
            </a:r>
          </a:p>
          <a:p>
            <a:pPr algn="just">
              <a:lnSpc>
                <a:spcPct val="150000"/>
              </a:lnSpc>
            </a:pPr>
            <a:r>
              <a:rPr lang="vi-VN" sz="1800" dirty="0"/>
              <a:t>“…..là cuộc khủng hoảng nghiêm trọng nhất trong thời kì Chiến tranh lạnh. Nó đẩy nhân loại tới nguy cơ của một cuộc chiến tranh hạt nhân giữa Mỹ và Liên Xô. Ý thức được rằng, trong một cuộc chiến tranh hạt nhân không có kẻ thắng, người bại, giới lãnh đạo hai nước đã đi đến </a:t>
            </a:r>
            <a:r>
              <a:rPr lang="vi-VN" sz="1800" dirty="0" err="1"/>
              <a:t>thoả</a:t>
            </a:r>
            <a:r>
              <a:rPr lang="vi-VN" sz="1800" dirty="0"/>
              <a:t> thuận: Mỹ rút tên lửa khỏi Thổ Nhĩ Kỳ và Liên Xô rút tên lửa khỏi Cu-ba”.</a:t>
            </a:r>
          </a:p>
          <a:p>
            <a:pPr algn="ctr">
              <a:lnSpc>
                <a:spcPct val="150000"/>
              </a:lnSpc>
            </a:pPr>
            <a:endParaRPr lang="en-US" sz="2000" dirty="0"/>
          </a:p>
        </p:txBody>
      </p:sp>
      <p:sp>
        <p:nvSpPr>
          <p:cNvPr id="10" name="Multiplication Sign 9">
            <a:hlinkClick r:id="rId3" action="ppaction://hlinksldjump"/>
            <a:extLst>
              <a:ext uri="{FF2B5EF4-FFF2-40B4-BE49-F238E27FC236}">
                <a16:creationId xmlns=""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B09267AC-BB37-3720-65AB-B48F2FF99309}"/>
              </a:ext>
            </a:extLst>
          </p:cNvPr>
          <p:cNvSpPr/>
          <p:nvPr/>
        </p:nvSpPr>
        <p:spPr>
          <a:xfrm>
            <a:off x="712800" y="3001619"/>
            <a:ext cx="3702906" cy="88964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A. </a:t>
            </a:r>
            <a:r>
              <a:rPr lang="en-US" sz="2000" dirty="0" err="1">
                <a:solidFill>
                  <a:srgbClr val="000000"/>
                </a:solidFill>
              </a:rPr>
              <a:t>Chiến</a:t>
            </a:r>
            <a:r>
              <a:rPr lang="en-US" sz="2000" dirty="0">
                <a:solidFill>
                  <a:srgbClr val="000000"/>
                </a:solidFill>
              </a:rPr>
              <a:t> </a:t>
            </a:r>
            <a:r>
              <a:rPr lang="en-US" sz="2000" dirty="0" err="1">
                <a:solidFill>
                  <a:srgbClr val="000000"/>
                </a:solidFill>
              </a:rPr>
              <a:t>tranh</a:t>
            </a:r>
            <a:r>
              <a:rPr lang="en-US" sz="2000" dirty="0">
                <a:solidFill>
                  <a:srgbClr val="000000"/>
                </a:solidFill>
              </a:rPr>
              <a:t> </a:t>
            </a:r>
            <a:r>
              <a:rPr lang="en-US" sz="2000" dirty="0" err="1">
                <a:solidFill>
                  <a:srgbClr val="000000"/>
                </a:solidFill>
              </a:rPr>
              <a:t>Triều</a:t>
            </a:r>
            <a:r>
              <a:rPr lang="en-US" sz="2000" dirty="0">
                <a:solidFill>
                  <a:srgbClr val="000000"/>
                </a:solidFill>
              </a:rPr>
              <a:t> Tiên</a:t>
            </a:r>
          </a:p>
        </p:txBody>
      </p:sp>
      <p:sp>
        <p:nvSpPr>
          <p:cNvPr id="3" name="Rectangle: Rounded Corners 2">
            <a:extLst>
              <a:ext uri="{FF2B5EF4-FFF2-40B4-BE49-F238E27FC236}">
                <a16:creationId xmlns="" xmlns:a16="http://schemas.microsoft.com/office/drawing/2014/main" id="{A90A5924-6EE1-49EF-39BA-97BDE5F8E91F}"/>
              </a:ext>
            </a:extLst>
          </p:cNvPr>
          <p:cNvSpPr/>
          <p:nvPr/>
        </p:nvSpPr>
        <p:spPr>
          <a:xfrm>
            <a:off x="4728295" y="3001619"/>
            <a:ext cx="3702905" cy="914399"/>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B. Chiến tranh xâm lược</a:t>
            </a:r>
            <a:endParaRPr lang="en-US" sz="2000" dirty="0">
              <a:solidFill>
                <a:srgbClr val="000000"/>
              </a:solidFill>
            </a:endParaRPr>
          </a:p>
          <a:p>
            <a:pPr algn="ctr">
              <a:lnSpc>
                <a:spcPct val="150000"/>
              </a:lnSpc>
            </a:pPr>
            <a:r>
              <a:rPr lang="vi-VN" sz="2000" dirty="0">
                <a:solidFill>
                  <a:srgbClr val="000000"/>
                </a:solidFill>
              </a:rPr>
              <a:t>miền Nam Việt Nam</a:t>
            </a:r>
            <a:endParaRPr lang="en-US" sz="2000" dirty="0">
              <a:solidFill>
                <a:srgbClr val="000000"/>
              </a:solidFill>
            </a:endParaRPr>
          </a:p>
        </p:txBody>
      </p:sp>
      <p:sp>
        <p:nvSpPr>
          <p:cNvPr id="11" name="Rectangle: Rounded Corners 10">
            <a:extLst>
              <a:ext uri="{FF2B5EF4-FFF2-40B4-BE49-F238E27FC236}">
                <a16:creationId xmlns="" xmlns:a16="http://schemas.microsoft.com/office/drawing/2014/main" id="{9FB07F49-6166-0BBE-35D9-E95ECC71135A}"/>
              </a:ext>
            </a:extLst>
          </p:cNvPr>
          <p:cNvSpPr/>
          <p:nvPr/>
        </p:nvSpPr>
        <p:spPr>
          <a:xfrm>
            <a:off x="712800" y="4044632"/>
            <a:ext cx="3702906" cy="102934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 Chiến tranh với Cộng hòa Dân chủ nhân dân Triều Tiên</a:t>
            </a:r>
            <a:endParaRPr lang="en-US" sz="2000" dirty="0">
              <a:solidFill>
                <a:srgbClr val="000000"/>
              </a:solidFill>
            </a:endParaRPr>
          </a:p>
        </p:txBody>
      </p:sp>
      <p:sp>
        <p:nvSpPr>
          <p:cNvPr id="12" name="Rectangle: Rounded Corners 11">
            <a:extLst>
              <a:ext uri="{FF2B5EF4-FFF2-40B4-BE49-F238E27FC236}">
                <a16:creationId xmlns="" xmlns:a16="http://schemas.microsoft.com/office/drawing/2014/main" id="{8B443E93-DA16-2FAD-EC8B-EDAAF75C06E0}"/>
              </a:ext>
            </a:extLst>
          </p:cNvPr>
          <p:cNvSpPr/>
          <p:nvPr/>
        </p:nvSpPr>
        <p:spPr>
          <a:xfrm>
            <a:off x="4728295" y="4044923"/>
            <a:ext cx="3702905" cy="102934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D. </a:t>
            </a:r>
            <a:r>
              <a:rPr lang="vi-VN" sz="2000" dirty="0">
                <a:solidFill>
                  <a:srgbClr val="000000"/>
                </a:solidFill>
              </a:rPr>
              <a:t>Khủng hoảng tên lửa</a:t>
            </a:r>
            <a:endParaRPr lang="en-US" sz="2000" dirty="0">
              <a:solidFill>
                <a:srgbClr val="000000"/>
              </a:solidFill>
            </a:endParaRPr>
          </a:p>
          <a:p>
            <a:pPr algn="ctr">
              <a:lnSpc>
                <a:spcPct val="150000"/>
              </a:lnSpc>
            </a:pPr>
            <a:r>
              <a:rPr lang="vi-VN" sz="2000" dirty="0">
                <a:solidFill>
                  <a:srgbClr val="000000"/>
                </a:solidFill>
              </a:rPr>
              <a:t>ở Cu-ba</a:t>
            </a:r>
            <a:endParaRPr lang="en-US" sz="2000" dirty="0">
              <a:solidFill>
                <a:srgbClr val="000000"/>
              </a:solidFill>
            </a:endParaRPr>
          </a:p>
        </p:txBody>
      </p:sp>
      <p:sp>
        <p:nvSpPr>
          <p:cNvPr id="13" name="Rectangle: Rounded Corners 12">
            <a:extLst>
              <a:ext uri="{FF2B5EF4-FFF2-40B4-BE49-F238E27FC236}">
                <a16:creationId xmlns="" xmlns:a16="http://schemas.microsoft.com/office/drawing/2014/main" id="{1FB5E78A-A806-1B7A-D770-A6AE17681C86}"/>
              </a:ext>
            </a:extLst>
          </p:cNvPr>
          <p:cNvSpPr/>
          <p:nvPr/>
        </p:nvSpPr>
        <p:spPr>
          <a:xfrm>
            <a:off x="4728295" y="4044631"/>
            <a:ext cx="3702905" cy="1029341"/>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D. Khủng hoảng tên lửa</a:t>
            </a:r>
            <a:endParaRPr lang="en-US" sz="2000" dirty="0">
              <a:solidFill>
                <a:srgbClr val="000000"/>
              </a:solidFill>
            </a:endParaRPr>
          </a:p>
          <a:p>
            <a:pPr algn="ctr">
              <a:lnSpc>
                <a:spcPct val="150000"/>
              </a:lnSpc>
            </a:pPr>
            <a:r>
              <a:rPr lang="vi-VN" sz="2000" dirty="0">
                <a:solidFill>
                  <a:srgbClr val="000000"/>
                </a:solidFill>
              </a:rPr>
              <a:t>ở Cu-ba</a:t>
            </a:r>
            <a:endParaRPr lang="en-US" sz="2000" dirty="0">
              <a:solidFill>
                <a:srgbClr val="000000"/>
              </a:solidFill>
            </a:endParaRPr>
          </a:p>
        </p:txBody>
      </p:sp>
    </p:spTree>
    <p:extLst>
      <p:ext uri="{BB962C8B-B14F-4D97-AF65-F5344CB8AC3E}">
        <p14:creationId xmlns:p14="http://schemas.microsoft.com/office/powerpoint/2010/main" val="386430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11" grpId="0" animBg="1"/>
      <p:bldP spid="12"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B3B60A2A-787A-C722-1468-6F03A0A4E1DB}"/>
              </a:ext>
            </a:extLst>
          </p:cNvPr>
          <p:cNvSpPr/>
          <p:nvPr/>
        </p:nvSpPr>
        <p:spPr>
          <a:xfrm>
            <a:off x="712800" y="1618610"/>
            <a:ext cx="37029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Tài trợ kinh tế cho </a:t>
            </a:r>
            <a:endParaRPr lang="en-US" sz="2000">
              <a:solidFill>
                <a:srgbClr val="000000"/>
              </a:solidFill>
            </a:endParaRPr>
          </a:p>
          <a:p>
            <a:pPr algn="ctr">
              <a:lnSpc>
                <a:spcPct val="150000"/>
              </a:lnSpc>
            </a:pPr>
            <a:r>
              <a:rPr lang="vi-VN" sz="2000">
                <a:solidFill>
                  <a:srgbClr val="000000"/>
                </a:solidFill>
              </a:rPr>
              <a:t>các nước châu Âu tái thiết </a:t>
            </a:r>
            <a:endParaRPr lang="en-US" sz="2000">
              <a:solidFill>
                <a:srgbClr val="000000"/>
              </a:solidFill>
            </a:endParaRPr>
          </a:p>
          <a:p>
            <a:pPr algn="ctr">
              <a:lnSpc>
                <a:spcPct val="150000"/>
              </a:lnSpc>
            </a:pPr>
            <a:r>
              <a:rPr lang="vi-VN" sz="2000">
                <a:solidFill>
                  <a:srgbClr val="000000"/>
                </a:solidFill>
              </a:rPr>
              <a:t>đất nước. </a:t>
            </a:r>
            <a:endParaRPr lang="en-US" sz="2000">
              <a:solidFill>
                <a:srgbClr val="000000"/>
              </a:solidFill>
            </a:endParaRPr>
          </a:p>
        </p:txBody>
      </p:sp>
      <p:sp>
        <p:nvSpPr>
          <p:cNvPr id="6" name="Rectangle: Rounded Corners 5">
            <a:extLst>
              <a:ext uri="{FF2B5EF4-FFF2-40B4-BE49-F238E27FC236}">
                <a16:creationId xmlns="" xmlns:a16="http://schemas.microsoft.com/office/drawing/2014/main" id="{F9DADCFF-659C-2FFD-1530-F7FC051BCFF8}"/>
              </a:ext>
            </a:extLst>
          </p:cNvPr>
          <p:cNvSpPr/>
          <p:nvPr/>
        </p:nvSpPr>
        <p:spPr>
          <a:xfrm>
            <a:off x="4728295" y="1618610"/>
            <a:ext cx="37029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Giữ các nước châu Âu trong quỹ đạo của chủ nghĩa tư bản. </a:t>
            </a:r>
            <a:endParaRPr lang="en-US" sz="2000">
              <a:solidFill>
                <a:srgbClr val="000000"/>
              </a:solidFill>
            </a:endParaRPr>
          </a:p>
        </p:txBody>
      </p:sp>
      <p:sp>
        <p:nvSpPr>
          <p:cNvPr id="7" name="Rectangle: Rounded Corners 6">
            <a:extLst>
              <a:ext uri="{FF2B5EF4-FFF2-40B4-BE49-F238E27FC236}">
                <a16:creationId xmlns="" xmlns:a16="http://schemas.microsoft.com/office/drawing/2014/main" id="{E90B95EE-8202-9D54-D6A3-7BDB843CD453}"/>
              </a:ext>
            </a:extLst>
          </p:cNvPr>
          <p:cNvSpPr/>
          <p:nvPr/>
        </p:nvSpPr>
        <p:spPr>
          <a:xfrm>
            <a:off x="712800" y="3295010"/>
            <a:ext cx="3702906"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Tăng cường chạy đua vũ trang, gây sức ép lên Liên Xô.</a:t>
            </a:r>
            <a:endParaRPr lang="en-US" sz="2000">
              <a:solidFill>
                <a:srgbClr val="000000"/>
              </a:solidFill>
            </a:endParaRPr>
          </a:p>
        </p:txBody>
      </p:sp>
      <p:sp>
        <p:nvSpPr>
          <p:cNvPr id="8" name="Rectangle: Rounded Corners 7">
            <a:extLst>
              <a:ext uri="{FF2B5EF4-FFF2-40B4-BE49-F238E27FC236}">
                <a16:creationId xmlns="" xmlns:a16="http://schemas.microsoft.com/office/drawing/2014/main" id="{F2C3998F-4546-02FC-B16B-4C9B20B4F0D4}"/>
              </a:ext>
            </a:extLst>
          </p:cNvPr>
          <p:cNvSpPr/>
          <p:nvPr/>
        </p:nvSpPr>
        <p:spPr>
          <a:xfrm>
            <a:off x="4728295" y="3295010"/>
            <a:ext cx="3702905"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Bảo vệ đất nước và </a:t>
            </a:r>
            <a:endParaRPr lang="en-US" sz="2000">
              <a:solidFill>
                <a:srgbClr val="000000"/>
              </a:solidFill>
            </a:endParaRPr>
          </a:p>
          <a:p>
            <a:pPr algn="ctr">
              <a:lnSpc>
                <a:spcPct val="150000"/>
              </a:lnSpc>
            </a:pPr>
            <a:r>
              <a:rPr lang="vi-VN" sz="2000">
                <a:solidFill>
                  <a:srgbClr val="000000"/>
                </a:solidFill>
              </a:rPr>
              <a:t>hệ thống tư bản. </a:t>
            </a:r>
            <a:endParaRPr lang="en-US" sz="2000">
              <a:solidFill>
                <a:srgbClr val="000000"/>
              </a:solidFill>
            </a:endParaRPr>
          </a:p>
        </p:txBody>
      </p:sp>
      <p:sp>
        <p:nvSpPr>
          <p:cNvPr id="9" name="Rectangle: Rounded Corners 8">
            <a:extLst>
              <a:ext uri="{FF2B5EF4-FFF2-40B4-BE49-F238E27FC236}">
                <a16:creationId xmlns="" xmlns:a16="http://schemas.microsoft.com/office/drawing/2014/main" id="{B6418528-A47E-ED4F-005C-C758D5F933CD}"/>
              </a:ext>
            </a:extLst>
          </p:cNvPr>
          <p:cNvSpPr/>
          <p:nvPr/>
        </p:nvSpPr>
        <p:spPr>
          <a:xfrm>
            <a:off x="712800" y="3295010"/>
            <a:ext cx="3702905"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Tăng cường chạy đua vũ trang, gây sức ép lên Liên Xô.</a:t>
            </a:r>
            <a:endParaRPr lang="en-US" sz="2000">
              <a:solidFill>
                <a:srgbClr val="000000"/>
              </a:solidFill>
            </a:endParaRPr>
          </a:p>
        </p:txBody>
      </p:sp>
      <p:pic>
        <p:nvPicPr>
          <p:cNvPr id="2" name="Picture 1"/>
          <p:cNvPicPr>
            <a:picLocks noChangeAspect="1"/>
          </p:cNvPicPr>
          <p:nvPr/>
        </p:nvPicPr>
        <p:blipFill>
          <a:blip r:embed="rId3"/>
          <a:stretch>
            <a:fillRect/>
          </a:stretch>
        </p:blipFill>
        <p:spPr>
          <a:xfrm>
            <a:off x="1245870" y="286326"/>
            <a:ext cx="7898130" cy="1136341"/>
          </a:xfrm>
          <a:prstGeom prst="rect">
            <a:avLst/>
          </a:prstGeom>
        </p:spPr>
      </p:pic>
    </p:spTree>
    <p:extLst>
      <p:ext uri="{BB962C8B-B14F-4D97-AF65-F5344CB8AC3E}">
        <p14:creationId xmlns:p14="http://schemas.microsoft.com/office/powerpoint/2010/main" val="183927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E2320E4-D6B5-67BD-FCC0-B9FAB7B1BDD6}"/>
              </a:ext>
            </a:extLst>
          </p:cNvPr>
          <p:cNvSpPr txBox="1"/>
          <p:nvPr/>
        </p:nvSpPr>
        <p:spPr>
          <a:xfrm>
            <a:off x="593969" y="234667"/>
            <a:ext cx="7956061" cy="1147045"/>
          </a:xfrm>
          <a:prstGeom prst="rect">
            <a:avLst/>
          </a:prstGeom>
          <a:noFill/>
        </p:spPr>
        <p:txBody>
          <a:bodyPr wrap="square">
            <a:spAutoFit/>
          </a:bodyPr>
          <a:lstStyle/>
          <a:p>
            <a:pPr algn="ctr">
              <a:lnSpc>
                <a:spcPct val="150000"/>
              </a:lnSpc>
            </a:pPr>
            <a:r>
              <a:rPr lang="vi-VN" sz="2400" dirty="0">
                <a:solidFill>
                  <a:srgbClr val="FF0000"/>
                </a:solidFill>
                <a:latin typeface="Aptos Black" panose="020B0004020202020204" pitchFamily="34" charset="0"/>
              </a:rPr>
              <a:t>Cuộc cạnh tranh khốc liệt trên nhiều mặt giữa</a:t>
            </a:r>
          </a:p>
          <a:p>
            <a:pPr algn="ctr">
              <a:lnSpc>
                <a:spcPct val="150000"/>
              </a:lnSpc>
            </a:pPr>
            <a:r>
              <a:rPr lang="vi-VN" sz="2400" dirty="0">
                <a:solidFill>
                  <a:srgbClr val="FF0000"/>
                </a:solidFill>
                <a:latin typeface="Aptos Black" panose="020B0004020202020204" pitchFamily="34" charset="0"/>
              </a:rPr>
              <a:t> 2 cường quốc Mỹ và Liên Xô trong Chiến tranh lạnh</a:t>
            </a:r>
          </a:p>
        </p:txBody>
      </p:sp>
      <p:sp>
        <p:nvSpPr>
          <p:cNvPr id="6" name="TextBox 5">
            <a:extLst>
              <a:ext uri="{FF2B5EF4-FFF2-40B4-BE49-F238E27FC236}">
                <a16:creationId xmlns="" xmlns:a16="http://schemas.microsoft.com/office/drawing/2014/main" id="{2DFCB422-EF6C-06B9-EB62-E7E1A1D5607B}"/>
              </a:ext>
            </a:extLst>
          </p:cNvPr>
          <p:cNvSpPr txBox="1"/>
          <p:nvPr/>
        </p:nvSpPr>
        <p:spPr>
          <a:xfrm>
            <a:off x="423983" y="1309960"/>
            <a:ext cx="8296031"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D</a:t>
            </a:r>
            <a:r>
              <a:rPr lang="vi-VN" sz="2000"/>
              <a:t>ùng để xác định trạng thái quan hệ giữa Liên Xô và Mỹ (“hoà bình thì không thể, chiến tranh thì không dám”)</a:t>
            </a:r>
            <a:r>
              <a:rPr lang="en-US" sz="2000"/>
              <a:t>.</a:t>
            </a:r>
          </a:p>
          <a:p>
            <a:pPr marL="342900" indent="-342900" algn="just">
              <a:lnSpc>
                <a:spcPct val="150000"/>
              </a:lnSpc>
              <a:buFont typeface="Arial" panose="020B0604020202020204" pitchFamily="34" charset="0"/>
              <a:buChar char="•"/>
            </a:pPr>
            <a:r>
              <a:rPr lang="en-US" sz="2000"/>
              <a:t>Ảnh hưởng:</a:t>
            </a:r>
          </a:p>
        </p:txBody>
      </p:sp>
      <p:sp>
        <p:nvSpPr>
          <p:cNvPr id="7" name="Rectangle: Rounded Corners 6">
            <a:extLst>
              <a:ext uri="{FF2B5EF4-FFF2-40B4-BE49-F238E27FC236}">
                <a16:creationId xmlns="" xmlns:a16="http://schemas.microsoft.com/office/drawing/2014/main" id="{6E3F2703-6132-A06A-913F-F64F81CED359}"/>
              </a:ext>
            </a:extLst>
          </p:cNvPr>
          <p:cNvSpPr/>
          <p:nvPr/>
        </p:nvSpPr>
        <p:spPr>
          <a:xfrm>
            <a:off x="593969" y="2810933"/>
            <a:ext cx="3046698" cy="2097900"/>
          </a:xfrm>
          <a:prstGeom prst="roundRect">
            <a:avLst>
              <a:gd name="adj" fmla="val 799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a:solidFill>
                  <a:srgbClr val="000000"/>
                </a:solidFill>
              </a:rPr>
              <a:t>hi phối toàn bộ sinh hoạt quốc tế cho đến cuối thập niên 80 - đầu thập niên 90 của </a:t>
            </a:r>
            <a:r>
              <a:rPr lang="en-US" sz="2000">
                <a:solidFill>
                  <a:srgbClr val="000000"/>
                </a:solidFill>
              </a:rPr>
              <a:t>TK </a:t>
            </a:r>
            <a:r>
              <a:rPr lang="vi-VN" sz="2000">
                <a:solidFill>
                  <a:srgbClr val="000000"/>
                </a:solidFill>
              </a:rPr>
              <a:t>XX</a:t>
            </a:r>
            <a:r>
              <a:rPr lang="en-US" sz="2000">
                <a:solidFill>
                  <a:srgbClr val="000000"/>
                </a:solidFill>
              </a:rPr>
              <a:t>.</a:t>
            </a:r>
          </a:p>
        </p:txBody>
      </p:sp>
      <p:grpSp>
        <p:nvGrpSpPr>
          <p:cNvPr id="10" name="Group 9">
            <a:extLst>
              <a:ext uri="{FF2B5EF4-FFF2-40B4-BE49-F238E27FC236}">
                <a16:creationId xmlns="" xmlns:a16="http://schemas.microsoft.com/office/drawing/2014/main" id="{E19B76AF-835E-7BE5-17A1-1C8B8B8649B2}"/>
              </a:ext>
            </a:extLst>
          </p:cNvPr>
          <p:cNvGrpSpPr/>
          <p:nvPr/>
        </p:nvGrpSpPr>
        <p:grpSpPr>
          <a:xfrm>
            <a:off x="3928533" y="2814951"/>
            <a:ext cx="4876800" cy="2093882"/>
            <a:chOff x="3928533" y="2814951"/>
            <a:chExt cx="4876800" cy="2093882"/>
          </a:xfrm>
        </p:grpSpPr>
        <p:sp>
          <p:nvSpPr>
            <p:cNvPr id="8" name="Rectangle: Rounded Corners 7">
              <a:extLst>
                <a:ext uri="{FF2B5EF4-FFF2-40B4-BE49-F238E27FC236}">
                  <a16:creationId xmlns="" xmlns:a16="http://schemas.microsoft.com/office/drawing/2014/main" id="{23817170-8B38-ECE3-C400-98358672857C}"/>
                </a:ext>
              </a:extLst>
            </p:cNvPr>
            <p:cNvSpPr/>
            <p:nvPr/>
          </p:nvSpPr>
          <p:spPr>
            <a:xfrm>
              <a:off x="4792133" y="2814951"/>
              <a:ext cx="4013200" cy="2093882"/>
            </a:xfrm>
            <a:prstGeom prst="roundRect">
              <a:avLst>
                <a:gd name="adj" fmla="val 7994"/>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000000"/>
                  </a:solidFill>
                </a:rPr>
                <a:t>T</a:t>
              </a:r>
              <a:r>
                <a:rPr lang="vi-VN" sz="2000" b="1" i="1">
                  <a:solidFill>
                    <a:srgbClr val="000000"/>
                  </a:solidFill>
                </a:rPr>
                <a:t>ạo ra một thế giới lưỡng cực: </a:t>
              </a:r>
              <a:endParaRPr lang="en-US" sz="2000" b="1" i="1">
                <a:solidFill>
                  <a:srgbClr val="000000"/>
                </a:solidFill>
              </a:endParaRPr>
            </a:p>
            <a:p>
              <a:pPr marL="342900" indent="-342900" algn="just">
                <a:lnSpc>
                  <a:spcPct val="150000"/>
                </a:lnSpc>
                <a:buFont typeface="Arial" panose="020B0604020202020204" pitchFamily="34" charset="0"/>
                <a:buChar char="•"/>
              </a:pPr>
              <a:r>
                <a:rPr lang="en-US" sz="2000">
                  <a:solidFill>
                    <a:srgbClr val="000000"/>
                  </a:solidFill>
                </a:rPr>
                <a:t>M</a:t>
              </a:r>
              <a:r>
                <a:rPr lang="vi-VN" sz="2000">
                  <a:solidFill>
                    <a:srgbClr val="000000"/>
                  </a:solidFill>
                </a:rPr>
                <a:t>ột chịu ảnh hưởng của Mỹ</a:t>
              </a:r>
              <a:r>
                <a:rPr lang="en-US" sz="2000">
                  <a:solidFill>
                    <a:srgbClr val="000000"/>
                  </a:solidFill>
                </a:rPr>
                <a:t>.</a:t>
              </a:r>
            </a:p>
            <a:p>
              <a:pPr marL="342900" indent="-342900" algn="just">
                <a:lnSpc>
                  <a:spcPct val="150000"/>
                </a:lnSpc>
                <a:buFont typeface="Arial" panose="020B0604020202020204" pitchFamily="34" charset="0"/>
                <a:buChar char="•"/>
              </a:pPr>
              <a:r>
                <a:rPr lang="en-US" sz="2000">
                  <a:solidFill>
                    <a:srgbClr val="000000"/>
                  </a:solidFill>
                </a:rPr>
                <a:t>M</a:t>
              </a:r>
              <a:r>
                <a:rPr lang="vi-VN" sz="2000">
                  <a:solidFill>
                    <a:srgbClr val="000000"/>
                  </a:solidFill>
                </a:rPr>
                <a:t>ột với Liên Xô là trụ cột. </a:t>
              </a:r>
              <a:endParaRPr lang="en-US" sz="2000">
                <a:solidFill>
                  <a:srgbClr val="000000"/>
                </a:solidFill>
              </a:endParaRPr>
            </a:p>
          </p:txBody>
        </p:sp>
        <p:sp>
          <p:nvSpPr>
            <p:cNvPr id="9" name="Arrow: Right 8">
              <a:extLst>
                <a:ext uri="{FF2B5EF4-FFF2-40B4-BE49-F238E27FC236}">
                  <a16:creationId xmlns="" xmlns:a16="http://schemas.microsoft.com/office/drawing/2014/main" id="{5F46FF36-9298-88EB-75E7-13552C3465E5}"/>
                </a:ext>
              </a:extLst>
            </p:cNvPr>
            <p:cNvSpPr/>
            <p:nvPr/>
          </p:nvSpPr>
          <p:spPr>
            <a:xfrm>
              <a:off x="3928533" y="3650238"/>
              <a:ext cx="677333" cy="41928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5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E2320E4-D6B5-67BD-FCC0-B9FAB7B1BDD6}"/>
              </a:ext>
            </a:extLst>
          </p:cNvPr>
          <p:cNvSpPr txBox="1"/>
          <p:nvPr/>
        </p:nvSpPr>
        <p:spPr>
          <a:xfrm>
            <a:off x="593969" y="234667"/>
            <a:ext cx="7956061" cy="1147045"/>
          </a:xfrm>
          <a:prstGeom prst="rect">
            <a:avLst/>
          </a:prstGeom>
          <a:noFill/>
        </p:spPr>
        <p:txBody>
          <a:bodyPr wrap="square">
            <a:spAutoFit/>
          </a:bodyPr>
          <a:lstStyle/>
          <a:p>
            <a:pPr algn="ctr">
              <a:lnSpc>
                <a:spcPct val="150000"/>
              </a:lnSpc>
            </a:pPr>
            <a:r>
              <a:rPr lang="vi-VN" sz="2400">
                <a:solidFill>
                  <a:srgbClr val="FF0000"/>
                </a:solidFill>
                <a:latin typeface="Aptos Black" panose="020B0004020202020204" pitchFamily="34" charset="0"/>
              </a:rPr>
              <a:t>Cuộc cạnh tranh khốc liệt trên nhiều mặt giữa</a:t>
            </a:r>
          </a:p>
          <a:p>
            <a:pPr algn="ctr">
              <a:lnSpc>
                <a:spcPct val="150000"/>
              </a:lnSpc>
            </a:pPr>
            <a:r>
              <a:rPr lang="vi-VN" sz="2400">
                <a:solidFill>
                  <a:srgbClr val="FF0000"/>
                </a:solidFill>
                <a:latin typeface="Aptos Black" panose="020B0004020202020204" pitchFamily="34" charset="0"/>
              </a:rPr>
              <a:t> 2 cường quốc Mỹ và Liên Xô trong Chiến tranh lạnh</a:t>
            </a:r>
          </a:p>
        </p:txBody>
      </p:sp>
      <p:sp>
        <p:nvSpPr>
          <p:cNvPr id="6" name="TextBox 5">
            <a:extLst>
              <a:ext uri="{FF2B5EF4-FFF2-40B4-BE49-F238E27FC236}">
                <a16:creationId xmlns="" xmlns:a16="http://schemas.microsoft.com/office/drawing/2014/main" id="{2DFCB422-EF6C-06B9-EB62-E7E1A1D5607B}"/>
              </a:ext>
            </a:extLst>
          </p:cNvPr>
          <p:cNvSpPr txBox="1"/>
          <p:nvPr/>
        </p:nvSpPr>
        <p:spPr>
          <a:xfrm>
            <a:off x="516791" y="1415329"/>
            <a:ext cx="8110415"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Diễn biến: </a:t>
            </a:r>
            <a:r>
              <a:rPr lang="vi-VN" sz="2000"/>
              <a:t>Chiến tranh lạnh đã trải qua các giai đoạn sau:</a:t>
            </a:r>
            <a:endParaRPr lang="en-US" sz="2000"/>
          </a:p>
        </p:txBody>
      </p:sp>
      <p:sp>
        <p:nvSpPr>
          <p:cNvPr id="5" name="Arrow: Up 4">
            <a:extLst>
              <a:ext uri="{FF2B5EF4-FFF2-40B4-BE49-F238E27FC236}">
                <a16:creationId xmlns="" xmlns:a16="http://schemas.microsoft.com/office/drawing/2014/main" id="{745ECC97-7802-B8E6-B77D-D76823272812}"/>
              </a:ext>
            </a:extLst>
          </p:cNvPr>
          <p:cNvSpPr/>
          <p:nvPr/>
        </p:nvSpPr>
        <p:spPr>
          <a:xfrm rot="5400000">
            <a:off x="4343398" y="-581538"/>
            <a:ext cx="457200" cy="8536648"/>
          </a:xfrm>
          <a:prstGeom prst="upArrow">
            <a:avLst/>
          </a:prstGeom>
          <a:solidFill>
            <a:schemeClr val="accent2">
              <a:lumMod val="75000"/>
            </a:schemeClr>
          </a:solidFill>
          <a:ln cap="flat">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03A69615-C2D3-FDF6-8FA6-CEE0BA87CA8A}"/>
              </a:ext>
            </a:extLst>
          </p:cNvPr>
          <p:cNvSpPr/>
          <p:nvPr/>
        </p:nvSpPr>
        <p:spPr>
          <a:xfrm>
            <a:off x="414958" y="3310008"/>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1947</a:t>
            </a:r>
          </a:p>
        </p:txBody>
      </p:sp>
      <p:sp>
        <p:nvSpPr>
          <p:cNvPr id="15" name="Rectangle: Rounded Corners 14">
            <a:extLst>
              <a:ext uri="{FF2B5EF4-FFF2-40B4-BE49-F238E27FC236}">
                <a16:creationId xmlns="" xmlns:a16="http://schemas.microsoft.com/office/drawing/2014/main" id="{633CDD30-A0C2-26DA-9B97-1ED61CC52728}"/>
              </a:ext>
            </a:extLst>
          </p:cNvPr>
          <p:cNvSpPr/>
          <p:nvPr/>
        </p:nvSpPr>
        <p:spPr>
          <a:xfrm>
            <a:off x="1600091" y="3310009"/>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1955</a:t>
            </a:r>
          </a:p>
        </p:txBody>
      </p:sp>
      <p:sp>
        <p:nvSpPr>
          <p:cNvPr id="16" name="Rectangle: Rounded Corners 15">
            <a:extLst>
              <a:ext uri="{FF2B5EF4-FFF2-40B4-BE49-F238E27FC236}">
                <a16:creationId xmlns="" xmlns:a16="http://schemas.microsoft.com/office/drawing/2014/main" id="{23072D92-D7B8-FE68-9267-5EA24636F327}"/>
              </a:ext>
            </a:extLst>
          </p:cNvPr>
          <p:cNvSpPr/>
          <p:nvPr/>
        </p:nvSpPr>
        <p:spPr>
          <a:xfrm>
            <a:off x="2786634" y="3310012"/>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1962</a:t>
            </a:r>
          </a:p>
        </p:txBody>
      </p:sp>
      <p:sp>
        <p:nvSpPr>
          <p:cNvPr id="17" name="Rectangle: Rounded Corners 16">
            <a:extLst>
              <a:ext uri="{FF2B5EF4-FFF2-40B4-BE49-F238E27FC236}">
                <a16:creationId xmlns="" xmlns:a16="http://schemas.microsoft.com/office/drawing/2014/main" id="{AB126356-1713-8E58-3EF8-361FDE4C7E09}"/>
              </a:ext>
            </a:extLst>
          </p:cNvPr>
          <p:cNvSpPr/>
          <p:nvPr/>
        </p:nvSpPr>
        <p:spPr>
          <a:xfrm>
            <a:off x="3970357" y="3310009"/>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1973</a:t>
            </a:r>
          </a:p>
        </p:txBody>
      </p:sp>
      <p:sp>
        <p:nvSpPr>
          <p:cNvPr id="18" name="Rectangle: Rounded Corners 17">
            <a:extLst>
              <a:ext uri="{FF2B5EF4-FFF2-40B4-BE49-F238E27FC236}">
                <a16:creationId xmlns="" xmlns:a16="http://schemas.microsoft.com/office/drawing/2014/main" id="{2B7691ED-6F6E-A207-4399-A7BE24D50AF1}"/>
              </a:ext>
            </a:extLst>
          </p:cNvPr>
          <p:cNvSpPr/>
          <p:nvPr/>
        </p:nvSpPr>
        <p:spPr>
          <a:xfrm>
            <a:off x="5156548" y="3310009"/>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1979</a:t>
            </a:r>
          </a:p>
        </p:txBody>
      </p:sp>
      <p:sp>
        <p:nvSpPr>
          <p:cNvPr id="19" name="Rectangle: Rounded Corners 18">
            <a:extLst>
              <a:ext uri="{FF2B5EF4-FFF2-40B4-BE49-F238E27FC236}">
                <a16:creationId xmlns="" xmlns:a16="http://schemas.microsoft.com/office/drawing/2014/main" id="{E4AB88F6-4FD8-9C05-4A12-688471E2E079}"/>
              </a:ext>
            </a:extLst>
          </p:cNvPr>
          <p:cNvSpPr/>
          <p:nvPr/>
        </p:nvSpPr>
        <p:spPr>
          <a:xfrm>
            <a:off x="6342739" y="3310009"/>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1985</a:t>
            </a:r>
          </a:p>
        </p:txBody>
      </p:sp>
      <p:sp>
        <p:nvSpPr>
          <p:cNvPr id="20" name="Rectangle: Rounded Corners 19">
            <a:extLst>
              <a:ext uri="{FF2B5EF4-FFF2-40B4-BE49-F238E27FC236}">
                <a16:creationId xmlns="" xmlns:a16="http://schemas.microsoft.com/office/drawing/2014/main" id="{41DE25DC-D5D5-5545-B3D2-DA744C74D128}"/>
              </a:ext>
            </a:extLst>
          </p:cNvPr>
          <p:cNvSpPr/>
          <p:nvPr/>
        </p:nvSpPr>
        <p:spPr>
          <a:xfrm>
            <a:off x="7528930" y="3310009"/>
            <a:ext cx="914400" cy="753533"/>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1991</a:t>
            </a:r>
          </a:p>
        </p:txBody>
      </p:sp>
      <p:grpSp>
        <p:nvGrpSpPr>
          <p:cNvPr id="24" name="Group 23">
            <a:extLst>
              <a:ext uri="{FF2B5EF4-FFF2-40B4-BE49-F238E27FC236}">
                <a16:creationId xmlns="" xmlns:a16="http://schemas.microsoft.com/office/drawing/2014/main" id="{DB59EDC0-C1CE-8B7C-C8D8-AA6AAED27F29}"/>
              </a:ext>
            </a:extLst>
          </p:cNvPr>
          <p:cNvGrpSpPr/>
          <p:nvPr/>
        </p:nvGrpSpPr>
        <p:grpSpPr>
          <a:xfrm>
            <a:off x="414958" y="2487111"/>
            <a:ext cx="2099533" cy="722928"/>
            <a:chOff x="414957" y="3248547"/>
            <a:chExt cx="2099533" cy="722928"/>
          </a:xfrm>
        </p:grpSpPr>
        <p:sp>
          <p:nvSpPr>
            <p:cNvPr id="21" name="Right Brace 20">
              <a:extLst>
                <a:ext uri="{FF2B5EF4-FFF2-40B4-BE49-F238E27FC236}">
                  <a16:creationId xmlns="" xmlns:a16="http://schemas.microsoft.com/office/drawing/2014/main" id="{5C3B8611-9D57-AC13-A9CD-02AEA2B22898}"/>
                </a:ext>
              </a:extLst>
            </p:cNvPr>
            <p:cNvSpPr/>
            <p:nvPr/>
          </p:nvSpPr>
          <p:spPr>
            <a:xfrm rot="16200000">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 xmlns:a16="http://schemas.microsoft.com/office/drawing/2014/main" id="{04F22EA2-8513-F0D5-FC13-171FE6784A11}"/>
                </a:ext>
              </a:extLst>
            </p:cNvPr>
            <p:cNvSpPr txBox="1"/>
            <p:nvPr/>
          </p:nvSpPr>
          <p:spPr>
            <a:xfrm>
              <a:off x="933441" y="3248547"/>
              <a:ext cx="1062566" cy="400110"/>
            </a:xfrm>
            <a:prstGeom prst="rect">
              <a:avLst/>
            </a:prstGeom>
            <a:noFill/>
          </p:spPr>
          <p:txBody>
            <a:bodyPr wrap="square">
              <a:spAutoFit/>
            </a:bodyPr>
            <a:lstStyle/>
            <a:p>
              <a:pPr algn="ctr"/>
              <a:r>
                <a:rPr lang="vi-VN" sz="2000">
                  <a:solidFill>
                    <a:srgbClr val="FF0000"/>
                  </a:solidFill>
                </a:rPr>
                <a:t>đọ sức </a:t>
              </a:r>
              <a:endParaRPr lang="en-US" sz="2000">
                <a:solidFill>
                  <a:srgbClr val="FF0000"/>
                </a:solidFill>
              </a:endParaRPr>
            </a:p>
          </p:txBody>
        </p:sp>
      </p:grpSp>
      <p:grpSp>
        <p:nvGrpSpPr>
          <p:cNvPr id="25" name="Group 24">
            <a:extLst>
              <a:ext uri="{FF2B5EF4-FFF2-40B4-BE49-F238E27FC236}">
                <a16:creationId xmlns="" xmlns:a16="http://schemas.microsoft.com/office/drawing/2014/main" id="{C8AE92A9-1259-FD4D-8B8E-4B61936D6214}"/>
              </a:ext>
            </a:extLst>
          </p:cNvPr>
          <p:cNvGrpSpPr/>
          <p:nvPr/>
        </p:nvGrpSpPr>
        <p:grpSpPr>
          <a:xfrm>
            <a:off x="1600091" y="4108998"/>
            <a:ext cx="2099533" cy="682095"/>
            <a:chOff x="414957" y="3683045"/>
            <a:chExt cx="2099533" cy="682095"/>
          </a:xfrm>
        </p:grpSpPr>
        <p:sp>
          <p:nvSpPr>
            <p:cNvPr id="26" name="Right Brace 25">
              <a:extLst>
                <a:ext uri="{FF2B5EF4-FFF2-40B4-BE49-F238E27FC236}">
                  <a16:creationId xmlns="" xmlns:a16="http://schemas.microsoft.com/office/drawing/2014/main" id="{CA37AB5E-56CC-8D10-E6C0-170201AE03D8}"/>
                </a:ext>
              </a:extLst>
            </p:cNvPr>
            <p:cNvSpPr/>
            <p:nvPr/>
          </p:nvSpPr>
          <p:spPr>
            <a:xfrm rot="5400000" flipV="1">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 xmlns:a16="http://schemas.microsoft.com/office/drawing/2014/main" id="{180BF28A-E50A-B9C0-A15D-6B79A2664782}"/>
                </a:ext>
              </a:extLst>
            </p:cNvPr>
            <p:cNvSpPr txBox="1"/>
            <p:nvPr/>
          </p:nvSpPr>
          <p:spPr>
            <a:xfrm>
              <a:off x="881625" y="3965030"/>
              <a:ext cx="1177075" cy="400110"/>
            </a:xfrm>
            <a:prstGeom prst="rect">
              <a:avLst/>
            </a:prstGeom>
            <a:noFill/>
          </p:spPr>
          <p:txBody>
            <a:bodyPr wrap="square">
              <a:spAutoFit/>
            </a:bodyPr>
            <a:lstStyle/>
            <a:p>
              <a:pPr algn="ctr"/>
              <a:r>
                <a:rPr lang="vi-VN" sz="2000">
                  <a:solidFill>
                    <a:srgbClr val="FF0000"/>
                  </a:solidFill>
                </a:rPr>
                <a:t>tan băng </a:t>
              </a:r>
              <a:endParaRPr lang="en-US" sz="2000">
                <a:solidFill>
                  <a:srgbClr val="FF0000"/>
                </a:solidFill>
              </a:endParaRPr>
            </a:p>
          </p:txBody>
        </p:sp>
      </p:grpSp>
      <p:grpSp>
        <p:nvGrpSpPr>
          <p:cNvPr id="28" name="Group 27">
            <a:extLst>
              <a:ext uri="{FF2B5EF4-FFF2-40B4-BE49-F238E27FC236}">
                <a16:creationId xmlns="" xmlns:a16="http://schemas.microsoft.com/office/drawing/2014/main" id="{A0520D8E-A236-2AB5-A658-7180850348E9}"/>
              </a:ext>
            </a:extLst>
          </p:cNvPr>
          <p:cNvGrpSpPr/>
          <p:nvPr/>
        </p:nvGrpSpPr>
        <p:grpSpPr>
          <a:xfrm>
            <a:off x="2785224" y="1896123"/>
            <a:ext cx="2099533" cy="1313916"/>
            <a:chOff x="414957" y="2657559"/>
            <a:chExt cx="2099533" cy="1313916"/>
          </a:xfrm>
        </p:grpSpPr>
        <p:sp>
          <p:nvSpPr>
            <p:cNvPr id="29" name="Right Brace 28">
              <a:extLst>
                <a:ext uri="{FF2B5EF4-FFF2-40B4-BE49-F238E27FC236}">
                  <a16:creationId xmlns="" xmlns:a16="http://schemas.microsoft.com/office/drawing/2014/main" id="{C85DDFC5-53FE-7E4F-717B-AA1BD7382CE3}"/>
                </a:ext>
              </a:extLst>
            </p:cNvPr>
            <p:cNvSpPr/>
            <p:nvPr/>
          </p:nvSpPr>
          <p:spPr>
            <a:xfrm rot="16200000">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 xmlns:a16="http://schemas.microsoft.com/office/drawing/2014/main" id="{4737A563-3A91-30A6-23F3-7526001C644F}"/>
                </a:ext>
              </a:extLst>
            </p:cNvPr>
            <p:cNvSpPr txBox="1"/>
            <p:nvPr/>
          </p:nvSpPr>
          <p:spPr>
            <a:xfrm>
              <a:off x="538833" y="2657559"/>
              <a:ext cx="1851782" cy="958660"/>
            </a:xfrm>
            <a:prstGeom prst="rect">
              <a:avLst/>
            </a:prstGeom>
            <a:noFill/>
          </p:spPr>
          <p:txBody>
            <a:bodyPr wrap="square">
              <a:spAutoFit/>
            </a:bodyPr>
            <a:lstStyle/>
            <a:p>
              <a:pPr algn="ctr">
                <a:lnSpc>
                  <a:spcPct val="150000"/>
                </a:lnSpc>
              </a:pPr>
              <a:r>
                <a:rPr lang="vi-VN" sz="2000">
                  <a:solidFill>
                    <a:srgbClr val="FF0000"/>
                  </a:solidFill>
                </a:rPr>
                <a:t>chung sống hoà bình </a:t>
              </a:r>
              <a:endParaRPr lang="en-US" sz="2000">
                <a:solidFill>
                  <a:srgbClr val="FF0000"/>
                </a:solidFill>
              </a:endParaRPr>
            </a:p>
          </p:txBody>
        </p:sp>
      </p:grpSp>
      <p:grpSp>
        <p:nvGrpSpPr>
          <p:cNvPr id="31" name="Group 30">
            <a:extLst>
              <a:ext uri="{FF2B5EF4-FFF2-40B4-BE49-F238E27FC236}">
                <a16:creationId xmlns="" xmlns:a16="http://schemas.microsoft.com/office/drawing/2014/main" id="{31A3F416-BFDB-9FC8-C542-6C8B9EEC70B4}"/>
              </a:ext>
            </a:extLst>
          </p:cNvPr>
          <p:cNvGrpSpPr/>
          <p:nvPr/>
        </p:nvGrpSpPr>
        <p:grpSpPr>
          <a:xfrm>
            <a:off x="3970357" y="4108998"/>
            <a:ext cx="2099533" cy="682095"/>
            <a:chOff x="414957" y="3683045"/>
            <a:chExt cx="2099533" cy="682095"/>
          </a:xfrm>
        </p:grpSpPr>
        <p:sp>
          <p:nvSpPr>
            <p:cNvPr id="32" name="Right Brace 31">
              <a:extLst>
                <a:ext uri="{FF2B5EF4-FFF2-40B4-BE49-F238E27FC236}">
                  <a16:creationId xmlns="" xmlns:a16="http://schemas.microsoft.com/office/drawing/2014/main" id="{FA97655B-3C66-3F4F-FEF5-36706B6FBD05}"/>
                </a:ext>
              </a:extLst>
            </p:cNvPr>
            <p:cNvSpPr/>
            <p:nvPr/>
          </p:nvSpPr>
          <p:spPr>
            <a:xfrm rot="5400000" flipV="1">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 xmlns:a16="http://schemas.microsoft.com/office/drawing/2014/main" id="{EF8F6B8E-400A-530C-AF9F-450A92938A09}"/>
                </a:ext>
              </a:extLst>
            </p:cNvPr>
            <p:cNvSpPr txBox="1"/>
            <p:nvPr/>
          </p:nvSpPr>
          <p:spPr>
            <a:xfrm>
              <a:off x="881625" y="3965030"/>
              <a:ext cx="1177075" cy="400110"/>
            </a:xfrm>
            <a:prstGeom prst="rect">
              <a:avLst/>
            </a:prstGeom>
            <a:noFill/>
          </p:spPr>
          <p:txBody>
            <a:bodyPr wrap="square">
              <a:spAutoFit/>
            </a:bodyPr>
            <a:lstStyle/>
            <a:p>
              <a:pPr algn="ctr"/>
              <a:r>
                <a:rPr lang="en-US" sz="2000">
                  <a:solidFill>
                    <a:srgbClr val="FF0000"/>
                  </a:solidFill>
                </a:rPr>
                <a:t>hòa dịu</a:t>
              </a:r>
            </a:p>
          </p:txBody>
        </p:sp>
      </p:grpSp>
      <p:grpSp>
        <p:nvGrpSpPr>
          <p:cNvPr id="34" name="Group 33">
            <a:extLst>
              <a:ext uri="{FF2B5EF4-FFF2-40B4-BE49-F238E27FC236}">
                <a16:creationId xmlns="" xmlns:a16="http://schemas.microsoft.com/office/drawing/2014/main" id="{77F2D85E-3357-10DE-CED8-60B074862140}"/>
              </a:ext>
            </a:extLst>
          </p:cNvPr>
          <p:cNvGrpSpPr/>
          <p:nvPr/>
        </p:nvGrpSpPr>
        <p:grpSpPr>
          <a:xfrm>
            <a:off x="5155490" y="2490276"/>
            <a:ext cx="2099533" cy="722928"/>
            <a:chOff x="414957" y="3248547"/>
            <a:chExt cx="2099533" cy="722928"/>
          </a:xfrm>
        </p:grpSpPr>
        <p:sp>
          <p:nvSpPr>
            <p:cNvPr id="35" name="Right Brace 34">
              <a:extLst>
                <a:ext uri="{FF2B5EF4-FFF2-40B4-BE49-F238E27FC236}">
                  <a16:creationId xmlns="" xmlns:a16="http://schemas.microsoft.com/office/drawing/2014/main" id="{065895AE-BE4C-F220-B417-85AF00A8E4F3}"/>
                </a:ext>
              </a:extLst>
            </p:cNvPr>
            <p:cNvSpPr/>
            <p:nvPr/>
          </p:nvSpPr>
          <p:spPr>
            <a:xfrm rot="16200000">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 xmlns:a16="http://schemas.microsoft.com/office/drawing/2014/main" id="{99A5A123-15CA-C362-2047-86C628DAF595}"/>
                </a:ext>
              </a:extLst>
            </p:cNvPr>
            <p:cNvSpPr txBox="1"/>
            <p:nvPr/>
          </p:nvSpPr>
          <p:spPr>
            <a:xfrm>
              <a:off x="933441" y="3248547"/>
              <a:ext cx="1062566" cy="400110"/>
            </a:xfrm>
            <a:prstGeom prst="rect">
              <a:avLst/>
            </a:prstGeom>
            <a:noFill/>
          </p:spPr>
          <p:txBody>
            <a:bodyPr wrap="square">
              <a:spAutoFit/>
            </a:bodyPr>
            <a:lstStyle/>
            <a:p>
              <a:pPr algn="ctr"/>
              <a:r>
                <a:rPr lang="en-US" sz="2000">
                  <a:solidFill>
                    <a:srgbClr val="FF0000"/>
                  </a:solidFill>
                </a:rPr>
                <a:t>đối đầu</a:t>
              </a:r>
            </a:p>
          </p:txBody>
        </p:sp>
      </p:grpSp>
      <p:grpSp>
        <p:nvGrpSpPr>
          <p:cNvPr id="37" name="Group 36">
            <a:extLst>
              <a:ext uri="{FF2B5EF4-FFF2-40B4-BE49-F238E27FC236}">
                <a16:creationId xmlns="" xmlns:a16="http://schemas.microsoft.com/office/drawing/2014/main" id="{E3A3E2D4-79DD-9D70-EE6A-068C3475A474}"/>
              </a:ext>
            </a:extLst>
          </p:cNvPr>
          <p:cNvGrpSpPr/>
          <p:nvPr/>
        </p:nvGrpSpPr>
        <p:grpSpPr>
          <a:xfrm>
            <a:off x="6340623" y="4108998"/>
            <a:ext cx="2099533" cy="682095"/>
            <a:chOff x="414957" y="3683045"/>
            <a:chExt cx="2099533" cy="682095"/>
          </a:xfrm>
        </p:grpSpPr>
        <p:sp>
          <p:nvSpPr>
            <p:cNvPr id="38" name="Right Brace 37">
              <a:extLst>
                <a:ext uri="{FF2B5EF4-FFF2-40B4-BE49-F238E27FC236}">
                  <a16:creationId xmlns="" xmlns:a16="http://schemas.microsoft.com/office/drawing/2014/main" id="{F2BB7154-ED9D-3084-CCC6-CE0C32613C47}"/>
                </a:ext>
              </a:extLst>
            </p:cNvPr>
            <p:cNvSpPr/>
            <p:nvPr/>
          </p:nvSpPr>
          <p:spPr>
            <a:xfrm rot="5400000" flipV="1">
              <a:off x="1320509" y="2777493"/>
              <a:ext cx="288430" cy="2099533"/>
            </a:xfrm>
            <a:prstGeom prst="rightBrace">
              <a:avLst>
                <a:gd name="adj1" fmla="val 41589"/>
                <a:gd name="adj2"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 xmlns:a16="http://schemas.microsoft.com/office/drawing/2014/main" id="{7C193261-1777-DD7C-8E45-EA53ABD6BB9A}"/>
                </a:ext>
              </a:extLst>
            </p:cNvPr>
            <p:cNvSpPr txBox="1"/>
            <p:nvPr/>
          </p:nvSpPr>
          <p:spPr>
            <a:xfrm>
              <a:off x="881625" y="3965030"/>
              <a:ext cx="1177075" cy="400110"/>
            </a:xfrm>
            <a:prstGeom prst="rect">
              <a:avLst/>
            </a:prstGeom>
            <a:noFill/>
          </p:spPr>
          <p:txBody>
            <a:bodyPr wrap="square">
              <a:spAutoFit/>
            </a:bodyPr>
            <a:lstStyle/>
            <a:p>
              <a:pPr algn="ctr"/>
              <a:r>
                <a:rPr lang="en-US" sz="2000">
                  <a:solidFill>
                    <a:srgbClr val="FF0000"/>
                  </a:solidFill>
                </a:rPr>
                <a:t>đối thoại</a:t>
              </a:r>
            </a:p>
          </p:txBody>
        </p:sp>
      </p:grpSp>
    </p:spTree>
    <p:extLst>
      <p:ext uri="{BB962C8B-B14F-4D97-AF65-F5344CB8AC3E}">
        <p14:creationId xmlns:p14="http://schemas.microsoft.com/office/powerpoint/2010/main" val="428774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14" grpId="0" animBg="1"/>
      <p:bldP spid="15" grpId="0" animBg="1"/>
      <p:bldP spid="16" grpId="0" animBg="1"/>
      <p:bldP spid="17" grpId="0" animBg="1"/>
      <p:bldP spid="18" grpId="0" animBg="1"/>
      <p:bldP spid="19" grpId="0" animBg="1"/>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5">
            <a:extLst>
              <a:ext uri="{FF2B5EF4-FFF2-40B4-BE49-F238E27FC236}">
                <a16:creationId xmlns="" xmlns:a16="http://schemas.microsoft.com/office/drawing/2014/main" id="{38E93447-7850-CEF8-A9DB-A6B66ACF2BDA}"/>
              </a:ext>
            </a:extLst>
          </p:cNvPr>
          <p:cNvPicPr>
            <a:picLocks noChangeAspect="1"/>
          </p:cNvPicPr>
          <p:nvPr/>
        </p:nvPicPr>
        <p:blipFill>
          <a:blip r:embed="rId2"/>
          <a:srcRect/>
          <a:stretch>
            <a:fillRect/>
          </a:stretch>
        </p:blipFill>
        <p:spPr>
          <a:xfrm>
            <a:off x="-596153" y="1488142"/>
            <a:ext cx="3494385" cy="3732318"/>
          </a:xfrm>
          <a:prstGeom prst="rect">
            <a:avLst/>
          </a:prstGeom>
        </p:spPr>
      </p:pic>
      <p:sp>
        <p:nvSpPr>
          <p:cNvPr id="5" name="Rectangle: Rounded Corners 4">
            <a:extLst>
              <a:ext uri="{FF2B5EF4-FFF2-40B4-BE49-F238E27FC236}">
                <a16:creationId xmlns="" xmlns:a16="http://schemas.microsoft.com/office/drawing/2014/main" id="{34C242D1-163E-2078-9FFD-5F14F34A794C}"/>
              </a:ext>
            </a:extLst>
          </p:cNvPr>
          <p:cNvSpPr/>
          <p:nvPr/>
        </p:nvSpPr>
        <p:spPr>
          <a:xfrm>
            <a:off x="2465182" y="990986"/>
            <a:ext cx="6520120" cy="994312"/>
          </a:xfrm>
          <a:prstGeom prst="roundRect">
            <a:avLst>
              <a:gd name="adj" fmla="val 905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1000"/>
              </a:spcAft>
            </a:pPr>
            <a:r>
              <a:rPr lang="vi-VN" sz="2000" dirty="0">
                <a:solidFill>
                  <a:schemeClr val="tx1"/>
                </a:solidFill>
                <a:effectLst/>
                <a:ea typeface="Times New Roman" panose="02020603050405020304" pitchFamily="18" charset="0"/>
              </a:rPr>
              <a:t>Hãy vẽ sơ đồ tư duy thể hiện nguyên nhân, biểu hiện và hậu quả của Chiến tranh lạnh (1947 – 1989). </a:t>
            </a:r>
            <a:endParaRPr lang="en-US" sz="2000" dirty="0">
              <a:solidFill>
                <a:schemeClr val="tx1"/>
              </a:solidFill>
              <a:effectLst/>
              <a:ea typeface="Calibri" panose="020F0502020204030204" pitchFamily="34" charset="0"/>
            </a:endParaRPr>
          </a:p>
        </p:txBody>
      </p:sp>
      <p:pic>
        <p:nvPicPr>
          <p:cNvPr id="4" name="Picture 52">
            <a:extLst>
              <a:ext uri="{FF2B5EF4-FFF2-40B4-BE49-F238E27FC236}">
                <a16:creationId xmlns="" xmlns:a16="http://schemas.microsoft.com/office/drawing/2014/main" id="{31595878-6187-B7A0-1C06-017112ABE6F3}"/>
              </a:ext>
            </a:extLst>
          </p:cNvPr>
          <p:cNvPicPr>
            <a:picLocks noChangeAspect="1"/>
          </p:cNvPicPr>
          <p:nvPr/>
        </p:nvPicPr>
        <p:blipFill>
          <a:blip r:embed="rId3"/>
          <a:srcRect/>
          <a:stretch>
            <a:fillRect/>
          </a:stretch>
        </p:blipFill>
        <p:spPr>
          <a:xfrm>
            <a:off x="5064673" y="235534"/>
            <a:ext cx="1321138" cy="911936"/>
          </a:xfrm>
          <a:prstGeom prst="rect">
            <a:avLst/>
          </a:prstGeom>
        </p:spPr>
      </p:pic>
      <p:pic>
        <p:nvPicPr>
          <p:cNvPr id="7" name="Picture 6">
            <a:extLst>
              <a:ext uri="{FF2B5EF4-FFF2-40B4-BE49-F238E27FC236}">
                <a16:creationId xmlns="" xmlns:a16="http://schemas.microsoft.com/office/drawing/2014/main" id="{6B025D2D-86CF-CC2C-2E17-3965884DDC6E}"/>
              </a:ext>
            </a:extLst>
          </p:cNvPr>
          <p:cNvPicPr>
            <a:picLocks noChangeAspect="1"/>
          </p:cNvPicPr>
          <p:nvPr/>
        </p:nvPicPr>
        <p:blipFill>
          <a:blip r:embed="rId4"/>
          <a:stretch>
            <a:fillRect/>
          </a:stretch>
        </p:blipFill>
        <p:spPr>
          <a:xfrm>
            <a:off x="3579528" y="2232213"/>
            <a:ext cx="4645942" cy="2609712"/>
          </a:xfrm>
          <a:prstGeom prst="rect">
            <a:avLst/>
          </a:prstGeom>
        </p:spPr>
      </p:pic>
    </p:spTree>
    <p:extLst>
      <p:ext uri="{BB962C8B-B14F-4D97-AF65-F5344CB8AC3E}">
        <p14:creationId xmlns:p14="http://schemas.microsoft.com/office/powerpoint/2010/main" val="36116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6CF8C91-A997-CDFA-5003-24CE964357CE}"/>
              </a:ext>
            </a:extLst>
          </p:cNvPr>
          <p:cNvSpPr/>
          <p:nvPr/>
        </p:nvSpPr>
        <p:spPr>
          <a:xfrm>
            <a:off x="3441939" y="120771"/>
            <a:ext cx="2260121" cy="414068"/>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Chiến</a:t>
            </a:r>
            <a:r>
              <a:rPr lang="en-US" sz="2000" dirty="0">
                <a:solidFill>
                  <a:schemeClr val="tx1"/>
                </a:solidFill>
              </a:rPr>
              <a:t> </a:t>
            </a:r>
            <a:r>
              <a:rPr lang="en-US" sz="2000" dirty="0" err="1">
                <a:solidFill>
                  <a:schemeClr val="tx1"/>
                </a:solidFill>
              </a:rPr>
              <a:t>tranh</a:t>
            </a:r>
            <a:r>
              <a:rPr lang="en-US" sz="2000" dirty="0">
                <a:solidFill>
                  <a:schemeClr val="tx1"/>
                </a:solidFill>
              </a:rPr>
              <a:t> </a:t>
            </a:r>
            <a:r>
              <a:rPr lang="en-US" sz="2000" dirty="0" err="1">
                <a:solidFill>
                  <a:schemeClr val="tx1"/>
                </a:solidFill>
              </a:rPr>
              <a:t>lạnh</a:t>
            </a:r>
            <a:endParaRPr lang="en-US" sz="2000" dirty="0">
              <a:solidFill>
                <a:schemeClr val="tx1"/>
              </a:solidFill>
            </a:endParaRPr>
          </a:p>
        </p:txBody>
      </p:sp>
      <p:sp>
        <p:nvSpPr>
          <p:cNvPr id="5" name="Rectangle: Rounded Corners 4">
            <a:extLst>
              <a:ext uri="{FF2B5EF4-FFF2-40B4-BE49-F238E27FC236}">
                <a16:creationId xmlns="" xmlns:a16="http://schemas.microsoft.com/office/drawing/2014/main" id="{FF2FD247-8B2C-8887-EE69-5CB67374867E}"/>
              </a:ext>
            </a:extLst>
          </p:cNvPr>
          <p:cNvSpPr/>
          <p:nvPr/>
        </p:nvSpPr>
        <p:spPr>
          <a:xfrm>
            <a:off x="2226482" y="790750"/>
            <a:ext cx="1846047"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Nguyên</a:t>
            </a:r>
            <a:r>
              <a:rPr lang="en-US" sz="2000" dirty="0">
                <a:solidFill>
                  <a:schemeClr val="tx1"/>
                </a:solidFill>
              </a:rPr>
              <a:t> </a:t>
            </a:r>
            <a:r>
              <a:rPr lang="en-US" sz="2000" dirty="0" err="1">
                <a:solidFill>
                  <a:schemeClr val="tx1"/>
                </a:solidFill>
              </a:rPr>
              <a:t>nhân</a:t>
            </a:r>
            <a:endParaRPr lang="en-US" sz="2000" dirty="0">
              <a:solidFill>
                <a:schemeClr val="tx1"/>
              </a:solidFill>
            </a:endParaRPr>
          </a:p>
        </p:txBody>
      </p:sp>
      <p:sp>
        <p:nvSpPr>
          <p:cNvPr id="8" name="Rectangle: Rounded Corners 7">
            <a:extLst>
              <a:ext uri="{FF2B5EF4-FFF2-40B4-BE49-F238E27FC236}">
                <a16:creationId xmlns="" xmlns:a16="http://schemas.microsoft.com/office/drawing/2014/main" id="{5BA68BB2-562D-D6AA-D719-637F29B0E3EE}"/>
              </a:ext>
            </a:extLst>
          </p:cNvPr>
          <p:cNvSpPr/>
          <p:nvPr/>
        </p:nvSpPr>
        <p:spPr>
          <a:xfrm>
            <a:off x="541932" y="1414373"/>
            <a:ext cx="2696404" cy="1683946"/>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Quan </a:t>
            </a:r>
            <a:r>
              <a:rPr lang="en-US" sz="2000" dirty="0" err="1">
                <a:solidFill>
                  <a:schemeClr val="tx1"/>
                </a:solidFill>
              </a:rPr>
              <a:t>điểm</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Mỹ</a:t>
            </a:r>
            <a:r>
              <a:rPr lang="en-US" sz="2000">
                <a:solidFill>
                  <a:schemeClr val="tx1"/>
                </a:solidFill>
              </a:rPr>
              <a:t>, Liên Xô </a:t>
            </a:r>
            <a:r>
              <a:rPr lang="en-US" sz="2000" dirty="0" err="1">
                <a:solidFill>
                  <a:schemeClr val="tx1"/>
                </a:solidFill>
              </a:rPr>
              <a:t>về</a:t>
            </a:r>
            <a:r>
              <a:rPr lang="en-US" sz="2000" dirty="0">
                <a:solidFill>
                  <a:schemeClr val="tx1"/>
                </a:solidFill>
              </a:rPr>
              <a:t> </a:t>
            </a:r>
            <a:r>
              <a:rPr lang="en-US" sz="2000" dirty="0" err="1">
                <a:solidFill>
                  <a:schemeClr val="tx1"/>
                </a:solidFill>
              </a:rPr>
              <a:t>giải</a:t>
            </a:r>
            <a:r>
              <a:rPr lang="en-US" sz="2000" dirty="0">
                <a:solidFill>
                  <a:schemeClr val="tx1"/>
                </a:solidFill>
              </a:rPr>
              <a:t> </a:t>
            </a:r>
            <a:r>
              <a:rPr lang="en-US" sz="2000" dirty="0" err="1">
                <a:solidFill>
                  <a:schemeClr val="tx1"/>
                </a:solidFill>
              </a:rPr>
              <a:t>quyết</a:t>
            </a:r>
            <a:r>
              <a:rPr lang="en-US" sz="2000" dirty="0">
                <a:solidFill>
                  <a:schemeClr val="tx1"/>
                </a:solidFill>
              </a:rPr>
              <a:t> </a:t>
            </a:r>
            <a:r>
              <a:rPr lang="en-US" sz="2000" dirty="0" err="1">
                <a:solidFill>
                  <a:schemeClr val="tx1"/>
                </a:solidFill>
              </a:rPr>
              <a:t>hậu</a:t>
            </a:r>
            <a:r>
              <a:rPr lang="en-US" sz="2000" dirty="0">
                <a:solidFill>
                  <a:schemeClr val="tx1"/>
                </a:solidFill>
              </a:rPr>
              <a:t> </a:t>
            </a:r>
            <a:r>
              <a:rPr lang="en-US" sz="2000" dirty="0" err="1">
                <a:solidFill>
                  <a:schemeClr val="tx1"/>
                </a:solidFill>
              </a:rPr>
              <a:t>quả</a:t>
            </a:r>
            <a:r>
              <a:rPr lang="en-US" sz="2000" dirty="0">
                <a:solidFill>
                  <a:schemeClr val="tx1"/>
                </a:solidFill>
              </a:rPr>
              <a:t> </a:t>
            </a:r>
            <a:r>
              <a:rPr lang="en-US" sz="2000" dirty="0" err="1">
                <a:solidFill>
                  <a:schemeClr val="tx1"/>
                </a:solidFill>
              </a:rPr>
              <a:t>Thế</a:t>
            </a:r>
            <a:r>
              <a:rPr lang="en-US" sz="2000" dirty="0">
                <a:solidFill>
                  <a:schemeClr val="tx1"/>
                </a:solidFill>
              </a:rPr>
              <a:t> </a:t>
            </a:r>
            <a:r>
              <a:rPr lang="en-US" sz="2000" dirty="0" err="1">
                <a:solidFill>
                  <a:schemeClr val="tx1"/>
                </a:solidFill>
              </a:rPr>
              <a:t>chiến</a:t>
            </a:r>
            <a:r>
              <a:rPr lang="en-US" sz="2000" dirty="0">
                <a:solidFill>
                  <a:schemeClr val="tx1"/>
                </a:solidFill>
              </a:rPr>
              <a:t> 2</a:t>
            </a:r>
          </a:p>
        </p:txBody>
      </p:sp>
      <p:sp>
        <p:nvSpPr>
          <p:cNvPr id="9" name="Rectangle: Rounded Corners 8">
            <a:extLst>
              <a:ext uri="{FF2B5EF4-FFF2-40B4-BE49-F238E27FC236}">
                <a16:creationId xmlns="" xmlns:a16="http://schemas.microsoft.com/office/drawing/2014/main" id="{6AF8BE4F-03B4-BB1C-73E0-AF950C0D5DC0}"/>
              </a:ext>
            </a:extLst>
          </p:cNvPr>
          <p:cNvSpPr/>
          <p:nvPr/>
        </p:nvSpPr>
        <p:spPr>
          <a:xfrm>
            <a:off x="4505904" y="1414373"/>
            <a:ext cx="2483293" cy="1683946"/>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Động</a:t>
            </a:r>
            <a:r>
              <a:rPr lang="en-US" sz="2000" dirty="0">
                <a:solidFill>
                  <a:schemeClr val="tx1"/>
                </a:solidFill>
              </a:rPr>
              <a:t> </a:t>
            </a:r>
            <a:r>
              <a:rPr lang="en-US" sz="2000" dirty="0" err="1">
                <a:solidFill>
                  <a:schemeClr val="tx1"/>
                </a:solidFill>
              </a:rPr>
              <a:t>thái</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Mỹ</a:t>
            </a:r>
            <a:r>
              <a:rPr lang="en-US" sz="2000" dirty="0">
                <a:solidFill>
                  <a:schemeClr val="tx1"/>
                </a:solidFill>
              </a:rPr>
              <a:t> &amp; </a:t>
            </a:r>
            <a:r>
              <a:rPr lang="en-US" sz="2000" dirty="0" err="1">
                <a:solidFill>
                  <a:schemeClr val="tx1"/>
                </a:solidFill>
              </a:rPr>
              <a:t>phản</a:t>
            </a:r>
            <a:r>
              <a:rPr lang="en-US" sz="2000" dirty="0">
                <a:solidFill>
                  <a:schemeClr val="tx1"/>
                </a:solidFill>
              </a:rPr>
              <a:t> </a:t>
            </a:r>
            <a:r>
              <a:rPr lang="en-US" sz="2000" dirty="0" err="1">
                <a:solidFill>
                  <a:schemeClr val="tx1"/>
                </a:solidFill>
              </a:rPr>
              <a:t>ứng</a:t>
            </a:r>
            <a:r>
              <a:rPr lang="en-US" sz="2000" dirty="0">
                <a:solidFill>
                  <a:schemeClr val="tx1"/>
                </a:solidFill>
              </a:rPr>
              <a:t> </a:t>
            </a:r>
            <a:r>
              <a:rPr lang="en-US" sz="2000" err="1">
                <a:solidFill>
                  <a:schemeClr val="tx1"/>
                </a:solidFill>
              </a:rPr>
              <a:t>của</a:t>
            </a:r>
            <a:r>
              <a:rPr lang="en-US" sz="2000">
                <a:solidFill>
                  <a:schemeClr val="tx1"/>
                </a:solidFill>
              </a:rPr>
              <a:t> Liên Xô </a:t>
            </a:r>
            <a:r>
              <a:rPr lang="en-US" sz="2000" dirty="0" err="1">
                <a:solidFill>
                  <a:schemeClr val="tx1"/>
                </a:solidFill>
              </a:rPr>
              <a:t>trong</a:t>
            </a:r>
            <a:r>
              <a:rPr lang="en-US" sz="2000" dirty="0">
                <a:solidFill>
                  <a:schemeClr val="tx1"/>
                </a:solidFill>
              </a:rPr>
              <a:t> </a:t>
            </a:r>
            <a:r>
              <a:rPr lang="en-US" sz="2000" dirty="0" err="1">
                <a:solidFill>
                  <a:schemeClr val="tx1"/>
                </a:solidFill>
              </a:rPr>
              <a:t>năm</a:t>
            </a:r>
            <a:r>
              <a:rPr lang="en-US" sz="2000" dirty="0">
                <a:solidFill>
                  <a:schemeClr val="tx1"/>
                </a:solidFill>
              </a:rPr>
              <a:t> 1947</a:t>
            </a:r>
          </a:p>
        </p:txBody>
      </p:sp>
      <p:sp>
        <p:nvSpPr>
          <p:cNvPr id="16" name="Rectangle: Rounded Corners 15">
            <a:extLst>
              <a:ext uri="{FF2B5EF4-FFF2-40B4-BE49-F238E27FC236}">
                <a16:creationId xmlns="" xmlns:a16="http://schemas.microsoft.com/office/drawing/2014/main" id="{3D79ED57-9296-C480-5090-E91E83B3B93D}"/>
              </a:ext>
            </a:extLst>
          </p:cNvPr>
          <p:cNvSpPr/>
          <p:nvPr/>
        </p:nvSpPr>
        <p:spPr>
          <a:xfrm>
            <a:off x="1658860" y="3306473"/>
            <a:ext cx="2847044" cy="1683946"/>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3/1947, Tru-man </a:t>
            </a:r>
            <a:r>
              <a:rPr lang="en-US" sz="2000" dirty="0" err="1">
                <a:solidFill>
                  <a:schemeClr val="tx1"/>
                </a:solidFill>
              </a:rPr>
              <a:t>công</a:t>
            </a:r>
            <a:r>
              <a:rPr lang="en-US" sz="2000" dirty="0">
                <a:solidFill>
                  <a:schemeClr val="tx1"/>
                </a:solidFill>
              </a:rPr>
              <a:t> </a:t>
            </a:r>
            <a:r>
              <a:rPr lang="en-US" sz="2000" dirty="0" err="1">
                <a:solidFill>
                  <a:schemeClr val="tx1"/>
                </a:solidFill>
              </a:rPr>
              <a:t>bố</a:t>
            </a:r>
            <a:r>
              <a:rPr lang="en-US" sz="2000" dirty="0">
                <a:solidFill>
                  <a:schemeClr val="tx1"/>
                </a:solidFill>
              </a:rPr>
              <a:t> </a:t>
            </a:r>
            <a:r>
              <a:rPr lang="en-US" sz="2000" dirty="0" err="1">
                <a:solidFill>
                  <a:schemeClr val="tx1"/>
                </a:solidFill>
              </a:rPr>
              <a:t>quan</a:t>
            </a:r>
            <a:r>
              <a:rPr lang="en-US" sz="2000" dirty="0">
                <a:solidFill>
                  <a:schemeClr val="tx1"/>
                </a:solidFill>
              </a:rPr>
              <a:t> </a:t>
            </a:r>
            <a:r>
              <a:rPr lang="en-US" sz="2000" dirty="0" err="1">
                <a:solidFill>
                  <a:schemeClr val="tx1"/>
                </a:solidFill>
              </a:rPr>
              <a:t>điểm</a:t>
            </a:r>
            <a:r>
              <a:rPr lang="en-US" sz="2000" dirty="0">
                <a:solidFill>
                  <a:schemeClr val="tx1"/>
                </a:solidFill>
              </a:rPr>
              <a:t> </a:t>
            </a:r>
            <a:r>
              <a:rPr lang="en-US" sz="2000" dirty="0" err="1">
                <a:solidFill>
                  <a:schemeClr val="tx1"/>
                </a:solidFill>
              </a:rPr>
              <a:t>chống</a:t>
            </a:r>
            <a:endParaRPr lang="en-US" sz="2000" dirty="0">
              <a:solidFill>
                <a:schemeClr val="tx1"/>
              </a:solidFill>
            </a:endParaRPr>
          </a:p>
          <a:p>
            <a:pPr algn="ctr">
              <a:lnSpc>
                <a:spcPct val="150000"/>
              </a:lnSpc>
            </a:pPr>
            <a:r>
              <a:rPr lang="en-US" sz="2000" dirty="0" err="1">
                <a:solidFill>
                  <a:schemeClr val="tx1"/>
                </a:solidFill>
              </a:rPr>
              <a:t>chủ</a:t>
            </a:r>
            <a:r>
              <a:rPr lang="en-US" sz="2000" dirty="0">
                <a:solidFill>
                  <a:schemeClr val="tx1"/>
                </a:solidFill>
              </a:rPr>
              <a:t> </a:t>
            </a:r>
            <a:r>
              <a:rPr lang="en-US" sz="2000" dirty="0" err="1">
                <a:solidFill>
                  <a:schemeClr val="tx1"/>
                </a:solidFill>
              </a:rPr>
              <a:t>nghĩa</a:t>
            </a:r>
            <a:r>
              <a:rPr lang="en-US" sz="2000" dirty="0">
                <a:solidFill>
                  <a:schemeClr val="tx1"/>
                </a:solidFill>
              </a:rPr>
              <a:t> </a:t>
            </a:r>
            <a:r>
              <a:rPr lang="en-US" sz="2000" dirty="0" err="1">
                <a:solidFill>
                  <a:schemeClr val="tx1"/>
                </a:solidFill>
              </a:rPr>
              <a:t>cộng</a:t>
            </a:r>
            <a:r>
              <a:rPr lang="en-US" sz="2000" dirty="0">
                <a:solidFill>
                  <a:schemeClr val="tx1"/>
                </a:solidFill>
              </a:rPr>
              <a:t> </a:t>
            </a:r>
            <a:r>
              <a:rPr lang="en-US" sz="2000" dirty="0" err="1">
                <a:solidFill>
                  <a:schemeClr val="tx1"/>
                </a:solidFill>
              </a:rPr>
              <a:t>sản</a:t>
            </a:r>
            <a:endParaRPr lang="en-US" sz="2000" dirty="0">
              <a:solidFill>
                <a:schemeClr val="tx1"/>
              </a:solidFill>
            </a:endParaRPr>
          </a:p>
        </p:txBody>
      </p:sp>
      <p:sp>
        <p:nvSpPr>
          <p:cNvPr id="17" name="Rectangle: Rounded Corners 16">
            <a:extLst>
              <a:ext uri="{FF2B5EF4-FFF2-40B4-BE49-F238E27FC236}">
                <a16:creationId xmlns="" xmlns:a16="http://schemas.microsoft.com/office/drawing/2014/main" id="{02EF1DDE-FF39-8A0C-DD73-978489403878}"/>
              </a:ext>
            </a:extLst>
          </p:cNvPr>
          <p:cNvSpPr/>
          <p:nvPr/>
        </p:nvSpPr>
        <p:spPr>
          <a:xfrm>
            <a:off x="6210917" y="3382682"/>
            <a:ext cx="2584852" cy="1683946"/>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9/1947, </a:t>
            </a:r>
            <a:r>
              <a:rPr lang="en-US" sz="2000" dirty="0" err="1">
                <a:solidFill>
                  <a:schemeClr val="tx1"/>
                </a:solidFill>
              </a:rPr>
              <a:t>Giờ-đa-nốp</a:t>
            </a:r>
            <a:r>
              <a:rPr lang="en-US" sz="2000" dirty="0">
                <a:solidFill>
                  <a:schemeClr val="tx1"/>
                </a:solidFill>
              </a:rPr>
              <a:t> </a:t>
            </a:r>
            <a:r>
              <a:rPr lang="en-US" sz="2000" err="1">
                <a:solidFill>
                  <a:schemeClr val="tx1"/>
                </a:solidFill>
              </a:rPr>
              <a:t>tuyên</a:t>
            </a:r>
            <a:r>
              <a:rPr lang="en-US" sz="2000">
                <a:solidFill>
                  <a:schemeClr val="tx1"/>
                </a:solidFill>
              </a:rPr>
              <a:t> bố </a:t>
            </a:r>
            <a:r>
              <a:rPr lang="en-US" sz="2000" dirty="0">
                <a:solidFill>
                  <a:schemeClr val="tx1"/>
                </a:solidFill>
              </a:rPr>
              <a:t>chia 2 </a:t>
            </a:r>
            <a:r>
              <a:rPr lang="en-US" sz="2000" dirty="0" err="1">
                <a:solidFill>
                  <a:schemeClr val="tx1"/>
                </a:solidFill>
              </a:rPr>
              <a:t>phe</a:t>
            </a:r>
            <a:r>
              <a:rPr lang="en-US" sz="2000" dirty="0">
                <a:solidFill>
                  <a:schemeClr val="tx1"/>
                </a:solidFill>
              </a:rPr>
              <a:t>:</a:t>
            </a:r>
          </a:p>
          <a:p>
            <a:pPr algn="ctr">
              <a:lnSpc>
                <a:spcPct val="150000"/>
              </a:lnSpc>
            </a:pPr>
            <a:r>
              <a:rPr lang="en-US" sz="2000" dirty="0" err="1">
                <a:solidFill>
                  <a:schemeClr val="tx1"/>
                </a:solidFill>
              </a:rPr>
              <a:t>đế</a:t>
            </a:r>
            <a:r>
              <a:rPr lang="en-US" sz="2000" dirty="0">
                <a:solidFill>
                  <a:schemeClr val="tx1"/>
                </a:solidFill>
              </a:rPr>
              <a:t> </a:t>
            </a:r>
            <a:r>
              <a:rPr lang="en-US" sz="2000" dirty="0" err="1">
                <a:solidFill>
                  <a:schemeClr val="tx1"/>
                </a:solidFill>
              </a:rPr>
              <a:t>quốc</a:t>
            </a:r>
            <a:r>
              <a:rPr lang="en-US" sz="2000" dirty="0">
                <a:solidFill>
                  <a:schemeClr val="tx1"/>
                </a:solidFill>
              </a:rPr>
              <a:t>, XHCN</a:t>
            </a:r>
          </a:p>
        </p:txBody>
      </p:sp>
      <p:cxnSp>
        <p:nvCxnSpPr>
          <p:cNvPr id="22" name="Straight Arrow Connector 21">
            <a:extLst>
              <a:ext uri="{FF2B5EF4-FFF2-40B4-BE49-F238E27FC236}">
                <a16:creationId xmlns="" xmlns:a16="http://schemas.microsoft.com/office/drawing/2014/main" id="{BDD6312E-576E-0D50-B34D-58754789875D}"/>
              </a:ext>
            </a:extLst>
          </p:cNvPr>
          <p:cNvCxnSpPr>
            <a:cxnSpLocks/>
            <a:stCxn id="4" idx="2"/>
            <a:endCxn id="5" idx="0"/>
          </p:cNvCxnSpPr>
          <p:nvPr/>
        </p:nvCxnSpPr>
        <p:spPr>
          <a:xfrm flipH="1">
            <a:off x="3149506" y="534839"/>
            <a:ext cx="1422494" cy="25591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4F5C4D5A-4FB9-83BB-046D-0A25FBC52D42}"/>
              </a:ext>
            </a:extLst>
          </p:cNvPr>
          <p:cNvCxnSpPr>
            <a:cxnSpLocks/>
            <a:stCxn id="5" idx="2"/>
            <a:endCxn id="8" idx="0"/>
          </p:cNvCxnSpPr>
          <p:nvPr/>
        </p:nvCxnSpPr>
        <p:spPr>
          <a:xfrm flipH="1">
            <a:off x="1890134" y="1199069"/>
            <a:ext cx="1259372" cy="21530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4895E372-899D-18B4-4E03-54A8E3DFF51A}"/>
              </a:ext>
            </a:extLst>
          </p:cNvPr>
          <p:cNvCxnSpPr>
            <a:cxnSpLocks/>
          </p:cNvCxnSpPr>
          <p:nvPr/>
        </p:nvCxnSpPr>
        <p:spPr>
          <a:xfrm>
            <a:off x="3283763" y="1189043"/>
            <a:ext cx="2598045" cy="21530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8374275E-7CED-7319-C947-0016A14EA19B}"/>
              </a:ext>
            </a:extLst>
          </p:cNvPr>
          <p:cNvCxnSpPr>
            <a:cxnSpLocks/>
            <a:stCxn id="9" idx="2"/>
            <a:endCxn id="16" idx="0"/>
          </p:cNvCxnSpPr>
          <p:nvPr/>
        </p:nvCxnSpPr>
        <p:spPr>
          <a:xfrm flipH="1">
            <a:off x="3082382" y="3098319"/>
            <a:ext cx="2665169" cy="2081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 xmlns:a16="http://schemas.microsoft.com/office/drawing/2014/main" id="{CC09B276-974C-3E48-D8AD-A24D2F346F47}"/>
              </a:ext>
            </a:extLst>
          </p:cNvPr>
          <p:cNvCxnSpPr>
            <a:cxnSpLocks/>
            <a:stCxn id="9" idx="2"/>
            <a:endCxn id="17" idx="0"/>
          </p:cNvCxnSpPr>
          <p:nvPr/>
        </p:nvCxnSpPr>
        <p:spPr>
          <a:xfrm>
            <a:off x="5747551" y="3098319"/>
            <a:ext cx="1755792" cy="2843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2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par>
                                <p:cTn id="21" presetID="22" presetClass="entr" presetSubtype="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up)">
                                      <p:cBhvr>
                                        <p:cTn id="34" dur="500"/>
                                        <p:tgtEl>
                                          <p:spTgt spid="53"/>
                                        </p:tgtEl>
                                      </p:cBhvr>
                                    </p:animEffect>
                                  </p:childTnLst>
                                </p:cTn>
                              </p:par>
                              <p:par>
                                <p:cTn id="35" presetID="22" presetClass="entr" presetSubtype="1"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up)">
                                      <p:cBhvr>
                                        <p:cTn id="37" dur="500"/>
                                        <p:tgtEl>
                                          <p:spTgt spid="5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6"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6CF8C91-A997-CDFA-5003-24CE964357CE}"/>
              </a:ext>
            </a:extLst>
          </p:cNvPr>
          <p:cNvSpPr/>
          <p:nvPr/>
        </p:nvSpPr>
        <p:spPr>
          <a:xfrm>
            <a:off x="3441939" y="120771"/>
            <a:ext cx="2260121" cy="414068"/>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Chiến</a:t>
            </a:r>
            <a:r>
              <a:rPr lang="en-US" sz="2000" dirty="0">
                <a:solidFill>
                  <a:schemeClr val="tx1"/>
                </a:solidFill>
              </a:rPr>
              <a:t> </a:t>
            </a:r>
            <a:r>
              <a:rPr lang="en-US" sz="2000" dirty="0" err="1">
                <a:solidFill>
                  <a:schemeClr val="tx1"/>
                </a:solidFill>
              </a:rPr>
              <a:t>tranh</a:t>
            </a:r>
            <a:r>
              <a:rPr lang="en-US" sz="2000" dirty="0">
                <a:solidFill>
                  <a:schemeClr val="tx1"/>
                </a:solidFill>
              </a:rPr>
              <a:t> </a:t>
            </a:r>
            <a:r>
              <a:rPr lang="en-US" sz="2000" dirty="0" err="1">
                <a:solidFill>
                  <a:schemeClr val="tx1"/>
                </a:solidFill>
              </a:rPr>
              <a:t>lạnh</a:t>
            </a:r>
            <a:endParaRPr lang="en-US" sz="2000" dirty="0">
              <a:solidFill>
                <a:schemeClr val="tx1"/>
              </a:solidFill>
            </a:endParaRPr>
          </a:p>
        </p:txBody>
      </p:sp>
      <p:sp>
        <p:nvSpPr>
          <p:cNvPr id="5" name="Rectangle: Rounded Corners 4">
            <a:extLst>
              <a:ext uri="{FF2B5EF4-FFF2-40B4-BE49-F238E27FC236}">
                <a16:creationId xmlns="" xmlns:a16="http://schemas.microsoft.com/office/drawing/2014/main" id="{FF2FD247-8B2C-8887-EE69-5CB67374867E}"/>
              </a:ext>
            </a:extLst>
          </p:cNvPr>
          <p:cNvSpPr/>
          <p:nvPr/>
        </p:nvSpPr>
        <p:spPr>
          <a:xfrm>
            <a:off x="422694" y="790750"/>
            <a:ext cx="1950999"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Nguyên</a:t>
            </a:r>
            <a:r>
              <a:rPr lang="en-US" sz="2000" dirty="0">
                <a:solidFill>
                  <a:schemeClr val="tx1"/>
                </a:solidFill>
              </a:rPr>
              <a:t> </a:t>
            </a:r>
            <a:r>
              <a:rPr lang="en-US" sz="2000" dirty="0" err="1">
                <a:solidFill>
                  <a:schemeClr val="tx1"/>
                </a:solidFill>
              </a:rPr>
              <a:t>nhân</a:t>
            </a:r>
            <a:endParaRPr lang="en-US" sz="2000" dirty="0">
              <a:solidFill>
                <a:schemeClr val="tx1"/>
              </a:solidFill>
            </a:endParaRPr>
          </a:p>
        </p:txBody>
      </p:sp>
      <p:sp>
        <p:nvSpPr>
          <p:cNvPr id="6" name="Rectangle: Rounded Corners 5">
            <a:extLst>
              <a:ext uri="{FF2B5EF4-FFF2-40B4-BE49-F238E27FC236}">
                <a16:creationId xmlns="" xmlns:a16="http://schemas.microsoft.com/office/drawing/2014/main" id="{A74B60C7-FCA7-B00B-E4F8-6DE96784FF57}"/>
              </a:ext>
            </a:extLst>
          </p:cNvPr>
          <p:cNvSpPr/>
          <p:nvPr/>
        </p:nvSpPr>
        <p:spPr>
          <a:xfrm>
            <a:off x="3228794" y="790749"/>
            <a:ext cx="1625368"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Biểu</a:t>
            </a:r>
            <a:r>
              <a:rPr lang="en-US" sz="2000" dirty="0">
                <a:solidFill>
                  <a:schemeClr val="tx1"/>
                </a:solidFill>
              </a:rPr>
              <a:t> </a:t>
            </a:r>
            <a:r>
              <a:rPr lang="en-US" sz="2000" dirty="0" err="1">
                <a:solidFill>
                  <a:schemeClr val="tx1"/>
                </a:solidFill>
              </a:rPr>
              <a:t>hiện</a:t>
            </a:r>
            <a:endParaRPr lang="en-US" sz="2000" dirty="0">
              <a:solidFill>
                <a:schemeClr val="tx1"/>
              </a:solidFill>
            </a:endParaRPr>
          </a:p>
        </p:txBody>
      </p:sp>
      <p:sp>
        <p:nvSpPr>
          <p:cNvPr id="10" name="Rectangle: Rounded Corners 9">
            <a:extLst>
              <a:ext uri="{FF2B5EF4-FFF2-40B4-BE49-F238E27FC236}">
                <a16:creationId xmlns="" xmlns:a16="http://schemas.microsoft.com/office/drawing/2014/main" id="{FB5826A3-FFCA-7DCC-3928-BC03D3C5B171}"/>
              </a:ext>
            </a:extLst>
          </p:cNvPr>
          <p:cNvSpPr/>
          <p:nvPr/>
        </p:nvSpPr>
        <p:spPr>
          <a:xfrm>
            <a:off x="1064212" y="1436479"/>
            <a:ext cx="1785818" cy="1427653"/>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Thành </a:t>
            </a:r>
            <a:r>
              <a:rPr lang="en-US" sz="2000" dirty="0" err="1">
                <a:solidFill>
                  <a:schemeClr val="tx1"/>
                </a:solidFill>
              </a:rPr>
              <a:t>lập</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liên</a:t>
            </a:r>
            <a:r>
              <a:rPr lang="en-US" sz="2000" dirty="0">
                <a:solidFill>
                  <a:schemeClr val="tx1"/>
                </a:solidFill>
              </a:rPr>
              <a:t> </a:t>
            </a:r>
            <a:r>
              <a:rPr lang="en-US" sz="2000" dirty="0" err="1">
                <a:solidFill>
                  <a:schemeClr val="tx1"/>
                </a:solidFill>
              </a:rPr>
              <a:t>minh</a:t>
            </a:r>
            <a:r>
              <a:rPr lang="en-US" sz="2000" dirty="0">
                <a:solidFill>
                  <a:schemeClr val="tx1"/>
                </a:solidFill>
              </a:rPr>
              <a:t> </a:t>
            </a:r>
            <a:r>
              <a:rPr lang="en-US" sz="2000" dirty="0" err="1">
                <a:solidFill>
                  <a:schemeClr val="tx1"/>
                </a:solidFill>
              </a:rPr>
              <a:t>kinh</a:t>
            </a:r>
            <a:r>
              <a:rPr lang="en-US" sz="2000" dirty="0">
                <a:solidFill>
                  <a:schemeClr val="tx1"/>
                </a:solidFill>
              </a:rPr>
              <a:t> </a:t>
            </a:r>
            <a:r>
              <a:rPr lang="en-US" sz="2000" dirty="0" err="1">
                <a:solidFill>
                  <a:schemeClr val="tx1"/>
                </a:solidFill>
              </a:rPr>
              <a:t>tế</a:t>
            </a:r>
            <a:endParaRPr lang="en-US" sz="2000" dirty="0">
              <a:solidFill>
                <a:schemeClr val="tx1"/>
              </a:solidFill>
            </a:endParaRPr>
          </a:p>
        </p:txBody>
      </p:sp>
      <p:sp>
        <p:nvSpPr>
          <p:cNvPr id="11" name="Rectangle: Rounded Corners 10">
            <a:extLst>
              <a:ext uri="{FF2B5EF4-FFF2-40B4-BE49-F238E27FC236}">
                <a16:creationId xmlns="" xmlns:a16="http://schemas.microsoft.com/office/drawing/2014/main" id="{4CF7E23C-A206-E4EE-6D52-AFA2A54580A0}"/>
              </a:ext>
            </a:extLst>
          </p:cNvPr>
          <p:cNvSpPr/>
          <p:nvPr/>
        </p:nvSpPr>
        <p:spPr>
          <a:xfrm>
            <a:off x="3588653" y="1436479"/>
            <a:ext cx="1785818" cy="1427652"/>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Thành </a:t>
            </a:r>
            <a:r>
              <a:rPr lang="en-US" sz="2000" dirty="0" err="1">
                <a:solidFill>
                  <a:schemeClr val="tx1"/>
                </a:solidFill>
              </a:rPr>
              <a:t>lập</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liên</a:t>
            </a:r>
            <a:r>
              <a:rPr lang="en-US" sz="2000" dirty="0">
                <a:solidFill>
                  <a:schemeClr val="tx1"/>
                </a:solidFill>
              </a:rPr>
              <a:t> </a:t>
            </a:r>
            <a:r>
              <a:rPr lang="en-US" sz="2000" dirty="0" err="1">
                <a:solidFill>
                  <a:schemeClr val="tx1"/>
                </a:solidFill>
              </a:rPr>
              <a:t>minh</a:t>
            </a:r>
            <a:r>
              <a:rPr lang="en-US" sz="2000" dirty="0">
                <a:solidFill>
                  <a:schemeClr val="tx1"/>
                </a:solidFill>
              </a:rPr>
              <a:t> </a:t>
            </a:r>
            <a:r>
              <a:rPr lang="en-US" sz="2000" dirty="0" err="1">
                <a:solidFill>
                  <a:schemeClr val="tx1"/>
                </a:solidFill>
              </a:rPr>
              <a:t>quân</a:t>
            </a:r>
            <a:r>
              <a:rPr lang="en-US" sz="2000" dirty="0">
                <a:solidFill>
                  <a:schemeClr val="tx1"/>
                </a:solidFill>
              </a:rPr>
              <a:t> </a:t>
            </a:r>
            <a:r>
              <a:rPr lang="en-US" sz="2000" dirty="0" err="1">
                <a:solidFill>
                  <a:schemeClr val="tx1"/>
                </a:solidFill>
              </a:rPr>
              <a:t>sự</a:t>
            </a:r>
            <a:endParaRPr lang="en-US" sz="2000" dirty="0">
              <a:solidFill>
                <a:schemeClr val="tx1"/>
              </a:solidFill>
            </a:endParaRPr>
          </a:p>
        </p:txBody>
      </p:sp>
      <p:sp>
        <p:nvSpPr>
          <p:cNvPr id="12" name="Rectangle: Rounded Corners 11">
            <a:extLst>
              <a:ext uri="{FF2B5EF4-FFF2-40B4-BE49-F238E27FC236}">
                <a16:creationId xmlns="" xmlns:a16="http://schemas.microsoft.com/office/drawing/2014/main" id="{DA27CF0A-C71A-11A7-5C17-158D485BEF59}"/>
              </a:ext>
            </a:extLst>
          </p:cNvPr>
          <p:cNvSpPr/>
          <p:nvPr/>
        </p:nvSpPr>
        <p:spPr>
          <a:xfrm>
            <a:off x="6098352" y="1442770"/>
            <a:ext cx="1577923" cy="1427651"/>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Các</a:t>
            </a:r>
            <a:r>
              <a:rPr lang="en-US" sz="2000" dirty="0">
                <a:solidFill>
                  <a:schemeClr val="tx1"/>
                </a:solidFill>
              </a:rPr>
              <a:t> </a:t>
            </a:r>
            <a:r>
              <a:rPr lang="en-US" sz="2000" dirty="0" err="1">
                <a:solidFill>
                  <a:schemeClr val="tx1"/>
                </a:solidFill>
              </a:rPr>
              <a:t>cuộc</a:t>
            </a:r>
            <a:r>
              <a:rPr lang="en-US" sz="2000" dirty="0">
                <a:solidFill>
                  <a:schemeClr val="tx1"/>
                </a:solidFill>
              </a:rPr>
              <a:t> </a:t>
            </a:r>
            <a:r>
              <a:rPr lang="en-US" sz="2000" dirty="0" err="1">
                <a:solidFill>
                  <a:schemeClr val="tx1"/>
                </a:solidFill>
              </a:rPr>
              <a:t>chiến</a:t>
            </a:r>
            <a:r>
              <a:rPr lang="en-US" sz="2000" dirty="0">
                <a:solidFill>
                  <a:schemeClr val="tx1"/>
                </a:solidFill>
              </a:rPr>
              <a:t> </a:t>
            </a:r>
            <a:r>
              <a:rPr lang="en-US" sz="2000" dirty="0" err="1">
                <a:solidFill>
                  <a:schemeClr val="tx1"/>
                </a:solidFill>
              </a:rPr>
              <a:t>tranh</a:t>
            </a:r>
            <a:r>
              <a:rPr lang="en-US" sz="2000" dirty="0">
                <a:solidFill>
                  <a:schemeClr val="tx1"/>
                </a:solidFill>
              </a:rPr>
              <a:t> </a:t>
            </a:r>
            <a:r>
              <a:rPr lang="en-US" sz="2000" dirty="0" err="1">
                <a:solidFill>
                  <a:schemeClr val="tx1"/>
                </a:solidFill>
              </a:rPr>
              <a:t>cục</a:t>
            </a:r>
            <a:r>
              <a:rPr lang="en-US" sz="2000" dirty="0">
                <a:solidFill>
                  <a:schemeClr val="tx1"/>
                </a:solidFill>
              </a:rPr>
              <a:t> </a:t>
            </a:r>
            <a:r>
              <a:rPr lang="en-US" sz="2000" dirty="0" err="1">
                <a:solidFill>
                  <a:schemeClr val="tx1"/>
                </a:solidFill>
              </a:rPr>
              <a:t>bộ</a:t>
            </a:r>
            <a:endParaRPr lang="en-US" sz="2000" dirty="0">
              <a:solidFill>
                <a:schemeClr val="tx1"/>
              </a:solidFill>
            </a:endParaRPr>
          </a:p>
        </p:txBody>
      </p:sp>
      <p:sp>
        <p:nvSpPr>
          <p:cNvPr id="18" name="Rectangle: Rounded Corners 17">
            <a:extLst>
              <a:ext uri="{FF2B5EF4-FFF2-40B4-BE49-F238E27FC236}">
                <a16:creationId xmlns="" xmlns:a16="http://schemas.microsoft.com/office/drawing/2014/main" id="{10CE918B-8DBF-960F-809B-37BAD068FF54}"/>
              </a:ext>
            </a:extLst>
          </p:cNvPr>
          <p:cNvSpPr/>
          <p:nvPr/>
        </p:nvSpPr>
        <p:spPr>
          <a:xfrm>
            <a:off x="355784" y="3213785"/>
            <a:ext cx="1316301" cy="1513920"/>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Mỹ</a:t>
            </a:r>
            <a:r>
              <a:rPr lang="en-US" sz="2000" dirty="0">
                <a:solidFill>
                  <a:schemeClr val="tx1"/>
                </a:solidFill>
              </a:rPr>
              <a:t>: </a:t>
            </a:r>
            <a:r>
              <a:rPr lang="en-US" sz="2000" dirty="0" err="1">
                <a:solidFill>
                  <a:schemeClr val="tx1"/>
                </a:solidFill>
              </a:rPr>
              <a:t>Kế</a:t>
            </a:r>
            <a:r>
              <a:rPr lang="en-US" sz="2000" dirty="0">
                <a:solidFill>
                  <a:schemeClr val="tx1"/>
                </a:solidFill>
              </a:rPr>
              <a:t> </a:t>
            </a:r>
            <a:r>
              <a:rPr lang="en-US" sz="2000" err="1">
                <a:solidFill>
                  <a:schemeClr val="tx1"/>
                </a:solidFill>
              </a:rPr>
              <a:t>hoạch</a:t>
            </a:r>
            <a:r>
              <a:rPr lang="en-US" sz="2000">
                <a:solidFill>
                  <a:schemeClr val="tx1"/>
                </a:solidFill>
              </a:rPr>
              <a:t> Mác-san</a:t>
            </a:r>
            <a:endParaRPr lang="en-US" sz="2000" dirty="0">
              <a:solidFill>
                <a:schemeClr val="tx1"/>
              </a:solidFill>
            </a:endParaRPr>
          </a:p>
        </p:txBody>
      </p:sp>
      <p:sp>
        <p:nvSpPr>
          <p:cNvPr id="19" name="Rectangle: Rounded Corners 18">
            <a:extLst>
              <a:ext uri="{FF2B5EF4-FFF2-40B4-BE49-F238E27FC236}">
                <a16:creationId xmlns="" xmlns:a16="http://schemas.microsoft.com/office/drawing/2014/main" id="{F56D5181-96A7-5C42-D5DC-6B35E24C1999}"/>
              </a:ext>
            </a:extLst>
          </p:cNvPr>
          <p:cNvSpPr/>
          <p:nvPr/>
        </p:nvSpPr>
        <p:spPr>
          <a:xfrm>
            <a:off x="3186988" y="3213785"/>
            <a:ext cx="992043" cy="1513919"/>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Mỹ: NATO</a:t>
            </a:r>
            <a:endParaRPr lang="en-US" sz="2000" dirty="0">
              <a:solidFill>
                <a:schemeClr val="tx1"/>
              </a:solidFill>
            </a:endParaRPr>
          </a:p>
        </p:txBody>
      </p:sp>
      <p:sp>
        <p:nvSpPr>
          <p:cNvPr id="20" name="Rectangle: Rounded Corners 19">
            <a:extLst>
              <a:ext uri="{FF2B5EF4-FFF2-40B4-BE49-F238E27FC236}">
                <a16:creationId xmlns="" xmlns:a16="http://schemas.microsoft.com/office/drawing/2014/main" id="{1594930A-9772-11B1-C83E-FD4203759AE4}"/>
              </a:ext>
            </a:extLst>
          </p:cNvPr>
          <p:cNvSpPr/>
          <p:nvPr/>
        </p:nvSpPr>
        <p:spPr>
          <a:xfrm>
            <a:off x="5967013" y="3213785"/>
            <a:ext cx="905651" cy="1513918"/>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Đông</a:t>
            </a:r>
            <a:r>
              <a:rPr lang="en-US" sz="2000" dirty="0">
                <a:solidFill>
                  <a:schemeClr val="tx1"/>
                </a:solidFill>
              </a:rPr>
              <a:t> </a:t>
            </a:r>
            <a:r>
              <a:rPr lang="en-US" sz="2000">
                <a:solidFill>
                  <a:schemeClr val="tx1"/>
                </a:solidFill>
              </a:rPr>
              <a:t>Nam Á</a:t>
            </a:r>
            <a:endParaRPr lang="en-US" sz="2000" dirty="0">
              <a:solidFill>
                <a:schemeClr val="tx1"/>
              </a:solidFill>
            </a:endParaRPr>
          </a:p>
        </p:txBody>
      </p:sp>
      <p:cxnSp>
        <p:nvCxnSpPr>
          <p:cNvPr id="22" name="Straight Arrow Connector 21">
            <a:extLst>
              <a:ext uri="{FF2B5EF4-FFF2-40B4-BE49-F238E27FC236}">
                <a16:creationId xmlns="" xmlns:a16="http://schemas.microsoft.com/office/drawing/2014/main" id="{BDD6312E-576E-0D50-B34D-58754789875D}"/>
              </a:ext>
            </a:extLst>
          </p:cNvPr>
          <p:cNvCxnSpPr>
            <a:cxnSpLocks/>
            <a:stCxn id="4" idx="2"/>
            <a:endCxn id="5" idx="0"/>
          </p:cNvCxnSpPr>
          <p:nvPr/>
        </p:nvCxnSpPr>
        <p:spPr>
          <a:xfrm flipH="1">
            <a:off x="1398194" y="534839"/>
            <a:ext cx="3173806" cy="25591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C21BF750-3522-E805-F74C-23337C1110B1}"/>
              </a:ext>
            </a:extLst>
          </p:cNvPr>
          <p:cNvCxnSpPr>
            <a:cxnSpLocks/>
            <a:stCxn id="4" idx="2"/>
            <a:endCxn id="6" idx="0"/>
          </p:cNvCxnSpPr>
          <p:nvPr/>
        </p:nvCxnSpPr>
        <p:spPr>
          <a:xfrm flipH="1">
            <a:off x="4041478" y="534839"/>
            <a:ext cx="530522" cy="25591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B3E4D356-F6E3-1D3F-9CB0-146D5FB96711}"/>
              </a:ext>
            </a:extLst>
          </p:cNvPr>
          <p:cNvCxnSpPr>
            <a:cxnSpLocks/>
            <a:stCxn id="6" idx="2"/>
            <a:endCxn id="10" idx="0"/>
          </p:cNvCxnSpPr>
          <p:nvPr/>
        </p:nvCxnSpPr>
        <p:spPr>
          <a:xfrm flipH="1">
            <a:off x="1957121" y="1199068"/>
            <a:ext cx="2084357" cy="23741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EB32FAD6-A7BE-CC4A-1713-866A70E94600}"/>
              </a:ext>
            </a:extLst>
          </p:cNvPr>
          <p:cNvCxnSpPr>
            <a:cxnSpLocks/>
            <a:stCxn id="6" idx="2"/>
            <a:endCxn id="11" idx="0"/>
          </p:cNvCxnSpPr>
          <p:nvPr/>
        </p:nvCxnSpPr>
        <p:spPr>
          <a:xfrm>
            <a:off x="4041478" y="1199068"/>
            <a:ext cx="440084" cy="23741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E6373D12-56B2-94C8-5027-D870F3CCA134}"/>
              </a:ext>
            </a:extLst>
          </p:cNvPr>
          <p:cNvCxnSpPr>
            <a:cxnSpLocks/>
            <a:stCxn id="6" idx="2"/>
            <a:endCxn id="12" idx="0"/>
          </p:cNvCxnSpPr>
          <p:nvPr/>
        </p:nvCxnSpPr>
        <p:spPr>
          <a:xfrm>
            <a:off x="4041478" y="1199068"/>
            <a:ext cx="2845836" cy="24370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 xmlns:a16="http://schemas.microsoft.com/office/drawing/2014/main" id="{B86020FD-EC0E-B2BA-B7E3-FD77579E9E73}"/>
              </a:ext>
            </a:extLst>
          </p:cNvPr>
          <p:cNvCxnSpPr>
            <a:cxnSpLocks/>
            <a:stCxn id="10" idx="2"/>
            <a:endCxn id="18" idx="0"/>
          </p:cNvCxnSpPr>
          <p:nvPr/>
        </p:nvCxnSpPr>
        <p:spPr>
          <a:xfrm flipH="1">
            <a:off x="1013935" y="2864132"/>
            <a:ext cx="943186" cy="34965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A20A8481-65C1-91B7-A3EE-DE11CE7AD0FC}"/>
              </a:ext>
            </a:extLst>
          </p:cNvPr>
          <p:cNvCxnSpPr>
            <a:cxnSpLocks/>
            <a:stCxn id="11" idx="2"/>
            <a:endCxn id="19" idx="0"/>
          </p:cNvCxnSpPr>
          <p:nvPr/>
        </p:nvCxnSpPr>
        <p:spPr>
          <a:xfrm flipH="1">
            <a:off x="3683010" y="2864131"/>
            <a:ext cx="798552" cy="3496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9E6C6B42-2B9B-104E-CB1D-3587C099D4F9}"/>
              </a:ext>
            </a:extLst>
          </p:cNvPr>
          <p:cNvCxnSpPr>
            <a:cxnSpLocks/>
            <a:stCxn id="12" idx="2"/>
            <a:endCxn id="20" idx="0"/>
          </p:cNvCxnSpPr>
          <p:nvPr/>
        </p:nvCxnSpPr>
        <p:spPr>
          <a:xfrm flipH="1">
            <a:off x="6419839" y="2870421"/>
            <a:ext cx="467475" cy="34336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 xmlns:a16="http://schemas.microsoft.com/office/drawing/2014/main" id="{F8652A34-E961-A8D4-6813-934FEF9A3824}"/>
              </a:ext>
            </a:extLst>
          </p:cNvPr>
          <p:cNvSpPr/>
          <p:nvPr/>
        </p:nvSpPr>
        <p:spPr>
          <a:xfrm>
            <a:off x="1818161" y="3213785"/>
            <a:ext cx="1194867" cy="1513920"/>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Liên </a:t>
            </a:r>
            <a:r>
              <a:rPr lang="en-US" sz="2000" dirty="0" err="1">
                <a:solidFill>
                  <a:schemeClr val="tx1"/>
                </a:solidFill>
              </a:rPr>
              <a:t>Xô</a:t>
            </a:r>
            <a:r>
              <a:rPr lang="en-US" sz="2000" dirty="0">
                <a:solidFill>
                  <a:schemeClr val="tx1"/>
                </a:solidFill>
              </a:rPr>
              <a:t>: SEV</a:t>
            </a:r>
          </a:p>
        </p:txBody>
      </p:sp>
      <p:cxnSp>
        <p:nvCxnSpPr>
          <p:cNvPr id="51" name="Straight Arrow Connector 50">
            <a:extLst>
              <a:ext uri="{FF2B5EF4-FFF2-40B4-BE49-F238E27FC236}">
                <a16:creationId xmlns="" xmlns:a16="http://schemas.microsoft.com/office/drawing/2014/main" id="{052F606D-2C4E-54BA-6E30-91543EC9D168}"/>
              </a:ext>
            </a:extLst>
          </p:cNvPr>
          <p:cNvCxnSpPr>
            <a:cxnSpLocks/>
            <a:stCxn id="10" idx="2"/>
            <a:endCxn id="49" idx="0"/>
          </p:cNvCxnSpPr>
          <p:nvPr/>
        </p:nvCxnSpPr>
        <p:spPr>
          <a:xfrm>
            <a:off x="1957121" y="2864132"/>
            <a:ext cx="458474" cy="34965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 xmlns:a16="http://schemas.microsoft.com/office/drawing/2014/main" id="{F879C336-B3BD-3FB2-03B9-6DA068B1DBDD}"/>
              </a:ext>
            </a:extLst>
          </p:cNvPr>
          <p:cNvSpPr/>
          <p:nvPr/>
        </p:nvSpPr>
        <p:spPr>
          <a:xfrm>
            <a:off x="4323817" y="3213785"/>
            <a:ext cx="1486199" cy="1513919"/>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Liên </a:t>
            </a:r>
            <a:r>
              <a:rPr lang="en-US" sz="2000" dirty="0" err="1">
                <a:solidFill>
                  <a:schemeClr val="tx1"/>
                </a:solidFill>
              </a:rPr>
              <a:t>Xô</a:t>
            </a:r>
            <a:r>
              <a:rPr lang="en-US" sz="2000" dirty="0">
                <a:solidFill>
                  <a:schemeClr val="tx1"/>
                </a:solidFill>
              </a:rPr>
              <a:t>: </a:t>
            </a:r>
            <a:r>
              <a:rPr lang="en-US" sz="2000" dirty="0" err="1">
                <a:solidFill>
                  <a:schemeClr val="tx1"/>
                </a:solidFill>
              </a:rPr>
              <a:t>Vác-sa-va</a:t>
            </a:r>
            <a:endParaRPr lang="en-US" sz="2000" dirty="0">
              <a:solidFill>
                <a:schemeClr val="tx1"/>
              </a:solidFill>
            </a:endParaRPr>
          </a:p>
        </p:txBody>
      </p:sp>
      <p:cxnSp>
        <p:nvCxnSpPr>
          <p:cNvPr id="67" name="Straight Arrow Connector 66">
            <a:extLst>
              <a:ext uri="{FF2B5EF4-FFF2-40B4-BE49-F238E27FC236}">
                <a16:creationId xmlns="" xmlns:a16="http://schemas.microsoft.com/office/drawing/2014/main" id="{B9410D06-3B5F-BA46-95FF-1D289F146C30}"/>
              </a:ext>
            </a:extLst>
          </p:cNvPr>
          <p:cNvCxnSpPr>
            <a:cxnSpLocks/>
            <a:stCxn id="11" idx="2"/>
            <a:endCxn id="65" idx="0"/>
          </p:cNvCxnSpPr>
          <p:nvPr/>
        </p:nvCxnSpPr>
        <p:spPr>
          <a:xfrm>
            <a:off x="4481562" y="2864131"/>
            <a:ext cx="585355" cy="3496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76">
            <a:extLst>
              <a:ext uri="{FF2B5EF4-FFF2-40B4-BE49-F238E27FC236}">
                <a16:creationId xmlns="" xmlns:a16="http://schemas.microsoft.com/office/drawing/2014/main" id="{9013AE54-7A6A-4B64-F037-8A4D5BFC2E8C}"/>
              </a:ext>
            </a:extLst>
          </p:cNvPr>
          <p:cNvSpPr/>
          <p:nvPr/>
        </p:nvSpPr>
        <p:spPr>
          <a:xfrm>
            <a:off x="6989829" y="3213785"/>
            <a:ext cx="905651" cy="1513918"/>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err="1">
                <a:solidFill>
                  <a:schemeClr val="tx1"/>
                </a:solidFill>
              </a:rPr>
              <a:t>Đông</a:t>
            </a:r>
            <a:r>
              <a:rPr lang="en-US" sz="2000">
                <a:solidFill>
                  <a:schemeClr val="tx1"/>
                </a:solidFill>
              </a:rPr>
              <a:t> Bắc Á</a:t>
            </a:r>
            <a:endParaRPr lang="en-US" sz="2000" dirty="0">
              <a:solidFill>
                <a:schemeClr val="tx1"/>
              </a:solidFill>
            </a:endParaRPr>
          </a:p>
        </p:txBody>
      </p:sp>
      <p:cxnSp>
        <p:nvCxnSpPr>
          <p:cNvPr id="78" name="Straight Arrow Connector 77">
            <a:extLst>
              <a:ext uri="{FF2B5EF4-FFF2-40B4-BE49-F238E27FC236}">
                <a16:creationId xmlns="" xmlns:a16="http://schemas.microsoft.com/office/drawing/2014/main" id="{E9248DA0-CBC4-DDAC-256D-067CAF983A3B}"/>
              </a:ext>
            </a:extLst>
          </p:cNvPr>
          <p:cNvCxnSpPr>
            <a:cxnSpLocks/>
            <a:stCxn id="12" idx="2"/>
            <a:endCxn id="77" idx="0"/>
          </p:cNvCxnSpPr>
          <p:nvPr/>
        </p:nvCxnSpPr>
        <p:spPr>
          <a:xfrm>
            <a:off x="6887314" y="2870421"/>
            <a:ext cx="555341" cy="34336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Rounded Corners 91">
            <a:extLst>
              <a:ext uri="{FF2B5EF4-FFF2-40B4-BE49-F238E27FC236}">
                <a16:creationId xmlns="" xmlns:a16="http://schemas.microsoft.com/office/drawing/2014/main" id="{8A41DDFF-2685-6A06-8EF7-4EA790C137FF}"/>
              </a:ext>
            </a:extLst>
          </p:cNvPr>
          <p:cNvSpPr/>
          <p:nvPr/>
        </p:nvSpPr>
        <p:spPr>
          <a:xfrm>
            <a:off x="8044285" y="3207495"/>
            <a:ext cx="905651" cy="1513918"/>
          </a:xfrm>
          <a:prstGeom prst="roundRect">
            <a:avLst>
              <a:gd name="adj" fmla="val 8490"/>
            </a:avLst>
          </a:prstGeom>
          <a:solidFill>
            <a:schemeClr val="accent6"/>
          </a:solidFill>
          <a:ln>
            <a:solidFill>
              <a:srgbClr val="228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rPr>
              <a:t>Trung Đông</a:t>
            </a:r>
            <a:endParaRPr lang="en-US" sz="2000" dirty="0">
              <a:solidFill>
                <a:schemeClr val="tx1"/>
              </a:solidFill>
            </a:endParaRPr>
          </a:p>
        </p:txBody>
      </p:sp>
      <p:cxnSp>
        <p:nvCxnSpPr>
          <p:cNvPr id="93" name="Straight Arrow Connector 92">
            <a:extLst>
              <a:ext uri="{FF2B5EF4-FFF2-40B4-BE49-F238E27FC236}">
                <a16:creationId xmlns="" xmlns:a16="http://schemas.microsoft.com/office/drawing/2014/main" id="{EA258EAD-683D-85CB-85C8-14FE9BCF502C}"/>
              </a:ext>
            </a:extLst>
          </p:cNvPr>
          <p:cNvCxnSpPr>
            <a:cxnSpLocks/>
            <a:stCxn id="12" idx="2"/>
            <a:endCxn id="92" idx="0"/>
          </p:cNvCxnSpPr>
          <p:nvPr/>
        </p:nvCxnSpPr>
        <p:spPr>
          <a:xfrm>
            <a:off x="6887314" y="2870421"/>
            <a:ext cx="1609797" cy="33707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57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22" presetClass="entr" presetSubtype="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500"/>
                                        <p:tgtEl>
                                          <p:spTgt spid="39"/>
                                        </p:tgtEl>
                                      </p:cBhvr>
                                    </p:animEffect>
                                  </p:childTnLst>
                                </p:cTn>
                              </p:par>
                              <p:par>
                                <p:cTn id="19" presetID="22" presetClass="entr" presetSubtype="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up)">
                                      <p:cBhvr>
                                        <p:cTn id="35" dur="500"/>
                                        <p:tgtEl>
                                          <p:spTgt spid="6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22" presetClass="entr" presetSubtype="1"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up)">
                                      <p:cBhvr>
                                        <p:cTn id="41" dur="500"/>
                                        <p:tgtEl>
                                          <p:spTgt spid="5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up)">
                                      <p:cBhvr>
                                        <p:cTn id="49" dur="500"/>
                                        <p:tgtEl>
                                          <p:spTgt spid="6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par>
                                <p:cTn id="53" presetID="22" presetClass="entr" presetSubtype="1"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wipe(up)">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up)">
                                      <p:cBhvr>
                                        <p:cTn id="63" dur="500"/>
                                        <p:tgtEl>
                                          <p:spTgt spid="6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up)">
                                      <p:cBhvr>
                                        <p:cTn id="66" dur="500"/>
                                        <p:tgtEl>
                                          <p:spTgt spid="20"/>
                                        </p:tgtEl>
                                      </p:cBhvr>
                                    </p:animEffect>
                                  </p:childTnLst>
                                </p:cTn>
                              </p:par>
                              <p:par>
                                <p:cTn id="67" presetID="22" presetClass="entr" presetSubtype="1"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up)">
                                      <p:cBhvr>
                                        <p:cTn id="69" dur="500"/>
                                        <p:tgtEl>
                                          <p:spTgt spid="78"/>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wipe(up)">
                                      <p:cBhvr>
                                        <p:cTn id="72" dur="500"/>
                                        <p:tgtEl>
                                          <p:spTgt spid="77"/>
                                        </p:tgtEl>
                                      </p:cBhvr>
                                    </p:animEffect>
                                  </p:childTnLst>
                                </p:cTn>
                              </p:par>
                              <p:par>
                                <p:cTn id="73" presetID="22" presetClass="entr" presetSubtype="1" fill="hold" nodeType="with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up)">
                                      <p:cBhvr>
                                        <p:cTn id="75" dur="500"/>
                                        <p:tgtEl>
                                          <p:spTgt spid="93"/>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wipe(up)">
                                      <p:cBhvr>
                                        <p:cTn id="7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8" grpId="0" animBg="1"/>
      <p:bldP spid="19" grpId="0" animBg="1"/>
      <p:bldP spid="20" grpId="0" animBg="1"/>
      <p:bldP spid="49" grpId="0" animBg="1"/>
      <p:bldP spid="65" grpId="0" animBg="1"/>
      <p:bldP spid="77" grpId="0" animBg="1"/>
      <p:bldP spid="9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6CF8C91-A997-CDFA-5003-24CE964357CE}"/>
              </a:ext>
            </a:extLst>
          </p:cNvPr>
          <p:cNvSpPr/>
          <p:nvPr/>
        </p:nvSpPr>
        <p:spPr>
          <a:xfrm>
            <a:off x="3441939" y="120771"/>
            <a:ext cx="2260121" cy="414068"/>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Chiến</a:t>
            </a:r>
            <a:r>
              <a:rPr lang="en-US" sz="2000" dirty="0">
                <a:solidFill>
                  <a:schemeClr val="tx1"/>
                </a:solidFill>
              </a:rPr>
              <a:t> </a:t>
            </a:r>
            <a:r>
              <a:rPr lang="en-US" sz="2000" dirty="0" err="1">
                <a:solidFill>
                  <a:schemeClr val="tx1"/>
                </a:solidFill>
              </a:rPr>
              <a:t>tranh</a:t>
            </a:r>
            <a:r>
              <a:rPr lang="en-US" sz="2000" dirty="0">
                <a:solidFill>
                  <a:schemeClr val="tx1"/>
                </a:solidFill>
              </a:rPr>
              <a:t> </a:t>
            </a:r>
            <a:r>
              <a:rPr lang="en-US" sz="2000" dirty="0" err="1">
                <a:solidFill>
                  <a:schemeClr val="tx1"/>
                </a:solidFill>
              </a:rPr>
              <a:t>lạnh</a:t>
            </a:r>
            <a:endParaRPr lang="en-US" sz="2000" dirty="0">
              <a:solidFill>
                <a:schemeClr val="tx1"/>
              </a:solidFill>
            </a:endParaRPr>
          </a:p>
        </p:txBody>
      </p:sp>
      <p:sp>
        <p:nvSpPr>
          <p:cNvPr id="5" name="Rectangle: Rounded Corners 4">
            <a:extLst>
              <a:ext uri="{FF2B5EF4-FFF2-40B4-BE49-F238E27FC236}">
                <a16:creationId xmlns="" xmlns:a16="http://schemas.microsoft.com/office/drawing/2014/main" id="{FF2FD247-8B2C-8887-EE69-5CB67374867E}"/>
              </a:ext>
            </a:extLst>
          </p:cNvPr>
          <p:cNvSpPr/>
          <p:nvPr/>
        </p:nvSpPr>
        <p:spPr>
          <a:xfrm>
            <a:off x="443843" y="1222539"/>
            <a:ext cx="1993416"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Nguyên</a:t>
            </a:r>
            <a:r>
              <a:rPr lang="en-US" sz="2000" dirty="0">
                <a:solidFill>
                  <a:schemeClr val="tx1"/>
                </a:solidFill>
              </a:rPr>
              <a:t> </a:t>
            </a:r>
            <a:r>
              <a:rPr lang="en-US" sz="2000" dirty="0" err="1">
                <a:solidFill>
                  <a:schemeClr val="tx1"/>
                </a:solidFill>
              </a:rPr>
              <a:t>nhân</a:t>
            </a:r>
            <a:endParaRPr lang="en-US" sz="2000" dirty="0">
              <a:solidFill>
                <a:schemeClr val="tx1"/>
              </a:solidFill>
            </a:endParaRPr>
          </a:p>
        </p:txBody>
      </p:sp>
      <p:sp>
        <p:nvSpPr>
          <p:cNvPr id="6" name="Rectangle: Rounded Corners 5">
            <a:extLst>
              <a:ext uri="{FF2B5EF4-FFF2-40B4-BE49-F238E27FC236}">
                <a16:creationId xmlns="" xmlns:a16="http://schemas.microsoft.com/office/drawing/2014/main" id="{A74B60C7-FCA7-B00B-E4F8-6DE96784FF57}"/>
              </a:ext>
            </a:extLst>
          </p:cNvPr>
          <p:cNvSpPr/>
          <p:nvPr/>
        </p:nvSpPr>
        <p:spPr>
          <a:xfrm>
            <a:off x="3759315" y="1224401"/>
            <a:ext cx="1625368"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Biểu</a:t>
            </a:r>
            <a:r>
              <a:rPr lang="en-US" sz="2000" dirty="0">
                <a:solidFill>
                  <a:schemeClr val="tx1"/>
                </a:solidFill>
              </a:rPr>
              <a:t> </a:t>
            </a:r>
            <a:r>
              <a:rPr lang="en-US" sz="2000" dirty="0" err="1">
                <a:solidFill>
                  <a:schemeClr val="tx1"/>
                </a:solidFill>
              </a:rPr>
              <a:t>hiện</a:t>
            </a:r>
            <a:endParaRPr lang="en-US" sz="2000" dirty="0">
              <a:solidFill>
                <a:schemeClr val="tx1"/>
              </a:solidFill>
            </a:endParaRPr>
          </a:p>
        </p:txBody>
      </p:sp>
      <p:sp>
        <p:nvSpPr>
          <p:cNvPr id="7" name="Rectangle: Rounded Corners 6">
            <a:extLst>
              <a:ext uri="{FF2B5EF4-FFF2-40B4-BE49-F238E27FC236}">
                <a16:creationId xmlns="" xmlns:a16="http://schemas.microsoft.com/office/drawing/2014/main" id="{92F23451-A889-B242-DCC7-932EF18F1AB4}"/>
              </a:ext>
            </a:extLst>
          </p:cNvPr>
          <p:cNvSpPr/>
          <p:nvPr/>
        </p:nvSpPr>
        <p:spPr>
          <a:xfrm>
            <a:off x="6359919" y="1222540"/>
            <a:ext cx="1625369" cy="408319"/>
          </a:xfrm>
          <a:prstGeom prst="roundRect">
            <a:avLst/>
          </a:prstGeom>
          <a:solidFill>
            <a:schemeClr val="accent6"/>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Hậu</a:t>
            </a:r>
            <a:r>
              <a:rPr lang="en-US" sz="2000" dirty="0">
                <a:solidFill>
                  <a:schemeClr val="tx1"/>
                </a:solidFill>
              </a:rPr>
              <a:t> </a:t>
            </a:r>
            <a:r>
              <a:rPr lang="en-US" sz="2000" dirty="0" err="1">
                <a:solidFill>
                  <a:schemeClr val="tx1"/>
                </a:solidFill>
              </a:rPr>
              <a:t>quả</a:t>
            </a:r>
            <a:endParaRPr lang="en-US" sz="2000" dirty="0">
              <a:solidFill>
                <a:schemeClr val="tx1"/>
              </a:solidFill>
            </a:endParaRPr>
          </a:p>
        </p:txBody>
      </p:sp>
      <p:sp>
        <p:nvSpPr>
          <p:cNvPr id="13" name="Rectangle: Rounded Corners 12">
            <a:extLst>
              <a:ext uri="{FF2B5EF4-FFF2-40B4-BE49-F238E27FC236}">
                <a16:creationId xmlns="" xmlns:a16="http://schemas.microsoft.com/office/drawing/2014/main" id="{7680C4E5-C425-791A-C1F0-B07F51C5C372}"/>
              </a:ext>
            </a:extLst>
          </p:cNvPr>
          <p:cNvSpPr/>
          <p:nvPr/>
        </p:nvSpPr>
        <p:spPr>
          <a:xfrm>
            <a:off x="308808" y="2860890"/>
            <a:ext cx="2794941" cy="1683946"/>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rPr>
              <a:t>Quan </a:t>
            </a:r>
            <a:r>
              <a:rPr lang="en-US" sz="2000" dirty="0" err="1">
                <a:solidFill>
                  <a:schemeClr val="tx1"/>
                </a:solidFill>
              </a:rPr>
              <a:t>hệ</a:t>
            </a:r>
            <a:r>
              <a:rPr lang="en-US" sz="2000" dirty="0">
                <a:solidFill>
                  <a:schemeClr val="tx1"/>
                </a:solidFill>
              </a:rPr>
              <a:t> </a:t>
            </a:r>
            <a:r>
              <a:rPr lang="en-US" sz="2000" dirty="0" err="1">
                <a:solidFill>
                  <a:schemeClr val="tx1"/>
                </a:solidFill>
              </a:rPr>
              <a:t>quốc</a:t>
            </a:r>
            <a:r>
              <a:rPr lang="en-US" sz="2000" dirty="0">
                <a:solidFill>
                  <a:schemeClr val="tx1"/>
                </a:solidFill>
              </a:rPr>
              <a:t> </a:t>
            </a:r>
            <a:r>
              <a:rPr lang="en-US" sz="2000" dirty="0" err="1">
                <a:solidFill>
                  <a:schemeClr val="tx1"/>
                </a:solidFill>
              </a:rPr>
              <a:t>tế</a:t>
            </a:r>
            <a:r>
              <a:rPr lang="en-US" sz="2000" dirty="0">
                <a:solidFill>
                  <a:schemeClr val="tx1"/>
                </a:solidFill>
              </a:rPr>
              <a:t> </a:t>
            </a:r>
            <a:r>
              <a:rPr lang="en-US" sz="2000" dirty="0" err="1">
                <a:solidFill>
                  <a:schemeClr val="tx1"/>
                </a:solidFill>
              </a:rPr>
              <a:t>căng</a:t>
            </a:r>
            <a:r>
              <a:rPr lang="en-US" sz="2000" dirty="0">
                <a:solidFill>
                  <a:schemeClr val="tx1"/>
                </a:solidFill>
              </a:rPr>
              <a:t> </a:t>
            </a:r>
            <a:r>
              <a:rPr lang="en-US" sz="2000" dirty="0" err="1">
                <a:solidFill>
                  <a:schemeClr val="tx1"/>
                </a:solidFill>
              </a:rPr>
              <a:t>thẳng</a:t>
            </a:r>
            <a:r>
              <a:rPr lang="en-US" sz="2000" dirty="0">
                <a:solidFill>
                  <a:schemeClr val="tx1"/>
                </a:solidFill>
              </a:rPr>
              <a:t>, </a:t>
            </a:r>
            <a:r>
              <a:rPr lang="en-US" sz="2000" err="1">
                <a:solidFill>
                  <a:schemeClr val="tx1"/>
                </a:solidFill>
              </a:rPr>
              <a:t>nguy</a:t>
            </a:r>
            <a:r>
              <a:rPr lang="en-US" sz="2000">
                <a:solidFill>
                  <a:schemeClr val="tx1"/>
                </a:solidFill>
              </a:rPr>
              <a:t> cơ chiến tranh hạt </a:t>
            </a:r>
            <a:r>
              <a:rPr lang="en-US" sz="2000" dirty="0" err="1">
                <a:solidFill>
                  <a:schemeClr val="tx1"/>
                </a:solidFill>
              </a:rPr>
              <a:t>nhân</a:t>
            </a:r>
            <a:endParaRPr lang="en-US" sz="2000" dirty="0">
              <a:solidFill>
                <a:schemeClr val="tx1"/>
              </a:solidFill>
            </a:endParaRPr>
          </a:p>
        </p:txBody>
      </p:sp>
      <p:sp>
        <p:nvSpPr>
          <p:cNvPr id="14" name="Rectangle: Rounded Corners 13">
            <a:extLst>
              <a:ext uri="{FF2B5EF4-FFF2-40B4-BE49-F238E27FC236}">
                <a16:creationId xmlns="" xmlns:a16="http://schemas.microsoft.com/office/drawing/2014/main" id="{923D61DA-3A46-87F7-875F-9F6EC6141517}"/>
              </a:ext>
            </a:extLst>
          </p:cNvPr>
          <p:cNvSpPr/>
          <p:nvPr/>
        </p:nvSpPr>
        <p:spPr>
          <a:xfrm>
            <a:off x="4192458" y="2860891"/>
            <a:ext cx="1081904" cy="1683945"/>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Chạy</a:t>
            </a:r>
            <a:r>
              <a:rPr lang="en-US" sz="2000" dirty="0">
                <a:solidFill>
                  <a:schemeClr val="tx1"/>
                </a:solidFill>
              </a:rPr>
              <a:t> </a:t>
            </a:r>
            <a:r>
              <a:rPr lang="en-US" sz="2000" dirty="0" err="1">
                <a:solidFill>
                  <a:schemeClr val="tx1"/>
                </a:solidFill>
              </a:rPr>
              <a:t>đua</a:t>
            </a:r>
            <a:r>
              <a:rPr lang="en-US" sz="2000" dirty="0">
                <a:solidFill>
                  <a:schemeClr val="tx1"/>
                </a:solidFill>
              </a:rPr>
              <a:t> </a:t>
            </a:r>
            <a:r>
              <a:rPr lang="en-US" sz="2000" dirty="0" err="1">
                <a:solidFill>
                  <a:schemeClr val="tx1"/>
                </a:solidFill>
              </a:rPr>
              <a:t>vũ</a:t>
            </a:r>
            <a:r>
              <a:rPr lang="en-US" sz="2000" dirty="0">
                <a:solidFill>
                  <a:schemeClr val="tx1"/>
                </a:solidFill>
              </a:rPr>
              <a:t> </a:t>
            </a:r>
            <a:r>
              <a:rPr lang="en-US" sz="2000" dirty="0" err="1">
                <a:solidFill>
                  <a:schemeClr val="tx1"/>
                </a:solidFill>
              </a:rPr>
              <a:t>trang</a:t>
            </a:r>
            <a:endParaRPr lang="en-US" sz="2000" dirty="0">
              <a:solidFill>
                <a:schemeClr val="tx1"/>
              </a:solidFill>
            </a:endParaRPr>
          </a:p>
        </p:txBody>
      </p:sp>
      <p:sp>
        <p:nvSpPr>
          <p:cNvPr id="15" name="Rectangle: Rounded Corners 14">
            <a:extLst>
              <a:ext uri="{FF2B5EF4-FFF2-40B4-BE49-F238E27FC236}">
                <a16:creationId xmlns="" xmlns:a16="http://schemas.microsoft.com/office/drawing/2014/main" id="{B71EAA1A-F508-7297-0901-9151C8E6FFAA}"/>
              </a:ext>
            </a:extLst>
          </p:cNvPr>
          <p:cNvSpPr/>
          <p:nvPr/>
        </p:nvSpPr>
        <p:spPr>
          <a:xfrm>
            <a:off x="6255222" y="2860890"/>
            <a:ext cx="2366220" cy="1683944"/>
          </a:xfrm>
          <a:prstGeom prst="roundRect">
            <a:avLst>
              <a:gd name="adj" fmla="val 8490"/>
            </a:avLst>
          </a:prstGeom>
          <a:solidFill>
            <a:schemeClr val="accent6"/>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Tổn</a:t>
            </a:r>
            <a:r>
              <a:rPr lang="en-US" sz="2000" dirty="0">
                <a:solidFill>
                  <a:schemeClr val="tx1"/>
                </a:solidFill>
              </a:rPr>
              <a:t> </a:t>
            </a:r>
            <a:r>
              <a:rPr lang="en-US" sz="2000" dirty="0" err="1">
                <a:solidFill>
                  <a:schemeClr val="tx1"/>
                </a:solidFill>
              </a:rPr>
              <a:t>hại</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mạng</a:t>
            </a:r>
            <a:r>
              <a:rPr lang="en-US" sz="2000" dirty="0">
                <a:solidFill>
                  <a:schemeClr val="tx1"/>
                </a:solidFill>
              </a:rPr>
              <a:t>, </a:t>
            </a:r>
            <a:r>
              <a:rPr lang="en-US" sz="2000" dirty="0" err="1">
                <a:solidFill>
                  <a:schemeClr val="tx1"/>
                </a:solidFill>
              </a:rPr>
              <a:t>sự</a:t>
            </a:r>
            <a:r>
              <a:rPr lang="en-US" sz="2000" dirty="0">
                <a:solidFill>
                  <a:schemeClr val="tx1"/>
                </a:solidFill>
              </a:rPr>
              <a:t> </a:t>
            </a:r>
            <a:r>
              <a:rPr lang="en-US" sz="2000" dirty="0" err="1">
                <a:solidFill>
                  <a:schemeClr val="tx1"/>
                </a:solidFill>
              </a:rPr>
              <a:t>phát</a:t>
            </a:r>
            <a:r>
              <a:rPr lang="en-US" sz="2000" dirty="0">
                <a:solidFill>
                  <a:schemeClr val="tx1"/>
                </a:solidFill>
              </a:rPr>
              <a:t> </a:t>
            </a:r>
            <a:r>
              <a:rPr lang="en-US" sz="2000" dirty="0" err="1">
                <a:solidFill>
                  <a:schemeClr val="tx1"/>
                </a:solidFill>
              </a:rPr>
              <a:t>triển</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đất</a:t>
            </a:r>
            <a:r>
              <a:rPr lang="en-US" sz="2000" dirty="0">
                <a:solidFill>
                  <a:schemeClr val="tx1"/>
                </a:solidFill>
              </a:rPr>
              <a:t> </a:t>
            </a:r>
            <a:r>
              <a:rPr lang="en-US" sz="2000" dirty="0" err="1">
                <a:solidFill>
                  <a:schemeClr val="tx1"/>
                </a:solidFill>
              </a:rPr>
              <a:t>nước</a:t>
            </a:r>
            <a:endParaRPr lang="en-US" sz="2000" dirty="0">
              <a:solidFill>
                <a:schemeClr val="tx1"/>
              </a:solidFill>
            </a:endParaRPr>
          </a:p>
        </p:txBody>
      </p:sp>
      <p:cxnSp>
        <p:nvCxnSpPr>
          <p:cNvPr id="22" name="Straight Arrow Connector 21">
            <a:extLst>
              <a:ext uri="{FF2B5EF4-FFF2-40B4-BE49-F238E27FC236}">
                <a16:creationId xmlns="" xmlns:a16="http://schemas.microsoft.com/office/drawing/2014/main" id="{BDD6312E-576E-0D50-B34D-58754789875D}"/>
              </a:ext>
            </a:extLst>
          </p:cNvPr>
          <p:cNvCxnSpPr>
            <a:cxnSpLocks/>
            <a:stCxn id="4" idx="2"/>
            <a:endCxn id="5" idx="0"/>
          </p:cNvCxnSpPr>
          <p:nvPr/>
        </p:nvCxnSpPr>
        <p:spPr>
          <a:xfrm flipH="1">
            <a:off x="1440551" y="534839"/>
            <a:ext cx="3131449" cy="68770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C21BF750-3522-E805-F74C-23337C1110B1}"/>
              </a:ext>
            </a:extLst>
          </p:cNvPr>
          <p:cNvCxnSpPr>
            <a:cxnSpLocks/>
            <a:stCxn id="4" idx="2"/>
            <a:endCxn id="6" idx="0"/>
          </p:cNvCxnSpPr>
          <p:nvPr/>
        </p:nvCxnSpPr>
        <p:spPr>
          <a:xfrm flipH="1">
            <a:off x="4571999" y="534839"/>
            <a:ext cx="1" cy="68956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957630B0-44CB-3E65-D215-1C5A7E8B34C4}"/>
              </a:ext>
            </a:extLst>
          </p:cNvPr>
          <p:cNvCxnSpPr>
            <a:cxnSpLocks/>
            <a:stCxn id="4" idx="2"/>
            <a:endCxn id="7" idx="0"/>
          </p:cNvCxnSpPr>
          <p:nvPr/>
        </p:nvCxnSpPr>
        <p:spPr>
          <a:xfrm>
            <a:off x="4572000" y="534839"/>
            <a:ext cx="2600604" cy="68770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EE8699AF-583A-B7EC-AE33-EAAECD98E34B}"/>
              </a:ext>
            </a:extLst>
          </p:cNvPr>
          <p:cNvCxnSpPr>
            <a:cxnSpLocks/>
            <a:stCxn id="7" idx="2"/>
            <a:endCxn id="13" idx="0"/>
          </p:cNvCxnSpPr>
          <p:nvPr/>
        </p:nvCxnSpPr>
        <p:spPr>
          <a:xfrm flipH="1">
            <a:off x="1706279" y="1630859"/>
            <a:ext cx="5466325" cy="123003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C0EDD4C3-595F-77CC-F6BC-9FFB53B75C5C}"/>
              </a:ext>
            </a:extLst>
          </p:cNvPr>
          <p:cNvCxnSpPr>
            <a:cxnSpLocks/>
            <a:stCxn id="7" idx="2"/>
            <a:endCxn id="14" idx="0"/>
          </p:cNvCxnSpPr>
          <p:nvPr/>
        </p:nvCxnSpPr>
        <p:spPr>
          <a:xfrm flipH="1">
            <a:off x="4733410" y="1630859"/>
            <a:ext cx="2439194" cy="123003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BE96DB58-5C33-1914-CFC0-5EE241E8EB59}"/>
              </a:ext>
            </a:extLst>
          </p:cNvPr>
          <p:cNvCxnSpPr>
            <a:cxnSpLocks/>
            <a:stCxn id="7" idx="2"/>
            <a:endCxn id="15" idx="0"/>
          </p:cNvCxnSpPr>
          <p:nvPr/>
        </p:nvCxnSpPr>
        <p:spPr>
          <a:xfrm>
            <a:off x="7172604" y="1630859"/>
            <a:ext cx="265728" cy="1230031"/>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42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TextBox 1">
            <a:extLst>
              <a:ext uri="{FF2B5EF4-FFF2-40B4-BE49-F238E27FC236}">
                <a16:creationId xmlns="" xmlns:a16="http://schemas.microsoft.com/office/drawing/2014/main" id="{F84F5945-B1DF-4E08-DE00-B73B809CE53D}"/>
              </a:ext>
            </a:extLst>
          </p:cNvPr>
          <p:cNvSpPr txBox="1"/>
          <p:nvPr/>
        </p:nvSpPr>
        <p:spPr>
          <a:xfrm>
            <a:off x="389371" y="53518"/>
            <a:ext cx="8365260" cy="646331"/>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DD514E">
                    <a:lumMod val="75000"/>
                  </a:srgbClr>
                </a:solidFill>
                <a:effectLst/>
                <a:uLnTx/>
                <a:uFillTx/>
                <a:latin typeface="Arial" panose="020B0604020202020204" pitchFamily="34" charset="0"/>
                <a:ea typeface="+mn-ea"/>
                <a:cs typeface="Arial" panose="020B0604020202020204" pitchFamily="34" charset="0"/>
                <a:sym typeface="Arial"/>
              </a:rPr>
              <a:t>VẬN DỤNG</a:t>
            </a:r>
          </a:p>
        </p:txBody>
      </p:sp>
      <p:sp>
        <p:nvSpPr>
          <p:cNvPr id="3" name="TextBox 2">
            <a:extLst>
              <a:ext uri="{FF2B5EF4-FFF2-40B4-BE49-F238E27FC236}">
                <a16:creationId xmlns="" xmlns:a16="http://schemas.microsoft.com/office/drawing/2014/main" id="{9D662820-ED07-7023-9E46-B8C0267EB52E}"/>
              </a:ext>
            </a:extLst>
          </p:cNvPr>
          <p:cNvSpPr txBox="1"/>
          <p:nvPr/>
        </p:nvSpPr>
        <p:spPr>
          <a:xfrm>
            <a:off x="285260" y="675644"/>
            <a:ext cx="8573475" cy="1420325"/>
          </a:xfrm>
          <a:prstGeom prst="rect">
            <a:avLst/>
          </a:prstGeom>
          <a:noFill/>
        </p:spPr>
        <p:txBody>
          <a:bodyPr wrap="square" rtlCol="0">
            <a:spAutoFit/>
          </a:bodyPr>
          <a:lstStyle/>
          <a:p>
            <a:pPr algn="just">
              <a:lnSpc>
                <a:spcPct val="150000"/>
              </a:lnSpc>
            </a:pPr>
            <a:r>
              <a:rPr lang="vi-VN" sz="2000" dirty="0"/>
              <a:t>Sưu tầm thông tin trên </a:t>
            </a:r>
            <a:r>
              <a:rPr lang="vi-VN" sz="2000" dirty="0" err="1"/>
              <a:t>internet</a:t>
            </a:r>
            <a:r>
              <a:rPr lang="vi-VN" sz="2000" dirty="0"/>
              <a:t>, một số hình ảnh về vị trí nơi đất nước bị chia cắt do tác động của Chiến tranh lạnh ở Đức, Việt Nam, bán đảo Triều Tiên và ghi chú thích ở dưới mỗi hình. </a:t>
            </a:r>
            <a:endParaRPr lang="en-US" sz="2000" dirty="0"/>
          </a:p>
        </p:txBody>
      </p:sp>
      <p:grpSp>
        <p:nvGrpSpPr>
          <p:cNvPr id="16" name="Group 15">
            <a:extLst>
              <a:ext uri="{FF2B5EF4-FFF2-40B4-BE49-F238E27FC236}">
                <a16:creationId xmlns="" xmlns:a16="http://schemas.microsoft.com/office/drawing/2014/main" id="{C9B133FC-1E83-30B7-D32A-54F247A514E2}"/>
              </a:ext>
            </a:extLst>
          </p:cNvPr>
          <p:cNvGrpSpPr/>
          <p:nvPr/>
        </p:nvGrpSpPr>
        <p:grpSpPr>
          <a:xfrm>
            <a:off x="3308229" y="2192187"/>
            <a:ext cx="2527539" cy="2932355"/>
            <a:chOff x="3308229" y="2192187"/>
            <a:chExt cx="2527539" cy="2932355"/>
          </a:xfrm>
        </p:grpSpPr>
        <p:sp>
          <p:nvSpPr>
            <p:cNvPr id="8" name="TextBox 7">
              <a:extLst>
                <a:ext uri="{FF2B5EF4-FFF2-40B4-BE49-F238E27FC236}">
                  <a16:creationId xmlns="" xmlns:a16="http://schemas.microsoft.com/office/drawing/2014/main" id="{82F6C3F1-8751-1FD1-E504-AEA86DA3E1CA}"/>
                </a:ext>
              </a:extLst>
            </p:cNvPr>
            <p:cNvSpPr txBox="1"/>
            <p:nvPr/>
          </p:nvSpPr>
          <p:spPr>
            <a:xfrm>
              <a:off x="3581829" y="3969867"/>
              <a:ext cx="1980337" cy="1154675"/>
            </a:xfrm>
            <a:prstGeom prst="rect">
              <a:avLst/>
            </a:prstGeom>
            <a:noFill/>
          </p:spPr>
          <p:txBody>
            <a:bodyPr wrap="square" rtlCol="0">
              <a:spAutoFit/>
            </a:bodyPr>
            <a:lstStyle/>
            <a:p>
              <a:pPr algn="ctr">
                <a:lnSpc>
                  <a:spcPct val="150000"/>
                </a:lnSpc>
              </a:pPr>
              <a:r>
                <a:rPr lang="en-US" sz="1600" dirty="0"/>
                <a:t>Ở </a:t>
              </a:r>
              <a:r>
                <a:rPr lang="en-US" sz="1600" dirty="0" err="1"/>
                <a:t>Việt</a:t>
              </a:r>
              <a:r>
                <a:rPr lang="en-US" sz="1600" dirty="0"/>
                <a:t> Nam:</a:t>
              </a:r>
            </a:p>
            <a:p>
              <a:pPr algn="ctr">
                <a:lnSpc>
                  <a:spcPct val="150000"/>
                </a:lnSpc>
              </a:pPr>
              <a:r>
                <a:rPr lang="en-US" sz="1600" dirty="0" err="1"/>
                <a:t>Cầu</a:t>
              </a:r>
              <a:r>
                <a:rPr lang="en-US" sz="1600" dirty="0"/>
                <a:t> </a:t>
              </a:r>
              <a:r>
                <a:rPr lang="en-US" sz="1600" dirty="0" err="1"/>
                <a:t>Hiền</a:t>
              </a:r>
              <a:r>
                <a:rPr lang="en-US" sz="1600" dirty="0"/>
                <a:t> </a:t>
              </a:r>
              <a:r>
                <a:rPr lang="en-US" sz="1600" dirty="0" err="1"/>
                <a:t>Lương</a:t>
              </a:r>
              <a:r>
                <a:rPr lang="en-US" sz="1600" dirty="0"/>
                <a:t>, </a:t>
              </a:r>
              <a:r>
                <a:rPr lang="en-US" sz="1600" dirty="0" err="1"/>
                <a:t>sông</a:t>
              </a:r>
              <a:r>
                <a:rPr lang="en-US" sz="1600" dirty="0"/>
                <a:t> </a:t>
              </a:r>
              <a:r>
                <a:rPr lang="en-US" sz="1600" dirty="0" err="1"/>
                <a:t>Bến</a:t>
              </a:r>
              <a:r>
                <a:rPr lang="en-US" sz="1600" dirty="0"/>
                <a:t> </a:t>
              </a:r>
              <a:r>
                <a:rPr lang="en-US" sz="1600" dirty="0" err="1"/>
                <a:t>Hải</a:t>
              </a:r>
              <a:endParaRPr lang="en-US" sz="1600" dirty="0"/>
            </a:p>
          </p:txBody>
        </p:sp>
        <p:pic>
          <p:nvPicPr>
            <p:cNvPr id="11" name="Picture 10">
              <a:extLst>
                <a:ext uri="{FF2B5EF4-FFF2-40B4-BE49-F238E27FC236}">
                  <a16:creationId xmlns="" xmlns:a16="http://schemas.microsoft.com/office/drawing/2014/main" id="{16B1401C-D92C-08FA-FD14-757F6EDE4A7E}"/>
                </a:ext>
              </a:extLst>
            </p:cNvPr>
            <p:cNvPicPr>
              <a:picLocks noChangeAspect="1"/>
            </p:cNvPicPr>
            <p:nvPr/>
          </p:nvPicPr>
          <p:blipFill rotWithShape="1">
            <a:blip r:embed="rId3"/>
            <a:srcRect l="13727" r="7412"/>
            <a:stretch/>
          </p:blipFill>
          <p:spPr>
            <a:xfrm>
              <a:off x="3308229" y="2192187"/>
              <a:ext cx="2527539" cy="1802835"/>
            </a:xfrm>
            <a:prstGeom prst="rect">
              <a:avLst/>
            </a:prstGeom>
          </p:spPr>
        </p:pic>
      </p:grpSp>
      <p:grpSp>
        <p:nvGrpSpPr>
          <p:cNvPr id="15" name="Group 14">
            <a:extLst>
              <a:ext uri="{FF2B5EF4-FFF2-40B4-BE49-F238E27FC236}">
                <a16:creationId xmlns="" xmlns:a16="http://schemas.microsoft.com/office/drawing/2014/main" id="{6CE7F7A2-72B6-BE9A-189C-80A930985310}"/>
              </a:ext>
            </a:extLst>
          </p:cNvPr>
          <p:cNvGrpSpPr/>
          <p:nvPr/>
        </p:nvGrpSpPr>
        <p:grpSpPr>
          <a:xfrm>
            <a:off x="389371" y="2192188"/>
            <a:ext cx="2819656" cy="2587241"/>
            <a:chOff x="389371" y="2192188"/>
            <a:chExt cx="2819656" cy="2587241"/>
          </a:xfrm>
        </p:grpSpPr>
        <p:pic>
          <p:nvPicPr>
            <p:cNvPr id="7" name="Picture 6">
              <a:extLst>
                <a:ext uri="{FF2B5EF4-FFF2-40B4-BE49-F238E27FC236}">
                  <a16:creationId xmlns="" xmlns:a16="http://schemas.microsoft.com/office/drawing/2014/main" id="{62829742-38D0-BAD6-771B-0520925CF594}"/>
                </a:ext>
              </a:extLst>
            </p:cNvPr>
            <p:cNvPicPr>
              <a:picLocks noChangeAspect="1"/>
            </p:cNvPicPr>
            <p:nvPr/>
          </p:nvPicPr>
          <p:blipFill rotWithShape="1">
            <a:blip r:embed="rId4"/>
            <a:srcRect r="8662"/>
            <a:stretch/>
          </p:blipFill>
          <p:spPr>
            <a:xfrm>
              <a:off x="389371" y="2192188"/>
              <a:ext cx="2819656" cy="1802835"/>
            </a:xfrm>
            <a:prstGeom prst="rect">
              <a:avLst/>
            </a:prstGeom>
          </p:spPr>
        </p:pic>
        <p:sp>
          <p:nvSpPr>
            <p:cNvPr id="12" name="TextBox 11">
              <a:extLst>
                <a:ext uri="{FF2B5EF4-FFF2-40B4-BE49-F238E27FC236}">
                  <a16:creationId xmlns="" xmlns:a16="http://schemas.microsoft.com/office/drawing/2014/main" id="{377CD0DC-2308-54FB-3B46-936687795C88}"/>
                </a:ext>
              </a:extLst>
            </p:cNvPr>
            <p:cNvSpPr txBox="1"/>
            <p:nvPr/>
          </p:nvSpPr>
          <p:spPr>
            <a:xfrm>
              <a:off x="667996" y="3994086"/>
              <a:ext cx="2262406" cy="785343"/>
            </a:xfrm>
            <a:prstGeom prst="rect">
              <a:avLst/>
            </a:prstGeom>
            <a:noFill/>
          </p:spPr>
          <p:txBody>
            <a:bodyPr wrap="square" rtlCol="0">
              <a:spAutoFit/>
            </a:bodyPr>
            <a:lstStyle/>
            <a:p>
              <a:pPr algn="ctr">
                <a:lnSpc>
                  <a:spcPct val="150000"/>
                </a:lnSpc>
              </a:pPr>
              <a:r>
                <a:rPr lang="en-US" sz="1600" dirty="0"/>
                <a:t>Ở </a:t>
              </a:r>
              <a:r>
                <a:rPr lang="en-US" sz="1600" dirty="0" err="1"/>
                <a:t>Đức</a:t>
              </a:r>
              <a:r>
                <a:rPr lang="en-US" sz="1600" dirty="0"/>
                <a:t>:</a:t>
              </a:r>
            </a:p>
            <a:p>
              <a:pPr algn="ctr">
                <a:lnSpc>
                  <a:spcPct val="150000"/>
                </a:lnSpc>
              </a:pPr>
              <a:r>
                <a:rPr lang="en-US" sz="1600" dirty="0" err="1"/>
                <a:t>Bức</a:t>
              </a:r>
              <a:r>
                <a:rPr lang="en-US" sz="1600" dirty="0"/>
                <a:t> </a:t>
              </a:r>
              <a:r>
                <a:rPr lang="en-US" sz="1600" dirty="0" err="1"/>
                <a:t>tường</a:t>
              </a:r>
              <a:r>
                <a:rPr lang="en-US" sz="1600" dirty="0"/>
                <a:t> </a:t>
              </a:r>
              <a:r>
                <a:rPr lang="en-US" sz="1600" dirty="0" err="1"/>
                <a:t>Béc-lin</a:t>
              </a:r>
              <a:endParaRPr lang="en-US" sz="1600" dirty="0"/>
            </a:p>
          </p:txBody>
        </p:sp>
      </p:grpSp>
      <p:grpSp>
        <p:nvGrpSpPr>
          <p:cNvPr id="17" name="Group 16">
            <a:extLst>
              <a:ext uri="{FF2B5EF4-FFF2-40B4-BE49-F238E27FC236}">
                <a16:creationId xmlns="" xmlns:a16="http://schemas.microsoft.com/office/drawing/2014/main" id="{BF8A41E5-35C6-71DD-783A-7D0D7C2F581D}"/>
              </a:ext>
            </a:extLst>
          </p:cNvPr>
          <p:cNvGrpSpPr/>
          <p:nvPr/>
        </p:nvGrpSpPr>
        <p:grpSpPr>
          <a:xfrm>
            <a:off x="5934969" y="2191251"/>
            <a:ext cx="2819656" cy="2957510"/>
            <a:chOff x="5934969" y="2191251"/>
            <a:chExt cx="2819656" cy="2957510"/>
          </a:xfrm>
        </p:grpSpPr>
        <p:pic>
          <p:nvPicPr>
            <p:cNvPr id="13" name="Picture 12">
              <a:extLst>
                <a:ext uri="{FF2B5EF4-FFF2-40B4-BE49-F238E27FC236}">
                  <a16:creationId xmlns="" xmlns:a16="http://schemas.microsoft.com/office/drawing/2014/main" id="{31B72B73-2B68-4FB3-5A1D-C0E29FD56948}"/>
                </a:ext>
              </a:extLst>
            </p:cNvPr>
            <p:cNvPicPr>
              <a:picLocks noChangeAspect="1"/>
            </p:cNvPicPr>
            <p:nvPr/>
          </p:nvPicPr>
          <p:blipFill>
            <a:blip r:embed="rId5"/>
            <a:srcRect l="6012" r="6012"/>
            <a:stretch/>
          </p:blipFill>
          <p:spPr>
            <a:xfrm>
              <a:off x="5934969" y="2191251"/>
              <a:ext cx="2819656" cy="1802835"/>
            </a:xfrm>
            <a:prstGeom prst="rect">
              <a:avLst/>
            </a:prstGeom>
          </p:spPr>
        </p:pic>
        <p:sp>
          <p:nvSpPr>
            <p:cNvPr id="14" name="TextBox 13">
              <a:extLst>
                <a:ext uri="{FF2B5EF4-FFF2-40B4-BE49-F238E27FC236}">
                  <a16:creationId xmlns="" xmlns:a16="http://schemas.microsoft.com/office/drawing/2014/main" id="{A3171F71-E440-222B-AB2F-E22E53B4FDC6}"/>
                </a:ext>
              </a:extLst>
            </p:cNvPr>
            <p:cNvSpPr txBox="1"/>
            <p:nvPr/>
          </p:nvSpPr>
          <p:spPr>
            <a:xfrm>
              <a:off x="6354628" y="3994086"/>
              <a:ext cx="1980337" cy="1154675"/>
            </a:xfrm>
            <a:prstGeom prst="rect">
              <a:avLst/>
            </a:prstGeom>
            <a:noFill/>
          </p:spPr>
          <p:txBody>
            <a:bodyPr wrap="square" rtlCol="0">
              <a:spAutoFit/>
            </a:bodyPr>
            <a:lstStyle/>
            <a:p>
              <a:pPr algn="ctr">
                <a:lnSpc>
                  <a:spcPct val="150000"/>
                </a:lnSpc>
              </a:pPr>
              <a:r>
                <a:rPr lang="en-US" sz="1600" dirty="0"/>
                <a:t>Ở </a:t>
              </a:r>
              <a:r>
                <a:rPr lang="en-US" sz="1600" dirty="0" err="1"/>
                <a:t>Triều</a:t>
              </a:r>
              <a:r>
                <a:rPr lang="en-US" sz="1600" dirty="0"/>
                <a:t> Tiên:</a:t>
              </a:r>
            </a:p>
            <a:p>
              <a:pPr algn="ctr">
                <a:lnSpc>
                  <a:spcPct val="150000"/>
                </a:lnSpc>
              </a:pPr>
              <a:r>
                <a:rPr lang="en-US" sz="1600" dirty="0" err="1"/>
                <a:t>Khu</a:t>
              </a:r>
              <a:r>
                <a:rPr lang="en-US" sz="1600" dirty="0"/>
                <a:t> phi </a:t>
              </a:r>
              <a:r>
                <a:rPr lang="en-US" sz="1600" dirty="0" err="1"/>
                <a:t>quân</a:t>
              </a:r>
              <a:r>
                <a:rPr lang="en-US" sz="1600" dirty="0"/>
                <a:t> </a:t>
              </a:r>
              <a:r>
                <a:rPr lang="en-US" sz="1600" dirty="0" err="1"/>
                <a:t>sự</a:t>
              </a:r>
              <a:r>
                <a:rPr lang="en-US" sz="1600" dirty="0"/>
                <a:t> </a:t>
              </a:r>
              <a:r>
                <a:rPr lang="en-US" sz="1600" dirty="0" err="1"/>
                <a:t>Bàn</a:t>
              </a:r>
              <a:r>
                <a:rPr lang="en-US" sz="1600" dirty="0"/>
                <a:t> Môn </a:t>
              </a:r>
              <a:r>
                <a:rPr lang="en-US" sz="1600" dirty="0" err="1"/>
                <a:t>Điếm</a:t>
              </a:r>
              <a:endParaRPr lang="en-US" sz="1600" dirty="0"/>
            </a:p>
          </p:txBody>
        </p:sp>
      </p:grpSp>
    </p:spTree>
    <p:extLst>
      <p:ext uri="{BB962C8B-B14F-4D97-AF65-F5344CB8AC3E}">
        <p14:creationId xmlns:p14="http://schemas.microsoft.com/office/powerpoint/2010/main" val="230987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ED62BB2-5753-8E35-D95A-40A0C76CD01B}"/>
            </a:ext>
          </a:extLst>
        </p:cNvPr>
        <p:cNvGrpSpPr/>
        <p:nvPr/>
      </p:nvGrpSpPr>
      <p:grpSpPr>
        <a:xfrm>
          <a:off x="0" y="0"/>
          <a:ext cx="0" cy="0"/>
          <a:chOff x="0" y="0"/>
          <a:chExt cx="0" cy="0"/>
        </a:xfrm>
      </p:grpSpPr>
      <p:pic>
        <p:nvPicPr>
          <p:cNvPr id="9" name="Picture 8" descr="A person in a suit and tie&#10;&#10;Description automatically generated">
            <a:extLst>
              <a:ext uri="{FF2B5EF4-FFF2-40B4-BE49-F238E27FC236}">
                <a16:creationId xmlns="" xmlns:a16="http://schemas.microsoft.com/office/drawing/2014/main" id="{C7B08922-3242-9491-4D6B-8E3E5DF1551A}"/>
              </a:ext>
            </a:extLst>
          </p:cNvPr>
          <p:cNvPicPr>
            <a:picLocks noChangeAspect="1"/>
          </p:cNvPicPr>
          <p:nvPr/>
        </p:nvPicPr>
        <p:blipFill rotWithShape="1">
          <a:blip r:embed="rId3"/>
          <a:srcRect r="2900"/>
          <a:stretch/>
        </p:blipFill>
        <p:spPr>
          <a:xfrm>
            <a:off x="116113" y="685738"/>
            <a:ext cx="2124589" cy="3153526"/>
          </a:xfrm>
          <a:prstGeom prst="rect">
            <a:avLst/>
          </a:prstGeom>
        </p:spPr>
      </p:pic>
      <p:pic>
        <p:nvPicPr>
          <p:cNvPr id="11" name="Picture 10" descr="A person in a military uniform&#10;&#10;Description automatically generated">
            <a:extLst>
              <a:ext uri="{FF2B5EF4-FFF2-40B4-BE49-F238E27FC236}">
                <a16:creationId xmlns="" xmlns:a16="http://schemas.microsoft.com/office/drawing/2014/main" id="{7B015369-DF66-F29A-D224-9FBF1CFAA23E}"/>
              </a:ext>
            </a:extLst>
          </p:cNvPr>
          <p:cNvPicPr>
            <a:picLocks noChangeAspect="1"/>
          </p:cNvPicPr>
          <p:nvPr/>
        </p:nvPicPr>
        <p:blipFill rotWithShape="1">
          <a:blip r:embed="rId4"/>
          <a:srcRect t="3165" r="-214" b="3051"/>
          <a:stretch/>
        </p:blipFill>
        <p:spPr>
          <a:xfrm>
            <a:off x="2371496" y="685737"/>
            <a:ext cx="2120852" cy="3158588"/>
          </a:xfrm>
          <a:prstGeom prst="rect">
            <a:avLst/>
          </a:prstGeom>
        </p:spPr>
      </p:pic>
      <p:pic>
        <p:nvPicPr>
          <p:cNvPr id="13" name="Picture 12">
            <a:extLst>
              <a:ext uri="{FF2B5EF4-FFF2-40B4-BE49-F238E27FC236}">
                <a16:creationId xmlns="" xmlns:a16="http://schemas.microsoft.com/office/drawing/2014/main" id="{1254B9A8-A348-4BDF-F1BC-20256FDD6410}"/>
              </a:ext>
            </a:extLst>
          </p:cNvPr>
          <p:cNvPicPr>
            <a:picLocks noChangeAspect="1"/>
          </p:cNvPicPr>
          <p:nvPr/>
        </p:nvPicPr>
        <p:blipFill>
          <a:blip r:embed="rId5"/>
          <a:srcRect l="7412" r="7412"/>
          <a:stretch/>
        </p:blipFill>
        <p:spPr>
          <a:xfrm>
            <a:off x="4619405" y="680673"/>
            <a:ext cx="2135497" cy="3158588"/>
          </a:xfrm>
          <a:prstGeom prst="rect">
            <a:avLst/>
          </a:prstGeom>
        </p:spPr>
      </p:pic>
      <p:sp>
        <p:nvSpPr>
          <p:cNvPr id="6" name="Rectangle 5">
            <a:hlinkClick r:id="rId6" action="ppaction://hlinksldjump"/>
            <a:extLst>
              <a:ext uri="{FF2B5EF4-FFF2-40B4-BE49-F238E27FC236}">
                <a16:creationId xmlns="" xmlns:a16="http://schemas.microsoft.com/office/drawing/2014/main" id="{737F35DD-9C22-C197-CAFF-D414B795CC51}"/>
              </a:ext>
            </a:extLst>
          </p:cNvPr>
          <p:cNvSpPr/>
          <p:nvPr/>
        </p:nvSpPr>
        <p:spPr>
          <a:xfrm>
            <a:off x="4619405" y="685736"/>
            <a:ext cx="2124589" cy="3153525"/>
          </a:xfrm>
          <a:prstGeom prst="rect">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3</a:t>
            </a:r>
          </a:p>
        </p:txBody>
      </p:sp>
      <p:pic>
        <p:nvPicPr>
          <p:cNvPr id="2" name="Picture 1">
            <a:extLst>
              <a:ext uri="{FF2B5EF4-FFF2-40B4-BE49-F238E27FC236}">
                <a16:creationId xmlns="" xmlns:a16="http://schemas.microsoft.com/office/drawing/2014/main" id="{38A8B2D6-79B2-EB51-14FA-CCD5AED9B6D2}"/>
              </a:ext>
            </a:extLst>
          </p:cNvPr>
          <p:cNvPicPr>
            <a:picLocks noChangeAspect="1"/>
          </p:cNvPicPr>
          <p:nvPr/>
        </p:nvPicPr>
        <p:blipFill>
          <a:blip r:embed="rId7"/>
          <a:srcRect l="6769" r="6769"/>
          <a:stretch/>
        </p:blipFill>
        <p:spPr>
          <a:xfrm>
            <a:off x="6887988" y="680673"/>
            <a:ext cx="2135497" cy="3158588"/>
          </a:xfrm>
          <a:prstGeom prst="rect">
            <a:avLst/>
          </a:prstGeom>
        </p:spPr>
      </p:pic>
      <p:sp>
        <p:nvSpPr>
          <p:cNvPr id="4" name="Rectangle 3">
            <a:hlinkClick r:id="rId8" action="ppaction://hlinksldjump"/>
            <a:extLst>
              <a:ext uri="{FF2B5EF4-FFF2-40B4-BE49-F238E27FC236}">
                <a16:creationId xmlns="" xmlns:a16="http://schemas.microsoft.com/office/drawing/2014/main" id="{4C6B9291-3ADE-3BBE-3094-FE48B5731C7B}"/>
              </a:ext>
            </a:extLst>
          </p:cNvPr>
          <p:cNvSpPr/>
          <p:nvPr/>
        </p:nvSpPr>
        <p:spPr>
          <a:xfrm>
            <a:off x="6898896" y="689585"/>
            <a:ext cx="2124589" cy="3153525"/>
          </a:xfrm>
          <a:prstGeom prst="rect">
            <a:avLst/>
          </a:prstGeom>
          <a:solidFill>
            <a:srgbClr val="69AB69"/>
          </a:solidFill>
          <a:ln>
            <a:solidFill>
              <a:srgbClr val="4983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400" b="1"/>
              <a:t>4</a:t>
            </a:r>
          </a:p>
        </p:txBody>
      </p:sp>
      <p:sp>
        <p:nvSpPr>
          <p:cNvPr id="8" name="Hộp Văn bản 7">
            <a:extLst>
              <a:ext uri="{FF2B5EF4-FFF2-40B4-BE49-F238E27FC236}">
                <a16:creationId xmlns="" xmlns:a16="http://schemas.microsoft.com/office/drawing/2014/main" id="{DA3F3923-9B5C-F289-2F07-1FF7474AA101}"/>
              </a:ext>
            </a:extLst>
          </p:cNvPr>
          <p:cNvSpPr txBox="1"/>
          <p:nvPr/>
        </p:nvSpPr>
        <p:spPr>
          <a:xfrm>
            <a:off x="116113" y="4006516"/>
            <a:ext cx="2013476" cy="646331"/>
          </a:xfrm>
          <a:prstGeom prst="rect">
            <a:avLst/>
          </a:prstGeom>
          <a:noFill/>
        </p:spPr>
        <p:txBody>
          <a:bodyPr wrap="square" rtlCol="0">
            <a:spAutoFit/>
          </a:bodyPr>
          <a:lstStyle/>
          <a:p>
            <a:r>
              <a:rPr lang="en-US" sz="1800" b="1" dirty="0">
                <a:solidFill>
                  <a:srgbClr val="FF0000"/>
                </a:solidFill>
                <a:latin typeface="Times New Roman" panose="02020603050405020304" pitchFamily="18" charset="0"/>
                <a:ea typeface="Times New Roman" panose="02020603050405020304" pitchFamily="18" charset="0"/>
              </a:rPr>
              <a:t>TT </a:t>
            </a:r>
            <a:r>
              <a:rPr lang="en-US" sz="1800" b="1" dirty="0" err="1">
                <a:solidFill>
                  <a:srgbClr val="FF0000"/>
                </a:solidFill>
                <a:latin typeface="Times New Roman" panose="02020603050405020304" pitchFamily="18" charset="0"/>
                <a:ea typeface="Times New Roman" panose="02020603050405020304" pitchFamily="18" charset="0"/>
              </a:rPr>
              <a:t>Mỹ</a:t>
            </a:r>
            <a:r>
              <a:rPr lang="en-US" sz="1800" b="1" dirty="0">
                <a:solidFill>
                  <a:srgbClr val="FF0000"/>
                </a:solidFill>
                <a:latin typeface="Times New Roman" panose="02020603050405020304" pitchFamily="18" charset="0"/>
                <a:ea typeface="Times New Roman" panose="02020603050405020304" pitchFamily="18" charset="0"/>
              </a:rPr>
              <a:t>: </a:t>
            </a:r>
            <a:r>
              <a:rPr lang="en-US" sz="1800" b="1" kern="0" dirty="0">
                <a:solidFill>
                  <a:srgbClr val="FF0000"/>
                </a:solidFill>
                <a:effectLst/>
                <a:latin typeface="Times New Roman" panose="02020603050405020304" pitchFamily="18" charset="0"/>
                <a:ea typeface="Times New Roman" panose="02020603050405020304" pitchFamily="18" charset="0"/>
              </a:rPr>
              <a:t>Ru-</a:t>
            </a:r>
            <a:r>
              <a:rPr lang="en-US" sz="1800" b="1" kern="0" dirty="0" err="1">
                <a:solidFill>
                  <a:srgbClr val="FF0000"/>
                </a:solidFill>
                <a:effectLst/>
                <a:latin typeface="Times New Roman" panose="02020603050405020304" pitchFamily="18" charset="0"/>
                <a:ea typeface="Times New Roman" panose="02020603050405020304" pitchFamily="18" charset="0"/>
              </a:rPr>
              <a:t>dơ</a:t>
            </a:r>
            <a:r>
              <a:rPr lang="en-US" sz="1800" b="1" kern="0" dirty="0">
                <a:solidFill>
                  <a:srgbClr val="FF0000"/>
                </a:solidFill>
                <a:effectLst/>
                <a:latin typeface="Times New Roman" panose="02020603050405020304" pitchFamily="18" charset="0"/>
                <a:ea typeface="Times New Roman" panose="02020603050405020304" pitchFamily="18" charset="0"/>
              </a:rPr>
              <a:t>-</a:t>
            </a:r>
            <a:r>
              <a:rPr lang="en-US" sz="1800" b="1" kern="0" dirty="0" err="1">
                <a:solidFill>
                  <a:srgbClr val="FF0000"/>
                </a:solidFill>
                <a:effectLst/>
                <a:latin typeface="Times New Roman" panose="02020603050405020304" pitchFamily="18" charset="0"/>
                <a:ea typeface="Times New Roman" panose="02020603050405020304" pitchFamily="18" charset="0"/>
              </a:rPr>
              <a:t>ven.</a:t>
            </a:r>
            <a:endParaRPr lang="vi-VN" b="1" dirty="0">
              <a:solidFill>
                <a:srgbClr val="FF0000"/>
              </a:solidFill>
            </a:endParaRPr>
          </a:p>
        </p:txBody>
      </p:sp>
      <p:sp>
        <p:nvSpPr>
          <p:cNvPr id="12" name="Hộp Văn bản 11">
            <a:extLst>
              <a:ext uri="{FF2B5EF4-FFF2-40B4-BE49-F238E27FC236}">
                <a16:creationId xmlns="" xmlns:a16="http://schemas.microsoft.com/office/drawing/2014/main" id="{E3B0AC19-044B-6C83-A33E-42081A75807C}"/>
              </a:ext>
            </a:extLst>
          </p:cNvPr>
          <p:cNvSpPr txBox="1"/>
          <p:nvPr/>
        </p:nvSpPr>
        <p:spPr>
          <a:xfrm>
            <a:off x="2466474" y="4006516"/>
            <a:ext cx="2013476" cy="646331"/>
          </a:xfrm>
          <a:prstGeom prst="rect">
            <a:avLst/>
          </a:prstGeom>
          <a:noFill/>
        </p:spPr>
        <p:txBody>
          <a:bodyPr wrap="square" rtlCol="0">
            <a:spAutoFit/>
          </a:bodyPr>
          <a:lstStyle/>
          <a:p>
            <a:pPr algn="ctr"/>
            <a:r>
              <a:rPr lang="en-US" sz="1800" b="1" kern="0" dirty="0">
                <a:solidFill>
                  <a:srgbClr val="FF0000"/>
                </a:solidFill>
                <a:effectLst/>
                <a:latin typeface="Times New Roman" panose="02020603050405020304" pitchFamily="18" charset="0"/>
                <a:ea typeface="Times New Roman" panose="02020603050405020304" pitchFamily="18" charset="0"/>
              </a:rPr>
              <a:t>TBT ĐCS Liên </a:t>
            </a:r>
            <a:r>
              <a:rPr lang="en-US" sz="1800" b="1" kern="0" dirty="0" err="1">
                <a:solidFill>
                  <a:srgbClr val="FF0000"/>
                </a:solidFill>
                <a:effectLst/>
                <a:latin typeface="Times New Roman" panose="02020603050405020304" pitchFamily="18" charset="0"/>
                <a:ea typeface="Times New Roman" panose="02020603050405020304" pitchFamily="18" charset="0"/>
              </a:rPr>
              <a:t>Xô</a:t>
            </a:r>
            <a:r>
              <a:rPr lang="en-US" sz="1800" b="1" kern="0" dirty="0">
                <a:solidFill>
                  <a:srgbClr val="FF0000"/>
                </a:solidFill>
                <a:effectLst/>
                <a:latin typeface="Times New Roman" panose="02020603050405020304" pitchFamily="18" charset="0"/>
                <a:ea typeface="Times New Roman" panose="02020603050405020304" pitchFamily="18" charset="0"/>
              </a:rPr>
              <a:t>: G. </a:t>
            </a:r>
            <a:r>
              <a:rPr lang="en-US" sz="1800" b="1" kern="0" dirty="0" err="1">
                <a:solidFill>
                  <a:srgbClr val="FF0000"/>
                </a:solidFill>
                <a:effectLst/>
                <a:latin typeface="Times New Roman" panose="02020603050405020304" pitchFamily="18" charset="0"/>
                <a:ea typeface="Times New Roman" panose="02020603050405020304" pitchFamily="18" charset="0"/>
              </a:rPr>
              <a:t>Xta</a:t>
            </a:r>
            <a:r>
              <a:rPr lang="en-US" sz="1800" b="1" kern="0" dirty="0">
                <a:solidFill>
                  <a:srgbClr val="FF0000"/>
                </a:solidFill>
                <a:effectLst/>
                <a:latin typeface="Times New Roman" panose="02020603050405020304" pitchFamily="18" charset="0"/>
                <a:ea typeface="Times New Roman" panose="02020603050405020304" pitchFamily="18" charset="0"/>
              </a:rPr>
              <a:t>-lin. </a:t>
            </a:r>
            <a:endParaRPr lang="vi-VN" b="1" dirty="0">
              <a:solidFill>
                <a:srgbClr val="FF0000"/>
              </a:solidFill>
            </a:endParaRPr>
          </a:p>
        </p:txBody>
      </p:sp>
      <p:sp>
        <p:nvSpPr>
          <p:cNvPr id="3" name="Hộp Văn bản 2">
            <a:extLst>
              <a:ext uri="{FF2B5EF4-FFF2-40B4-BE49-F238E27FC236}">
                <a16:creationId xmlns="" xmlns:a16="http://schemas.microsoft.com/office/drawing/2014/main" id="{944E3014-368B-FF42-8621-C3DD715FD37D}"/>
              </a:ext>
            </a:extLst>
          </p:cNvPr>
          <p:cNvSpPr txBox="1"/>
          <p:nvPr/>
        </p:nvSpPr>
        <p:spPr>
          <a:xfrm>
            <a:off x="4716379" y="4006516"/>
            <a:ext cx="2013476" cy="646331"/>
          </a:xfrm>
          <a:prstGeom prst="rect">
            <a:avLst/>
          </a:prstGeom>
          <a:noFill/>
        </p:spPr>
        <p:txBody>
          <a:bodyPr wrap="square" rtlCol="0">
            <a:spAutoFit/>
          </a:bodyPr>
          <a:lstStyle/>
          <a:p>
            <a:r>
              <a:rPr lang="en-US" sz="1800" b="1" kern="0" dirty="0">
                <a:solidFill>
                  <a:srgbClr val="FF0000"/>
                </a:solidFill>
                <a:effectLst/>
                <a:latin typeface="Times New Roman" panose="02020603050405020304" pitchFamily="18" charset="0"/>
                <a:ea typeface="Times New Roman" panose="02020603050405020304" pitchFamily="18" charset="0"/>
              </a:rPr>
              <a:t>TT </a:t>
            </a:r>
            <a:r>
              <a:rPr lang="en-US" sz="1800" b="1" kern="0" dirty="0" err="1">
                <a:solidFill>
                  <a:srgbClr val="FF0000"/>
                </a:solidFill>
                <a:effectLst/>
                <a:latin typeface="Times New Roman" panose="02020603050405020304" pitchFamily="18" charset="0"/>
                <a:ea typeface="Times New Roman" panose="02020603050405020304" pitchFamily="18" charset="0"/>
              </a:rPr>
              <a:t>Mỹ</a:t>
            </a:r>
            <a:r>
              <a:rPr lang="en-US" sz="1800" b="1" kern="0" dirty="0">
                <a:solidFill>
                  <a:srgbClr val="FF0000"/>
                </a:solidFill>
                <a:effectLst/>
                <a:latin typeface="Times New Roman" panose="02020603050405020304" pitchFamily="18" charset="0"/>
                <a:ea typeface="Times New Roman" panose="02020603050405020304" pitchFamily="18" charset="0"/>
              </a:rPr>
              <a:t>: He-</a:t>
            </a:r>
            <a:r>
              <a:rPr lang="en-US" sz="1800" b="1" kern="0" dirty="0" err="1">
                <a:solidFill>
                  <a:srgbClr val="FF0000"/>
                </a:solidFill>
                <a:effectLst/>
                <a:latin typeface="Times New Roman" panose="02020603050405020304" pitchFamily="18" charset="0"/>
                <a:ea typeface="Times New Roman" panose="02020603050405020304" pitchFamily="18" charset="0"/>
              </a:rPr>
              <a:t>ri</a:t>
            </a:r>
            <a:r>
              <a:rPr lang="en-US" sz="1800" b="1" kern="0" dirty="0">
                <a:solidFill>
                  <a:srgbClr val="FF0000"/>
                </a:solidFill>
                <a:effectLst/>
                <a:latin typeface="Times New Roman" panose="02020603050405020304" pitchFamily="18" charset="0"/>
                <a:ea typeface="Times New Roman" panose="02020603050405020304" pitchFamily="18" charset="0"/>
              </a:rPr>
              <a:t> </a:t>
            </a:r>
            <a:r>
              <a:rPr lang="en-US" sz="1800" b="1" kern="0" dirty="0" err="1">
                <a:solidFill>
                  <a:srgbClr val="FF0000"/>
                </a:solidFill>
                <a:effectLst/>
                <a:latin typeface="Times New Roman" panose="02020603050405020304" pitchFamily="18" charset="0"/>
                <a:ea typeface="Times New Roman" panose="02020603050405020304" pitchFamily="18" charset="0"/>
              </a:rPr>
              <a:t>S.Tru</a:t>
            </a:r>
            <a:r>
              <a:rPr lang="en-US" sz="1800" b="1" kern="0" dirty="0">
                <a:solidFill>
                  <a:srgbClr val="FF0000"/>
                </a:solidFill>
                <a:effectLst/>
                <a:latin typeface="Times New Roman" panose="02020603050405020304" pitchFamily="18" charset="0"/>
                <a:ea typeface="Times New Roman" panose="02020603050405020304" pitchFamily="18" charset="0"/>
              </a:rPr>
              <a:t>-man.</a:t>
            </a:r>
            <a:endParaRPr lang="vi-VN" b="1" dirty="0">
              <a:solidFill>
                <a:srgbClr val="FF0000"/>
              </a:solidFill>
            </a:endParaRPr>
          </a:p>
        </p:txBody>
      </p:sp>
    </p:spTree>
    <p:extLst>
      <p:ext uri="{BB962C8B-B14F-4D97-AF65-F5344CB8AC3E}">
        <p14:creationId xmlns:p14="http://schemas.microsoft.com/office/powerpoint/2010/main" val="3628137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6" grpId="0" animBg="1"/>
      <p:bldP spid="4" grpId="0" animBg="1"/>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8" name="Group 7">
            <a:extLst>
              <a:ext uri="{FF2B5EF4-FFF2-40B4-BE49-F238E27FC236}">
                <a16:creationId xmlns="" xmlns:a16="http://schemas.microsoft.com/office/drawing/2014/main" id="{893C5DB6-2D4F-2C9A-2A76-6C5B05AA6181}"/>
              </a:ext>
            </a:extLst>
          </p:cNvPr>
          <p:cNvGrpSpPr/>
          <p:nvPr/>
        </p:nvGrpSpPr>
        <p:grpSpPr>
          <a:xfrm>
            <a:off x="2116881" y="1670376"/>
            <a:ext cx="1908114" cy="2869210"/>
            <a:chOff x="2626200" y="1670377"/>
            <a:chExt cx="1908114" cy="2869210"/>
          </a:xfrm>
        </p:grpSpPr>
        <p:sp>
          <p:nvSpPr>
            <p:cNvPr id="9" name="Google Shape;393;p47">
              <a:extLst>
                <a:ext uri="{FF2B5EF4-FFF2-40B4-BE49-F238E27FC236}">
                  <a16:creationId xmlns="" xmlns:a16="http://schemas.microsoft.com/office/drawing/2014/main" id="{0743C42C-0327-C9DA-6B67-6FC2A28CED41}"/>
                </a:ext>
              </a:extLst>
            </p:cNvPr>
            <p:cNvSpPr txBox="1"/>
            <p:nvPr/>
          </p:nvSpPr>
          <p:spPr>
            <a:xfrm>
              <a:off x="2664714"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2.</a:t>
              </a:r>
              <a:endParaRPr sz="2300" b="1">
                <a:solidFill>
                  <a:schemeClr val="lt2"/>
                </a:solidFill>
                <a:latin typeface="+mj-lt"/>
                <a:ea typeface="Tenor Sans"/>
                <a:cs typeface="Tenor Sans"/>
                <a:sym typeface="Tenor Sans"/>
              </a:endParaRPr>
            </a:p>
          </p:txBody>
        </p:sp>
        <p:sp>
          <p:nvSpPr>
            <p:cNvPr id="10" name="Google Shape;394;p47">
              <a:extLst>
                <a:ext uri="{FF2B5EF4-FFF2-40B4-BE49-F238E27FC236}">
                  <a16:creationId xmlns="" xmlns:a16="http://schemas.microsoft.com/office/drawing/2014/main" id="{0DA961A7-5960-2FEA-A51A-7FCD43799D4B}"/>
                </a:ext>
              </a:extLst>
            </p:cNvPr>
            <p:cNvSpPr txBox="1"/>
            <p:nvPr/>
          </p:nvSpPr>
          <p:spPr>
            <a:xfrm>
              <a:off x="2626200" y="2571751"/>
              <a:ext cx="1869601" cy="19678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50000"/>
                </a:lnSpc>
                <a:defRPr sz="2000">
                  <a:latin typeface="+mj-lt"/>
                </a:defRPr>
              </a:lvl1pPr>
            </a:lstStyle>
            <a:p>
              <a:r>
                <a:rPr lang="vi-VN" dirty="0">
                  <a:latin typeface="+mn-lt"/>
                </a:rPr>
                <a:t>Hoàn thành </a:t>
              </a:r>
              <a:endParaRPr lang="en-US" dirty="0">
                <a:latin typeface="+mn-lt"/>
              </a:endParaRPr>
            </a:p>
            <a:p>
              <a:r>
                <a:rPr lang="vi-VN" dirty="0">
                  <a:latin typeface="+mn-lt"/>
                </a:rPr>
                <a:t>bài tập</a:t>
              </a:r>
              <a:r>
                <a:rPr lang="en-US" dirty="0">
                  <a:latin typeface="+mn-lt"/>
                </a:rPr>
                <a:t> </a:t>
              </a:r>
              <a:r>
                <a:rPr lang="en-US" dirty="0" err="1">
                  <a:latin typeface="+mn-lt"/>
                </a:rPr>
                <a:t>phần</a:t>
              </a:r>
              <a:r>
                <a:rPr lang="vi-VN" dirty="0">
                  <a:latin typeface="+mn-lt"/>
                </a:rPr>
                <a:t> Vận dụng SGK tr.4</a:t>
              </a:r>
              <a:r>
                <a:rPr lang="en-US" dirty="0">
                  <a:latin typeface="+mn-lt"/>
                </a:rPr>
                <a:t>7</a:t>
              </a:r>
              <a:r>
                <a:rPr lang="vi-VN" dirty="0">
                  <a:latin typeface="+mn-lt"/>
                </a:rPr>
                <a:t>.</a:t>
              </a:r>
              <a:endParaRPr lang="en-US" dirty="0">
                <a:latin typeface="+mn-lt"/>
              </a:endParaRPr>
            </a:p>
          </p:txBody>
        </p:sp>
        <p:grpSp>
          <p:nvGrpSpPr>
            <p:cNvPr id="11" name="Google Shape;399;p47">
              <a:extLst>
                <a:ext uri="{FF2B5EF4-FFF2-40B4-BE49-F238E27FC236}">
                  <a16:creationId xmlns="" xmlns:a16="http://schemas.microsoft.com/office/drawing/2014/main" id="{3FC37FA0-FB05-79D5-EFEC-EFE9256A0AFE}"/>
                </a:ext>
              </a:extLst>
            </p:cNvPr>
            <p:cNvGrpSpPr/>
            <p:nvPr/>
          </p:nvGrpSpPr>
          <p:grpSpPr>
            <a:xfrm>
              <a:off x="3403239" y="1670377"/>
              <a:ext cx="392551" cy="391311"/>
              <a:chOff x="-60987850" y="4100950"/>
              <a:chExt cx="316650" cy="315650"/>
            </a:xfrm>
          </p:grpSpPr>
          <p:sp>
            <p:nvSpPr>
              <p:cNvPr id="12" name="Google Shape;400;p47">
                <a:extLst>
                  <a:ext uri="{FF2B5EF4-FFF2-40B4-BE49-F238E27FC236}">
                    <a16:creationId xmlns="" xmlns:a16="http://schemas.microsoft.com/office/drawing/2014/main" id="{4763FECC-1BE2-C8C5-232D-DFC3DCBE1DB0}"/>
                  </a:ext>
                </a:extLst>
              </p:cNvPr>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 name="Google Shape;401;p47">
                <a:extLst>
                  <a:ext uri="{FF2B5EF4-FFF2-40B4-BE49-F238E27FC236}">
                    <a16:creationId xmlns="" xmlns:a16="http://schemas.microsoft.com/office/drawing/2014/main" id="{0A0433BB-D3C1-CE13-8098-7C2941B37D4B}"/>
                  </a:ext>
                </a:extLst>
              </p:cNvPr>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 name="Google Shape;402;p47">
                <a:extLst>
                  <a:ext uri="{FF2B5EF4-FFF2-40B4-BE49-F238E27FC236}">
                    <a16:creationId xmlns="" xmlns:a16="http://schemas.microsoft.com/office/drawing/2014/main" id="{5DBCD419-4C02-58EC-D8AA-B97A47E58047}"/>
                  </a:ext>
                </a:extLst>
              </p:cNvPr>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 name="Google Shape;403;p47">
                <a:extLst>
                  <a:ext uri="{FF2B5EF4-FFF2-40B4-BE49-F238E27FC236}">
                    <a16:creationId xmlns="" xmlns:a16="http://schemas.microsoft.com/office/drawing/2014/main" id="{442A2D91-3142-66D8-624C-03B965C4A04F}"/>
                  </a:ext>
                </a:extLst>
              </p:cNvPr>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 name="Google Shape;404;p47">
                <a:extLst>
                  <a:ext uri="{FF2B5EF4-FFF2-40B4-BE49-F238E27FC236}">
                    <a16:creationId xmlns="" xmlns:a16="http://schemas.microsoft.com/office/drawing/2014/main" id="{BCCEA7E6-007E-EC2A-6CBA-F00640709795}"/>
                  </a:ext>
                </a:extLst>
              </p:cNvPr>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grpSp>
        <p:nvGrpSpPr>
          <p:cNvPr id="17" name="Group 16">
            <a:extLst>
              <a:ext uri="{FF2B5EF4-FFF2-40B4-BE49-F238E27FC236}">
                <a16:creationId xmlns="" xmlns:a16="http://schemas.microsoft.com/office/drawing/2014/main" id="{A6086449-0386-162E-5901-EE576B8EA1CC}"/>
              </a:ext>
            </a:extLst>
          </p:cNvPr>
          <p:cNvGrpSpPr/>
          <p:nvPr/>
        </p:nvGrpSpPr>
        <p:grpSpPr>
          <a:xfrm>
            <a:off x="6101576" y="1704125"/>
            <a:ext cx="2619617" cy="2835461"/>
            <a:chOff x="6143262" y="1690269"/>
            <a:chExt cx="2619617" cy="2835461"/>
          </a:xfrm>
        </p:grpSpPr>
        <p:sp>
          <p:nvSpPr>
            <p:cNvPr id="18" name="Google Shape;397;p47">
              <a:extLst>
                <a:ext uri="{FF2B5EF4-FFF2-40B4-BE49-F238E27FC236}">
                  <a16:creationId xmlns="" xmlns:a16="http://schemas.microsoft.com/office/drawing/2014/main" id="{D93ECE05-CF5A-85BC-D8DE-06B36B7B7C17}"/>
                </a:ext>
              </a:extLst>
            </p:cNvPr>
            <p:cNvSpPr txBox="1"/>
            <p:nvPr/>
          </p:nvSpPr>
          <p:spPr>
            <a:xfrm>
              <a:off x="6554400"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4.</a:t>
              </a:r>
              <a:endParaRPr sz="2300" b="1">
                <a:solidFill>
                  <a:schemeClr val="lt2"/>
                </a:solidFill>
                <a:latin typeface="+mj-lt"/>
                <a:ea typeface="Tenor Sans"/>
                <a:cs typeface="Tenor Sans"/>
                <a:sym typeface="Tenor Sans"/>
              </a:endParaRPr>
            </a:p>
          </p:txBody>
        </p:sp>
        <p:sp>
          <p:nvSpPr>
            <p:cNvPr id="19" name="Google Shape;398;p47">
              <a:extLst>
                <a:ext uri="{FF2B5EF4-FFF2-40B4-BE49-F238E27FC236}">
                  <a16:creationId xmlns="" xmlns:a16="http://schemas.microsoft.com/office/drawing/2014/main" id="{C76D961B-4C04-2E4B-AF09-2C1400B6094D}"/>
                </a:ext>
              </a:extLst>
            </p:cNvPr>
            <p:cNvSpPr txBox="1"/>
            <p:nvPr/>
          </p:nvSpPr>
          <p:spPr>
            <a:xfrm>
              <a:off x="6143262" y="2585606"/>
              <a:ext cx="2619617" cy="19401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50000"/>
                </a:lnSpc>
                <a:defRPr sz="2000">
                  <a:latin typeface="+mn-lt"/>
                </a:defRPr>
              </a:lvl1pPr>
            </a:lstStyle>
            <a:p>
              <a:r>
                <a:rPr lang="vi-VN" dirty="0">
                  <a:sym typeface="Archivo"/>
                </a:rPr>
                <a:t>Đọc và tìm hiểu trước nội dung</a:t>
              </a:r>
              <a:endParaRPr lang="en-US" dirty="0">
                <a:sym typeface="Archivo"/>
              </a:endParaRPr>
            </a:p>
            <a:p>
              <a:r>
                <a:rPr lang="vi-VN" b="1" i="1" dirty="0">
                  <a:sym typeface="Archivo"/>
                </a:rPr>
                <a:t>Bài </a:t>
              </a:r>
              <a:r>
                <a:rPr lang="en-US" b="1" i="1" dirty="0">
                  <a:sym typeface="Archivo"/>
                </a:rPr>
                <a:t>10</a:t>
              </a:r>
              <a:r>
                <a:rPr lang="vi-VN" b="1" i="1" dirty="0">
                  <a:sym typeface="Archivo"/>
                </a:rPr>
                <a:t>: Liên Xô và Đông Âu từ năm 1945 đế</a:t>
              </a:r>
              <a:r>
                <a:rPr lang="en-US" b="1" i="1" dirty="0">
                  <a:sym typeface="Archivo"/>
                </a:rPr>
                <a:t>n</a:t>
              </a:r>
              <a:r>
                <a:rPr lang="vi-VN" b="1" i="1" dirty="0">
                  <a:sym typeface="Archivo"/>
                </a:rPr>
                <a:t> </a:t>
              </a:r>
              <a:r>
                <a:rPr lang="en-US" b="1" i="1" dirty="0" err="1">
                  <a:sym typeface="Archivo"/>
                </a:rPr>
                <a:t>năm</a:t>
              </a:r>
              <a:r>
                <a:rPr lang="vi-VN" b="1" i="1" dirty="0">
                  <a:sym typeface="Archivo"/>
                </a:rPr>
                <a:t> 1991. </a:t>
              </a:r>
              <a:endParaRPr b="1" i="1" dirty="0">
                <a:sym typeface="Archivo"/>
              </a:endParaRPr>
            </a:p>
          </p:txBody>
        </p:sp>
        <p:grpSp>
          <p:nvGrpSpPr>
            <p:cNvPr id="20" name="Google Shape;405;p47">
              <a:extLst>
                <a:ext uri="{FF2B5EF4-FFF2-40B4-BE49-F238E27FC236}">
                  <a16:creationId xmlns="" xmlns:a16="http://schemas.microsoft.com/office/drawing/2014/main" id="{E759A555-09D5-764F-2307-2AE489B27626}"/>
                </a:ext>
              </a:extLst>
            </p:cNvPr>
            <p:cNvGrpSpPr/>
            <p:nvPr/>
          </p:nvGrpSpPr>
          <p:grpSpPr>
            <a:xfrm>
              <a:off x="7288610" y="1690269"/>
              <a:ext cx="401180" cy="351549"/>
              <a:chOff x="899850" y="871450"/>
              <a:chExt cx="483175" cy="423400"/>
            </a:xfrm>
          </p:grpSpPr>
          <p:sp>
            <p:nvSpPr>
              <p:cNvPr id="21" name="Google Shape;406;p47">
                <a:extLst>
                  <a:ext uri="{FF2B5EF4-FFF2-40B4-BE49-F238E27FC236}">
                    <a16:creationId xmlns="" xmlns:a16="http://schemas.microsoft.com/office/drawing/2014/main" id="{7D75D4E2-985A-F9D0-0F45-560CF1D1B16F}"/>
                  </a:ext>
                </a:extLst>
              </p:cNvPr>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2" name="Google Shape;407;p47">
                <a:extLst>
                  <a:ext uri="{FF2B5EF4-FFF2-40B4-BE49-F238E27FC236}">
                    <a16:creationId xmlns="" xmlns:a16="http://schemas.microsoft.com/office/drawing/2014/main" id="{4782A0BF-C174-1CA7-F4C5-100F1419709C}"/>
                  </a:ext>
                </a:extLst>
              </p:cNvPr>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3" name="Google Shape;408;p47">
                <a:extLst>
                  <a:ext uri="{FF2B5EF4-FFF2-40B4-BE49-F238E27FC236}">
                    <a16:creationId xmlns="" xmlns:a16="http://schemas.microsoft.com/office/drawing/2014/main" id="{6118B543-EDC5-BD39-CF10-844856434247}"/>
                  </a:ext>
                </a:extLst>
              </p:cNvPr>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4" name="Google Shape;409;p47">
                <a:extLst>
                  <a:ext uri="{FF2B5EF4-FFF2-40B4-BE49-F238E27FC236}">
                    <a16:creationId xmlns="" xmlns:a16="http://schemas.microsoft.com/office/drawing/2014/main" id="{F7E9C89B-AD90-760D-1982-B222D88F35F1}"/>
                  </a:ext>
                </a:extLst>
              </p:cNvPr>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grpSp>
        <p:nvGrpSpPr>
          <p:cNvPr id="25" name="Group 24">
            <a:extLst>
              <a:ext uri="{FF2B5EF4-FFF2-40B4-BE49-F238E27FC236}">
                <a16:creationId xmlns="" xmlns:a16="http://schemas.microsoft.com/office/drawing/2014/main" id="{85D5C4E9-4FD4-147C-F264-A5F68B7EBC38}"/>
              </a:ext>
            </a:extLst>
          </p:cNvPr>
          <p:cNvGrpSpPr/>
          <p:nvPr/>
        </p:nvGrpSpPr>
        <p:grpSpPr>
          <a:xfrm>
            <a:off x="4181210" y="1669762"/>
            <a:ext cx="1869600" cy="2466806"/>
            <a:chOff x="4609552" y="1669762"/>
            <a:chExt cx="1869600" cy="2466806"/>
          </a:xfrm>
        </p:grpSpPr>
        <p:sp>
          <p:nvSpPr>
            <p:cNvPr id="26" name="Google Shape;395;p47">
              <a:extLst>
                <a:ext uri="{FF2B5EF4-FFF2-40B4-BE49-F238E27FC236}">
                  <a16:creationId xmlns="" xmlns:a16="http://schemas.microsoft.com/office/drawing/2014/main" id="{C89AEEAE-4A74-56A2-AEB4-DE9FED616040}"/>
                </a:ext>
              </a:extLst>
            </p:cNvPr>
            <p:cNvSpPr txBox="1"/>
            <p:nvPr/>
          </p:nvSpPr>
          <p:spPr>
            <a:xfrm>
              <a:off x="4609552"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3.</a:t>
              </a:r>
              <a:endParaRPr sz="2300" b="1">
                <a:solidFill>
                  <a:schemeClr val="lt2"/>
                </a:solidFill>
                <a:latin typeface="+mj-lt"/>
                <a:ea typeface="Tenor Sans"/>
                <a:cs typeface="Tenor Sans"/>
                <a:sym typeface="Tenor Sans"/>
              </a:endParaRPr>
            </a:p>
          </p:txBody>
        </p:sp>
        <p:sp>
          <p:nvSpPr>
            <p:cNvPr id="27" name="Google Shape;396;p47">
              <a:extLst>
                <a:ext uri="{FF2B5EF4-FFF2-40B4-BE49-F238E27FC236}">
                  <a16:creationId xmlns="" xmlns:a16="http://schemas.microsoft.com/office/drawing/2014/main" id="{80606249-CC17-8788-CEC0-D76880AA0A63}"/>
                </a:ext>
              </a:extLst>
            </p:cNvPr>
            <p:cNvSpPr txBox="1"/>
            <p:nvPr/>
          </p:nvSpPr>
          <p:spPr>
            <a:xfrm>
              <a:off x="4663125" y="2599459"/>
              <a:ext cx="1762390" cy="1537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50000"/>
                </a:lnSpc>
                <a:defRPr sz="2000">
                  <a:latin typeface="+mn-lt"/>
                </a:defRPr>
              </a:lvl1pPr>
            </a:lstStyle>
            <a:p>
              <a:r>
                <a:rPr lang="vi-VN" dirty="0"/>
                <a:t>Làm bài tập Bài 9 – SBT Lịch sử và Địa lí 9, phần Lịch sử. </a:t>
              </a:r>
              <a:endParaRPr dirty="0">
                <a:sym typeface="Archivo"/>
              </a:endParaRPr>
            </a:p>
          </p:txBody>
        </p:sp>
        <p:grpSp>
          <p:nvGrpSpPr>
            <p:cNvPr id="28" name="Google Shape;410;p47">
              <a:extLst>
                <a:ext uri="{FF2B5EF4-FFF2-40B4-BE49-F238E27FC236}">
                  <a16:creationId xmlns="" xmlns:a16="http://schemas.microsoft.com/office/drawing/2014/main" id="{28349AE9-AD8C-709A-494E-5FD016C26636}"/>
                </a:ext>
              </a:extLst>
            </p:cNvPr>
            <p:cNvGrpSpPr/>
            <p:nvPr/>
          </p:nvGrpSpPr>
          <p:grpSpPr>
            <a:xfrm>
              <a:off x="5348079" y="1669762"/>
              <a:ext cx="392545" cy="392545"/>
              <a:chOff x="6239925" y="2032450"/>
              <a:chExt cx="472775" cy="472775"/>
            </a:xfrm>
          </p:grpSpPr>
          <p:sp>
            <p:nvSpPr>
              <p:cNvPr id="29" name="Google Shape;411;p47">
                <a:extLst>
                  <a:ext uri="{FF2B5EF4-FFF2-40B4-BE49-F238E27FC236}">
                    <a16:creationId xmlns="" xmlns:a16="http://schemas.microsoft.com/office/drawing/2014/main" id="{0219D1D2-8EDB-EB76-3A3A-E4EB7EC2DEE2}"/>
                  </a:ext>
                </a:extLst>
              </p:cNvPr>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30" name="Google Shape;412;p47">
                <a:extLst>
                  <a:ext uri="{FF2B5EF4-FFF2-40B4-BE49-F238E27FC236}">
                    <a16:creationId xmlns="" xmlns:a16="http://schemas.microsoft.com/office/drawing/2014/main" id="{74971CC7-FDB6-F322-B908-8CD33118F8E0}"/>
                  </a:ext>
                </a:extLst>
              </p:cNvPr>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grpSp>
        <p:nvGrpSpPr>
          <p:cNvPr id="31" name="Group 30">
            <a:extLst>
              <a:ext uri="{FF2B5EF4-FFF2-40B4-BE49-F238E27FC236}">
                <a16:creationId xmlns="" xmlns:a16="http://schemas.microsoft.com/office/drawing/2014/main" id="{78F84021-0346-165A-E327-81394D036E9F}"/>
              </a:ext>
            </a:extLst>
          </p:cNvPr>
          <p:cNvGrpSpPr/>
          <p:nvPr/>
        </p:nvGrpSpPr>
        <p:grpSpPr>
          <a:xfrm>
            <a:off x="142878" y="1669762"/>
            <a:ext cx="1869600" cy="1948714"/>
            <a:chOff x="719877" y="1669764"/>
            <a:chExt cx="1869600" cy="1948714"/>
          </a:xfrm>
        </p:grpSpPr>
        <p:sp>
          <p:nvSpPr>
            <p:cNvPr id="384" name="Google Shape;391;p47">
              <a:extLst>
                <a:ext uri="{FF2B5EF4-FFF2-40B4-BE49-F238E27FC236}">
                  <a16:creationId xmlns="" xmlns:a16="http://schemas.microsoft.com/office/drawing/2014/main" id="{4A88721E-6E54-4E63-BE2E-53E37179376F}"/>
                </a:ext>
              </a:extLst>
            </p:cNvPr>
            <p:cNvSpPr txBox="1"/>
            <p:nvPr/>
          </p:nvSpPr>
          <p:spPr>
            <a:xfrm>
              <a:off x="719877"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1.</a:t>
              </a:r>
              <a:endParaRPr sz="2300" b="1">
                <a:solidFill>
                  <a:schemeClr val="lt2"/>
                </a:solidFill>
                <a:latin typeface="+mj-lt"/>
                <a:ea typeface="Tenor Sans"/>
                <a:cs typeface="Tenor Sans"/>
                <a:sym typeface="Tenor Sans"/>
              </a:endParaRPr>
            </a:p>
          </p:txBody>
        </p:sp>
        <p:sp>
          <p:nvSpPr>
            <p:cNvPr id="385" name="Google Shape;392;p47">
              <a:extLst>
                <a:ext uri="{FF2B5EF4-FFF2-40B4-BE49-F238E27FC236}">
                  <a16:creationId xmlns="" xmlns:a16="http://schemas.microsoft.com/office/drawing/2014/main" id="{F85F98E9-93C3-9E7B-D78F-3B3333DDA5A8}"/>
                </a:ext>
              </a:extLst>
            </p:cNvPr>
            <p:cNvSpPr txBox="1"/>
            <p:nvPr/>
          </p:nvSpPr>
          <p:spPr>
            <a:xfrm>
              <a:off x="719877" y="2599461"/>
              <a:ext cx="1869600" cy="1019017"/>
            </a:xfrm>
            <a:prstGeom prst="rect">
              <a:avLst/>
            </a:prstGeom>
            <a:noFill/>
            <a:ln>
              <a:noFill/>
            </a:ln>
          </p:spPr>
          <p:txBody>
            <a:bodyPr spcFirstLastPara="1" wrap="square" lIns="91425" tIns="91425" rIns="91425" bIns="91425" anchor="t" anchorCtr="0">
              <a:noAutofit/>
            </a:bodyPr>
            <a:lstStyle/>
            <a:p>
              <a:pPr marL="0" indent="0" algn="ctr">
                <a:lnSpc>
                  <a:spcPct val="150000"/>
                </a:lnSpc>
              </a:pPr>
              <a:r>
                <a:rPr lang="en-US" sz="2000">
                  <a:latin typeface="+mj-lt"/>
                </a:rPr>
                <a:t>Ôn lại </a:t>
              </a:r>
            </a:p>
            <a:p>
              <a:pPr marL="0" indent="0" algn="ctr">
                <a:lnSpc>
                  <a:spcPct val="150000"/>
                </a:lnSpc>
              </a:pPr>
              <a:r>
                <a:rPr lang="en-US" sz="2000">
                  <a:latin typeface="+mj-lt"/>
                </a:rPr>
                <a:t>kiến thức </a:t>
              </a:r>
            </a:p>
            <a:p>
              <a:pPr marL="0" indent="0" algn="ctr">
                <a:lnSpc>
                  <a:spcPct val="150000"/>
                </a:lnSpc>
              </a:pPr>
              <a:r>
                <a:rPr lang="en-US" sz="2000">
                  <a:latin typeface="+mj-lt"/>
                </a:rPr>
                <a:t>đã học</a:t>
              </a:r>
            </a:p>
          </p:txBody>
        </p:sp>
        <p:grpSp>
          <p:nvGrpSpPr>
            <p:cNvPr id="386" name="Google Shape;413;p47">
              <a:extLst>
                <a:ext uri="{FF2B5EF4-FFF2-40B4-BE49-F238E27FC236}">
                  <a16:creationId xmlns="" xmlns:a16="http://schemas.microsoft.com/office/drawing/2014/main" id="{16C511C3-0B13-8D93-6B6F-7E5CBBD0DE35}"/>
                </a:ext>
              </a:extLst>
            </p:cNvPr>
            <p:cNvGrpSpPr/>
            <p:nvPr/>
          </p:nvGrpSpPr>
          <p:grpSpPr>
            <a:xfrm>
              <a:off x="1562678" y="1669764"/>
              <a:ext cx="183998" cy="392543"/>
              <a:chOff x="4584850" y="4399275"/>
              <a:chExt cx="225875" cy="481825"/>
            </a:xfrm>
          </p:grpSpPr>
          <p:sp>
            <p:nvSpPr>
              <p:cNvPr id="387" name="Google Shape;414;p47">
                <a:extLst>
                  <a:ext uri="{FF2B5EF4-FFF2-40B4-BE49-F238E27FC236}">
                    <a16:creationId xmlns="" xmlns:a16="http://schemas.microsoft.com/office/drawing/2014/main" id="{97483250-DBC2-955C-BE92-6AF0956E138F}"/>
                  </a:ext>
                </a:extLst>
              </p:cNvPr>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388" name="Google Shape;415;p47">
                <a:extLst>
                  <a:ext uri="{FF2B5EF4-FFF2-40B4-BE49-F238E27FC236}">
                    <a16:creationId xmlns="" xmlns:a16="http://schemas.microsoft.com/office/drawing/2014/main" id="{CC0DAA80-0652-891B-331F-07C93558B5CE}"/>
                  </a:ext>
                </a:extLst>
              </p:cNvPr>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sp>
        <p:nvSpPr>
          <p:cNvPr id="424" name="TextBox 423">
            <a:extLst>
              <a:ext uri="{FF2B5EF4-FFF2-40B4-BE49-F238E27FC236}">
                <a16:creationId xmlns="" xmlns:a16="http://schemas.microsoft.com/office/drawing/2014/main" id="{3F08882A-02B1-A668-BB4D-A19BA969F541}"/>
              </a:ext>
            </a:extLst>
          </p:cNvPr>
          <p:cNvSpPr txBox="1"/>
          <p:nvPr/>
        </p:nvSpPr>
        <p:spPr>
          <a:xfrm>
            <a:off x="2052401" y="603914"/>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tx1">
                    <a:lumMod val="75000"/>
                    <a:lumOff val="25000"/>
                  </a:schemeClr>
                </a:solidFill>
                <a:effectLst/>
                <a:uLnTx/>
                <a:uFillTx/>
                <a:latin typeface="+mj-lt"/>
                <a:cs typeface="Arial"/>
                <a:sym typeface="Arial"/>
              </a:rPr>
              <a:t>HƯỚNG DẪN </a:t>
            </a:r>
            <a:r>
              <a:rPr kumimoji="0" lang="en" sz="3600" b="1" i="0" u="none" strike="noStrike" kern="0" cap="none" spc="0" normalizeH="0" baseline="0" noProof="0">
                <a:ln>
                  <a:noFill/>
                </a:ln>
                <a:solidFill>
                  <a:srgbClr val="BE0B23"/>
                </a:solidFill>
                <a:effectLst/>
                <a:uLnTx/>
                <a:uFillTx/>
                <a:latin typeface="+mj-lt"/>
                <a:cs typeface="Arial"/>
                <a:sym typeface="Arial"/>
              </a:rPr>
              <a:t>VỀ NHÀ</a:t>
            </a:r>
            <a:endParaRPr kumimoji="0" lang="en-US" sz="3600" b="1" i="0" u="none" strike="noStrike" kern="0" cap="none" spc="0" normalizeH="0" baseline="0" noProof="0">
              <a:ln>
                <a:noFill/>
              </a:ln>
              <a:solidFill>
                <a:srgbClr val="BE0B23"/>
              </a:solidFill>
              <a:effectLst/>
              <a:uLnTx/>
              <a:uFillTx/>
              <a:latin typeface="+mj-lt"/>
              <a:cs typeface="Arial"/>
              <a:sym typeface="Arial"/>
            </a:endParaRPr>
          </a:p>
        </p:txBody>
      </p:sp>
    </p:spTree>
    <p:extLst>
      <p:ext uri="{BB962C8B-B14F-4D97-AF65-F5344CB8AC3E}">
        <p14:creationId xmlns:p14="http://schemas.microsoft.com/office/powerpoint/2010/main" val="208690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7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14" name="TextBox 13">
            <a:extLst>
              <a:ext uri="{FF2B5EF4-FFF2-40B4-BE49-F238E27FC236}">
                <a16:creationId xmlns="" xmlns:a16="http://schemas.microsoft.com/office/drawing/2014/main" id="{A139042D-F46F-4412-6B2D-337833ED0B9C}"/>
              </a:ext>
            </a:extLst>
          </p:cNvPr>
          <p:cNvSpPr txBox="1"/>
          <p:nvPr/>
        </p:nvSpPr>
        <p:spPr>
          <a:xfrm>
            <a:off x="1288497" y="1572662"/>
            <a:ext cx="6567006"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CẢM ƠN CÁC EM ĐÃ</a:t>
            </a:r>
          </a:p>
          <a:p>
            <a:pPr algn="ctr">
              <a:lnSpc>
                <a:spcPct val="150000"/>
              </a:lnSpc>
            </a:pPr>
            <a:r>
              <a:rPr lang="en-US" sz="4400" b="1">
                <a:solidFill>
                  <a:srgbClr val="BE0B23"/>
                </a:solidFill>
                <a:latin typeface="Arial" panose="020B0604020202020204" pitchFamily="34" charset="0"/>
                <a:cs typeface="Arial" panose="020B0604020202020204" pitchFamily="34" charset="0"/>
              </a:rPr>
              <a:t>CHÚ Ý LẮNG NGHE!</a:t>
            </a:r>
            <a:endParaRPr lang="en-US" sz="4400">
              <a:solidFill>
                <a:srgbClr val="BE0B23"/>
              </a:solidFill>
            </a:endParaRPr>
          </a:p>
        </p:txBody>
      </p:sp>
    </p:spTree>
    <p:extLst>
      <p:ext uri="{BB962C8B-B14F-4D97-AF65-F5344CB8AC3E}">
        <p14:creationId xmlns:p14="http://schemas.microsoft.com/office/powerpoint/2010/main" val="12457469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The Cold War - History - 12th Grade by Slidesgo">
  <a:themeElements>
    <a:clrScheme name="Simple Light">
      <a:dk1>
        <a:srgbClr val="02123A"/>
      </a:dk1>
      <a:lt1>
        <a:srgbClr val="F4F4F4"/>
      </a:lt1>
      <a:dk2>
        <a:srgbClr val="022C7D"/>
      </a:dk2>
      <a:lt2>
        <a:srgbClr val="BE0B23"/>
      </a:lt2>
      <a:accent1>
        <a:srgbClr val="EAB328"/>
      </a:accent1>
      <a:accent2>
        <a:srgbClr val="6666B7"/>
      </a:accent2>
      <a:accent3>
        <a:srgbClr val="C2C2DF"/>
      </a:accent3>
      <a:accent4>
        <a:srgbClr val="FFFFFF"/>
      </a:accent4>
      <a:accent5>
        <a:srgbClr val="FFFFFF"/>
      </a:accent5>
      <a:accent6>
        <a:srgbClr val="FFFFFF"/>
      </a:accent6>
      <a:hlink>
        <a:srgbClr val="0212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5054</TotalTime>
  <Words>4450</Words>
  <Application>Microsoft Office PowerPoint</Application>
  <PresentationFormat>On-screen Show (16:9)</PresentationFormat>
  <Paragraphs>505</Paragraphs>
  <Slides>91</Slides>
  <Notes>48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Archivo</vt:lpstr>
      <vt:lpstr>DM Sans</vt:lpstr>
      <vt:lpstr>Aptos Black</vt:lpstr>
      <vt:lpstr>Nunito Light</vt:lpstr>
      <vt:lpstr>Arial</vt:lpstr>
      <vt:lpstr>Berlin Sans FB Demi</vt:lpstr>
      <vt:lpstr>Tahoma</vt:lpstr>
      <vt:lpstr>Calibri</vt:lpstr>
      <vt:lpstr>Anaheim</vt:lpstr>
      <vt:lpstr>Tenor Sans</vt:lpstr>
      <vt:lpstr>Times New Roman</vt:lpstr>
      <vt:lpstr>The Cold War - History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Xô </vt:lpstr>
      <vt:lpstr>Mỹ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62</cp:revision>
  <dcterms:modified xsi:type="dcterms:W3CDTF">2024-11-07T12:59:34Z</dcterms:modified>
</cp:coreProperties>
</file>