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401" r:id="rId9"/>
    <p:sldId id="264" r:id="rId10"/>
    <p:sldId id="403" r:id="rId11"/>
    <p:sldId id="402" r:id="rId12"/>
    <p:sldId id="404" r:id="rId13"/>
    <p:sldId id="405" r:id="rId14"/>
    <p:sldId id="406" r:id="rId15"/>
    <p:sldId id="407" r:id="rId16"/>
    <p:sldId id="408" r:id="rId17"/>
    <p:sldId id="409" r:id="rId18"/>
    <p:sldId id="412" r:id="rId19"/>
    <p:sldId id="413" r:id="rId20"/>
    <p:sldId id="472" r:id="rId21"/>
    <p:sldId id="474" r:id="rId22"/>
    <p:sldId id="475" r:id="rId23"/>
    <p:sldId id="467" r:id="rId24"/>
    <p:sldId id="477" r:id="rId25"/>
    <p:sldId id="4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3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1BC03-D245-47AF-BEDF-470C02E10C74}"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C0EB9-AB30-4D4D-B1E2-DF5446F7E266}" type="slidenum">
              <a:rPr lang="en-US" smtClean="0"/>
              <a:t>‹#›</a:t>
            </a:fld>
            <a:endParaRPr lang="en-US"/>
          </a:p>
        </p:txBody>
      </p:sp>
    </p:spTree>
    <p:extLst>
      <p:ext uri="{BB962C8B-B14F-4D97-AF65-F5344CB8AC3E}">
        <p14:creationId xmlns:p14="http://schemas.microsoft.com/office/powerpoint/2010/main" val="61440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19BF97-CCE8-4556-AECF-D3B0ACA3D1B9}" type="slidenum">
              <a:rPr lang="en-US" smtClean="0"/>
              <a:pPr/>
              <a:t>17</a:t>
            </a:fld>
            <a:endParaRPr lang="en-US"/>
          </a:p>
        </p:txBody>
      </p:sp>
    </p:spTree>
    <p:extLst>
      <p:ext uri="{BB962C8B-B14F-4D97-AF65-F5344CB8AC3E}">
        <p14:creationId xmlns:p14="http://schemas.microsoft.com/office/powerpoint/2010/main" val="67929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D69B-19C2-46C6-9E4D-6E83A081D3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171412-CBC5-44DA-880C-2A2CEBB691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862588-42B7-4086-BAC6-85229F80DE7B}"/>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5" name="Footer Placeholder 4">
            <a:extLst>
              <a:ext uri="{FF2B5EF4-FFF2-40B4-BE49-F238E27FC236}">
                <a16:creationId xmlns:a16="http://schemas.microsoft.com/office/drawing/2014/main" id="{C2D0A81A-2785-43DB-BF79-F1CB20EAB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CA4F7-3654-4C11-B662-06B72B9A2FE4}"/>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1036471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1E6B-3F06-4FE2-85CE-52F353091B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DC7A03-EEEC-4936-B883-B8A8D5F2ED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60ED6-DB7E-42CA-A930-1E07F717ADD3}"/>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5" name="Footer Placeholder 4">
            <a:extLst>
              <a:ext uri="{FF2B5EF4-FFF2-40B4-BE49-F238E27FC236}">
                <a16:creationId xmlns:a16="http://schemas.microsoft.com/office/drawing/2014/main" id="{7A2E7114-A4E3-4F4C-9CF2-5BB794895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E7FE5-4E05-4B46-8133-4AEF827CFDDC}"/>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207815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CF26D-85B1-440C-864F-F7BEF95BC0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8DA8D1-F6FE-4177-A48A-32278C3D97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2CD1A-99C7-4496-9073-053968D908E9}"/>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5" name="Footer Placeholder 4">
            <a:extLst>
              <a:ext uri="{FF2B5EF4-FFF2-40B4-BE49-F238E27FC236}">
                <a16:creationId xmlns:a16="http://schemas.microsoft.com/office/drawing/2014/main" id="{CFA0513F-9568-4474-A2BF-8DB0125C0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0E884-4924-4DBB-A0B8-3062D6F398E0}"/>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6215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CE36-532C-44BD-A749-C663778FD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A59532-D712-4EC1-A06C-E2130BC6C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0DC52-E876-49D6-B407-9561B685FB70}"/>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5" name="Footer Placeholder 4">
            <a:extLst>
              <a:ext uri="{FF2B5EF4-FFF2-40B4-BE49-F238E27FC236}">
                <a16:creationId xmlns:a16="http://schemas.microsoft.com/office/drawing/2014/main" id="{8DABA5E9-164B-4CD0-8A6A-DD65247F1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EAE2D-76E9-472A-A245-D326A337BAE9}"/>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264814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59FA-8608-446E-A732-B906BB0FD5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D59D2-1514-4203-AE77-A3E5ED108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200155-6832-487F-9CC3-6BCC217D9505}"/>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5" name="Footer Placeholder 4">
            <a:extLst>
              <a:ext uri="{FF2B5EF4-FFF2-40B4-BE49-F238E27FC236}">
                <a16:creationId xmlns:a16="http://schemas.microsoft.com/office/drawing/2014/main" id="{1D3C0CBE-F296-45D2-859B-983EDEE64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838C9-6D88-42A0-A62E-936684B5D988}"/>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300214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606C-9E9B-40A8-86DD-660D7C69B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DD88A-AB14-4CD2-80C8-12648BE08D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01BE59-F06F-4E9F-907D-B6D06AAAC6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2C7BDC-0A16-4F82-BB6C-A0F2C581BCEA}"/>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6" name="Footer Placeholder 5">
            <a:extLst>
              <a:ext uri="{FF2B5EF4-FFF2-40B4-BE49-F238E27FC236}">
                <a16:creationId xmlns:a16="http://schemas.microsoft.com/office/drawing/2014/main" id="{9F09686F-C670-4B36-8ED2-693E774D9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4A594-DCAE-4E1C-9C3F-2FB4C58F2C0D}"/>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139896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2456-3534-49B8-BF2A-22FA25EC16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ED4128-96EB-4200-B82F-3251D2755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4D894F-D5AE-4CB3-9C60-8A6948EA5D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F49550-BDA6-4AC1-B1E3-42D58C0440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D6A11F-113D-4922-8AC7-8284991C44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5DF8FE-78FE-4A4E-9B8B-EB24F30B27DC}"/>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8" name="Footer Placeholder 7">
            <a:extLst>
              <a:ext uri="{FF2B5EF4-FFF2-40B4-BE49-F238E27FC236}">
                <a16:creationId xmlns:a16="http://schemas.microsoft.com/office/drawing/2014/main" id="{D9F8E73D-6DDD-438C-98E4-AE1DC55FAD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F2913F-7EF9-46C8-9CBE-BBFF2A56AEAB}"/>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348825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CEDA-5BDB-4D6F-B1B6-0ACB216565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B2E95-0B58-47E9-8756-E3DFE5168301}"/>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4" name="Footer Placeholder 3">
            <a:extLst>
              <a:ext uri="{FF2B5EF4-FFF2-40B4-BE49-F238E27FC236}">
                <a16:creationId xmlns:a16="http://schemas.microsoft.com/office/drawing/2014/main" id="{5D06328E-8C9F-49C9-A65D-8E1C15EBA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2EAC73-D6A6-4FB3-8C13-44F4A184E3A7}"/>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251148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A97126-8300-4B40-B89B-7EB444775E9A}"/>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3" name="Footer Placeholder 2">
            <a:extLst>
              <a:ext uri="{FF2B5EF4-FFF2-40B4-BE49-F238E27FC236}">
                <a16:creationId xmlns:a16="http://schemas.microsoft.com/office/drawing/2014/main" id="{FEF5C66C-DE12-4DFE-BE6D-C69F5DC380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109B79-612E-40BB-A78F-6D8119980ACE}"/>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1957585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0DA7-6790-4513-A5AB-39A0B0683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A31F50-1F48-4302-AF79-20027EA17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8B8F0D-2205-473A-8190-B35B7CE9B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5C8F4C-5255-481B-8BEA-BC57DB301E8F}"/>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6" name="Footer Placeholder 5">
            <a:extLst>
              <a:ext uri="{FF2B5EF4-FFF2-40B4-BE49-F238E27FC236}">
                <a16:creationId xmlns:a16="http://schemas.microsoft.com/office/drawing/2014/main" id="{9CDA5698-C647-41D3-9BFC-6B0D9C64C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6488B-C026-4CC2-AEE7-F75F8B019DF1}"/>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326358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881A-C01E-452E-91D2-6E2874987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051F4A-8E59-44D8-BA7B-97AE24F29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6038D8-CA0A-4095-B2FE-DEC789147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310C36-0F57-4482-8320-4A0FA8227C75}"/>
              </a:ext>
            </a:extLst>
          </p:cNvPr>
          <p:cNvSpPr>
            <a:spLocks noGrp="1"/>
          </p:cNvSpPr>
          <p:nvPr>
            <p:ph type="dt" sz="half" idx="10"/>
          </p:nvPr>
        </p:nvSpPr>
        <p:spPr/>
        <p:txBody>
          <a:bodyPr/>
          <a:lstStyle/>
          <a:p>
            <a:fld id="{88CCE2C9-61F9-4FB9-A265-405156EBBFDC}" type="datetimeFigureOut">
              <a:rPr lang="en-US" smtClean="0"/>
              <a:t>11/11/2024</a:t>
            </a:fld>
            <a:endParaRPr lang="en-US"/>
          </a:p>
        </p:txBody>
      </p:sp>
      <p:sp>
        <p:nvSpPr>
          <p:cNvPr id="6" name="Footer Placeholder 5">
            <a:extLst>
              <a:ext uri="{FF2B5EF4-FFF2-40B4-BE49-F238E27FC236}">
                <a16:creationId xmlns:a16="http://schemas.microsoft.com/office/drawing/2014/main" id="{9DEE5999-3CB5-46B7-95E3-F69D17C5F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6B697-FA01-4DC3-BA25-D635F505BDB7}"/>
              </a:ext>
            </a:extLst>
          </p:cNvPr>
          <p:cNvSpPr>
            <a:spLocks noGrp="1"/>
          </p:cNvSpPr>
          <p:nvPr>
            <p:ph type="sldNum" sz="quarter" idx="12"/>
          </p:nvPr>
        </p:nvSpPr>
        <p:spPr/>
        <p:txBody>
          <a:bodyPr/>
          <a:lstStyle/>
          <a:p>
            <a:fld id="{D19A3BB8-C6E4-4F2F-B17B-7E5E914AF6FB}" type="slidenum">
              <a:rPr lang="en-US" smtClean="0"/>
              <a:t>‹#›</a:t>
            </a:fld>
            <a:endParaRPr lang="en-US"/>
          </a:p>
        </p:txBody>
      </p:sp>
    </p:spTree>
    <p:extLst>
      <p:ext uri="{BB962C8B-B14F-4D97-AF65-F5344CB8AC3E}">
        <p14:creationId xmlns:p14="http://schemas.microsoft.com/office/powerpoint/2010/main" val="214372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0B937A-F06A-4AAF-8394-2A984B1D4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8A7677-A489-498F-B5FF-D89A7C738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E24BF-BD34-456B-9FE0-73DA46F10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CE2C9-61F9-4FB9-A265-405156EBBFDC}" type="datetimeFigureOut">
              <a:rPr lang="en-US" smtClean="0"/>
              <a:t>11/11/2024</a:t>
            </a:fld>
            <a:endParaRPr lang="en-US"/>
          </a:p>
        </p:txBody>
      </p:sp>
      <p:sp>
        <p:nvSpPr>
          <p:cNvPr id="5" name="Footer Placeholder 4">
            <a:extLst>
              <a:ext uri="{FF2B5EF4-FFF2-40B4-BE49-F238E27FC236}">
                <a16:creationId xmlns:a16="http://schemas.microsoft.com/office/drawing/2014/main" id="{F6FF351E-E5C5-44D2-A316-75853232FF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0CB7CC-A98D-43BA-90CB-1208F21573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A3BB8-C6E4-4F2F-B17B-7E5E914AF6FB}" type="slidenum">
              <a:rPr lang="en-US" smtClean="0"/>
              <a:t>‹#›</a:t>
            </a:fld>
            <a:endParaRPr lang="en-US"/>
          </a:p>
        </p:txBody>
      </p:sp>
    </p:spTree>
    <p:extLst>
      <p:ext uri="{BB962C8B-B14F-4D97-AF65-F5344CB8AC3E}">
        <p14:creationId xmlns:p14="http://schemas.microsoft.com/office/powerpoint/2010/main" val="2157987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webp"/><Relationship Id="rId5" Type="http://schemas.openxmlformats.org/officeDocument/2006/relationships/image" Target="../media/image4.web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web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web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webp"/><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webp"/></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50750-DD53-4E32-9E74-AFBA9B9D0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 y="-1"/>
            <a:ext cx="12017829" cy="6858001"/>
          </a:xfrm>
          <a:prstGeom prst="rect">
            <a:avLst/>
          </a:prstGeom>
        </p:spPr>
      </p:pic>
      <p:sp>
        <p:nvSpPr>
          <p:cNvPr id="2" name="TextBox 1">
            <a:extLst>
              <a:ext uri="{FF2B5EF4-FFF2-40B4-BE49-F238E27FC236}">
                <a16:creationId xmlns:a16="http://schemas.microsoft.com/office/drawing/2014/main" id="{AE8844A5-090C-49A8-8EFF-9B00730F5906}"/>
              </a:ext>
            </a:extLst>
          </p:cNvPr>
          <p:cNvSpPr txBox="1"/>
          <p:nvPr/>
        </p:nvSpPr>
        <p:spPr>
          <a:xfrm>
            <a:off x="3322109" y="6061022"/>
            <a:ext cx="6531428" cy="707886"/>
          </a:xfrm>
          <a:prstGeom prst="rect">
            <a:avLst/>
          </a:prstGeom>
          <a:noFill/>
        </p:spPr>
        <p:txBody>
          <a:bodyPr wrap="square" rtlCol="0">
            <a:spAutoFit/>
          </a:bodyPr>
          <a:lstStyle/>
          <a:p>
            <a:r>
              <a:rPr lang="en-US" sz="4000">
                <a:solidFill>
                  <a:srgbClr val="FFFF00"/>
                </a:solidFill>
                <a:latin typeface="Times New Roman" panose="02020603050405020304" pitchFamily="18" charset="0"/>
                <a:cs typeface="Times New Roman" panose="02020603050405020304" pitchFamily="18" charset="0"/>
              </a:rPr>
              <a:t>Trong một bữa tiệc Hóa học</a:t>
            </a:r>
          </a:p>
        </p:txBody>
      </p:sp>
    </p:spTree>
    <p:extLst>
      <p:ext uri="{BB962C8B-B14F-4D97-AF65-F5344CB8AC3E}">
        <p14:creationId xmlns:p14="http://schemas.microsoft.com/office/powerpoint/2010/main" val="52699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9EBE9-E06C-4AD8-8E06-1D70FE48C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48" y="159796"/>
            <a:ext cx="11354541" cy="6571505"/>
          </a:xfrm>
          <a:prstGeom prst="rect">
            <a:avLst/>
          </a:prstGeom>
        </p:spPr>
      </p:pic>
    </p:spTree>
    <p:extLst>
      <p:ext uri="{BB962C8B-B14F-4D97-AF65-F5344CB8AC3E}">
        <p14:creationId xmlns:p14="http://schemas.microsoft.com/office/powerpoint/2010/main" val="218812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562DA86-A9B9-4573-B957-165BAA2EF5F6}"/>
              </a:ext>
            </a:extLst>
          </p:cNvPr>
          <p:cNvSpPr/>
          <p:nvPr/>
        </p:nvSpPr>
        <p:spPr>
          <a:xfrm>
            <a:off x="487680" y="156754"/>
            <a:ext cx="10432868" cy="31960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9562EC5-A64A-4E6C-B985-78F02EEC0EA4}"/>
              </a:ext>
            </a:extLst>
          </p:cNvPr>
          <p:cNvPicPr>
            <a:picLocks noChangeAspect="1"/>
          </p:cNvPicPr>
          <p:nvPr/>
        </p:nvPicPr>
        <p:blipFill>
          <a:blip r:embed="rId2"/>
          <a:stretch>
            <a:fillRect/>
          </a:stretch>
        </p:blipFill>
        <p:spPr>
          <a:xfrm>
            <a:off x="731971" y="518528"/>
            <a:ext cx="1391251" cy="1414789"/>
          </a:xfrm>
          <a:prstGeom prst="rect">
            <a:avLst/>
          </a:prstGeom>
        </p:spPr>
      </p:pic>
      <p:sp>
        <p:nvSpPr>
          <p:cNvPr id="6" name="TextBox 5">
            <a:extLst>
              <a:ext uri="{FF2B5EF4-FFF2-40B4-BE49-F238E27FC236}">
                <a16:creationId xmlns:a16="http://schemas.microsoft.com/office/drawing/2014/main" id="{F54389BB-208D-44A4-A0C3-E8B6140E4C6C}"/>
              </a:ext>
            </a:extLst>
          </p:cNvPr>
          <p:cNvSpPr txBox="1"/>
          <p:nvPr/>
        </p:nvSpPr>
        <p:spPr>
          <a:xfrm>
            <a:off x="2399211" y="705394"/>
            <a:ext cx="7393577"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Có các chất sau: saccharose (C</a:t>
            </a:r>
            <a:r>
              <a:rPr lang="en-US" sz="3200" baseline="-25000">
                <a:latin typeface="Times New Roman" panose="02020603050405020304" pitchFamily="18" charset="0"/>
                <a:cs typeface="Times New Roman" panose="02020603050405020304" pitchFamily="18" charset="0"/>
              </a:rPr>
              <a:t>12</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22</a:t>
            </a:r>
            <a:r>
              <a:rPr lang="en-US" sz="3200">
                <a:latin typeface="Times New Roman" panose="02020603050405020304" pitchFamily="18" charset="0"/>
                <a:cs typeface="Times New Roman" panose="02020603050405020304" pitchFamily="18" charset="0"/>
              </a:rPr>
              <a:t>O</a:t>
            </a:r>
            <a:r>
              <a:rPr lang="en-US" sz="3200" baseline="-25000">
                <a:latin typeface="Times New Roman" panose="02020603050405020304" pitchFamily="18" charset="0"/>
                <a:cs typeface="Times New Roman" panose="02020603050405020304" pitchFamily="18" charset="0"/>
              </a:rPr>
              <a:t>11</a:t>
            </a:r>
            <a:r>
              <a:rPr lang="en-US" sz="3200">
                <a:latin typeface="Times New Roman" panose="02020603050405020304" pitchFamily="18" charset="0"/>
                <a:cs typeface="Times New Roman" panose="02020603050405020304" pitchFamily="18" charset="0"/>
              </a:rPr>
              <a:t>), propan (C</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8</a:t>
            </a:r>
            <a:r>
              <a:rPr lang="en-US" sz="3200">
                <a:latin typeface="Times New Roman" panose="02020603050405020304" pitchFamily="18" charset="0"/>
                <a:cs typeface="Times New Roman" panose="02020603050405020304" pitchFamily="18" charset="0"/>
              </a:rPr>
              <a:t>), banking soda (NaHCO</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carbon monoxide (CO), chloroform (CHCl</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calcium carbonate (CaCO</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Những chất nào là hợp chất hữu cơ?</a:t>
            </a:r>
          </a:p>
        </p:txBody>
      </p:sp>
      <p:sp>
        <p:nvSpPr>
          <p:cNvPr id="9" name="TextBox 8">
            <a:extLst>
              <a:ext uri="{FF2B5EF4-FFF2-40B4-BE49-F238E27FC236}">
                <a16:creationId xmlns:a16="http://schemas.microsoft.com/office/drawing/2014/main" id="{3A2FA4B5-090D-4090-9A1A-5BB4C755D939}"/>
              </a:ext>
            </a:extLst>
          </p:cNvPr>
          <p:cNvSpPr txBox="1"/>
          <p:nvPr/>
        </p:nvSpPr>
        <p:spPr>
          <a:xfrm>
            <a:off x="186431" y="4611704"/>
            <a:ext cx="3192495"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Hợp chất hữu cơ:</a:t>
            </a:r>
            <a:endParaRPr lang="en-US" sz="3200">
              <a:solidFill>
                <a:srgbClr val="FF0000"/>
              </a:solidFill>
            </a:endParaRPr>
          </a:p>
        </p:txBody>
      </p:sp>
      <p:sp>
        <p:nvSpPr>
          <p:cNvPr id="10" name="TextBox 9">
            <a:extLst>
              <a:ext uri="{FF2B5EF4-FFF2-40B4-BE49-F238E27FC236}">
                <a16:creationId xmlns:a16="http://schemas.microsoft.com/office/drawing/2014/main" id="{125E8E57-FFEA-4375-A9A7-54331809D1B5}"/>
              </a:ext>
            </a:extLst>
          </p:cNvPr>
          <p:cNvSpPr txBox="1"/>
          <p:nvPr/>
        </p:nvSpPr>
        <p:spPr>
          <a:xfrm>
            <a:off x="3378926" y="4611704"/>
            <a:ext cx="9894813" cy="1077218"/>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Saccharose (C</a:t>
            </a:r>
            <a:r>
              <a:rPr lang="en-US" sz="3200" baseline="-25000">
                <a:solidFill>
                  <a:srgbClr val="FF0000"/>
                </a:solidFill>
                <a:latin typeface="Times New Roman" panose="02020603050405020304" pitchFamily="18" charset="0"/>
                <a:cs typeface="Times New Roman" panose="02020603050405020304" pitchFamily="18" charset="0"/>
              </a:rPr>
              <a:t>12</a:t>
            </a:r>
            <a:r>
              <a:rPr lang="en-US" sz="3200">
                <a:solidFill>
                  <a:srgbClr val="FF0000"/>
                </a:solidFill>
                <a:latin typeface="Times New Roman" panose="02020603050405020304" pitchFamily="18" charset="0"/>
                <a:cs typeface="Times New Roman" panose="02020603050405020304" pitchFamily="18" charset="0"/>
              </a:rPr>
              <a:t>H</a:t>
            </a:r>
            <a:r>
              <a:rPr lang="en-US" sz="3200" baseline="-25000">
                <a:solidFill>
                  <a:srgbClr val="FF0000"/>
                </a:solidFill>
                <a:latin typeface="Times New Roman" panose="02020603050405020304" pitchFamily="18" charset="0"/>
                <a:cs typeface="Times New Roman" panose="02020603050405020304" pitchFamily="18" charset="0"/>
              </a:rPr>
              <a:t>22</a:t>
            </a:r>
            <a:r>
              <a:rPr lang="en-US" sz="3200">
                <a:solidFill>
                  <a:srgbClr val="FF0000"/>
                </a:solidFill>
                <a:latin typeface="Times New Roman" panose="02020603050405020304" pitchFamily="18" charset="0"/>
                <a:cs typeface="Times New Roman" panose="02020603050405020304" pitchFamily="18" charset="0"/>
              </a:rPr>
              <a:t>O</a:t>
            </a:r>
            <a:r>
              <a:rPr lang="en-US" sz="3200" baseline="-25000">
                <a:solidFill>
                  <a:srgbClr val="FF0000"/>
                </a:solidFill>
                <a:latin typeface="Times New Roman" panose="02020603050405020304" pitchFamily="18" charset="0"/>
                <a:cs typeface="Times New Roman" panose="02020603050405020304" pitchFamily="18" charset="0"/>
              </a:rPr>
              <a:t>11</a:t>
            </a:r>
            <a:r>
              <a:rPr lang="en-US" sz="3200">
                <a:solidFill>
                  <a:srgbClr val="FF0000"/>
                </a:solidFill>
                <a:latin typeface="Times New Roman" panose="02020603050405020304" pitchFamily="18" charset="0"/>
                <a:cs typeface="Times New Roman" panose="02020603050405020304" pitchFamily="18" charset="0"/>
              </a:rPr>
              <a:t>), propan (C</a:t>
            </a:r>
            <a:r>
              <a:rPr lang="en-US" sz="3200" baseline="-25000">
                <a:solidFill>
                  <a:srgbClr val="FF0000"/>
                </a:solidFill>
                <a:latin typeface="Times New Roman" panose="02020603050405020304" pitchFamily="18" charset="0"/>
                <a:cs typeface="Times New Roman" panose="02020603050405020304" pitchFamily="18" charset="0"/>
              </a:rPr>
              <a:t>3</a:t>
            </a:r>
            <a:r>
              <a:rPr lang="en-US" sz="3200">
                <a:solidFill>
                  <a:srgbClr val="FF0000"/>
                </a:solidFill>
                <a:latin typeface="Times New Roman" panose="02020603050405020304" pitchFamily="18" charset="0"/>
                <a:cs typeface="Times New Roman" panose="02020603050405020304" pitchFamily="18" charset="0"/>
              </a:rPr>
              <a:t>H</a:t>
            </a:r>
            <a:r>
              <a:rPr lang="en-US" sz="3200" baseline="-25000">
                <a:solidFill>
                  <a:srgbClr val="FF0000"/>
                </a:solidFill>
                <a:latin typeface="Times New Roman" panose="02020603050405020304" pitchFamily="18" charset="0"/>
                <a:cs typeface="Times New Roman" panose="02020603050405020304" pitchFamily="18" charset="0"/>
              </a:rPr>
              <a:t>8</a:t>
            </a:r>
            <a:r>
              <a:rPr lang="en-US" sz="3200">
                <a:solidFill>
                  <a:srgbClr val="FF0000"/>
                </a:solidFill>
                <a:latin typeface="Times New Roman" panose="02020603050405020304" pitchFamily="18" charset="0"/>
                <a:cs typeface="Times New Roman" panose="02020603050405020304" pitchFamily="18" charset="0"/>
              </a:rPr>
              <a:t>), chloroform (CHCl</a:t>
            </a:r>
            <a:r>
              <a:rPr lang="en-US" sz="3200" baseline="-25000">
                <a:solidFill>
                  <a:srgbClr val="FF0000"/>
                </a:solidFill>
                <a:latin typeface="Times New Roman" panose="02020603050405020304" pitchFamily="18" charset="0"/>
                <a:cs typeface="Times New Roman" panose="02020603050405020304" pitchFamily="18" charset="0"/>
              </a:rPr>
              <a:t>3</a:t>
            </a:r>
            <a:r>
              <a:rPr lang="en-US" sz="3200">
                <a:solidFill>
                  <a:srgbClr val="FF0000"/>
                </a:solidFill>
                <a:latin typeface="Times New Roman" panose="02020603050405020304" pitchFamily="18" charset="0"/>
                <a:cs typeface="Times New Roman" panose="02020603050405020304" pitchFamily="18" charset="0"/>
              </a:rPr>
              <a:t>).</a:t>
            </a:r>
            <a:endParaRPr lang="en-US" sz="3200">
              <a:solidFill>
                <a:srgbClr val="FF0000"/>
              </a:solidFill>
            </a:endParaRPr>
          </a:p>
        </p:txBody>
      </p:sp>
    </p:spTree>
    <p:extLst>
      <p:ext uri="{BB962C8B-B14F-4D97-AF65-F5344CB8AC3E}">
        <p14:creationId xmlns:p14="http://schemas.microsoft.com/office/powerpoint/2010/main" val="22747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ECCA14-BD31-43EB-902F-93D6BD411572}"/>
              </a:ext>
            </a:extLst>
          </p:cNvPr>
          <p:cNvSpPr txBox="1"/>
          <p:nvPr/>
        </p:nvSpPr>
        <p:spPr>
          <a:xfrm>
            <a:off x="1810876" y="149345"/>
            <a:ext cx="10763794" cy="304698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Cho 2 nhóm chất sau:</a:t>
            </a:r>
          </a:p>
          <a:p>
            <a:pPr marL="457200" indent="-457200">
              <a:buFont typeface="Arial" panose="020B0604020202020204" pitchFamily="34" charset="0"/>
              <a:buChar char="•"/>
            </a:pPr>
            <a:r>
              <a:rPr lang="en-US" sz="3200">
                <a:latin typeface="Times New Roman" panose="02020603050405020304" pitchFamily="18" charset="0"/>
                <a:cs typeface="Times New Roman" panose="02020603050405020304" pitchFamily="18" charset="0"/>
              </a:rPr>
              <a:t>Nhóm 1: butane (C</a:t>
            </a:r>
            <a:r>
              <a:rPr lang="en-US" sz="3200" baseline="-25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10</a:t>
            </a:r>
            <a:r>
              <a:rPr lang="en-US" sz="3200">
                <a:latin typeface="Times New Roman" panose="02020603050405020304" pitchFamily="18" charset="0"/>
                <a:cs typeface="Times New Roman" panose="02020603050405020304" pitchFamily="18" charset="0"/>
              </a:rPr>
              <a:t>), propane (C</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8</a:t>
            </a:r>
            <a:r>
              <a:rPr lang="en-US" sz="3200">
                <a:latin typeface="Times New Roman" panose="02020603050405020304" pitchFamily="18" charset="0"/>
                <a:cs typeface="Times New Roman" panose="02020603050405020304" pitchFamily="18" charset="0"/>
              </a:rPr>
              <a:t>), methane (CH</a:t>
            </a:r>
            <a:r>
              <a:rPr lang="en-US" sz="3200" baseline="-25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a:latin typeface="Times New Roman" panose="02020603050405020304" pitchFamily="18" charset="0"/>
                <a:cs typeface="Times New Roman" panose="02020603050405020304" pitchFamily="18" charset="0"/>
              </a:rPr>
              <a:t>Nhóm 2: saccharose (C</a:t>
            </a:r>
            <a:r>
              <a:rPr lang="en-US" sz="3200" baseline="-25000">
                <a:latin typeface="Times New Roman" panose="02020603050405020304" pitchFamily="18" charset="0"/>
                <a:cs typeface="Times New Roman" panose="02020603050405020304" pitchFamily="18" charset="0"/>
              </a:rPr>
              <a:t>12</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22</a:t>
            </a:r>
            <a:r>
              <a:rPr lang="en-US" sz="3200">
                <a:latin typeface="Times New Roman" panose="02020603050405020304" pitchFamily="18" charset="0"/>
                <a:cs typeface="Times New Roman" panose="02020603050405020304" pitchFamily="18" charset="0"/>
              </a:rPr>
              <a:t>O</a:t>
            </a:r>
            <a:r>
              <a:rPr lang="en-US" sz="3200" baseline="-25000">
                <a:latin typeface="Times New Roman" panose="02020603050405020304" pitchFamily="18" charset="0"/>
                <a:cs typeface="Times New Roman" panose="02020603050405020304" pitchFamily="18" charset="0"/>
              </a:rPr>
              <a:t>11</a:t>
            </a:r>
            <a:r>
              <a:rPr lang="en-US" sz="3200">
                <a:latin typeface="Times New Roman" panose="02020603050405020304" pitchFamily="18" charset="0"/>
                <a:cs typeface="Times New Roman" panose="02020603050405020304" pitchFamily="18" charset="0"/>
              </a:rPr>
              <a:t>), chloroform (CHCl</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ethanol (C</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O)</a:t>
            </a:r>
          </a:p>
          <a:p>
            <a:r>
              <a:rPr lang="en-US" sz="3200">
                <a:latin typeface="Times New Roman" panose="02020603050405020304" pitchFamily="18" charset="0"/>
                <a:cs typeface="Times New Roman" panose="02020603050405020304" pitchFamily="18" charset="0"/>
              </a:rPr>
              <a:t>Hãy nhận xét sự khác biệt về thành phần nguyên tố ở 2 nhóm chất trên?</a:t>
            </a:r>
          </a:p>
        </p:txBody>
      </p:sp>
      <p:pic>
        <p:nvPicPr>
          <p:cNvPr id="6" name="Picture 5">
            <a:extLst>
              <a:ext uri="{FF2B5EF4-FFF2-40B4-BE49-F238E27FC236}">
                <a16:creationId xmlns:a16="http://schemas.microsoft.com/office/drawing/2014/main" id="{D1ECAF09-90A1-44EB-9703-D545632C2A9F}"/>
              </a:ext>
            </a:extLst>
          </p:cNvPr>
          <p:cNvPicPr>
            <a:picLocks noChangeAspect="1"/>
          </p:cNvPicPr>
          <p:nvPr/>
        </p:nvPicPr>
        <p:blipFill>
          <a:blip r:embed="rId2"/>
          <a:stretch>
            <a:fillRect/>
          </a:stretch>
        </p:blipFill>
        <p:spPr>
          <a:xfrm>
            <a:off x="227483" y="153459"/>
            <a:ext cx="1391251" cy="1414789"/>
          </a:xfrm>
          <a:prstGeom prst="rect">
            <a:avLst/>
          </a:prstGeom>
        </p:spPr>
      </p:pic>
      <p:sp>
        <p:nvSpPr>
          <p:cNvPr id="7" name="TextBox 6">
            <a:extLst>
              <a:ext uri="{FF2B5EF4-FFF2-40B4-BE49-F238E27FC236}">
                <a16:creationId xmlns:a16="http://schemas.microsoft.com/office/drawing/2014/main" id="{361EAA4D-F03D-4C75-97AC-5906A1E1C9A7}"/>
              </a:ext>
            </a:extLst>
          </p:cNvPr>
          <p:cNvSpPr txBox="1"/>
          <p:nvPr/>
        </p:nvSpPr>
        <p:spPr>
          <a:xfrm>
            <a:off x="618309" y="4183367"/>
            <a:ext cx="11573691"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Ở nhóm 1: chỉ có 2 nguyên tố C và H. Còn nhóm 2: có nguyên tố C, H, O, Cl</a:t>
            </a:r>
          </a:p>
        </p:txBody>
      </p:sp>
      <p:sp>
        <p:nvSpPr>
          <p:cNvPr id="10" name="Left Brace 9">
            <a:extLst>
              <a:ext uri="{FF2B5EF4-FFF2-40B4-BE49-F238E27FC236}">
                <a16:creationId xmlns:a16="http://schemas.microsoft.com/office/drawing/2014/main" id="{F97D5E60-1D5F-45D5-9825-19522FD76C8A}"/>
              </a:ext>
            </a:extLst>
          </p:cNvPr>
          <p:cNvSpPr/>
          <p:nvPr/>
        </p:nvSpPr>
        <p:spPr>
          <a:xfrm rot="16200000">
            <a:off x="3054180" y="2575516"/>
            <a:ext cx="523218" cy="4785362"/>
          </a:xfrm>
          <a:prstGeom prst="leftBrace">
            <a:avLst>
              <a:gd name="adj1" fmla="val 8333"/>
              <a:gd name="adj2" fmla="val 5036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588FB7BC-612F-409D-A482-D5F68E00CA57}"/>
              </a:ext>
            </a:extLst>
          </p:cNvPr>
          <p:cNvSpPr/>
          <p:nvPr/>
        </p:nvSpPr>
        <p:spPr>
          <a:xfrm rot="16200000">
            <a:off x="8788774" y="2575516"/>
            <a:ext cx="523218" cy="4785362"/>
          </a:xfrm>
          <a:prstGeom prst="leftBrace">
            <a:avLst>
              <a:gd name="adj1" fmla="val 8333"/>
              <a:gd name="adj2" fmla="val 5036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id="{99D7E16F-0D68-4432-9BB2-757E4435183B}"/>
              </a:ext>
            </a:extLst>
          </p:cNvPr>
          <p:cNvSpPr/>
          <p:nvPr/>
        </p:nvSpPr>
        <p:spPr>
          <a:xfrm>
            <a:off x="1933303" y="5277308"/>
            <a:ext cx="2899955" cy="85344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Hidrocarbon</a:t>
            </a:r>
          </a:p>
        </p:txBody>
      </p:sp>
      <p:sp>
        <p:nvSpPr>
          <p:cNvPr id="13" name="Oval 12">
            <a:extLst>
              <a:ext uri="{FF2B5EF4-FFF2-40B4-BE49-F238E27FC236}">
                <a16:creationId xmlns:a16="http://schemas.microsoft.com/office/drawing/2014/main" id="{86DBDE3B-59C7-47D2-B5B3-5085FB596393}"/>
              </a:ext>
            </a:extLst>
          </p:cNvPr>
          <p:cNvSpPr/>
          <p:nvPr/>
        </p:nvSpPr>
        <p:spPr>
          <a:xfrm>
            <a:off x="6331132" y="5289752"/>
            <a:ext cx="5590902" cy="75399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Dẫn xuất của hidrocarbon</a:t>
            </a:r>
          </a:p>
        </p:txBody>
      </p:sp>
      <p:sp>
        <p:nvSpPr>
          <p:cNvPr id="14" name="TextBox 13">
            <a:extLst>
              <a:ext uri="{FF2B5EF4-FFF2-40B4-BE49-F238E27FC236}">
                <a16:creationId xmlns:a16="http://schemas.microsoft.com/office/drawing/2014/main" id="{2A933176-34AF-4BAC-89E2-D2B4019F1F37}"/>
              </a:ext>
            </a:extLst>
          </p:cNvPr>
          <p:cNvSpPr txBox="1"/>
          <p:nvPr/>
        </p:nvSpPr>
        <p:spPr>
          <a:xfrm>
            <a:off x="962296" y="6181321"/>
            <a:ext cx="517289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Vd: C</a:t>
            </a:r>
            <a:r>
              <a:rPr lang="en-US" sz="2800" baseline="-25000">
                <a:latin typeface="Times New Roman" panose="02020603050405020304" pitchFamily="18" charset="0"/>
                <a:cs typeface="Times New Roman" panose="02020603050405020304" pitchFamily="18" charset="0"/>
              </a:rPr>
              <a:t>4</a:t>
            </a:r>
            <a:r>
              <a:rPr lang="en-US" sz="280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10</a:t>
            </a:r>
            <a:r>
              <a:rPr lang="en-US" sz="2800">
                <a:latin typeface="Times New Roman" panose="02020603050405020304" pitchFamily="18" charset="0"/>
                <a:cs typeface="Times New Roman" panose="02020603050405020304" pitchFamily="18" charset="0"/>
              </a:rPr>
              <a:t>, C</a:t>
            </a:r>
            <a:r>
              <a:rPr lang="en-US" sz="2800" baseline="-25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8</a:t>
            </a:r>
            <a:r>
              <a:rPr lang="en-US" sz="2800">
                <a:latin typeface="Times New Roman" panose="02020603050405020304" pitchFamily="18" charset="0"/>
                <a:cs typeface="Times New Roman" panose="02020603050405020304" pitchFamily="18" charset="0"/>
              </a:rPr>
              <a:t>, C</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4</a:t>
            </a:r>
            <a:r>
              <a:rPr lang="en-US" sz="2800">
                <a:latin typeface="Times New Roman" panose="02020603050405020304" pitchFamily="18" charset="0"/>
                <a:cs typeface="Times New Roman" panose="02020603050405020304" pitchFamily="18" charset="0"/>
              </a:rPr>
              <a:t>,</a:t>
            </a:r>
            <a:r>
              <a:rPr lang="en-US" sz="2800" baseline="-250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a:t>
            </a:r>
            <a:r>
              <a:rPr lang="en-US" sz="2800" baseline="-25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6</a:t>
            </a:r>
            <a:r>
              <a:rPr lang="en-US" sz="2800">
                <a:latin typeface="Times New Roman" panose="02020603050405020304" pitchFamily="18" charset="0"/>
                <a:cs typeface="Times New Roman" panose="02020603050405020304" pitchFamily="18" charset="0"/>
              </a:rPr>
              <a:t>, … </a:t>
            </a:r>
          </a:p>
        </p:txBody>
      </p:sp>
      <p:sp>
        <p:nvSpPr>
          <p:cNvPr id="15" name="TextBox 14">
            <a:extLst>
              <a:ext uri="{FF2B5EF4-FFF2-40B4-BE49-F238E27FC236}">
                <a16:creationId xmlns:a16="http://schemas.microsoft.com/office/drawing/2014/main" id="{9BD2A34D-9098-4F65-865D-3D835C1355D2}"/>
              </a:ext>
            </a:extLst>
          </p:cNvPr>
          <p:cNvSpPr txBox="1"/>
          <p:nvPr/>
        </p:nvSpPr>
        <p:spPr>
          <a:xfrm>
            <a:off x="6818810" y="6143192"/>
            <a:ext cx="517289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Vd: C</a:t>
            </a:r>
            <a:r>
              <a:rPr lang="en-US" sz="2800" baseline="-25000">
                <a:latin typeface="Times New Roman" panose="02020603050405020304" pitchFamily="18" charset="0"/>
                <a:cs typeface="Times New Roman" panose="02020603050405020304" pitchFamily="18" charset="0"/>
              </a:rPr>
              <a:t>4</a:t>
            </a:r>
            <a:r>
              <a:rPr lang="en-US" sz="280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10</a:t>
            </a:r>
            <a:r>
              <a:rPr lang="en-US" sz="2800">
                <a:latin typeface="Times New Roman" panose="02020603050405020304" pitchFamily="18" charset="0"/>
                <a:cs typeface="Times New Roman" panose="02020603050405020304" pitchFamily="18" charset="0"/>
              </a:rPr>
              <a:t>O, C</a:t>
            </a:r>
            <a:r>
              <a:rPr lang="en-US" sz="2800" baseline="-25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7</a:t>
            </a:r>
            <a:r>
              <a:rPr lang="en-US" sz="2800">
                <a:latin typeface="Times New Roman" panose="02020603050405020304" pitchFamily="18" charset="0"/>
                <a:cs typeface="Times New Roman" panose="02020603050405020304" pitchFamily="18" charset="0"/>
              </a:rPr>
              <a:t>Cl, C</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5</a:t>
            </a:r>
            <a:r>
              <a:rPr lang="en-US" sz="2800">
                <a:latin typeface="Times New Roman" panose="02020603050405020304" pitchFamily="18" charset="0"/>
                <a:cs typeface="Times New Roman" panose="02020603050405020304" pitchFamily="18" charset="0"/>
              </a:rPr>
              <a:t>OH, … </a:t>
            </a:r>
          </a:p>
        </p:txBody>
      </p:sp>
    </p:spTree>
    <p:extLst>
      <p:ext uri="{BB962C8B-B14F-4D97-AF65-F5344CB8AC3E}">
        <p14:creationId xmlns:p14="http://schemas.microsoft.com/office/powerpoint/2010/main" val="26681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anim calcmode="lin" valueType="num">
                                      <p:cBhvr>
                                        <p:cTn id="45" dur="500" fill="hold"/>
                                        <p:tgtEl>
                                          <p:spTgt spid="13"/>
                                        </p:tgtEl>
                                        <p:attrNameLst>
                                          <p:attrName>ppt_x</p:attrName>
                                        </p:attrNameLst>
                                      </p:cBhvr>
                                      <p:tavLst>
                                        <p:tav tm="0">
                                          <p:val>
                                            <p:strVal val="#ppt_x"/>
                                          </p:val>
                                        </p:tav>
                                        <p:tav tm="100000">
                                          <p:val>
                                            <p:strVal val="#ppt_x"/>
                                          </p:val>
                                        </p:tav>
                                      </p:tavLst>
                                    </p:anim>
                                    <p:anim calcmode="lin" valueType="num">
                                      <p:cBhvr>
                                        <p:cTn id="4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0FE134-B40B-4868-AC36-9C4EC5E8BC44}"/>
              </a:ext>
            </a:extLst>
          </p:cNvPr>
          <p:cNvSpPr txBox="1"/>
          <p:nvPr/>
        </p:nvSpPr>
        <p:spPr>
          <a:xfrm>
            <a:off x="544092" y="1392857"/>
            <a:ext cx="10851613" cy="1200329"/>
          </a:xfrm>
          <a:prstGeom prst="rect">
            <a:avLst/>
          </a:prstGeom>
          <a:noFill/>
        </p:spPr>
        <p:txBody>
          <a:bodyPr wrap="square" rtlCol="0">
            <a:spAutoFit/>
          </a:bodyPr>
          <a:lstStyle/>
          <a:p>
            <a:pPr algn="ctr"/>
            <a:r>
              <a:rPr lang="en-US" sz="7200" b="1">
                <a:solidFill>
                  <a:srgbClr val="0000CC"/>
                </a:solidFill>
                <a:latin typeface="Times New Roman" panose="02020603050405020304" pitchFamily="18" charset="0"/>
                <a:cs typeface="Times New Roman" panose="02020603050405020304" pitchFamily="18" charset="0"/>
              </a:rPr>
              <a:t>“Ai nhanh hơn?”</a:t>
            </a:r>
          </a:p>
        </p:txBody>
      </p:sp>
    </p:spTree>
    <p:extLst>
      <p:ext uri="{BB962C8B-B14F-4D97-AF65-F5344CB8AC3E}">
        <p14:creationId xmlns:p14="http://schemas.microsoft.com/office/powerpoint/2010/main" val="384906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D60FA7-DAAA-428B-A83C-05F5AE9E88EF}"/>
              </a:ext>
            </a:extLst>
          </p:cNvPr>
          <p:cNvSpPr txBox="1"/>
          <p:nvPr/>
        </p:nvSpPr>
        <p:spPr>
          <a:xfrm>
            <a:off x="304800" y="2098766"/>
            <a:ext cx="11347269"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Cho các chất sau, hãy cho biết chất nào là hydrocarbon, chất nào là dẫn xuất của hydrocarbon, chất nào là chất vô c</a:t>
            </a:r>
            <a:r>
              <a:rPr lang="vi-VN" sz="320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A4D51D8E-6714-45FD-9A2C-594972E34912}"/>
              </a:ext>
            </a:extLst>
          </p:cNvPr>
          <p:cNvSpPr txBox="1"/>
          <p:nvPr/>
        </p:nvSpPr>
        <p:spPr>
          <a:xfrm>
            <a:off x="435428" y="3446417"/>
            <a:ext cx="11443063"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Cl, CH</a:t>
            </a:r>
            <a:r>
              <a:rPr lang="en-US" sz="3200" baseline="-25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 C</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5</a:t>
            </a:r>
            <a:r>
              <a:rPr lang="en-US" sz="3200">
                <a:latin typeface="Times New Roman" panose="02020603050405020304" pitchFamily="18" charset="0"/>
                <a:cs typeface="Times New Roman" panose="02020603050405020304" pitchFamily="18" charset="0"/>
              </a:rPr>
              <a:t>OH, NaHCO</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CO</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C</a:t>
            </a:r>
            <a:r>
              <a:rPr lang="en-US" sz="3200" baseline="-25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 CH</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COOH, CH</a:t>
            </a:r>
            <a:r>
              <a:rPr lang="en-US" sz="3200" baseline="-25000">
                <a:latin typeface="Times New Roman" panose="02020603050405020304" pitchFamily="18" charset="0"/>
                <a:cs typeface="Times New Roman" panose="02020603050405020304" pitchFamily="18" charset="0"/>
              </a:rPr>
              <a:t>5</a:t>
            </a:r>
            <a:r>
              <a:rPr lang="en-US" sz="3200">
                <a:latin typeface="Times New Roman" panose="02020603050405020304" pitchFamily="18" charset="0"/>
                <a:cs typeface="Times New Roman" panose="02020603050405020304" pitchFamily="18" charset="0"/>
              </a:rPr>
              <a:t>N, CHCl</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C</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 CaCO</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C</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H</a:t>
            </a:r>
            <a:r>
              <a:rPr lang="en-US" sz="3200" baseline="-25000">
                <a:latin typeface="Times New Roman" panose="02020603050405020304" pitchFamily="18" charset="0"/>
                <a:cs typeface="Times New Roman" panose="02020603050405020304" pitchFamily="18" charset="0"/>
              </a:rPr>
              <a:t>7</a:t>
            </a:r>
            <a:r>
              <a:rPr lang="en-US" sz="3200">
                <a:latin typeface="Times New Roman" panose="02020603050405020304" pitchFamily="18" charset="0"/>
                <a:cs typeface="Times New Roman" panose="02020603050405020304" pitchFamily="18" charset="0"/>
              </a:rPr>
              <a:t>O</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N.</a:t>
            </a:r>
          </a:p>
        </p:txBody>
      </p:sp>
      <p:pic>
        <p:nvPicPr>
          <p:cNvPr id="6" name="Đồng hồ đếm ngược 2 phút có tiếng">
            <a:hlinkClick r:id="" action="ppaction://media"/>
            <a:extLst>
              <a:ext uri="{FF2B5EF4-FFF2-40B4-BE49-F238E27FC236}">
                <a16:creationId xmlns:a16="http://schemas.microsoft.com/office/drawing/2014/main" id="{7B421E77-2399-438C-BDF9-F6E548EFA1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7383" y="113211"/>
            <a:ext cx="3049106" cy="1715122"/>
          </a:xfrm>
          <a:prstGeom prst="rect">
            <a:avLst/>
          </a:prstGeom>
        </p:spPr>
      </p:pic>
    </p:spTree>
    <p:extLst>
      <p:ext uri="{BB962C8B-B14F-4D97-AF65-F5344CB8AC3E}">
        <p14:creationId xmlns:p14="http://schemas.microsoft.com/office/powerpoint/2010/main" val="70295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04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6"/>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BC0C493-9510-4C25-83D5-97B5EB134251}"/>
              </a:ext>
            </a:extLst>
          </p:cNvPr>
          <p:cNvGraphicFramePr>
            <a:graphicFrameLocks noGrp="1"/>
          </p:cNvGraphicFramePr>
          <p:nvPr>
            <p:extLst>
              <p:ext uri="{D42A27DB-BD31-4B8C-83A1-F6EECF244321}">
                <p14:modId xmlns:p14="http://schemas.microsoft.com/office/powerpoint/2010/main" val="2626302643"/>
              </p:ext>
            </p:extLst>
          </p:nvPr>
        </p:nvGraphicFramePr>
        <p:xfrm>
          <a:off x="408972" y="727968"/>
          <a:ext cx="11783028" cy="5897880"/>
        </p:xfrm>
        <a:graphic>
          <a:graphicData uri="http://schemas.openxmlformats.org/drawingml/2006/table">
            <a:tbl>
              <a:tblPr firstRow="1" firstCol="1" bandRow="1"/>
              <a:tblGrid>
                <a:gridCol w="11783028">
                  <a:extLst>
                    <a:ext uri="{9D8B030D-6E8A-4147-A177-3AD203B41FA5}">
                      <a16:colId xmlns:a16="http://schemas.microsoft.com/office/drawing/2014/main" val="2558633316"/>
                    </a:ext>
                  </a:extLst>
                </a:gridCol>
              </a:tblGrid>
              <a:tr h="5610687">
                <a:tc>
                  <a:txBody>
                    <a:bodyPr/>
                    <a:lstStyle/>
                    <a:p>
                      <a:pPr algn="ctr">
                        <a:lnSpc>
                          <a:spcPct val="100000"/>
                        </a:lnSpc>
                        <a:spcAft>
                          <a:spcPts val="0"/>
                        </a:spcAft>
                      </a:pPr>
                      <a:endParaRPr lang="en-US" sz="700" b="1" kern="100">
                        <a:solidFill>
                          <a:srgbClr val="FF0066"/>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0000"/>
                        </a:lnSpc>
                        <a:spcAft>
                          <a:spcPts val="0"/>
                        </a:spcAft>
                      </a:pPr>
                      <a:r>
                        <a:rPr lang="en-US" sz="2800" b="1" kern="100">
                          <a:solidFill>
                            <a:srgbClr val="FF0066"/>
                          </a:solidFill>
                          <a:effectLst/>
                          <a:latin typeface="Arial" panose="020B0604020202020204" pitchFamily="34" charset="0"/>
                          <a:ea typeface="Calibri" panose="020F0502020204030204" pitchFamily="34" charset="0"/>
                          <a:cs typeface="Arial" panose="020B0604020202020204" pitchFamily="34" charset="0"/>
                        </a:rPr>
                        <a:t>PHIẾU HỌC TẬP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tx1"/>
                          </a:solidFill>
                          <a:effectLst/>
                          <a:latin typeface="Times New Roman" panose="02020603050405020304" pitchFamily="18" charset="0"/>
                          <a:ea typeface="+mn-ea"/>
                          <a:cs typeface="Times New Roman" panose="02020603050405020304" pitchFamily="18" charset="0"/>
                        </a:rPr>
                        <a:t>a) Hoàn thành thông tin trong bảng sau: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tx1"/>
                          </a:solidFill>
                          <a:effectLst/>
                          <a:latin typeface="Times New Roman" panose="02020603050405020304" pitchFamily="18" charset="0"/>
                          <a:ea typeface="+mn-ea"/>
                          <a:cs typeface="Times New Roman" panose="02020603050405020304" pitchFamily="18" charset="0"/>
                        </a:rPr>
                        <a:t>b) Điền từ thích hợp vào chỗ có dấu “…” để hoàn thành nhận xét sau: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tx1"/>
                          </a:solidFill>
                          <a:effectLst/>
                          <a:latin typeface="Times New Roman" panose="02020603050405020304" pitchFamily="18" charset="0"/>
                          <a:ea typeface="+mn-ea"/>
                          <a:cs typeface="Times New Roman" panose="02020603050405020304" pitchFamily="18" charset="0"/>
                        </a:rPr>
                        <a:t>Công thức phân tử cho biết ……… nguyên tố và ……. nguyên tử của mỗi nguyên tố trong phân tử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7963043"/>
                  </a:ext>
                </a:extLst>
              </a:tr>
            </a:tbl>
          </a:graphicData>
        </a:graphic>
      </p:graphicFrame>
      <p:pic>
        <p:nvPicPr>
          <p:cNvPr id="5" name="Picture 4">
            <a:extLst>
              <a:ext uri="{FF2B5EF4-FFF2-40B4-BE49-F238E27FC236}">
                <a16:creationId xmlns:a16="http://schemas.microsoft.com/office/drawing/2014/main" id="{AB862379-CE88-4347-9582-1FA3EC009530}"/>
              </a:ext>
            </a:extLst>
          </p:cNvPr>
          <p:cNvPicPr>
            <a:picLocks noChangeAspect="1"/>
          </p:cNvPicPr>
          <p:nvPr/>
        </p:nvPicPr>
        <p:blipFill>
          <a:blip r:embed="rId4"/>
          <a:stretch>
            <a:fillRect/>
          </a:stretch>
        </p:blipFill>
        <p:spPr>
          <a:xfrm>
            <a:off x="594804" y="1673858"/>
            <a:ext cx="11386389" cy="3475131"/>
          </a:xfrm>
          <a:prstGeom prst="rect">
            <a:avLst/>
          </a:prstGeom>
        </p:spPr>
      </p:pic>
      <p:pic>
        <p:nvPicPr>
          <p:cNvPr id="6" name="Đồng hồ đếm ngược 2 phút có tiếng">
            <a:hlinkClick r:id="" action="ppaction://media"/>
            <a:extLst>
              <a:ext uri="{FF2B5EF4-FFF2-40B4-BE49-F238E27FC236}">
                <a16:creationId xmlns:a16="http://schemas.microsoft.com/office/drawing/2014/main" id="{04D13606-D210-47AD-8317-F2029F2AA9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83263" y="8740"/>
            <a:ext cx="2408102" cy="1354557"/>
          </a:xfrm>
          <a:prstGeom prst="rect">
            <a:avLst/>
          </a:prstGeom>
        </p:spPr>
      </p:pic>
    </p:spTree>
    <p:extLst>
      <p:ext uri="{BB962C8B-B14F-4D97-AF65-F5344CB8AC3E}">
        <p14:creationId xmlns:p14="http://schemas.microsoft.com/office/powerpoint/2010/main" val="336606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04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BC0C493-9510-4C25-83D5-97B5EB134251}"/>
              </a:ext>
            </a:extLst>
          </p:cNvPr>
          <p:cNvGraphicFramePr>
            <a:graphicFrameLocks noGrp="1"/>
          </p:cNvGraphicFramePr>
          <p:nvPr>
            <p:extLst>
              <p:ext uri="{D42A27DB-BD31-4B8C-83A1-F6EECF244321}">
                <p14:modId xmlns:p14="http://schemas.microsoft.com/office/powerpoint/2010/main" val="1691952637"/>
              </p:ext>
            </p:extLst>
          </p:nvPr>
        </p:nvGraphicFramePr>
        <p:xfrm>
          <a:off x="210652" y="480060"/>
          <a:ext cx="11783028" cy="5958840"/>
        </p:xfrm>
        <a:graphic>
          <a:graphicData uri="http://schemas.openxmlformats.org/drawingml/2006/table">
            <a:tbl>
              <a:tblPr firstRow="1" firstCol="1" bandRow="1"/>
              <a:tblGrid>
                <a:gridCol w="11783028">
                  <a:extLst>
                    <a:ext uri="{9D8B030D-6E8A-4147-A177-3AD203B41FA5}">
                      <a16:colId xmlns:a16="http://schemas.microsoft.com/office/drawing/2014/main" val="2558633316"/>
                    </a:ext>
                  </a:extLst>
                </a:gridCol>
              </a:tblGrid>
              <a:tr h="5610687">
                <a:tc>
                  <a:txBody>
                    <a:bodyPr/>
                    <a:lstStyle/>
                    <a:p>
                      <a:pPr algn="ctr">
                        <a:lnSpc>
                          <a:spcPct val="100000"/>
                        </a:lnSpc>
                        <a:spcAft>
                          <a:spcPts val="0"/>
                        </a:spcAft>
                      </a:pPr>
                      <a:endParaRPr lang="en-US" sz="700" b="1" kern="100">
                        <a:solidFill>
                          <a:srgbClr val="FF0066"/>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0000"/>
                        </a:lnSpc>
                        <a:spcAft>
                          <a:spcPts val="0"/>
                        </a:spcAft>
                      </a:pPr>
                      <a:r>
                        <a:rPr lang="en-US" sz="3200" b="1" kern="10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PHIẾU HỌC TẬP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tx1"/>
                          </a:solidFill>
                          <a:effectLst/>
                          <a:latin typeface="Times New Roman" panose="02020603050405020304" pitchFamily="18" charset="0"/>
                          <a:ea typeface="+mn-ea"/>
                          <a:cs typeface="Times New Roman" panose="02020603050405020304" pitchFamily="18" charset="0"/>
                        </a:rPr>
                        <a:t>a) Hoàn thành thông tin trong bảng sau: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tx1"/>
                          </a:solidFill>
                          <a:effectLst/>
                          <a:latin typeface="Times New Roman" panose="02020603050405020304" pitchFamily="18" charset="0"/>
                          <a:ea typeface="+mn-ea"/>
                          <a:cs typeface="Times New Roman" panose="02020603050405020304" pitchFamily="18" charset="0"/>
                        </a:rPr>
                        <a:t>b) Điền từ thích hợp vào chỗ có dấu “…” để hoàn thành nhận xét sau: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tx1"/>
                          </a:solidFill>
                          <a:effectLst/>
                          <a:latin typeface="Times New Roman" panose="02020603050405020304" pitchFamily="18" charset="0"/>
                          <a:ea typeface="+mn-ea"/>
                          <a:cs typeface="Times New Roman" panose="02020603050405020304" pitchFamily="18" charset="0"/>
                        </a:rPr>
                        <a:t>Công thức phân tử cho biết ………….. nguyên tố và ……… nguyên tử của mỗi nguyên tố trong phân tử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7963043"/>
                  </a:ext>
                </a:extLst>
              </a:tr>
            </a:tbl>
          </a:graphicData>
        </a:graphic>
      </p:graphicFrame>
      <p:pic>
        <p:nvPicPr>
          <p:cNvPr id="5" name="Picture 4">
            <a:extLst>
              <a:ext uri="{FF2B5EF4-FFF2-40B4-BE49-F238E27FC236}">
                <a16:creationId xmlns:a16="http://schemas.microsoft.com/office/drawing/2014/main" id="{AB862379-CE88-4347-9582-1FA3EC009530}"/>
              </a:ext>
            </a:extLst>
          </p:cNvPr>
          <p:cNvPicPr>
            <a:picLocks noChangeAspect="1"/>
          </p:cNvPicPr>
          <p:nvPr/>
        </p:nvPicPr>
        <p:blipFill>
          <a:blip r:embed="rId2"/>
          <a:stretch>
            <a:fillRect/>
          </a:stretch>
        </p:blipFill>
        <p:spPr>
          <a:xfrm>
            <a:off x="594803" y="1471956"/>
            <a:ext cx="11386389" cy="3475131"/>
          </a:xfrm>
          <a:prstGeom prst="rect">
            <a:avLst/>
          </a:prstGeom>
        </p:spPr>
      </p:pic>
      <p:sp>
        <p:nvSpPr>
          <p:cNvPr id="2" name="TextBox 1">
            <a:extLst>
              <a:ext uri="{FF2B5EF4-FFF2-40B4-BE49-F238E27FC236}">
                <a16:creationId xmlns:a16="http://schemas.microsoft.com/office/drawing/2014/main" id="{F739B595-BD34-44DA-B2DF-F966502F17CD}"/>
              </a:ext>
            </a:extLst>
          </p:cNvPr>
          <p:cNvSpPr txBox="1"/>
          <p:nvPr/>
        </p:nvSpPr>
        <p:spPr>
          <a:xfrm>
            <a:off x="5637314" y="2341487"/>
            <a:ext cx="1326776"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C, H</a:t>
            </a:r>
          </a:p>
        </p:txBody>
      </p:sp>
      <p:sp>
        <p:nvSpPr>
          <p:cNvPr id="7" name="TextBox 6">
            <a:extLst>
              <a:ext uri="{FF2B5EF4-FFF2-40B4-BE49-F238E27FC236}">
                <a16:creationId xmlns:a16="http://schemas.microsoft.com/office/drawing/2014/main" id="{FDC4CB81-1853-4BFA-BCAE-3E1F61351055}"/>
              </a:ext>
            </a:extLst>
          </p:cNvPr>
          <p:cNvSpPr txBox="1"/>
          <p:nvPr/>
        </p:nvSpPr>
        <p:spPr>
          <a:xfrm>
            <a:off x="5522261" y="3688479"/>
            <a:ext cx="1326776"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C, H</a:t>
            </a:r>
          </a:p>
        </p:txBody>
      </p:sp>
      <p:sp>
        <p:nvSpPr>
          <p:cNvPr id="8" name="TextBox 7">
            <a:extLst>
              <a:ext uri="{FF2B5EF4-FFF2-40B4-BE49-F238E27FC236}">
                <a16:creationId xmlns:a16="http://schemas.microsoft.com/office/drawing/2014/main" id="{E2E8B5B0-1CF8-43D1-8187-EED3D79BDD1C}"/>
              </a:ext>
            </a:extLst>
          </p:cNvPr>
          <p:cNvSpPr txBox="1"/>
          <p:nvPr/>
        </p:nvSpPr>
        <p:spPr>
          <a:xfrm>
            <a:off x="5422161" y="3030667"/>
            <a:ext cx="173167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C, H, O</a:t>
            </a:r>
          </a:p>
        </p:txBody>
      </p:sp>
      <p:sp>
        <p:nvSpPr>
          <p:cNvPr id="9" name="TextBox 8">
            <a:extLst>
              <a:ext uri="{FF2B5EF4-FFF2-40B4-BE49-F238E27FC236}">
                <a16:creationId xmlns:a16="http://schemas.microsoft.com/office/drawing/2014/main" id="{11BE5028-723D-4141-A5DE-D6656C389BD2}"/>
              </a:ext>
            </a:extLst>
          </p:cNvPr>
          <p:cNvSpPr txBox="1"/>
          <p:nvPr/>
        </p:nvSpPr>
        <p:spPr>
          <a:xfrm>
            <a:off x="5422161" y="4273254"/>
            <a:ext cx="173167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C, H, Cl</a:t>
            </a:r>
          </a:p>
        </p:txBody>
      </p:sp>
      <p:sp>
        <p:nvSpPr>
          <p:cNvPr id="10" name="TextBox 9">
            <a:extLst>
              <a:ext uri="{FF2B5EF4-FFF2-40B4-BE49-F238E27FC236}">
                <a16:creationId xmlns:a16="http://schemas.microsoft.com/office/drawing/2014/main" id="{607C3B95-7867-43B2-ABE6-36464D20C480}"/>
              </a:ext>
            </a:extLst>
          </p:cNvPr>
          <p:cNvSpPr txBox="1"/>
          <p:nvPr/>
        </p:nvSpPr>
        <p:spPr>
          <a:xfrm>
            <a:off x="9040163" y="2362038"/>
            <a:ext cx="173167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6C, 6H</a:t>
            </a:r>
          </a:p>
        </p:txBody>
      </p:sp>
      <p:sp>
        <p:nvSpPr>
          <p:cNvPr id="11" name="TextBox 10">
            <a:extLst>
              <a:ext uri="{FF2B5EF4-FFF2-40B4-BE49-F238E27FC236}">
                <a16:creationId xmlns:a16="http://schemas.microsoft.com/office/drawing/2014/main" id="{1F9C2AAE-4495-437A-A4B4-EF74B6D1572A}"/>
              </a:ext>
            </a:extLst>
          </p:cNvPr>
          <p:cNvSpPr txBox="1"/>
          <p:nvPr/>
        </p:nvSpPr>
        <p:spPr>
          <a:xfrm>
            <a:off x="8741715" y="3030667"/>
            <a:ext cx="2676707"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6C, 12H, 6O</a:t>
            </a:r>
          </a:p>
        </p:txBody>
      </p:sp>
      <p:sp>
        <p:nvSpPr>
          <p:cNvPr id="12" name="TextBox 11">
            <a:extLst>
              <a:ext uri="{FF2B5EF4-FFF2-40B4-BE49-F238E27FC236}">
                <a16:creationId xmlns:a16="http://schemas.microsoft.com/office/drawing/2014/main" id="{DA031DA9-D9CF-4551-87C1-7B16AACA5132}"/>
              </a:ext>
            </a:extLst>
          </p:cNvPr>
          <p:cNvSpPr txBox="1"/>
          <p:nvPr/>
        </p:nvSpPr>
        <p:spPr>
          <a:xfrm>
            <a:off x="9214231" y="3676673"/>
            <a:ext cx="173167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2C, 4H</a:t>
            </a:r>
          </a:p>
        </p:txBody>
      </p:sp>
      <p:sp>
        <p:nvSpPr>
          <p:cNvPr id="13" name="TextBox 12">
            <a:extLst>
              <a:ext uri="{FF2B5EF4-FFF2-40B4-BE49-F238E27FC236}">
                <a16:creationId xmlns:a16="http://schemas.microsoft.com/office/drawing/2014/main" id="{414104D1-F9D8-4750-A7ED-E74397BB67AD}"/>
              </a:ext>
            </a:extLst>
          </p:cNvPr>
          <p:cNvSpPr txBox="1"/>
          <p:nvPr/>
        </p:nvSpPr>
        <p:spPr>
          <a:xfrm>
            <a:off x="9040163" y="4311880"/>
            <a:ext cx="232565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C, 3H, 1Cl</a:t>
            </a:r>
          </a:p>
        </p:txBody>
      </p:sp>
      <p:sp>
        <p:nvSpPr>
          <p:cNvPr id="3" name="TextBox 2">
            <a:extLst>
              <a:ext uri="{FF2B5EF4-FFF2-40B4-BE49-F238E27FC236}">
                <a16:creationId xmlns:a16="http://schemas.microsoft.com/office/drawing/2014/main" id="{C475EFE2-E563-46C1-BD43-1933DC7825B1}"/>
              </a:ext>
            </a:extLst>
          </p:cNvPr>
          <p:cNvSpPr txBox="1"/>
          <p:nvPr/>
        </p:nvSpPr>
        <p:spPr>
          <a:xfrm>
            <a:off x="4751295" y="5362116"/>
            <a:ext cx="2097742"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thành phần </a:t>
            </a:r>
          </a:p>
        </p:txBody>
      </p:sp>
      <p:sp>
        <p:nvSpPr>
          <p:cNvPr id="14" name="TextBox 13">
            <a:extLst>
              <a:ext uri="{FF2B5EF4-FFF2-40B4-BE49-F238E27FC236}">
                <a16:creationId xmlns:a16="http://schemas.microsoft.com/office/drawing/2014/main" id="{E4CB5B18-A9AB-47A7-81C5-75D3A088747D}"/>
              </a:ext>
            </a:extLst>
          </p:cNvPr>
          <p:cNvSpPr txBox="1"/>
          <p:nvPr/>
        </p:nvSpPr>
        <p:spPr>
          <a:xfrm>
            <a:off x="8760967" y="5322170"/>
            <a:ext cx="170329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số l</a:t>
            </a:r>
            <a:r>
              <a:rPr lang="vi-VN" sz="3200">
                <a:solidFill>
                  <a:srgbClr val="FF0000"/>
                </a:solidFill>
                <a:latin typeface="Times New Roman" panose="02020603050405020304" pitchFamily="18" charset="0"/>
                <a:cs typeface="Times New Roman" panose="02020603050405020304" pitchFamily="18" charset="0"/>
              </a:rPr>
              <a:t>ư</a:t>
            </a:r>
            <a:r>
              <a:rPr lang="en-US" sz="3200">
                <a:solidFill>
                  <a:srgbClr val="FF0000"/>
                </a:solidFill>
                <a:latin typeface="Times New Roman" panose="02020603050405020304" pitchFamily="18" charset="0"/>
                <a:cs typeface="Times New Roman" panose="02020603050405020304" pitchFamily="18" charset="0"/>
              </a:rPr>
              <a:t>ợng</a:t>
            </a:r>
          </a:p>
        </p:txBody>
      </p:sp>
    </p:spTree>
    <p:extLst>
      <p:ext uri="{BB962C8B-B14F-4D97-AF65-F5344CB8AC3E}">
        <p14:creationId xmlns:p14="http://schemas.microsoft.com/office/powerpoint/2010/main" val="25208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down)">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circle(in)">
                                      <p:cBhvr>
                                        <p:cTn id="7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P spid="13" grpId="0"/>
      <p:bldP spid="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srcRect/>
          <a:stretch>
            <a:fillRect/>
          </a:stretch>
        </p:blipFill>
        <p:spPr bwMode="auto">
          <a:xfrm>
            <a:off x="0" y="3608171"/>
            <a:ext cx="9303657" cy="1345570"/>
          </a:xfrm>
          <a:prstGeom prst="rect">
            <a:avLst/>
          </a:prstGeom>
          <a:noFill/>
          <a:ln w="9525">
            <a:noFill/>
            <a:miter lim="800000"/>
            <a:headEnd/>
            <a:tailEnd/>
          </a:ln>
          <a:effectLst/>
        </p:spPr>
      </p:pic>
      <p:pic>
        <p:nvPicPr>
          <p:cNvPr id="6146" name="Picture 2"/>
          <p:cNvPicPr>
            <a:picLocks noChangeAspect="1" noChangeArrowheads="1"/>
          </p:cNvPicPr>
          <p:nvPr/>
        </p:nvPicPr>
        <p:blipFill rotWithShape="1">
          <a:blip r:embed="rId4"/>
          <a:srcRect b="12608"/>
          <a:stretch/>
        </p:blipFill>
        <p:spPr bwMode="auto">
          <a:xfrm>
            <a:off x="0" y="0"/>
            <a:ext cx="12192000" cy="3814354"/>
          </a:xfrm>
          <a:prstGeom prst="rect">
            <a:avLst/>
          </a:prstGeom>
          <a:noFill/>
          <a:ln w="9525">
            <a:noFill/>
            <a:miter lim="800000"/>
            <a:headEnd/>
            <a:tailEnd/>
          </a:ln>
          <a:effectLst/>
        </p:spPr>
      </p:pic>
      <p:sp>
        <p:nvSpPr>
          <p:cNvPr id="11" name="Rectangle 10"/>
          <p:cNvSpPr/>
          <p:nvPr/>
        </p:nvSpPr>
        <p:spPr>
          <a:xfrm>
            <a:off x="0" y="4960465"/>
            <a:ext cx="12192000" cy="954107"/>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Trong phân tử CH</a:t>
            </a:r>
            <a:r>
              <a:rPr lang="vi-VN" sz="2800" baseline="-25000" dirty="0">
                <a:solidFill>
                  <a:srgbClr val="FF00FF"/>
                </a:solidFill>
                <a:latin typeface="Times New Roman" pitchFamily="18" charset="0"/>
                <a:cs typeface="Times New Roman" pitchFamily="18" charset="0"/>
              </a:rPr>
              <a:t>4</a:t>
            </a:r>
            <a:r>
              <a:rPr lang="vi-VN" sz="2800" dirty="0">
                <a:solidFill>
                  <a:srgbClr val="FF00FF"/>
                </a:solidFill>
                <a:latin typeface="Times New Roman" pitchFamily="18" charset="0"/>
                <a:cs typeface="Times New Roman" pitchFamily="18" charset="0"/>
              </a:rPr>
              <a:t>, C sử dụng 4 electron lớp ngoài để tạo ra các cặp electron dùng chung với nguyên tử H =&gt; C có hóa trị IV trong phân tử CH</a:t>
            </a:r>
            <a:r>
              <a:rPr lang="vi-VN" sz="2800" baseline="-25000" dirty="0">
                <a:solidFill>
                  <a:srgbClr val="FF00FF"/>
                </a:solidFill>
                <a:latin typeface="Times New Roman" pitchFamily="18" charset="0"/>
                <a:cs typeface="Times New Roman" pitchFamily="18" charset="0"/>
              </a:rPr>
              <a:t>4</a:t>
            </a:r>
            <a:endParaRPr lang="en-US" sz="2800" baseline="-25000" dirty="0">
              <a:solidFill>
                <a:srgbClr val="FF00FF"/>
              </a:solidFill>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5"/>
          <a:srcRect/>
          <a:stretch>
            <a:fillRect/>
          </a:stretch>
        </p:blipFill>
        <p:spPr bwMode="auto">
          <a:xfrm>
            <a:off x="0" y="4207782"/>
            <a:ext cx="9361714" cy="1636028"/>
          </a:xfrm>
          <a:prstGeom prst="rect">
            <a:avLst/>
          </a:prstGeom>
          <a:noFill/>
          <a:ln w="9525">
            <a:noFill/>
            <a:miter lim="800000"/>
            <a:headEnd/>
            <a:tailEnd/>
          </a:ln>
          <a:effectLst/>
        </p:spPr>
      </p:pic>
      <p:sp>
        <p:nvSpPr>
          <p:cNvPr id="12" name="Rectangle 11"/>
          <p:cNvSpPr/>
          <p:nvPr/>
        </p:nvSpPr>
        <p:spPr>
          <a:xfrm>
            <a:off x="0" y="5903893"/>
            <a:ext cx="12192000" cy="954107"/>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Trong phân tử CH</a:t>
            </a:r>
            <a:r>
              <a:rPr lang="vi-VN" sz="2800" baseline="-25000" dirty="0">
                <a:solidFill>
                  <a:srgbClr val="FF00FF"/>
                </a:solidFill>
                <a:latin typeface="Times New Roman" pitchFamily="18" charset="0"/>
                <a:cs typeface="Times New Roman" pitchFamily="18" charset="0"/>
              </a:rPr>
              <a:t>3</a:t>
            </a:r>
            <a:r>
              <a:rPr lang="vi-VN" sz="2800" dirty="0">
                <a:solidFill>
                  <a:srgbClr val="FF00FF"/>
                </a:solidFill>
                <a:latin typeface="Times New Roman" pitchFamily="18" charset="0"/>
                <a:cs typeface="Times New Roman" pitchFamily="18" charset="0"/>
              </a:rPr>
              <a:t>OH, C sử dụng 4 electron lớp ngoài để tạo ra các cặp electron dùng chung với nguyên tử H và O =&gt; C có hóa trị IV trong phân tử CH</a:t>
            </a:r>
            <a:r>
              <a:rPr lang="vi-VN" sz="2800" baseline="-25000" dirty="0">
                <a:solidFill>
                  <a:srgbClr val="FF00FF"/>
                </a:solidFill>
                <a:latin typeface="Times New Roman" pitchFamily="18" charset="0"/>
                <a:cs typeface="Times New Roman" pitchFamily="18" charset="0"/>
              </a:rPr>
              <a:t>3</a:t>
            </a:r>
            <a:r>
              <a:rPr lang="vi-VN" sz="2800" dirty="0">
                <a:solidFill>
                  <a:srgbClr val="FF00FF"/>
                </a:solidFill>
                <a:latin typeface="Times New Roman" pitchFamily="18" charset="0"/>
                <a:cs typeface="Times New Roman" pitchFamily="18" charset="0"/>
              </a:rPr>
              <a:t>OH</a:t>
            </a:r>
            <a:endParaRPr lang="en-US" sz="2800" dirty="0">
              <a:solidFill>
                <a:srgbClr val="FF00FF"/>
              </a:solidFill>
              <a:latin typeface="Times New Roman" pitchFamily="18" charset="0"/>
              <a:cs typeface="Times New Roman" pitchFamily="18" charset="0"/>
            </a:endParaRPr>
          </a:p>
        </p:txBody>
      </p:sp>
      <p:sp>
        <p:nvSpPr>
          <p:cNvPr id="13" name="Rectangle 12"/>
          <p:cNvSpPr/>
          <p:nvPr/>
        </p:nvSpPr>
        <p:spPr>
          <a:xfrm>
            <a:off x="0" y="5796330"/>
            <a:ext cx="12192000" cy="954107"/>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Trong phân tử methane và methylic alcohol, liên kết giữa các nguyên tử là liên kết cộng hóa trị do các nguyên tử sử dụng các cặp electron dùng chung để tạo liên kết</a:t>
            </a:r>
            <a:endParaRPr lang="en-US"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9171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 calcmode="lin" valueType="num">
                                      <p:cBhvr>
                                        <p:cTn id="15" dur="1000" fill="hold"/>
                                        <p:tgtEl>
                                          <p:spTgt spid="6147"/>
                                        </p:tgtEl>
                                        <p:attrNameLst>
                                          <p:attrName>ppt_w</p:attrName>
                                        </p:attrNameLst>
                                      </p:cBhvr>
                                      <p:tavLst>
                                        <p:tav tm="0">
                                          <p:val>
                                            <p:fltVal val="0"/>
                                          </p:val>
                                        </p:tav>
                                        <p:tav tm="100000">
                                          <p:val>
                                            <p:strVal val="#ppt_w"/>
                                          </p:val>
                                        </p:tav>
                                      </p:tavLst>
                                    </p:anim>
                                    <p:anim calcmode="lin" valueType="num">
                                      <p:cBhvr>
                                        <p:cTn id="16" dur="1000" fill="hold"/>
                                        <p:tgtEl>
                                          <p:spTgt spid="6147"/>
                                        </p:tgtEl>
                                        <p:attrNameLst>
                                          <p:attrName>ppt_h</p:attrName>
                                        </p:attrNameLst>
                                      </p:cBhvr>
                                      <p:tavLst>
                                        <p:tav tm="0">
                                          <p:val>
                                            <p:fltVal val="0"/>
                                          </p:val>
                                        </p:tav>
                                        <p:tav tm="100000">
                                          <p:val>
                                            <p:strVal val="#ppt_h"/>
                                          </p:val>
                                        </p:tav>
                                      </p:tavLst>
                                    </p:anim>
                                    <p:animEffect transition="in" filter="fade">
                                      <p:cBhvr>
                                        <p:cTn id="17" dur="10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xit" presetSubtype="32" fill="hold" grpId="1" nodeType="clickEffect">
                                  <p:stCondLst>
                                    <p:cond delay="0"/>
                                  </p:stCondLst>
                                  <p:childTnLst>
                                    <p:anim calcmode="lin" valueType="num">
                                      <p:cBhvr>
                                        <p:cTn id="32" dur="1000"/>
                                        <p:tgtEl>
                                          <p:spTgt spid="11"/>
                                        </p:tgtEl>
                                        <p:attrNameLst>
                                          <p:attrName>ppt_w</p:attrName>
                                        </p:attrNameLst>
                                      </p:cBhvr>
                                      <p:tavLst>
                                        <p:tav tm="0">
                                          <p:val>
                                            <p:strVal val="ppt_w"/>
                                          </p:val>
                                        </p:tav>
                                        <p:tav tm="100000">
                                          <p:val>
                                            <p:fltVal val="0"/>
                                          </p:val>
                                        </p:tav>
                                      </p:tavLst>
                                    </p:anim>
                                    <p:anim calcmode="lin" valueType="num">
                                      <p:cBhvr>
                                        <p:cTn id="33" dur="1000"/>
                                        <p:tgtEl>
                                          <p:spTgt spid="11"/>
                                        </p:tgtEl>
                                        <p:attrNameLst>
                                          <p:attrName>ppt_h</p:attrName>
                                        </p:attrNameLst>
                                      </p:cBhvr>
                                      <p:tavLst>
                                        <p:tav tm="0">
                                          <p:val>
                                            <p:strVal val="ppt_h"/>
                                          </p:val>
                                        </p:tav>
                                        <p:tav tm="100000">
                                          <p:val>
                                            <p:fltVal val="0"/>
                                          </p:val>
                                        </p:tav>
                                      </p:tavLst>
                                    </p:anim>
                                    <p:set>
                                      <p:cBhvr>
                                        <p:cTn id="34" dur="1" fill="hold">
                                          <p:stCondLst>
                                            <p:cond delay="999"/>
                                          </p:stCondLst>
                                        </p:cTn>
                                        <p:tgtEl>
                                          <p:spTgt spid="11"/>
                                        </p:tgtEl>
                                        <p:attrNameLst>
                                          <p:attrName>style.visibility</p:attrName>
                                        </p:attrNameLst>
                                      </p:cBhvr>
                                      <p:to>
                                        <p:strVal val="hidden"/>
                                      </p:to>
                                    </p:set>
                                  </p:childTnLst>
                                </p:cTn>
                              </p:par>
                              <p:par>
                                <p:cTn id="35" presetID="53" presetClass="exit" presetSubtype="0" fill="hold" nodeType="withEffect">
                                  <p:stCondLst>
                                    <p:cond delay="0"/>
                                  </p:stCondLst>
                                  <p:childTnLst>
                                    <p:anim calcmode="lin" valueType="num">
                                      <p:cBhvr>
                                        <p:cTn id="36" dur="1000"/>
                                        <p:tgtEl>
                                          <p:spTgt spid="6147"/>
                                        </p:tgtEl>
                                        <p:attrNameLst>
                                          <p:attrName>ppt_w</p:attrName>
                                        </p:attrNameLst>
                                      </p:cBhvr>
                                      <p:tavLst>
                                        <p:tav tm="0">
                                          <p:val>
                                            <p:strVal val="ppt_w"/>
                                          </p:val>
                                        </p:tav>
                                        <p:tav tm="100000">
                                          <p:val>
                                            <p:fltVal val="0"/>
                                          </p:val>
                                        </p:tav>
                                      </p:tavLst>
                                    </p:anim>
                                    <p:anim calcmode="lin" valueType="num">
                                      <p:cBhvr>
                                        <p:cTn id="37" dur="1000"/>
                                        <p:tgtEl>
                                          <p:spTgt spid="6147"/>
                                        </p:tgtEl>
                                        <p:attrNameLst>
                                          <p:attrName>ppt_h</p:attrName>
                                        </p:attrNameLst>
                                      </p:cBhvr>
                                      <p:tavLst>
                                        <p:tav tm="0">
                                          <p:val>
                                            <p:strVal val="ppt_h"/>
                                          </p:val>
                                        </p:tav>
                                        <p:tav tm="100000">
                                          <p:val>
                                            <p:fltVal val="0"/>
                                          </p:val>
                                        </p:tav>
                                      </p:tavLst>
                                    </p:anim>
                                    <p:animEffect transition="out" filter="fade">
                                      <p:cBhvr>
                                        <p:cTn id="38" dur="1000"/>
                                        <p:tgtEl>
                                          <p:spTgt spid="6147"/>
                                        </p:tgtEl>
                                      </p:cBhvr>
                                    </p:animEffect>
                                    <p:set>
                                      <p:cBhvr>
                                        <p:cTn id="39" dur="1" fill="hold">
                                          <p:stCondLst>
                                            <p:cond delay="999"/>
                                          </p:stCondLst>
                                        </p:cTn>
                                        <p:tgtEl>
                                          <p:spTgt spid="6147"/>
                                        </p:tgtEl>
                                        <p:attrNameLst>
                                          <p:attrName>style.visibility</p:attrName>
                                        </p:attrNameLst>
                                      </p:cBhvr>
                                      <p:to>
                                        <p:strVal val="hidden"/>
                                      </p:to>
                                    </p:set>
                                  </p:childTnLst>
                                </p:cTn>
                              </p:par>
                              <p:par>
                                <p:cTn id="40" presetID="53" presetClass="exit" presetSubtype="0" fill="hold" grpId="1" nodeType="withEffect">
                                  <p:stCondLst>
                                    <p:cond delay="0"/>
                                  </p:stCondLst>
                                  <p:childTnLst>
                                    <p:anim calcmode="lin" valueType="num">
                                      <p:cBhvr>
                                        <p:cTn id="41" dur="1000"/>
                                        <p:tgtEl>
                                          <p:spTgt spid="12"/>
                                        </p:tgtEl>
                                        <p:attrNameLst>
                                          <p:attrName>ppt_w</p:attrName>
                                        </p:attrNameLst>
                                      </p:cBhvr>
                                      <p:tavLst>
                                        <p:tav tm="0">
                                          <p:val>
                                            <p:strVal val="ppt_w"/>
                                          </p:val>
                                        </p:tav>
                                        <p:tav tm="100000">
                                          <p:val>
                                            <p:fltVal val="0"/>
                                          </p:val>
                                        </p:tav>
                                      </p:tavLst>
                                    </p:anim>
                                    <p:anim calcmode="lin" valueType="num">
                                      <p:cBhvr>
                                        <p:cTn id="42" dur="1000"/>
                                        <p:tgtEl>
                                          <p:spTgt spid="12"/>
                                        </p:tgtEl>
                                        <p:attrNameLst>
                                          <p:attrName>ppt_h</p:attrName>
                                        </p:attrNameLst>
                                      </p:cBhvr>
                                      <p:tavLst>
                                        <p:tav tm="0">
                                          <p:val>
                                            <p:strVal val="ppt_h"/>
                                          </p:val>
                                        </p:tav>
                                        <p:tav tm="100000">
                                          <p:val>
                                            <p:fltVal val="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par>
                                <p:cTn id="45" presetID="53" presetClass="entr" presetSubtype="0" fill="hold" nodeType="withEffect">
                                  <p:stCondLst>
                                    <p:cond delay="0"/>
                                  </p:stCondLst>
                                  <p:childTnLst>
                                    <p:set>
                                      <p:cBhvr>
                                        <p:cTn id="46" dur="1" fill="hold">
                                          <p:stCondLst>
                                            <p:cond delay="0"/>
                                          </p:stCondLst>
                                        </p:cTn>
                                        <p:tgtEl>
                                          <p:spTgt spid="6148"/>
                                        </p:tgtEl>
                                        <p:attrNameLst>
                                          <p:attrName>style.visibility</p:attrName>
                                        </p:attrNameLst>
                                      </p:cBhvr>
                                      <p:to>
                                        <p:strVal val="visible"/>
                                      </p:to>
                                    </p:set>
                                    <p:anim calcmode="lin" valueType="num">
                                      <p:cBhvr>
                                        <p:cTn id="47" dur="1000" fill="hold"/>
                                        <p:tgtEl>
                                          <p:spTgt spid="6148"/>
                                        </p:tgtEl>
                                        <p:attrNameLst>
                                          <p:attrName>ppt_w</p:attrName>
                                        </p:attrNameLst>
                                      </p:cBhvr>
                                      <p:tavLst>
                                        <p:tav tm="0">
                                          <p:val>
                                            <p:fltVal val="0"/>
                                          </p:val>
                                        </p:tav>
                                        <p:tav tm="100000">
                                          <p:val>
                                            <p:strVal val="#ppt_w"/>
                                          </p:val>
                                        </p:tav>
                                      </p:tavLst>
                                    </p:anim>
                                    <p:anim calcmode="lin" valueType="num">
                                      <p:cBhvr>
                                        <p:cTn id="48" dur="1000" fill="hold"/>
                                        <p:tgtEl>
                                          <p:spTgt spid="6148"/>
                                        </p:tgtEl>
                                        <p:attrNameLst>
                                          <p:attrName>ppt_h</p:attrName>
                                        </p:attrNameLst>
                                      </p:cBhvr>
                                      <p:tavLst>
                                        <p:tav tm="0">
                                          <p:val>
                                            <p:fltVal val="0"/>
                                          </p:val>
                                        </p:tav>
                                        <p:tav tm="100000">
                                          <p:val>
                                            <p:strVal val="#ppt_h"/>
                                          </p:val>
                                        </p:tav>
                                      </p:tavLst>
                                    </p:anim>
                                    <p:animEffect transition="in" filter="fade">
                                      <p:cBhvr>
                                        <p:cTn id="49" dur="1000"/>
                                        <p:tgtEl>
                                          <p:spTgt spid="6148"/>
                                        </p:tgtEl>
                                      </p:cBhvr>
                                    </p:animEffect>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900" decel="100000" fill="hold"/>
                                        <p:tgtEl>
                                          <p:spTgt spid="13"/>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srcRect l="-643" r="-1" b="14204"/>
          <a:stretch/>
        </p:blipFill>
        <p:spPr bwMode="auto">
          <a:xfrm>
            <a:off x="-78377" y="0"/>
            <a:ext cx="12270377" cy="4110446"/>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130625" y="3927566"/>
            <a:ext cx="11974287" cy="2860579"/>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C1D515-C331-40E5-BEDA-04121CBEC2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41" b="93994" l="39779" r="73568">
                        <a14:foregroundMark x1="69401" y1="4150" x2="40299" y2="3760"/>
                        <a14:foregroundMark x1="40299" y1="3760" x2="35742" y2="10547"/>
                        <a14:foregroundMark x1="35742" y1="10547" x2="35547" y2="18164"/>
                        <a14:foregroundMark x1="35547" y1="18164" x2="36914" y2="25488"/>
                        <a14:foregroundMark x1="36914" y1="25488" x2="36393" y2="40576"/>
                        <a14:foregroundMark x1="36393" y1="40576" x2="37109" y2="47607"/>
                        <a14:foregroundMark x1="37109" y1="47607" x2="37109" y2="91113"/>
                        <a14:foregroundMark x1="37109" y1="91113" x2="43880" y2="95850"/>
                        <a14:foregroundMark x1="43880" y1="95850" x2="73568" y2="93994"/>
                        <a14:foregroundMark x1="73568" y1="93994" x2="69596" y2="4541"/>
                        <a14:foregroundMark x1="69596" y1="11670" x2="58789" y2="26221"/>
                        <a14:foregroundMark x1="58789" y1="26221" x2="55859" y2="26514"/>
                        <a14:foregroundMark x1="54167" y1="16211" x2="60482" y2="18018"/>
                        <a14:backgroundMark x1="78385" y1="2637" x2="76628" y2="94727"/>
                        <a14:backgroundMark x1="76628" y1="94727" x2="69401" y2="99414"/>
                        <a14:backgroundMark x1="69401" y1="99414" x2="46224" y2="98877"/>
                        <a14:backgroundMark x1="42986" y1="96349" x2="36914" y2="96484"/>
                        <a14:backgroundMark x1="72135" y1="95703" x2="43070" y2="96347"/>
                        <a14:backgroundMark x1="71615" y1="5322" x2="71484" y2="13770"/>
                        <a14:backgroundMark x1="71484" y1="13770" x2="72656" y2="36816"/>
                        <a14:backgroundMark x1="72656" y1="36816" x2="72656" y2="51514"/>
                        <a14:backgroundMark x1="64518" y1="2783" x2="37565" y2="2783"/>
                      </a14:backgroundRemoval>
                    </a14:imgEffect>
                  </a14:imgLayer>
                </a14:imgProps>
              </a:ext>
              <a:ext uri="{28A0092B-C50C-407E-A947-70E740481C1C}">
                <a14:useLocalDpi xmlns:a14="http://schemas.microsoft.com/office/drawing/2010/main" val="0"/>
              </a:ext>
            </a:extLst>
          </a:blip>
          <a:srcRect l="36920" t="4285" r="28370" b="52286"/>
          <a:stretch/>
        </p:blipFill>
        <p:spPr>
          <a:xfrm rot="16200000">
            <a:off x="1175385" y="-992779"/>
            <a:ext cx="3309259" cy="5294818"/>
          </a:xfrm>
          <a:prstGeom prst="rect">
            <a:avLst/>
          </a:prstGeom>
        </p:spPr>
      </p:pic>
      <p:pic>
        <p:nvPicPr>
          <p:cNvPr id="6" name="Picture 5">
            <a:extLst>
              <a:ext uri="{FF2B5EF4-FFF2-40B4-BE49-F238E27FC236}">
                <a16:creationId xmlns:a16="http://schemas.microsoft.com/office/drawing/2014/main" id="{92E18A0C-FEFC-4D20-BB71-FEC37242BE1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41" b="93994" l="39779" r="73568">
                        <a14:foregroundMark x1="69401" y1="4150" x2="40299" y2="3760"/>
                        <a14:foregroundMark x1="40299" y1="3760" x2="35742" y2="10547"/>
                        <a14:foregroundMark x1="35742" y1="10547" x2="35547" y2="18164"/>
                        <a14:foregroundMark x1="35547" y1="18164" x2="36914" y2="25488"/>
                        <a14:foregroundMark x1="36914" y1="25488" x2="36393" y2="40576"/>
                        <a14:foregroundMark x1="36393" y1="40576" x2="37109" y2="47607"/>
                        <a14:foregroundMark x1="37109" y1="47607" x2="37109" y2="91113"/>
                        <a14:foregroundMark x1="37109" y1="91113" x2="43880" y2="95850"/>
                        <a14:foregroundMark x1="43880" y1="95850" x2="73568" y2="93994"/>
                        <a14:foregroundMark x1="73568" y1="93994" x2="69596" y2="4541"/>
                        <a14:foregroundMark x1="69596" y1="11670" x2="58789" y2="26221"/>
                        <a14:foregroundMark x1="58789" y1="26221" x2="55859" y2="26514"/>
                        <a14:foregroundMark x1="54167" y1="16211" x2="60482" y2="18018"/>
                        <a14:backgroundMark x1="78385" y1="2637" x2="76628" y2="94727"/>
                        <a14:backgroundMark x1="76628" y1="94727" x2="69401" y2="99414"/>
                        <a14:backgroundMark x1="69401" y1="99414" x2="46224" y2="98877"/>
                        <a14:backgroundMark x1="42986" y1="96349" x2="36914" y2="96484"/>
                        <a14:backgroundMark x1="72135" y1="95703" x2="43070" y2="96347"/>
                        <a14:backgroundMark x1="71615" y1="5322" x2="71484" y2="13770"/>
                        <a14:backgroundMark x1="71484" y1="13770" x2="72656" y2="36816"/>
                        <a14:backgroundMark x1="72656" y1="36816" x2="72656" y2="51514"/>
                        <a14:backgroundMark x1="64518" y1="2783" x2="37565" y2="2783"/>
                      </a14:backgroundRemoval>
                    </a14:imgEffect>
                  </a14:imgLayer>
                </a14:imgProps>
              </a:ext>
              <a:ext uri="{28A0092B-C50C-407E-A947-70E740481C1C}">
                <a14:useLocalDpi xmlns:a14="http://schemas.microsoft.com/office/drawing/2010/main" val="0"/>
              </a:ext>
            </a:extLst>
          </a:blip>
          <a:srcRect l="36920" t="47587" r="28116" b="5556"/>
          <a:stretch/>
        </p:blipFill>
        <p:spPr>
          <a:xfrm rot="16200000">
            <a:off x="1190388" y="2393731"/>
            <a:ext cx="3309258" cy="5390886"/>
          </a:xfrm>
          <a:prstGeom prst="rect">
            <a:avLst/>
          </a:prstGeom>
        </p:spPr>
      </p:pic>
      <p:sp>
        <p:nvSpPr>
          <p:cNvPr id="8" name="Oval 7">
            <a:extLst>
              <a:ext uri="{FF2B5EF4-FFF2-40B4-BE49-F238E27FC236}">
                <a16:creationId xmlns:a16="http://schemas.microsoft.com/office/drawing/2014/main" id="{CDE1E004-EC65-49C9-AE1B-4D9BAD94A479}"/>
              </a:ext>
            </a:extLst>
          </p:cNvPr>
          <p:cNvSpPr/>
          <p:nvPr/>
        </p:nvSpPr>
        <p:spPr>
          <a:xfrm>
            <a:off x="435429" y="217715"/>
            <a:ext cx="1219200" cy="1550126"/>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5CCD6CC7-B8DE-4A84-B8FA-E42FC011594A}"/>
              </a:ext>
            </a:extLst>
          </p:cNvPr>
          <p:cNvCxnSpPr>
            <a:cxnSpLocks/>
            <a:stCxn id="8" idx="7"/>
          </p:cNvCxnSpPr>
          <p:nvPr/>
        </p:nvCxnSpPr>
        <p:spPr>
          <a:xfrm rot="16200000" flipH="1">
            <a:off x="2266689" y="-345882"/>
            <a:ext cx="434840" cy="2016056"/>
          </a:xfrm>
          <a:prstGeom prst="bentConnector4">
            <a:avLst>
              <a:gd name="adj1" fmla="val -52571"/>
              <a:gd name="adj2" fmla="val 5442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F7F7CD7-560F-4320-93E4-9BE187A156F8}"/>
              </a:ext>
            </a:extLst>
          </p:cNvPr>
          <p:cNvSpPr/>
          <p:nvPr/>
        </p:nvSpPr>
        <p:spPr>
          <a:xfrm>
            <a:off x="3396343" y="568230"/>
            <a:ext cx="735740" cy="8621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Brace 14">
            <a:extLst>
              <a:ext uri="{FF2B5EF4-FFF2-40B4-BE49-F238E27FC236}">
                <a16:creationId xmlns:a16="http://schemas.microsoft.com/office/drawing/2014/main" id="{0DDC6C51-1179-444F-9DB1-5095F725AFDA}"/>
              </a:ext>
            </a:extLst>
          </p:cNvPr>
          <p:cNvSpPr/>
          <p:nvPr/>
        </p:nvSpPr>
        <p:spPr>
          <a:xfrm rot="5400000">
            <a:off x="2036089" y="921393"/>
            <a:ext cx="118957" cy="563743"/>
          </a:xfrm>
          <a:prstGeom prst="rightBrace">
            <a:avLst>
              <a:gd name="adj1" fmla="val 8333"/>
              <a:gd name="adj2" fmla="val 5156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row: Curved Up 20">
            <a:extLst>
              <a:ext uri="{FF2B5EF4-FFF2-40B4-BE49-F238E27FC236}">
                <a16:creationId xmlns:a16="http://schemas.microsoft.com/office/drawing/2014/main" id="{93783F62-10C8-4C3B-A410-3787AE746ECB}"/>
              </a:ext>
            </a:extLst>
          </p:cNvPr>
          <p:cNvSpPr/>
          <p:nvPr/>
        </p:nvSpPr>
        <p:spPr>
          <a:xfrm>
            <a:off x="2095567" y="1333588"/>
            <a:ext cx="2519976" cy="434253"/>
          </a:xfrm>
          <a:prstGeom prst="curvedUpArrow">
            <a:avLst>
              <a:gd name="adj1" fmla="val 13908"/>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FE9D2C57-1329-42F5-8BC8-490C3D51FFD8}"/>
              </a:ext>
            </a:extLst>
          </p:cNvPr>
          <p:cNvSpPr/>
          <p:nvPr/>
        </p:nvSpPr>
        <p:spPr>
          <a:xfrm>
            <a:off x="4223635" y="709942"/>
            <a:ext cx="618308" cy="481935"/>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BD441E-B29D-4409-ACF3-1C4F0A97A783}"/>
              </a:ext>
            </a:extLst>
          </p:cNvPr>
          <p:cNvSpPr/>
          <p:nvPr/>
        </p:nvSpPr>
        <p:spPr>
          <a:xfrm>
            <a:off x="182606" y="3559825"/>
            <a:ext cx="1010470" cy="1630484"/>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Arrow: Curved Down 23">
            <a:extLst>
              <a:ext uri="{FF2B5EF4-FFF2-40B4-BE49-F238E27FC236}">
                <a16:creationId xmlns:a16="http://schemas.microsoft.com/office/drawing/2014/main" id="{833EBE9E-73FA-4308-A762-FEF3D797D71D}"/>
              </a:ext>
            </a:extLst>
          </p:cNvPr>
          <p:cNvSpPr/>
          <p:nvPr/>
        </p:nvSpPr>
        <p:spPr>
          <a:xfrm>
            <a:off x="1020058" y="3311938"/>
            <a:ext cx="2376285" cy="65046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91FE9C58-FFB3-4B8B-8162-2925854DF1CC}"/>
              </a:ext>
            </a:extLst>
          </p:cNvPr>
          <p:cNvSpPr/>
          <p:nvPr/>
        </p:nvSpPr>
        <p:spPr>
          <a:xfrm>
            <a:off x="2987685" y="3846025"/>
            <a:ext cx="735740" cy="8621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1D95368-A0C6-45AA-B814-203A074B8DEC}"/>
              </a:ext>
            </a:extLst>
          </p:cNvPr>
          <p:cNvSpPr/>
          <p:nvPr/>
        </p:nvSpPr>
        <p:spPr>
          <a:xfrm>
            <a:off x="1191099" y="3526974"/>
            <a:ext cx="622597" cy="190599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urved Up 26">
            <a:extLst>
              <a:ext uri="{FF2B5EF4-FFF2-40B4-BE49-F238E27FC236}">
                <a16:creationId xmlns:a16="http://schemas.microsoft.com/office/drawing/2014/main" id="{C221F873-BD92-47D4-9549-B93964397A05}"/>
              </a:ext>
            </a:extLst>
          </p:cNvPr>
          <p:cNvSpPr/>
          <p:nvPr/>
        </p:nvSpPr>
        <p:spPr>
          <a:xfrm>
            <a:off x="1813696" y="4452767"/>
            <a:ext cx="2601550" cy="650462"/>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AE31E563-542D-41D2-BC5A-91CBEEA73242}"/>
              </a:ext>
            </a:extLst>
          </p:cNvPr>
          <p:cNvSpPr/>
          <p:nvPr/>
        </p:nvSpPr>
        <p:spPr>
          <a:xfrm>
            <a:off x="3855765" y="3823067"/>
            <a:ext cx="735740" cy="86214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DFEFBB0-7BDD-486D-A7B5-15AC9F469AA7}"/>
              </a:ext>
            </a:extLst>
          </p:cNvPr>
          <p:cNvSpPr/>
          <p:nvPr/>
        </p:nvSpPr>
        <p:spPr>
          <a:xfrm>
            <a:off x="1813696" y="4049486"/>
            <a:ext cx="1031321" cy="55300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Curved Down 29">
            <a:extLst>
              <a:ext uri="{FF2B5EF4-FFF2-40B4-BE49-F238E27FC236}">
                <a16:creationId xmlns:a16="http://schemas.microsoft.com/office/drawing/2014/main" id="{6967762E-6AB8-4C85-8E52-C6B8940C6155}"/>
              </a:ext>
            </a:extLst>
          </p:cNvPr>
          <p:cNvSpPr/>
          <p:nvPr/>
        </p:nvSpPr>
        <p:spPr>
          <a:xfrm>
            <a:off x="2613727" y="3445921"/>
            <a:ext cx="2376284" cy="6117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C8F07933-BD4C-437C-AE7D-449A83C72A6B}"/>
              </a:ext>
            </a:extLst>
          </p:cNvPr>
          <p:cNvSpPr/>
          <p:nvPr/>
        </p:nvSpPr>
        <p:spPr>
          <a:xfrm>
            <a:off x="4542890" y="3899765"/>
            <a:ext cx="1031321" cy="55300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50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circle(in)">
                                      <p:cBhvr>
                                        <p:cTn id="57" dur="500"/>
                                        <p:tgtEl>
                                          <p:spTgt spid="26"/>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circle(in)">
                                      <p:cBhvr>
                                        <p:cTn id="60" dur="500"/>
                                        <p:tgtEl>
                                          <p:spTgt spid="28"/>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circle(in)">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randombar(horizontal)">
                                      <p:cBhvr>
                                        <p:cTn id="68" dur="500"/>
                                        <p:tgtEl>
                                          <p:spTgt spid="29"/>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randombar(horizontal)">
                                      <p:cBhvr>
                                        <p:cTn id="71" dur="500"/>
                                        <p:tgtEl>
                                          <p:spTgt spid="31"/>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randombar(horizontal)">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37042-8277-4AEC-B94B-7E63411C530B}"/>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saturation sat="0"/>
                    </a14:imgEffect>
                  </a14:imgLayer>
                </a14:imgProps>
              </a:ext>
            </a:extLst>
          </a:blip>
          <a:stretch>
            <a:fillRect/>
          </a:stretch>
        </p:blipFill>
        <p:spPr>
          <a:xfrm>
            <a:off x="9263095" y="1975272"/>
            <a:ext cx="2462997" cy="2420322"/>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
        <p:nvSpPr>
          <p:cNvPr id="5" name="Speech Bubble: Oval 4">
            <a:extLst>
              <a:ext uri="{FF2B5EF4-FFF2-40B4-BE49-F238E27FC236}">
                <a16:creationId xmlns:a16="http://schemas.microsoft.com/office/drawing/2014/main" id="{FCAE79FD-85AC-4A52-B42A-7804A22877DE}"/>
              </a:ext>
            </a:extLst>
          </p:cNvPr>
          <p:cNvSpPr/>
          <p:nvPr/>
        </p:nvSpPr>
        <p:spPr>
          <a:xfrm>
            <a:off x="5335480" y="59114"/>
            <a:ext cx="4054537" cy="2969623"/>
          </a:xfrm>
          <a:prstGeom prst="wedgeEllipseCallout">
            <a:avLst>
              <a:gd name="adj1" fmla="val 49769"/>
              <a:gd name="adj2" fmla="val 49010"/>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Chào mọi ng</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ời, hôm nay tôi muốn biết ai là họ hàng của tôi, các hợp chất hữu c</a:t>
            </a:r>
            <a:r>
              <a:rPr lang="vi-VN" sz="3200">
                <a:latin typeface="Times New Roman" panose="02020603050405020304" pitchFamily="18" charset="0"/>
                <a:cs typeface="Times New Roman" panose="02020603050405020304" pitchFamily="18" charset="0"/>
              </a:rPr>
              <a:t>ơ</a:t>
            </a:r>
            <a:endParaRPr lang="en-US" sz="32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9067AB7-72A5-4923-8516-68F3413D269F}"/>
              </a:ext>
            </a:extLst>
          </p:cNvPr>
          <p:cNvPicPr>
            <a:picLocks noChangeAspect="1"/>
          </p:cNvPicPr>
          <p:nvPr/>
        </p:nvPicPr>
        <p:blipFill rotWithShape="1">
          <a:blip r:embed="rId4">
            <a:extLst>
              <a:ext uri="{28A0092B-C50C-407E-A947-70E740481C1C}">
                <a14:useLocalDpi xmlns:a14="http://schemas.microsoft.com/office/drawing/2010/main" val="0"/>
              </a:ext>
            </a:extLst>
          </a:blip>
          <a:srcRect l="628" t="34886" r="66865" b="32739"/>
          <a:stretch/>
        </p:blipFill>
        <p:spPr>
          <a:xfrm>
            <a:off x="465908" y="444136"/>
            <a:ext cx="2142309" cy="2133601"/>
          </a:xfrm>
          <a:prstGeom prst="rect">
            <a:avLst/>
          </a:prstGeom>
        </p:spPr>
      </p:pic>
      <p:pic>
        <p:nvPicPr>
          <p:cNvPr id="8" name="Picture 7">
            <a:extLst>
              <a:ext uri="{FF2B5EF4-FFF2-40B4-BE49-F238E27FC236}">
                <a16:creationId xmlns:a16="http://schemas.microsoft.com/office/drawing/2014/main" id="{D5A96A3A-3BAA-401C-B84D-46B5C9D28340}"/>
              </a:ext>
            </a:extLst>
          </p:cNvPr>
          <p:cNvPicPr>
            <a:picLocks noChangeAspect="1"/>
          </p:cNvPicPr>
          <p:nvPr/>
        </p:nvPicPr>
        <p:blipFill rotWithShape="1">
          <a:blip r:embed="rId5">
            <a:extLst>
              <a:ext uri="{28A0092B-C50C-407E-A947-70E740481C1C}">
                <a14:useLocalDpi xmlns:a14="http://schemas.microsoft.com/office/drawing/2010/main" val="0"/>
              </a:ext>
            </a:extLst>
          </a:blip>
          <a:srcRect l="64350" t="54349" r="-160" b="8826"/>
          <a:stretch/>
        </p:blipFill>
        <p:spPr>
          <a:xfrm>
            <a:off x="2801983" y="319707"/>
            <a:ext cx="2455816" cy="2525487"/>
          </a:xfrm>
          <a:prstGeom prst="rect">
            <a:avLst/>
          </a:prstGeom>
        </p:spPr>
      </p:pic>
      <p:pic>
        <p:nvPicPr>
          <p:cNvPr id="9" name="Picture 8">
            <a:extLst>
              <a:ext uri="{FF2B5EF4-FFF2-40B4-BE49-F238E27FC236}">
                <a16:creationId xmlns:a16="http://schemas.microsoft.com/office/drawing/2014/main" id="{02C768CF-3141-470F-A0FC-633AE1E01570}"/>
              </a:ext>
            </a:extLst>
          </p:cNvPr>
          <p:cNvPicPr>
            <a:picLocks noChangeAspect="1"/>
          </p:cNvPicPr>
          <p:nvPr/>
        </p:nvPicPr>
        <p:blipFill rotWithShape="1">
          <a:blip r:embed="rId6">
            <a:extLst>
              <a:ext uri="{28A0092B-C50C-407E-A947-70E740481C1C}">
                <a14:useLocalDpi xmlns:a14="http://schemas.microsoft.com/office/drawing/2010/main" val="0"/>
              </a:ext>
            </a:extLst>
          </a:blip>
          <a:srcRect l="36856" t="3658" r="31301" b="68159"/>
          <a:stretch/>
        </p:blipFill>
        <p:spPr>
          <a:xfrm>
            <a:off x="3196046" y="3234311"/>
            <a:ext cx="2046514" cy="1811383"/>
          </a:xfrm>
          <a:prstGeom prst="rect">
            <a:avLst/>
          </a:prstGeom>
        </p:spPr>
      </p:pic>
      <p:grpSp>
        <p:nvGrpSpPr>
          <p:cNvPr id="12" name="Group 11">
            <a:extLst>
              <a:ext uri="{FF2B5EF4-FFF2-40B4-BE49-F238E27FC236}">
                <a16:creationId xmlns:a16="http://schemas.microsoft.com/office/drawing/2014/main" id="{79F1A5B6-1DF9-45CA-A1A4-2264383CD0D7}"/>
              </a:ext>
            </a:extLst>
          </p:cNvPr>
          <p:cNvGrpSpPr/>
          <p:nvPr/>
        </p:nvGrpSpPr>
        <p:grpSpPr>
          <a:xfrm>
            <a:off x="465908" y="2750063"/>
            <a:ext cx="2455815" cy="2525486"/>
            <a:chOff x="602422" y="2784897"/>
            <a:chExt cx="2455815" cy="2525486"/>
          </a:xfrm>
        </p:grpSpPr>
        <p:pic>
          <p:nvPicPr>
            <p:cNvPr id="10" name="Picture 9">
              <a:extLst>
                <a:ext uri="{FF2B5EF4-FFF2-40B4-BE49-F238E27FC236}">
                  <a16:creationId xmlns:a16="http://schemas.microsoft.com/office/drawing/2014/main" id="{34AD76B4-65EC-4AAD-9438-E08C00A0925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83" b="33744" l="71060" r="96050">
                          <a14:backgroundMark x1="93750" y1="25098" x2="87109" y2="26465"/>
                          <a14:backgroundMark x1="87109" y1="26465" x2="80957" y2="25293"/>
                          <a14:backgroundMark x1="80957" y1="25293" x2="93164" y2="24219"/>
                        </a14:backgroundRemoval>
                      </a14:imgEffect>
                    </a14:imgLayer>
                  </a14:imgProps>
                </a:ext>
                <a:ext uri="{28A0092B-C50C-407E-A947-70E740481C1C}">
                  <a14:useLocalDpi xmlns:a14="http://schemas.microsoft.com/office/drawing/2010/main" val="0"/>
                </a:ext>
              </a:extLst>
            </a:blip>
            <a:srcRect l="67936" t="601" r="826" b="62573"/>
            <a:stretch/>
          </p:blipFill>
          <p:spPr>
            <a:xfrm flipH="1">
              <a:off x="602422" y="2784897"/>
              <a:ext cx="2455815" cy="2525486"/>
            </a:xfrm>
            <a:prstGeom prst="rect">
              <a:avLst/>
            </a:prstGeom>
          </p:spPr>
        </p:pic>
        <p:sp>
          <p:nvSpPr>
            <p:cNvPr id="11" name="TextBox 10">
              <a:extLst>
                <a:ext uri="{FF2B5EF4-FFF2-40B4-BE49-F238E27FC236}">
                  <a16:creationId xmlns:a16="http://schemas.microsoft.com/office/drawing/2014/main" id="{92B1EA3C-40AE-4674-8B92-B491BFAEE50D}"/>
                </a:ext>
              </a:extLst>
            </p:cNvPr>
            <p:cNvSpPr txBox="1"/>
            <p:nvPr/>
          </p:nvSpPr>
          <p:spPr>
            <a:xfrm>
              <a:off x="971771" y="4256316"/>
              <a:ext cx="1292458" cy="369332"/>
            </a:xfrm>
            <a:prstGeom prst="rect">
              <a:avLst/>
            </a:prstGeom>
            <a:solidFill>
              <a:schemeClr val="accent2"/>
            </a:solidFill>
          </p:spPr>
          <p:txBody>
            <a:bodyPr wrap="square" rtlCol="0">
              <a:spAutoFit/>
            </a:bodyPr>
            <a:lstStyle/>
            <a:p>
              <a:r>
                <a:rPr lang="en-US">
                  <a:latin typeface="Times New Roman" panose="02020603050405020304" pitchFamily="18" charset="0"/>
                  <a:cs typeface="Times New Roman" panose="02020603050405020304" pitchFamily="18" charset="0"/>
                </a:rPr>
                <a:t>ETHANOL</a:t>
              </a:r>
            </a:p>
          </p:txBody>
        </p:sp>
      </p:grpSp>
      <p:sp>
        <p:nvSpPr>
          <p:cNvPr id="2" name="TextBox 1">
            <a:extLst>
              <a:ext uri="{FF2B5EF4-FFF2-40B4-BE49-F238E27FC236}">
                <a16:creationId xmlns:a16="http://schemas.microsoft.com/office/drawing/2014/main" id="{FB6F12A2-F06B-446A-ACB2-AC1AC87F441A}"/>
              </a:ext>
            </a:extLst>
          </p:cNvPr>
          <p:cNvSpPr txBox="1"/>
          <p:nvPr/>
        </p:nvSpPr>
        <p:spPr>
          <a:xfrm>
            <a:off x="9526927" y="3331967"/>
            <a:ext cx="2057005" cy="52322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CARBON</a:t>
            </a:r>
          </a:p>
        </p:txBody>
      </p:sp>
    </p:spTree>
    <p:extLst>
      <p:ext uri="{BB962C8B-B14F-4D97-AF65-F5344CB8AC3E}">
        <p14:creationId xmlns:p14="http://schemas.microsoft.com/office/powerpoint/2010/main" val="18298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905B-8A80-409D-7883-2B565BF6CA7A}"/>
              </a:ext>
            </a:extLst>
          </p:cNvPr>
          <p:cNvSpPr>
            <a:spLocks noGrp="1"/>
          </p:cNvSpPr>
          <p:nvPr>
            <p:ph type="title"/>
          </p:nvPr>
        </p:nvSpPr>
        <p:spPr>
          <a:xfrm>
            <a:off x="0" y="156781"/>
            <a:ext cx="12192000" cy="1023837"/>
          </a:xfrm>
        </p:spPr>
        <p:txBody>
          <a:bodyPr>
            <a:noAutofit/>
          </a:bodyPr>
          <a:lstStyle/>
          <a:p>
            <a:pPr algn="just"/>
            <a:r>
              <a:rPr lang="en-US" sz="3600">
                <a:solidFill>
                  <a:srgbClr val="FF0000"/>
                </a:solidFill>
                <a:latin typeface="Times New Roman" panose="02020603050405020304" pitchFamily="18" charset="0"/>
                <a:cs typeface="Times New Roman" panose="02020603050405020304" pitchFamily="18" charset="0"/>
              </a:rPr>
              <a:t>H</a:t>
            </a:r>
            <a:r>
              <a:rPr lang="vi-VN" sz="3600">
                <a:solidFill>
                  <a:srgbClr val="FF0000"/>
                </a:solidFill>
                <a:latin typeface="Times New Roman" panose="02020603050405020304" pitchFamily="18" charset="0"/>
                <a:cs typeface="Times New Roman" panose="02020603050405020304" pitchFamily="18" charset="0"/>
              </a:rPr>
              <a:t>ãy viết các công thức cấu tạo đầy đủ ở </a:t>
            </a:r>
            <a:r>
              <a:rPr lang="en-US" sz="3600">
                <a:solidFill>
                  <a:srgbClr val="FF0000"/>
                </a:solidFill>
                <a:latin typeface="Times New Roman" panose="02020603050405020304" pitchFamily="18" charset="0"/>
                <a:cs typeface="Times New Roman" panose="02020603050405020304" pitchFamily="18" charset="0"/>
              </a:rPr>
              <a:t>h</a:t>
            </a:r>
            <a:r>
              <a:rPr lang="vi-VN" sz="3600">
                <a:solidFill>
                  <a:srgbClr val="FF0000"/>
                </a:solidFill>
                <a:latin typeface="Times New Roman" panose="02020603050405020304" pitchFamily="18" charset="0"/>
                <a:cs typeface="Times New Roman" panose="02020603050405020304" pitchFamily="18" charset="0"/>
              </a:rPr>
              <a:t>ình dưới dạng thu gọn.</a:t>
            </a:r>
            <a:endParaRPr lang="en-US" sz="360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FB746-C6AF-4D9A-2322-D56539E844F3}"/>
              </a:ext>
            </a:extLst>
          </p:cNvPr>
          <p:cNvPicPr>
            <a:picLocks noChangeAspect="1"/>
          </p:cNvPicPr>
          <p:nvPr/>
        </p:nvPicPr>
        <p:blipFill rotWithShape="1">
          <a:blip r:embed="rId2">
            <a:extLst>
              <a:ext uri="{28A0092B-C50C-407E-A947-70E740481C1C}">
                <a14:useLocalDpi xmlns:a14="http://schemas.microsoft.com/office/drawing/2010/main" val="0"/>
              </a:ext>
            </a:extLst>
          </a:blip>
          <a:srcRect l="19342" t="2520" r="1852" b="10391"/>
          <a:stretch/>
        </p:blipFill>
        <p:spPr>
          <a:xfrm>
            <a:off x="0" y="1180618"/>
            <a:ext cx="7019365" cy="5242547"/>
          </a:xfrm>
          <a:prstGeom prst="rect">
            <a:avLst/>
          </a:prstGeom>
        </p:spPr>
      </p:pic>
      <p:sp>
        <p:nvSpPr>
          <p:cNvPr id="6" name="TextBox 5">
            <a:extLst>
              <a:ext uri="{FF2B5EF4-FFF2-40B4-BE49-F238E27FC236}">
                <a16:creationId xmlns:a16="http://schemas.microsoft.com/office/drawing/2014/main" id="{FBA939D0-8924-F02E-19C9-E3E002EAE896}"/>
              </a:ext>
            </a:extLst>
          </p:cNvPr>
          <p:cNvSpPr txBox="1"/>
          <p:nvPr/>
        </p:nvSpPr>
        <p:spPr>
          <a:xfrm>
            <a:off x="6902823" y="1739152"/>
            <a:ext cx="5738147" cy="2862322"/>
          </a:xfrm>
          <a:prstGeom prst="rect">
            <a:avLst/>
          </a:prstGeom>
          <a:noFill/>
        </p:spPr>
        <p:txBody>
          <a:bodyPr wrap="square">
            <a:spAutoFit/>
          </a:bodyPr>
          <a:lstStyle/>
          <a:p>
            <a:pPr algn="ctr"/>
            <a:r>
              <a:rPr lang="en-US" sz="3600">
                <a:solidFill>
                  <a:srgbClr val="0000CC"/>
                </a:solidFill>
                <a:latin typeface="Times New Roman" panose="02020603050405020304" pitchFamily="18" charset="0"/>
                <a:cs typeface="Times New Roman" panose="02020603050405020304" pitchFamily="18" charset="0"/>
              </a:rPr>
              <a:t>ĐÁP ÁN:</a:t>
            </a:r>
            <a:endParaRPr lang="en-US" sz="3600" b="0" i="0">
              <a:solidFill>
                <a:srgbClr val="0000CC"/>
              </a:solidFill>
              <a:effectLst/>
              <a:latin typeface="Times New Roman" panose="02020603050405020304" pitchFamily="18" charset="0"/>
              <a:cs typeface="Times New Roman" panose="02020603050405020304" pitchFamily="18" charset="0"/>
            </a:endParaRPr>
          </a:p>
          <a:p>
            <a:pPr algn="just"/>
            <a:r>
              <a:rPr lang="pl-PL" sz="3600" b="0" i="0">
                <a:solidFill>
                  <a:srgbClr val="0000CC"/>
                </a:solidFill>
                <a:effectLst/>
                <a:latin typeface="Times New Roman" panose="02020603050405020304" pitchFamily="18" charset="0"/>
                <a:cs typeface="Times New Roman" panose="02020603050405020304" pitchFamily="18" charset="0"/>
              </a:rPr>
              <a:t>(2) CH</a:t>
            </a:r>
            <a:r>
              <a:rPr lang="pl-PL" sz="3600" b="0" i="0" baseline="-25000">
                <a:solidFill>
                  <a:srgbClr val="0000CC"/>
                </a:solidFill>
                <a:effectLst/>
                <a:latin typeface="Times New Roman" panose="02020603050405020304" pitchFamily="18" charset="0"/>
                <a:cs typeface="Times New Roman" panose="02020603050405020304" pitchFamily="18" charset="0"/>
              </a:rPr>
              <a:t>3</a:t>
            </a:r>
            <a:r>
              <a:rPr lang="pl-PL" sz="3600" b="0" i="0">
                <a:solidFill>
                  <a:srgbClr val="0000CC"/>
                </a:solidFill>
                <a:effectLst/>
                <a:latin typeface="Times New Roman" panose="02020603050405020304" pitchFamily="18" charset="0"/>
                <a:cs typeface="Times New Roman" panose="02020603050405020304" pitchFamily="18" charset="0"/>
              </a:rPr>
              <a:t> – CH</a:t>
            </a:r>
            <a:r>
              <a:rPr lang="pl-PL" sz="3600" b="0" i="0" baseline="-25000">
                <a:solidFill>
                  <a:srgbClr val="0000CC"/>
                </a:solidFill>
                <a:effectLst/>
                <a:latin typeface="Times New Roman" panose="02020603050405020304" pitchFamily="18" charset="0"/>
                <a:cs typeface="Times New Roman" panose="02020603050405020304" pitchFamily="18" charset="0"/>
              </a:rPr>
              <a:t>2</a:t>
            </a:r>
            <a:r>
              <a:rPr lang="pl-PL" sz="3600" b="0" i="0">
                <a:solidFill>
                  <a:srgbClr val="0000CC"/>
                </a:solidFill>
                <a:effectLst/>
                <a:latin typeface="Times New Roman" panose="02020603050405020304" pitchFamily="18" charset="0"/>
                <a:cs typeface="Times New Roman" panose="02020603050405020304" pitchFamily="18" charset="0"/>
              </a:rPr>
              <a:t> – CH</a:t>
            </a:r>
            <a:r>
              <a:rPr lang="pl-PL" sz="3600" b="0" i="0" baseline="-25000">
                <a:solidFill>
                  <a:srgbClr val="0000CC"/>
                </a:solidFill>
                <a:effectLst/>
                <a:latin typeface="Times New Roman" panose="02020603050405020304" pitchFamily="18" charset="0"/>
                <a:cs typeface="Times New Roman" panose="02020603050405020304" pitchFamily="18" charset="0"/>
              </a:rPr>
              <a:t>2</a:t>
            </a:r>
            <a:r>
              <a:rPr lang="pl-PL" sz="3600" b="0" i="0">
                <a:solidFill>
                  <a:srgbClr val="0000CC"/>
                </a:solidFill>
                <a:effectLst/>
                <a:latin typeface="Times New Roman" panose="02020603050405020304" pitchFamily="18" charset="0"/>
                <a:cs typeface="Times New Roman" panose="02020603050405020304" pitchFamily="18" charset="0"/>
              </a:rPr>
              <a:t> – CH</a:t>
            </a:r>
            <a:r>
              <a:rPr lang="pl-PL" sz="3600" b="0" i="0" baseline="-25000">
                <a:solidFill>
                  <a:srgbClr val="0000CC"/>
                </a:solidFill>
                <a:effectLst/>
                <a:latin typeface="Times New Roman" panose="02020603050405020304" pitchFamily="18" charset="0"/>
                <a:cs typeface="Times New Roman" panose="02020603050405020304" pitchFamily="18" charset="0"/>
              </a:rPr>
              <a:t>3</a:t>
            </a:r>
            <a:endParaRPr lang="pl-PL" sz="3600" b="0" i="0">
              <a:solidFill>
                <a:srgbClr val="0000CC"/>
              </a:solidFill>
              <a:effectLst/>
              <a:latin typeface="Times New Roman" panose="02020603050405020304" pitchFamily="18" charset="0"/>
              <a:cs typeface="Times New Roman" panose="02020603050405020304" pitchFamily="18" charset="0"/>
            </a:endParaRPr>
          </a:p>
          <a:p>
            <a:pPr algn="just"/>
            <a:r>
              <a:rPr lang="pl-PL" sz="3600" b="0" i="0">
                <a:solidFill>
                  <a:srgbClr val="0000CC"/>
                </a:solidFill>
                <a:effectLst/>
                <a:latin typeface="Times New Roman" panose="02020603050405020304" pitchFamily="18" charset="0"/>
                <a:cs typeface="Times New Roman" panose="02020603050405020304" pitchFamily="18" charset="0"/>
              </a:rPr>
              <a:t>(3) CH – (CH­</a:t>
            </a:r>
            <a:r>
              <a:rPr lang="pl-PL" sz="3600" b="0" i="0" baseline="-25000">
                <a:solidFill>
                  <a:srgbClr val="0000CC"/>
                </a:solidFill>
                <a:effectLst/>
                <a:latin typeface="Times New Roman" panose="02020603050405020304" pitchFamily="18" charset="0"/>
                <a:cs typeface="Times New Roman" panose="02020603050405020304" pitchFamily="18" charset="0"/>
              </a:rPr>
              <a:t>3</a:t>
            </a:r>
            <a:r>
              <a:rPr lang="pl-PL" sz="3600" b="0" i="0">
                <a:solidFill>
                  <a:srgbClr val="0000CC"/>
                </a:solidFill>
                <a:effectLst/>
                <a:latin typeface="Times New Roman" panose="02020603050405020304" pitchFamily="18" charset="0"/>
                <a:cs typeface="Times New Roman" panose="02020603050405020304" pitchFamily="18" charset="0"/>
              </a:rPr>
              <a:t>)</a:t>
            </a:r>
            <a:r>
              <a:rPr lang="pl-PL" sz="3600" b="0" i="0" baseline="-25000">
                <a:solidFill>
                  <a:srgbClr val="0000CC"/>
                </a:solidFill>
                <a:effectLst/>
                <a:latin typeface="Times New Roman" panose="02020603050405020304" pitchFamily="18" charset="0"/>
                <a:cs typeface="Times New Roman" panose="02020603050405020304" pitchFamily="18" charset="0"/>
              </a:rPr>
              <a:t>3</a:t>
            </a:r>
            <a:endParaRPr lang="pl-PL" sz="3600" b="0" i="0">
              <a:solidFill>
                <a:srgbClr val="0000CC"/>
              </a:solidFill>
              <a:effectLst/>
              <a:latin typeface="Times New Roman" panose="02020603050405020304" pitchFamily="18" charset="0"/>
              <a:cs typeface="Times New Roman" panose="02020603050405020304" pitchFamily="18" charset="0"/>
            </a:endParaRPr>
          </a:p>
          <a:p>
            <a:pPr algn="just"/>
            <a:r>
              <a:rPr lang="pl-PL" sz="3600" b="0" i="0">
                <a:solidFill>
                  <a:srgbClr val="0000CC"/>
                </a:solidFill>
                <a:effectLst/>
                <a:latin typeface="Times New Roman" panose="02020603050405020304" pitchFamily="18" charset="0"/>
                <a:cs typeface="Times New Roman" panose="02020603050405020304" pitchFamily="18" charset="0"/>
              </a:rPr>
              <a:t>(5) CH</a:t>
            </a:r>
            <a:r>
              <a:rPr lang="pl-PL" sz="3600" b="0" i="0" baseline="-25000">
                <a:solidFill>
                  <a:srgbClr val="0000CC"/>
                </a:solidFill>
                <a:effectLst/>
                <a:latin typeface="Times New Roman" panose="02020603050405020304" pitchFamily="18" charset="0"/>
                <a:cs typeface="Times New Roman" panose="02020603050405020304" pitchFamily="18" charset="0"/>
              </a:rPr>
              <a:t>3</a:t>
            </a:r>
            <a:r>
              <a:rPr lang="pl-PL" sz="3600" b="0" i="0">
                <a:solidFill>
                  <a:srgbClr val="0000CC"/>
                </a:solidFill>
                <a:effectLst/>
                <a:latin typeface="Times New Roman" panose="02020603050405020304" pitchFamily="18" charset="0"/>
                <a:cs typeface="Times New Roman" panose="02020603050405020304" pitchFamily="18" charset="0"/>
              </a:rPr>
              <a:t> – CH</a:t>
            </a:r>
            <a:r>
              <a:rPr lang="pl-PL" sz="3600" b="0" i="0" baseline="-25000">
                <a:solidFill>
                  <a:srgbClr val="0000CC"/>
                </a:solidFill>
                <a:effectLst/>
                <a:latin typeface="Times New Roman" panose="02020603050405020304" pitchFamily="18" charset="0"/>
                <a:cs typeface="Times New Roman" panose="02020603050405020304" pitchFamily="18" charset="0"/>
              </a:rPr>
              <a:t>2</a:t>
            </a:r>
            <a:r>
              <a:rPr lang="pl-PL" sz="3600" b="0" i="0">
                <a:solidFill>
                  <a:srgbClr val="0000CC"/>
                </a:solidFill>
                <a:effectLst/>
                <a:latin typeface="Times New Roman" panose="02020603050405020304" pitchFamily="18" charset="0"/>
                <a:cs typeface="Times New Roman" panose="02020603050405020304" pitchFamily="18" charset="0"/>
              </a:rPr>
              <a:t> – OH</a:t>
            </a:r>
          </a:p>
          <a:p>
            <a:pPr algn="just"/>
            <a:r>
              <a:rPr lang="pl-PL" sz="3600" b="0" i="0">
                <a:solidFill>
                  <a:srgbClr val="0000CC"/>
                </a:solidFill>
                <a:effectLst/>
                <a:latin typeface="Times New Roman" panose="02020603050405020304" pitchFamily="18" charset="0"/>
                <a:cs typeface="Times New Roman" panose="02020603050405020304" pitchFamily="18" charset="0"/>
              </a:rPr>
              <a:t>(6) CH</a:t>
            </a:r>
            <a:r>
              <a:rPr lang="pl-PL" sz="3600" b="0" i="0" baseline="-25000">
                <a:solidFill>
                  <a:srgbClr val="0000CC"/>
                </a:solidFill>
                <a:effectLst/>
                <a:latin typeface="Times New Roman" panose="02020603050405020304" pitchFamily="18" charset="0"/>
                <a:cs typeface="Times New Roman" panose="02020603050405020304" pitchFamily="18" charset="0"/>
              </a:rPr>
              <a:t>3</a:t>
            </a:r>
            <a:r>
              <a:rPr lang="pl-PL" sz="3600" b="0" i="0">
                <a:solidFill>
                  <a:srgbClr val="0000CC"/>
                </a:solidFill>
                <a:effectLst/>
                <a:latin typeface="Times New Roman" panose="02020603050405020304" pitchFamily="18" charset="0"/>
                <a:cs typeface="Times New Roman" panose="02020603050405020304" pitchFamily="18" charset="0"/>
              </a:rPr>
              <a:t> – O – CH</a:t>
            </a:r>
            <a:r>
              <a:rPr lang="pl-PL" sz="3600" b="0" i="0" baseline="-25000">
                <a:solidFill>
                  <a:srgbClr val="0000CC"/>
                </a:solidFill>
                <a:effectLst/>
                <a:latin typeface="Times New Roman" panose="02020603050405020304" pitchFamily="18" charset="0"/>
                <a:cs typeface="Times New Roman" panose="02020603050405020304" pitchFamily="18" charset="0"/>
              </a:rPr>
              <a:t>3</a:t>
            </a:r>
            <a:endParaRPr lang="pl-PL" sz="3600" b="0" i="0">
              <a:solidFill>
                <a:srgbClr val="0000C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9B6C57D-84B2-46D1-B73D-A482211938B1}"/>
              </a:ext>
            </a:extLst>
          </p:cNvPr>
          <p:cNvPicPr>
            <a:picLocks noChangeAspect="1" noChangeArrowheads="1"/>
          </p:cNvPicPr>
          <p:nvPr/>
        </p:nvPicPr>
        <p:blipFill>
          <a:blip r:embed="rId2"/>
          <a:srcRect/>
          <a:stretch>
            <a:fillRect/>
          </a:stretch>
        </p:blipFill>
        <p:spPr bwMode="auto">
          <a:xfrm>
            <a:off x="0" y="0"/>
            <a:ext cx="11995024" cy="6640497"/>
          </a:xfrm>
          <a:prstGeom prst="rect">
            <a:avLst/>
          </a:prstGeom>
          <a:noFill/>
          <a:ln w="9525">
            <a:noFill/>
            <a:miter lim="800000"/>
            <a:headEnd/>
            <a:tailEnd/>
          </a:ln>
          <a:effectLst/>
        </p:spPr>
      </p:pic>
    </p:spTree>
    <p:extLst>
      <p:ext uri="{BB962C8B-B14F-4D97-AF65-F5344CB8AC3E}">
        <p14:creationId xmlns:p14="http://schemas.microsoft.com/office/powerpoint/2010/main" val="34143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1F9E6-8B66-48F4-880A-AC32B517DF2B}"/>
              </a:ext>
            </a:extLst>
          </p:cNvPr>
          <p:cNvPicPr>
            <a:picLocks noChangeAspect="1"/>
          </p:cNvPicPr>
          <p:nvPr/>
        </p:nvPicPr>
        <p:blipFill rotWithShape="1">
          <a:blip r:embed="rId2">
            <a:extLst>
              <a:ext uri="{28A0092B-C50C-407E-A947-70E740481C1C}">
                <a14:useLocalDpi xmlns:a14="http://schemas.microsoft.com/office/drawing/2010/main" val="0"/>
              </a:ext>
            </a:extLst>
          </a:blip>
          <a:srcRect l="14646" t="32410" r="21250" b="37055"/>
          <a:stretch/>
        </p:blipFill>
        <p:spPr>
          <a:xfrm>
            <a:off x="97655" y="248577"/>
            <a:ext cx="4057096" cy="2805342"/>
          </a:xfrm>
          <a:prstGeom prst="rect">
            <a:avLst/>
          </a:prstGeom>
        </p:spPr>
      </p:pic>
      <p:pic>
        <p:nvPicPr>
          <p:cNvPr id="7" name="Picture 6">
            <a:extLst>
              <a:ext uri="{FF2B5EF4-FFF2-40B4-BE49-F238E27FC236}">
                <a16:creationId xmlns:a16="http://schemas.microsoft.com/office/drawing/2014/main" id="{75148D23-04A5-4070-BDC0-74C0AA79D119}"/>
              </a:ext>
            </a:extLst>
          </p:cNvPr>
          <p:cNvPicPr>
            <a:picLocks noChangeAspect="1"/>
          </p:cNvPicPr>
          <p:nvPr/>
        </p:nvPicPr>
        <p:blipFill rotWithShape="1">
          <a:blip r:embed="rId3">
            <a:extLst>
              <a:ext uri="{28A0092B-C50C-407E-A947-70E740481C1C}">
                <a14:useLocalDpi xmlns:a14="http://schemas.microsoft.com/office/drawing/2010/main" val="0"/>
              </a:ext>
            </a:extLst>
          </a:blip>
          <a:srcRect l="82324" t="5459" r="9910" b="74605"/>
          <a:stretch/>
        </p:blipFill>
        <p:spPr>
          <a:xfrm rot="16200000">
            <a:off x="1708952" y="1451587"/>
            <a:ext cx="834502" cy="4057096"/>
          </a:xfrm>
          <a:prstGeom prst="rect">
            <a:avLst/>
          </a:prstGeom>
        </p:spPr>
      </p:pic>
      <p:sp>
        <p:nvSpPr>
          <p:cNvPr id="8" name="Arrow: Down 7">
            <a:extLst>
              <a:ext uri="{FF2B5EF4-FFF2-40B4-BE49-F238E27FC236}">
                <a16:creationId xmlns:a16="http://schemas.microsoft.com/office/drawing/2014/main" id="{06EA1EC5-BED3-4151-996B-BDD60BD6F170}"/>
              </a:ext>
            </a:extLst>
          </p:cNvPr>
          <p:cNvSpPr/>
          <p:nvPr/>
        </p:nvSpPr>
        <p:spPr>
          <a:xfrm>
            <a:off x="1891553" y="3953435"/>
            <a:ext cx="206188" cy="528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C0E19B1-3AD4-4B06-BCF4-F948FF481585}"/>
              </a:ext>
            </a:extLst>
          </p:cNvPr>
          <p:cNvSpPr txBox="1"/>
          <p:nvPr/>
        </p:nvSpPr>
        <p:spPr>
          <a:xfrm>
            <a:off x="802341" y="4464424"/>
            <a:ext cx="259080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Mạch thẳng</a:t>
            </a:r>
          </a:p>
        </p:txBody>
      </p:sp>
      <p:pic>
        <p:nvPicPr>
          <p:cNvPr id="11" name="Picture 10">
            <a:extLst>
              <a:ext uri="{FF2B5EF4-FFF2-40B4-BE49-F238E27FC236}">
                <a16:creationId xmlns:a16="http://schemas.microsoft.com/office/drawing/2014/main" id="{E17852FD-4046-463E-BFCF-77548A5FE317}"/>
              </a:ext>
            </a:extLst>
          </p:cNvPr>
          <p:cNvPicPr>
            <a:picLocks noChangeAspect="1"/>
          </p:cNvPicPr>
          <p:nvPr/>
        </p:nvPicPr>
        <p:blipFill rotWithShape="1">
          <a:blip r:embed="rId4">
            <a:extLst>
              <a:ext uri="{28A0092B-C50C-407E-A947-70E740481C1C}">
                <a14:useLocalDpi xmlns:a14="http://schemas.microsoft.com/office/drawing/2010/main" val="0"/>
              </a:ext>
            </a:extLst>
          </a:blip>
          <a:srcRect l="32311" t="5817" r="413" b="56928"/>
          <a:stretch/>
        </p:blipFill>
        <p:spPr>
          <a:xfrm rot="16200000">
            <a:off x="4697701" y="369405"/>
            <a:ext cx="3460379" cy="3218722"/>
          </a:xfrm>
          <a:prstGeom prst="rect">
            <a:avLst/>
          </a:prstGeom>
        </p:spPr>
      </p:pic>
      <p:pic>
        <p:nvPicPr>
          <p:cNvPr id="13" name="Picture 12">
            <a:extLst>
              <a:ext uri="{FF2B5EF4-FFF2-40B4-BE49-F238E27FC236}">
                <a16:creationId xmlns:a16="http://schemas.microsoft.com/office/drawing/2014/main" id="{5A7283DF-5775-4BB8-B11B-A74C6AE647D6}"/>
              </a:ext>
            </a:extLst>
          </p:cNvPr>
          <p:cNvPicPr>
            <a:picLocks noChangeAspect="1"/>
          </p:cNvPicPr>
          <p:nvPr/>
        </p:nvPicPr>
        <p:blipFill rotWithShape="1">
          <a:blip r:embed="rId5">
            <a:extLst>
              <a:ext uri="{28A0092B-C50C-407E-A947-70E740481C1C}">
                <a14:useLocalDpi xmlns:a14="http://schemas.microsoft.com/office/drawing/2010/main" val="0"/>
              </a:ext>
            </a:extLst>
          </a:blip>
          <a:srcRect l="3377" t="21695" r="77451" b="57974"/>
          <a:stretch/>
        </p:blipFill>
        <p:spPr>
          <a:xfrm rot="16200000">
            <a:off x="5721482" y="2821879"/>
            <a:ext cx="1412815" cy="3218721"/>
          </a:xfrm>
          <a:prstGeom prst="rect">
            <a:avLst/>
          </a:prstGeom>
        </p:spPr>
      </p:pic>
      <p:sp>
        <p:nvSpPr>
          <p:cNvPr id="14" name="Arrow: Down 13">
            <a:extLst>
              <a:ext uri="{FF2B5EF4-FFF2-40B4-BE49-F238E27FC236}">
                <a16:creationId xmlns:a16="http://schemas.microsoft.com/office/drawing/2014/main" id="{D14AC3A8-C130-4CC2-A21C-28E7A30583DB}"/>
              </a:ext>
            </a:extLst>
          </p:cNvPr>
          <p:cNvSpPr/>
          <p:nvPr/>
        </p:nvSpPr>
        <p:spPr>
          <a:xfrm>
            <a:off x="6324795" y="5235388"/>
            <a:ext cx="206188" cy="528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241A14-BF32-4559-80FB-EB42BCFE27D5}"/>
              </a:ext>
            </a:extLst>
          </p:cNvPr>
          <p:cNvSpPr txBox="1"/>
          <p:nvPr/>
        </p:nvSpPr>
        <p:spPr>
          <a:xfrm>
            <a:off x="5235583" y="5862047"/>
            <a:ext cx="259080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Mạch nhánh</a:t>
            </a:r>
          </a:p>
        </p:txBody>
      </p:sp>
      <p:pic>
        <p:nvPicPr>
          <p:cNvPr id="17" name="Picture 16">
            <a:extLst>
              <a:ext uri="{FF2B5EF4-FFF2-40B4-BE49-F238E27FC236}">
                <a16:creationId xmlns:a16="http://schemas.microsoft.com/office/drawing/2014/main" id="{C7ACEC6C-68A5-4621-BB38-0F750FCD9D26}"/>
              </a:ext>
            </a:extLst>
          </p:cNvPr>
          <p:cNvPicPr>
            <a:picLocks noChangeAspect="1"/>
          </p:cNvPicPr>
          <p:nvPr/>
        </p:nvPicPr>
        <p:blipFill rotWithShape="1">
          <a:blip r:embed="rId4">
            <a:extLst>
              <a:ext uri="{28A0092B-C50C-407E-A947-70E740481C1C}">
                <a14:useLocalDpi xmlns:a14="http://schemas.microsoft.com/office/drawing/2010/main" val="0"/>
              </a:ext>
            </a:extLst>
          </a:blip>
          <a:srcRect l="34226" t="63727" r="8257" b="9215"/>
          <a:stretch/>
        </p:blipFill>
        <p:spPr>
          <a:xfrm rot="16200000">
            <a:off x="9015514" y="350169"/>
            <a:ext cx="3180424" cy="2977238"/>
          </a:xfrm>
          <a:prstGeom prst="rect">
            <a:avLst/>
          </a:prstGeom>
        </p:spPr>
      </p:pic>
      <p:pic>
        <p:nvPicPr>
          <p:cNvPr id="19" name="Picture 18">
            <a:extLst>
              <a:ext uri="{FF2B5EF4-FFF2-40B4-BE49-F238E27FC236}">
                <a16:creationId xmlns:a16="http://schemas.microsoft.com/office/drawing/2014/main" id="{048D4923-4C22-4261-B07E-9717E2992465}"/>
              </a:ext>
            </a:extLst>
          </p:cNvPr>
          <p:cNvPicPr>
            <a:picLocks noChangeAspect="1"/>
          </p:cNvPicPr>
          <p:nvPr/>
        </p:nvPicPr>
        <p:blipFill rotWithShape="1">
          <a:blip r:embed="rId3">
            <a:extLst>
              <a:ext uri="{28A0092B-C50C-407E-A947-70E740481C1C}">
                <a14:useLocalDpi xmlns:a14="http://schemas.microsoft.com/office/drawing/2010/main" val="0"/>
              </a:ext>
            </a:extLst>
          </a:blip>
          <a:srcRect l="5420" t="51821" r="69517" b="30779"/>
          <a:stretch/>
        </p:blipFill>
        <p:spPr>
          <a:xfrm rot="16200000">
            <a:off x="9628094" y="3184299"/>
            <a:ext cx="1680882" cy="2272552"/>
          </a:xfrm>
          <a:prstGeom prst="rect">
            <a:avLst/>
          </a:prstGeom>
        </p:spPr>
      </p:pic>
      <p:sp>
        <p:nvSpPr>
          <p:cNvPr id="20" name="Arrow: Down 19">
            <a:extLst>
              <a:ext uri="{FF2B5EF4-FFF2-40B4-BE49-F238E27FC236}">
                <a16:creationId xmlns:a16="http://schemas.microsoft.com/office/drawing/2014/main" id="{D57D28E3-45C9-4D58-B542-81650E74EC71}"/>
              </a:ext>
            </a:extLst>
          </p:cNvPr>
          <p:cNvSpPr/>
          <p:nvPr/>
        </p:nvSpPr>
        <p:spPr>
          <a:xfrm>
            <a:off x="10399538" y="5212149"/>
            <a:ext cx="206188" cy="528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37FC085-B08A-41EF-B881-32CDFD6C733C}"/>
              </a:ext>
            </a:extLst>
          </p:cNvPr>
          <p:cNvSpPr txBox="1"/>
          <p:nvPr/>
        </p:nvSpPr>
        <p:spPr>
          <a:xfrm>
            <a:off x="9207232" y="5735758"/>
            <a:ext cx="259080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Mạch vòng</a:t>
            </a:r>
          </a:p>
        </p:txBody>
      </p:sp>
    </p:spTree>
    <p:extLst>
      <p:ext uri="{BB962C8B-B14F-4D97-AF65-F5344CB8AC3E}">
        <p14:creationId xmlns:p14="http://schemas.microsoft.com/office/powerpoint/2010/main" val="40586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P spid="2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4663-AFBA-14F7-0139-EF685251890F}"/>
              </a:ext>
            </a:extLst>
          </p:cNvPr>
          <p:cNvSpPr>
            <a:spLocks noGrp="1"/>
          </p:cNvSpPr>
          <p:nvPr>
            <p:ph type="title"/>
          </p:nvPr>
        </p:nvSpPr>
        <p:spPr>
          <a:xfrm>
            <a:off x="1171137" y="0"/>
            <a:ext cx="9261232" cy="547038"/>
          </a:xfrm>
        </p:spPr>
        <p:txBody>
          <a:bodyPr>
            <a:noAutofit/>
          </a:bodyPr>
          <a:lstStyle/>
          <a:p>
            <a:pPr algn="ctr"/>
            <a:r>
              <a:rPr lang="en-US" sz="3200" b="1" u="sng">
                <a:solidFill>
                  <a:srgbClr val="0000CC"/>
                </a:solidFill>
                <a:latin typeface="Times New Roman" panose="02020603050405020304" pitchFamily="18" charset="0"/>
                <a:cs typeface="Times New Roman" panose="02020603050405020304" pitchFamily="18" charset="0"/>
              </a:rPr>
              <a:t>LUYỆN TẬP</a:t>
            </a:r>
            <a:r>
              <a:rPr lang="en-US" sz="3200">
                <a:solidFill>
                  <a:srgbClr val="0000CC"/>
                </a:solidFill>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14338A16-1C90-F475-6F78-A6225FA958E7}"/>
              </a:ext>
            </a:extLst>
          </p:cNvPr>
          <p:cNvSpPr>
            <a:spLocks noGrp="1"/>
          </p:cNvSpPr>
          <p:nvPr>
            <p:ph idx="1"/>
          </p:nvPr>
        </p:nvSpPr>
        <p:spPr>
          <a:xfrm>
            <a:off x="0" y="547038"/>
            <a:ext cx="12192000" cy="5712873"/>
          </a:xfrm>
        </p:spPr>
        <p:txBody>
          <a:bodyPr>
            <a:noAutofit/>
          </a:bodyPr>
          <a:lstStyle/>
          <a:p>
            <a:pPr marL="0" indent="0" algn="just">
              <a:lnSpc>
                <a:spcPct val="100000"/>
              </a:lnSpc>
              <a:spcBef>
                <a:spcPts val="0"/>
              </a:spcBef>
              <a:buNone/>
            </a:pPr>
            <a:r>
              <a:rPr lang="vi-VN" sz="3000" b="1">
                <a:latin typeface="Times New Roman" panose="02020603050405020304" pitchFamily="18" charset="0"/>
                <a:cs typeface="Times New Roman" panose="02020603050405020304" pitchFamily="18" charset="0"/>
              </a:rPr>
              <a:t>Câu 1. Loại chất nào dưới đây là đối tượng nghiên cứu của ngành hoá học hữu cơ?</a:t>
            </a:r>
          </a:p>
          <a:p>
            <a:pPr marL="0" indent="0" algn="just">
              <a:lnSpc>
                <a:spcPct val="100000"/>
              </a:lnSpc>
              <a:spcBef>
                <a:spcPts val="0"/>
              </a:spcBef>
              <a:buNone/>
            </a:pPr>
            <a:r>
              <a:rPr lang="vi-VN" sz="3000">
                <a:latin typeface="Times New Roman" panose="02020603050405020304" pitchFamily="18" charset="0"/>
                <a:cs typeface="Times New Roman" panose="02020603050405020304" pitchFamily="18" charset="0"/>
              </a:rPr>
              <a:t>A. Kim loại và phi kim.</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B. Hydrocarbon và dẫn xuất hydrocarbon.</a:t>
            </a:r>
          </a:p>
          <a:p>
            <a:pPr marL="0" indent="0" algn="just">
              <a:lnSpc>
                <a:spcPct val="100000"/>
              </a:lnSpc>
              <a:spcBef>
                <a:spcPts val="0"/>
              </a:spcBef>
              <a:buNone/>
            </a:pPr>
            <a:r>
              <a:rPr lang="vi-VN" sz="3000">
                <a:latin typeface="Times New Roman" panose="02020603050405020304" pitchFamily="18" charset="0"/>
                <a:cs typeface="Times New Roman" panose="02020603050405020304" pitchFamily="18" charset="0"/>
              </a:rPr>
              <a:t>C. Oxide và hydroxide	</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D. Oxygen, hydrogen và nước.</a:t>
            </a:r>
          </a:p>
          <a:p>
            <a:pPr marL="0" indent="0" algn="just">
              <a:lnSpc>
                <a:spcPct val="100000"/>
              </a:lnSpc>
              <a:spcBef>
                <a:spcPts val="0"/>
              </a:spcBef>
              <a:buNone/>
            </a:pPr>
            <a:r>
              <a:rPr lang="vi-VN" sz="3000" b="1">
                <a:latin typeface="Times New Roman" panose="02020603050405020304" pitchFamily="18" charset="0"/>
                <a:cs typeface="Times New Roman" panose="02020603050405020304" pitchFamily="18" charset="0"/>
              </a:rPr>
              <a:t>Câu 2. Công thức phân tử cho biết thông tin gì về phân tử hợp chất hữu cơ?</a:t>
            </a:r>
          </a:p>
          <a:p>
            <a:pPr marL="0" indent="0" algn="just">
              <a:lnSpc>
                <a:spcPct val="100000"/>
              </a:lnSpc>
              <a:spcBef>
                <a:spcPts val="0"/>
              </a:spcBef>
              <a:buNone/>
            </a:pPr>
            <a:r>
              <a:rPr lang="vi-VN" sz="3000">
                <a:latin typeface="Times New Roman" panose="02020603050405020304" pitchFamily="18" charset="0"/>
                <a:cs typeface="Times New Roman" panose="02020603050405020304" pitchFamily="18" charset="0"/>
              </a:rPr>
              <a:t>A. Thành phần nguyên tố và số lượng nguyên tử mỗi nguyên tố.</a:t>
            </a:r>
          </a:p>
          <a:p>
            <a:pPr marL="0" indent="0" algn="just">
              <a:lnSpc>
                <a:spcPct val="100000"/>
              </a:lnSpc>
              <a:spcBef>
                <a:spcPts val="0"/>
              </a:spcBef>
              <a:buNone/>
            </a:pPr>
            <a:r>
              <a:rPr lang="vi-VN" sz="3000">
                <a:latin typeface="Times New Roman" panose="02020603050405020304" pitchFamily="18" charset="0"/>
                <a:cs typeface="Times New Roman" panose="02020603050405020304" pitchFamily="18" charset="0"/>
              </a:rPr>
              <a:t>B. Trật tự liên kết và cách thức liên kết giữa các nguyên tử.</a:t>
            </a:r>
          </a:p>
          <a:p>
            <a:pPr marL="0" indent="0" algn="just">
              <a:lnSpc>
                <a:spcPct val="100000"/>
              </a:lnSpc>
              <a:spcBef>
                <a:spcPts val="0"/>
              </a:spcBef>
              <a:buNone/>
            </a:pPr>
            <a:r>
              <a:rPr lang="vi-VN" sz="3000">
                <a:latin typeface="Times New Roman" panose="02020603050405020304" pitchFamily="18" charset="0"/>
                <a:cs typeface="Times New Roman" panose="02020603050405020304" pitchFamily="18" charset="0"/>
              </a:rPr>
              <a:t>C. Thành phần nguyên tố cấu thành phân tử hợp chất hữu cơ.</a:t>
            </a:r>
          </a:p>
          <a:p>
            <a:pPr marL="0" indent="0" algn="just">
              <a:lnSpc>
                <a:spcPct val="100000"/>
              </a:lnSpc>
              <a:spcBef>
                <a:spcPts val="0"/>
              </a:spcBef>
              <a:buNone/>
            </a:pPr>
            <a:r>
              <a:rPr lang="vi-VN" sz="3000">
                <a:latin typeface="Times New Roman" panose="02020603050405020304" pitchFamily="18" charset="0"/>
                <a:cs typeface="Times New Roman" panose="02020603050405020304" pitchFamily="18" charset="0"/>
              </a:rPr>
              <a:t>D. Tỉ lệ nguyên đơn giản về số nguyên tử của các nguyên tố.</a:t>
            </a:r>
          </a:p>
        </p:txBody>
      </p:sp>
      <p:sp>
        <p:nvSpPr>
          <p:cNvPr id="5" name="Oval 4">
            <a:extLst>
              <a:ext uri="{FF2B5EF4-FFF2-40B4-BE49-F238E27FC236}">
                <a16:creationId xmlns:a16="http://schemas.microsoft.com/office/drawing/2014/main" id="{4244CFDD-72CF-4DA4-AD33-044B58618CC0}"/>
              </a:ext>
            </a:extLst>
          </p:cNvPr>
          <p:cNvSpPr/>
          <p:nvPr/>
        </p:nvSpPr>
        <p:spPr>
          <a:xfrm>
            <a:off x="4605770" y="1536707"/>
            <a:ext cx="417251" cy="4527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DC630E5-ADD9-4EC2-8A4F-20F2C5FF9E8B}"/>
              </a:ext>
            </a:extLst>
          </p:cNvPr>
          <p:cNvSpPr/>
          <p:nvPr/>
        </p:nvSpPr>
        <p:spPr>
          <a:xfrm>
            <a:off x="15828" y="3346117"/>
            <a:ext cx="417251" cy="4527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55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74D01F-BB0F-424A-8EBE-AB1BDF240577}"/>
              </a:ext>
            </a:extLst>
          </p:cNvPr>
          <p:cNvSpPr txBox="1"/>
          <p:nvPr/>
        </p:nvSpPr>
        <p:spPr>
          <a:xfrm>
            <a:off x="268941" y="950259"/>
            <a:ext cx="11600330" cy="3539430"/>
          </a:xfrm>
          <a:prstGeom prst="rect">
            <a:avLst/>
          </a:prstGeom>
          <a:noFill/>
        </p:spPr>
        <p:txBody>
          <a:bodyPr wrap="square" rtlCol="0">
            <a:spAutoFit/>
          </a:bodyPr>
          <a:lstStyle/>
          <a:p>
            <a:pPr algn="just"/>
            <a:r>
              <a:rPr lang="vi-VN" sz="3200" b="1">
                <a:latin typeface="Times New Roman" panose="02020603050405020304" pitchFamily="18" charset="0"/>
                <a:cs typeface="Times New Roman" panose="02020603050405020304" pitchFamily="18" charset="0"/>
              </a:rPr>
              <a:t>Câu 3. Trong các nhận xét sau, nhận xét nào đúng, nhận xét nào sai?</a:t>
            </a:r>
          </a:p>
          <a:p>
            <a:pPr algn="just"/>
            <a:r>
              <a:rPr lang="vi-VN" sz="3200">
                <a:latin typeface="Times New Roman" panose="02020603050405020304" pitchFamily="18" charset="0"/>
                <a:cs typeface="Times New Roman" panose="02020603050405020304" pitchFamily="18" charset="0"/>
              </a:rPr>
              <a:t>a) Chất hữu cơ bắt buộc chứa nguyên tố cacbon, trong khi chất vô cơ thì không.</a:t>
            </a:r>
          </a:p>
          <a:p>
            <a:pPr algn="just"/>
            <a:r>
              <a:rPr lang="vi-VN" sz="3200">
                <a:latin typeface="Times New Roman" panose="02020603050405020304" pitchFamily="18" charset="0"/>
                <a:cs typeface="Times New Roman" panose="02020603050405020304" pitchFamily="18" charset="0"/>
              </a:rPr>
              <a:t>b)Tương tự hydrocarbon, dẫn xuất của hydrocarbon cũng chứa carbon và hydrogen.</a:t>
            </a:r>
          </a:p>
          <a:p>
            <a:endParaRPr lang="en-US" sz="3200"/>
          </a:p>
        </p:txBody>
      </p:sp>
      <p:sp>
        <p:nvSpPr>
          <p:cNvPr id="5" name="TextBox 4">
            <a:extLst>
              <a:ext uri="{FF2B5EF4-FFF2-40B4-BE49-F238E27FC236}">
                <a16:creationId xmlns:a16="http://schemas.microsoft.com/office/drawing/2014/main" id="{F208EAD6-BB2C-4B62-97A8-D44CA456A454}"/>
              </a:ext>
            </a:extLst>
          </p:cNvPr>
          <p:cNvSpPr txBox="1"/>
          <p:nvPr/>
        </p:nvSpPr>
        <p:spPr>
          <a:xfrm>
            <a:off x="2335115" y="2427586"/>
            <a:ext cx="612560"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S</a:t>
            </a:r>
          </a:p>
        </p:txBody>
      </p:sp>
      <p:sp>
        <p:nvSpPr>
          <p:cNvPr id="6" name="TextBox 5">
            <a:extLst>
              <a:ext uri="{FF2B5EF4-FFF2-40B4-BE49-F238E27FC236}">
                <a16:creationId xmlns:a16="http://schemas.microsoft.com/office/drawing/2014/main" id="{EF2EC94B-3913-4E94-B190-1627D8C504B2}"/>
              </a:ext>
            </a:extLst>
          </p:cNvPr>
          <p:cNvSpPr txBox="1"/>
          <p:nvPr/>
        </p:nvSpPr>
        <p:spPr>
          <a:xfrm>
            <a:off x="4217704" y="3429000"/>
            <a:ext cx="612560"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78529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338A16-1C90-F475-6F78-A6225FA958E7}"/>
              </a:ext>
            </a:extLst>
          </p:cNvPr>
          <p:cNvSpPr>
            <a:spLocks noGrp="1"/>
          </p:cNvSpPr>
          <p:nvPr>
            <p:ph idx="1"/>
          </p:nvPr>
        </p:nvSpPr>
        <p:spPr>
          <a:xfrm>
            <a:off x="671332" y="1191784"/>
            <a:ext cx="10810754" cy="3947385"/>
          </a:xfrm>
          <a:solidFill>
            <a:schemeClr val="bg1"/>
          </a:solidFill>
          <a:ln>
            <a:solidFill>
              <a:srgbClr val="FF6600"/>
            </a:solidFill>
          </a:ln>
        </p:spPr>
        <p:txBody>
          <a:bodyPr>
            <a:normAutofit/>
          </a:bodyPr>
          <a:lstStyle/>
          <a:p>
            <a:pPr marL="0" indent="0" algn="ctr">
              <a:buNone/>
            </a:pPr>
            <a:endParaRPr lang="en-US" sz="1400" b="1">
              <a:solidFill>
                <a:srgbClr val="FF0000"/>
              </a:solidFill>
              <a:latin typeface="Times New Roman" panose="02020603050405020304" pitchFamily="18" charset="0"/>
              <a:cs typeface="Times New Roman" panose="02020603050405020304" pitchFamily="18" charset="0"/>
            </a:endParaRPr>
          </a:p>
          <a:p>
            <a:pPr marL="0" indent="0" algn="ctr">
              <a:buNone/>
            </a:pPr>
            <a:r>
              <a:rPr lang="en-US" sz="4400" b="1">
                <a:solidFill>
                  <a:srgbClr val="FF0000"/>
                </a:solidFill>
                <a:latin typeface="Times New Roman" panose="02020603050405020304" pitchFamily="18" charset="0"/>
                <a:cs typeface="Times New Roman" panose="02020603050405020304" pitchFamily="18" charset="0"/>
              </a:rPr>
              <a:t>VẬN DỤNG</a:t>
            </a:r>
          </a:p>
          <a:p>
            <a:pPr algn="just"/>
            <a:r>
              <a:rPr lang="vi-VN" sz="3600">
                <a:latin typeface="Times New Roman" panose="02020603050405020304" pitchFamily="18" charset="0"/>
                <a:cs typeface="Times New Roman" panose="02020603050405020304" pitchFamily="18" charset="0"/>
              </a:rPr>
              <a:t>Câu </a:t>
            </a:r>
            <a:r>
              <a:rPr lang="en-US" sz="3600">
                <a:latin typeface="Times New Roman" panose="02020603050405020304" pitchFamily="18" charset="0"/>
                <a:cs typeface="Times New Roman" panose="02020603050405020304" pitchFamily="18" charset="0"/>
              </a:rPr>
              <a:t>1</a:t>
            </a:r>
            <a:r>
              <a:rPr lang="vi-VN" sz="3600">
                <a:latin typeface="Times New Roman" panose="02020603050405020304" pitchFamily="18" charset="0"/>
                <a:cs typeface="Times New Roman" panose="02020603050405020304" pitchFamily="18" charset="0"/>
              </a:rPr>
              <a:t>. Cho ví dụ về một hydrocarbon và mô tả ý nghĩa của chất này trong đời sống hàng ngày.</a:t>
            </a:r>
            <a:endParaRPr lang="en-US"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Câu </a:t>
            </a:r>
            <a:r>
              <a:rPr lang="en-US" sz="3600">
                <a:latin typeface="Times New Roman" panose="02020603050405020304" pitchFamily="18" charset="0"/>
                <a:cs typeface="Times New Roman" panose="02020603050405020304" pitchFamily="18" charset="0"/>
              </a:rPr>
              <a:t>2</a:t>
            </a:r>
            <a:r>
              <a:rPr lang="vi-VN" sz="3600">
                <a:latin typeface="Times New Roman" panose="02020603050405020304" pitchFamily="18" charset="0"/>
                <a:cs typeface="Times New Roman" panose="02020603050405020304" pitchFamily="18" charset="0"/>
              </a:rPr>
              <a:t>. Cho ví dụ về một dẫn xuất hydrocarbon và ứng dụng của chất này trong cuộc sống hàng ngày.</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16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EC84D4-8CB0-4E0F-A1D4-EC12056269C2}"/>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saturation sat="0"/>
                    </a14:imgEffect>
                  </a14:imgLayer>
                </a14:imgProps>
              </a:ext>
            </a:extLst>
          </a:blip>
          <a:stretch>
            <a:fillRect/>
          </a:stretch>
        </p:blipFill>
        <p:spPr>
          <a:xfrm>
            <a:off x="9152708" y="2321233"/>
            <a:ext cx="2462997" cy="2420322"/>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
        <p:nvSpPr>
          <p:cNvPr id="8" name="Speech Bubble: Oval 7">
            <a:extLst>
              <a:ext uri="{FF2B5EF4-FFF2-40B4-BE49-F238E27FC236}">
                <a16:creationId xmlns:a16="http://schemas.microsoft.com/office/drawing/2014/main" id="{E9D4E013-D4FD-4ED0-A8AD-72D468808B95}"/>
              </a:ext>
            </a:extLst>
          </p:cNvPr>
          <p:cNvSpPr/>
          <p:nvPr/>
        </p:nvSpPr>
        <p:spPr>
          <a:xfrm>
            <a:off x="5859262" y="0"/>
            <a:ext cx="3772418" cy="3304441"/>
          </a:xfrm>
          <a:prstGeom prst="wedgeEllipseCallout">
            <a:avLst>
              <a:gd name="adj1" fmla="val 49902"/>
              <a:gd name="adj2" fmla="val 29452"/>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sz="3200">
                <a:latin typeface="+mj-lt"/>
              </a:rPr>
              <a:t>"Này, bạn có chứa Carbon, Hydro và Oxy – bạn là hợp chất hữu cơ phải không?"</a:t>
            </a:r>
            <a:endParaRPr lang="en-US" sz="3200">
              <a:latin typeface="+mj-lt"/>
            </a:endParaRPr>
          </a:p>
        </p:txBody>
      </p:sp>
      <p:sp>
        <p:nvSpPr>
          <p:cNvPr id="9" name="Speech Bubble: Oval 8">
            <a:extLst>
              <a:ext uri="{FF2B5EF4-FFF2-40B4-BE49-F238E27FC236}">
                <a16:creationId xmlns:a16="http://schemas.microsoft.com/office/drawing/2014/main" id="{2B4ED362-AC2D-4B2A-B39A-DE3F58CEB145}"/>
              </a:ext>
            </a:extLst>
          </p:cNvPr>
          <p:cNvSpPr/>
          <p:nvPr/>
        </p:nvSpPr>
        <p:spPr>
          <a:xfrm>
            <a:off x="1908699" y="0"/>
            <a:ext cx="4012707" cy="3304441"/>
          </a:xfrm>
          <a:prstGeom prst="wedgeEllipseCallout">
            <a:avLst>
              <a:gd name="adj1" fmla="val -54419"/>
              <a:gd name="adj2" fmla="val 3427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"Đúng rồi, tôi là đường đấy! Các món ăn ngọt không thể thiếu tôi đâu!"</a:t>
            </a:r>
            <a:endParaRPr lang="en-US" sz="3200">
              <a:solidFill>
                <a:schemeClr val="tx1"/>
              </a:solidFill>
              <a:latin typeface="+mj-lt"/>
            </a:endParaRPr>
          </a:p>
        </p:txBody>
      </p:sp>
      <p:sp>
        <p:nvSpPr>
          <p:cNvPr id="10" name="TextBox 9">
            <a:extLst>
              <a:ext uri="{FF2B5EF4-FFF2-40B4-BE49-F238E27FC236}">
                <a16:creationId xmlns:a16="http://schemas.microsoft.com/office/drawing/2014/main" id="{FEF3F09D-AF79-47FA-AF01-F40130D02F1E}"/>
              </a:ext>
            </a:extLst>
          </p:cNvPr>
          <p:cNvSpPr txBox="1"/>
          <p:nvPr/>
        </p:nvSpPr>
        <p:spPr>
          <a:xfrm>
            <a:off x="9460077" y="3663670"/>
            <a:ext cx="2057005" cy="52322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CARBON</a:t>
            </a:r>
          </a:p>
        </p:txBody>
      </p:sp>
      <p:grpSp>
        <p:nvGrpSpPr>
          <p:cNvPr id="7" name="Group 6">
            <a:extLst>
              <a:ext uri="{FF2B5EF4-FFF2-40B4-BE49-F238E27FC236}">
                <a16:creationId xmlns:a16="http://schemas.microsoft.com/office/drawing/2014/main" id="{D8C40915-F114-4761-865A-F7AE9D77FF3A}"/>
              </a:ext>
            </a:extLst>
          </p:cNvPr>
          <p:cNvGrpSpPr/>
          <p:nvPr/>
        </p:nvGrpSpPr>
        <p:grpSpPr>
          <a:xfrm>
            <a:off x="42589" y="2179320"/>
            <a:ext cx="2430646" cy="2250242"/>
            <a:chOff x="2399784" y="2303879"/>
            <a:chExt cx="2430646" cy="2250242"/>
          </a:xfrm>
        </p:grpSpPr>
        <p:pic>
          <p:nvPicPr>
            <p:cNvPr id="5" name="Picture 4">
              <a:extLst>
                <a:ext uri="{FF2B5EF4-FFF2-40B4-BE49-F238E27FC236}">
                  <a16:creationId xmlns:a16="http://schemas.microsoft.com/office/drawing/2014/main" id="{4B34C985-AD54-41CA-80C3-59517AA65464}"/>
                </a:ext>
              </a:extLst>
            </p:cNvPr>
            <p:cNvPicPr>
              <a:picLocks noChangeAspect="1"/>
            </p:cNvPicPr>
            <p:nvPr/>
          </p:nvPicPr>
          <p:blipFill rotWithShape="1">
            <a:blip r:embed="rId4">
              <a:extLst>
                <a:ext uri="{28A0092B-C50C-407E-A947-70E740481C1C}">
                  <a14:useLocalDpi xmlns:a14="http://schemas.microsoft.com/office/drawing/2010/main" val="0"/>
                </a:ext>
              </a:extLst>
            </a:blip>
            <a:srcRect l="36856" t="3658" r="31301" b="68159"/>
            <a:stretch/>
          </p:blipFill>
          <p:spPr>
            <a:xfrm flipH="1">
              <a:off x="2399784" y="2303879"/>
              <a:ext cx="2430646" cy="2250242"/>
            </a:xfrm>
            <a:prstGeom prst="rect">
              <a:avLst/>
            </a:prstGeom>
          </p:spPr>
        </p:pic>
        <p:sp>
          <p:nvSpPr>
            <p:cNvPr id="6" name="TextBox 5">
              <a:extLst>
                <a:ext uri="{FF2B5EF4-FFF2-40B4-BE49-F238E27FC236}">
                  <a16:creationId xmlns:a16="http://schemas.microsoft.com/office/drawing/2014/main" id="{D6A36EA5-E187-4438-B01D-1834B9803B36}"/>
                </a:ext>
              </a:extLst>
            </p:cNvPr>
            <p:cNvSpPr txBox="1"/>
            <p:nvPr/>
          </p:nvSpPr>
          <p:spPr>
            <a:xfrm>
              <a:off x="3032113" y="3788229"/>
              <a:ext cx="1452802" cy="323165"/>
            </a:xfrm>
            <a:prstGeom prst="rect">
              <a:avLst/>
            </a:prstGeom>
            <a:solidFill>
              <a:schemeClr val="accent2"/>
            </a:solidFill>
          </p:spPr>
          <p:txBody>
            <a:bodyPr wrap="square" rtlCol="0">
              <a:spAutoFit/>
            </a:bodyPr>
            <a:lstStyle/>
            <a:p>
              <a:r>
                <a:rPr lang="en-US" sz="1500">
                  <a:latin typeface="Times New Roman" panose="02020603050405020304" pitchFamily="18" charset="0"/>
                  <a:cs typeface="Times New Roman" panose="02020603050405020304" pitchFamily="18" charset="0"/>
                </a:rPr>
                <a:t>SACCHAROSE</a:t>
              </a:r>
            </a:p>
          </p:txBody>
        </p:sp>
      </p:grpSp>
    </p:spTree>
    <p:extLst>
      <p:ext uri="{BB962C8B-B14F-4D97-AF65-F5344CB8AC3E}">
        <p14:creationId xmlns:p14="http://schemas.microsoft.com/office/powerpoint/2010/main" val="47187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EB48BE-62A1-441E-A53E-01F0BEA9C049}"/>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saturation sat="0"/>
                    </a14:imgEffect>
                  </a14:imgLayer>
                </a14:imgProps>
              </a:ext>
            </a:extLst>
          </a:blip>
          <a:stretch>
            <a:fillRect/>
          </a:stretch>
        </p:blipFill>
        <p:spPr>
          <a:xfrm>
            <a:off x="9729003" y="2218839"/>
            <a:ext cx="2462997" cy="2420322"/>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
        <p:nvSpPr>
          <p:cNvPr id="5" name="Speech Bubble: Oval 4">
            <a:extLst>
              <a:ext uri="{FF2B5EF4-FFF2-40B4-BE49-F238E27FC236}">
                <a16:creationId xmlns:a16="http://schemas.microsoft.com/office/drawing/2014/main" id="{F543CE6A-A14F-462D-9E7D-F01F48156D22}"/>
              </a:ext>
            </a:extLst>
          </p:cNvPr>
          <p:cNvSpPr/>
          <p:nvPr/>
        </p:nvSpPr>
        <p:spPr>
          <a:xfrm>
            <a:off x="6618516" y="492449"/>
            <a:ext cx="3371746" cy="2683071"/>
          </a:xfrm>
          <a:prstGeom prst="wedgeEllipseCallout">
            <a:avLst>
              <a:gd name="adj1" fmla="val 49445"/>
              <a:gd name="adj2" fmla="val 4725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"Bạn trông quen quen! Bạn có thuộc gia đình hữu cơ không?"</a:t>
            </a:r>
            <a:endParaRPr lang="en-US" sz="3200">
              <a:solidFill>
                <a:schemeClr val="tx1"/>
              </a:solidFill>
              <a:latin typeface="+mj-lt"/>
            </a:endParaRPr>
          </a:p>
        </p:txBody>
      </p:sp>
      <p:sp>
        <p:nvSpPr>
          <p:cNvPr id="11" name="Speech Bubble: Oval 10">
            <a:extLst>
              <a:ext uri="{FF2B5EF4-FFF2-40B4-BE49-F238E27FC236}">
                <a16:creationId xmlns:a16="http://schemas.microsoft.com/office/drawing/2014/main" id="{AD83BB50-EB68-410A-958C-41D0C0E7EFB3}"/>
              </a:ext>
            </a:extLst>
          </p:cNvPr>
          <p:cNvSpPr/>
          <p:nvPr/>
        </p:nvSpPr>
        <p:spPr>
          <a:xfrm>
            <a:off x="1934066" y="0"/>
            <a:ext cx="4684450" cy="4424683"/>
          </a:xfrm>
          <a:prstGeom prst="wedgeEllipseCallout">
            <a:avLst>
              <a:gd name="adj1" fmla="val -53492"/>
              <a:gd name="adj2" fmla="val 453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"Chính xác! Tôi là rượu đấy, có thể gặp tôi trong nước sát khuẩn và trong các bữa tiệc! Nhưng nhớ đừng lạm dụng nhé!"</a:t>
            </a:r>
            <a:endParaRPr lang="en-US" sz="3200">
              <a:solidFill>
                <a:schemeClr val="tx1"/>
              </a:solidFill>
              <a:latin typeface="+mj-lt"/>
            </a:endParaRPr>
          </a:p>
        </p:txBody>
      </p:sp>
      <p:sp>
        <p:nvSpPr>
          <p:cNvPr id="12" name="TextBox 11">
            <a:extLst>
              <a:ext uri="{FF2B5EF4-FFF2-40B4-BE49-F238E27FC236}">
                <a16:creationId xmlns:a16="http://schemas.microsoft.com/office/drawing/2014/main" id="{F946D9EC-B586-4D3D-B39C-B559870E565D}"/>
              </a:ext>
            </a:extLst>
          </p:cNvPr>
          <p:cNvSpPr txBox="1"/>
          <p:nvPr/>
        </p:nvSpPr>
        <p:spPr>
          <a:xfrm>
            <a:off x="9990262" y="3492177"/>
            <a:ext cx="2057005" cy="52322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CARBON</a:t>
            </a:r>
          </a:p>
        </p:txBody>
      </p:sp>
      <p:grpSp>
        <p:nvGrpSpPr>
          <p:cNvPr id="10" name="Group 9">
            <a:extLst>
              <a:ext uri="{FF2B5EF4-FFF2-40B4-BE49-F238E27FC236}">
                <a16:creationId xmlns:a16="http://schemas.microsoft.com/office/drawing/2014/main" id="{A8BFB97F-B364-46AC-96E7-06CB16632E6D}"/>
              </a:ext>
            </a:extLst>
          </p:cNvPr>
          <p:cNvGrpSpPr/>
          <p:nvPr/>
        </p:nvGrpSpPr>
        <p:grpSpPr>
          <a:xfrm>
            <a:off x="156754" y="1975272"/>
            <a:ext cx="2316480" cy="2525486"/>
            <a:chOff x="862148" y="1870108"/>
            <a:chExt cx="2316480" cy="2525486"/>
          </a:xfrm>
        </p:grpSpPr>
        <p:pic>
          <p:nvPicPr>
            <p:cNvPr id="8" name="Picture 7">
              <a:extLst>
                <a:ext uri="{FF2B5EF4-FFF2-40B4-BE49-F238E27FC236}">
                  <a16:creationId xmlns:a16="http://schemas.microsoft.com/office/drawing/2014/main" id="{D5852675-82B0-4F51-AE19-5E430B471F2A}"/>
                </a:ext>
              </a:extLst>
            </p:cNvPr>
            <p:cNvPicPr>
              <a:picLocks noChangeAspect="1"/>
            </p:cNvPicPr>
            <p:nvPr/>
          </p:nvPicPr>
          <p:blipFill rotWithShape="1">
            <a:blip r:embed="rId4">
              <a:extLst>
                <a:ext uri="{28A0092B-C50C-407E-A947-70E740481C1C}">
                  <a14:useLocalDpi xmlns:a14="http://schemas.microsoft.com/office/drawing/2010/main" val="0"/>
                </a:ext>
              </a:extLst>
            </a:blip>
            <a:srcRect l="67936" t="601" r="826" b="62573"/>
            <a:stretch/>
          </p:blipFill>
          <p:spPr>
            <a:xfrm flipH="1">
              <a:off x="862148" y="1870108"/>
              <a:ext cx="2316480" cy="2525486"/>
            </a:xfrm>
            <a:prstGeom prst="rect">
              <a:avLst/>
            </a:prstGeom>
          </p:spPr>
        </p:pic>
        <p:sp>
          <p:nvSpPr>
            <p:cNvPr id="9" name="TextBox 8">
              <a:extLst>
                <a:ext uri="{FF2B5EF4-FFF2-40B4-BE49-F238E27FC236}">
                  <a16:creationId xmlns:a16="http://schemas.microsoft.com/office/drawing/2014/main" id="{E6C5D5C9-0FBC-4BA5-962A-C977B7E4AA9E}"/>
                </a:ext>
              </a:extLst>
            </p:cNvPr>
            <p:cNvSpPr txBox="1"/>
            <p:nvPr/>
          </p:nvSpPr>
          <p:spPr>
            <a:xfrm>
              <a:off x="1164122" y="3361508"/>
              <a:ext cx="1265569" cy="461665"/>
            </a:xfrm>
            <a:prstGeom prst="rect">
              <a:avLst/>
            </a:prstGeom>
            <a:solidFill>
              <a:srgbClr val="FFC000"/>
            </a:solidFill>
          </p:spPr>
          <p:txBody>
            <a:bodyPr wrap="square" rtlCol="0">
              <a:spAutoFit/>
            </a:bodyPr>
            <a:lstStyle/>
            <a:p>
              <a:r>
                <a:rPr lang="en-US" sz="2400">
                  <a:latin typeface="Times New Roman" panose="02020603050405020304" pitchFamily="18" charset="0"/>
                  <a:cs typeface="Times New Roman" panose="02020603050405020304" pitchFamily="18" charset="0"/>
                </a:rPr>
                <a:t>ethanol</a:t>
              </a:r>
            </a:p>
          </p:txBody>
        </p:sp>
      </p:grpSp>
    </p:spTree>
    <p:extLst>
      <p:ext uri="{BB962C8B-B14F-4D97-AF65-F5344CB8AC3E}">
        <p14:creationId xmlns:p14="http://schemas.microsoft.com/office/powerpoint/2010/main" val="307312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EB48BE-62A1-441E-A53E-01F0BEA9C049}"/>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saturation sat="0"/>
                    </a14:imgEffect>
                  </a14:imgLayer>
                </a14:imgProps>
              </a:ext>
            </a:extLst>
          </a:blip>
          <a:stretch>
            <a:fillRect/>
          </a:stretch>
        </p:blipFill>
        <p:spPr>
          <a:xfrm>
            <a:off x="9654981" y="2071066"/>
            <a:ext cx="2462997" cy="2420322"/>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
        <p:nvSpPr>
          <p:cNvPr id="5" name="Speech Bubble: Oval 4">
            <a:extLst>
              <a:ext uri="{FF2B5EF4-FFF2-40B4-BE49-F238E27FC236}">
                <a16:creationId xmlns:a16="http://schemas.microsoft.com/office/drawing/2014/main" id="{F543CE6A-A14F-462D-9E7D-F01F48156D22}"/>
              </a:ext>
            </a:extLst>
          </p:cNvPr>
          <p:cNvSpPr/>
          <p:nvPr/>
        </p:nvSpPr>
        <p:spPr>
          <a:xfrm>
            <a:off x="5701290" y="275208"/>
            <a:ext cx="4330477" cy="3746375"/>
          </a:xfrm>
          <a:prstGeom prst="wedgeEllipseCallout">
            <a:avLst>
              <a:gd name="adj1" fmla="val 49445"/>
              <a:gd name="adj2" fmla="val 4725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a:t>
            </a:r>
            <a:r>
              <a:rPr lang="en-US" sz="3200">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ạn </a:t>
            </a:r>
            <a:r>
              <a:rPr lang="vi-VN" sz="3200">
                <a:solidFill>
                  <a:schemeClr val="tx1"/>
                </a:solidFill>
                <a:latin typeface="+mj-lt"/>
              </a:rPr>
              <a:t>cũng có cấu trúc từ Carbon và Hydro! Có phải bạn cũng là hợp chất hữu cơ không?"</a:t>
            </a:r>
            <a:endParaRPr lang="en-US" sz="3200">
              <a:solidFill>
                <a:schemeClr val="tx1"/>
              </a:solidFill>
              <a:latin typeface="+mj-lt"/>
            </a:endParaRPr>
          </a:p>
        </p:txBody>
      </p:sp>
      <p:sp>
        <p:nvSpPr>
          <p:cNvPr id="11" name="Speech Bubble: Oval 10">
            <a:extLst>
              <a:ext uri="{FF2B5EF4-FFF2-40B4-BE49-F238E27FC236}">
                <a16:creationId xmlns:a16="http://schemas.microsoft.com/office/drawing/2014/main" id="{AD83BB50-EB68-410A-958C-41D0C0E7EFB3}"/>
              </a:ext>
            </a:extLst>
          </p:cNvPr>
          <p:cNvSpPr/>
          <p:nvPr/>
        </p:nvSpPr>
        <p:spPr>
          <a:xfrm>
            <a:off x="1683579" y="557349"/>
            <a:ext cx="4017711" cy="3544134"/>
          </a:xfrm>
          <a:prstGeom prst="wedgeEllipseCallout">
            <a:avLst>
              <a:gd name="adj1" fmla="val -53492"/>
              <a:gd name="adj2" fmla="val 453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"Đúng vậy! Tôi chính là thành phần chủ yếu của bình gas dùng trong nấu ăn đấy!"</a:t>
            </a:r>
          </a:p>
        </p:txBody>
      </p:sp>
      <p:pic>
        <p:nvPicPr>
          <p:cNvPr id="12" name="Picture 11">
            <a:extLst>
              <a:ext uri="{FF2B5EF4-FFF2-40B4-BE49-F238E27FC236}">
                <a16:creationId xmlns:a16="http://schemas.microsoft.com/office/drawing/2014/main" id="{339FE6AB-BE74-4167-9A6C-42F980ADBDC6}"/>
              </a:ext>
            </a:extLst>
          </p:cNvPr>
          <p:cNvPicPr>
            <a:picLocks noChangeAspect="1"/>
          </p:cNvPicPr>
          <p:nvPr/>
        </p:nvPicPr>
        <p:blipFill rotWithShape="1">
          <a:blip r:embed="rId4">
            <a:extLst>
              <a:ext uri="{28A0092B-C50C-407E-A947-70E740481C1C}">
                <a14:useLocalDpi xmlns:a14="http://schemas.microsoft.com/office/drawing/2010/main" val="0"/>
              </a:ext>
            </a:extLst>
          </a:blip>
          <a:srcRect l="628" t="34886" r="66865" b="32739"/>
          <a:stretch/>
        </p:blipFill>
        <p:spPr>
          <a:xfrm>
            <a:off x="0" y="2615021"/>
            <a:ext cx="2142309" cy="2133601"/>
          </a:xfrm>
          <a:prstGeom prst="rect">
            <a:avLst/>
          </a:prstGeom>
        </p:spPr>
      </p:pic>
      <p:sp>
        <p:nvSpPr>
          <p:cNvPr id="6" name="TextBox 5">
            <a:extLst>
              <a:ext uri="{FF2B5EF4-FFF2-40B4-BE49-F238E27FC236}">
                <a16:creationId xmlns:a16="http://schemas.microsoft.com/office/drawing/2014/main" id="{967EC919-73F1-4067-B092-0EF1F7C7C092}"/>
              </a:ext>
            </a:extLst>
          </p:cNvPr>
          <p:cNvSpPr txBox="1"/>
          <p:nvPr/>
        </p:nvSpPr>
        <p:spPr>
          <a:xfrm>
            <a:off x="9926422" y="3420211"/>
            <a:ext cx="2057005" cy="52322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CARBON</a:t>
            </a:r>
          </a:p>
        </p:txBody>
      </p:sp>
    </p:spTree>
    <p:extLst>
      <p:ext uri="{BB962C8B-B14F-4D97-AF65-F5344CB8AC3E}">
        <p14:creationId xmlns:p14="http://schemas.microsoft.com/office/powerpoint/2010/main" val="306096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EB48BE-62A1-441E-A53E-01F0BEA9C049}"/>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saturation sat="0"/>
                    </a14:imgEffect>
                  </a14:imgLayer>
                </a14:imgProps>
              </a:ext>
            </a:extLst>
          </a:blip>
          <a:stretch>
            <a:fillRect/>
          </a:stretch>
        </p:blipFill>
        <p:spPr>
          <a:xfrm>
            <a:off x="9663690" y="2724210"/>
            <a:ext cx="2462997" cy="2420322"/>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
        <p:nvSpPr>
          <p:cNvPr id="5" name="Speech Bubble: Oval 4">
            <a:extLst>
              <a:ext uri="{FF2B5EF4-FFF2-40B4-BE49-F238E27FC236}">
                <a16:creationId xmlns:a16="http://schemas.microsoft.com/office/drawing/2014/main" id="{F543CE6A-A14F-462D-9E7D-F01F48156D22}"/>
              </a:ext>
            </a:extLst>
          </p:cNvPr>
          <p:cNvSpPr/>
          <p:nvPr/>
        </p:nvSpPr>
        <p:spPr>
          <a:xfrm>
            <a:off x="6608392" y="195309"/>
            <a:ext cx="3751849" cy="3446702"/>
          </a:xfrm>
          <a:prstGeom prst="wedgeEllipseCallout">
            <a:avLst>
              <a:gd name="adj1" fmla="val 49445"/>
              <a:gd name="adj2" fmla="val 4725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Times New Roman" panose="02020603050405020304" pitchFamily="18" charset="0"/>
                <a:cs typeface="Times New Roman" panose="02020603050405020304" pitchFamily="18" charset="0"/>
              </a:rPr>
              <a:t>"Chờ đã, bạn cũng có Carbon, vậy bạn có thuộc hợp chất hữu cơ không?"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1" name="Speech Bubble: Oval 10">
            <a:extLst>
              <a:ext uri="{FF2B5EF4-FFF2-40B4-BE49-F238E27FC236}">
                <a16:creationId xmlns:a16="http://schemas.microsoft.com/office/drawing/2014/main" id="{AD83BB50-EB68-410A-958C-41D0C0E7EFB3}"/>
              </a:ext>
            </a:extLst>
          </p:cNvPr>
          <p:cNvSpPr/>
          <p:nvPr/>
        </p:nvSpPr>
        <p:spPr>
          <a:xfrm>
            <a:off x="1917577" y="0"/>
            <a:ext cx="4607510" cy="3642011"/>
          </a:xfrm>
          <a:prstGeom prst="wedgeEllipseCallout">
            <a:avLst>
              <a:gd name="adj1" fmla="val -53492"/>
              <a:gd name="adj2" fmla="val 453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Times New Roman" panose="02020603050405020304" pitchFamily="18" charset="0"/>
                <a:cs typeface="Times New Roman" panose="02020603050405020304" pitchFamily="18" charset="0"/>
              </a:rPr>
              <a:t>"Không đâu, chúng tôi là hợp chất vô cơ. Tôi được dùng để nướng bánh và có nhiều công dụng khác."</a:t>
            </a:r>
            <a:endParaRPr lang="en-US" sz="3200">
              <a:solidFill>
                <a:schemeClr val="tx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B6F70F9D-C2E5-4E39-BDA3-F5BA2DDD0D4B}"/>
              </a:ext>
            </a:extLst>
          </p:cNvPr>
          <p:cNvGrpSpPr/>
          <p:nvPr/>
        </p:nvGrpSpPr>
        <p:grpSpPr>
          <a:xfrm>
            <a:off x="132040" y="1924666"/>
            <a:ext cx="2638697" cy="2525487"/>
            <a:chOff x="261256" y="1864297"/>
            <a:chExt cx="2638697" cy="2525487"/>
          </a:xfrm>
        </p:grpSpPr>
        <p:pic>
          <p:nvPicPr>
            <p:cNvPr id="6" name="Picture 5">
              <a:extLst>
                <a:ext uri="{FF2B5EF4-FFF2-40B4-BE49-F238E27FC236}">
                  <a16:creationId xmlns:a16="http://schemas.microsoft.com/office/drawing/2014/main" id="{45FEADE3-DB35-4756-A948-81A7E90014CF}"/>
                </a:ext>
              </a:extLst>
            </p:cNvPr>
            <p:cNvPicPr>
              <a:picLocks noChangeAspect="1"/>
            </p:cNvPicPr>
            <p:nvPr/>
          </p:nvPicPr>
          <p:blipFill rotWithShape="1">
            <a:blip r:embed="rId4">
              <a:extLst>
                <a:ext uri="{28A0092B-C50C-407E-A947-70E740481C1C}">
                  <a14:useLocalDpi xmlns:a14="http://schemas.microsoft.com/office/drawing/2010/main" val="0"/>
                </a:ext>
              </a:extLst>
            </a:blip>
            <a:srcRect l="64350" t="54349" r="-160" b="8826"/>
            <a:stretch/>
          </p:blipFill>
          <p:spPr>
            <a:xfrm flipH="1">
              <a:off x="261256" y="1864297"/>
              <a:ext cx="2638697" cy="2525487"/>
            </a:xfrm>
            <a:prstGeom prst="rect">
              <a:avLst/>
            </a:prstGeom>
            <a:solidFill>
              <a:srgbClr val="00B0F0"/>
            </a:solidFill>
          </p:spPr>
        </p:pic>
        <p:sp>
          <p:nvSpPr>
            <p:cNvPr id="2" name="TextBox 1">
              <a:extLst>
                <a:ext uri="{FF2B5EF4-FFF2-40B4-BE49-F238E27FC236}">
                  <a16:creationId xmlns:a16="http://schemas.microsoft.com/office/drawing/2014/main" id="{A3B9376E-1AE4-4345-9E22-16DB49BA9D35}"/>
                </a:ext>
              </a:extLst>
            </p:cNvPr>
            <p:cNvSpPr txBox="1"/>
            <p:nvPr/>
          </p:nvSpPr>
          <p:spPr>
            <a:xfrm rot="21283266">
              <a:off x="984069" y="3499125"/>
              <a:ext cx="1541417" cy="369332"/>
            </a:xfrm>
            <a:prstGeom prst="rect">
              <a:avLst/>
            </a:prstGeom>
            <a:solidFill>
              <a:srgbClr val="FFC000"/>
            </a:solidFill>
          </p:spPr>
          <p:txBody>
            <a:bodyPr wrap="square" rtlCol="0">
              <a:spAutoFit/>
            </a:bodyPr>
            <a:lstStyle/>
            <a:p>
              <a:r>
                <a:rPr lang="en-US"/>
                <a:t>Banking soda</a:t>
              </a:r>
            </a:p>
          </p:txBody>
        </p:sp>
      </p:grpSp>
      <p:sp>
        <p:nvSpPr>
          <p:cNvPr id="8" name="TextBox 7">
            <a:extLst>
              <a:ext uri="{FF2B5EF4-FFF2-40B4-BE49-F238E27FC236}">
                <a16:creationId xmlns:a16="http://schemas.microsoft.com/office/drawing/2014/main" id="{E0186C32-884B-43B5-B14E-0F7AD7086DA3}"/>
              </a:ext>
            </a:extLst>
          </p:cNvPr>
          <p:cNvSpPr txBox="1"/>
          <p:nvPr/>
        </p:nvSpPr>
        <p:spPr>
          <a:xfrm>
            <a:off x="9945484" y="3998951"/>
            <a:ext cx="2057005" cy="52322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CARBON</a:t>
            </a:r>
          </a:p>
        </p:txBody>
      </p:sp>
    </p:spTree>
    <p:extLst>
      <p:ext uri="{BB962C8B-B14F-4D97-AF65-F5344CB8AC3E}">
        <p14:creationId xmlns:p14="http://schemas.microsoft.com/office/powerpoint/2010/main" val="99489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Oval 10">
            <a:extLst>
              <a:ext uri="{FF2B5EF4-FFF2-40B4-BE49-F238E27FC236}">
                <a16:creationId xmlns:a16="http://schemas.microsoft.com/office/drawing/2014/main" id="{AD83BB50-EB68-410A-958C-41D0C0E7EFB3}"/>
              </a:ext>
            </a:extLst>
          </p:cNvPr>
          <p:cNvSpPr/>
          <p:nvPr/>
        </p:nvSpPr>
        <p:spPr>
          <a:xfrm>
            <a:off x="1447061" y="0"/>
            <a:ext cx="5084370" cy="4920342"/>
          </a:xfrm>
          <a:prstGeom prst="wedgeEllipseCallout">
            <a:avLst>
              <a:gd name="adj1" fmla="val -53492"/>
              <a:gd name="adj2" fmla="val 453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a:solidFill>
                  <a:schemeClr val="tx1"/>
                </a:solidFill>
                <a:latin typeface="Times New Roman" panose="02020603050405020304" pitchFamily="18" charset="0"/>
                <a:cs typeface="Times New Roman" panose="02020603050405020304" pitchFamily="18" charset="0"/>
              </a:rPr>
              <a:t>"Hóa ra không phải cứ có Carbon là thành hợp chất hữu cơ. Đúng là mỗi hợp chất đều có vai trò riêng, bất kể là hữu cơ hay vô cơ. Hôm nay tôi đã học được rất nhiều điều thú vị!"</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8648A7C-260C-4BAA-AAAA-368CC89D198C}"/>
              </a:ext>
            </a:extLst>
          </p:cNvPr>
          <p:cNvPicPr>
            <a:picLocks noChangeAspect="1"/>
          </p:cNvPicPr>
          <p:nvPr/>
        </p:nvPicPr>
        <p:blipFill rotWithShape="1">
          <a:blip r:embed="rId2">
            <a:extLst>
              <a:ext uri="{28A0092B-C50C-407E-A947-70E740481C1C}">
                <a14:useLocalDpi xmlns:a14="http://schemas.microsoft.com/office/drawing/2010/main" val="0"/>
              </a:ext>
            </a:extLst>
          </a:blip>
          <a:srcRect l="67936" t="601" r="826" b="62573"/>
          <a:stretch/>
        </p:blipFill>
        <p:spPr>
          <a:xfrm>
            <a:off x="9527177" y="3831770"/>
            <a:ext cx="2142309" cy="2525486"/>
          </a:xfrm>
          <a:prstGeom prst="rect">
            <a:avLst/>
          </a:prstGeom>
        </p:spPr>
      </p:pic>
      <p:pic>
        <p:nvPicPr>
          <p:cNvPr id="9" name="Picture 8">
            <a:extLst>
              <a:ext uri="{FF2B5EF4-FFF2-40B4-BE49-F238E27FC236}">
                <a16:creationId xmlns:a16="http://schemas.microsoft.com/office/drawing/2014/main" id="{580211BF-85D5-4EFD-A8B3-B5C27178CBA0}"/>
              </a:ext>
            </a:extLst>
          </p:cNvPr>
          <p:cNvPicPr>
            <a:picLocks noChangeAspect="1"/>
          </p:cNvPicPr>
          <p:nvPr/>
        </p:nvPicPr>
        <p:blipFill rotWithShape="1">
          <a:blip r:embed="rId2">
            <a:extLst>
              <a:ext uri="{28A0092B-C50C-407E-A947-70E740481C1C}">
                <a14:useLocalDpi xmlns:a14="http://schemas.microsoft.com/office/drawing/2010/main" val="0"/>
              </a:ext>
            </a:extLst>
          </a:blip>
          <a:srcRect l="36856" t="3658" r="31301" b="68159"/>
          <a:stretch/>
        </p:blipFill>
        <p:spPr>
          <a:xfrm>
            <a:off x="6783977" y="2735148"/>
            <a:ext cx="2046514" cy="1811383"/>
          </a:xfrm>
          <a:prstGeom prst="rect">
            <a:avLst/>
          </a:prstGeom>
        </p:spPr>
      </p:pic>
      <p:pic>
        <p:nvPicPr>
          <p:cNvPr id="10" name="Picture 9">
            <a:extLst>
              <a:ext uri="{FF2B5EF4-FFF2-40B4-BE49-F238E27FC236}">
                <a16:creationId xmlns:a16="http://schemas.microsoft.com/office/drawing/2014/main" id="{5F4BB427-11D8-4201-9C4E-A88FA253F46D}"/>
              </a:ext>
            </a:extLst>
          </p:cNvPr>
          <p:cNvPicPr>
            <a:picLocks noChangeAspect="1"/>
          </p:cNvPicPr>
          <p:nvPr/>
        </p:nvPicPr>
        <p:blipFill rotWithShape="1">
          <a:blip r:embed="rId3">
            <a:extLst>
              <a:ext uri="{28A0092B-C50C-407E-A947-70E740481C1C}">
                <a14:useLocalDpi xmlns:a14="http://schemas.microsoft.com/office/drawing/2010/main" val="0"/>
              </a:ext>
            </a:extLst>
          </a:blip>
          <a:srcRect l="628" t="34886" r="66865" b="32739"/>
          <a:stretch/>
        </p:blipFill>
        <p:spPr>
          <a:xfrm>
            <a:off x="9170126" y="732309"/>
            <a:ext cx="2142309" cy="2133601"/>
          </a:xfrm>
          <a:prstGeom prst="rect">
            <a:avLst/>
          </a:prstGeom>
        </p:spPr>
      </p:pic>
      <p:sp>
        <p:nvSpPr>
          <p:cNvPr id="12" name="Speech Bubble: Rectangle with Corners Rounded 11">
            <a:extLst>
              <a:ext uri="{FF2B5EF4-FFF2-40B4-BE49-F238E27FC236}">
                <a16:creationId xmlns:a16="http://schemas.microsoft.com/office/drawing/2014/main" id="{2E564E12-B12B-4BBE-9D90-CFC4C1B668D0}"/>
              </a:ext>
            </a:extLst>
          </p:cNvPr>
          <p:cNvSpPr/>
          <p:nvPr/>
        </p:nvSpPr>
        <p:spPr>
          <a:xfrm>
            <a:off x="8107680" y="836023"/>
            <a:ext cx="1140823" cy="923108"/>
          </a:xfrm>
          <a:prstGeom prst="wedgeRoundRectCallout">
            <a:avLst>
              <a:gd name="adj1" fmla="val 53361"/>
              <a:gd name="adj2" fmla="val 6250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Đúng rồi</a:t>
            </a:r>
          </a:p>
        </p:txBody>
      </p:sp>
      <p:sp>
        <p:nvSpPr>
          <p:cNvPr id="13" name="Speech Bubble: Rectangle with Corners Rounded 12">
            <a:extLst>
              <a:ext uri="{FF2B5EF4-FFF2-40B4-BE49-F238E27FC236}">
                <a16:creationId xmlns:a16="http://schemas.microsoft.com/office/drawing/2014/main" id="{39D96A15-D5DA-4692-9DBE-76569966E54C}"/>
              </a:ext>
            </a:extLst>
          </p:cNvPr>
          <p:cNvSpPr/>
          <p:nvPr/>
        </p:nvSpPr>
        <p:spPr>
          <a:xfrm>
            <a:off x="6531430" y="1813889"/>
            <a:ext cx="1097280" cy="923108"/>
          </a:xfrm>
          <a:prstGeom prst="wedgeRoundRectCallout">
            <a:avLst>
              <a:gd name="adj1" fmla="val 53361"/>
              <a:gd name="adj2" fmla="val 6250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Đúng rồi</a:t>
            </a:r>
          </a:p>
        </p:txBody>
      </p:sp>
      <p:sp>
        <p:nvSpPr>
          <p:cNvPr id="14" name="Speech Bubble: Rectangle with Corners Rounded 13">
            <a:extLst>
              <a:ext uri="{FF2B5EF4-FFF2-40B4-BE49-F238E27FC236}">
                <a16:creationId xmlns:a16="http://schemas.microsoft.com/office/drawing/2014/main" id="{0A6C5D5C-A8EF-4E68-B1D7-B5967A63014B}"/>
              </a:ext>
            </a:extLst>
          </p:cNvPr>
          <p:cNvSpPr/>
          <p:nvPr/>
        </p:nvSpPr>
        <p:spPr>
          <a:xfrm>
            <a:off x="8934994" y="3179285"/>
            <a:ext cx="1053737" cy="923108"/>
          </a:xfrm>
          <a:prstGeom prst="wedgeRoundRectCallout">
            <a:avLst>
              <a:gd name="adj1" fmla="val 53361"/>
              <a:gd name="adj2" fmla="val 6250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Đúng rồi</a:t>
            </a:r>
          </a:p>
        </p:txBody>
      </p:sp>
      <p:sp>
        <p:nvSpPr>
          <p:cNvPr id="15" name="TextBox 14">
            <a:extLst>
              <a:ext uri="{FF2B5EF4-FFF2-40B4-BE49-F238E27FC236}">
                <a16:creationId xmlns:a16="http://schemas.microsoft.com/office/drawing/2014/main" id="{DD76BF2A-72BC-45D1-8F8E-3A4DAF2ADF14}"/>
              </a:ext>
            </a:extLst>
          </p:cNvPr>
          <p:cNvSpPr txBox="1"/>
          <p:nvPr/>
        </p:nvSpPr>
        <p:spPr>
          <a:xfrm>
            <a:off x="604868" y="5094513"/>
            <a:ext cx="2057005" cy="52322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CARBON</a:t>
            </a:r>
          </a:p>
        </p:txBody>
      </p:sp>
      <p:pic>
        <p:nvPicPr>
          <p:cNvPr id="16" name="Picture 15">
            <a:extLst>
              <a:ext uri="{FF2B5EF4-FFF2-40B4-BE49-F238E27FC236}">
                <a16:creationId xmlns:a16="http://schemas.microsoft.com/office/drawing/2014/main" id="{0C118B07-C4EE-4AA7-8994-3BBBEB3ABD8A}"/>
              </a:ext>
            </a:extLst>
          </p:cNvPr>
          <p:cNvPicPr>
            <a:picLocks noChangeAspect="1"/>
          </p:cNvPicPr>
          <p:nvPr/>
        </p:nvPicPr>
        <p:blipFill rotWithShape="1">
          <a:blip r:embed="rId4">
            <a:extLst>
              <a:ext uri="{28A0092B-C50C-407E-A947-70E740481C1C}">
                <a14:useLocalDpi xmlns:a14="http://schemas.microsoft.com/office/drawing/2010/main" val="0"/>
              </a:ext>
            </a:extLst>
          </a:blip>
          <a:srcRect l="64350" t="54349" r="-160" b="8826"/>
          <a:stretch/>
        </p:blipFill>
        <p:spPr>
          <a:xfrm>
            <a:off x="7487091" y="4712041"/>
            <a:ext cx="1761412" cy="1811383"/>
          </a:xfrm>
          <a:prstGeom prst="rect">
            <a:avLst/>
          </a:prstGeom>
        </p:spPr>
      </p:pic>
      <p:sp>
        <p:nvSpPr>
          <p:cNvPr id="17" name="Speech Bubble: Rectangle with Corners Rounded 16">
            <a:extLst>
              <a:ext uri="{FF2B5EF4-FFF2-40B4-BE49-F238E27FC236}">
                <a16:creationId xmlns:a16="http://schemas.microsoft.com/office/drawing/2014/main" id="{664BFC2F-3D5A-4B5A-B1B4-57874D681BEB}"/>
              </a:ext>
            </a:extLst>
          </p:cNvPr>
          <p:cNvSpPr/>
          <p:nvPr/>
        </p:nvSpPr>
        <p:spPr>
          <a:xfrm>
            <a:off x="6473007" y="4766799"/>
            <a:ext cx="1053737" cy="923108"/>
          </a:xfrm>
          <a:prstGeom prst="wedgeRoundRectCallout">
            <a:avLst>
              <a:gd name="adj1" fmla="val 53361"/>
              <a:gd name="adj2" fmla="val 6250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Đúng rồi</a:t>
            </a:r>
          </a:p>
        </p:txBody>
      </p:sp>
      <p:pic>
        <p:nvPicPr>
          <p:cNvPr id="4" name="Picture 3">
            <a:extLst>
              <a:ext uri="{FF2B5EF4-FFF2-40B4-BE49-F238E27FC236}">
                <a16:creationId xmlns:a16="http://schemas.microsoft.com/office/drawing/2014/main" id="{74EB48BE-62A1-441E-A53E-01F0BEA9C049}"/>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saturation sat="0"/>
                    </a14:imgEffect>
                  </a14:imgLayer>
                </a14:imgProps>
              </a:ext>
            </a:extLst>
          </a:blip>
          <a:stretch>
            <a:fillRect/>
          </a:stretch>
        </p:blipFill>
        <p:spPr>
          <a:xfrm flipH="1">
            <a:off x="0" y="3831770"/>
            <a:ext cx="2566204" cy="2420322"/>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158654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500"/>
                                        <p:tgtEl>
                                          <p:spTgt spid="1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76D3333-4485-9719-2B0E-246E1535A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36" y="-99151"/>
            <a:ext cx="12449060" cy="7072828"/>
          </a:xfrm>
          <a:prstGeom prst="rect">
            <a:avLst/>
          </a:prstGeom>
        </p:spPr>
      </p:pic>
      <p:sp>
        <p:nvSpPr>
          <p:cNvPr id="2" name="Title 1">
            <a:extLst>
              <a:ext uri="{FF2B5EF4-FFF2-40B4-BE49-F238E27FC236}">
                <a16:creationId xmlns:a16="http://schemas.microsoft.com/office/drawing/2014/main" id="{500FC52E-BF68-C010-C15C-07A295DC1063}"/>
              </a:ext>
            </a:extLst>
          </p:cNvPr>
          <p:cNvSpPr>
            <a:spLocks noGrp="1"/>
          </p:cNvSpPr>
          <p:nvPr>
            <p:ph type="title"/>
          </p:nvPr>
        </p:nvSpPr>
        <p:spPr>
          <a:xfrm>
            <a:off x="156755" y="1332699"/>
            <a:ext cx="10515600" cy="1560711"/>
          </a:xfrm>
        </p:spPr>
        <p:txBody>
          <a:bodyPr>
            <a:noAutofit/>
          </a:bodyPr>
          <a:lstStyle/>
          <a:p>
            <a:pPr algn="ctr">
              <a:lnSpc>
                <a:spcPct val="114000"/>
              </a:lnSpc>
            </a:pPr>
            <a:r>
              <a:rPr lang="vi-VN" sz="4000" b="1" u="sng">
                <a:solidFill>
                  <a:srgbClr val="FF0000"/>
                </a:solidFill>
                <a:latin typeface="Times New Roman" panose="02020603050405020304" pitchFamily="18" charset="0"/>
                <a:cs typeface="Times New Roman" panose="02020603050405020304" pitchFamily="18" charset="0"/>
              </a:rPr>
              <a:t>CHƯƠNG VII</a:t>
            </a:r>
            <a:r>
              <a:rPr lang="vi-VN" sz="4000" b="1">
                <a:solidFill>
                  <a:srgbClr val="FF0000"/>
                </a:solidFill>
                <a:latin typeface="Times New Roman" panose="02020603050405020304" pitchFamily="18" charset="0"/>
                <a:cs typeface="Times New Roman" panose="02020603050405020304" pitchFamily="18" charset="0"/>
              </a:rPr>
              <a:t>: GIỚI THIỆU </a:t>
            </a:r>
            <a:br>
              <a:rPr lang="en-US" sz="4000" b="1">
                <a:solidFill>
                  <a:srgbClr val="FF0000"/>
                </a:solidFill>
                <a:latin typeface="Times New Roman" panose="02020603050405020304" pitchFamily="18" charset="0"/>
                <a:cs typeface="Times New Roman" panose="02020603050405020304" pitchFamily="18" charset="0"/>
              </a:rPr>
            </a:br>
            <a:r>
              <a:rPr lang="vi-VN" sz="4000" b="1">
                <a:solidFill>
                  <a:srgbClr val="FF0000"/>
                </a:solidFill>
                <a:latin typeface="Times New Roman" panose="02020603050405020304" pitchFamily="18" charset="0"/>
                <a:cs typeface="Times New Roman" panose="02020603050405020304" pitchFamily="18" charset="0"/>
              </a:rPr>
              <a:t>VỀ CHẤT HỮU CƠ HYDROCARBON </a:t>
            </a:r>
            <a:br>
              <a:rPr lang="en-US" sz="4000" b="1">
                <a:solidFill>
                  <a:srgbClr val="FF0000"/>
                </a:solidFill>
                <a:latin typeface="Times New Roman" panose="02020603050405020304" pitchFamily="18" charset="0"/>
                <a:cs typeface="Times New Roman" panose="02020603050405020304" pitchFamily="18" charset="0"/>
              </a:rPr>
            </a:br>
            <a:r>
              <a:rPr lang="vi-VN" sz="4000" b="1">
                <a:solidFill>
                  <a:srgbClr val="FF0000"/>
                </a:solidFill>
                <a:latin typeface="Times New Roman" panose="02020603050405020304" pitchFamily="18" charset="0"/>
                <a:cs typeface="Times New Roman" panose="02020603050405020304" pitchFamily="18" charset="0"/>
              </a:rPr>
              <a:t>VÀ NGUỒN NHIÊN LIỆU</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47598DD-4B5D-501B-A447-1D9C70F57941}"/>
              </a:ext>
            </a:extLst>
          </p:cNvPr>
          <p:cNvSpPr>
            <a:spLocks noGrp="1"/>
          </p:cNvSpPr>
          <p:nvPr>
            <p:ph idx="1"/>
          </p:nvPr>
        </p:nvSpPr>
        <p:spPr>
          <a:xfrm>
            <a:off x="-423441" y="3267894"/>
            <a:ext cx="12449060" cy="1193067"/>
          </a:xfrm>
        </p:spPr>
        <p:txBody>
          <a:bodyPr>
            <a:noAutofit/>
          </a:bodyPr>
          <a:lstStyle/>
          <a:p>
            <a:pPr marL="0" indent="0" algn="ctr">
              <a:buNone/>
            </a:pPr>
            <a:r>
              <a:rPr lang="en-US" sz="3600" u="sng">
                <a:solidFill>
                  <a:srgbClr val="0000CC"/>
                </a:solidFill>
                <a:latin typeface="Times New Roman" panose="02020603050405020304" pitchFamily="18" charset="0"/>
                <a:cs typeface="Times New Roman" panose="02020603050405020304" pitchFamily="18" charset="0"/>
              </a:rPr>
              <a:t>BÀI 22</a:t>
            </a:r>
            <a:r>
              <a:rPr lang="en-US" sz="3600">
                <a:solidFill>
                  <a:srgbClr val="0000CC"/>
                </a:solidFill>
                <a:latin typeface="Times New Roman" panose="02020603050405020304" pitchFamily="18" charset="0"/>
                <a:cs typeface="Times New Roman" panose="02020603050405020304" pitchFamily="18" charset="0"/>
              </a:rPr>
              <a:t>: </a:t>
            </a:r>
          </a:p>
          <a:p>
            <a:pPr marL="0" indent="0" algn="ctr">
              <a:buNone/>
            </a:pPr>
            <a:r>
              <a:rPr lang="en-US" sz="3600" b="1">
                <a:solidFill>
                  <a:srgbClr val="0000CC"/>
                </a:solidFill>
                <a:latin typeface="Times New Roman" panose="02020603050405020304" pitchFamily="18" charset="0"/>
                <a:cs typeface="Times New Roman" panose="02020603050405020304" pitchFamily="18" charset="0"/>
              </a:rPr>
              <a:t>GIỚI THIỆU VỀ HỢP CHẤT HỮU CƠ</a:t>
            </a:r>
          </a:p>
        </p:txBody>
      </p:sp>
      <p:sp>
        <p:nvSpPr>
          <p:cNvPr id="9" name="TextBox 8">
            <a:extLst>
              <a:ext uri="{FF2B5EF4-FFF2-40B4-BE49-F238E27FC236}">
                <a16:creationId xmlns:a16="http://schemas.microsoft.com/office/drawing/2014/main" id="{8CC3AF00-A219-588C-8995-9558775A15C3}"/>
              </a:ext>
            </a:extLst>
          </p:cNvPr>
          <p:cNvSpPr txBox="1"/>
          <p:nvPr/>
        </p:nvSpPr>
        <p:spPr>
          <a:xfrm>
            <a:off x="5871991" y="5821391"/>
            <a:ext cx="826265" cy="584775"/>
          </a:xfrm>
          <a:prstGeom prst="rect">
            <a:avLst/>
          </a:prstGeom>
          <a:noFill/>
        </p:spPr>
        <p:txBody>
          <a:bodyPr wrap="square">
            <a:spAutoFit/>
          </a:bodyPr>
          <a:lstStyle/>
          <a:p>
            <a:r>
              <a:rPr kumimoji="0" lang="en-US" altLang="en-US" sz="3200" b="1" i="0" u="none" strike="noStrike" kern="1200" cap="none" spc="0" normalizeH="0" baseline="0" noProof="0">
                <a:ln>
                  <a:noFill/>
                </a:ln>
                <a:solidFill>
                  <a:srgbClr val="EE0000"/>
                </a:solidFill>
                <a:effectLst/>
                <a:uLnTx/>
                <a:uFillTx/>
                <a:latin typeface="Calibri"/>
                <a:ea typeface="+mn-ea"/>
                <a:cs typeface="+mn-cs"/>
              </a:rPr>
              <a:t>A</a:t>
            </a:r>
            <a:endParaRPr lang="en-US" sz="1050"/>
          </a:p>
        </p:txBody>
      </p:sp>
      <p:sp>
        <p:nvSpPr>
          <p:cNvPr id="11" name="TextBox 10">
            <a:extLst>
              <a:ext uri="{FF2B5EF4-FFF2-40B4-BE49-F238E27FC236}">
                <a16:creationId xmlns:a16="http://schemas.microsoft.com/office/drawing/2014/main" id="{F2BD6003-C7DE-06B0-995B-B7F6B19D067F}"/>
              </a:ext>
            </a:extLst>
          </p:cNvPr>
          <p:cNvSpPr txBox="1"/>
          <p:nvPr/>
        </p:nvSpPr>
        <p:spPr>
          <a:xfrm>
            <a:off x="7094863" y="5759446"/>
            <a:ext cx="870332" cy="584775"/>
          </a:xfrm>
          <a:prstGeom prst="rect">
            <a:avLst/>
          </a:prstGeom>
          <a:noFill/>
        </p:spPr>
        <p:txBody>
          <a:bodyPr wrap="square">
            <a:spAutoFit/>
          </a:bodyPr>
          <a:lstStyle/>
          <a:p>
            <a:r>
              <a:rPr kumimoji="0" lang="en-US" altLang="en-US" sz="3200" b="1" i="0" u="none" strike="noStrike" kern="1200" cap="none" spc="0" normalizeH="0" baseline="0" noProof="0">
                <a:ln>
                  <a:noFill/>
                </a:ln>
                <a:solidFill>
                  <a:srgbClr val="EE0000"/>
                </a:solidFill>
                <a:effectLst/>
                <a:uLnTx/>
                <a:uFillTx/>
                <a:latin typeface="Calibri"/>
                <a:ea typeface="+mn-ea"/>
                <a:cs typeface="+mn-cs"/>
              </a:rPr>
              <a:t>A</a:t>
            </a:r>
            <a:r>
              <a:rPr kumimoji="0" lang="en-US" altLang="en-US" sz="3200" b="0" i="0" u="none" strike="noStrike" kern="1200" cap="none" spc="0" normalizeH="0" baseline="-25000" noProof="0">
                <a:ln>
                  <a:noFill/>
                </a:ln>
                <a:solidFill>
                  <a:srgbClr val="00B0F0"/>
                </a:solidFill>
                <a:effectLst/>
                <a:uLnTx/>
                <a:uFillTx/>
                <a:latin typeface="Calibri"/>
                <a:ea typeface="+mn-ea"/>
                <a:cs typeface="+mn-cs"/>
              </a:rPr>
              <a:t>x</a:t>
            </a:r>
            <a:endParaRPr lang="en-US" sz="1050"/>
          </a:p>
        </p:txBody>
      </p:sp>
      <p:sp>
        <p:nvSpPr>
          <p:cNvPr id="13" name="TextBox 12">
            <a:extLst>
              <a:ext uri="{FF2B5EF4-FFF2-40B4-BE49-F238E27FC236}">
                <a16:creationId xmlns:a16="http://schemas.microsoft.com/office/drawing/2014/main" id="{5F3186E2-AC5E-6AAD-AE4A-82C133787FA1}"/>
              </a:ext>
            </a:extLst>
          </p:cNvPr>
          <p:cNvSpPr txBox="1"/>
          <p:nvPr/>
        </p:nvSpPr>
        <p:spPr>
          <a:xfrm>
            <a:off x="8207564" y="5794769"/>
            <a:ext cx="1030077" cy="584775"/>
          </a:xfrm>
          <a:prstGeom prst="rect">
            <a:avLst/>
          </a:prstGeom>
          <a:noFill/>
        </p:spPr>
        <p:txBody>
          <a:bodyPr wrap="square">
            <a:spAutoFit/>
          </a:bodyPr>
          <a:lstStyle/>
          <a:p>
            <a:r>
              <a:rPr kumimoji="0" lang="en-US" altLang="en-US" sz="3200" b="1" i="0" u="none" strike="noStrike" kern="1200" cap="none" spc="0" normalizeH="0" baseline="0" noProof="0">
                <a:ln>
                  <a:noFill/>
                </a:ln>
                <a:solidFill>
                  <a:srgbClr val="EE0000"/>
                </a:solidFill>
                <a:effectLst/>
                <a:uLnTx/>
                <a:uFillTx/>
                <a:latin typeface="Calibri"/>
                <a:ea typeface="+mn-ea"/>
                <a:cs typeface="+mn-cs"/>
              </a:rPr>
              <a:t>A</a:t>
            </a:r>
            <a:r>
              <a:rPr kumimoji="0" lang="en-US" altLang="en-US" sz="3200" b="0" i="0" u="none" strike="noStrike" kern="1200" cap="none" spc="0" normalizeH="0" baseline="-25000" noProof="0">
                <a:ln>
                  <a:noFill/>
                </a:ln>
                <a:solidFill>
                  <a:srgbClr val="00B0F0"/>
                </a:solidFill>
                <a:effectLst/>
                <a:uLnTx/>
                <a:uFillTx/>
                <a:latin typeface="Calibri"/>
                <a:ea typeface="+mn-ea"/>
                <a:cs typeface="+mn-cs"/>
              </a:rPr>
              <a:t>x</a:t>
            </a:r>
            <a:r>
              <a:rPr kumimoji="0" lang="en-US" altLang="en-US" sz="3200" b="1" i="0" u="none" strike="noStrike" kern="1200" cap="none" spc="0" normalizeH="0" baseline="0" noProof="0">
                <a:ln>
                  <a:noFill/>
                </a:ln>
                <a:solidFill>
                  <a:srgbClr val="0066FF"/>
                </a:solidFill>
                <a:effectLst/>
                <a:uLnTx/>
                <a:uFillTx/>
                <a:latin typeface="Calibri"/>
                <a:ea typeface="+mn-ea"/>
                <a:cs typeface="+mn-cs"/>
              </a:rPr>
              <a:t>B</a:t>
            </a:r>
            <a:r>
              <a:rPr kumimoji="0" lang="en-US" altLang="en-US" sz="3200" b="0" i="0" u="none" strike="noStrike" kern="1200" cap="none" spc="0" normalizeH="0" baseline="-25000" noProof="0">
                <a:ln>
                  <a:noFill/>
                </a:ln>
                <a:solidFill>
                  <a:srgbClr val="FF3399"/>
                </a:solidFill>
                <a:effectLst/>
                <a:uLnTx/>
                <a:uFillTx/>
                <a:latin typeface="Calibri"/>
                <a:ea typeface="+mn-ea"/>
                <a:cs typeface="+mn-cs"/>
              </a:rPr>
              <a:t>y</a:t>
            </a:r>
            <a:endParaRPr lang="en-US" sz="1050"/>
          </a:p>
        </p:txBody>
      </p:sp>
      <p:sp>
        <p:nvSpPr>
          <p:cNvPr id="15" name="TextBox 14">
            <a:extLst>
              <a:ext uri="{FF2B5EF4-FFF2-40B4-BE49-F238E27FC236}">
                <a16:creationId xmlns:a16="http://schemas.microsoft.com/office/drawing/2014/main" id="{8F21F9B3-CE73-5768-3C5F-8249C1CB8A33}"/>
              </a:ext>
            </a:extLst>
          </p:cNvPr>
          <p:cNvSpPr txBox="1"/>
          <p:nvPr/>
        </p:nvSpPr>
        <p:spPr>
          <a:xfrm>
            <a:off x="9369845" y="5783729"/>
            <a:ext cx="1443210" cy="584775"/>
          </a:xfrm>
          <a:prstGeom prst="rect">
            <a:avLst/>
          </a:prstGeom>
          <a:noFill/>
        </p:spPr>
        <p:txBody>
          <a:bodyPr wrap="square">
            <a:spAutoFit/>
          </a:bodyPr>
          <a:lstStyle/>
          <a:p>
            <a:r>
              <a:rPr kumimoji="0" lang="en-US" altLang="en-US" sz="3200" b="1" i="0" u="none" strike="noStrike" kern="1200" cap="none" spc="0" normalizeH="0" baseline="0" noProof="0">
                <a:ln>
                  <a:noFill/>
                </a:ln>
                <a:solidFill>
                  <a:srgbClr val="EE0000"/>
                </a:solidFill>
                <a:effectLst/>
                <a:uLnTx/>
                <a:uFillTx/>
                <a:latin typeface="Calibri"/>
                <a:ea typeface="+mn-ea"/>
                <a:cs typeface="+mn-cs"/>
              </a:rPr>
              <a:t>A</a:t>
            </a:r>
            <a:r>
              <a:rPr kumimoji="0" lang="en-US" altLang="en-US" sz="3200" b="0" i="0" u="none" strike="noStrike" kern="1200" cap="none" spc="0" normalizeH="0" baseline="-25000" noProof="0">
                <a:ln>
                  <a:noFill/>
                </a:ln>
                <a:solidFill>
                  <a:srgbClr val="00B0F0"/>
                </a:solidFill>
                <a:effectLst/>
                <a:uLnTx/>
                <a:uFillTx/>
                <a:latin typeface="Calibri"/>
                <a:ea typeface="+mn-ea"/>
                <a:cs typeface="+mn-cs"/>
              </a:rPr>
              <a:t>x</a:t>
            </a:r>
            <a:r>
              <a:rPr kumimoji="0" lang="en-US" altLang="en-US" sz="3200" b="1" i="0" u="none" strike="noStrike" kern="1200" cap="none" spc="0" normalizeH="0" baseline="0" noProof="0">
                <a:ln>
                  <a:noFill/>
                </a:ln>
                <a:solidFill>
                  <a:srgbClr val="0066FF"/>
                </a:solidFill>
                <a:effectLst/>
                <a:uLnTx/>
                <a:uFillTx/>
                <a:latin typeface="Calibri"/>
                <a:ea typeface="+mn-ea"/>
                <a:cs typeface="+mn-cs"/>
              </a:rPr>
              <a:t>B</a:t>
            </a:r>
            <a:r>
              <a:rPr kumimoji="0" lang="en-US" altLang="en-US" sz="3200" b="0" i="0" u="none" strike="noStrike" kern="1200" cap="none" spc="0" normalizeH="0" baseline="-25000" noProof="0">
                <a:ln>
                  <a:noFill/>
                </a:ln>
                <a:solidFill>
                  <a:srgbClr val="FF3399"/>
                </a:solidFill>
                <a:effectLst/>
                <a:uLnTx/>
                <a:uFillTx/>
                <a:latin typeface="Calibri"/>
                <a:ea typeface="+mn-ea"/>
                <a:cs typeface="+mn-cs"/>
              </a:rPr>
              <a:t>y</a:t>
            </a:r>
            <a:r>
              <a:rPr kumimoji="0" lang="en-US" altLang="en-US" sz="3200" b="1" i="0" u="none" strike="noStrike" kern="1200" cap="none" spc="0" normalizeH="0" baseline="0" noProof="0">
                <a:ln>
                  <a:noFill/>
                </a:ln>
                <a:solidFill>
                  <a:srgbClr val="9900CC"/>
                </a:solidFill>
                <a:effectLst/>
                <a:uLnTx/>
                <a:uFillTx/>
                <a:latin typeface="Calibri"/>
                <a:ea typeface="+mn-ea"/>
                <a:cs typeface="+mn-cs"/>
              </a:rPr>
              <a:t>C</a:t>
            </a:r>
            <a:r>
              <a:rPr kumimoji="0" lang="en-US" altLang="en-US" sz="3200" b="0" i="0" u="none" strike="noStrike" kern="1200" cap="none" spc="0" normalizeH="0" baseline="-25000" noProof="0">
                <a:ln>
                  <a:noFill/>
                </a:ln>
                <a:solidFill>
                  <a:prstClr val="black"/>
                </a:solidFill>
                <a:effectLst/>
                <a:uLnTx/>
                <a:uFillTx/>
                <a:latin typeface="Calibri"/>
                <a:ea typeface="+mn-ea"/>
                <a:cs typeface="+mn-cs"/>
              </a:rPr>
              <a:t>z</a:t>
            </a:r>
            <a:endParaRPr lang="en-US" sz="1050"/>
          </a:p>
        </p:txBody>
      </p:sp>
    </p:spTree>
    <p:extLst>
      <p:ext uri="{BB962C8B-B14F-4D97-AF65-F5344CB8AC3E}">
        <p14:creationId xmlns:p14="http://schemas.microsoft.com/office/powerpoint/2010/main" val="290324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A9D104A0-1558-4AE3-B218-3EF8EC528BBE}"/>
              </a:ext>
            </a:extLst>
          </p:cNvPr>
          <p:cNvSpPr/>
          <p:nvPr/>
        </p:nvSpPr>
        <p:spPr>
          <a:xfrm>
            <a:off x="3117670" y="0"/>
            <a:ext cx="8177348" cy="5529943"/>
          </a:xfrm>
          <a:prstGeom prst="wedgeEllipseCallout">
            <a:avLst>
              <a:gd name="adj1" fmla="val -54868"/>
              <a:gd name="adj2" fmla="val 2848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B957278-606B-43CA-95F2-D15ED655201A}"/>
              </a:ext>
            </a:extLst>
          </p:cNvPr>
          <p:cNvSpPr txBox="1"/>
          <p:nvPr/>
        </p:nvSpPr>
        <p:spPr>
          <a:xfrm>
            <a:off x="4296959" y="824533"/>
            <a:ext cx="6592387" cy="403187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Dựa vào nội dung truyện tranh vừa xem, em hãy cho biết:</a:t>
            </a:r>
          </a:p>
          <a:p>
            <a:pPr marL="457200" indent="-457200">
              <a:buAutoNum type="arabicPeriod"/>
            </a:pPr>
            <a:r>
              <a:rPr lang="en-US" sz="3200">
                <a:latin typeface="Times New Roman" panose="02020603050405020304" pitchFamily="18" charset="0"/>
                <a:cs typeface="Times New Roman" panose="02020603050405020304" pitchFamily="18" charset="0"/>
              </a:rPr>
              <a:t>Những hợp chất hữu cơ trong truyện là gì?</a:t>
            </a:r>
          </a:p>
          <a:p>
            <a:pPr marL="457200" indent="-457200">
              <a:buAutoNum type="arabicPeriod"/>
            </a:pPr>
            <a:r>
              <a:rPr lang="en-US" sz="3200">
                <a:latin typeface="Times New Roman" panose="02020603050405020304" pitchFamily="18" charset="0"/>
                <a:cs typeface="Times New Roman" panose="02020603050405020304" pitchFamily="18" charset="0"/>
              </a:rPr>
              <a:t>Những hợp chất đó có đặc điểm nh</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 thế nào?</a:t>
            </a:r>
          </a:p>
          <a:p>
            <a:pPr marL="457200" indent="-457200">
              <a:buAutoNum type="arabicPeriod"/>
            </a:pPr>
            <a:r>
              <a:rPr lang="en-US" sz="3200">
                <a:latin typeface="Times New Roman" panose="02020603050405020304" pitchFamily="18" charset="0"/>
                <a:cs typeface="Times New Roman" panose="02020603050405020304" pitchFamily="18" charset="0"/>
              </a:rPr>
              <a:t>Rút ra định nghĩa về hợp chất hữu cơ, hóa học hữu cơ?</a:t>
            </a:r>
          </a:p>
        </p:txBody>
      </p:sp>
      <p:pic>
        <p:nvPicPr>
          <p:cNvPr id="6" name="Picture 5">
            <a:extLst>
              <a:ext uri="{FF2B5EF4-FFF2-40B4-BE49-F238E27FC236}">
                <a16:creationId xmlns:a16="http://schemas.microsoft.com/office/drawing/2014/main" id="{B398212D-E149-4B96-9DF9-CBF08E977AD1}"/>
              </a:ext>
            </a:extLst>
          </p:cNvPr>
          <p:cNvPicPr>
            <a:picLocks noChangeAspect="1"/>
          </p:cNvPicPr>
          <p:nvPr/>
        </p:nvPicPr>
        <p:blipFill>
          <a:blip r:embed="rId4"/>
          <a:stretch>
            <a:fillRect/>
          </a:stretch>
        </p:blipFill>
        <p:spPr>
          <a:xfrm>
            <a:off x="1302654" y="3830463"/>
            <a:ext cx="1719221" cy="1810669"/>
          </a:xfrm>
          <a:prstGeom prst="rect">
            <a:avLst/>
          </a:prstGeom>
        </p:spPr>
      </p:pic>
      <p:pic>
        <p:nvPicPr>
          <p:cNvPr id="11" name="Đồng hồ đếm ngược 4 phút 4 Minutes">
            <a:hlinkClick r:id="" action="ppaction://media"/>
            <a:extLst>
              <a:ext uri="{FF2B5EF4-FFF2-40B4-BE49-F238E27FC236}">
                <a16:creationId xmlns:a16="http://schemas.microsoft.com/office/drawing/2014/main" id="{84580EEE-FE87-44B2-AA80-FE80B99FE1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3218967" cy="1810669"/>
          </a:xfrm>
          <a:prstGeom prst="rect">
            <a:avLst/>
          </a:prstGeom>
        </p:spPr>
      </p:pic>
    </p:spTree>
    <p:extLst>
      <p:ext uri="{BB962C8B-B14F-4D97-AF65-F5344CB8AC3E}">
        <p14:creationId xmlns:p14="http://schemas.microsoft.com/office/powerpoint/2010/main" val="124699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5082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1"/>
                </p:tgtEl>
              </p:cMediaNode>
            </p:video>
          </p:childTnLst>
        </p:cTn>
      </p:par>
    </p:tnLst>
    <p:bldLst>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974</Words>
  <Application>Microsoft Office PowerPoint</Application>
  <PresentationFormat>Widescreen</PresentationFormat>
  <Paragraphs>116</Paragraphs>
  <Slides>25</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CHƯƠNG VII: GIỚI THIỆU  VỀ CHẤT HỮU CƠ HYDROCARBON  VÀ NGUỒN NHIÊN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viết các công thức cấu tạo đầy đủ ở hình dưới dạng thu gọn.</vt:lpstr>
      <vt:lpstr>PowerPoint Presentation</vt:lpstr>
      <vt:lpstr>PowerPoint Presentation</vt:lpstr>
      <vt:lpstr>LUYỆN TẬP: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PC1</dc:creator>
  <cp:lastModifiedBy>PC1</cp:lastModifiedBy>
  <cp:revision>27</cp:revision>
  <dcterms:created xsi:type="dcterms:W3CDTF">2024-11-08T02:35:40Z</dcterms:created>
  <dcterms:modified xsi:type="dcterms:W3CDTF">2024-11-11T07:26:23Z</dcterms:modified>
</cp:coreProperties>
</file>