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m4a" ContentType="audio/mp4"/>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58"/>
  </p:notesMasterIdLst>
  <p:sldIdLst>
    <p:sldId id="256" r:id="rId3"/>
    <p:sldId id="259" r:id="rId4"/>
    <p:sldId id="257" r:id="rId5"/>
    <p:sldId id="418" r:id="rId6"/>
    <p:sldId id="419" r:id="rId7"/>
    <p:sldId id="627" r:id="rId8"/>
    <p:sldId id="628" r:id="rId9"/>
    <p:sldId id="423" r:id="rId10"/>
    <p:sldId id="415" r:id="rId11"/>
    <p:sldId id="575" r:id="rId12"/>
    <p:sldId id="424" r:id="rId13"/>
    <p:sldId id="576" r:id="rId14"/>
    <p:sldId id="577" r:id="rId15"/>
    <p:sldId id="578" r:id="rId16"/>
    <p:sldId id="629" r:id="rId17"/>
    <p:sldId id="630" r:id="rId18"/>
    <p:sldId id="587" r:id="rId19"/>
    <p:sldId id="596" r:id="rId20"/>
    <p:sldId id="597" r:id="rId21"/>
    <p:sldId id="588" r:id="rId22"/>
    <p:sldId id="589" r:id="rId23"/>
    <p:sldId id="590" r:id="rId24"/>
    <p:sldId id="591" r:id="rId25"/>
    <p:sldId id="623" r:id="rId26"/>
    <p:sldId id="625" r:id="rId27"/>
    <p:sldId id="592" r:id="rId28"/>
    <p:sldId id="593" r:id="rId29"/>
    <p:sldId id="594" r:id="rId30"/>
    <p:sldId id="598" r:id="rId31"/>
    <p:sldId id="599" r:id="rId32"/>
    <p:sldId id="600" r:id="rId33"/>
    <p:sldId id="601" r:id="rId34"/>
    <p:sldId id="602" r:id="rId35"/>
    <p:sldId id="606" r:id="rId36"/>
    <p:sldId id="607" r:id="rId37"/>
    <p:sldId id="605" r:id="rId38"/>
    <p:sldId id="608" r:id="rId39"/>
    <p:sldId id="595" r:id="rId40"/>
    <p:sldId id="609" r:id="rId41"/>
    <p:sldId id="610" r:id="rId42"/>
    <p:sldId id="611" r:id="rId43"/>
    <p:sldId id="614" r:id="rId44"/>
    <p:sldId id="615" r:id="rId45"/>
    <p:sldId id="612" r:id="rId46"/>
    <p:sldId id="613" r:id="rId47"/>
    <p:sldId id="624" r:id="rId48"/>
    <p:sldId id="616" r:id="rId49"/>
    <p:sldId id="617" r:id="rId50"/>
    <p:sldId id="580" r:id="rId51"/>
    <p:sldId id="416" r:id="rId52"/>
    <p:sldId id="619" r:id="rId53"/>
    <p:sldId id="618" r:id="rId54"/>
    <p:sldId id="620" r:id="rId55"/>
    <p:sldId id="622" r:id="rId56"/>
    <p:sldId id="626" r:id="rId57"/>
  </p:sldIdLst>
  <p:sldSz cx="12192000" cy="6858000"/>
  <p:notesSz cx="6858000" cy="9144000"/>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642"/>
    <a:srgbClr val="B5853D"/>
    <a:srgbClr val="F8C7A5"/>
    <a:srgbClr val="F0886C"/>
    <a:srgbClr val="8B5F31"/>
    <a:srgbClr val="7A573E"/>
    <a:srgbClr val="E2BE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3" autoAdjust="0"/>
    <p:restoredTop sz="94660"/>
  </p:normalViewPr>
  <p:slideViewPr>
    <p:cSldViewPr snapToGrid="0" showGuides="1">
      <p:cViewPr varScale="1">
        <p:scale>
          <a:sx n="110" d="100"/>
          <a:sy n="110" d="100"/>
        </p:scale>
        <p:origin x="252" y="96"/>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gs" Target="tags/tag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21.wmf"/><Relationship Id="rId1" Type="http://schemas.openxmlformats.org/officeDocument/2006/relationships/image" Target="../media/image14.wmf"/><Relationship Id="rId4"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00A08-5FAB-46A1-8917-CC04C822CF8A}" type="datetimeFigureOut">
              <a:rPr lang="zh-CN" altLang="en-US" smtClean="0"/>
              <a:t>2024/11/11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8EBE8-AD40-4DC1-B8C5-4450813FBA07}" type="slidenum">
              <a:rPr lang="zh-CN" altLang="en-US" smtClean="0"/>
              <a:t>‹#›</a:t>
            </a:fld>
            <a:endParaRPr lang="zh-CN" altLang="en-US"/>
          </a:p>
        </p:txBody>
      </p:sp>
    </p:spTree>
    <p:extLst>
      <p:ext uri="{BB962C8B-B14F-4D97-AF65-F5344CB8AC3E}">
        <p14:creationId xmlns:p14="http://schemas.microsoft.com/office/powerpoint/2010/main" val="1437442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1</a:t>
            </a:fld>
            <a:endParaRPr lang="zh-CN" altLang="en-US"/>
          </a:p>
        </p:txBody>
      </p:sp>
    </p:spTree>
    <p:extLst>
      <p:ext uri="{BB962C8B-B14F-4D97-AF65-F5344CB8AC3E}">
        <p14:creationId xmlns:p14="http://schemas.microsoft.com/office/powerpoint/2010/main" val="3567536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38</a:t>
            </a:fld>
            <a:endParaRPr lang="zh-CN" altLang="en-US"/>
          </a:p>
        </p:txBody>
      </p:sp>
    </p:spTree>
    <p:extLst>
      <p:ext uri="{BB962C8B-B14F-4D97-AF65-F5344CB8AC3E}">
        <p14:creationId xmlns:p14="http://schemas.microsoft.com/office/powerpoint/2010/main" val="1783264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88EBE8-AD40-4DC1-B8C5-4450813FBA07}" type="slidenum">
              <a:rPr lang="zh-CN" altLang="en-US" smtClean="0"/>
              <a:t>39</a:t>
            </a:fld>
            <a:endParaRPr lang="zh-CN" altLang="en-US"/>
          </a:p>
        </p:txBody>
      </p:sp>
    </p:spTree>
    <p:extLst>
      <p:ext uri="{BB962C8B-B14F-4D97-AF65-F5344CB8AC3E}">
        <p14:creationId xmlns:p14="http://schemas.microsoft.com/office/powerpoint/2010/main" val="475702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48</a:t>
            </a:fld>
            <a:endParaRPr lang="zh-CN" altLang="en-US"/>
          </a:p>
        </p:txBody>
      </p:sp>
    </p:spTree>
    <p:extLst>
      <p:ext uri="{BB962C8B-B14F-4D97-AF65-F5344CB8AC3E}">
        <p14:creationId xmlns:p14="http://schemas.microsoft.com/office/powerpoint/2010/main" val="3839462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55</a:t>
            </a:fld>
            <a:endParaRPr lang="zh-CN" altLang="en-US"/>
          </a:p>
        </p:txBody>
      </p:sp>
    </p:spTree>
    <p:extLst>
      <p:ext uri="{BB962C8B-B14F-4D97-AF65-F5344CB8AC3E}">
        <p14:creationId xmlns:p14="http://schemas.microsoft.com/office/powerpoint/2010/main" val="2710907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2</a:t>
            </a:fld>
            <a:endParaRPr lang="zh-CN" altLang="en-US"/>
          </a:p>
        </p:txBody>
      </p:sp>
    </p:spTree>
    <p:extLst>
      <p:ext uri="{BB962C8B-B14F-4D97-AF65-F5344CB8AC3E}">
        <p14:creationId xmlns:p14="http://schemas.microsoft.com/office/powerpoint/2010/main" val="2963277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3</a:t>
            </a:fld>
            <a:endParaRPr lang="zh-CN" altLang="en-US"/>
          </a:p>
        </p:txBody>
      </p:sp>
    </p:spTree>
    <p:extLst>
      <p:ext uri="{BB962C8B-B14F-4D97-AF65-F5344CB8AC3E}">
        <p14:creationId xmlns:p14="http://schemas.microsoft.com/office/powerpoint/2010/main" val="3080425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10</a:t>
            </a:fld>
            <a:endParaRPr lang="zh-CN" altLang="en-US"/>
          </a:p>
        </p:txBody>
      </p:sp>
    </p:spTree>
    <p:extLst>
      <p:ext uri="{BB962C8B-B14F-4D97-AF65-F5344CB8AC3E}">
        <p14:creationId xmlns:p14="http://schemas.microsoft.com/office/powerpoint/2010/main" val="3537237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17</a:t>
            </a:fld>
            <a:endParaRPr lang="zh-CN" altLang="en-US"/>
          </a:p>
        </p:txBody>
      </p:sp>
    </p:spTree>
    <p:extLst>
      <p:ext uri="{BB962C8B-B14F-4D97-AF65-F5344CB8AC3E}">
        <p14:creationId xmlns:p14="http://schemas.microsoft.com/office/powerpoint/2010/main" val="153344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18</a:t>
            </a:fld>
            <a:endParaRPr lang="zh-CN" altLang="en-US"/>
          </a:p>
        </p:txBody>
      </p:sp>
    </p:spTree>
    <p:extLst>
      <p:ext uri="{BB962C8B-B14F-4D97-AF65-F5344CB8AC3E}">
        <p14:creationId xmlns:p14="http://schemas.microsoft.com/office/powerpoint/2010/main" val="2923042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19</a:t>
            </a:fld>
            <a:endParaRPr lang="zh-CN" altLang="en-US"/>
          </a:p>
        </p:txBody>
      </p:sp>
    </p:spTree>
    <p:extLst>
      <p:ext uri="{BB962C8B-B14F-4D97-AF65-F5344CB8AC3E}">
        <p14:creationId xmlns:p14="http://schemas.microsoft.com/office/powerpoint/2010/main" val="1830411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29</a:t>
            </a:fld>
            <a:endParaRPr lang="zh-CN" altLang="en-US"/>
          </a:p>
        </p:txBody>
      </p:sp>
    </p:spTree>
    <p:extLst>
      <p:ext uri="{BB962C8B-B14F-4D97-AF65-F5344CB8AC3E}">
        <p14:creationId xmlns:p14="http://schemas.microsoft.com/office/powerpoint/2010/main" val="2168599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ECBDF1A9-F2C3-ABA2-D205-9FDC5636D0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CE130D4C-ADF4-74E0-EB9D-B0E5DAD882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7108" name="Slide Number Placeholder 3">
            <a:extLst>
              <a:ext uri="{FF2B5EF4-FFF2-40B4-BE49-F238E27FC236}">
                <a16:creationId xmlns:a16="http://schemas.microsoft.com/office/drawing/2014/main" id="{EE06FBFA-6EAE-3235-BA7B-FB9CF15BCD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60BFF4-E647-4073-AF4C-368440CAE0B6}" type="slidenum">
              <a:rPr lang="en-US" altLang="en-US"/>
              <a:pPr/>
              <a:t>37</a:t>
            </a:fld>
            <a:endParaRPr lang="en-US" altLang="en-US"/>
          </a:p>
        </p:txBody>
      </p:sp>
    </p:spTree>
    <p:extLst>
      <p:ext uri="{BB962C8B-B14F-4D97-AF65-F5344CB8AC3E}">
        <p14:creationId xmlns:p14="http://schemas.microsoft.com/office/powerpoint/2010/main" val="31842242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317500" y="349250"/>
            <a:ext cx="11160369" cy="6344894"/>
          </a:xfrm>
          <a:prstGeom prst="rect">
            <a:avLst/>
          </a:prstGeom>
        </p:spPr>
      </p:pic>
      <p:sp>
        <p:nvSpPr>
          <p:cNvPr id="8" name="图文框 7"/>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868875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crush"/>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5" y="2840525"/>
            <a:ext cx="2527630"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1349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crush"/>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2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crush"/>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6"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3776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crush"/>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156A51-2ED4-F67E-674F-036E1DEF5E8F}"/>
              </a:ext>
            </a:extLst>
          </p:cNvPr>
          <p:cNvSpPr>
            <a:spLocks noGrp="1"/>
          </p:cNvSpPr>
          <p:nvPr>
            <p:ph type="dt" sz="half" idx="10"/>
          </p:nvPr>
        </p:nvSpPr>
        <p:spPr/>
        <p:txBody>
          <a:bodyPr/>
          <a:lstStyle>
            <a:lvl1pPr>
              <a:defRPr/>
            </a:lvl1pPr>
          </a:lstStyle>
          <a:p>
            <a:pPr>
              <a:defRPr/>
            </a:pPr>
            <a:fld id="{58981062-1FA7-4484-80AB-D44A334D8A54}" type="datetimeFigureOut">
              <a:rPr lang="en-US" altLang="vi-VN"/>
              <a:pPr>
                <a:defRPr/>
              </a:pPr>
              <a:t>11/11/2024</a:t>
            </a:fld>
            <a:endParaRPr lang="en-US" altLang="vi-VN"/>
          </a:p>
        </p:txBody>
      </p:sp>
      <p:sp>
        <p:nvSpPr>
          <p:cNvPr id="5" name="Footer Placeholder 4">
            <a:extLst>
              <a:ext uri="{FF2B5EF4-FFF2-40B4-BE49-F238E27FC236}">
                <a16:creationId xmlns:a16="http://schemas.microsoft.com/office/drawing/2014/main" id="{52D44E8B-3AC7-0DB0-1D37-3F9AF592E98B}"/>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C92DBA59-138A-7DCA-B22A-AC2A8F1D86A3}"/>
              </a:ext>
            </a:extLst>
          </p:cNvPr>
          <p:cNvSpPr>
            <a:spLocks noGrp="1"/>
          </p:cNvSpPr>
          <p:nvPr>
            <p:ph type="sldNum" sz="quarter" idx="12"/>
          </p:nvPr>
        </p:nvSpPr>
        <p:spPr/>
        <p:txBody>
          <a:bodyPr/>
          <a:lstStyle>
            <a:lvl1pPr>
              <a:defRPr/>
            </a:lvl1pPr>
          </a:lstStyle>
          <a:p>
            <a:fld id="{9774F448-5B35-4684-BB46-58B97403CA2B}" type="slidenum">
              <a:rPr lang="en-US" altLang="vi-VN"/>
              <a:pPr/>
              <a:t>‹#›</a:t>
            </a:fld>
            <a:endParaRPr lang="en-US" altLang="vi-VN"/>
          </a:p>
        </p:txBody>
      </p:sp>
    </p:spTree>
    <p:extLst>
      <p:ext uri="{BB962C8B-B14F-4D97-AF65-F5344CB8AC3E}">
        <p14:creationId xmlns:p14="http://schemas.microsoft.com/office/powerpoint/2010/main" val="1200916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ECA8A-5201-D9E1-5690-3A4A8472B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3D34C5-657E-B804-F328-F8FF705B6D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C70035-C901-4DB0-5C84-A1EE81223143}"/>
              </a:ext>
            </a:extLst>
          </p:cNvPr>
          <p:cNvSpPr>
            <a:spLocks noGrp="1"/>
          </p:cNvSpPr>
          <p:nvPr>
            <p:ph type="dt" sz="half" idx="10"/>
          </p:nvPr>
        </p:nvSpPr>
        <p:spPr/>
        <p:txBody>
          <a:bodyPr/>
          <a:lstStyle/>
          <a:p>
            <a:fld id="{02497F0D-B3D3-4870-AC43-519F2EA7D77E}" type="datetimeFigureOut">
              <a:rPr lang="en-US" smtClean="0"/>
              <a:t>11/11/2024</a:t>
            </a:fld>
            <a:endParaRPr lang="en-US"/>
          </a:p>
        </p:txBody>
      </p:sp>
      <p:sp>
        <p:nvSpPr>
          <p:cNvPr id="5" name="Footer Placeholder 4">
            <a:extLst>
              <a:ext uri="{FF2B5EF4-FFF2-40B4-BE49-F238E27FC236}">
                <a16:creationId xmlns:a16="http://schemas.microsoft.com/office/drawing/2014/main" id="{C83892C1-20A2-C274-F1B3-8BBB3EEC5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8AA49-20D8-EB84-630D-C907CC8EDED0}"/>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1379266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7DD9C-E949-4483-59CB-91690D405A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399F22-912D-4D3D-1A22-F8DBF3932B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72376-DDBE-F090-8215-925A1AE124DF}"/>
              </a:ext>
            </a:extLst>
          </p:cNvPr>
          <p:cNvSpPr>
            <a:spLocks noGrp="1"/>
          </p:cNvSpPr>
          <p:nvPr>
            <p:ph type="dt" sz="half" idx="10"/>
          </p:nvPr>
        </p:nvSpPr>
        <p:spPr/>
        <p:txBody>
          <a:bodyPr/>
          <a:lstStyle/>
          <a:p>
            <a:pPr>
              <a:defRPr/>
            </a:pPr>
            <a:fld id="{58981062-1FA7-4484-80AB-D44A334D8A54}" type="datetimeFigureOut">
              <a:rPr lang="en-US" altLang="vi-VN" smtClean="0"/>
              <a:pPr>
                <a:defRPr/>
              </a:pPr>
              <a:t>11/11/2024</a:t>
            </a:fld>
            <a:endParaRPr lang="en-US" altLang="vi-VN"/>
          </a:p>
        </p:txBody>
      </p:sp>
      <p:sp>
        <p:nvSpPr>
          <p:cNvPr id="5" name="Footer Placeholder 4">
            <a:extLst>
              <a:ext uri="{FF2B5EF4-FFF2-40B4-BE49-F238E27FC236}">
                <a16:creationId xmlns:a16="http://schemas.microsoft.com/office/drawing/2014/main" id="{3996AB6F-8B45-5C81-845A-F47D91D1CD7F}"/>
              </a:ext>
            </a:extLst>
          </p:cNvPr>
          <p:cNvSpPr>
            <a:spLocks noGrp="1"/>
          </p:cNvSpPr>
          <p:nvPr>
            <p:ph type="ftr" sz="quarter" idx="11"/>
          </p:nvPr>
        </p:nvSpPr>
        <p:spPr/>
        <p:txBody>
          <a:bodyPr/>
          <a:lstStyle/>
          <a:p>
            <a:pPr>
              <a:defRPr/>
            </a:pPr>
            <a:endParaRPr lang="en-US" altLang="vi-VN"/>
          </a:p>
        </p:txBody>
      </p:sp>
      <p:sp>
        <p:nvSpPr>
          <p:cNvPr id="6" name="Slide Number Placeholder 5">
            <a:extLst>
              <a:ext uri="{FF2B5EF4-FFF2-40B4-BE49-F238E27FC236}">
                <a16:creationId xmlns:a16="http://schemas.microsoft.com/office/drawing/2014/main" id="{8D4DF344-155F-D733-3B79-92027C5526E9}"/>
              </a:ext>
            </a:extLst>
          </p:cNvPr>
          <p:cNvSpPr>
            <a:spLocks noGrp="1"/>
          </p:cNvSpPr>
          <p:nvPr>
            <p:ph type="sldNum" sz="quarter" idx="12"/>
          </p:nvPr>
        </p:nvSpPr>
        <p:spPr/>
        <p:txBody>
          <a:bodyPr/>
          <a:lstStyle/>
          <a:p>
            <a:fld id="{9774F448-5B35-4684-BB46-58B97403CA2B}" type="slidenum">
              <a:rPr lang="en-US" altLang="vi-VN" smtClean="0"/>
              <a:pPr/>
              <a:t>‹#›</a:t>
            </a:fld>
            <a:endParaRPr lang="en-US" altLang="vi-VN"/>
          </a:p>
        </p:txBody>
      </p:sp>
    </p:spTree>
    <p:extLst>
      <p:ext uri="{BB962C8B-B14F-4D97-AF65-F5344CB8AC3E}">
        <p14:creationId xmlns:p14="http://schemas.microsoft.com/office/powerpoint/2010/main" val="2208937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E0A82-BB48-BB2D-CB05-EEE329EACC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8E2856-38FF-B231-C633-C6E5529B0A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C796-ACE0-38C8-7B9E-B1EFAD4359AB}"/>
              </a:ext>
            </a:extLst>
          </p:cNvPr>
          <p:cNvSpPr>
            <a:spLocks noGrp="1"/>
          </p:cNvSpPr>
          <p:nvPr>
            <p:ph type="dt" sz="half" idx="10"/>
          </p:nvPr>
        </p:nvSpPr>
        <p:spPr/>
        <p:txBody>
          <a:bodyPr/>
          <a:lstStyle/>
          <a:p>
            <a:fld id="{02497F0D-B3D3-4870-AC43-519F2EA7D77E}" type="datetimeFigureOut">
              <a:rPr lang="en-US" smtClean="0"/>
              <a:t>11/11/2024</a:t>
            </a:fld>
            <a:endParaRPr lang="en-US"/>
          </a:p>
        </p:txBody>
      </p:sp>
      <p:sp>
        <p:nvSpPr>
          <p:cNvPr id="5" name="Footer Placeholder 4">
            <a:extLst>
              <a:ext uri="{FF2B5EF4-FFF2-40B4-BE49-F238E27FC236}">
                <a16:creationId xmlns:a16="http://schemas.microsoft.com/office/drawing/2014/main" id="{39F6B3F6-EF29-CAF0-E620-EBC4848A35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22F22-3F64-A4AF-9DDA-C43CC55287BD}"/>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3983504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8CAD-907C-7D84-EC7E-720C870D91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897A4F-FF0D-7906-8E27-E619D6CF01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3CA740-3F06-D55F-44C7-02E796A495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A7A1D2-8430-501D-E054-1A1015B10F5F}"/>
              </a:ext>
            </a:extLst>
          </p:cNvPr>
          <p:cNvSpPr>
            <a:spLocks noGrp="1"/>
          </p:cNvSpPr>
          <p:nvPr>
            <p:ph type="dt" sz="half" idx="10"/>
          </p:nvPr>
        </p:nvSpPr>
        <p:spPr/>
        <p:txBody>
          <a:bodyPr/>
          <a:lstStyle/>
          <a:p>
            <a:fld id="{02497F0D-B3D3-4870-AC43-519F2EA7D77E}" type="datetimeFigureOut">
              <a:rPr lang="en-US" smtClean="0"/>
              <a:t>11/11/2024</a:t>
            </a:fld>
            <a:endParaRPr lang="en-US"/>
          </a:p>
        </p:txBody>
      </p:sp>
      <p:sp>
        <p:nvSpPr>
          <p:cNvPr id="6" name="Footer Placeholder 5">
            <a:extLst>
              <a:ext uri="{FF2B5EF4-FFF2-40B4-BE49-F238E27FC236}">
                <a16:creationId xmlns:a16="http://schemas.microsoft.com/office/drawing/2014/main" id="{D93E4EC5-57FC-A33A-B737-F0A629482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AF1FD-78E8-ACE5-1F4C-06C68BDEE772}"/>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509082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6486C-A3DC-DAEC-1AAF-AA9111410E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91BE9B-D8AC-5820-0A00-AAF7810E2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8406D9-CDD2-B64F-FB33-5B136E42C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A6A0FF-0F78-160B-7818-24622A6DD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DE19F2-DE62-E7CA-6685-BDBBC0876F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A8CC7C-5C77-A686-5DB5-BCE105AE0ACD}"/>
              </a:ext>
            </a:extLst>
          </p:cNvPr>
          <p:cNvSpPr>
            <a:spLocks noGrp="1"/>
          </p:cNvSpPr>
          <p:nvPr>
            <p:ph type="dt" sz="half" idx="10"/>
          </p:nvPr>
        </p:nvSpPr>
        <p:spPr/>
        <p:txBody>
          <a:bodyPr/>
          <a:lstStyle/>
          <a:p>
            <a:fld id="{02497F0D-B3D3-4870-AC43-519F2EA7D77E}" type="datetimeFigureOut">
              <a:rPr lang="en-US" smtClean="0"/>
              <a:t>11/11/2024</a:t>
            </a:fld>
            <a:endParaRPr lang="en-US"/>
          </a:p>
        </p:txBody>
      </p:sp>
      <p:sp>
        <p:nvSpPr>
          <p:cNvPr id="8" name="Footer Placeholder 7">
            <a:extLst>
              <a:ext uri="{FF2B5EF4-FFF2-40B4-BE49-F238E27FC236}">
                <a16:creationId xmlns:a16="http://schemas.microsoft.com/office/drawing/2014/main" id="{684738AA-AC8F-5523-D1C0-BC95E4C29F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AFC297-C495-5246-9746-455086373472}"/>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3264795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3E5E-93A6-26F8-AF10-BBD32D353F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8121B-32D7-0498-5D05-D041AFE45C64}"/>
              </a:ext>
            </a:extLst>
          </p:cNvPr>
          <p:cNvSpPr>
            <a:spLocks noGrp="1"/>
          </p:cNvSpPr>
          <p:nvPr>
            <p:ph type="dt" sz="half" idx="10"/>
          </p:nvPr>
        </p:nvSpPr>
        <p:spPr/>
        <p:txBody>
          <a:bodyPr/>
          <a:lstStyle/>
          <a:p>
            <a:fld id="{02497F0D-B3D3-4870-AC43-519F2EA7D77E}" type="datetimeFigureOut">
              <a:rPr lang="en-US" smtClean="0"/>
              <a:t>11/11/2024</a:t>
            </a:fld>
            <a:endParaRPr lang="en-US"/>
          </a:p>
        </p:txBody>
      </p:sp>
      <p:sp>
        <p:nvSpPr>
          <p:cNvPr id="4" name="Footer Placeholder 3">
            <a:extLst>
              <a:ext uri="{FF2B5EF4-FFF2-40B4-BE49-F238E27FC236}">
                <a16:creationId xmlns:a16="http://schemas.microsoft.com/office/drawing/2014/main" id="{96C07BB4-6664-7AFD-41FB-3A0D6E60DA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1ABF48-6BB3-633A-7B74-1E7BDDB25451}"/>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3372948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图文框 2"/>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4" name="图片 3"/>
          <p:cNvPicPr>
            <a:picLocks noChangeAspect="1"/>
          </p:cNvPicPr>
          <p:nvPr userDrawn="1"/>
        </p:nvPicPr>
        <p:blipFill rotWithShape="1">
          <a:blip r:embed="rId2"/>
          <a:srcRect l="40850" t="7222" r="7067" b="14722"/>
          <a:stretch/>
        </p:blipFill>
        <p:spPr>
          <a:xfrm>
            <a:off x="6096000" y="1070919"/>
            <a:ext cx="6096000" cy="5787081"/>
          </a:xfrm>
          <a:prstGeom prst="rect">
            <a:avLst/>
          </a:prstGeom>
        </p:spPr>
      </p:pic>
    </p:spTree>
    <p:extLst>
      <p:ext uri="{BB962C8B-B14F-4D97-AF65-F5344CB8AC3E}">
        <p14:creationId xmlns:p14="http://schemas.microsoft.com/office/powerpoint/2010/main" val="3963471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crush"/>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283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A159-17B8-322D-BA77-0EA551F500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27DB7-882F-3794-D341-D1AAE5C1B8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69C2CC-8458-4149-B5C5-8B2EE50C9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91FE03-A932-F551-CC87-D27048D3871B}"/>
              </a:ext>
            </a:extLst>
          </p:cNvPr>
          <p:cNvSpPr>
            <a:spLocks noGrp="1"/>
          </p:cNvSpPr>
          <p:nvPr>
            <p:ph type="dt" sz="half" idx="10"/>
          </p:nvPr>
        </p:nvSpPr>
        <p:spPr/>
        <p:txBody>
          <a:bodyPr/>
          <a:lstStyle/>
          <a:p>
            <a:fld id="{02497F0D-B3D3-4870-AC43-519F2EA7D77E}" type="datetimeFigureOut">
              <a:rPr lang="en-US" smtClean="0"/>
              <a:t>11/11/2024</a:t>
            </a:fld>
            <a:endParaRPr lang="en-US"/>
          </a:p>
        </p:txBody>
      </p:sp>
      <p:sp>
        <p:nvSpPr>
          <p:cNvPr id="6" name="Footer Placeholder 5">
            <a:extLst>
              <a:ext uri="{FF2B5EF4-FFF2-40B4-BE49-F238E27FC236}">
                <a16:creationId xmlns:a16="http://schemas.microsoft.com/office/drawing/2014/main" id="{97E29CED-D179-D7F4-1F4E-6226ED6687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B4F76-5BFA-F64A-A773-C0C0AD19E553}"/>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1309365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667A-34FE-D3FF-2C5D-6EFF58A1F5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B4E9F9-0AFC-2831-3FB3-6A9E39BCD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0B35A7-709C-78BB-320D-198CF1473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07176C-A7BB-E46C-A910-2A9015742F05}"/>
              </a:ext>
            </a:extLst>
          </p:cNvPr>
          <p:cNvSpPr>
            <a:spLocks noGrp="1"/>
          </p:cNvSpPr>
          <p:nvPr>
            <p:ph type="dt" sz="half" idx="10"/>
          </p:nvPr>
        </p:nvSpPr>
        <p:spPr/>
        <p:txBody>
          <a:bodyPr/>
          <a:lstStyle/>
          <a:p>
            <a:fld id="{02497F0D-B3D3-4870-AC43-519F2EA7D77E}" type="datetimeFigureOut">
              <a:rPr lang="en-US" smtClean="0"/>
              <a:t>11/11/2024</a:t>
            </a:fld>
            <a:endParaRPr lang="en-US"/>
          </a:p>
        </p:txBody>
      </p:sp>
      <p:sp>
        <p:nvSpPr>
          <p:cNvPr id="6" name="Footer Placeholder 5">
            <a:extLst>
              <a:ext uri="{FF2B5EF4-FFF2-40B4-BE49-F238E27FC236}">
                <a16:creationId xmlns:a16="http://schemas.microsoft.com/office/drawing/2014/main" id="{755E9A59-0072-8521-659B-C54FEF314F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CEE6A-50FB-700C-E364-5DB0BFCEF217}"/>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3612366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0E144-0A1A-E240-A92B-F2FA40A4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B15834-380A-AA24-3662-0F2DEC04A5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44848-C257-F17E-890A-CEF91BBAADD1}"/>
              </a:ext>
            </a:extLst>
          </p:cNvPr>
          <p:cNvSpPr>
            <a:spLocks noGrp="1"/>
          </p:cNvSpPr>
          <p:nvPr>
            <p:ph type="dt" sz="half" idx="10"/>
          </p:nvPr>
        </p:nvSpPr>
        <p:spPr/>
        <p:txBody>
          <a:bodyPr/>
          <a:lstStyle/>
          <a:p>
            <a:fld id="{02497F0D-B3D3-4870-AC43-519F2EA7D77E}" type="datetimeFigureOut">
              <a:rPr lang="en-US" smtClean="0"/>
              <a:t>11/11/2024</a:t>
            </a:fld>
            <a:endParaRPr lang="en-US"/>
          </a:p>
        </p:txBody>
      </p:sp>
      <p:sp>
        <p:nvSpPr>
          <p:cNvPr id="5" name="Footer Placeholder 4">
            <a:extLst>
              <a:ext uri="{FF2B5EF4-FFF2-40B4-BE49-F238E27FC236}">
                <a16:creationId xmlns:a16="http://schemas.microsoft.com/office/drawing/2014/main" id="{BAA733EA-E728-499C-391C-FBBB55CD0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A6617-88D2-3645-6E7B-EF5F791793E5}"/>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2787039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62E0B9-9066-7E31-4B4B-A5DF700F9B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B98F12-F617-7C17-2A04-A3619C37AB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F5D9E-B44B-5394-E78D-9ECABA7FE055}"/>
              </a:ext>
            </a:extLst>
          </p:cNvPr>
          <p:cNvSpPr>
            <a:spLocks noGrp="1"/>
          </p:cNvSpPr>
          <p:nvPr>
            <p:ph type="dt" sz="half" idx="10"/>
          </p:nvPr>
        </p:nvSpPr>
        <p:spPr/>
        <p:txBody>
          <a:bodyPr/>
          <a:lstStyle/>
          <a:p>
            <a:fld id="{02497F0D-B3D3-4870-AC43-519F2EA7D77E}" type="datetimeFigureOut">
              <a:rPr lang="en-US" smtClean="0"/>
              <a:t>11/11/2024</a:t>
            </a:fld>
            <a:endParaRPr lang="en-US"/>
          </a:p>
        </p:txBody>
      </p:sp>
      <p:sp>
        <p:nvSpPr>
          <p:cNvPr id="5" name="Footer Placeholder 4">
            <a:extLst>
              <a:ext uri="{FF2B5EF4-FFF2-40B4-BE49-F238E27FC236}">
                <a16:creationId xmlns:a16="http://schemas.microsoft.com/office/drawing/2014/main" id="{397BFCB0-D6EC-A8A9-B81C-946712119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8379-6897-F8A9-2A88-03CBA5C42887}"/>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911777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317500" y="349250"/>
            <a:ext cx="11160369" cy="6344894"/>
          </a:xfrm>
          <a:prstGeom prst="rect">
            <a:avLst/>
          </a:prstGeom>
        </p:spPr>
      </p:pic>
      <p:sp>
        <p:nvSpPr>
          <p:cNvPr id="8" name="图文框 7"/>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513128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crush"/>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63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crush"/>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67"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endParaRPr lang="zh-CN" altLang="en-US"/>
          </a:p>
        </p:txBody>
      </p:sp>
      <p:sp>
        <p:nvSpPr>
          <p:cNvPr id="8" name="任意多边形: 形状 7"/>
          <p:cNvSpPr>
            <a:spLocks noGrp="1"/>
          </p:cNvSpPr>
          <p:nvPr>
            <p:ph type="pic" sz="quarter" idx="11"/>
          </p:nvPr>
        </p:nvSpPr>
        <p:spPr>
          <a:xfrm>
            <a:off x="864870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7322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crush"/>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5563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crush"/>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4" name="任意多边形: 形状 13"/>
          <p:cNvSpPr>
            <a:spLocks noGrp="1"/>
          </p:cNvSpPr>
          <p:nvPr>
            <p:ph type="pic" sz="quarter" idx="11"/>
          </p:nvPr>
        </p:nvSpPr>
        <p:spPr>
          <a:xfrm>
            <a:off x="3985683"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5" name="任意多边形: 形状 14"/>
          <p:cNvSpPr>
            <a:spLocks noGrp="1"/>
          </p:cNvSpPr>
          <p:nvPr>
            <p:ph type="pic" sz="quarter" idx="12"/>
          </p:nvPr>
        </p:nvSpPr>
        <p:spPr>
          <a:xfrm>
            <a:off x="649181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6" name="任意多边形: 形状 15"/>
          <p:cNvSpPr>
            <a:spLocks noGrp="1"/>
          </p:cNvSpPr>
          <p:nvPr>
            <p:ph type="pic" sz="quarter" idx="13"/>
          </p:nvPr>
        </p:nvSpPr>
        <p:spPr>
          <a:xfrm>
            <a:off x="89979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32320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crush"/>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45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crush"/>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4091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crush"/>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7938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crush"/>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图文框 6"/>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8" name="图片 7"/>
          <p:cNvPicPr>
            <a:picLocks noChangeAspect="1"/>
          </p:cNvPicPr>
          <p:nvPr userDrawn="1"/>
        </p:nvPicPr>
        <p:blipFill>
          <a:blip r:embed="rId15"/>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9" name="图片 8"/>
          <p:cNvPicPr>
            <a:picLocks noChangeAspect="1"/>
          </p:cNvPicPr>
          <p:nvPr userDrawn="1"/>
        </p:nvPicPr>
        <p:blipFill>
          <a:blip r:embed="rId16"/>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spTree>
    <p:extLst>
      <p:ext uri="{BB962C8B-B14F-4D97-AF65-F5344CB8AC3E}">
        <p14:creationId xmlns:p14="http://schemas.microsoft.com/office/powerpoint/2010/main" val="1930041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5" r:id="rId3"/>
    <p:sldLayoutId id="2147483668" r:id="rId4"/>
    <p:sldLayoutId id="2147483667" r:id="rId5"/>
    <p:sldLayoutId id="2147483666" r:id="rId6"/>
    <p:sldLayoutId id="2147483665" r:id="rId7"/>
    <p:sldLayoutId id="2147483664" r:id="rId8"/>
    <p:sldLayoutId id="2147483663" r:id="rId9"/>
    <p:sldLayoutId id="2147483662" r:id="rId10"/>
    <p:sldLayoutId id="2147483659" r:id="rId11"/>
    <p:sldLayoutId id="2147483661" r:id="rId12"/>
    <p:sldLayoutId id="2147483669" r:id="rId13"/>
  </p:sldLayoutIdLst>
  <mc:AlternateContent xmlns:mc="http://schemas.openxmlformats.org/markup-compatibility/2006" xmlns:p15="http://schemas.microsoft.com/office/powerpoint/2012/main">
    <mc:Choice Requires="p15">
      <p:transition xmlns:p14="http://schemas.microsoft.com/office/powerpoint/2010/main" spd="slow" p14:dur="2500" advTm="0">
        <p15:prstTrans prst="crush"/>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2A79C8-6991-D6F5-E202-692F89C704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77F34B-B07B-7E0B-B507-34EDEE6491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75C15-5C18-B095-73D9-27E70C74EF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497F0D-B3D3-4870-AC43-519F2EA7D77E}" type="datetimeFigureOut">
              <a:rPr lang="en-US" smtClean="0"/>
              <a:t>11/11/2024</a:t>
            </a:fld>
            <a:endParaRPr lang="en-US"/>
          </a:p>
        </p:txBody>
      </p:sp>
      <p:sp>
        <p:nvSpPr>
          <p:cNvPr id="5" name="Footer Placeholder 4">
            <a:extLst>
              <a:ext uri="{FF2B5EF4-FFF2-40B4-BE49-F238E27FC236}">
                <a16:creationId xmlns:a16="http://schemas.microsoft.com/office/drawing/2014/main" id="{6ED3281C-34A0-4E1A-0F6B-16E1FC501F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4AE713-5353-BA15-10D6-836CC76161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91A14-BCC2-472D-8ACB-7BC0ECAF33F3}" type="slidenum">
              <a:rPr lang="en-US" smtClean="0"/>
              <a:t>‹#›</a:t>
            </a:fld>
            <a:endParaRPr lang="en-US"/>
          </a:p>
        </p:txBody>
      </p:sp>
      <p:sp>
        <p:nvSpPr>
          <p:cNvPr id="7" name="图文框 6">
            <a:extLst>
              <a:ext uri="{FF2B5EF4-FFF2-40B4-BE49-F238E27FC236}">
                <a16:creationId xmlns:a16="http://schemas.microsoft.com/office/drawing/2014/main" id="{FCABDD03-E7EF-AEC9-4D00-9767D5941EF9}"/>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8" name="图片 7">
            <a:extLst>
              <a:ext uri="{FF2B5EF4-FFF2-40B4-BE49-F238E27FC236}">
                <a16:creationId xmlns:a16="http://schemas.microsoft.com/office/drawing/2014/main" id="{21FD5014-0DCD-E59A-A4DE-136ADC7BEA36}"/>
              </a:ext>
            </a:extLst>
          </p:cNvPr>
          <p:cNvPicPr>
            <a:picLocks noChangeAspect="1"/>
          </p:cNvPicPr>
          <p:nvPr userDrawn="1"/>
        </p:nvPicPr>
        <p:blipFill>
          <a:blip r:embed="rId14"/>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9" name="图片 8">
            <a:extLst>
              <a:ext uri="{FF2B5EF4-FFF2-40B4-BE49-F238E27FC236}">
                <a16:creationId xmlns:a16="http://schemas.microsoft.com/office/drawing/2014/main" id="{1D48AD5A-178D-6D05-6537-2803FB848C6B}"/>
              </a:ext>
            </a:extLst>
          </p:cNvPr>
          <p:cNvPicPr>
            <a:picLocks noChangeAspect="1"/>
          </p:cNvPicPr>
          <p:nvPr userDrawn="1"/>
        </p:nvPicPr>
        <p:blipFill>
          <a:blip r:embed="rId15"/>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spTree>
    <p:extLst>
      <p:ext uri="{BB962C8B-B14F-4D97-AF65-F5344CB8AC3E}">
        <p14:creationId xmlns:p14="http://schemas.microsoft.com/office/powerpoint/2010/main" val="4618575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5="http://schemas.microsoft.com/office/powerpoint/2012/main">
    <mc:Choice Requires="p15">
      <p:transition xmlns:p14="http://schemas.microsoft.com/office/powerpoint/2010/main" spd="slow" p14:dur="2500">
        <p15:prstTrans prst="crush"/>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7.png"/><Relationship Id="rId7" Type="http://schemas.openxmlformats.org/officeDocument/2006/relationships/image" Target="../media/image15.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4.wmf"/><Relationship Id="rId4" Type="http://schemas.openxmlformats.org/officeDocument/2006/relationships/oleObject" Target="../embeddings/oleObject1.bin"/><Relationship Id="rId9" Type="http://schemas.openxmlformats.org/officeDocument/2006/relationships/image" Target="../media/image16.wmf"/></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17.wmf"/><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17.wmf"/><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vmlDrawing" Target="../drawings/vmlDrawing4.vml"/><Relationship Id="rId5" Type="http://schemas.openxmlformats.org/officeDocument/2006/relationships/image" Target="../media/image19.wmf"/><Relationship Id="rId4" Type="http://schemas.openxmlformats.org/officeDocument/2006/relationships/oleObject" Target="../embeddings/oleObject6.bin"/></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vmlDrawing" Target="../drawings/vmlDrawing5.vml"/><Relationship Id="rId5" Type="http://schemas.openxmlformats.org/officeDocument/2006/relationships/image" Target="../media/image20.wmf"/><Relationship Id="rId4" Type="http://schemas.openxmlformats.org/officeDocument/2006/relationships/oleObject" Target="../embeddings/oleObject7.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22.gif"/><Relationship Id="rId7" Type="http://schemas.openxmlformats.org/officeDocument/2006/relationships/image" Target="../media/image21.wmf"/><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9.bin"/><Relationship Id="rId11" Type="http://schemas.openxmlformats.org/officeDocument/2006/relationships/image" Target="../media/image16.wmf"/><Relationship Id="rId5" Type="http://schemas.openxmlformats.org/officeDocument/2006/relationships/image" Target="../media/image14.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15.w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gif"/><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0.xml"/><Relationship Id="rId1" Type="http://schemas.openxmlformats.org/officeDocument/2006/relationships/vmlDrawing" Target="../drawings/vmlDrawing7.vml"/><Relationship Id="rId5" Type="http://schemas.openxmlformats.org/officeDocument/2006/relationships/image" Target="../media/image30.wmf"/><Relationship Id="rId4" Type="http://schemas.openxmlformats.org/officeDocument/2006/relationships/oleObject" Target="../embeddings/oleObject12.bin"/></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836443" y="3196031"/>
            <a:ext cx="7909538" cy="830997"/>
          </a:xfrm>
          <a:prstGeom prst="rect">
            <a:avLst/>
          </a:prstGeom>
          <a:noFill/>
        </p:spPr>
        <p:txBody>
          <a:bodyPr wrap="none" rtlCol="0">
            <a:spAutoFit/>
          </a:bodyPr>
          <a:lstStyle/>
          <a:p>
            <a:pPr algn="ctr"/>
            <a:r>
              <a:rPr lang="en-US" altLang="zh-CN" sz="4800" b="1">
                <a:latin typeface="Times New Roman" panose="02020603050405020304" pitchFamily="18" charset="0"/>
                <a:ea typeface="汉仪喵魂体W" panose="00020600040101010101" pitchFamily="18" charset="-122"/>
                <a:cs typeface="Times New Roman" panose="02020603050405020304" pitchFamily="18" charset="0"/>
              </a:rPr>
              <a:t>DUNG DỊCH VÀ NỒNG ĐỘ</a:t>
            </a:r>
            <a:endParaRPr lang="zh-CN" altLang="en-US" sz="4800" b="1" dirty="0">
              <a:latin typeface="Times New Roman" panose="02020603050405020304" pitchFamily="18" charset="0"/>
              <a:ea typeface="汉仪喵魂体W" panose="00020600040101010101" pitchFamily="18" charset="-122"/>
              <a:cs typeface="Times New Roman" panose="02020603050405020304" pitchFamily="18" charset="0"/>
            </a:endParaRPr>
          </a:p>
        </p:txBody>
      </p:sp>
      <p:pic>
        <p:nvPicPr>
          <p:cNvPr id="27" name="PA_Bandari-安妮的仙境">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48632" y="-795841"/>
            <a:ext cx="609600" cy="609600"/>
          </a:xfrm>
          <a:prstGeom prst="rect">
            <a:avLst/>
          </a:prstGeom>
        </p:spPr>
      </p:pic>
    </p:spTree>
    <p:extLst>
      <p:ext uri="{BB962C8B-B14F-4D97-AF65-F5344CB8AC3E}">
        <p14:creationId xmlns:p14="http://schemas.microsoft.com/office/powerpoint/2010/main" val="3274883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childTnLst>
                          </p:cTn>
                        </p:par>
                        <p:par>
                          <p:cTn id="7" fill="hold">
                            <p:stCondLst>
                              <p:cond delay="1"/>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7"/>
                                        </p:tgtEl>
                                        <p:attrNameLst>
                                          <p:attrName>style.visibility</p:attrName>
                                        </p:attrNameLst>
                                      </p:cBhvr>
                                      <p:to>
                                        <p:strVal val="visible"/>
                                      </p:to>
                                    </p:set>
                                    <p:anim by="(-#ppt_w*2)" calcmode="lin" valueType="num">
                                      <p:cBhvr rctx="PPT">
                                        <p:cTn id="10" dur="500" autoRev="1" fill="hold">
                                          <p:stCondLst>
                                            <p:cond delay="0"/>
                                          </p:stCondLst>
                                        </p:cTn>
                                        <p:tgtEl>
                                          <p:spTgt spid="7"/>
                                        </p:tgtEl>
                                        <p:attrNameLst>
                                          <p:attrName>ppt_w</p:attrName>
                                        </p:attrNameLst>
                                      </p:cBhvr>
                                    </p:anim>
                                    <p:anim by="(#ppt_w*0.50)" calcmode="lin" valueType="num">
                                      <p:cBhvr>
                                        <p:cTn id="11" dur="500" decel="50000" autoRev="1" fill="hold">
                                          <p:stCondLst>
                                            <p:cond delay="0"/>
                                          </p:stCondLst>
                                        </p:cTn>
                                        <p:tgtEl>
                                          <p:spTgt spid="7"/>
                                        </p:tgtEl>
                                        <p:attrNameLst>
                                          <p:attrName>ppt_x</p:attrName>
                                        </p:attrNameLst>
                                      </p:cBhvr>
                                    </p:anim>
                                    <p:anim from="(-#ppt_h/2)" to="(#ppt_y)" calcmode="lin" valueType="num">
                                      <p:cBhvr>
                                        <p:cTn id="12" dur="1000" fill="hold">
                                          <p:stCondLst>
                                            <p:cond delay="0"/>
                                          </p:stCondLst>
                                        </p:cTn>
                                        <p:tgtEl>
                                          <p:spTgt spid="7"/>
                                        </p:tgtEl>
                                        <p:attrNameLst>
                                          <p:attrName>ppt_y</p:attrName>
                                        </p:attrNameLst>
                                      </p:cBhvr>
                                    </p:anim>
                                    <p:animRot by="21600000">
                                      <p:cBhvr>
                                        <p:cTn id="13"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7"/>
                </p:tgtEl>
              </p:cMediaNode>
            </p:audi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p:cNvGrpSpPr/>
          <p:nvPr/>
        </p:nvGrpSpPr>
        <p:grpSpPr>
          <a:xfrm>
            <a:off x="1066353" y="855786"/>
            <a:ext cx="2860878" cy="1953124"/>
            <a:chOff x="1468531" y="1871421"/>
            <a:chExt cx="2080967" cy="1585199"/>
          </a:xfrm>
        </p:grpSpPr>
        <p:sp>
          <p:nvSpPr>
            <p:cNvPr id="17"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18"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a:p>
          </p:txBody>
        </p:sp>
        <p:sp>
          <p:nvSpPr>
            <p:cNvPr id="19"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6000">
                  <a:latin typeface="Times New Roman" panose="02020603050405020304" pitchFamily="18" charset="0"/>
                  <a:cs typeface="Times New Roman" panose="02020603050405020304" pitchFamily="18" charset="0"/>
                </a:rPr>
                <a:t>II</a:t>
              </a:r>
            </a:p>
          </p:txBody>
        </p:sp>
        <p:sp>
          <p:nvSpPr>
            <p:cNvPr id="20"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21"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a:p>
          </p:txBody>
        </p:sp>
      </p:grpSp>
      <p:sp>
        <p:nvSpPr>
          <p:cNvPr id="23" name="文本框 22"/>
          <p:cNvSpPr txBox="1"/>
          <p:nvPr/>
        </p:nvSpPr>
        <p:spPr>
          <a:xfrm>
            <a:off x="2874938" y="2925928"/>
            <a:ext cx="6351124" cy="1015663"/>
          </a:xfrm>
          <a:prstGeom prst="rect">
            <a:avLst/>
          </a:prstGeom>
          <a:noFill/>
        </p:spPr>
        <p:txBody>
          <a:bodyPr wrap="square" rtlCol="0">
            <a:spAutoFit/>
          </a:bodyPr>
          <a:lstStyle/>
          <a:p>
            <a:r>
              <a:rPr lang="en-US" altLang="zh-CN" sz="6000" b="1">
                <a:latin typeface="Times New Roman" panose="02020603050405020304" pitchFamily="18" charset="0"/>
                <a:ea typeface="汉仪喵魂体W" panose="00020600040101010101" pitchFamily="18" charset="-122"/>
                <a:cs typeface="Times New Roman" panose="02020603050405020304" pitchFamily="18" charset="0"/>
              </a:rPr>
              <a:t>Độ tan</a:t>
            </a:r>
            <a:endParaRPr lang="zh-CN" altLang="en-US" sz="6000" b="1" dirty="0">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365274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5498E7F2-5067-3641-08E8-79B4B38B0CF9}"/>
              </a:ext>
            </a:extLst>
          </p:cNvPr>
          <p:cNvSpPr/>
          <p:nvPr/>
        </p:nvSpPr>
        <p:spPr>
          <a:xfrm>
            <a:off x="870857" y="777535"/>
            <a:ext cx="10450286" cy="3435233"/>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6D13892-F574-0371-0697-BE3D5B313C07}"/>
              </a:ext>
            </a:extLst>
          </p:cNvPr>
          <p:cNvSpPr txBox="1"/>
          <p:nvPr/>
        </p:nvSpPr>
        <p:spPr>
          <a:xfrm>
            <a:off x="1296488" y="1355439"/>
            <a:ext cx="9689375" cy="1641603"/>
          </a:xfrm>
          <a:prstGeom prst="rect">
            <a:avLst/>
          </a:prstGeom>
          <a:noFill/>
        </p:spPr>
        <p:txBody>
          <a:bodyPr wrap="square">
            <a:spAutoFit/>
          </a:bodyPr>
          <a:lstStyle/>
          <a:p>
            <a:pPr marL="0" marR="0">
              <a:spcBef>
                <a:spcPts val="0"/>
              </a:spcBef>
              <a:spcAft>
                <a:spcPts val="300"/>
              </a:spcAft>
              <a:tabLst>
                <a:tab pos="2743200" algn="ctr"/>
                <a:tab pos="5486400" algn="r"/>
                <a:tab pos="457200" algn="l"/>
              </a:tabLst>
            </a:pPr>
            <a:r>
              <a:rPr lang="en-US" sz="3200">
                <a:latin typeface="Times New Roman" panose="02020603050405020304" pitchFamily="18" charset="0"/>
                <a:ea typeface="Times New Roman" panose="02020603050405020304" pitchFamily="18" charset="0"/>
                <a:cs typeface="Times New Roman" panose="02020603050405020304" pitchFamily="18" charset="0"/>
              </a:rPr>
              <a:t>N</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ghiên cứu thông tin SGK trả lời câu hỏi sau:</a:t>
            </a:r>
          </a:p>
          <a:p>
            <a:pPr marL="0" marR="45720" algn="just" fontAlgn="base">
              <a:lnSpc>
                <a:spcPct val="107000"/>
              </a:lnSpc>
              <a:spcBef>
                <a:spcPts val="0"/>
              </a:spcBef>
              <a:spcAft>
                <a:spcPts val="0"/>
              </a:spcAft>
            </a:pPr>
            <a:r>
              <a:rPr lang="en-US" sz="3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pt-BR" sz="3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 tan của một chất trong nước là gì ?</a:t>
            </a:r>
            <a:endParaRPr lang="en-US" sz="3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Viết công thức tính độ tan của một chất trong nước.</a:t>
            </a:r>
          </a:p>
        </p:txBody>
      </p:sp>
      <p:pic>
        <p:nvPicPr>
          <p:cNvPr id="4" name="Picture 2">
            <a:extLst>
              <a:ext uri="{FF2B5EF4-FFF2-40B4-BE49-F238E27FC236}">
                <a16:creationId xmlns:a16="http://schemas.microsoft.com/office/drawing/2014/main" id="{8E45B769-EF3C-F420-CC58-33C398A081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599" y="4212768"/>
            <a:ext cx="2261532" cy="226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662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965788D4-5970-6CF2-2AA9-26731E7E8B0F}"/>
              </a:ext>
            </a:extLst>
          </p:cNvPr>
          <p:cNvSpPr/>
          <p:nvPr/>
        </p:nvSpPr>
        <p:spPr>
          <a:xfrm>
            <a:off x="870857" y="777536"/>
            <a:ext cx="10450286" cy="2935962"/>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E6D13892-F574-0371-0697-BE3D5B313C07}"/>
                  </a:ext>
                </a:extLst>
              </p:cNvPr>
              <p:cNvSpPr txBox="1"/>
              <p:nvPr/>
            </p:nvSpPr>
            <p:spPr>
              <a:xfrm>
                <a:off x="1251312" y="1276804"/>
                <a:ext cx="9969682" cy="2436693"/>
              </a:xfrm>
              <a:prstGeom prst="rect">
                <a:avLst/>
              </a:prstGeom>
              <a:noFill/>
            </p:spPr>
            <p:txBody>
              <a:bodyPr wrap="square">
                <a:spAutoFit/>
              </a:bodyPr>
              <a:lstStyle/>
              <a:p>
                <a:pPr marL="0" marR="45720" algn="just" fontAlgn="base">
                  <a:lnSpc>
                    <a:spcPct val="107000"/>
                  </a:lnSpc>
                  <a:spcBef>
                    <a:spcPts val="0"/>
                  </a:spcBef>
                  <a:spcAft>
                    <a:spcPts val="0"/>
                  </a:spcAft>
                </a:pPr>
                <a:r>
                  <a:rPr lang="en-US" sz="32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Độ tan của một chất trong nước là số gam chất đó hòa tan trong 100g nước để tạo thành dung dịch bão hòa ở nhiệt độ, áp suất xác định.</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2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Công thức:  S = </a:t>
                </a:r>
                <a14:m>
                  <m:oMath xmlns:m="http://schemas.openxmlformats.org/officeDocument/2006/math">
                    <m:f>
                      <m:fPr>
                        <m:ctrlPr>
                          <a:rPr lang="en-US" sz="32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32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𝑐𝑡</m:t>
                            </m:r>
                          </m:sub>
                        </m:sSub>
                      </m:num>
                      <m:den>
                        <m:sSub>
                          <m:sSubPr>
                            <m:ctrlPr>
                              <a:rPr lang="en-US" sz="32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32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32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ướ</m:t>
                            </m:r>
                            <m:r>
                              <a:rPr lang="en-US" sz="32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sub>
                        </m:sSub>
                      </m:den>
                    </m:f>
                    <m:r>
                      <a:rPr lang="en-US" sz="32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oMath>
                </a14:m>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E6D13892-F574-0371-0697-BE3D5B313C07}"/>
                  </a:ext>
                </a:extLst>
              </p:cNvPr>
              <p:cNvSpPr txBox="1">
                <a:spLocks noRot="1" noChangeAspect="1" noMove="1" noResize="1" noEditPoints="1" noAdjustHandles="1" noChangeArrowheads="1" noChangeShapeType="1" noTextEdit="1"/>
              </p:cNvSpPr>
              <p:nvPr/>
            </p:nvSpPr>
            <p:spPr>
              <a:xfrm>
                <a:off x="1251312" y="1276804"/>
                <a:ext cx="9969682" cy="2436693"/>
              </a:xfrm>
              <a:prstGeom prst="rect">
                <a:avLst/>
              </a:prstGeom>
              <a:blipFill>
                <a:blip r:embed="rId2"/>
                <a:stretch>
                  <a:fillRect l="-1528" t="-3500" r="-1100" b="-250"/>
                </a:stretch>
              </a:blipFill>
            </p:spPr>
            <p:txBody>
              <a:bodyPr/>
              <a:lstStyle/>
              <a:p>
                <a:r>
                  <a:rPr lang="en-US">
                    <a:noFill/>
                  </a:rPr>
                  <a:t> </a:t>
                </a:r>
              </a:p>
            </p:txBody>
          </p:sp>
        </mc:Fallback>
      </mc:AlternateContent>
      <p:pic>
        <p:nvPicPr>
          <p:cNvPr id="4" name="Picture 2">
            <a:extLst>
              <a:ext uri="{FF2B5EF4-FFF2-40B4-BE49-F238E27FC236}">
                <a16:creationId xmlns:a16="http://schemas.microsoft.com/office/drawing/2014/main" id="{DB651E30-8428-83D9-9D49-1E9ADDADF2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473" y="4212766"/>
            <a:ext cx="2261532" cy="22615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911CDC0-1347-CFBF-D852-F2B72CC03664}"/>
              </a:ext>
            </a:extLst>
          </p:cNvPr>
          <p:cNvSpPr txBox="1"/>
          <p:nvPr/>
        </p:nvSpPr>
        <p:spPr>
          <a:xfrm>
            <a:off x="2185851" y="4033609"/>
            <a:ext cx="9035143" cy="2100575"/>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3200" b="1">
                <a:latin typeface="Times New Roman" panose="02020603050405020304" pitchFamily="18" charset="0"/>
                <a:ea typeface="Times New Roman" panose="02020603050405020304" pitchFamily="18" charset="0"/>
                <a:cs typeface="Times New Roman" panose="02020603050405020304" pitchFamily="18" charset="0"/>
              </a:rPr>
              <a:t>L</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ưu ý:</a:t>
            </a:r>
          </a:p>
          <a:p>
            <a:pPr marL="0" marR="0" indent="457200" algn="just">
              <a:spcBef>
                <a:spcPts val="0"/>
              </a:spcBef>
              <a:spcAft>
                <a:spcPts val="300"/>
              </a:spcAft>
              <a:tabLst>
                <a:tab pos="2743200" algn="ctr"/>
                <a:tab pos="5486400" algn="r"/>
                <a:tab pos="457200" algn="l"/>
              </a:tabLst>
            </a:pPr>
            <a:r>
              <a:rPr lang="en-US" sz="3200"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Nói chung độ tan của chất rắn sẽ tăng nếu tăng nhiệt độ. Độ tan của</a:t>
            </a:r>
            <a:r>
              <a:rPr lang="en-US" sz="3200" spc="1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chất khí sẽ tăng nếu giảm nhiệt độ và tăng áp suất.</a:t>
            </a:r>
            <a:endPar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5431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339633" y="1431658"/>
            <a:ext cx="10885715" cy="4601260"/>
          </a:xfrm>
          <a:prstGeom prst="rect">
            <a:avLst/>
          </a:prstGeom>
          <a:noFill/>
        </p:spPr>
        <p:txBody>
          <a:bodyPr wrap="square">
            <a:spAutoFit/>
          </a:bodyPr>
          <a:lstStyle/>
          <a:p>
            <a:pPr marL="514350" marR="0" indent="-514350">
              <a:spcBef>
                <a:spcPts val="0"/>
              </a:spcBef>
              <a:spcAft>
                <a:spcPts val="300"/>
              </a:spcAft>
              <a:buAutoNum type="arabicPeriod"/>
              <a:tabLst>
                <a:tab pos="2743200" algn="ctr"/>
                <a:tab pos="5486400" algn="r"/>
                <a:tab pos="457200" algn="l"/>
              </a:tabLst>
            </a:pPr>
            <a:r>
              <a:rPr lang="en-US" sz="3200" spc="1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Ở nhiệt độ 25 °C, khi cho 12 gam muối X vào 20 gam nước, khuấy kĩ thì còn lại 5 gam muối không tan. Tính độ tan của muối X.</a:t>
            </a:r>
          </a:p>
          <a:p>
            <a:pPr marL="514350" marR="0" indent="-514350">
              <a:spcBef>
                <a:spcPts val="0"/>
              </a:spcBef>
              <a:spcAft>
                <a:spcPts val="300"/>
              </a:spcAft>
              <a:buAutoNum type="arabicPeriod"/>
              <a:tabLst>
                <a:tab pos="2743200" algn="ctr"/>
                <a:tab pos="5486400" algn="r"/>
                <a:tab pos="457200" algn="l"/>
              </a:tabLst>
            </a:pPr>
            <a:r>
              <a:rPr lang="en-US" sz="3200" spc="1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Ở 18 °C, khi hoà tan hết 53 gam Na</a:t>
            </a:r>
            <a:r>
              <a:rPr lang="en-US" sz="3200" spc="10" baseline="-2500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3200" spc="1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CO</a:t>
            </a:r>
            <a:r>
              <a:rPr lang="en-US" sz="3200" spc="10" baseline="-2500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spc="1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 trong 250 gam nước thì được dung dịch</a:t>
            </a:r>
            <a:br>
              <a:rPr lang="en-US" sz="3200" spc="1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3200" spc="1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bão hoà. Tính độ tan của Na</a:t>
            </a:r>
            <a:r>
              <a:rPr lang="en-US" sz="3200" spc="10" baseline="-2500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3200" spc="1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CO</a:t>
            </a:r>
            <a:r>
              <a:rPr lang="en-US" sz="3200" spc="10" baseline="-2500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spc="1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 trong nước ở nhiệt độ trên.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300"/>
              </a:spcAft>
              <a:tabLst>
                <a:tab pos="2743200" algn="ctr"/>
                <a:tab pos="5486400" algn="r"/>
                <a:tab pos="457200" algn="l"/>
              </a:tabLst>
            </a:pPr>
            <a:r>
              <a:rPr lang="en-US" sz="3200" spc="1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3200" spc="1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20°C,</a:t>
            </a:r>
            <a:r>
              <a:rPr lang="en-US" sz="32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hòa tan m gam </a:t>
            </a:r>
            <a:r>
              <a:rPr lang="en-US" sz="3200" spc="1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KNO</a:t>
            </a:r>
            <a:r>
              <a:rPr lang="en-US" sz="3200" spc="10" baseline="-2500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vào 150 gam nước thì được dung dịch bão hòa. Biết độ tan của </a:t>
            </a:r>
            <a:r>
              <a:rPr lang="en-US" sz="3200" spc="1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KNO</a:t>
            </a:r>
            <a:r>
              <a:rPr lang="en-US" sz="3200" spc="10" baseline="-2500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ở nhiệt độ đó là 30 gam. Tính giá trị của m.</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Thảo luận nhóm </a:t>
            </a:r>
          </a:p>
          <a:p>
            <a:pPr algn="ctr"/>
            <a:r>
              <a:rPr lang="en-US" sz="3200">
                <a:solidFill>
                  <a:schemeClr val="bg1"/>
                </a:solidFill>
                <a:latin typeface="Times New Roman" panose="02020603050405020304" pitchFamily="18" charset="0"/>
                <a:cs typeface="Times New Roman" panose="02020603050405020304" pitchFamily="18" charset="0"/>
              </a:rPr>
              <a:t>Hoàn thành phiếu học tập </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4"/>
          <a:srcRect l="-3420" t="25984" r="-1106" b="9163"/>
          <a:stretch/>
        </p:blipFill>
        <p:spPr>
          <a:xfrm>
            <a:off x="9724291" y="-25250"/>
            <a:ext cx="2183255" cy="1357323"/>
          </a:xfrm>
          <a:prstGeom prst="rect">
            <a:avLst/>
          </a:prstGeom>
        </p:spPr>
      </p:pic>
      <p:pic>
        <p:nvPicPr>
          <p:cNvPr id="3" name="Đồng hồ đếm ngược 05 phút - 05 minute countdown">
            <a:hlinkClick r:id="" action="ppaction://media"/>
            <a:extLst>
              <a:ext uri="{FF2B5EF4-FFF2-40B4-BE49-F238E27FC236}">
                <a16:creationId xmlns:a16="http://schemas.microsoft.com/office/drawing/2014/main" id="{2B10EEEC-ABC0-4FD8-B9CB-703233AD48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7003" y="75114"/>
            <a:ext cx="2028130" cy="1140823"/>
          </a:xfrm>
          <a:prstGeom prst="rect">
            <a:avLst/>
          </a:prstGeom>
        </p:spPr>
      </p:pic>
    </p:spTree>
    <p:extLst>
      <p:ext uri="{BB962C8B-B14F-4D97-AF65-F5344CB8AC3E}">
        <p14:creationId xmlns:p14="http://schemas.microsoft.com/office/powerpoint/2010/main" val="138826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11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3"/>
                </p:tgtEl>
              </p:cMediaNode>
            </p:video>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D9EA047-05AF-2473-1A68-C6DAF4E08F0D}"/>
                  </a:ext>
                </a:extLst>
              </p:cNvPr>
              <p:cNvSpPr txBox="1"/>
              <p:nvPr/>
            </p:nvSpPr>
            <p:spPr>
              <a:xfrm>
                <a:off x="640015" y="961741"/>
                <a:ext cx="11717448" cy="5396029"/>
              </a:xfrm>
              <a:prstGeom prst="rect">
                <a:avLst/>
              </a:prstGeom>
              <a:noFill/>
            </p:spPr>
            <p:txBody>
              <a:bodyPr wrap="square">
                <a:spAutoFit/>
              </a:bodyPr>
              <a:lstStyle/>
              <a:p>
                <a:pPr marL="0" marR="0" algn="just">
                  <a:lnSpc>
                    <a:spcPct val="107000"/>
                  </a:lnSpc>
                  <a:spcBef>
                    <a:spcPts val="0"/>
                  </a:spcBef>
                  <a:spcAft>
                    <a:spcPts val="0"/>
                  </a:spcAft>
                </a:pPr>
                <a:r>
                  <a:rPr lang="en-US" sz="2800">
                    <a:solidFill>
                      <a:srgbClr val="0070C0"/>
                    </a:solidFill>
                    <a:effectLst/>
                    <a:ea typeface="Calibri" panose="020F0502020204030204" pitchFamily="34" charset="0"/>
                    <a:cs typeface="Times New Roman" panose="02020603050405020304" pitchFamily="18" charset="0"/>
                  </a:rPr>
                  <a:t>1.</a:t>
                </a:r>
                <a:r>
                  <a:rPr lang="en-US" sz="2800" b="1">
                    <a:solidFill>
                      <a:srgbClr val="0070C0"/>
                    </a:solidFill>
                    <a:effectLst/>
                    <a:ea typeface="Calibri" panose="020F0502020204030204" pitchFamily="34" charset="0"/>
                    <a:cs typeface="Times New Roman" panose="02020603050405020304" pitchFamily="18" charset="0"/>
                  </a:rPr>
                  <a:t>   </a:t>
                </a:r>
                <a14:m>
                  <m:oMath xmlns:m="http://schemas.openxmlformats.org/officeDocument/2006/math">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𝑐𝑡</m:t>
                        </m:r>
                      </m:sub>
                    </m:s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12 − 5 = 7 </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800">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spc="15">
                    <a:solidFill>
                      <a:srgbClr val="000000"/>
                    </a:solidFill>
                    <a:effectLst/>
                    <a:ea typeface="Times New Roman" panose="02020603050405020304" pitchFamily="18" charset="0"/>
                    <a:cs typeface="Times New Roman" panose="02020603050405020304" pitchFamily="18" charset="0"/>
                  </a:rPr>
                  <a:t>Độ tan của muối X trong 20g nước ở </a:t>
                </a:r>
                <a:r>
                  <a:rPr lang="en-US" sz="2800" spc="10">
                    <a:solidFill>
                      <a:srgbClr val="000000"/>
                    </a:solidFill>
                    <a:effectLst/>
                    <a:ea typeface="Calibri" panose="020F0502020204030204" pitchFamily="34" charset="0"/>
                    <a:cs typeface="Times New Roman" panose="02020603050405020304" pitchFamily="18" charset="0"/>
                  </a:rPr>
                  <a:t>25 °C là</a:t>
                </a:r>
                <a:endParaRPr lang="en-US" sz="2800">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spc="15">
                    <a:solidFill>
                      <a:srgbClr val="000000"/>
                    </a:solidFill>
                    <a:effectLst/>
                    <a:ea typeface="Calibri" panose="020F0502020204030204" pitchFamily="34" charset="0"/>
                    <a:cs typeface="Times New Roman" panose="02020603050405020304" pitchFamily="18" charset="0"/>
                  </a:rPr>
                  <a:t>S = </a:t>
                </a:r>
                <a14:m>
                  <m:oMath xmlns:m="http://schemas.openxmlformats.org/officeDocument/2006/math">
                    <m:f>
                      <m:f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𝑐𝑡</m:t>
                            </m:r>
                          </m:sub>
                        </m:sSub>
                      </m:num>
                      <m:den>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ướ</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sub>
                        </m:sSub>
                      </m:den>
                    </m:f>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r>
                      <a:rPr lang="en-US" sz="2800"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20</m:t>
                        </m:r>
                      </m:den>
                    </m:f>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 35 (</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800">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spc="15">
                    <a:solidFill>
                      <a:srgbClr val="0070C0"/>
                    </a:solidFill>
                    <a:effectLst/>
                    <a:ea typeface="Times New Roman" panose="02020603050405020304" pitchFamily="18" charset="0"/>
                    <a:cs typeface="Times New Roman" panose="02020603050405020304" pitchFamily="18" charset="0"/>
                  </a:rPr>
                  <a:t>2</a:t>
                </a:r>
                <a:r>
                  <a:rPr lang="en-US" sz="2800" spc="15">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spc="15">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e>
                      <m:sub>
                        <m:sSub>
                          <m:sSubPr>
                            <m:ctrlPr>
                              <a:rPr lang="en-US" sz="2800" i="1" spc="15">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𝑁𝑎</m:t>
                            </m:r>
                          </m:e>
                          <m:sub>
                            <m:r>
                              <a:rPr lang="en-US" sz="2800" i="1"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2800" i="1" spc="15">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𝐶𝑂</m:t>
                            </m:r>
                          </m:e>
                          <m:sub>
                            <m:r>
                              <a:rPr lang="en-US" sz="2800" i="1"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sub>
                    </m:sSub>
                  </m:oMath>
                </a14:m>
                <a:r>
                  <a:rPr lang="en-US" sz="2800" spc="15">
                    <a:solidFill>
                      <a:srgbClr val="000000"/>
                    </a:solidFill>
                    <a:effectLst/>
                    <a:ea typeface="Calibri" panose="020F0502020204030204" pitchFamily="34" charset="0"/>
                    <a:cs typeface="Times New Roman" panose="02020603050405020304" pitchFamily="18" charset="0"/>
                  </a:rPr>
                  <a:t> = </a:t>
                </a:r>
                <a14:m>
                  <m:oMath xmlns:m="http://schemas.openxmlformats.org/officeDocument/2006/math">
                    <m:f>
                      <m:f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𝑐𝑡</m:t>
                            </m:r>
                          </m:sub>
                        </m:sSub>
                      </m:num>
                      <m:den>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ướ</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sub>
                        </m:sSub>
                      </m:den>
                    </m:f>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r>
                      <a:rPr lang="en-US" sz="2800"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35</m:t>
                        </m:r>
                      </m:num>
                      <m:den>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250</m:t>
                        </m:r>
                      </m:den>
                    </m:f>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 21,2 (</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800">
                  <a:effectLst/>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2800" spc="15">
                    <a:solidFill>
                      <a:srgbClr val="0070C0"/>
                    </a:solidFill>
                    <a:effectLst/>
                    <a:ea typeface="Times New Roman" panose="02020603050405020304" pitchFamily="18" charset="0"/>
                    <a:cs typeface="Times New Roman" panose="02020603050405020304" pitchFamily="18" charset="0"/>
                  </a:rPr>
                  <a:t>3. </a:t>
                </a:r>
                <a:r>
                  <a:rPr lang="en-US" sz="2800">
                    <a:solidFill>
                      <a:srgbClr val="212529"/>
                    </a:solidFill>
                    <a:effectLst/>
                    <a:ea typeface="Times New Roman" panose="02020603050405020304" pitchFamily="18" charset="0"/>
                    <a:cs typeface="Times New Roman" panose="02020603050405020304" pitchFamily="18" charset="0"/>
                  </a:rPr>
                  <a:t>Công thức tính độ tan: </a:t>
                </a:r>
                <a:r>
                  <a:rPr lang="en-US" sz="2800" spc="15">
                    <a:solidFill>
                      <a:srgbClr val="000000"/>
                    </a:solidFill>
                    <a:effectLst/>
                    <a:ea typeface="Calibri" panose="020F0502020204030204" pitchFamily="34" charset="0"/>
                    <a:cs typeface="Times New Roman" panose="02020603050405020304" pitchFamily="18" charset="0"/>
                  </a:rPr>
                  <a:t>S = </a:t>
                </a:r>
                <a14:m>
                  <m:oMath xmlns:m="http://schemas.openxmlformats.org/officeDocument/2006/math">
                    <m:f>
                      <m:f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𝑐𝑡</m:t>
                            </m:r>
                          </m:sub>
                        </m:sSub>
                      </m:num>
                      <m:den>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ướ</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sub>
                        </m:sSub>
                      </m:den>
                    </m:f>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oMath>
                </a14:m>
                <a:endParaRPr lang="en-US" sz="2800">
                  <a:effectLst/>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2800">
                    <a:solidFill>
                      <a:srgbClr val="212529"/>
                    </a:solidFill>
                    <a:effectLst/>
                    <a:ea typeface="Times New Roman" panose="02020603050405020304" pitchFamily="18" charset="0"/>
                    <a:cs typeface="Times New Roman" panose="02020603050405020304" pitchFamily="18" charset="0"/>
                  </a:rPr>
                  <a:t>=&gt;  </a:t>
                </a:r>
                <a14:m>
                  <m:oMath xmlns:m="http://schemas.openxmlformats.org/officeDocument/2006/math">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𝑐𝑡</m:t>
                        </m:r>
                      </m:sub>
                    </m:sSub>
                  </m:oMath>
                </a14:m>
                <a:r>
                  <a:rPr lang="en-US" sz="2800" spc="15">
                    <a:solidFill>
                      <a:srgbClr val="000000"/>
                    </a:solidFill>
                    <a:effectLst/>
                    <a:ea typeface="Calibri" panose="020F0502020204030204" pitchFamily="34" charset="0"/>
                    <a:cs typeface="Times New Roman" panose="02020603050405020304" pitchFamily="18" charset="0"/>
                  </a:rPr>
                  <a:t> = </a:t>
                </a:r>
                <a14:m>
                  <m:oMath xmlns:m="http://schemas.openxmlformats.org/officeDocument/2006/math">
                    <m:f>
                      <m:f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ướ</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sub>
                        </m:sSub>
                      </m:num>
                      <m:den>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800">
                  <a:effectLst/>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14:m>
                  <m:oMath xmlns:m="http://schemas.openxmlformats.org/officeDocument/2006/math">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spc="15">
                    <a:solidFill>
                      <a:srgbClr val="000000"/>
                    </a:solidFill>
                    <a:effectLst/>
                    <a:ea typeface="Times New Roman" panose="02020603050405020304" pitchFamily="18" charset="0"/>
                    <a:cs typeface="Times New Roman" panose="02020603050405020304" pitchFamily="18" charset="0"/>
                  </a:rPr>
                  <a:t> K</a:t>
                </a:r>
                <a:r>
                  <a:rPr lang="en-US" sz="2800">
                    <a:solidFill>
                      <a:srgbClr val="212529"/>
                    </a:solidFill>
                    <a:effectLst/>
                    <a:ea typeface="Times New Roman" panose="02020603050405020304" pitchFamily="18" charset="0"/>
                    <a:cs typeface="Times New Roman" panose="02020603050405020304" pitchFamily="18" charset="0"/>
                  </a:rPr>
                  <a:t>hối lượng KNO</a:t>
                </a:r>
                <a:r>
                  <a:rPr lang="en-US" sz="2800" baseline="-25000">
                    <a:solidFill>
                      <a:srgbClr val="212529"/>
                    </a:solidFill>
                    <a:effectLst/>
                    <a:ea typeface="Times New Roman" panose="02020603050405020304" pitchFamily="18" charset="0"/>
                    <a:cs typeface="Times New Roman" panose="02020603050405020304" pitchFamily="18" charset="0"/>
                  </a:rPr>
                  <a:t>3</a:t>
                </a:r>
                <a:r>
                  <a:rPr lang="en-US" sz="2800">
                    <a:solidFill>
                      <a:srgbClr val="212529"/>
                    </a:solidFill>
                    <a:effectLst/>
                    <a:ea typeface="Times New Roman" panose="02020603050405020304" pitchFamily="18" charset="0"/>
                    <a:cs typeface="Times New Roman" panose="02020603050405020304" pitchFamily="18" charset="0"/>
                  </a:rPr>
                  <a:t> cần hòa tan 150 gam nước để thu được dung dịch bão hòa là:</a:t>
                </a:r>
                <a:endParaRPr lang="en-US" sz="2800">
                  <a:effectLst/>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14:m>
                  <m:oMath xmlns:m="http://schemas.openxmlformats.org/officeDocument/2006/math">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sSub>
                          <m:sSubPr>
                            <m:ctrlPr>
                              <a:rPr lang="en-US" sz="2800" i="1" spc="15">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𝐾𝑁𝑂</m:t>
                            </m:r>
                          </m:e>
                          <m:sub>
                            <m:r>
                              <a:rPr lang="en-US" sz="2800" i="1"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sub>
                    </m:sSub>
                  </m:oMath>
                </a14:m>
                <a:r>
                  <a:rPr lang="en-US" sz="2800" spc="15">
                    <a:solidFill>
                      <a:srgbClr val="000000"/>
                    </a:solidFill>
                    <a:effectLst/>
                    <a:ea typeface="Calibri" panose="020F0502020204030204" pitchFamily="34" charset="0"/>
                    <a:cs typeface="Times New Roman" panose="02020603050405020304" pitchFamily="18" charset="0"/>
                  </a:rPr>
                  <a:t> = </a:t>
                </a:r>
                <a14:m>
                  <m:oMath xmlns:m="http://schemas.openxmlformats.org/officeDocument/2006/math">
                    <m:f>
                      <m:f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ướ</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sub>
                        </m:sSub>
                      </m:num>
                      <m:den>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spc="15">
                    <a:solidFill>
                      <a:srgbClr val="000000"/>
                    </a:solidFill>
                    <a:effectLst/>
                    <a:ea typeface="Times New Roman" panose="02020603050405020304" pitchFamily="18" charset="0"/>
                    <a:cs typeface="Times New Roman" panose="02020603050405020304" pitchFamily="18" charset="0"/>
                  </a:rPr>
                  <a:t>=</a:t>
                </a:r>
                <a14:m>
                  <m:oMath xmlns:m="http://schemas.openxmlformats.org/officeDocument/2006/math">
                    <m:f>
                      <m:f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30.  150</m:t>
                            </m:r>
                          </m:e>
                          <m:sub/>
                        </m:sSub>
                      </m:num>
                      <m:den>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45 </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oMath>
                </a14:m>
                <a:endParaRPr lang="en-US" sz="2800">
                  <a:effectLst/>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ED9EA047-05AF-2473-1A68-C6DAF4E08F0D}"/>
                  </a:ext>
                </a:extLst>
              </p:cNvPr>
              <p:cNvSpPr txBox="1">
                <a:spLocks noRot="1" noChangeAspect="1" noMove="1" noResize="1" noEditPoints="1" noAdjustHandles="1" noChangeArrowheads="1" noChangeShapeType="1" noTextEdit="1"/>
              </p:cNvSpPr>
              <p:nvPr/>
            </p:nvSpPr>
            <p:spPr>
              <a:xfrm>
                <a:off x="640015" y="961741"/>
                <a:ext cx="11717448" cy="5396029"/>
              </a:xfrm>
              <a:prstGeom prst="rect">
                <a:avLst/>
              </a:prstGeom>
              <a:blipFill>
                <a:blip r:embed="rId2"/>
                <a:stretch>
                  <a:fillRect l="-1093" t="-1356" r="-624" b="-339"/>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ED324957-25AD-8DA8-054F-BFF777AD5655}"/>
              </a:ext>
            </a:extLst>
          </p:cNvPr>
          <p:cNvSpPr/>
          <p:nvPr/>
        </p:nvSpPr>
        <p:spPr>
          <a:xfrm>
            <a:off x="3127574" y="0"/>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 7’</a:t>
            </a:r>
          </a:p>
          <a:p>
            <a:pPr algn="ctr"/>
            <a:r>
              <a:rPr lang="en-US" sz="2800">
                <a:solidFill>
                  <a:schemeClr val="bg1"/>
                </a:solidFill>
                <a:latin typeface="+mj-lt"/>
                <a:cs typeface="Arial" panose="020B0604020202020204" pitchFamily="34" charset="0"/>
              </a:rPr>
              <a:t>Hoàn thành phiếu học tập số 2</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3"/>
          <a:srcRect l="-3420" t="25984" r="-1106" b="9163"/>
          <a:stretch/>
        </p:blipFill>
        <p:spPr>
          <a:xfrm>
            <a:off x="9724291" y="-25250"/>
            <a:ext cx="2183255" cy="1357323"/>
          </a:xfrm>
          <a:prstGeom prst="rect">
            <a:avLst/>
          </a:prstGeom>
        </p:spPr>
      </p:pic>
    </p:spTree>
    <p:extLst>
      <p:ext uri="{BB962C8B-B14F-4D97-AF65-F5344CB8AC3E}">
        <p14:creationId xmlns:p14="http://schemas.microsoft.com/office/powerpoint/2010/main" val="2571488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wipe(down)">
                                      <p:cBhvr>
                                        <p:cTn id="29" dur="500"/>
                                        <p:tgtEl>
                                          <p:spTgt spid="2">
                                            <p:txEl>
                                              <p:pRg st="6" end="6"/>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down)">
                                      <p:cBhvr>
                                        <p:cTn id="3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2C011-38F6-49AC-AC93-3858515A5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54" y="0"/>
            <a:ext cx="5365253" cy="3106764"/>
          </a:xfrm>
          <a:prstGeom prst="rect">
            <a:avLst/>
          </a:prstGeom>
        </p:spPr>
      </p:pic>
      <p:pic>
        <p:nvPicPr>
          <p:cNvPr id="9" name="Picture 8">
            <a:extLst>
              <a:ext uri="{FF2B5EF4-FFF2-40B4-BE49-F238E27FC236}">
                <a16:creationId xmlns:a16="http://schemas.microsoft.com/office/drawing/2014/main" id="{6D31E44D-F22B-4725-AE49-E89D53E71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208" y="0"/>
            <a:ext cx="5826872" cy="3106764"/>
          </a:xfrm>
          <a:prstGeom prst="rect">
            <a:avLst/>
          </a:prstGeom>
        </p:spPr>
      </p:pic>
      <p:pic>
        <p:nvPicPr>
          <p:cNvPr id="11" name="Picture 10">
            <a:extLst>
              <a:ext uri="{FF2B5EF4-FFF2-40B4-BE49-F238E27FC236}">
                <a16:creationId xmlns:a16="http://schemas.microsoft.com/office/drawing/2014/main" id="{29847D3D-786F-47FF-92E1-C178EB1EA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954" y="3106764"/>
            <a:ext cx="5365253" cy="3224367"/>
          </a:xfrm>
          <a:prstGeom prst="rect">
            <a:avLst/>
          </a:prstGeom>
        </p:spPr>
      </p:pic>
      <p:pic>
        <p:nvPicPr>
          <p:cNvPr id="13" name="Picture 12">
            <a:extLst>
              <a:ext uri="{FF2B5EF4-FFF2-40B4-BE49-F238E27FC236}">
                <a16:creationId xmlns:a16="http://schemas.microsoft.com/office/drawing/2014/main" id="{C451C01F-F497-4A2D-8C2D-61F3EA3E9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5208" y="3106764"/>
            <a:ext cx="5826872" cy="3224367"/>
          </a:xfrm>
          <a:prstGeom prst="rect">
            <a:avLst/>
          </a:prstGeom>
        </p:spPr>
      </p:pic>
    </p:spTree>
    <p:extLst>
      <p:ext uri="{BB962C8B-B14F-4D97-AF65-F5344CB8AC3E}">
        <p14:creationId xmlns:p14="http://schemas.microsoft.com/office/powerpoint/2010/main" val="352746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03868E-04F4-4B5E-A9D0-5EFF26CE5890}"/>
              </a:ext>
            </a:extLst>
          </p:cNvPr>
          <p:cNvSpPr txBox="1"/>
          <p:nvPr/>
        </p:nvSpPr>
        <p:spPr>
          <a:xfrm>
            <a:off x="722811" y="1136857"/>
            <a:ext cx="11138263"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Lấy thêm 1 vài ví dụ về sự phụ thuộc của độ tan theo nhiệt độ?</a:t>
            </a:r>
          </a:p>
        </p:txBody>
      </p:sp>
    </p:spTree>
    <p:extLst>
      <p:ext uri="{BB962C8B-B14F-4D97-AF65-F5344CB8AC3E}">
        <p14:creationId xmlns:p14="http://schemas.microsoft.com/office/powerpoint/2010/main" val="2980063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crush"/>
      </p:transition>
    </mc:Choice>
    <mc:Fallback xmlns="">
      <p:transition spd="slow" advTm="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p:cNvGrpSpPr/>
          <p:nvPr/>
        </p:nvGrpSpPr>
        <p:grpSpPr>
          <a:xfrm>
            <a:off x="1066353" y="855786"/>
            <a:ext cx="2860878" cy="1953124"/>
            <a:chOff x="1468531" y="1871421"/>
            <a:chExt cx="2080967" cy="1585199"/>
          </a:xfrm>
        </p:grpSpPr>
        <p:sp>
          <p:nvSpPr>
            <p:cNvPr id="17"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18"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a:p>
          </p:txBody>
        </p:sp>
        <p:sp>
          <p:nvSpPr>
            <p:cNvPr id="19"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6000">
                  <a:latin typeface="Times New Roman" panose="02020603050405020304" pitchFamily="18" charset="0"/>
                  <a:cs typeface="Times New Roman" panose="02020603050405020304" pitchFamily="18" charset="0"/>
                </a:rPr>
                <a:t>III</a:t>
              </a:r>
            </a:p>
          </p:txBody>
        </p:sp>
        <p:sp>
          <p:nvSpPr>
            <p:cNvPr id="20"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21"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a:p>
          </p:txBody>
        </p:sp>
      </p:grpSp>
      <p:sp>
        <p:nvSpPr>
          <p:cNvPr id="23" name="文本框 22"/>
          <p:cNvSpPr txBox="1"/>
          <p:nvPr/>
        </p:nvSpPr>
        <p:spPr>
          <a:xfrm>
            <a:off x="2251625" y="3300933"/>
            <a:ext cx="8449110" cy="1107996"/>
          </a:xfrm>
          <a:prstGeom prst="rect">
            <a:avLst/>
          </a:prstGeom>
          <a:noFill/>
        </p:spPr>
        <p:txBody>
          <a:bodyPr wrap="square" rtlCol="0">
            <a:spAutoFit/>
          </a:bodyPr>
          <a:lstStyle/>
          <a:p>
            <a:r>
              <a:rPr lang="en-US" altLang="zh-CN" sz="6600" b="1">
                <a:latin typeface="Times New Roman" panose="02020603050405020304" pitchFamily="18" charset="0"/>
                <a:ea typeface="汉仪喵魂体W" panose="00020600040101010101" pitchFamily="18" charset="-122"/>
                <a:cs typeface="Times New Roman" panose="02020603050405020304" pitchFamily="18" charset="0"/>
              </a:rPr>
              <a:t>Nồng độ dung dịch</a:t>
            </a:r>
            <a:endParaRPr lang="zh-CN" altLang="en-US" sz="6600" b="1" dirty="0">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3081248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p:cNvGrpSpPr/>
          <p:nvPr/>
        </p:nvGrpSpPr>
        <p:grpSpPr>
          <a:xfrm>
            <a:off x="1066353" y="855786"/>
            <a:ext cx="2860878" cy="1953124"/>
            <a:chOff x="1468531" y="1871421"/>
            <a:chExt cx="2080967" cy="1585199"/>
          </a:xfrm>
        </p:grpSpPr>
        <p:sp>
          <p:nvSpPr>
            <p:cNvPr id="17"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18"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a:p>
          </p:txBody>
        </p:sp>
        <p:sp>
          <p:nvSpPr>
            <p:cNvPr id="19"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6000">
                  <a:solidFill>
                    <a:schemeClr val="bg1">
                      <a:lumMod val="100000"/>
                    </a:schemeClr>
                  </a:solidFill>
                  <a:latin typeface="Impact" panose="020B0806030902050204" pitchFamily="34" charset="0"/>
                </a:rPr>
                <a:t>III</a:t>
              </a:r>
            </a:p>
          </p:txBody>
        </p:sp>
        <p:sp>
          <p:nvSpPr>
            <p:cNvPr id="20"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21"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a:p>
          </p:txBody>
        </p:sp>
      </p:grpSp>
      <p:sp>
        <p:nvSpPr>
          <p:cNvPr id="23" name="文本框 22"/>
          <p:cNvSpPr txBox="1"/>
          <p:nvPr/>
        </p:nvSpPr>
        <p:spPr>
          <a:xfrm>
            <a:off x="3927231" y="908673"/>
            <a:ext cx="8449110" cy="1107996"/>
          </a:xfrm>
          <a:prstGeom prst="rect">
            <a:avLst/>
          </a:prstGeom>
          <a:noFill/>
        </p:spPr>
        <p:txBody>
          <a:bodyPr wrap="square" rtlCol="0">
            <a:spAutoFit/>
          </a:bodyPr>
          <a:lstStyle/>
          <a:p>
            <a:r>
              <a:rPr lang="en-US" altLang="zh-CN" sz="6600" b="1">
                <a:solidFill>
                  <a:srgbClr val="154642"/>
                </a:solidFill>
                <a:latin typeface="+mj-lt"/>
                <a:ea typeface="汉仪喵魂体W" panose="00020600040101010101" pitchFamily="18" charset="-122"/>
              </a:rPr>
              <a:t>Nồng độ dung dịch</a:t>
            </a:r>
            <a:endParaRPr lang="zh-CN" altLang="en-US" sz="6600" b="1" dirty="0">
              <a:solidFill>
                <a:srgbClr val="154642"/>
              </a:solidFill>
              <a:latin typeface="+mj-lt"/>
              <a:ea typeface="汉仪喵魂体W" panose="00020600040101010101" pitchFamily="18" charset="-122"/>
            </a:endParaRPr>
          </a:p>
        </p:txBody>
      </p:sp>
      <p:sp>
        <p:nvSpPr>
          <p:cNvPr id="2" name="文本框 22">
            <a:extLst>
              <a:ext uri="{FF2B5EF4-FFF2-40B4-BE49-F238E27FC236}">
                <a16:creationId xmlns:a16="http://schemas.microsoft.com/office/drawing/2014/main" id="{852A92C7-57EC-8A05-4960-A68DD42AC7FE}"/>
              </a:ext>
            </a:extLst>
          </p:cNvPr>
          <p:cNvSpPr txBox="1"/>
          <p:nvPr/>
        </p:nvSpPr>
        <p:spPr>
          <a:xfrm>
            <a:off x="1066353" y="2717674"/>
            <a:ext cx="9408736" cy="2123658"/>
          </a:xfrm>
          <a:prstGeom prst="rect">
            <a:avLst/>
          </a:prstGeom>
          <a:noFill/>
        </p:spPr>
        <p:txBody>
          <a:bodyPr wrap="square" rtlCol="0">
            <a:spAutoFit/>
          </a:bodyPr>
          <a:lstStyle/>
          <a:p>
            <a:pPr marL="1143000" indent="-1143000">
              <a:buAutoNum type="arabicPeriod"/>
            </a:pPr>
            <a:r>
              <a:rPr lang="en-US" altLang="zh-CN" sz="6600" b="1">
                <a:solidFill>
                  <a:srgbClr val="0070C0"/>
                </a:solidFill>
                <a:latin typeface="+mj-lt"/>
                <a:ea typeface="汉仪喵魂体W" panose="00020600040101010101" pitchFamily="18" charset="-122"/>
              </a:rPr>
              <a:t>Nồng độ phần trăm</a:t>
            </a:r>
          </a:p>
          <a:p>
            <a:pPr marL="1143000" indent="-1143000">
              <a:buAutoNum type="arabicPeriod"/>
            </a:pPr>
            <a:r>
              <a:rPr lang="en-US" altLang="zh-CN" sz="6600" b="1">
                <a:solidFill>
                  <a:srgbClr val="0070C0"/>
                </a:solidFill>
                <a:latin typeface="+mj-lt"/>
                <a:ea typeface="汉仪喵魂体W" panose="00020600040101010101" pitchFamily="18" charset="-122"/>
              </a:rPr>
              <a:t>Nồng độ mol</a:t>
            </a:r>
            <a:endParaRPr lang="zh-CN" altLang="en-US" sz="6600" b="1" dirty="0">
              <a:solidFill>
                <a:srgbClr val="0070C0"/>
              </a:solidFill>
              <a:latin typeface="+mj-lt"/>
              <a:ea typeface="汉仪喵魂体W" panose="00020600040101010101" pitchFamily="18" charset="-122"/>
            </a:endParaRPr>
          </a:p>
        </p:txBody>
      </p:sp>
    </p:spTree>
    <p:extLst>
      <p:ext uri="{BB962C8B-B14F-4D97-AF65-F5344CB8AC3E}">
        <p14:creationId xmlns:p14="http://schemas.microsoft.com/office/powerpoint/2010/main" val="3788470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down)">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p:cNvGrpSpPr/>
          <p:nvPr/>
        </p:nvGrpSpPr>
        <p:grpSpPr>
          <a:xfrm>
            <a:off x="1066353" y="855786"/>
            <a:ext cx="2860878" cy="1953124"/>
            <a:chOff x="1468531" y="1871421"/>
            <a:chExt cx="2080967" cy="1585199"/>
          </a:xfrm>
        </p:grpSpPr>
        <p:sp>
          <p:nvSpPr>
            <p:cNvPr id="17"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18"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a:p>
          </p:txBody>
        </p:sp>
        <p:sp>
          <p:nvSpPr>
            <p:cNvPr id="19"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6000">
                  <a:solidFill>
                    <a:schemeClr val="bg1">
                      <a:lumMod val="100000"/>
                    </a:schemeClr>
                  </a:solidFill>
                  <a:latin typeface="Impact" panose="020B0806030902050204" pitchFamily="34" charset="0"/>
                </a:rPr>
                <a:t>III</a:t>
              </a:r>
            </a:p>
          </p:txBody>
        </p:sp>
        <p:sp>
          <p:nvSpPr>
            <p:cNvPr id="20"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21"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a:p>
          </p:txBody>
        </p:sp>
      </p:grpSp>
      <p:sp>
        <p:nvSpPr>
          <p:cNvPr id="23" name="文本框 22"/>
          <p:cNvSpPr txBox="1"/>
          <p:nvPr/>
        </p:nvSpPr>
        <p:spPr>
          <a:xfrm>
            <a:off x="3927231" y="908673"/>
            <a:ext cx="8449110" cy="1107996"/>
          </a:xfrm>
          <a:prstGeom prst="rect">
            <a:avLst/>
          </a:prstGeom>
          <a:noFill/>
        </p:spPr>
        <p:txBody>
          <a:bodyPr wrap="square" rtlCol="0">
            <a:spAutoFit/>
          </a:bodyPr>
          <a:lstStyle/>
          <a:p>
            <a:r>
              <a:rPr lang="en-US" altLang="zh-CN" sz="6600" b="1">
                <a:solidFill>
                  <a:srgbClr val="154642"/>
                </a:solidFill>
                <a:latin typeface="+mj-lt"/>
                <a:ea typeface="汉仪喵魂体W" panose="00020600040101010101" pitchFamily="18" charset="-122"/>
              </a:rPr>
              <a:t>Nồng độ dung dịch</a:t>
            </a:r>
            <a:endParaRPr lang="zh-CN" altLang="en-US" sz="6600" b="1" dirty="0">
              <a:solidFill>
                <a:srgbClr val="154642"/>
              </a:solidFill>
              <a:latin typeface="+mj-lt"/>
              <a:ea typeface="汉仪喵魂体W" panose="00020600040101010101" pitchFamily="18" charset="-122"/>
            </a:endParaRPr>
          </a:p>
        </p:txBody>
      </p:sp>
      <p:sp>
        <p:nvSpPr>
          <p:cNvPr id="2" name="文本框 22">
            <a:extLst>
              <a:ext uri="{FF2B5EF4-FFF2-40B4-BE49-F238E27FC236}">
                <a16:creationId xmlns:a16="http://schemas.microsoft.com/office/drawing/2014/main" id="{852A92C7-57EC-8A05-4960-A68DD42AC7FE}"/>
              </a:ext>
            </a:extLst>
          </p:cNvPr>
          <p:cNvSpPr txBox="1"/>
          <p:nvPr/>
        </p:nvSpPr>
        <p:spPr>
          <a:xfrm>
            <a:off x="1066353" y="2717674"/>
            <a:ext cx="9408736" cy="1107996"/>
          </a:xfrm>
          <a:prstGeom prst="rect">
            <a:avLst/>
          </a:prstGeom>
          <a:noFill/>
        </p:spPr>
        <p:txBody>
          <a:bodyPr wrap="square" rtlCol="0">
            <a:spAutoFit/>
          </a:bodyPr>
          <a:lstStyle/>
          <a:p>
            <a:pPr marL="1143000" indent="-1143000">
              <a:buAutoNum type="arabicPeriod"/>
            </a:pPr>
            <a:r>
              <a:rPr lang="en-US" altLang="zh-CN" sz="6600" b="1">
                <a:solidFill>
                  <a:srgbClr val="0070C0"/>
                </a:solidFill>
                <a:latin typeface="+mj-lt"/>
                <a:ea typeface="汉仪喵魂体W" panose="00020600040101010101" pitchFamily="18" charset="-122"/>
              </a:rPr>
              <a:t>Nồng độ phần trăm</a:t>
            </a:r>
          </a:p>
        </p:txBody>
      </p:sp>
    </p:spTree>
    <p:extLst>
      <p:ext uri="{BB962C8B-B14F-4D97-AF65-F5344CB8AC3E}">
        <p14:creationId xmlns:p14="http://schemas.microsoft.com/office/powerpoint/2010/main" val="996443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07427" y="605978"/>
            <a:ext cx="7603365" cy="1015663"/>
          </a:xfrm>
          <a:prstGeom prst="rect">
            <a:avLst/>
          </a:prstGeom>
          <a:noFill/>
        </p:spPr>
        <p:txBody>
          <a:bodyPr wrap="none" rtlCol="0">
            <a:spAutoFit/>
          </a:bodyPr>
          <a:lstStyle/>
          <a:p>
            <a:pPr algn="ctr"/>
            <a:r>
              <a:rPr lang="en-US" altLang="zh-CN" sz="6000" b="1">
                <a:latin typeface="Times New Roman" panose="02020603050405020304" pitchFamily="18" charset="0"/>
                <a:ea typeface="书体坊安景臣钢笔行书" panose="02010601030101010101" pitchFamily="2" charset="-122"/>
                <a:cs typeface="Times New Roman" panose="02020603050405020304" pitchFamily="18" charset="0"/>
              </a:rPr>
              <a:t>NỘI DUNG BÀI HỌC</a:t>
            </a:r>
            <a:endParaRPr lang="zh-CN" altLang="en-US" sz="6000" b="1" dirty="0">
              <a:latin typeface="Times New Roman" panose="02020603050405020304" pitchFamily="18" charset="0"/>
              <a:ea typeface="书体坊安景臣钢笔行书" panose="02010601030101010101" pitchFamily="2" charset="-122"/>
              <a:cs typeface="Times New Roman" panose="02020603050405020304" pitchFamily="18" charset="0"/>
            </a:endParaRPr>
          </a:p>
        </p:txBody>
      </p:sp>
      <p:grpSp>
        <p:nvGrpSpPr>
          <p:cNvPr id="3" name="Group 7"/>
          <p:cNvGrpSpPr/>
          <p:nvPr/>
        </p:nvGrpSpPr>
        <p:grpSpPr>
          <a:xfrm>
            <a:off x="786057" y="2022491"/>
            <a:ext cx="1639137" cy="1248631"/>
            <a:chOff x="1468531" y="1871421"/>
            <a:chExt cx="2080967" cy="1585199"/>
          </a:xfrm>
        </p:grpSpPr>
        <p:sp>
          <p:nvSpPr>
            <p:cNvPr id="4"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b="1"/>
            </a:p>
          </p:txBody>
        </p:sp>
        <p:sp>
          <p:nvSpPr>
            <p:cNvPr id="5"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b="1"/>
            </a:p>
          </p:txBody>
        </p:sp>
        <p:sp>
          <p:nvSpPr>
            <p:cNvPr id="6"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lnSpcReduction="10000"/>
            </a:bodyPr>
            <a:lstStyle/>
            <a:p>
              <a:pPr algn="ctr"/>
              <a:r>
                <a:rPr lang="en-US" altLang="zh-CN" sz="4000" b="1">
                  <a:latin typeface="Times New Roman" panose="02020603050405020304" pitchFamily="18" charset="0"/>
                  <a:cs typeface="Times New Roman" panose="02020603050405020304" pitchFamily="18" charset="0"/>
                </a:rPr>
                <a:t>I</a:t>
              </a:r>
              <a:endParaRPr lang="en-US" altLang="zh-CN" sz="4000" b="1" dirty="0">
                <a:latin typeface="Times New Roman" panose="02020603050405020304" pitchFamily="18" charset="0"/>
                <a:cs typeface="Times New Roman" panose="02020603050405020304" pitchFamily="18" charset="0"/>
              </a:endParaRPr>
            </a:p>
          </p:txBody>
        </p:sp>
        <p:sp>
          <p:nvSpPr>
            <p:cNvPr id="7"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b="1"/>
            </a:p>
          </p:txBody>
        </p:sp>
        <p:sp>
          <p:nvSpPr>
            <p:cNvPr id="8"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b="1"/>
            </a:p>
          </p:txBody>
        </p:sp>
      </p:grpSp>
      <p:grpSp>
        <p:nvGrpSpPr>
          <p:cNvPr id="9" name="Group 13"/>
          <p:cNvGrpSpPr/>
          <p:nvPr/>
        </p:nvGrpSpPr>
        <p:grpSpPr>
          <a:xfrm>
            <a:off x="786057" y="3845948"/>
            <a:ext cx="1639137" cy="1248631"/>
            <a:chOff x="1468531" y="1871421"/>
            <a:chExt cx="2080967" cy="1585199"/>
          </a:xfrm>
        </p:grpSpPr>
        <p:sp>
          <p:nvSpPr>
            <p:cNvPr id="10" name="Oval 14"/>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b="1"/>
            </a:p>
          </p:txBody>
        </p:sp>
        <p:sp>
          <p:nvSpPr>
            <p:cNvPr id="11" name="Oval 15"/>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b="1"/>
            </a:p>
          </p:txBody>
        </p:sp>
        <p:sp>
          <p:nvSpPr>
            <p:cNvPr id="12" name="Oval 16"/>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4000" b="1">
                  <a:latin typeface="Times New Roman" panose="02020603050405020304" pitchFamily="18" charset="0"/>
                  <a:cs typeface="Times New Roman" panose="02020603050405020304" pitchFamily="18" charset="0"/>
                </a:rPr>
                <a:t>III</a:t>
              </a:r>
            </a:p>
          </p:txBody>
        </p:sp>
        <p:sp>
          <p:nvSpPr>
            <p:cNvPr id="13" name="Oval 18"/>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b="1"/>
            </a:p>
          </p:txBody>
        </p:sp>
        <p:sp>
          <p:nvSpPr>
            <p:cNvPr id="14" name="Oval 19"/>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b="1"/>
            </a:p>
          </p:txBody>
        </p:sp>
      </p:grpSp>
      <p:grpSp>
        <p:nvGrpSpPr>
          <p:cNvPr id="15" name="Group 23"/>
          <p:cNvGrpSpPr/>
          <p:nvPr/>
        </p:nvGrpSpPr>
        <p:grpSpPr>
          <a:xfrm>
            <a:off x="5826369" y="2022491"/>
            <a:ext cx="1639137" cy="1248631"/>
            <a:chOff x="1468531" y="1871421"/>
            <a:chExt cx="2080967" cy="1585199"/>
          </a:xfrm>
        </p:grpSpPr>
        <p:sp>
          <p:nvSpPr>
            <p:cNvPr id="16" name="Oval 24"/>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b="1"/>
            </a:p>
          </p:txBody>
        </p:sp>
        <p:sp>
          <p:nvSpPr>
            <p:cNvPr id="17" name="Oval 25"/>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b="1"/>
            </a:p>
          </p:txBody>
        </p:sp>
        <p:sp>
          <p:nvSpPr>
            <p:cNvPr id="18" name="Oval 26"/>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4000" b="1">
                  <a:latin typeface="Times New Roman" panose="02020603050405020304" pitchFamily="18" charset="0"/>
                  <a:cs typeface="Times New Roman" panose="02020603050405020304" pitchFamily="18" charset="0"/>
                </a:rPr>
                <a:t>II</a:t>
              </a:r>
              <a:endParaRPr lang="en-US" altLang="zh-CN" sz="4000" b="1" dirty="0">
                <a:latin typeface="Times New Roman" panose="02020603050405020304" pitchFamily="18" charset="0"/>
                <a:cs typeface="Times New Roman" panose="02020603050405020304" pitchFamily="18" charset="0"/>
              </a:endParaRPr>
            </a:p>
          </p:txBody>
        </p:sp>
        <p:sp>
          <p:nvSpPr>
            <p:cNvPr id="19" name="Oval 28"/>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b="1"/>
            </a:p>
          </p:txBody>
        </p:sp>
        <p:sp>
          <p:nvSpPr>
            <p:cNvPr id="20" name="Oval 29"/>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b="1"/>
            </a:p>
          </p:txBody>
        </p:sp>
      </p:grpSp>
      <p:grpSp>
        <p:nvGrpSpPr>
          <p:cNvPr id="21" name="Group 33"/>
          <p:cNvGrpSpPr/>
          <p:nvPr/>
        </p:nvGrpSpPr>
        <p:grpSpPr>
          <a:xfrm>
            <a:off x="5826369" y="3845948"/>
            <a:ext cx="1639137" cy="1248631"/>
            <a:chOff x="1468531" y="1871421"/>
            <a:chExt cx="2080967" cy="1585199"/>
          </a:xfrm>
        </p:grpSpPr>
        <p:sp>
          <p:nvSpPr>
            <p:cNvPr id="22" name="Oval 34"/>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b="1"/>
            </a:p>
          </p:txBody>
        </p:sp>
        <p:sp>
          <p:nvSpPr>
            <p:cNvPr id="23" name="Oval 35"/>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b="1"/>
            </a:p>
          </p:txBody>
        </p:sp>
        <p:sp>
          <p:nvSpPr>
            <p:cNvPr id="24" name="Oval 36"/>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4000" b="1">
                  <a:latin typeface="Times New Roman" panose="02020603050405020304" pitchFamily="18" charset="0"/>
                  <a:cs typeface="Times New Roman" panose="02020603050405020304" pitchFamily="18" charset="0"/>
                </a:rPr>
                <a:t>IV</a:t>
              </a:r>
              <a:endParaRPr lang="en-US" altLang="zh-CN" sz="4000" b="1" dirty="0">
                <a:latin typeface="Times New Roman" panose="02020603050405020304" pitchFamily="18" charset="0"/>
                <a:cs typeface="Times New Roman" panose="02020603050405020304" pitchFamily="18" charset="0"/>
              </a:endParaRPr>
            </a:p>
          </p:txBody>
        </p:sp>
        <p:sp>
          <p:nvSpPr>
            <p:cNvPr id="25" name="Oval 38"/>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b="1"/>
            </a:p>
          </p:txBody>
        </p:sp>
        <p:sp>
          <p:nvSpPr>
            <p:cNvPr id="26" name="Oval 39"/>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b="1"/>
            </a:p>
          </p:txBody>
        </p:sp>
      </p:grpSp>
      <p:sp>
        <p:nvSpPr>
          <p:cNvPr id="28" name="文本框 27"/>
          <p:cNvSpPr txBox="1"/>
          <p:nvPr/>
        </p:nvSpPr>
        <p:spPr>
          <a:xfrm>
            <a:off x="2449665" y="2288916"/>
            <a:ext cx="3727302" cy="1077218"/>
          </a:xfrm>
          <a:prstGeom prst="rect">
            <a:avLst/>
          </a:prstGeom>
          <a:noFill/>
        </p:spPr>
        <p:txBody>
          <a:bodyPr wrap="none" rtlCol="0">
            <a:spAutoFit/>
          </a:bodyPr>
          <a:lstStyle/>
          <a:p>
            <a:r>
              <a:rPr lang="en-US" altLang="zh-CN" sz="3200" b="1">
                <a:solidFill>
                  <a:srgbClr val="154642"/>
                </a:solidFill>
                <a:latin typeface="Times New Roman" panose="02020603050405020304" pitchFamily="18" charset="0"/>
                <a:ea typeface="汉仪喵魂体W" panose="00020600040101010101" pitchFamily="18" charset="-122"/>
                <a:cs typeface="Times New Roman" panose="02020603050405020304" pitchFamily="18" charset="0"/>
              </a:rPr>
              <a:t>Dung dịch, chất tan </a:t>
            </a:r>
          </a:p>
          <a:p>
            <a:r>
              <a:rPr lang="en-US" altLang="zh-CN" sz="3200" b="1">
                <a:solidFill>
                  <a:srgbClr val="154642"/>
                </a:solidFill>
                <a:latin typeface="Times New Roman" panose="02020603050405020304" pitchFamily="18" charset="0"/>
                <a:ea typeface="汉仪喵魂体W" panose="00020600040101010101" pitchFamily="18" charset="-122"/>
                <a:cs typeface="Times New Roman" panose="02020603050405020304" pitchFamily="18" charset="0"/>
              </a:rPr>
              <a:t>và dung môi</a:t>
            </a:r>
            <a:endParaRPr lang="zh-CN" altLang="en-US" sz="3200" b="1" dirty="0">
              <a:solidFill>
                <a:srgbClr val="154642"/>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31" name="文本框 30"/>
          <p:cNvSpPr txBox="1"/>
          <p:nvPr/>
        </p:nvSpPr>
        <p:spPr>
          <a:xfrm>
            <a:off x="7489977" y="2288916"/>
            <a:ext cx="1358064" cy="584775"/>
          </a:xfrm>
          <a:prstGeom prst="rect">
            <a:avLst/>
          </a:prstGeom>
          <a:noFill/>
        </p:spPr>
        <p:txBody>
          <a:bodyPr wrap="none" rtlCol="0">
            <a:spAutoFit/>
          </a:bodyPr>
          <a:lstStyle/>
          <a:p>
            <a:r>
              <a:rPr lang="en-US" altLang="zh-CN" sz="3200" b="1">
                <a:solidFill>
                  <a:srgbClr val="154642"/>
                </a:solidFill>
                <a:latin typeface="Times New Roman" panose="02020603050405020304" pitchFamily="18" charset="0"/>
                <a:ea typeface="汉仪喵魂体W" panose="00020600040101010101" pitchFamily="18" charset="-122"/>
                <a:cs typeface="Times New Roman" panose="02020603050405020304" pitchFamily="18" charset="0"/>
              </a:rPr>
              <a:t>Độ tan</a:t>
            </a:r>
            <a:endParaRPr lang="zh-CN" altLang="en-US" sz="3200" b="1" dirty="0">
              <a:solidFill>
                <a:srgbClr val="154642"/>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34" name="文本框 33"/>
          <p:cNvSpPr txBox="1"/>
          <p:nvPr/>
        </p:nvSpPr>
        <p:spPr>
          <a:xfrm>
            <a:off x="2449665" y="4159333"/>
            <a:ext cx="3499676" cy="584775"/>
          </a:xfrm>
          <a:prstGeom prst="rect">
            <a:avLst/>
          </a:prstGeom>
          <a:noFill/>
        </p:spPr>
        <p:txBody>
          <a:bodyPr wrap="none" rtlCol="0">
            <a:spAutoFit/>
          </a:bodyPr>
          <a:lstStyle/>
          <a:p>
            <a:r>
              <a:rPr lang="en-US" altLang="zh-CN" sz="3200" b="1">
                <a:solidFill>
                  <a:srgbClr val="154642"/>
                </a:solidFill>
                <a:latin typeface="Times New Roman" panose="02020603050405020304" pitchFamily="18" charset="0"/>
                <a:ea typeface="汉仪喵魂体W" panose="00020600040101010101" pitchFamily="18" charset="-122"/>
                <a:cs typeface="Times New Roman" panose="02020603050405020304" pitchFamily="18" charset="0"/>
              </a:rPr>
              <a:t>Nồng độ dung dịch</a:t>
            </a:r>
            <a:endParaRPr lang="zh-CN" altLang="en-US" sz="3200" b="1" dirty="0">
              <a:solidFill>
                <a:srgbClr val="154642"/>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37" name="文本框 36"/>
          <p:cNvSpPr txBox="1"/>
          <p:nvPr/>
        </p:nvSpPr>
        <p:spPr>
          <a:xfrm>
            <a:off x="7489977" y="4159333"/>
            <a:ext cx="4285147" cy="1569660"/>
          </a:xfrm>
          <a:prstGeom prst="rect">
            <a:avLst/>
          </a:prstGeom>
          <a:noFill/>
        </p:spPr>
        <p:txBody>
          <a:bodyPr wrap="none" rtlCol="0">
            <a:spAutoFit/>
          </a:bodyPr>
          <a:lstStyle/>
          <a:p>
            <a:r>
              <a:rPr lang="en-US" altLang="zh-CN" sz="3200" b="1">
                <a:solidFill>
                  <a:srgbClr val="154642"/>
                </a:solidFill>
                <a:latin typeface="Times New Roman" panose="02020603050405020304" pitchFamily="18" charset="0"/>
                <a:ea typeface="汉仪喵魂体W" panose="00020600040101010101" pitchFamily="18" charset="-122"/>
                <a:cs typeface="Times New Roman" panose="02020603050405020304" pitchFamily="18" charset="0"/>
              </a:rPr>
              <a:t>Thực hành pha chế </a:t>
            </a:r>
          </a:p>
          <a:p>
            <a:r>
              <a:rPr lang="en-US" altLang="zh-CN" sz="3200" b="1">
                <a:solidFill>
                  <a:srgbClr val="154642"/>
                </a:solidFill>
                <a:latin typeface="Times New Roman" panose="02020603050405020304" pitchFamily="18" charset="0"/>
                <a:ea typeface="汉仪喵魂体W" panose="00020600040101010101" pitchFamily="18" charset="-122"/>
                <a:cs typeface="Times New Roman" panose="02020603050405020304" pitchFamily="18" charset="0"/>
              </a:rPr>
              <a:t>dung dịch theo nồng độ</a:t>
            </a:r>
          </a:p>
          <a:p>
            <a:r>
              <a:rPr lang="en-US" altLang="zh-CN" sz="3200" b="1">
                <a:solidFill>
                  <a:srgbClr val="154642"/>
                </a:solidFill>
                <a:latin typeface="Times New Roman" panose="02020603050405020304" pitchFamily="18" charset="0"/>
                <a:ea typeface="汉仪喵魂体W" panose="00020600040101010101" pitchFamily="18" charset="-122"/>
                <a:cs typeface="Times New Roman" panose="02020603050405020304" pitchFamily="18" charset="0"/>
              </a:rPr>
              <a:t>cho trước</a:t>
            </a:r>
            <a:endParaRPr lang="zh-CN" altLang="en-US" sz="3200" b="1" dirty="0">
              <a:solidFill>
                <a:srgbClr val="154642"/>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737955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22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par>
                          <p:cTn id="19" fill="hold">
                            <p:stCondLst>
                              <p:cond delay="2700"/>
                            </p:stCondLst>
                            <p:childTnLst>
                              <p:par>
                                <p:cTn id="20" presetID="53" presetClass="entr" presetSubtype="16"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par>
                          <p:cTn id="27" fill="hold">
                            <p:stCondLst>
                              <p:cond delay="32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par>
                          <p:cTn id="35" fill="hold">
                            <p:stCondLst>
                              <p:cond delay="3700"/>
                            </p:stCondLst>
                            <p:childTnLst>
                              <p:par>
                                <p:cTn id="36" presetID="53" presetClass="entr" presetSubtype="16"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31" grpId="0"/>
      <p:bldP spid="34"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5498E7F2-5067-3641-08E8-79B4B38B0CF9}"/>
              </a:ext>
            </a:extLst>
          </p:cNvPr>
          <p:cNvSpPr/>
          <p:nvPr/>
        </p:nvSpPr>
        <p:spPr>
          <a:xfrm>
            <a:off x="870857" y="777535"/>
            <a:ext cx="10450286" cy="3435233"/>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6D13892-F574-0371-0697-BE3D5B313C07}"/>
              </a:ext>
            </a:extLst>
          </p:cNvPr>
          <p:cNvSpPr txBox="1"/>
          <p:nvPr/>
        </p:nvSpPr>
        <p:spPr>
          <a:xfrm>
            <a:off x="1296488" y="1355439"/>
            <a:ext cx="10024655" cy="2165786"/>
          </a:xfrm>
          <a:prstGeom prst="rect">
            <a:avLst/>
          </a:prstGeom>
          <a:noFill/>
        </p:spPr>
        <p:txBody>
          <a:bodyPr wrap="square">
            <a:spAutoFit/>
          </a:bodyPr>
          <a:lstStyle/>
          <a:p>
            <a:pPr marL="0" marR="0">
              <a:spcBef>
                <a:spcPts val="0"/>
              </a:spcBef>
              <a:spcAft>
                <a:spcPts val="300"/>
              </a:spcAft>
              <a:tabLst>
                <a:tab pos="2743200" algn="ctr"/>
                <a:tab pos="5486400" algn="r"/>
                <a:tab pos="457200" algn="l"/>
              </a:tabLst>
            </a:pPr>
            <a:r>
              <a:rPr lang="en-US" sz="3200">
                <a:latin typeface="+mj-lt"/>
                <a:ea typeface="Times New Roman" panose="02020603050405020304" pitchFamily="18" charset="0"/>
              </a:rPr>
              <a:t>N</a:t>
            </a:r>
            <a:r>
              <a:rPr lang="en-US" sz="3200">
                <a:effectLst/>
                <a:latin typeface="+mj-lt"/>
                <a:ea typeface="Times New Roman" panose="02020603050405020304" pitchFamily="18" charset="0"/>
              </a:rPr>
              <a:t>ghiên cứu thông tin SGK trả lời câu hỏi sau:</a:t>
            </a:r>
          </a:p>
          <a:p>
            <a:pPr marL="0" marR="45720" algn="just" fontAlgn="base">
              <a:lnSpc>
                <a:spcPct val="107000"/>
              </a:lnSpc>
              <a:spcBef>
                <a:spcPts val="0"/>
              </a:spcBef>
              <a:spcAft>
                <a:spcPts val="0"/>
              </a:spcAft>
              <a:tabLst>
                <a:tab pos="2571750" algn="l"/>
              </a:tabLst>
            </a:pPr>
            <a:r>
              <a:rPr lang="en-US" sz="3200">
                <a:solidFill>
                  <a:srgbClr val="0070C0"/>
                </a:solidFill>
                <a:effectLst/>
                <a:latin typeface="+mj-lt"/>
                <a:ea typeface="Calibri" panose="020F0502020204030204" pitchFamily="34" charset="0"/>
                <a:cs typeface="Times New Roman" panose="02020603050405020304" pitchFamily="18" charset="0"/>
              </a:rPr>
              <a:t>?1. </a:t>
            </a:r>
            <a:r>
              <a:rPr lang="pt-BR" sz="3200">
                <a:solidFill>
                  <a:srgbClr val="0070C0"/>
                </a:solidFill>
                <a:effectLst/>
                <a:latin typeface="+mj-lt"/>
                <a:ea typeface="Calibri" panose="020F0502020204030204" pitchFamily="34" charset="0"/>
                <a:cs typeface="Times New Roman" panose="02020603050405020304" pitchFamily="18" charset="0"/>
              </a:rPr>
              <a:t>Nồng độ phần trăm của dung dịch là gì ? Kí hiệu ?</a:t>
            </a:r>
            <a:endParaRPr lang="en-US" sz="3200">
              <a:solidFill>
                <a:srgbClr val="0070C0"/>
              </a:solidFill>
              <a:effectLst/>
              <a:latin typeface="+mj-lt"/>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tabLst>
                <a:tab pos="2571750" algn="l"/>
              </a:tabLst>
            </a:pPr>
            <a:r>
              <a:rPr lang="en-US" sz="3200">
                <a:solidFill>
                  <a:srgbClr val="0070C0"/>
                </a:solidFill>
                <a:effectLst/>
                <a:latin typeface="+mj-lt"/>
                <a:ea typeface="Calibri" panose="020F0502020204030204" pitchFamily="34" charset="0"/>
                <a:cs typeface="Times New Roman" panose="02020603050405020304" pitchFamily="18" charset="0"/>
              </a:rPr>
              <a:t>?2. Viết công thức tính </a:t>
            </a:r>
            <a:r>
              <a:rPr lang="pt-BR" sz="3200">
                <a:solidFill>
                  <a:srgbClr val="0070C0"/>
                </a:solidFill>
                <a:effectLst/>
                <a:latin typeface="+mj-lt"/>
                <a:ea typeface="Calibri" panose="020F0502020204030204" pitchFamily="34" charset="0"/>
                <a:cs typeface="Times New Roman" panose="02020603050405020304" pitchFamily="18" charset="0"/>
              </a:rPr>
              <a:t>nồng độ phần trăm của dung dịch</a:t>
            </a:r>
            <a:r>
              <a:rPr lang="en-US" sz="3200">
                <a:solidFill>
                  <a:srgbClr val="0070C0"/>
                </a:solidFill>
                <a:effectLst/>
                <a:latin typeface="+mj-lt"/>
                <a:ea typeface="Calibri" panose="020F0502020204030204" pitchFamily="34" charset="0"/>
                <a:cs typeface="Times New Roman" panose="02020603050405020304" pitchFamily="18" charset="0"/>
              </a:rPr>
              <a:t>.</a:t>
            </a:r>
          </a:p>
        </p:txBody>
      </p:sp>
      <p:pic>
        <p:nvPicPr>
          <p:cNvPr id="4" name="Picture 2">
            <a:extLst>
              <a:ext uri="{FF2B5EF4-FFF2-40B4-BE49-F238E27FC236}">
                <a16:creationId xmlns:a16="http://schemas.microsoft.com/office/drawing/2014/main" id="{8E45B769-EF3C-F420-CC58-33C398A081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599" y="4212768"/>
            <a:ext cx="2261532" cy="226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984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965788D4-5970-6CF2-2AA9-26731E7E8B0F}"/>
              </a:ext>
            </a:extLst>
          </p:cNvPr>
          <p:cNvSpPr/>
          <p:nvPr/>
        </p:nvSpPr>
        <p:spPr>
          <a:xfrm>
            <a:off x="870856" y="767468"/>
            <a:ext cx="10450286" cy="4481689"/>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6D13892-F574-0371-0697-BE3D5B313C07}"/>
              </a:ext>
            </a:extLst>
          </p:cNvPr>
          <p:cNvSpPr txBox="1"/>
          <p:nvPr/>
        </p:nvSpPr>
        <p:spPr>
          <a:xfrm>
            <a:off x="870855" y="906693"/>
            <a:ext cx="10148243" cy="1077218"/>
          </a:xfrm>
          <a:prstGeom prst="rect">
            <a:avLst/>
          </a:prstGeom>
          <a:noFill/>
        </p:spPr>
        <p:txBody>
          <a:bodyPr wrap="square">
            <a:spAutoFit/>
          </a:bodyPr>
          <a:lstStyle/>
          <a:p>
            <a:pPr marL="0" marR="0" lvl="0" indent="25400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1</a:t>
            </a:r>
            <a:r>
              <a:rPr kumimoji="0" lang="en-US" altLang="en-US" sz="3200" b="0" i="0" u="none" strike="noStrike" cap="none" normalizeH="0" baseline="0">
                <a:ln>
                  <a:noFill/>
                </a:ln>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Nồng độ phần trăm (kí hiệu là C%) của một dung dịch cho ta biết số gam chất tan có trong 100 gam dung dịch.</a:t>
            </a:r>
            <a:endParaRPr kumimoji="0" lang="en-US" altLang="en-US" sz="1400" b="0" i="0" u="none" strike="noStrike" cap="none" normalizeH="0" baseline="0">
              <a:ln>
                <a:noFill/>
              </a:ln>
              <a:solidFill>
                <a:schemeClr val="tx1"/>
              </a:solidFill>
              <a:effectLst/>
            </a:endParaRPr>
          </a:p>
        </p:txBody>
      </p:sp>
      <p:pic>
        <p:nvPicPr>
          <p:cNvPr id="4" name="Picture 2">
            <a:extLst>
              <a:ext uri="{FF2B5EF4-FFF2-40B4-BE49-F238E27FC236}">
                <a16:creationId xmlns:a16="http://schemas.microsoft.com/office/drawing/2014/main" id="{DB651E30-8428-83D9-9D49-1E9ADDADF2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18" y="5186818"/>
            <a:ext cx="1870967" cy="18709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a:extLst>
              <a:ext uri="{FF2B5EF4-FFF2-40B4-BE49-F238E27FC236}">
                <a16:creationId xmlns:a16="http://schemas.microsoft.com/office/drawing/2014/main" id="{CB9BE5BE-C762-B35A-903B-74780EFB38BD}"/>
              </a:ext>
            </a:extLst>
          </p:cNvPr>
          <p:cNvGraphicFramePr>
            <a:graphicFrameLocks noChangeAspect="1"/>
          </p:cNvGraphicFramePr>
          <p:nvPr>
            <p:extLst>
              <p:ext uri="{D42A27DB-BD31-4B8C-83A1-F6EECF244321}">
                <p14:modId xmlns:p14="http://schemas.microsoft.com/office/powerpoint/2010/main" val="4287866486"/>
              </p:ext>
            </p:extLst>
          </p:nvPr>
        </p:nvGraphicFramePr>
        <p:xfrm>
          <a:off x="1764965" y="2100558"/>
          <a:ext cx="2510511" cy="1118465"/>
        </p:xfrm>
        <a:graphic>
          <a:graphicData uri="http://schemas.openxmlformats.org/presentationml/2006/ole">
            <mc:AlternateContent xmlns:mc="http://schemas.openxmlformats.org/markup-compatibility/2006">
              <mc:Choice xmlns:v="urn:schemas-microsoft-com:vml" Requires="v">
                <p:oleObj spid="_x0000_s1032" r:id="rId4" imgW="990600" imgH="431800" progId="Equation.DSMT4">
                  <p:embed/>
                </p:oleObj>
              </mc:Choice>
              <mc:Fallback>
                <p:oleObj r:id="rId4" imgW="990600" imgH="4318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965" y="2100558"/>
                        <a:ext cx="2510511" cy="1118465"/>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B4649D0E-81D1-A0C7-EB37-77FC594AD18B}"/>
              </a:ext>
            </a:extLst>
          </p:cNvPr>
          <p:cNvGraphicFramePr>
            <a:graphicFrameLocks noChangeAspect="1"/>
          </p:cNvGraphicFramePr>
          <p:nvPr>
            <p:extLst>
              <p:ext uri="{D42A27DB-BD31-4B8C-83A1-F6EECF244321}">
                <p14:modId xmlns:p14="http://schemas.microsoft.com/office/powerpoint/2010/main" val="3266000049"/>
              </p:ext>
            </p:extLst>
          </p:nvPr>
        </p:nvGraphicFramePr>
        <p:xfrm>
          <a:off x="2147955" y="3818129"/>
          <a:ext cx="2596427" cy="1104384"/>
        </p:xfrm>
        <a:graphic>
          <a:graphicData uri="http://schemas.openxmlformats.org/presentationml/2006/ole">
            <mc:AlternateContent xmlns:mc="http://schemas.openxmlformats.org/markup-compatibility/2006">
              <mc:Choice xmlns:v="urn:schemas-microsoft-com:vml" Requires="v">
                <p:oleObj spid="_x0000_s1033" r:id="rId6" imgW="914400" imgH="393700" progId="Equation.3">
                  <p:embed/>
                </p:oleObj>
              </mc:Choice>
              <mc:Fallback>
                <p:oleObj r:id="rId6" imgW="914400" imgH="3937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7955" y="3818129"/>
                        <a:ext cx="2596427" cy="1104384"/>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A19F41F6-4FC0-A132-4F56-29C3C19F8A61}"/>
              </a:ext>
            </a:extLst>
          </p:cNvPr>
          <p:cNvGraphicFramePr>
            <a:graphicFrameLocks noChangeAspect="1"/>
          </p:cNvGraphicFramePr>
          <p:nvPr>
            <p:extLst>
              <p:ext uri="{D42A27DB-BD31-4B8C-83A1-F6EECF244321}">
                <p14:modId xmlns:p14="http://schemas.microsoft.com/office/powerpoint/2010/main" val="526934637"/>
              </p:ext>
            </p:extLst>
          </p:nvPr>
        </p:nvGraphicFramePr>
        <p:xfrm>
          <a:off x="5658575" y="3830974"/>
          <a:ext cx="2794761" cy="1115814"/>
        </p:xfrm>
        <a:graphic>
          <a:graphicData uri="http://schemas.openxmlformats.org/presentationml/2006/ole">
            <mc:AlternateContent xmlns:mc="http://schemas.openxmlformats.org/markup-compatibility/2006">
              <mc:Choice xmlns:v="urn:schemas-microsoft-com:vml" Requires="v">
                <p:oleObj spid="_x0000_s1034" r:id="rId8" imgW="965200" imgH="393700" progId="Equation.3">
                  <p:embed/>
                </p:oleObj>
              </mc:Choice>
              <mc:Fallback>
                <p:oleObj r:id="rId8" imgW="965200" imgH="393700" progId="Equation.3">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8575" y="3830974"/>
                        <a:ext cx="2794761" cy="1115814"/>
                      </a:xfrm>
                      <a:prstGeom prst="rect">
                        <a:avLst/>
                      </a:prstGeom>
                      <a:noFill/>
                    </p:spPr>
                  </p:pic>
                </p:oleObj>
              </mc:Fallback>
            </mc:AlternateContent>
          </a:graphicData>
        </a:graphic>
      </p:graphicFrame>
      <p:sp>
        <p:nvSpPr>
          <p:cNvPr id="10" name="Rectangle 5">
            <a:extLst>
              <a:ext uri="{FF2B5EF4-FFF2-40B4-BE49-F238E27FC236}">
                <a16:creationId xmlns:a16="http://schemas.microsoft.com/office/drawing/2014/main" id="{9CE11922-AA01-20B6-595D-A55433E8DFFA}"/>
              </a:ext>
            </a:extLst>
          </p:cNvPr>
          <p:cNvSpPr>
            <a:spLocks noChangeArrowheads="1"/>
          </p:cNvSpPr>
          <p:nvPr/>
        </p:nvSpPr>
        <p:spPr bwMode="auto">
          <a:xfrm>
            <a:off x="4339199" y="1970550"/>
            <a:ext cx="683997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 đó:</a:t>
            </a:r>
          </a:p>
          <a:p>
            <a:pPr marL="0" marR="0" lvl="0" indent="457200" algn="just" defTabSz="914400" rtl="0" eaLnBrk="0" fontAlgn="base" latinLnBrk="0" hangingPunct="0">
              <a:lnSpc>
                <a:spcPct val="100000"/>
              </a:lnSpc>
              <a:spcBef>
                <a:spcPct val="0"/>
              </a:spcBef>
              <a:spcAft>
                <a:spcPct val="0"/>
              </a:spcAft>
              <a:buClrTx/>
              <a:buSzTx/>
              <a:buFontTx/>
              <a:buNone/>
              <a:tabLst/>
            </a:pPr>
            <a:r>
              <a:rPr lang="fr-FR" altLang="en-US" sz="2800">
                <a:latin typeface="Times New Roman" panose="02020603050405020304" pitchFamily="18" charset="0"/>
                <a:ea typeface="Calibri" panose="020F0502020204030204" pitchFamily="34" charset="0"/>
                <a:cs typeface="Times New Roman" panose="02020603050405020304" pitchFamily="18" charset="0"/>
              </a:rPr>
              <a:t>C%: Nồng độ phần trăm của dung dịch (g)</a:t>
            </a:r>
            <a:endParaRPr kumimoji="0" lang="fr-F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fr-FR" altLang="en-US" sz="28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ct</a:t>
            </a:r>
            <a:r>
              <a:rPr kumimoji="0" lang="fr-F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l</a:t>
            </a:r>
            <a:r>
              <a:rPr kumimoji="0" lang="fr-FR"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fr-F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khối lượng chất tan (g)</a:t>
            </a:r>
            <a:endParaRPr kumimoji="0" lang="en-US" altLang="en-US" sz="2800" b="0" i="0" u="none" strike="noStrike" cap="none" normalizeH="0" baseline="0">
              <a:ln>
                <a:noFill/>
              </a:ln>
              <a:solidFill>
                <a:schemeClr val="tx1"/>
              </a:solidFill>
              <a:effectLst/>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fr-FR" altLang="en-US" sz="28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dd :</a:t>
            </a:r>
            <a:r>
              <a:rPr kumimoji="0" lang="fr-F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a:t>
            </a:r>
            <a:r>
              <a:rPr kumimoji="0" lang="fr-FR"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fr-F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khối lượng dung dịch (g)</a:t>
            </a:r>
            <a:endParaRPr kumimoji="0" lang="en-US" altLang="en-US" sz="2800" b="0" i="0" u="none" strike="noStrike" cap="none" normalizeH="0" baseline="0">
              <a:ln>
                <a:noFill/>
              </a:ln>
              <a:solidFill>
                <a:schemeClr val="tx1"/>
              </a:solidFill>
              <a:effectLst/>
            </a:endParaRPr>
          </a:p>
        </p:txBody>
      </p:sp>
      <p:sp>
        <p:nvSpPr>
          <p:cNvPr id="11" name="Rectangle 6">
            <a:extLst>
              <a:ext uri="{FF2B5EF4-FFF2-40B4-BE49-F238E27FC236}">
                <a16:creationId xmlns:a16="http://schemas.microsoft.com/office/drawing/2014/main" id="{A71F993A-B654-46D4-0BD4-4794247AA59A}"/>
              </a:ext>
            </a:extLst>
          </p:cNvPr>
          <p:cNvSpPr>
            <a:spLocks noChangeArrowheads="1"/>
          </p:cNvSpPr>
          <p:nvPr/>
        </p:nvSpPr>
        <p:spPr bwMode="auto">
          <a:xfrm>
            <a:off x="5518150" y="4989513"/>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7">
            <a:extLst>
              <a:ext uri="{FF2B5EF4-FFF2-40B4-BE49-F238E27FC236}">
                <a16:creationId xmlns:a16="http://schemas.microsoft.com/office/drawing/2014/main" id="{6171729E-F9BD-B61F-B431-CD3AF5F4EFD1}"/>
              </a:ext>
            </a:extLst>
          </p:cNvPr>
          <p:cNvSpPr>
            <a:spLocks noChangeArrowheads="1"/>
          </p:cNvSpPr>
          <p:nvPr/>
        </p:nvSpPr>
        <p:spPr bwMode="auto">
          <a:xfrm>
            <a:off x="5518150" y="537845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extBox 13">
            <a:extLst>
              <a:ext uri="{FF2B5EF4-FFF2-40B4-BE49-F238E27FC236}">
                <a16:creationId xmlns:a16="http://schemas.microsoft.com/office/drawing/2014/main" id="{1F216CB6-F737-3925-7437-07BC79997E66}"/>
              </a:ext>
            </a:extLst>
          </p:cNvPr>
          <p:cNvSpPr txBox="1"/>
          <p:nvPr/>
        </p:nvSpPr>
        <p:spPr>
          <a:xfrm>
            <a:off x="926801" y="3739850"/>
            <a:ext cx="734030" cy="523220"/>
          </a:xfrm>
          <a:prstGeom prst="rect">
            <a:avLst/>
          </a:prstGeom>
          <a:noFill/>
        </p:spPr>
        <p:txBody>
          <a:bodyPr wrap="square">
            <a:spAutoFit/>
          </a:bodyPr>
          <a:lstStyle/>
          <a:p>
            <a:pPr marL="0" marR="0" lvl="0" indent="25400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3. </a:t>
            </a:r>
            <a:endParaRPr kumimoji="0" lang="en-US" altLang="en-US" sz="2800" b="0" i="0" u="none" strike="noStrike" cap="none" normalizeH="0" baseline="0">
              <a:ln>
                <a:noFill/>
              </a:ln>
              <a:solidFill>
                <a:srgbClr val="0070C0"/>
              </a:solidFill>
              <a:effectLst/>
              <a:latin typeface="Arial" panose="020B0604020202020204" pitchFamily="34" charset="0"/>
            </a:endParaRPr>
          </a:p>
        </p:txBody>
      </p:sp>
      <p:sp>
        <p:nvSpPr>
          <p:cNvPr id="15" name="TextBox 14">
            <a:extLst>
              <a:ext uri="{FF2B5EF4-FFF2-40B4-BE49-F238E27FC236}">
                <a16:creationId xmlns:a16="http://schemas.microsoft.com/office/drawing/2014/main" id="{5581AA6C-9607-F3B1-E3BF-7EA03D7D7C92}"/>
              </a:ext>
            </a:extLst>
          </p:cNvPr>
          <p:cNvSpPr txBox="1"/>
          <p:nvPr/>
        </p:nvSpPr>
        <p:spPr>
          <a:xfrm>
            <a:off x="870855" y="1978324"/>
            <a:ext cx="734030" cy="523220"/>
          </a:xfrm>
          <a:prstGeom prst="rect">
            <a:avLst/>
          </a:prstGeom>
          <a:noFill/>
        </p:spPr>
        <p:txBody>
          <a:bodyPr wrap="square">
            <a:spAutoFit/>
          </a:bodyPr>
          <a:lstStyle/>
          <a:p>
            <a:pPr marL="0" marR="0" lvl="0" indent="25400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2. </a:t>
            </a:r>
            <a:endParaRPr kumimoji="0" lang="en-US" altLang="en-US" sz="2800" b="0" i="0" u="none" strike="noStrike" cap="none" normalizeH="0" baseline="0">
              <a:ln>
                <a:noFill/>
              </a:ln>
              <a:solidFill>
                <a:srgbClr val="0070C0"/>
              </a:solidFill>
              <a:effectLst/>
              <a:latin typeface="Arial" panose="020B0604020202020204" pitchFamily="34" charset="0"/>
            </a:endParaRPr>
          </a:p>
        </p:txBody>
      </p:sp>
    </p:spTree>
    <p:extLst>
      <p:ext uri="{BB962C8B-B14F-4D97-AF65-F5344CB8AC3E}">
        <p14:creationId xmlns:p14="http://schemas.microsoft.com/office/powerpoint/2010/main" val="3700553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849020" y="1501326"/>
            <a:ext cx="10744265" cy="4031873"/>
          </a:xfrm>
          <a:prstGeom prst="rect">
            <a:avLst/>
          </a:prstGeom>
          <a:noFill/>
        </p:spPr>
        <p:txBody>
          <a:bodyPr wrap="square">
            <a:spAutoFit/>
          </a:bodyPr>
          <a:lstStyle/>
          <a:p>
            <a:r>
              <a:rPr lang="en-US" sz="3200" b="1" i="1" u="sng"/>
              <a:t>Bài tập 1</a:t>
            </a:r>
            <a:r>
              <a:rPr lang="en-US" sz="3200" b="1"/>
              <a:t>:</a:t>
            </a:r>
            <a:r>
              <a:rPr lang="en-US" sz="3200"/>
              <a:t> Hòa tan 2 g Acetic acid vào 48 g. Tính nồng độ phần trăm của dung dịch Acetic acid thu được.</a:t>
            </a:r>
          </a:p>
          <a:p>
            <a:r>
              <a:rPr lang="en-US" sz="3200" b="1" i="1" u="sng"/>
              <a:t>Bài tập 2</a:t>
            </a:r>
            <a:r>
              <a:rPr lang="en-US" sz="3200"/>
              <a:t>: Tính khối lượng Sodium hydroxide (NaOH) có trong 200g dung dịch NaOH có nồng độ 15%.</a:t>
            </a:r>
          </a:p>
          <a:p>
            <a:r>
              <a:rPr lang="en-US" sz="3200" b="1" i="1" u="sng"/>
              <a:t>Bài tập 3</a:t>
            </a:r>
            <a:r>
              <a:rPr lang="en-US" sz="3200"/>
              <a:t>: Hòa tan 20 g đường vào nước thu được dung dịch đường có nồng độ 10%. Tính khối lượng dd đường pha chế được và khối lượng nước cần dùng cho sự pha chế.</a:t>
            </a:r>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a:t>
            </a:r>
          </a:p>
          <a:p>
            <a:pPr algn="ctr"/>
            <a:r>
              <a:rPr lang="en-US" sz="2800">
                <a:solidFill>
                  <a:schemeClr val="bg1"/>
                </a:solidFill>
                <a:latin typeface="+mj-lt"/>
                <a:cs typeface="Arial" panose="020B0604020202020204" pitchFamily="34" charset="0"/>
              </a:rPr>
              <a:t>Hoàn thành phiếu học tập số 3</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spTree>
    <p:extLst>
      <p:ext uri="{BB962C8B-B14F-4D97-AF65-F5344CB8AC3E}">
        <p14:creationId xmlns:p14="http://schemas.microsoft.com/office/powerpoint/2010/main" val="1630713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640015" y="961741"/>
            <a:ext cx="11717448" cy="4832092"/>
          </a:xfrm>
          <a:prstGeom prst="rect">
            <a:avLst/>
          </a:prstGeom>
          <a:noFill/>
        </p:spPr>
        <p:txBody>
          <a:bodyPr wrap="square">
            <a:spAutoFit/>
          </a:bodyPr>
          <a:lstStyle/>
          <a:p>
            <a:r>
              <a:rPr lang="en-US" sz="2800">
                <a:solidFill>
                  <a:srgbClr val="0070C0"/>
                </a:solidFill>
              </a:rPr>
              <a:t>BT1:</a:t>
            </a:r>
          </a:p>
          <a:p>
            <a:r>
              <a:rPr lang="en-US" sz="2800"/>
              <a:t>- Khối lượng dung Acetic acid là</a:t>
            </a:r>
          </a:p>
          <a:p>
            <a:r>
              <a:rPr lang="en-US" sz="2800"/>
              <a:t> m</a:t>
            </a:r>
            <a:r>
              <a:rPr lang="en-US" sz="2800" baseline="-25000"/>
              <a:t>dd</a:t>
            </a:r>
            <a:r>
              <a:rPr lang="en-US" sz="2800"/>
              <a:t> = m</a:t>
            </a:r>
            <a:r>
              <a:rPr lang="en-US" sz="2800" baseline="-25000"/>
              <a:t>ct</a:t>
            </a:r>
            <a:r>
              <a:rPr lang="en-US" sz="2800"/>
              <a:t> + m</a:t>
            </a:r>
            <a:r>
              <a:rPr lang="en-US" sz="2800" baseline="-25000"/>
              <a:t>dm</a:t>
            </a:r>
            <a:r>
              <a:rPr lang="en-US" sz="2800"/>
              <a:t> = 2+ 48 = 50 (g)</a:t>
            </a:r>
          </a:p>
          <a:p>
            <a:endParaRPr lang="en-US" sz="2800"/>
          </a:p>
          <a:p>
            <a:r>
              <a:rPr lang="en-US" sz="2800"/>
              <a:t>-Nồng độ phần trăm của dung dịch Acetic acid là</a:t>
            </a:r>
          </a:p>
          <a:p>
            <a:endParaRPr lang="en-US" sz="2800"/>
          </a:p>
          <a:p>
            <a:endParaRPr lang="en-US" sz="2800"/>
          </a:p>
          <a:p>
            <a:endParaRPr lang="en-US" sz="2800"/>
          </a:p>
          <a:p>
            <a:endParaRPr lang="en-US" sz="2800"/>
          </a:p>
          <a:p>
            <a:r>
              <a:rPr lang="en-US" sz="2800"/>
              <a:t>Vậy nồng độ phần trăm của dung dịch thu được là 4%</a:t>
            </a:r>
            <a:r>
              <a:rPr lang="en-US" sz="2800" i="1"/>
              <a:t> </a:t>
            </a:r>
            <a:endParaRPr lang="en-US" sz="2800"/>
          </a:p>
          <a:p>
            <a:endParaRPr lang="en-US" sz="2800"/>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127574" y="0"/>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 </a:t>
            </a:r>
          </a:p>
          <a:p>
            <a:pPr algn="ctr"/>
            <a:r>
              <a:rPr lang="en-US" sz="2800">
                <a:solidFill>
                  <a:schemeClr val="bg1"/>
                </a:solidFill>
                <a:latin typeface="+mj-lt"/>
                <a:cs typeface="Arial" panose="020B0604020202020204" pitchFamily="34" charset="0"/>
              </a:rPr>
              <a:t>Hoàn thành phiếu học tập số 3</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3"/>
          <a:srcRect l="-3420" t="25984" r="-1106" b="9163"/>
          <a:stretch/>
        </p:blipFill>
        <p:spPr>
          <a:xfrm>
            <a:off x="9724291" y="-25250"/>
            <a:ext cx="2183255" cy="1357323"/>
          </a:xfrm>
          <a:prstGeom prst="rect">
            <a:avLst/>
          </a:prstGeom>
        </p:spPr>
      </p:pic>
      <p:sp>
        <p:nvSpPr>
          <p:cNvPr id="11" name="Rectangle 8">
            <a:extLst>
              <a:ext uri="{FF2B5EF4-FFF2-40B4-BE49-F238E27FC236}">
                <a16:creationId xmlns:a16="http://schemas.microsoft.com/office/drawing/2014/main" id="{8B7F88AD-6701-A79A-2D11-D7ABE06CA6BF}"/>
              </a:ext>
            </a:extLst>
          </p:cNvPr>
          <p:cNvSpPr>
            <a:spLocks noChangeArrowheads="1"/>
          </p:cNvSpPr>
          <p:nvPr/>
        </p:nvSpPr>
        <p:spPr bwMode="auto">
          <a:xfrm>
            <a:off x="2407534" y="20652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2" name="Object 11">
            <a:extLst>
              <a:ext uri="{FF2B5EF4-FFF2-40B4-BE49-F238E27FC236}">
                <a16:creationId xmlns:a16="http://schemas.microsoft.com/office/drawing/2014/main" id="{BBE096BA-6B00-97FD-DE1D-B8E3F630486E}"/>
              </a:ext>
            </a:extLst>
          </p:cNvPr>
          <p:cNvGraphicFramePr>
            <a:graphicFrameLocks noChangeAspect="1"/>
          </p:cNvGraphicFramePr>
          <p:nvPr>
            <p:extLst>
              <p:ext uri="{D42A27DB-BD31-4B8C-83A1-F6EECF244321}">
                <p14:modId xmlns:p14="http://schemas.microsoft.com/office/powerpoint/2010/main" val="3534464314"/>
              </p:ext>
            </p:extLst>
          </p:nvPr>
        </p:nvGraphicFramePr>
        <p:xfrm>
          <a:off x="1770928" y="3388496"/>
          <a:ext cx="6580496" cy="1261640"/>
        </p:xfrm>
        <a:graphic>
          <a:graphicData uri="http://schemas.openxmlformats.org/presentationml/2006/ole">
            <mc:AlternateContent xmlns:mc="http://schemas.openxmlformats.org/markup-compatibility/2006">
              <mc:Choice xmlns:v="urn:schemas-microsoft-com:vml" Requires="v">
                <p:oleObj spid="_x0000_s2052" r:id="rId4" imgW="2286000" imgH="431800" progId="Equation.3">
                  <p:embed/>
                </p:oleObj>
              </mc:Choice>
              <mc:Fallback>
                <p:oleObj r:id="rId4" imgW="2286000" imgH="4318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928" y="3388496"/>
                        <a:ext cx="6580496" cy="1261640"/>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F7F87BAE-3377-BAC2-05DA-06636A9CB7B3}"/>
              </a:ext>
            </a:extLst>
          </p:cNvPr>
          <p:cNvSpPr txBox="1"/>
          <p:nvPr/>
        </p:nvSpPr>
        <p:spPr>
          <a:xfrm>
            <a:off x="892278" y="5360021"/>
            <a:ext cx="7300450" cy="670440"/>
          </a:xfrm>
          <a:prstGeom prst="rect">
            <a:avLst/>
          </a:prstGeom>
          <a:noFill/>
        </p:spPr>
        <p:txBody>
          <a:bodyPr wrap="square">
            <a:spAutoFit/>
          </a:bodyPr>
          <a:lstStyle/>
          <a:p>
            <a:pPr marL="0" marR="0" algn="just">
              <a:lnSpc>
                <a:spcPct val="107000"/>
              </a:lnSpc>
              <a:spcBef>
                <a:spcPts val="0"/>
              </a:spcBef>
              <a:spcAft>
                <a:spcPts val="0"/>
              </a:spcAft>
            </a:pPr>
            <a:r>
              <a:rPr lang="en-US" sz="1800" i="1">
                <a:effectLst/>
                <a:latin typeface="Times New Roman" panose="02020603050405020304" pitchFamily="18" charset="0"/>
                <a:ea typeface="Calibri" panose="020F0502020204030204" pitchFamily="34" charset="0"/>
                <a:cs typeface="Times New Roman" panose="02020603050405020304" pitchFamily="18" charset="0"/>
              </a:rPr>
              <a:t>nồng độ giấm ăn phần Mở đầu và giới thiệu giấm ăn là dd </a:t>
            </a:r>
            <a:r>
              <a:rPr lang="en-US" sz="1800" i="1">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Acetic acid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có nồng 2- 5%.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7159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down)">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wipe(down)">
                                      <p:cBhvr>
                                        <p:cTn id="31"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640015" y="961741"/>
            <a:ext cx="11717448" cy="4832092"/>
          </a:xfrm>
          <a:prstGeom prst="rect">
            <a:avLst/>
          </a:prstGeom>
          <a:noFill/>
        </p:spPr>
        <p:txBody>
          <a:bodyPr wrap="square">
            <a:spAutoFit/>
          </a:bodyPr>
          <a:lstStyle/>
          <a:p>
            <a:r>
              <a:rPr lang="en-US" sz="2800">
                <a:solidFill>
                  <a:srgbClr val="0070C0"/>
                </a:solidFill>
              </a:rPr>
              <a:t>BT1:</a:t>
            </a:r>
          </a:p>
          <a:p>
            <a:r>
              <a:rPr lang="en-US" sz="2800"/>
              <a:t>- Khối lượng dung Acetic acid là</a:t>
            </a:r>
          </a:p>
          <a:p>
            <a:r>
              <a:rPr lang="en-US" sz="2800"/>
              <a:t> m</a:t>
            </a:r>
            <a:r>
              <a:rPr lang="en-US" sz="2800" baseline="-25000"/>
              <a:t>dd</a:t>
            </a:r>
            <a:r>
              <a:rPr lang="en-US" sz="2800"/>
              <a:t> = m</a:t>
            </a:r>
            <a:r>
              <a:rPr lang="en-US" sz="2800" baseline="-25000"/>
              <a:t>ct</a:t>
            </a:r>
            <a:r>
              <a:rPr lang="en-US" sz="2800"/>
              <a:t> + m</a:t>
            </a:r>
            <a:r>
              <a:rPr lang="en-US" sz="2800" baseline="-25000"/>
              <a:t>dm</a:t>
            </a:r>
            <a:r>
              <a:rPr lang="en-US" sz="2800"/>
              <a:t> = 2+ 48 = 50 (g)</a:t>
            </a:r>
          </a:p>
          <a:p>
            <a:endParaRPr lang="en-US" sz="2800"/>
          </a:p>
          <a:p>
            <a:r>
              <a:rPr lang="en-US" sz="2800"/>
              <a:t>-Nồng độ phần trăm của dung dịch Acetic acid là</a:t>
            </a:r>
          </a:p>
          <a:p>
            <a:endParaRPr lang="en-US" sz="2800"/>
          </a:p>
          <a:p>
            <a:endParaRPr lang="en-US" sz="2800"/>
          </a:p>
          <a:p>
            <a:endParaRPr lang="en-US" sz="2800"/>
          </a:p>
          <a:p>
            <a:endParaRPr lang="en-US" sz="2800"/>
          </a:p>
          <a:p>
            <a:r>
              <a:rPr lang="en-US" sz="2800"/>
              <a:t>Vậy nồng độ phần trăm của dung dịch thu được là 4%</a:t>
            </a:r>
            <a:r>
              <a:rPr lang="en-US" sz="2800" i="1"/>
              <a:t> </a:t>
            </a:r>
            <a:endParaRPr lang="en-US" sz="2800"/>
          </a:p>
          <a:p>
            <a:endParaRPr lang="en-US" sz="2800"/>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127574" y="0"/>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 </a:t>
            </a:r>
          </a:p>
          <a:p>
            <a:pPr algn="ctr"/>
            <a:r>
              <a:rPr lang="en-US" sz="2800">
                <a:solidFill>
                  <a:schemeClr val="bg1"/>
                </a:solidFill>
                <a:latin typeface="+mj-lt"/>
                <a:cs typeface="Arial" panose="020B0604020202020204" pitchFamily="34" charset="0"/>
              </a:rPr>
              <a:t>Hoàn thành phiếu học tập số 3</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3"/>
          <a:srcRect l="-3420" t="25984" r="-1106" b="9163"/>
          <a:stretch/>
        </p:blipFill>
        <p:spPr>
          <a:xfrm>
            <a:off x="9724291" y="-25250"/>
            <a:ext cx="2183255" cy="1357323"/>
          </a:xfrm>
          <a:prstGeom prst="rect">
            <a:avLst/>
          </a:prstGeom>
        </p:spPr>
      </p:pic>
      <p:sp>
        <p:nvSpPr>
          <p:cNvPr id="11" name="Rectangle 8">
            <a:extLst>
              <a:ext uri="{FF2B5EF4-FFF2-40B4-BE49-F238E27FC236}">
                <a16:creationId xmlns:a16="http://schemas.microsoft.com/office/drawing/2014/main" id="{8B7F88AD-6701-A79A-2D11-D7ABE06CA6BF}"/>
              </a:ext>
            </a:extLst>
          </p:cNvPr>
          <p:cNvSpPr>
            <a:spLocks noChangeArrowheads="1"/>
          </p:cNvSpPr>
          <p:nvPr/>
        </p:nvSpPr>
        <p:spPr bwMode="auto">
          <a:xfrm>
            <a:off x="2407534" y="20652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2" name="Object 11">
            <a:extLst>
              <a:ext uri="{FF2B5EF4-FFF2-40B4-BE49-F238E27FC236}">
                <a16:creationId xmlns:a16="http://schemas.microsoft.com/office/drawing/2014/main" id="{BBE096BA-6B00-97FD-DE1D-B8E3F630486E}"/>
              </a:ext>
            </a:extLst>
          </p:cNvPr>
          <p:cNvGraphicFramePr>
            <a:graphicFrameLocks noChangeAspect="1"/>
          </p:cNvGraphicFramePr>
          <p:nvPr/>
        </p:nvGraphicFramePr>
        <p:xfrm>
          <a:off x="1770928" y="3388496"/>
          <a:ext cx="6580496" cy="1261640"/>
        </p:xfrm>
        <a:graphic>
          <a:graphicData uri="http://schemas.openxmlformats.org/presentationml/2006/ole">
            <mc:AlternateContent xmlns:mc="http://schemas.openxmlformats.org/markup-compatibility/2006">
              <mc:Choice xmlns:v="urn:schemas-microsoft-com:vml" Requires="v">
                <p:oleObj spid="_x0000_s3076" r:id="rId4" imgW="2286000" imgH="431800" progId="Equation.3">
                  <p:embed/>
                </p:oleObj>
              </mc:Choice>
              <mc:Fallback>
                <p:oleObj r:id="rId4" imgW="2286000" imgH="431800" progId="Equation.3">
                  <p:embed/>
                  <p:pic>
                    <p:nvPicPr>
                      <p:cNvPr id="12" name="Object 11">
                        <a:extLst>
                          <a:ext uri="{FF2B5EF4-FFF2-40B4-BE49-F238E27FC236}">
                            <a16:creationId xmlns:a16="http://schemas.microsoft.com/office/drawing/2014/main" id="{BBE096BA-6B00-97FD-DE1D-B8E3F6304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928" y="3388496"/>
                        <a:ext cx="6580496" cy="1261640"/>
                      </a:xfrm>
                      <a:prstGeom prst="rect">
                        <a:avLst/>
                      </a:prstGeom>
                      <a:noFill/>
                    </p:spPr>
                  </p:pic>
                </p:oleObj>
              </mc:Fallback>
            </mc:AlternateContent>
          </a:graphicData>
        </a:graphic>
      </p:graphicFrame>
    </p:spTree>
    <p:extLst>
      <p:ext uri="{BB962C8B-B14F-4D97-AF65-F5344CB8AC3E}">
        <p14:creationId xmlns:p14="http://schemas.microsoft.com/office/powerpoint/2010/main" val="2425094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down)">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wipe(down)">
                                      <p:cBhvr>
                                        <p:cTn id="31"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9AAF93-5EE7-02A2-2C90-CA7514168BC8}"/>
              </a:ext>
            </a:extLst>
          </p:cNvPr>
          <p:cNvPicPr>
            <a:picLocks noChangeAspect="1"/>
          </p:cNvPicPr>
          <p:nvPr/>
        </p:nvPicPr>
        <p:blipFill>
          <a:blip r:embed="rId2">
            <a:clrChange>
              <a:clrFrom>
                <a:srgbClr val="000000">
                  <a:alpha val="0"/>
                </a:srgbClr>
              </a:clrFrom>
              <a:clrTo>
                <a:srgbClr val="000000">
                  <a:alpha val="0"/>
                </a:srgbClr>
              </a:clrTo>
            </a:clrChange>
          </a:blip>
          <a:stretch>
            <a:fillRect/>
          </a:stretch>
        </p:blipFill>
        <p:spPr>
          <a:xfrm>
            <a:off x="2056595" y="708189"/>
            <a:ext cx="7175896" cy="4432395"/>
          </a:xfrm>
          <a:prstGeom prst="rect">
            <a:avLst/>
          </a:prstGeom>
        </p:spPr>
      </p:pic>
      <p:sp>
        <p:nvSpPr>
          <p:cNvPr id="3" name="TextBox 2">
            <a:extLst>
              <a:ext uri="{FF2B5EF4-FFF2-40B4-BE49-F238E27FC236}">
                <a16:creationId xmlns:a16="http://schemas.microsoft.com/office/drawing/2014/main" id="{24F70CE0-80F4-26A2-5733-5C3FAE946566}"/>
              </a:ext>
            </a:extLst>
          </p:cNvPr>
          <p:cNvSpPr txBox="1"/>
          <p:nvPr/>
        </p:nvSpPr>
        <p:spPr>
          <a:xfrm>
            <a:off x="715297" y="5278879"/>
            <a:ext cx="9608574" cy="593304"/>
          </a:xfrm>
          <a:prstGeom prst="rect">
            <a:avLst/>
          </a:prstGeom>
          <a:noFill/>
        </p:spPr>
        <p:txBody>
          <a:bodyPr wrap="square">
            <a:spAutoFit/>
          </a:bodyPr>
          <a:lstStyle/>
          <a:p>
            <a:pPr marL="0" marR="0" algn="ctr">
              <a:lnSpc>
                <a:spcPct val="107000"/>
              </a:lnSpc>
              <a:spcBef>
                <a:spcPts val="0"/>
              </a:spcBef>
              <a:spcAft>
                <a:spcPts val="0"/>
              </a:spcAft>
            </a:pPr>
            <a:r>
              <a:rPr lang="en-US" sz="3200" b="1" i="1">
                <a:latin typeface="Times New Roman" panose="02020603050405020304" pitchFamily="18" charset="0"/>
                <a:ea typeface="Calibri" panose="020F0502020204030204" pitchFamily="34" charset="0"/>
                <a:cs typeface="Times New Roman" panose="02020603050405020304" pitchFamily="18" charset="0"/>
              </a:rPr>
              <a:t>G</a:t>
            </a:r>
            <a:r>
              <a:rPr lang="en-US" sz="3200" b="1" i="1">
                <a:effectLst/>
                <a:latin typeface="Times New Roman" panose="02020603050405020304" pitchFamily="18" charset="0"/>
                <a:ea typeface="Calibri" panose="020F0502020204030204" pitchFamily="34" charset="0"/>
                <a:cs typeface="Times New Roman" panose="02020603050405020304" pitchFamily="18" charset="0"/>
              </a:rPr>
              <a:t>iấm ăn là dd </a:t>
            </a:r>
            <a:r>
              <a:rPr lang="en-US" sz="3200" b="1" i="1">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Acetic acid </a:t>
            </a:r>
            <a:r>
              <a:rPr lang="en-US" sz="3200" b="1" i="1">
                <a:effectLst/>
                <a:latin typeface="Times New Roman" panose="02020603050405020304" pitchFamily="18" charset="0"/>
                <a:ea typeface="Calibri" panose="020F0502020204030204" pitchFamily="34" charset="0"/>
                <a:cs typeface="Times New Roman" panose="02020603050405020304" pitchFamily="18" charset="0"/>
              </a:rPr>
              <a:t>có nồng độ 2- 5%.</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78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rus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640015" y="961741"/>
            <a:ext cx="11096714" cy="3539430"/>
          </a:xfrm>
          <a:prstGeom prst="rect">
            <a:avLst/>
          </a:prstGeom>
          <a:noFill/>
        </p:spPr>
        <p:txBody>
          <a:bodyPr wrap="square">
            <a:spAutoFit/>
          </a:bodyPr>
          <a:lstStyle/>
          <a:p>
            <a:r>
              <a:rPr lang="en-US" sz="2800">
                <a:solidFill>
                  <a:srgbClr val="0070C0"/>
                </a:solidFill>
              </a:rPr>
              <a:t>BT2:</a:t>
            </a:r>
          </a:p>
          <a:p>
            <a:r>
              <a:rPr lang="en-US" sz="2800"/>
              <a:t>-Khối lượng NaOH có trong 200 g dung dịch 15% là : </a:t>
            </a:r>
          </a:p>
          <a:p>
            <a:endParaRPr lang="en-US" sz="2800"/>
          </a:p>
          <a:p>
            <a:endParaRPr lang="en-US" sz="2800"/>
          </a:p>
          <a:p>
            <a:endParaRPr lang="en-US" sz="2800"/>
          </a:p>
          <a:p>
            <a:endParaRPr lang="en-US" sz="2800"/>
          </a:p>
          <a:p>
            <a:r>
              <a:rPr lang="en-US" sz="2800" i="1"/>
              <a:t>Vậy khối lượng NaOH có trong 200 gam dd 15% là 30 gam.</a:t>
            </a:r>
            <a:endParaRPr lang="en-US" sz="2800"/>
          </a:p>
          <a:p>
            <a:endParaRPr lang="en-US" sz="2800"/>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127574" y="0"/>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 </a:t>
            </a:r>
          </a:p>
          <a:p>
            <a:pPr algn="ctr"/>
            <a:r>
              <a:rPr lang="en-US" sz="2800">
                <a:solidFill>
                  <a:schemeClr val="bg1"/>
                </a:solidFill>
                <a:latin typeface="+mj-lt"/>
                <a:cs typeface="Arial" panose="020B0604020202020204" pitchFamily="34" charset="0"/>
              </a:rPr>
              <a:t>Hoàn thành phiếu học tập số 3</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3"/>
          <a:srcRect l="-3420" t="25984" r="-1106" b="9163"/>
          <a:stretch/>
        </p:blipFill>
        <p:spPr>
          <a:xfrm>
            <a:off x="9724291" y="-25250"/>
            <a:ext cx="2183255" cy="1357323"/>
          </a:xfrm>
          <a:prstGeom prst="rect">
            <a:avLst/>
          </a:prstGeom>
        </p:spPr>
      </p:pic>
      <p:sp>
        <p:nvSpPr>
          <p:cNvPr id="11" name="Rectangle 8">
            <a:extLst>
              <a:ext uri="{FF2B5EF4-FFF2-40B4-BE49-F238E27FC236}">
                <a16:creationId xmlns:a16="http://schemas.microsoft.com/office/drawing/2014/main" id="{8B7F88AD-6701-A79A-2D11-D7ABE06CA6BF}"/>
              </a:ext>
            </a:extLst>
          </p:cNvPr>
          <p:cNvSpPr>
            <a:spLocks noChangeArrowheads="1"/>
          </p:cNvSpPr>
          <p:nvPr/>
        </p:nvSpPr>
        <p:spPr bwMode="auto">
          <a:xfrm>
            <a:off x="2407534" y="20652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06274C23-3B22-4367-E23B-1FE782773551}"/>
              </a:ext>
            </a:extLst>
          </p:cNvPr>
          <p:cNvSpPr>
            <a:spLocks noChangeArrowheads="1"/>
          </p:cNvSpPr>
          <p:nvPr/>
        </p:nvSpPr>
        <p:spPr bwMode="auto">
          <a:xfrm>
            <a:off x="1574157" y="21334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a:extLst>
              <a:ext uri="{FF2B5EF4-FFF2-40B4-BE49-F238E27FC236}">
                <a16:creationId xmlns:a16="http://schemas.microsoft.com/office/drawing/2014/main" id="{8C81AC9D-B717-BA49-778A-6DA258358A41}"/>
              </a:ext>
            </a:extLst>
          </p:cNvPr>
          <p:cNvGraphicFramePr>
            <a:graphicFrameLocks noChangeAspect="1"/>
          </p:cNvGraphicFramePr>
          <p:nvPr>
            <p:extLst>
              <p:ext uri="{D42A27DB-BD31-4B8C-83A1-F6EECF244321}">
                <p14:modId xmlns:p14="http://schemas.microsoft.com/office/powerpoint/2010/main" val="231424294"/>
              </p:ext>
            </p:extLst>
          </p:nvPr>
        </p:nvGraphicFramePr>
        <p:xfrm>
          <a:off x="1574156" y="1962083"/>
          <a:ext cx="7790123" cy="1343126"/>
        </p:xfrm>
        <a:graphic>
          <a:graphicData uri="http://schemas.openxmlformats.org/presentationml/2006/ole">
            <mc:AlternateContent xmlns:mc="http://schemas.openxmlformats.org/markup-compatibility/2006">
              <mc:Choice xmlns:v="urn:schemas-microsoft-com:vml" Requires="v">
                <p:oleObj spid="_x0000_s4100" r:id="rId4" imgW="2247900" imgH="393700" progId="Equation.3">
                  <p:embed/>
                </p:oleObj>
              </mc:Choice>
              <mc:Fallback>
                <p:oleObj r:id="rId4" imgW="2247900" imgH="3937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156" y="1962083"/>
                        <a:ext cx="7790123" cy="1343126"/>
                      </a:xfrm>
                      <a:prstGeom prst="rect">
                        <a:avLst/>
                      </a:prstGeom>
                      <a:noFill/>
                    </p:spPr>
                  </p:pic>
                </p:oleObj>
              </mc:Fallback>
            </mc:AlternateContent>
          </a:graphicData>
        </a:graphic>
      </p:graphicFrame>
    </p:spTree>
    <p:extLst>
      <p:ext uri="{BB962C8B-B14F-4D97-AF65-F5344CB8AC3E}">
        <p14:creationId xmlns:p14="http://schemas.microsoft.com/office/powerpoint/2010/main" val="231547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640015" y="961741"/>
            <a:ext cx="11096714" cy="4401205"/>
          </a:xfrm>
          <a:prstGeom prst="rect">
            <a:avLst/>
          </a:prstGeom>
          <a:noFill/>
        </p:spPr>
        <p:txBody>
          <a:bodyPr wrap="square">
            <a:spAutoFit/>
          </a:bodyPr>
          <a:lstStyle/>
          <a:p>
            <a:r>
              <a:rPr lang="en-US" sz="2800">
                <a:solidFill>
                  <a:srgbClr val="0070C0"/>
                </a:solidFill>
                <a:latin typeface="+mj-lt"/>
              </a:rPr>
              <a:t>BT3:</a:t>
            </a:r>
          </a:p>
          <a:p>
            <a:r>
              <a:rPr lang="en-US" sz="2800">
                <a:latin typeface="+mj-lt"/>
              </a:rPr>
              <a:t>- Khối lượng dung dịch đường pha chế được là:</a:t>
            </a:r>
          </a:p>
          <a:p>
            <a:endParaRPr lang="en-US" sz="2800">
              <a:latin typeface="+mj-lt"/>
            </a:endParaRPr>
          </a:p>
          <a:p>
            <a:endParaRPr lang="en-US" sz="2800">
              <a:latin typeface="+mj-lt"/>
            </a:endParaRPr>
          </a:p>
          <a:p>
            <a:endParaRPr lang="en-US" sz="2800">
              <a:latin typeface="+mj-lt"/>
            </a:endParaRPr>
          </a:p>
          <a:p>
            <a:endParaRPr lang="en-US" sz="2800">
              <a:latin typeface="+mj-lt"/>
            </a:endParaRPr>
          </a:p>
          <a:p>
            <a:r>
              <a:rPr lang="en-US" sz="2800">
                <a:latin typeface="+mj-lt"/>
              </a:rPr>
              <a:t>- Khối lượng nước cần dùng cho pha chế là :</a:t>
            </a:r>
          </a:p>
          <a:p>
            <a:r>
              <a:rPr lang="en-US" sz="2800">
                <a:latin typeface="+mj-lt"/>
              </a:rPr>
              <a:t> 	m</a:t>
            </a:r>
            <a:r>
              <a:rPr lang="en-US" sz="2800" baseline="-25000">
                <a:latin typeface="+mj-lt"/>
              </a:rPr>
              <a:t>dd</a:t>
            </a:r>
            <a:r>
              <a:rPr lang="en-US" sz="2800">
                <a:latin typeface="+mj-lt"/>
              </a:rPr>
              <a:t>  = m</a:t>
            </a:r>
            <a:r>
              <a:rPr lang="en-US" sz="2800" baseline="-25000">
                <a:latin typeface="+mj-lt"/>
              </a:rPr>
              <a:t>ct  </a:t>
            </a:r>
            <a:r>
              <a:rPr lang="en-US" sz="2800">
                <a:latin typeface="+mj-lt"/>
              </a:rPr>
              <a:t>+  m</a:t>
            </a:r>
            <a:r>
              <a:rPr lang="en-US" sz="2800" baseline="-25000">
                <a:latin typeface="+mj-lt"/>
              </a:rPr>
              <a:t>dm </a:t>
            </a:r>
            <a:r>
              <a:rPr lang="en-US" sz="2800">
                <a:latin typeface="+mj-lt"/>
              </a:rPr>
              <a:t> </a:t>
            </a:r>
          </a:p>
          <a:p>
            <a:r>
              <a:rPr lang="en-US" sz="2800">
                <a:latin typeface="+mj-lt"/>
              </a:rPr>
              <a:t> 	m</a:t>
            </a:r>
            <a:r>
              <a:rPr lang="en-US" sz="2800" baseline="-25000">
                <a:latin typeface="+mj-lt"/>
              </a:rPr>
              <a:t>dm</a:t>
            </a:r>
            <a:r>
              <a:rPr lang="en-US" sz="2800">
                <a:latin typeface="+mj-lt"/>
              </a:rPr>
              <a:t> = m</a:t>
            </a:r>
            <a:r>
              <a:rPr lang="en-US" sz="2800" baseline="-25000">
                <a:latin typeface="+mj-lt"/>
              </a:rPr>
              <a:t>dd</a:t>
            </a:r>
            <a:r>
              <a:rPr lang="en-US" sz="2800">
                <a:latin typeface="+mj-lt"/>
              </a:rPr>
              <a:t> – m</a:t>
            </a:r>
            <a:r>
              <a:rPr lang="en-US" sz="2800" baseline="-25000">
                <a:latin typeface="+mj-lt"/>
              </a:rPr>
              <a:t>ct </a:t>
            </a:r>
            <a:r>
              <a:rPr lang="en-US" sz="2800">
                <a:latin typeface="+mj-lt"/>
              </a:rPr>
              <a:t> = 200 – 20 = 180 gam </a:t>
            </a:r>
          </a:p>
          <a:p>
            <a:r>
              <a:rPr lang="en-US" sz="2800" i="1">
                <a:latin typeface="+mj-lt"/>
              </a:rPr>
              <a:t>Vậy khối lượng nước cần pha chế là 180g</a:t>
            </a:r>
            <a:endParaRPr lang="en-US" sz="2800">
              <a:latin typeface="+mj-lt"/>
            </a:endParaRPr>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127574" y="0"/>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 </a:t>
            </a:r>
          </a:p>
          <a:p>
            <a:pPr algn="ctr"/>
            <a:r>
              <a:rPr lang="en-US" sz="2800">
                <a:solidFill>
                  <a:schemeClr val="bg1"/>
                </a:solidFill>
                <a:latin typeface="+mj-lt"/>
                <a:cs typeface="Arial" panose="020B0604020202020204" pitchFamily="34" charset="0"/>
              </a:rPr>
              <a:t>Hoàn thành phiếu học tập số 3</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3"/>
          <a:srcRect l="-3420" t="25984" r="-1106" b="9163"/>
          <a:stretch/>
        </p:blipFill>
        <p:spPr>
          <a:xfrm>
            <a:off x="9724291" y="-25250"/>
            <a:ext cx="2183255" cy="1357323"/>
          </a:xfrm>
          <a:prstGeom prst="rect">
            <a:avLst/>
          </a:prstGeom>
        </p:spPr>
      </p:pic>
      <p:sp>
        <p:nvSpPr>
          <p:cNvPr id="11" name="Rectangle 8">
            <a:extLst>
              <a:ext uri="{FF2B5EF4-FFF2-40B4-BE49-F238E27FC236}">
                <a16:creationId xmlns:a16="http://schemas.microsoft.com/office/drawing/2014/main" id="{8B7F88AD-6701-A79A-2D11-D7ABE06CA6BF}"/>
              </a:ext>
            </a:extLst>
          </p:cNvPr>
          <p:cNvSpPr>
            <a:spLocks noChangeArrowheads="1"/>
          </p:cNvSpPr>
          <p:nvPr/>
        </p:nvSpPr>
        <p:spPr bwMode="auto">
          <a:xfrm>
            <a:off x="2407534" y="20652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06274C23-3B22-4367-E23B-1FE782773551}"/>
              </a:ext>
            </a:extLst>
          </p:cNvPr>
          <p:cNvSpPr>
            <a:spLocks noChangeArrowheads="1"/>
          </p:cNvSpPr>
          <p:nvPr/>
        </p:nvSpPr>
        <p:spPr bwMode="auto">
          <a:xfrm>
            <a:off x="1574157" y="21334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EEA8969A-6D00-2BD7-D59C-D5CA52ABF24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C1D425A6-FF2D-76C2-A4B2-80D8A0F7FF6C}"/>
              </a:ext>
            </a:extLst>
          </p:cNvPr>
          <p:cNvGraphicFramePr>
            <a:graphicFrameLocks noChangeAspect="1"/>
          </p:cNvGraphicFramePr>
          <p:nvPr>
            <p:extLst>
              <p:ext uri="{D42A27DB-BD31-4B8C-83A1-F6EECF244321}">
                <p14:modId xmlns:p14="http://schemas.microsoft.com/office/powerpoint/2010/main" val="2170298449"/>
              </p:ext>
            </p:extLst>
          </p:nvPr>
        </p:nvGraphicFramePr>
        <p:xfrm>
          <a:off x="1388961" y="2133476"/>
          <a:ext cx="6751637" cy="1239995"/>
        </p:xfrm>
        <a:graphic>
          <a:graphicData uri="http://schemas.openxmlformats.org/presentationml/2006/ole">
            <mc:AlternateContent xmlns:mc="http://schemas.openxmlformats.org/markup-compatibility/2006">
              <mc:Choice xmlns:v="urn:schemas-microsoft-com:vml" Requires="v">
                <p:oleObj spid="_x0000_s5124" r:id="rId4" imgW="2120900" imgH="393700" progId="Equation.DSMT4">
                  <p:embed/>
                </p:oleObj>
              </mc:Choice>
              <mc:Fallback>
                <p:oleObj r:id="rId4" imgW="2120900" imgH="3937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8961" y="2133476"/>
                        <a:ext cx="6751637" cy="1239995"/>
                      </a:xfrm>
                      <a:prstGeom prst="rect">
                        <a:avLst/>
                      </a:prstGeom>
                      <a:noFill/>
                    </p:spPr>
                  </p:pic>
                </p:oleObj>
              </mc:Fallback>
            </mc:AlternateContent>
          </a:graphicData>
        </a:graphic>
      </p:graphicFrame>
    </p:spTree>
    <p:extLst>
      <p:ext uri="{BB962C8B-B14F-4D97-AF65-F5344CB8AC3E}">
        <p14:creationId xmlns:p14="http://schemas.microsoft.com/office/powerpoint/2010/main" val="1254748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441961" y="1086052"/>
            <a:ext cx="1049382" cy="7351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21849" y="1796968"/>
            <a:ext cx="10969409" cy="115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9" tIns="45709" rIns="91419" bIns="4570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indent="254000">
              <a:lnSpc>
                <a:spcPct val="130000"/>
              </a:lnSpc>
              <a:spcBef>
                <a:spcPts val="0"/>
              </a:spcBef>
              <a:spcAft>
                <a:spcPts val="600"/>
              </a:spcAft>
            </a:pPr>
            <a:r>
              <a:rPr lang="en-US" sz="2800" kern="100">
                <a:solidFill>
                  <a:srgbClr val="000000"/>
                </a:solidFill>
                <a:effectLst/>
                <a:latin typeface="Times New Roman" panose="02020603050405020304" pitchFamily="18" charset="0"/>
                <a:ea typeface="Segoe UI" panose="020B0502040204020203" pitchFamily="34" charset="0"/>
              </a:rPr>
              <a:t>Nồng độ phần trăm (kí hiệu là C%) của một dung dịch cho ta biết số gam chất tan có trong 100 gam dung dịch.</a:t>
            </a:r>
            <a:endParaRPr lang="en-US" sz="2800" kern="100">
              <a:effectLst/>
              <a:latin typeface="Segoe UI" panose="020B0502040204020203" pitchFamily="34" charset="0"/>
              <a:ea typeface="Segoe UI" panose="020B0502040204020203" pitchFamily="34" charset="0"/>
            </a:endParaRPr>
          </a:p>
        </p:txBody>
      </p:sp>
      <p:grpSp>
        <p:nvGrpSpPr>
          <p:cNvPr id="2" name="Group 1">
            <a:extLst>
              <a:ext uri="{FF2B5EF4-FFF2-40B4-BE49-F238E27FC236}">
                <a16:creationId xmlns:a16="http://schemas.microsoft.com/office/drawing/2014/main" id="{88DCC5F1-A1D6-0F65-0153-3AD080F8704F}"/>
              </a:ext>
            </a:extLst>
          </p:cNvPr>
          <p:cNvGrpSpPr/>
          <p:nvPr/>
        </p:nvGrpSpPr>
        <p:grpSpPr>
          <a:xfrm>
            <a:off x="966652" y="144080"/>
            <a:ext cx="10724606" cy="1580548"/>
            <a:chOff x="1850890" y="373354"/>
            <a:chExt cx="7956786" cy="2214357"/>
          </a:xfrm>
        </p:grpSpPr>
        <p:sp>
          <p:nvSpPr>
            <p:cNvPr id="3" name="矩形: 圆角 1">
              <a:extLst>
                <a:ext uri="{FF2B5EF4-FFF2-40B4-BE49-F238E27FC236}">
                  <a16:creationId xmlns:a16="http://schemas.microsoft.com/office/drawing/2014/main" id="{63B54349-5318-8E09-A5BB-223DDAF1BCD7}"/>
                </a:ext>
              </a:extLst>
            </p:cNvPr>
            <p:cNvSpPr/>
            <p:nvPr/>
          </p:nvSpPr>
          <p:spPr>
            <a:xfrm>
              <a:off x="1850890" y="373354"/>
              <a:ext cx="7956786" cy="221435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a:extLst>
                <a:ext uri="{FF2B5EF4-FFF2-40B4-BE49-F238E27FC236}">
                  <a16:creationId xmlns:a16="http://schemas.microsoft.com/office/drawing/2014/main" id="{E8C1CE1A-5AE9-3DD1-3759-48761F2498F2}"/>
                </a:ext>
              </a:extLst>
            </p:cNvPr>
            <p:cNvSpPr txBox="1"/>
            <p:nvPr/>
          </p:nvSpPr>
          <p:spPr>
            <a:xfrm>
              <a:off x="2303131" y="493242"/>
              <a:ext cx="7240201" cy="1854145"/>
            </a:xfrm>
            <a:prstGeom prst="rect">
              <a:avLst/>
            </a:prstGeom>
            <a:noFill/>
          </p:spPr>
          <p:txBody>
            <a:bodyPr wrap="square" rtlCol="0">
              <a:spAutoFit/>
            </a:bodyPr>
            <a:lstStyle/>
            <a:p>
              <a:r>
                <a:rPr lang="en-US" altLang="zh-CN" sz="4000" b="1">
                  <a:solidFill>
                    <a:schemeClr val="bg1"/>
                  </a:solidFill>
                  <a:latin typeface="+mj-lt"/>
                  <a:ea typeface="汉仪喵魂体W" panose="00020600040101010101" pitchFamily="18" charset="-122"/>
                </a:rPr>
                <a:t>III. Nồng độ dung dịch</a:t>
              </a:r>
            </a:p>
            <a:p>
              <a:r>
                <a:rPr lang="en-US" altLang="zh-CN" sz="4000" b="1">
                  <a:solidFill>
                    <a:schemeClr val="bg1"/>
                  </a:solidFill>
                  <a:latin typeface="+mj-lt"/>
                  <a:ea typeface="汉仪喵魂体W" panose="00020600040101010101" pitchFamily="18" charset="-122"/>
                </a:rPr>
                <a:t>1) Nồng độ phần trăm</a:t>
              </a:r>
              <a:endParaRPr lang="zh-CN" altLang="en-US" sz="4000" b="1" dirty="0">
                <a:solidFill>
                  <a:schemeClr val="bg1"/>
                </a:solidFill>
                <a:latin typeface="+mj-lt"/>
                <a:ea typeface="汉仪喵魂体W" panose="00020600040101010101" pitchFamily="18" charset="-122"/>
              </a:endParaRPr>
            </a:p>
          </p:txBody>
        </p:sp>
      </p:grpSp>
      <p:sp>
        <p:nvSpPr>
          <p:cNvPr id="5" name="Rectangle 2">
            <a:extLst>
              <a:ext uri="{FF2B5EF4-FFF2-40B4-BE49-F238E27FC236}">
                <a16:creationId xmlns:a16="http://schemas.microsoft.com/office/drawing/2014/main" id="{C552C108-ED39-7D36-C162-DDAAAB67625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C662BC4E-3F45-4558-3A8D-5022B9A8C089}"/>
              </a:ext>
            </a:extLst>
          </p:cNvPr>
          <p:cNvGraphicFramePr>
            <a:graphicFrameLocks noChangeAspect="1"/>
          </p:cNvGraphicFramePr>
          <p:nvPr>
            <p:extLst>
              <p:ext uri="{D42A27DB-BD31-4B8C-83A1-F6EECF244321}">
                <p14:modId xmlns:p14="http://schemas.microsoft.com/office/powerpoint/2010/main" val="362261942"/>
              </p:ext>
            </p:extLst>
          </p:nvPr>
        </p:nvGraphicFramePr>
        <p:xfrm>
          <a:off x="1491343" y="3237383"/>
          <a:ext cx="2672884" cy="1190804"/>
        </p:xfrm>
        <a:graphic>
          <a:graphicData uri="http://schemas.openxmlformats.org/presentationml/2006/ole">
            <mc:AlternateContent xmlns:mc="http://schemas.openxmlformats.org/markup-compatibility/2006">
              <mc:Choice xmlns:v="urn:schemas-microsoft-com:vml" Requires="v">
                <p:oleObj spid="_x0000_s6154" r:id="rId4" imgW="990600" imgH="431800" progId="Equation.DSMT4">
                  <p:embed/>
                </p:oleObj>
              </mc:Choice>
              <mc:Fallback>
                <p:oleObj r:id="rId4" imgW="990600" imgH="4318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1343" y="3237383"/>
                        <a:ext cx="2672884" cy="1190804"/>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F527BEEC-6AB9-F5AB-0769-4FA3F8B2E696}"/>
              </a:ext>
            </a:extLst>
          </p:cNvPr>
          <p:cNvSpPr txBox="1"/>
          <p:nvPr/>
        </p:nvSpPr>
        <p:spPr>
          <a:xfrm>
            <a:off x="3840464" y="3025436"/>
            <a:ext cx="8046735" cy="2221442"/>
          </a:xfrm>
          <a:prstGeom prst="rect">
            <a:avLst/>
          </a:prstGeom>
          <a:noFill/>
        </p:spPr>
        <p:txBody>
          <a:bodyPr wrap="square">
            <a:spAutoFit/>
          </a:bodyPr>
          <a:lstStyle/>
          <a:p>
            <a:pPr marL="457200" marR="0" indent="457200" algn="just">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Trong đó:</a:t>
            </a:r>
          </a:p>
          <a:p>
            <a:pPr marL="457200" marR="0" indent="457200" algn="just">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 là Nồng độ phần trăm của dung dịch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lnSpc>
                <a:spcPct val="107000"/>
              </a:lnSpc>
              <a:spcBef>
                <a:spcPts val="0"/>
              </a:spcBef>
              <a:spcAft>
                <a:spcPts val="800"/>
              </a:spcAft>
            </a:pPr>
            <a:r>
              <a:rPr lang="fr-FR" sz="2800">
                <a:effectLst/>
                <a:latin typeface="Times New Roman" panose="02020603050405020304" pitchFamily="18" charset="0"/>
                <a:ea typeface="Calibri" panose="020F0502020204030204" pitchFamily="34" charset="0"/>
                <a:cs typeface="Times New Roman" panose="02020603050405020304" pitchFamily="18" charset="0"/>
              </a:rPr>
              <a:t>+ m</a:t>
            </a:r>
            <a:r>
              <a:rPr lang="fr-FR" sz="2800" baseline="-25000">
                <a:effectLst/>
                <a:latin typeface="Times New Roman" panose="02020603050405020304" pitchFamily="18" charset="0"/>
                <a:ea typeface="Calibri" panose="020F0502020204030204" pitchFamily="34" charset="0"/>
                <a:cs typeface="Times New Roman" panose="02020603050405020304" pitchFamily="18" charset="0"/>
              </a:rPr>
              <a:t>ct</a:t>
            </a:r>
            <a:r>
              <a:rPr lang="fr-FR" sz="2800">
                <a:effectLst/>
                <a:latin typeface="Times New Roman" panose="02020603050405020304" pitchFamily="18" charset="0"/>
                <a:ea typeface="Calibri" panose="020F0502020204030204" pitchFamily="34" charset="0"/>
                <a:cs typeface="Times New Roman" panose="02020603050405020304" pitchFamily="18" charset="0"/>
              </a:rPr>
              <a:t> là khối lượng chất tan (g)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lnSpc>
                <a:spcPct val="107000"/>
              </a:lnSpc>
              <a:spcBef>
                <a:spcPts val="0"/>
              </a:spcBef>
              <a:spcAft>
                <a:spcPts val="800"/>
              </a:spcAft>
            </a:pPr>
            <a:r>
              <a:rPr lang="fr-FR" sz="2800">
                <a:effectLst/>
                <a:latin typeface="Times New Roman" panose="02020603050405020304" pitchFamily="18" charset="0"/>
                <a:ea typeface="Calibri" panose="020F0502020204030204" pitchFamily="34" charset="0"/>
                <a:cs typeface="Times New Roman" panose="02020603050405020304" pitchFamily="18" charset="0"/>
              </a:rPr>
              <a:t>+ m</a:t>
            </a:r>
            <a:r>
              <a:rPr lang="fr-FR" sz="2800" baseline="-25000">
                <a:effectLst/>
                <a:latin typeface="Times New Roman" panose="02020603050405020304" pitchFamily="18" charset="0"/>
                <a:ea typeface="Calibri" panose="020F0502020204030204" pitchFamily="34" charset="0"/>
                <a:cs typeface="Times New Roman" panose="02020603050405020304" pitchFamily="18" charset="0"/>
              </a:rPr>
              <a:t>dd </a:t>
            </a:r>
            <a:r>
              <a:rPr lang="fr-FR" sz="2800">
                <a:effectLst/>
                <a:latin typeface="Times New Roman" panose="02020603050405020304" pitchFamily="18" charset="0"/>
                <a:ea typeface="Calibri" panose="020F0502020204030204" pitchFamily="34" charset="0"/>
                <a:cs typeface="Times New Roman" panose="02020603050405020304" pitchFamily="18" charset="0"/>
              </a:rPr>
              <a:t>là khối lượng dung dịch (g)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4">
            <a:extLst>
              <a:ext uri="{FF2B5EF4-FFF2-40B4-BE49-F238E27FC236}">
                <a16:creationId xmlns:a16="http://schemas.microsoft.com/office/drawing/2014/main" id="{737F1768-6234-0CB8-95D5-467EEAAF651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a:extLst>
              <a:ext uri="{FF2B5EF4-FFF2-40B4-BE49-F238E27FC236}">
                <a16:creationId xmlns:a16="http://schemas.microsoft.com/office/drawing/2014/main" id="{ECE54308-D2FF-22E3-545B-8D0450B089D2}"/>
              </a:ext>
            </a:extLst>
          </p:cNvPr>
          <p:cNvGraphicFramePr>
            <a:graphicFrameLocks noChangeAspect="1"/>
          </p:cNvGraphicFramePr>
          <p:nvPr>
            <p:extLst>
              <p:ext uri="{D42A27DB-BD31-4B8C-83A1-F6EECF244321}">
                <p14:modId xmlns:p14="http://schemas.microsoft.com/office/powerpoint/2010/main" val="2208032874"/>
              </p:ext>
            </p:extLst>
          </p:nvPr>
        </p:nvGraphicFramePr>
        <p:xfrm>
          <a:off x="1491343" y="4453129"/>
          <a:ext cx="2865201" cy="669147"/>
        </p:xfrm>
        <a:graphic>
          <a:graphicData uri="http://schemas.openxmlformats.org/presentationml/2006/ole">
            <mc:AlternateContent xmlns:mc="http://schemas.openxmlformats.org/markup-compatibility/2006">
              <mc:Choice xmlns:v="urn:schemas-microsoft-com:vml" Requires="v">
                <p:oleObj spid="_x0000_s6155" r:id="rId6" imgW="1016000" imgH="241300" progId="Equation.DSMT4">
                  <p:embed/>
                </p:oleObj>
              </mc:Choice>
              <mc:Fallback>
                <p:oleObj r:id="rId6" imgW="1016000" imgH="2413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1343" y="4453129"/>
                        <a:ext cx="2865201" cy="669147"/>
                      </a:xfrm>
                      <a:prstGeom prst="rect">
                        <a:avLst/>
                      </a:prstGeom>
                      <a:noFill/>
                    </p:spPr>
                  </p:pic>
                </p:oleObj>
              </mc:Fallback>
            </mc:AlternateContent>
          </a:graphicData>
        </a:graphic>
      </p:graphicFrame>
      <p:sp>
        <p:nvSpPr>
          <p:cNvPr id="16" name="TextBox 15">
            <a:extLst>
              <a:ext uri="{FF2B5EF4-FFF2-40B4-BE49-F238E27FC236}">
                <a16:creationId xmlns:a16="http://schemas.microsoft.com/office/drawing/2014/main" id="{56BF15FC-C33E-5A66-29A3-000661CABC80}"/>
              </a:ext>
            </a:extLst>
          </p:cNvPr>
          <p:cNvSpPr txBox="1"/>
          <p:nvPr/>
        </p:nvSpPr>
        <p:spPr>
          <a:xfrm>
            <a:off x="914399" y="5665477"/>
            <a:ext cx="2672884" cy="523220"/>
          </a:xfrm>
          <a:prstGeom prst="rect">
            <a:avLst/>
          </a:prstGeom>
          <a:noFill/>
        </p:spPr>
        <p:txBody>
          <a:bodyPr wrap="square">
            <a:spAutoFit/>
          </a:bodyPr>
          <a:lstStyle/>
          <a:p>
            <a:r>
              <a:rPr lang="en-US" sz="2800" kern="0">
                <a:solidFill>
                  <a:srgbClr val="0070C0"/>
                </a:solidFill>
                <a:effectLst/>
                <a:latin typeface="Times New Roman" panose="02020603050405020304" pitchFamily="18" charset="0"/>
                <a:ea typeface="Calibri" panose="020F0502020204030204" pitchFamily="34" charset="0"/>
              </a:rPr>
              <a:t>CT chuyển đổi</a:t>
            </a:r>
            <a:endParaRPr lang="en-US" sz="2800">
              <a:solidFill>
                <a:srgbClr val="0070C0"/>
              </a:solidFill>
            </a:endParaRPr>
          </a:p>
        </p:txBody>
      </p:sp>
      <p:sp>
        <p:nvSpPr>
          <p:cNvPr id="17" name="Rectangle 6">
            <a:extLst>
              <a:ext uri="{FF2B5EF4-FFF2-40B4-BE49-F238E27FC236}">
                <a16:creationId xmlns:a16="http://schemas.microsoft.com/office/drawing/2014/main" id="{EF0AA8EE-2C98-54D1-94CF-70447AD1D10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a:extLst>
              <a:ext uri="{FF2B5EF4-FFF2-40B4-BE49-F238E27FC236}">
                <a16:creationId xmlns:a16="http://schemas.microsoft.com/office/drawing/2014/main" id="{1A15E1F7-2BF3-4B4D-8930-CDB82E707CBD}"/>
              </a:ext>
            </a:extLst>
          </p:cNvPr>
          <p:cNvGraphicFramePr>
            <a:graphicFrameLocks noChangeAspect="1"/>
          </p:cNvGraphicFramePr>
          <p:nvPr>
            <p:extLst>
              <p:ext uri="{D42A27DB-BD31-4B8C-83A1-F6EECF244321}">
                <p14:modId xmlns:p14="http://schemas.microsoft.com/office/powerpoint/2010/main" val="3434883532"/>
              </p:ext>
            </p:extLst>
          </p:nvPr>
        </p:nvGraphicFramePr>
        <p:xfrm>
          <a:off x="3587283" y="5448395"/>
          <a:ext cx="2939481" cy="1011964"/>
        </p:xfrm>
        <a:graphic>
          <a:graphicData uri="http://schemas.openxmlformats.org/presentationml/2006/ole">
            <mc:AlternateContent xmlns:mc="http://schemas.openxmlformats.org/markup-compatibility/2006">
              <mc:Choice xmlns:v="urn:schemas-microsoft-com:vml" Requires="v">
                <p:oleObj spid="_x0000_s6156" r:id="rId8" imgW="914400" imgH="393700" progId="Equation.3">
                  <p:embed/>
                </p:oleObj>
              </mc:Choice>
              <mc:Fallback>
                <p:oleObj r:id="rId8" imgW="914400" imgH="3937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7283" y="5448395"/>
                        <a:ext cx="2939481" cy="1011964"/>
                      </a:xfrm>
                      <a:prstGeom prst="rect">
                        <a:avLst/>
                      </a:prstGeom>
                      <a:noFill/>
                    </p:spPr>
                  </p:pic>
                </p:oleObj>
              </mc:Fallback>
            </mc:AlternateContent>
          </a:graphicData>
        </a:graphic>
      </p:graphicFrame>
      <p:sp>
        <p:nvSpPr>
          <p:cNvPr id="19" name="Rectangle 8">
            <a:extLst>
              <a:ext uri="{FF2B5EF4-FFF2-40B4-BE49-F238E27FC236}">
                <a16:creationId xmlns:a16="http://schemas.microsoft.com/office/drawing/2014/main" id="{B32F936A-AD01-7603-FFDA-B2B269422EA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a:extLst>
              <a:ext uri="{FF2B5EF4-FFF2-40B4-BE49-F238E27FC236}">
                <a16:creationId xmlns:a16="http://schemas.microsoft.com/office/drawing/2014/main" id="{9E8B4B18-D397-944A-7B44-0394E684BB53}"/>
              </a:ext>
            </a:extLst>
          </p:cNvPr>
          <p:cNvGraphicFramePr>
            <a:graphicFrameLocks noChangeAspect="1"/>
          </p:cNvGraphicFramePr>
          <p:nvPr>
            <p:extLst>
              <p:ext uri="{D42A27DB-BD31-4B8C-83A1-F6EECF244321}">
                <p14:modId xmlns:p14="http://schemas.microsoft.com/office/powerpoint/2010/main" val="3469206493"/>
              </p:ext>
            </p:extLst>
          </p:nvPr>
        </p:nvGraphicFramePr>
        <p:xfrm>
          <a:off x="6764395" y="5393816"/>
          <a:ext cx="2672883" cy="1066543"/>
        </p:xfrm>
        <a:graphic>
          <a:graphicData uri="http://schemas.openxmlformats.org/presentationml/2006/ole">
            <mc:AlternateContent xmlns:mc="http://schemas.openxmlformats.org/markup-compatibility/2006">
              <mc:Choice xmlns:v="urn:schemas-microsoft-com:vml" Requires="v">
                <p:oleObj spid="_x0000_s6157" r:id="rId10" imgW="965200" imgH="393700" progId="Equation.3">
                  <p:embed/>
                </p:oleObj>
              </mc:Choice>
              <mc:Fallback>
                <p:oleObj r:id="rId10" imgW="965200" imgH="393700"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4395" y="5393816"/>
                        <a:ext cx="2672883" cy="1066543"/>
                      </a:xfrm>
                      <a:prstGeom prst="rect">
                        <a:avLst/>
                      </a:prstGeom>
                      <a:noFill/>
                    </p:spPr>
                  </p:pic>
                </p:oleObj>
              </mc:Fallback>
            </mc:AlternateContent>
          </a:graphicData>
        </a:graphic>
      </p:graphicFrame>
      <p:sp>
        <p:nvSpPr>
          <p:cNvPr id="22" name="Rectangle 21">
            <a:extLst>
              <a:ext uri="{FF2B5EF4-FFF2-40B4-BE49-F238E27FC236}">
                <a16:creationId xmlns:a16="http://schemas.microsoft.com/office/drawing/2014/main" id="{3F68DD84-2A04-DBB9-43CA-3C58542ED87F}"/>
              </a:ext>
            </a:extLst>
          </p:cNvPr>
          <p:cNvSpPr/>
          <p:nvPr/>
        </p:nvSpPr>
        <p:spPr>
          <a:xfrm>
            <a:off x="911912" y="3261431"/>
            <a:ext cx="3728916" cy="195209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56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6" grpId="0"/>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p:cNvGrpSpPr/>
          <p:nvPr/>
        </p:nvGrpSpPr>
        <p:grpSpPr>
          <a:xfrm>
            <a:off x="1066353" y="855786"/>
            <a:ext cx="2860878" cy="1953124"/>
            <a:chOff x="1468531" y="1871421"/>
            <a:chExt cx="2080967" cy="1585199"/>
          </a:xfrm>
        </p:grpSpPr>
        <p:sp>
          <p:nvSpPr>
            <p:cNvPr id="17"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18"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a:p>
          </p:txBody>
        </p:sp>
        <p:sp>
          <p:nvSpPr>
            <p:cNvPr id="19"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6000">
                  <a:solidFill>
                    <a:schemeClr val="bg1">
                      <a:lumMod val="100000"/>
                    </a:schemeClr>
                  </a:solidFill>
                  <a:latin typeface="Impact" panose="020B0806030902050204" pitchFamily="34" charset="0"/>
                </a:rPr>
                <a:t>III</a:t>
              </a:r>
            </a:p>
          </p:txBody>
        </p:sp>
        <p:sp>
          <p:nvSpPr>
            <p:cNvPr id="20"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21"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a:p>
          </p:txBody>
        </p:sp>
      </p:grpSp>
      <p:sp>
        <p:nvSpPr>
          <p:cNvPr id="23" name="文本框 22"/>
          <p:cNvSpPr txBox="1"/>
          <p:nvPr/>
        </p:nvSpPr>
        <p:spPr>
          <a:xfrm>
            <a:off x="3927231" y="908673"/>
            <a:ext cx="8449110" cy="1107996"/>
          </a:xfrm>
          <a:prstGeom prst="rect">
            <a:avLst/>
          </a:prstGeom>
          <a:noFill/>
        </p:spPr>
        <p:txBody>
          <a:bodyPr wrap="square" rtlCol="0">
            <a:spAutoFit/>
          </a:bodyPr>
          <a:lstStyle/>
          <a:p>
            <a:r>
              <a:rPr lang="en-US" altLang="zh-CN" sz="6600" b="1">
                <a:solidFill>
                  <a:srgbClr val="154642"/>
                </a:solidFill>
                <a:latin typeface="+mj-lt"/>
                <a:ea typeface="汉仪喵魂体W" panose="00020600040101010101" pitchFamily="18" charset="-122"/>
              </a:rPr>
              <a:t>Nồng độ dung dịch</a:t>
            </a:r>
            <a:endParaRPr lang="zh-CN" altLang="en-US" sz="6600" b="1" dirty="0">
              <a:solidFill>
                <a:srgbClr val="154642"/>
              </a:solidFill>
              <a:latin typeface="+mj-lt"/>
              <a:ea typeface="汉仪喵魂体W" panose="00020600040101010101" pitchFamily="18" charset="-122"/>
            </a:endParaRPr>
          </a:p>
        </p:txBody>
      </p:sp>
      <p:sp>
        <p:nvSpPr>
          <p:cNvPr id="2" name="文本框 22">
            <a:extLst>
              <a:ext uri="{FF2B5EF4-FFF2-40B4-BE49-F238E27FC236}">
                <a16:creationId xmlns:a16="http://schemas.microsoft.com/office/drawing/2014/main" id="{852A92C7-57EC-8A05-4960-A68DD42AC7FE}"/>
              </a:ext>
            </a:extLst>
          </p:cNvPr>
          <p:cNvSpPr txBox="1"/>
          <p:nvPr/>
        </p:nvSpPr>
        <p:spPr>
          <a:xfrm>
            <a:off x="1066353" y="2717674"/>
            <a:ext cx="9408736" cy="1107996"/>
          </a:xfrm>
          <a:prstGeom prst="rect">
            <a:avLst/>
          </a:prstGeom>
          <a:noFill/>
        </p:spPr>
        <p:txBody>
          <a:bodyPr wrap="square" rtlCol="0">
            <a:spAutoFit/>
          </a:bodyPr>
          <a:lstStyle/>
          <a:p>
            <a:r>
              <a:rPr lang="en-US" altLang="zh-CN" sz="6600" b="1">
                <a:solidFill>
                  <a:srgbClr val="0070C0"/>
                </a:solidFill>
                <a:latin typeface="+mj-lt"/>
                <a:ea typeface="汉仪喵魂体W" panose="00020600040101010101" pitchFamily="18" charset="-122"/>
              </a:rPr>
              <a:t>2. Nồng độ mol</a:t>
            </a:r>
            <a:endParaRPr lang="zh-CN" altLang="en-US" sz="6600" b="1" dirty="0">
              <a:solidFill>
                <a:srgbClr val="0070C0"/>
              </a:solidFill>
              <a:latin typeface="+mj-lt"/>
              <a:ea typeface="汉仪喵魂体W" panose="00020600040101010101" pitchFamily="18" charset="-122"/>
            </a:endParaRPr>
          </a:p>
        </p:txBody>
      </p:sp>
    </p:spTree>
    <p:extLst>
      <p:ext uri="{BB962C8B-B14F-4D97-AF65-F5344CB8AC3E}">
        <p14:creationId xmlns:p14="http://schemas.microsoft.com/office/powerpoint/2010/main" val="1466464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p:cNvGrpSpPr/>
          <p:nvPr/>
        </p:nvGrpSpPr>
        <p:grpSpPr>
          <a:xfrm>
            <a:off x="1066353" y="855786"/>
            <a:ext cx="2860878" cy="1953124"/>
            <a:chOff x="1468531" y="1871421"/>
            <a:chExt cx="2080967" cy="1585199"/>
          </a:xfrm>
        </p:grpSpPr>
        <p:sp>
          <p:nvSpPr>
            <p:cNvPr id="17"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18"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a:p>
          </p:txBody>
        </p:sp>
        <p:sp>
          <p:nvSpPr>
            <p:cNvPr id="19"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6000">
                  <a:latin typeface="Impact" panose="020B0806030902050204" pitchFamily="34" charset="0"/>
                </a:rPr>
                <a:t>I</a:t>
              </a:r>
            </a:p>
          </p:txBody>
        </p:sp>
        <p:sp>
          <p:nvSpPr>
            <p:cNvPr id="20"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21"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a:p>
          </p:txBody>
        </p:sp>
      </p:grpSp>
      <p:sp>
        <p:nvSpPr>
          <p:cNvPr id="23" name="文本框 22"/>
          <p:cNvSpPr txBox="1"/>
          <p:nvPr/>
        </p:nvSpPr>
        <p:spPr>
          <a:xfrm>
            <a:off x="2874938" y="2925928"/>
            <a:ext cx="6351124" cy="1569660"/>
          </a:xfrm>
          <a:prstGeom prst="rect">
            <a:avLst/>
          </a:prstGeom>
          <a:noFill/>
        </p:spPr>
        <p:txBody>
          <a:bodyPr wrap="square" rtlCol="0">
            <a:spAutoFit/>
          </a:bodyPr>
          <a:lstStyle/>
          <a:p>
            <a:r>
              <a:rPr lang="en-US" altLang="zh-CN" sz="4800" b="1">
                <a:latin typeface="Times New Roman" panose="02020603050405020304" pitchFamily="18" charset="0"/>
                <a:ea typeface="汉仪喵魂体W" panose="00020600040101010101" pitchFamily="18" charset="-122"/>
                <a:cs typeface="Times New Roman" panose="02020603050405020304" pitchFamily="18" charset="0"/>
              </a:rPr>
              <a:t>Dung dịch, chất tan và dung môi</a:t>
            </a:r>
            <a:endParaRPr lang="zh-CN" altLang="en-US" sz="4800" b="1" dirty="0">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270441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5498E7F2-5067-3641-08E8-79B4B38B0CF9}"/>
              </a:ext>
            </a:extLst>
          </p:cNvPr>
          <p:cNvSpPr/>
          <p:nvPr/>
        </p:nvSpPr>
        <p:spPr>
          <a:xfrm>
            <a:off x="870857" y="777535"/>
            <a:ext cx="10450286" cy="3435233"/>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6D13892-F574-0371-0697-BE3D5B313C07}"/>
              </a:ext>
            </a:extLst>
          </p:cNvPr>
          <p:cNvSpPr txBox="1"/>
          <p:nvPr/>
        </p:nvSpPr>
        <p:spPr>
          <a:xfrm>
            <a:off x="1296488" y="1355439"/>
            <a:ext cx="10024655" cy="2692725"/>
          </a:xfrm>
          <a:prstGeom prst="rect">
            <a:avLst/>
          </a:prstGeom>
          <a:noFill/>
        </p:spPr>
        <p:txBody>
          <a:bodyPr wrap="square">
            <a:spAutoFit/>
          </a:bodyPr>
          <a:lstStyle/>
          <a:p>
            <a:pPr marL="0" marR="0">
              <a:spcBef>
                <a:spcPts val="0"/>
              </a:spcBef>
              <a:spcAft>
                <a:spcPts val="300"/>
              </a:spcAft>
              <a:tabLst>
                <a:tab pos="2743200" algn="ctr"/>
                <a:tab pos="5486400" algn="r"/>
                <a:tab pos="457200" algn="l"/>
              </a:tabLst>
            </a:pPr>
            <a:r>
              <a:rPr lang="en-US" sz="3200">
                <a:latin typeface="+mj-lt"/>
                <a:ea typeface="Times New Roman" panose="02020603050405020304" pitchFamily="18" charset="0"/>
              </a:rPr>
              <a:t>N</a:t>
            </a:r>
            <a:r>
              <a:rPr lang="en-US" sz="3200">
                <a:effectLst/>
                <a:latin typeface="+mj-lt"/>
                <a:ea typeface="Times New Roman" panose="02020603050405020304" pitchFamily="18" charset="0"/>
              </a:rPr>
              <a:t>ghiên cứu thông tin SGK trả lời câu hỏi sau:</a:t>
            </a:r>
          </a:p>
          <a:p>
            <a:pPr marL="0" marR="45720" algn="just" fontAlgn="base">
              <a:lnSpc>
                <a:spcPct val="107000"/>
              </a:lnSpc>
              <a:spcBef>
                <a:spcPts val="0"/>
              </a:spcBef>
              <a:spcAft>
                <a:spcPts val="0"/>
              </a:spcAft>
              <a:tabLst>
                <a:tab pos="2571750" algn="l"/>
              </a:tabLst>
            </a:pPr>
            <a:r>
              <a:rPr lang="en-US" sz="3200">
                <a:solidFill>
                  <a:srgbClr val="0070C0"/>
                </a:solidFill>
                <a:effectLst/>
                <a:latin typeface="+mj-lt"/>
                <a:ea typeface="Calibri" panose="020F0502020204030204" pitchFamily="34" charset="0"/>
                <a:cs typeface="Times New Roman" panose="02020603050405020304" pitchFamily="18" charset="0"/>
              </a:rPr>
              <a:t>?1. </a:t>
            </a:r>
            <a:r>
              <a:rPr lang="pt-BR" sz="3200">
                <a:solidFill>
                  <a:srgbClr val="0070C0"/>
                </a:solidFill>
                <a:effectLst/>
                <a:latin typeface="+mj-lt"/>
                <a:ea typeface="Calibri" panose="020F0502020204030204" pitchFamily="34" charset="0"/>
                <a:cs typeface="Times New Roman" panose="02020603050405020304" pitchFamily="18" charset="0"/>
              </a:rPr>
              <a:t>Nồng độ mol của dung dịch là gì ? Kí hiệu ?</a:t>
            </a:r>
            <a:endParaRPr lang="en-US" sz="3200">
              <a:solidFill>
                <a:srgbClr val="0070C0"/>
              </a:solidFill>
              <a:effectLst/>
              <a:latin typeface="+mj-lt"/>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tabLst>
                <a:tab pos="2571750" algn="l"/>
              </a:tabLst>
            </a:pPr>
            <a:r>
              <a:rPr lang="en-US" sz="3200">
                <a:solidFill>
                  <a:srgbClr val="0070C0"/>
                </a:solidFill>
                <a:effectLst/>
                <a:latin typeface="+mj-lt"/>
                <a:ea typeface="Calibri" panose="020F0502020204030204" pitchFamily="34" charset="0"/>
                <a:cs typeface="Times New Roman" panose="02020603050405020304" pitchFamily="18" charset="0"/>
              </a:rPr>
              <a:t>?2. Viết công thức tính </a:t>
            </a:r>
            <a:r>
              <a:rPr lang="pt-BR" sz="3200">
                <a:solidFill>
                  <a:srgbClr val="0070C0"/>
                </a:solidFill>
                <a:effectLst/>
                <a:latin typeface="+mj-lt"/>
                <a:ea typeface="Calibri" panose="020F0502020204030204" pitchFamily="34" charset="0"/>
                <a:cs typeface="Times New Roman" panose="02020603050405020304" pitchFamily="18" charset="0"/>
              </a:rPr>
              <a:t>nồng độ mol của dung dịch</a:t>
            </a:r>
            <a:r>
              <a:rPr lang="en-US" sz="3200">
                <a:solidFill>
                  <a:srgbClr val="0070C0"/>
                </a:solidFill>
                <a:effectLst/>
                <a:latin typeface="+mj-lt"/>
                <a:ea typeface="Calibri" panose="020F0502020204030204" pitchFamily="34" charset="0"/>
                <a:cs typeface="Times New Roman" panose="02020603050405020304" pitchFamily="18" charset="0"/>
              </a:rPr>
              <a:t>.</a:t>
            </a:r>
          </a:p>
          <a:p>
            <a:pPr marL="0" marR="45720" algn="just" fontAlgn="base">
              <a:lnSpc>
                <a:spcPct val="107000"/>
              </a:lnSpc>
              <a:spcBef>
                <a:spcPts val="0"/>
              </a:spcBef>
              <a:spcAft>
                <a:spcPts val="0"/>
              </a:spcAft>
              <a:tabLst>
                <a:tab pos="2571750" algn="l"/>
              </a:tabLst>
            </a:pPr>
            <a:r>
              <a:rPr lang="en-US" sz="3200">
                <a:solidFill>
                  <a:srgbClr val="0070C0"/>
                </a:solidFill>
                <a:effectLst/>
                <a:latin typeface="+mj-lt"/>
                <a:ea typeface="Calibri" panose="020F0502020204030204" pitchFamily="34" charset="0"/>
                <a:cs typeface="Times New Roman" panose="02020603050405020304" pitchFamily="18" charset="0"/>
              </a:rPr>
              <a:t>Từ đó, viết công thức tính số mol chất tan, thể tích của dung dịch</a:t>
            </a:r>
          </a:p>
        </p:txBody>
      </p:sp>
      <p:pic>
        <p:nvPicPr>
          <p:cNvPr id="4" name="Picture 2">
            <a:extLst>
              <a:ext uri="{FF2B5EF4-FFF2-40B4-BE49-F238E27FC236}">
                <a16:creationId xmlns:a16="http://schemas.microsoft.com/office/drawing/2014/main" id="{8E45B769-EF3C-F420-CC58-33C398A081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599" y="4212768"/>
            <a:ext cx="2261532" cy="226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593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965788D4-5970-6CF2-2AA9-26731E7E8B0F}"/>
              </a:ext>
            </a:extLst>
          </p:cNvPr>
          <p:cNvSpPr/>
          <p:nvPr/>
        </p:nvSpPr>
        <p:spPr>
          <a:xfrm>
            <a:off x="870856" y="767468"/>
            <a:ext cx="10450286" cy="4481689"/>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6D13892-F574-0371-0697-BE3D5B313C07}"/>
                  </a:ext>
                </a:extLst>
              </p:cNvPr>
              <p:cNvSpPr txBox="1"/>
              <p:nvPr/>
            </p:nvSpPr>
            <p:spPr>
              <a:xfrm>
                <a:off x="1172899" y="1008217"/>
                <a:ext cx="10148243" cy="3916650"/>
              </a:xfrm>
              <a:prstGeom prst="rect">
                <a:avLst/>
              </a:prstGeom>
              <a:noFill/>
            </p:spPr>
            <p:txBody>
              <a:bodyPr wrap="square">
                <a:spAutoFit/>
              </a:bodyPr>
              <a:lstStyle/>
              <a:p>
                <a:r>
                  <a:rPr lang="en-US" sz="3200">
                    <a:solidFill>
                      <a:srgbClr val="0070C0"/>
                    </a:solidFill>
                  </a:rPr>
                  <a:t>?1. </a:t>
                </a:r>
                <a:r>
                  <a:rPr lang="en-US" sz="3200"/>
                  <a:t>Nồng độ mol (kí hiệu là C</a:t>
                </a:r>
                <a:r>
                  <a:rPr lang="en-US" sz="3200" baseline="-25000"/>
                  <a:t>M</a:t>
                </a:r>
                <a:r>
                  <a:rPr lang="en-US" sz="3200"/>
                  <a:t>) của một dung dịch cho ta biết số mol chất tan có trong 1 lít dung dịch.</a:t>
                </a:r>
              </a:p>
              <a:p>
                <a:r>
                  <a:rPr lang="en-US" sz="3200">
                    <a:solidFill>
                      <a:srgbClr val="0070C0"/>
                    </a:solidFill>
                  </a:rPr>
                  <a:t>?2</a:t>
                </a:r>
                <a:r>
                  <a:rPr lang="en-US" sz="3200"/>
                  <a:t>. </a:t>
                </a:r>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i="1">
                            <a:latin typeface="Cambria Math" panose="02040503050406030204" pitchFamily="18" charset="0"/>
                          </a:rPr>
                          <m:t>𝑀</m:t>
                        </m:r>
                      </m:sub>
                    </m:sSub>
                    <m:r>
                      <a:rPr lang="en-US" sz="3200" i="1">
                        <a:latin typeface="Cambria Math" panose="02040503050406030204" pitchFamily="18" charset="0"/>
                      </a:rPr>
                      <m:t>= </m:t>
                    </m:r>
                    <m:f>
                      <m:fPr>
                        <m:ctrlPr>
                          <a:rPr lang="en-US" sz="3200" i="1">
                            <a:latin typeface="Cambria Math" panose="02040503050406030204" pitchFamily="18" charset="0"/>
                          </a:rPr>
                        </m:ctrlPr>
                      </m:fPr>
                      <m:num>
                        <m:r>
                          <a:rPr lang="en-US" sz="3200" i="1">
                            <a:latin typeface="Cambria Math" panose="02040503050406030204" pitchFamily="18" charset="0"/>
                          </a:rPr>
                          <m:t>𝑛</m:t>
                        </m:r>
                      </m:num>
                      <m:den>
                        <m:r>
                          <a:rPr lang="en-US" sz="3200" i="1">
                            <a:latin typeface="Cambria Math" panose="02040503050406030204" pitchFamily="18" charset="0"/>
                          </a:rPr>
                          <m:t>𝑉</m:t>
                        </m:r>
                      </m:den>
                    </m:f>
                  </m:oMath>
                </a14:m>
                <a:endParaRPr lang="en-US" sz="3200"/>
              </a:p>
              <a:p>
                <a:r>
                  <a:rPr lang="fr-FR" sz="3200"/>
                  <a:t>+ C</a:t>
                </a:r>
                <a:r>
                  <a:rPr lang="fr-FR" sz="3200" baseline="-25000"/>
                  <a:t>M</a:t>
                </a:r>
                <a:r>
                  <a:rPr lang="fr-FR" sz="3200"/>
                  <a:t> là nồng độ mol của dung dịch (mol/L)</a:t>
                </a:r>
                <a:endParaRPr lang="en-US" sz="3200"/>
              </a:p>
              <a:p>
                <a:r>
                  <a:rPr lang="fr-FR" sz="3200"/>
                  <a:t>+ n là số mol chất tan (mol)</a:t>
                </a:r>
                <a:endParaRPr lang="en-US" sz="3200"/>
              </a:p>
              <a:p>
                <a:r>
                  <a:rPr lang="fr-FR" sz="3200"/>
                  <a:t>+ V là thể tích dung dịch (L)</a:t>
                </a:r>
                <a:endParaRPr lang="en-US" sz="3200"/>
              </a:p>
              <a:p>
                <a:r>
                  <a:rPr lang="fr-FR" sz="3200"/>
                  <a:t>=&gt; </a:t>
                </a:r>
                <a:r>
                  <a:rPr lang="en-US" sz="3200"/>
                  <a:t>n = </a:t>
                </a:r>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i="1">
                            <a:latin typeface="Cambria Math" panose="02040503050406030204" pitchFamily="18" charset="0"/>
                          </a:rPr>
                          <m:t>𝑀</m:t>
                        </m:r>
                      </m:sub>
                    </m:sSub>
                    <m:r>
                      <a:rPr lang="en-US" sz="3200" i="1">
                        <a:latin typeface="Cambria Math" panose="02040503050406030204" pitchFamily="18" charset="0"/>
                      </a:rPr>
                      <m:t>.</m:t>
                    </m:r>
                    <m:r>
                      <a:rPr lang="en-US" sz="3200" i="1">
                        <a:latin typeface="Cambria Math" panose="02040503050406030204" pitchFamily="18" charset="0"/>
                      </a:rPr>
                      <m:t>𝑉</m:t>
                    </m:r>
                    <m:r>
                      <a:rPr lang="en-US" sz="3200" i="1">
                        <a:latin typeface="Cambria Math" panose="02040503050406030204" pitchFamily="18" charset="0"/>
                      </a:rPr>
                      <m:t>  ;  </m:t>
                    </m:r>
                  </m:oMath>
                </a14:m>
                <a:r>
                  <a:rPr lang="en-US" sz="3200"/>
                  <a:t> </a:t>
                </a:r>
                <a14:m>
                  <m:oMath xmlns:m="http://schemas.openxmlformats.org/officeDocument/2006/math">
                    <m:r>
                      <a:rPr lang="en-US" sz="3200" i="1">
                        <a:latin typeface="Cambria Math" panose="02040503050406030204" pitchFamily="18" charset="0"/>
                      </a:rPr>
                      <m:t>𝑉</m:t>
                    </m:r>
                    <m:r>
                      <a:rPr lang="en-US" sz="3200" i="1">
                        <a:latin typeface="Cambria Math" panose="02040503050406030204" pitchFamily="18" charset="0"/>
                      </a:rPr>
                      <m:t>= </m:t>
                    </m:r>
                    <m:f>
                      <m:fPr>
                        <m:ctrlPr>
                          <a:rPr lang="en-US" sz="3200" i="1">
                            <a:latin typeface="Cambria Math" panose="02040503050406030204" pitchFamily="18" charset="0"/>
                          </a:rPr>
                        </m:ctrlPr>
                      </m:fPr>
                      <m:num>
                        <m:r>
                          <a:rPr lang="en-US" sz="3200" i="1">
                            <a:latin typeface="Cambria Math" panose="02040503050406030204" pitchFamily="18" charset="0"/>
                          </a:rPr>
                          <m:t>𝑛</m:t>
                        </m:r>
                      </m:num>
                      <m:den>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i="1">
                                <a:latin typeface="Cambria Math" panose="02040503050406030204" pitchFamily="18" charset="0"/>
                              </a:rPr>
                              <m:t>𝑀</m:t>
                            </m:r>
                          </m:sub>
                        </m:sSub>
                      </m:den>
                    </m:f>
                  </m:oMath>
                </a14:m>
                <a:endParaRPr lang="en-US" sz="3200"/>
              </a:p>
            </p:txBody>
          </p:sp>
        </mc:Choice>
        <mc:Fallback xmlns="">
          <p:sp>
            <p:nvSpPr>
              <p:cNvPr id="3" name="TextBox 2">
                <a:extLst>
                  <a:ext uri="{FF2B5EF4-FFF2-40B4-BE49-F238E27FC236}">
                    <a16:creationId xmlns:a16="http://schemas.microsoft.com/office/drawing/2014/main" id="{E6D13892-F574-0371-0697-BE3D5B313C07}"/>
                  </a:ext>
                </a:extLst>
              </p:cNvPr>
              <p:cNvSpPr txBox="1">
                <a:spLocks noRot="1" noChangeAspect="1" noMove="1" noResize="1" noEditPoints="1" noAdjustHandles="1" noChangeArrowheads="1" noChangeShapeType="1" noTextEdit="1"/>
              </p:cNvSpPr>
              <p:nvPr/>
            </p:nvSpPr>
            <p:spPr>
              <a:xfrm>
                <a:off x="1172899" y="1008217"/>
                <a:ext cx="10148243" cy="3916650"/>
              </a:xfrm>
              <a:prstGeom prst="rect">
                <a:avLst/>
              </a:prstGeom>
              <a:blipFill>
                <a:blip r:embed="rId2"/>
                <a:stretch>
                  <a:fillRect l="-1502" t="-2022" r="-1141"/>
                </a:stretch>
              </a:blipFill>
            </p:spPr>
            <p:txBody>
              <a:bodyPr/>
              <a:lstStyle/>
              <a:p>
                <a:r>
                  <a:rPr lang="en-US">
                    <a:noFill/>
                  </a:rPr>
                  <a:t> </a:t>
                </a:r>
              </a:p>
            </p:txBody>
          </p:sp>
        </mc:Fallback>
      </mc:AlternateContent>
      <p:pic>
        <p:nvPicPr>
          <p:cNvPr id="4" name="Picture 2">
            <a:extLst>
              <a:ext uri="{FF2B5EF4-FFF2-40B4-BE49-F238E27FC236}">
                <a16:creationId xmlns:a16="http://schemas.microsoft.com/office/drawing/2014/main" id="{DB651E30-8428-83D9-9D49-1E9ADDADF2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18" y="5186818"/>
            <a:ext cx="1870967" cy="187096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A71F993A-B654-46D4-0BD4-4794247AA59A}"/>
              </a:ext>
            </a:extLst>
          </p:cNvPr>
          <p:cNvSpPr>
            <a:spLocks noChangeArrowheads="1"/>
          </p:cNvSpPr>
          <p:nvPr/>
        </p:nvSpPr>
        <p:spPr bwMode="auto">
          <a:xfrm>
            <a:off x="5518150" y="4989513"/>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7">
            <a:extLst>
              <a:ext uri="{FF2B5EF4-FFF2-40B4-BE49-F238E27FC236}">
                <a16:creationId xmlns:a16="http://schemas.microsoft.com/office/drawing/2014/main" id="{6171729E-F9BD-B61F-B431-CD3AF5F4EFD1}"/>
              </a:ext>
            </a:extLst>
          </p:cNvPr>
          <p:cNvSpPr>
            <a:spLocks noChangeArrowheads="1"/>
          </p:cNvSpPr>
          <p:nvPr/>
        </p:nvSpPr>
        <p:spPr bwMode="auto">
          <a:xfrm>
            <a:off x="5518150" y="537845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23427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849020" y="1501326"/>
            <a:ext cx="10744265" cy="3970318"/>
          </a:xfrm>
          <a:prstGeom prst="rect">
            <a:avLst/>
          </a:prstGeom>
          <a:noFill/>
        </p:spPr>
        <p:txBody>
          <a:bodyPr wrap="square">
            <a:spAutoFit/>
          </a:bodyPr>
          <a:lstStyle/>
          <a:p>
            <a:r>
              <a:rPr lang="en-US" sz="2800" b="1" i="1" u="sng"/>
              <a:t>Bài tập 1</a:t>
            </a:r>
            <a:r>
              <a:rPr lang="en-US" sz="2800" b="1"/>
              <a:t>:</a:t>
            </a:r>
            <a:r>
              <a:rPr lang="en-US" sz="2800"/>
              <a:t> Tính nồng độ mol của 400 mLdung dịch chứa 11,7 gam NaCl.</a:t>
            </a:r>
          </a:p>
          <a:p>
            <a:r>
              <a:rPr lang="en-US" sz="2800" b="1" i="1" u="sng"/>
              <a:t>Bài tập 2</a:t>
            </a:r>
            <a:r>
              <a:rPr lang="en-US" sz="2800" b="1"/>
              <a:t>:</a:t>
            </a:r>
            <a:r>
              <a:rPr lang="en-US" sz="2800"/>
              <a:t>  Hòa tan Ba(OH)</a:t>
            </a:r>
            <a:r>
              <a:rPr lang="en-US" sz="2800" baseline="-25000"/>
              <a:t>2</a:t>
            </a:r>
            <a:r>
              <a:rPr lang="en-US" sz="2800"/>
              <a:t> vào nước được 800 mL Ba(OH)</a:t>
            </a:r>
            <a:r>
              <a:rPr lang="en-US" sz="2800" baseline="-25000"/>
              <a:t>2</a:t>
            </a:r>
            <a:r>
              <a:rPr lang="en-US" sz="2800"/>
              <a:t> 0,2M. Tính khối lượng của Ba(OH)</a:t>
            </a:r>
            <a:r>
              <a:rPr lang="en-US" sz="2800" baseline="-25000"/>
              <a:t>2</a:t>
            </a:r>
            <a:r>
              <a:rPr lang="en-US" sz="2800"/>
              <a:t> có trong dung dịch.</a:t>
            </a:r>
          </a:p>
          <a:p>
            <a:r>
              <a:rPr lang="en-US" sz="2800" b="1" i="1" u="sng"/>
              <a:t>Bài tập 3</a:t>
            </a:r>
            <a:r>
              <a:rPr lang="en-US" sz="2800" b="1"/>
              <a:t>:</a:t>
            </a:r>
            <a:r>
              <a:rPr lang="en-US" sz="2800"/>
              <a:t> Trộn lẫn 2 lít dung dịch urea 0,02 M (dung dịch A) với 3 lít dung dịch urea 0,1 M (dung dịch B), thu được 5 lít dung dịch C.</a:t>
            </a:r>
            <a:br>
              <a:rPr lang="en-US" sz="2800"/>
            </a:br>
            <a:r>
              <a:rPr lang="en-US" sz="2800"/>
              <a:t>a) Tính số mol urea trong dung dịch A, B và C.</a:t>
            </a:r>
            <a:br>
              <a:rPr lang="en-US" sz="2800"/>
            </a:br>
            <a:r>
              <a:rPr lang="en-US" sz="2800"/>
              <a:t>b) Tính nồng độ mol của dung dịch C. Nhận xét về giá trị nồng độ mol của dung dịch C so với nồng độ mol của dung dịch A, B.</a:t>
            </a:r>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a:t>
            </a:r>
          </a:p>
          <a:p>
            <a:pPr algn="ctr"/>
            <a:r>
              <a:rPr lang="en-US" sz="2800">
                <a:solidFill>
                  <a:schemeClr val="bg1"/>
                </a:solidFill>
                <a:latin typeface="+mj-lt"/>
                <a:cs typeface="Arial" panose="020B0604020202020204" pitchFamily="34" charset="0"/>
              </a:rPr>
              <a:t>Hoàn thành phiếu học tập số 4</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spTree>
    <p:extLst>
      <p:ext uri="{BB962C8B-B14F-4D97-AF65-F5344CB8AC3E}">
        <p14:creationId xmlns:p14="http://schemas.microsoft.com/office/powerpoint/2010/main" val="688868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D9EA047-05AF-2473-1A68-C6DAF4E08F0D}"/>
                  </a:ext>
                </a:extLst>
              </p:cNvPr>
              <p:cNvSpPr txBox="1"/>
              <p:nvPr/>
            </p:nvSpPr>
            <p:spPr>
              <a:xfrm>
                <a:off x="640015" y="961741"/>
                <a:ext cx="11717448" cy="5364545"/>
              </a:xfrm>
              <a:prstGeom prst="rect">
                <a:avLst/>
              </a:prstGeom>
              <a:noFill/>
            </p:spPr>
            <p:txBody>
              <a:bodyPr wrap="square">
                <a:spAutoFit/>
              </a:bodyPr>
              <a:lstStyle/>
              <a:p>
                <a:r>
                  <a:rPr lang="en-US" sz="2800">
                    <a:solidFill>
                      <a:srgbClr val="0070C0"/>
                    </a:solidFill>
                    <a:latin typeface="+mj-lt"/>
                  </a:rPr>
                  <a:t>BT1:</a:t>
                </a:r>
              </a:p>
              <a:p>
                <a:r>
                  <a:rPr lang="en-US" sz="2800">
                    <a:latin typeface="+mj-lt"/>
                  </a:rPr>
                  <a:t>Đổi 400 mL = 0,4 L</a:t>
                </a:r>
              </a:p>
              <a:p>
                <a:r>
                  <a:rPr lang="en-US" sz="2800">
                    <a:latin typeface="+mj-lt"/>
                  </a:rPr>
                  <a:t>Số mol NaCl là: </a:t>
                </a:r>
                <a:r>
                  <a:rPr lang="en-US" sz="2800" i="1">
                    <a:latin typeface="+mj-lt"/>
                  </a:rPr>
                  <a:t>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n</m:t>
                        </m:r>
                      </m:e>
                      <m:sub>
                        <m:r>
                          <m:rPr>
                            <m:sty m:val="p"/>
                          </m:rPr>
                          <a:rPr lang="en-US" sz="2800">
                            <a:latin typeface="Cambria Math" panose="02040503050406030204" pitchFamily="18" charset="0"/>
                          </a:rPr>
                          <m:t>NaCl</m:t>
                        </m:r>
                      </m:sub>
                    </m:sSub>
                    <m:r>
                      <a:rPr lang="en-US" sz="2800">
                        <a:latin typeface="Cambria Math" panose="02040503050406030204" pitchFamily="18" charset="0"/>
                      </a:rPr>
                      <m:t>= </m:t>
                    </m:r>
                    <m:f>
                      <m:fPr>
                        <m:ctrlPr>
                          <a:rPr lang="en-US" sz="2800" i="1">
                            <a:latin typeface="Cambria Math" panose="02040503050406030204" pitchFamily="18" charset="0"/>
                          </a:rPr>
                        </m:ctrlPr>
                      </m:fPr>
                      <m:num>
                        <m:r>
                          <m:rPr>
                            <m:sty m:val="p"/>
                          </m:rPr>
                          <a:rPr lang="en-US" sz="2800">
                            <a:latin typeface="Cambria Math" panose="02040503050406030204" pitchFamily="18" charset="0"/>
                          </a:rPr>
                          <m:t>m</m:t>
                        </m:r>
                      </m:num>
                      <m:den>
                        <m:r>
                          <m:rPr>
                            <m:sty m:val="p"/>
                          </m:rPr>
                          <a:rPr lang="en-US" sz="2800">
                            <a:latin typeface="Cambria Math" panose="02040503050406030204" pitchFamily="18" charset="0"/>
                          </a:rPr>
                          <m:t>M</m:t>
                        </m:r>
                      </m:den>
                    </m:f>
                  </m:oMath>
                </a14:m>
                <a:r>
                  <a:rPr lang="en-US" sz="2800">
                    <a:latin typeface="+mj-lt"/>
                  </a:rPr>
                  <a:t> = </a:t>
                </a:r>
                <a14:m>
                  <m:oMath xmlns:m="http://schemas.openxmlformats.org/officeDocument/2006/math">
                    <m:f>
                      <m:fPr>
                        <m:ctrlPr>
                          <a:rPr lang="en-US" sz="2800" i="1">
                            <a:latin typeface="Cambria Math" panose="02040503050406030204" pitchFamily="18" charset="0"/>
                          </a:rPr>
                        </m:ctrlPr>
                      </m:fPr>
                      <m:num>
                        <m:r>
                          <a:rPr lang="en-US" sz="2800">
                            <a:latin typeface="Cambria Math" panose="02040503050406030204" pitchFamily="18" charset="0"/>
                          </a:rPr>
                          <m:t>11,7</m:t>
                        </m:r>
                      </m:num>
                      <m:den>
                        <m:r>
                          <a:rPr lang="en-US" sz="2800">
                            <a:latin typeface="Cambria Math" panose="02040503050406030204" pitchFamily="18" charset="0"/>
                          </a:rPr>
                          <m:t>58,5</m:t>
                        </m:r>
                      </m:den>
                    </m:f>
                  </m:oMath>
                </a14:m>
                <a:r>
                  <a:rPr lang="en-US" sz="2800">
                    <a:latin typeface="+mj-lt"/>
                  </a:rPr>
                  <a:t>= 0,2 mol </a:t>
                </a:r>
              </a:p>
              <a:p>
                <a:r>
                  <a:rPr lang="en-US" sz="2800">
                    <a:latin typeface="+mj-lt"/>
                  </a:rPr>
                  <a:t>Nồng độ mol của dung dịch NaCl là:</a:t>
                </a:r>
              </a:p>
              <a:p>
                <a:r>
                  <a:rPr lang="en-US" sz="2800">
                    <a:latin typeface="+mj-lt"/>
                  </a:rPr>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𝑁𝑎𝐶𝑙</m:t>
                            </m:r>
                          </m:sub>
                        </m:sSub>
                      </m:sub>
                    </m:sSub>
                    <m:r>
                      <a:rPr lang="en-US" sz="2800" i="1">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𝑛</m:t>
                        </m:r>
                      </m:num>
                      <m:den>
                        <m:r>
                          <a:rPr lang="en-US" sz="2800" i="1">
                            <a:latin typeface="Cambria Math" panose="02040503050406030204" pitchFamily="18" charset="0"/>
                          </a:rPr>
                          <m:t>𝑉</m:t>
                        </m:r>
                      </m:den>
                    </m:f>
                  </m:oMath>
                </a14:m>
                <a:r>
                  <a:rPr lang="en-US" sz="2800">
                    <a:latin typeface="+mj-lt"/>
                  </a:rPr>
                  <a:t>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0,2</m:t>
                        </m:r>
                      </m:num>
                      <m:den>
                        <m:r>
                          <a:rPr lang="en-US" sz="2800" i="1">
                            <a:latin typeface="Cambria Math" panose="02040503050406030204" pitchFamily="18" charset="0"/>
                          </a:rPr>
                          <m:t>0,4</m:t>
                        </m:r>
                      </m:den>
                    </m:f>
                  </m:oMath>
                </a14:m>
                <a:r>
                  <a:rPr lang="en-US" sz="2800">
                    <a:latin typeface="+mj-lt"/>
                  </a:rPr>
                  <a:t> = 0,5 M</a:t>
                </a:r>
              </a:p>
              <a:p>
                <a:r>
                  <a:rPr lang="en-US" sz="2800">
                    <a:solidFill>
                      <a:srgbClr val="0070C0"/>
                    </a:solidFill>
                  </a:rPr>
                  <a:t>BT2:</a:t>
                </a:r>
              </a:p>
              <a:p>
                <a:r>
                  <a:rPr lang="en-US" sz="2800">
                    <a:latin typeface="+mj-lt"/>
                  </a:rPr>
                  <a:t>	Đổi 800 mL = 0,8 L</a:t>
                </a:r>
              </a:p>
              <a:p>
                <a:r>
                  <a:rPr lang="en-US" sz="2800">
                    <a:latin typeface="+mj-lt"/>
                  </a:rPr>
                  <a:t>Số mol của Ba(OH)</a:t>
                </a:r>
                <a:r>
                  <a:rPr lang="en-US" sz="2800" baseline="-25000">
                    <a:latin typeface="+mj-lt"/>
                  </a:rPr>
                  <a:t>2</a:t>
                </a:r>
                <a:r>
                  <a:rPr lang="en-US" sz="2800">
                    <a:latin typeface="+mj-lt"/>
                  </a:rPr>
                  <a:t> là: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n</m:t>
                        </m:r>
                      </m:e>
                      <m:sub>
                        <m:sSub>
                          <m:sSubPr>
                            <m:ctrlPr>
                              <a:rPr lang="en-US" sz="2800" i="1">
                                <a:latin typeface="Cambria Math" panose="02040503050406030204" pitchFamily="18" charset="0"/>
                              </a:rPr>
                            </m:ctrlPr>
                          </m:sSubPr>
                          <m:e>
                            <m:r>
                              <m:rPr>
                                <m:sty m:val="p"/>
                              </m:rPr>
                              <a:rPr lang="en-US" sz="2800">
                                <a:latin typeface="Cambria Math" panose="02040503050406030204" pitchFamily="18" charset="0"/>
                              </a:rPr>
                              <m:t>Ba</m:t>
                            </m:r>
                            <m:r>
                              <a:rPr lang="en-US" sz="2800">
                                <a:latin typeface="Cambria Math" panose="02040503050406030204" pitchFamily="18" charset="0"/>
                              </a:rPr>
                              <m:t> (</m:t>
                            </m:r>
                            <m:r>
                              <m:rPr>
                                <m:sty m:val="p"/>
                              </m:rPr>
                              <a:rPr lang="en-US" sz="2800">
                                <a:latin typeface="Cambria Math" panose="02040503050406030204" pitchFamily="18" charset="0"/>
                              </a:rPr>
                              <m:t>OH</m:t>
                            </m:r>
                            <m:r>
                              <a:rPr lang="en-US" sz="2800">
                                <a:latin typeface="Cambria Math" panose="02040503050406030204" pitchFamily="18" charset="0"/>
                              </a:rPr>
                              <m:t>)</m:t>
                            </m:r>
                          </m:e>
                          <m:sub>
                            <m:r>
                              <a:rPr lang="en-US" sz="2800" i="1">
                                <a:latin typeface="Cambria Math" panose="02040503050406030204" pitchFamily="18" charset="0"/>
                              </a:rPr>
                              <m:t>2</m:t>
                            </m:r>
                          </m:sub>
                        </m:sSub>
                      </m:sub>
                    </m:sSub>
                  </m:oMath>
                </a14:m>
                <a:r>
                  <a:rPr lang="en-US" sz="2800">
                    <a:latin typeface="+mj-lt"/>
                  </a:rPr>
                  <a:t> =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i="1">
                            <a:latin typeface="Cambria Math" panose="02040503050406030204" pitchFamily="18" charset="0"/>
                          </a:rPr>
                          <m:t>𝑀</m:t>
                        </m:r>
                      </m:sub>
                    </m:sSub>
                    <m:r>
                      <a:rPr lang="en-US" sz="2800" i="1">
                        <a:latin typeface="Cambria Math" panose="02040503050406030204" pitchFamily="18" charset="0"/>
                      </a:rPr>
                      <m:t>.</m:t>
                    </m:r>
                    <m:r>
                      <a:rPr lang="en-US" sz="2800" i="1">
                        <a:latin typeface="Cambria Math" panose="02040503050406030204" pitchFamily="18" charset="0"/>
                      </a:rPr>
                      <m:t>𝑉</m:t>
                    </m:r>
                    <m:r>
                      <a:rPr lang="en-US" sz="2800" i="1">
                        <a:latin typeface="Cambria Math" panose="02040503050406030204" pitchFamily="18" charset="0"/>
                      </a:rPr>
                      <m:t>  = 0,2. 0,8 =0,16 (</m:t>
                    </m:r>
                    <m:r>
                      <a:rPr lang="en-US" sz="2800" i="1">
                        <a:latin typeface="Cambria Math" panose="02040503050406030204" pitchFamily="18" charset="0"/>
                      </a:rPr>
                      <m:t>𝑚𝑜𝑙</m:t>
                    </m:r>
                    <m:r>
                      <a:rPr lang="en-US" sz="2800" b="0" i="1" smtClean="0">
                        <a:latin typeface="Cambria Math" panose="02040503050406030204" pitchFamily="18" charset="0"/>
                      </a:rPr>
                      <m:t>)</m:t>
                    </m:r>
                  </m:oMath>
                </a14:m>
                <a:endParaRPr lang="en-US" sz="2800">
                  <a:latin typeface="+mj-lt"/>
                </a:endParaRPr>
              </a:p>
              <a:p>
                <a:endParaRPr lang="en-US" sz="2800">
                  <a:latin typeface="+mj-lt"/>
                </a:endParaRPr>
              </a:p>
              <a:p>
                <a:r>
                  <a:rPr lang="en-US" sz="2800">
                    <a:latin typeface="+mj-lt"/>
                  </a:rPr>
                  <a:t>Vậy khối lượng Ba(OH)</a:t>
                </a:r>
                <a:r>
                  <a:rPr lang="en-US" sz="2800" baseline="-25000">
                    <a:latin typeface="+mj-lt"/>
                  </a:rPr>
                  <a:t>2</a:t>
                </a:r>
                <a:r>
                  <a:rPr lang="en-US" sz="2800">
                    <a:latin typeface="+mj-lt"/>
                  </a:rPr>
                  <a:t>: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m</m:t>
                        </m:r>
                      </m:e>
                      <m:sub>
                        <m:sSub>
                          <m:sSubPr>
                            <m:ctrlPr>
                              <a:rPr lang="en-US" sz="2800" i="1">
                                <a:latin typeface="Cambria Math" panose="02040503050406030204" pitchFamily="18" charset="0"/>
                              </a:rPr>
                            </m:ctrlPr>
                          </m:sSubPr>
                          <m:e>
                            <m:r>
                              <m:rPr>
                                <m:sty m:val="p"/>
                              </m:rPr>
                              <a:rPr lang="en-US" sz="2800">
                                <a:latin typeface="Cambria Math" panose="02040503050406030204" pitchFamily="18" charset="0"/>
                              </a:rPr>
                              <m:t>Ba</m:t>
                            </m:r>
                            <m:r>
                              <a:rPr lang="en-US" sz="2800">
                                <a:latin typeface="Cambria Math" panose="02040503050406030204" pitchFamily="18" charset="0"/>
                              </a:rPr>
                              <m:t> (</m:t>
                            </m:r>
                            <m:r>
                              <m:rPr>
                                <m:sty m:val="p"/>
                              </m:rPr>
                              <a:rPr lang="en-US" sz="2800">
                                <a:latin typeface="Cambria Math" panose="02040503050406030204" pitchFamily="18" charset="0"/>
                              </a:rPr>
                              <m:t>OH</m:t>
                            </m:r>
                            <m:r>
                              <a:rPr lang="en-US" sz="2800">
                                <a:latin typeface="Cambria Math" panose="02040503050406030204" pitchFamily="18" charset="0"/>
                              </a:rPr>
                              <m:t>)</m:t>
                            </m:r>
                          </m:e>
                          <m:sub>
                            <m:r>
                              <a:rPr lang="en-US" sz="2800" i="1">
                                <a:latin typeface="Cambria Math" panose="02040503050406030204" pitchFamily="18" charset="0"/>
                              </a:rPr>
                              <m:t>2</m:t>
                            </m:r>
                          </m:sub>
                        </m:sSub>
                      </m:sub>
                    </m:sSub>
                  </m:oMath>
                </a14:m>
                <a:r>
                  <a:rPr lang="en-US" sz="2800">
                    <a:latin typeface="+mj-lt"/>
                  </a:rPr>
                  <a:t> = </a:t>
                </a:r>
                <a14:m>
                  <m:oMath xmlns:m="http://schemas.openxmlformats.org/officeDocument/2006/math">
                    <m:r>
                      <a:rPr lang="en-US" sz="2800" i="1">
                        <a:latin typeface="Cambria Math" panose="02040503050406030204" pitchFamily="18" charset="0"/>
                      </a:rPr>
                      <m:t>𝑛</m:t>
                    </m:r>
                    <m:r>
                      <a:rPr lang="en-US" sz="2800" i="1">
                        <a:latin typeface="Cambria Math" panose="02040503050406030204" pitchFamily="18" charset="0"/>
                      </a:rPr>
                      <m:t>.</m:t>
                    </m:r>
                    <m:r>
                      <a:rPr lang="en-US" sz="2800" i="1">
                        <a:latin typeface="Cambria Math" panose="02040503050406030204" pitchFamily="18" charset="0"/>
                      </a:rPr>
                      <m:t>𝑀</m:t>
                    </m:r>
                    <m:r>
                      <a:rPr lang="en-US" sz="2800" i="1">
                        <a:latin typeface="Cambria Math" panose="02040503050406030204" pitchFamily="18" charset="0"/>
                      </a:rPr>
                      <m:t>  = 0,16. 171 =27,36 (</m:t>
                    </m:r>
                    <m:r>
                      <a:rPr lang="en-US" sz="2800" i="1">
                        <a:latin typeface="Cambria Math" panose="02040503050406030204" pitchFamily="18" charset="0"/>
                      </a:rPr>
                      <m:t>𝑚𝑜𝑙</m:t>
                    </m:r>
                    <m:r>
                      <a:rPr lang="en-US" sz="2800" i="1">
                        <a:latin typeface="Cambria Math" panose="02040503050406030204" pitchFamily="18" charset="0"/>
                      </a:rPr>
                      <m:t>) </m:t>
                    </m:r>
                  </m:oMath>
                </a14:m>
                <a:endParaRPr lang="en-US" sz="2800">
                  <a:latin typeface="+mj-lt"/>
                </a:endParaRPr>
              </a:p>
              <a:p>
                <a:endParaRPr lang="en-US" sz="2800">
                  <a:latin typeface="+mj-lt"/>
                </a:endParaRPr>
              </a:p>
            </p:txBody>
          </p:sp>
        </mc:Choice>
        <mc:Fallback xmlns="">
          <p:sp>
            <p:nvSpPr>
              <p:cNvPr id="2" name="TextBox 1">
                <a:extLst>
                  <a:ext uri="{FF2B5EF4-FFF2-40B4-BE49-F238E27FC236}">
                    <a16:creationId xmlns:a16="http://schemas.microsoft.com/office/drawing/2014/main" id="{ED9EA047-05AF-2473-1A68-C6DAF4E08F0D}"/>
                  </a:ext>
                </a:extLst>
              </p:cNvPr>
              <p:cNvSpPr txBox="1">
                <a:spLocks noRot="1" noChangeAspect="1" noMove="1" noResize="1" noEditPoints="1" noAdjustHandles="1" noChangeArrowheads="1" noChangeShapeType="1" noTextEdit="1"/>
              </p:cNvSpPr>
              <p:nvPr/>
            </p:nvSpPr>
            <p:spPr>
              <a:xfrm>
                <a:off x="640015" y="961741"/>
                <a:ext cx="11717448" cy="5364545"/>
              </a:xfrm>
              <a:prstGeom prst="rect">
                <a:avLst/>
              </a:prstGeom>
              <a:blipFill>
                <a:blip r:embed="rId2"/>
                <a:stretch>
                  <a:fillRect l="-1093" t="-1250"/>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ED324957-25AD-8DA8-054F-BFF777AD5655}"/>
              </a:ext>
            </a:extLst>
          </p:cNvPr>
          <p:cNvSpPr/>
          <p:nvPr/>
        </p:nvSpPr>
        <p:spPr>
          <a:xfrm>
            <a:off x="3127574" y="0"/>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 </a:t>
            </a:r>
          </a:p>
          <a:p>
            <a:pPr algn="ctr"/>
            <a:r>
              <a:rPr lang="en-US" sz="2800">
                <a:solidFill>
                  <a:schemeClr val="bg1"/>
                </a:solidFill>
                <a:latin typeface="+mj-lt"/>
                <a:cs typeface="Arial" panose="020B0604020202020204" pitchFamily="34" charset="0"/>
              </a:rPr>
              <a:t>Hoàn thành phiếu học tập số 4</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3"/>
          <a:srcRect l="-3420" t="25984" r="-1106" b="9163"/>
          <a:stretch/>
        </p:blipFill>
        <p:spPr>
          <a:xfrm>
            <a:off x="9724291" y="-25250"/>
            <a:ext cx="2183255" cy="1357323"/>
          </a:xfrm>
          <a:prstGeom prst="rect">
            <a:avLst/>
          </a:prstGeom>
        </p:spPr>
      </p:pic>
      <p:sp>
        <p:nvSpPr>
          <p:cNvPr id="11" name="Rectangle 8">
            <a:extLst>
              <a:ext uri="{FF2B5EF4-FFF2-40B4-BE49-F238E27FC236}">
                <a16:creationId xmlns:a16="http://schemas.microsoft.com/office/drawing/2014/main" id="{8B7F88AD-6701-A79A-2D11-D7ABE06CA6BF}"/>
              </a:ext>
            </a:extLst>
          </p:cNvPr>
          <p:cNvSpPr>
            <a:spLocks noChangeArrowheads="1"/>
          </p:cNvSpPr>
          <p:nvPr/>
        </p:nvSpPr>
        <p:spPr bwMode="auto">
          <a:xfrm>
            <a:off x="2407534" y="20652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34639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wipe(down)">
                                      <p:cBhvr>
                                        <p:cTn id="24" dur="500"/>
                                        <p:tgtEl>
                                          <p:spTgt spid="2">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wipe(down)">
                                      <p:cBhvr>
                                        <p:cTn id="27" dur="500"/>
                                        <p:tgtEl>
                                          <p:spTgt spid="2">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wipe(down)">
                                      <p:cBhvr>
                                        <p:cTn id="30" dur="500"/>
                                        <p:tgtEl>
                                          <p:spTgt spid="2">
                                            <p:txEl>
                                              <p:pRg st="7" end="7"/>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wipe(down)">
                                      <p:cBhvr>
                                        <p:cTn id="3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D9EA047-05AF-2473-1A68-C6DAF4E08F0D}"/>
                  </a:ext>
                </a:extLst>
              </p:cNvPr>
              <p:cNvSpPr txBox="1"/>
              <p:nvPr/>
            </p:nvSpPr>
            <p:spPr>
              <a:xfrm>
                <a:off x="640015" y="961741"/>
                <a:ext cx="11717448" cy="4286238"/>
              </a:xfrm>
              <a:prstGeom prst="rect">
                <a:avLst/>
              </a:prstGeom>
              <a:noFill/>
            </p:spPr>
            <p:txBody>
              <a:bodyPr wrap="square">
                <a:spAutoFit/>
              </a:bodyPr>
              <a:lstStyle/>
              <a:p>
                <a:r>
                  <a:rPr lang="en-US" sz="2800">
                    <a:solidFill>
                      <a:srgbClr val="0070C0"/>
                    </a:solidFill>
                    <a:latin typeface="+mj-lt"/>
                  </a:rPr>
                  <a:t>BT3:</a:t>
                </a:r>
              </a:p>
              <a:p>
                <a:r>
                  <a:rPr lang="en-US" sz="2800" i="1"/>
                  <a:t>a)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n</m:t>
                        </m:r>
                      </m:e>
                      <m:sub>
                        <m:r>
                          <m:rPr>
                            <m:sty m:val="p"/>
                          </m:rPr>
                          <a:rPr lang="en-US" sz="2800">
                            <a:latin typeface="Cambria Math" panose="02040503050406030204" pitchFamily="18" charset="0"/>
                          </a:rPr>
                          <m:t>urea</m:t>
                        </m:r>
                        <m:r>
                          <a:rPr lang="en-US" sz="2800">
                            <a:latin typeface="Cambria Math" panose="02040503050406030204" pitchFamily="18" charset="0"/>
                          </a:rPr>
                          <m:t> (</m:t>
                        </m:r>
                        <m:r>
                          <m:rPr>
                            <m:sty m:val="p"/>
                          </m:rPr>
                          <a:rPr lang="en-US" sz="2800">
                            <a:latin typeface="Cambria Math" panose="02040503050406030204" pitchFamily="18" charset="0"/>
                          </a:rPr>
                          <m:t>A</m:t>
                        </m:r>
                        <m:r>
                          <a:rPr lang="en-US" sz="2800">
                            <a:latin typeface="Cambria Math" panose="02040503050406030204" pitchFamily="18" charset="0"/>
                          </a:rPr>
                          <m:t>)</m:t>
                        </m:r>
                      </m:sub>
                    </m:sSub>
                    <m:r>
                      <a:rPr lang="en-US" sz="2800">
                        <a:latin typeface="Cambria Math" panose="02040503050406030204" pitchFamily="18" charset="0"/>
                      </a:rPr>
                      <m:t>= </m:t>
                    </m:r>
                  </m:oMath>
                </a14:m>
                <a:r>
                  <a:rPr lang="en-US" sz="280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i="1">
                            <a:latin typeface="Cambria Math" panose="02040503050406030204" pitchFamily="18" charset="0"/>
                          </a:rPr>
                          <m:t>𝑀</m:t>
                        </m:r>
                      </m:sub>
                    </m:sSub>
                    <m:r>
                      <a:rPr lang="en-US" sz="2800" i="1">
                        <a:latin typeface="Cambria Math" panose="02040503050406030204" pitchFamily="18" charset="0"/>
                      </a:rPr>
                      <m:t>.</m:t>
                    </m:r>
                    <m:r>
                      <a:rPr lang="en-US" sz="2800" i="1">
                        <a:latin typeface="Cambria Math" panose="02040503050406030204" pitchFamily="18" charset="0"/>
                      </a:rPr>
                      <m:t>𝑉</m:t>
                    </m:r>
                  </m:oMath>
                </a14:m>
                <a:r>
                  <a:rPr lang="en-US" sz="2800"/>
                  <a:t> = </a:t>
                </a:r>
                <a14:m>
                  <m:oMath xmlns:m="http://schemas.openxmlformats.org/officeDocument/2006/math">
                    <m:r>
                      <a:rPr lang="en-US" sz="2800">
                        <a:latin typeface="Cambria Math" panose="02040503050406030204" pitchFamily="18" charset="0"/>
                      </a:rPr>
                      <m:t>0,02 . 2 = 0,04 (</m:t>
                    </m:r>
                    <m:r>
                      <m:rPr>
                        <m:sty m:val="p"/>
                      </m:rPr>
                      <a:rPr lang="en-US" sz="2800">
                        <a:latin typeface="Cambria Math" panose="02040503050406030204" pitchFamily="18" charset="0"/>
                      </a:rPr>
                      <m:t>mol</m:t>
                    </m:r>
                    <m:r>
                      <a:rPr lang="en-US" sz="2800">
                        <a:latin typeface="Cambria Math" panose="02040503050406030204" pitchFamily="18" charset="0"/>
                      </a:rPr>
                      <m:t>) </m:t>
                    </m:r>
                  </m:oMath>
                </a14:m>
                <a:endParaRPr lang="en-US" sz="2800"/>
              </a:p>
              <a:p>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n</m:t>
                        </m:r>
                      </m:e>
                      <m:sub>
                        <m:r>
                          <m:rPr>
                            <m:sty m:val="p"/>
                          </m:rPr>
                          <a:rPr lang="en-US" sz="2800">
                            <a:latin typeface="Cambria Math" panose="02040503050406030204" pitchFamily="18" charset="0"/>
                          </a:rPr>
                          <m:t>urea</m:t>
                        </m:r>
                        <m:r>
                          <a:rPr lang="en-US" sz="2800">
                            <a:latin typeface="Cambria Math" panose="02040503050406030204" pitchFamily="18" charset="0"/>
                          </a:rPr>
                          <m:t> (</m:t>
                        </m:r>
                        <m:r>
                          <m:rPr>
                            <m:sty m:val="p"/>
                          </m:rPr>
                          <a:rPr lang="en-US" sz="2800">
                            <a:latin typeface="Cambria Math" panose="02040503050406030204" pitchFamily="18" charset="0"/>
                          </a:rPr>
                          <m:t>B</m:t>
                        </m:r>
                        <m:r>
                          <a:rPr lang="en-US" sz="2800">
                            <a:latin typeface="Cambria Math" panose="02040503050406030204" pitchFamily="18" charset="0"/>
                          </a:rPr>
                          <m:t>)</m:t>
                        </m:r>
                      </m:sub>
                    </m:sSub>
                    <m:r>
                      <a:rPr lang="en-US" sz="2800">
                        <a:latin typeface="Cambria Math" panose="02040503050406030204" pitchFamily="18" charset="0"/>
                      </a:rPr>
                      <m:t>= </m:t>
                    </m:r>
                  </m:oMath>
                </a14:m>
                <a:r>
                  <a:rPr lang="en-US" sz="280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i="1">
                            <a:latin typeface="Cambria Math" panose="02040503050406030204" pitchFamily="18" charset="0"/>
                          </a:rPr>
                          <m:t>𝑀</m:t>
                        </m:r>
                      </m:sub>
                    </m:sSub>
                    <m:r>
                      <a:rPr lang="en-US" sz="2800" i="1">
                        <a:latin typeface="Cambria Math" panose="02040503050406030204" pitchFamily="18" charset="0"/>
                      </a:rPr>
                      <m:t>.</m:t>
                    </m:r>
                    <m:r>
                      <a:rPr lang="en-US" sz="2800" i="1">
                        <a:latin typeface="Cambria Math" panose="02040503050406030204" pitchFamily="18" charset="0"/>
                      </a:rPr>
                      <m:t>𝑉</m:t>
                    </m:r>
                  </m:oMath>
                </a14:m>
                <a:r>
                  <a:rPr lang="en-US" sz="2800"/>
                  <a:t> = </a:t>
                </a:r>
                <a14:m>
                  <m:oMath xmlns:m="http://schemas.openxmlformats.org/officeDocument/2006/math">
                    <m:r>
                      <a:rPr lang="en-US" sz="2800">
                        <a:latin typeface="Cambria Math" panose="02040503050406030204" pitchFamily="18" charset="0"/>
                      </a:rPr>
                      <m:t>0,1 . 2 = 0,3 (</m:t>
                    </m:r>
                    <m:r>
                      <m:rPr>
                        <m:sty m:val="p"/>
                      </m:rPr>
                      <a:rPr lang="en-US" sz="2800">
                        <a:latin typeface="Cambria Math" panose="02040503050406030204" pitchFamily="18" charset="0"/>
                      </a:rPr>
                      <m:t>mol</m:t>
                    </m:r>
                    <m:r>
                      <a:rPr lang="en-US" sz="2800">
                        <a:latin typeface="Cambria Math" panose="02040503050406030204" pitchFamily="18" charset="0"/>
                      </a:rPr>
                      <m:t>) </m:t>
                    </m:r>
                  </m:oMath>
                </a14:m>
                <a:endParaRPr lang="en-US" sz="2800"/>
              </a:p>
              <a:p>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n</m:t>
                        </m:r>
                      </m:e>
                      <m:sub>
                        <m:r>
                          <m:rPr>
                            <m:sty m:val="p"/>
                          </m:rPr>
                          <a:rPr lang="en-US" sz="2800">
                            <a:latin typeface="Cambria Math" panose="02040503050406030204" pitchFamily="18" charset="0"/>
                          </a:rPr>
                          <m:t>urea</m:t>
                        </m:r>
                        <m:r>
                          <a:rPr lang="en-US" sz="2800">
                            <a:latin typeface="Cambria Math" panose="02040503050406030204" pitchFamily="18" charset="0"/>
                          </a:rPr>
                          <m:t> (</m:t>
                        </m:r>
                        <m:r>
                          <m:rPr>
                            <m:sty m:val="p"/>
                          </m:rPr>
                          <a:rPr lang="en-US" sz="2800">
                            <a:latin typeface="Cambria Math" panose="02040503050406030204" pitchFamily="18" charset="0"/>
                          </a:rPr>
                          <m:t>C</m:t>
                        </m:r>
                        <m:r>
                          <a:rPr lang="en-US" sz="2800">
                            <a:latin typeface="Cambria Math" panose="02040503050406030204" pitchFamily="18" charset="0"/>
                          </a:rPr>
                          <m:t>)</m:t>
                        </m:r>
                      </m:sub>
                    </m:sSub>
                    <m:r>
                      <a:rPr lang="en-US" sz="2800">
                        <a:latin typeface="Cambria Math" panose="02040503050406030204" pitchFamily="18" charset="0"/>
                      </a:rPr>
                      <m:t>= </m:t>
                    </m:r>
                  </m:oMath>
                </a14:m>
                <a:r>
                  <a:rPr lang="en-US" sz="2800"/>
                  <a:t>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n</m:t>
                        </m:r>
                      </m:e>
                      <m:sub>
                        <m:r>
                          <m:rPr>
                            <m:sty m:val="p"/>
                          </m:rPr>
                          <a:rPr lang="en-US" sz="2800">
                            <a:latin typeface="Cambria Math" panose="02040503050406030204" pitchFamily="18" charset="0"/>
                          </a:rPr>
                          <m:t>urea</m:t>
                        </m:r>
                        <m:r>
                          <a:rPr lang="en-US" sz="2800">
                            <a:latin typeface="Cambria Math" panose="02040503050406030204" pitchFamily="18" charset="0"/>
                          </a:rPr>
                          <m:t> (</m:t>
                        </m:r>
                        <m:r>
                          <m:rPr>
                            <m:sty m:val="p"/>
                          </m:rPr>
                          <a:rPr lang="en-US" sz="2800">
                            <a:latin typeface="Cambria Math" panose="02040503050406030204" pitchFamily="18" charset="0"/>
                          </a:rPr>
                          <m:t>A</m:t>
                        </m:r>
                        <m:r>
                          <a:rPr lang="en-US" sz="2800">
                            <a:latin typeface="Cambria Math" panose="02040503050406030204" pitchFamily="18" charset="0"/>
                          </a:rPr>
                          <m:t>)</m:t>
                        </m:r>
                      </m:sub>
                    </m:sSub>
                    <m:r>
                      <a:rPr lang="en-US" sz="2800">
                        <a:latin typeface="Cambria Math" panose="02040503050406030204" pitchFamily="18" charset="0"/>
                      </a:rPr>
                      <m:t>+ </m:t>
                    </m:r>
                    <m:sSub>
                      <m:sSubPr>
                        <m:ctrlPr>
                          <a:rPr lang="en-US" sz="2800" i="1">
                            <a:latin typeface="Cambria Math" panose="02040503050406030204" pitchFamily="18" charset="0"/>
                          </a:rPr>
                        </m:ctrlPr>
                      </m:sSubPr>
                      <m:e>
                        <m:r>
                          <m:rPr>
                            <m:sty m:val="p"/>
                          </m:rPr>
                          <a:rPr lang="en-US" sz="2800">
                            <a:latin typeface="Cambria Math" panose="02040503050406030204" pitchFamily="18" charset="0"/>
                          </a:rPr>
                          <m:t>n</m:t>
                        </m:r>
                      </m:e>
                      <m:sub>
                        <m:r>
                          <m:rPr>
                            <m:sty m:val="p"/>
                          </m:rPr>
                          <a:rPr lang="en-US" sz="2800">
                            <a:latin typeface="Cambria Math" panose="02040503050406030204" pitchFamily="18" charset="0"/>
                          </a:rPr>
                          <m:t>urea</m:t>
                        </m:r>
                        <m:r>
                          <a:rPr lang="en-US" sz="2800">
                            <a:latin typeface="Cambria Math" panose="02040503050406030204" pitchFamily="18" charset="0"/>
                          </a:rPr>
                          <m:t> (</m:t>
                        </m:r>
                        <m:r>
                          <m:rPr>
                            <m:sty m:val="p"/>
                          </m:rPr>
                          <a:rPr lang="en-US" sz="2800">
                            <a:latin typeface="Cambria Math" panose="02040503050406030204" pitchFamily="18" charset="0"/>
                          </a:rPr>
                          <m:t>B</m:t>
                        </m:r>
                        <m:r>
                          <a:rPr lang="en-US" sz="2800">
                            <a:latin typeface="Cambria Math" panose="02040503050406030204" pitchFamily="18" charset="0"/>
                          </a:rPr>
                          <m:t>)</m:t>
                        </m:r>
                      </m:sub>
                    </m:sSub>
                    <m:r>
                      <a:rPr lang="en-US" sz="2800">
                        <a:latin typeface="Cambria Math" panose="02040503050406030204" pitchFamily="18" charset="0"/>
                      </a:rPr>
                      <m:t>= 0,34 (</m:t>
                    </m:r>
                    <m:r>
                      <m:rPr>
                        <m:sty m:val="p"/>
                      </m:rPr>
                      <a:rPr lang="en-US" sz="2800">
                        <a:latin typeface="Cambria Math" panose="02040503050406030204" pitchFamily="18" charset="0"/>
                      </a:rPr>
                      <m:t>mol</m:t>
                    </m:r>
                    <m:r>
                      <a:rPr lang="en-US" sz="2800">
                        <a:latin typeface="Cambria Math" panose="02040503050406030204" pitchFamily="18" charset="0"/>
                      </a:rPr>
                      <m:t>) </m:t>
                    </m:r>
                  </m:oMath>
                </a14:m>
                <a:endParaRPr lang="en-US" sz="2800"/>
              </a:p>
              <a:p>
                <a:r>
                  <a:rPr lang="en-US" sz="2800" i="1"/>
                  <a:t> </a:t>
                </a:r>
                <a:endParaRPr lang="en-US" sz="2800"/>
              </a:p>
              <a:p>
                <a:r>
                  <a:rPr lang="en-US" sz="2800" i="1"/>
                  <a:t>b)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𝑁𝑎𝐶𝑙</m:t>
                            </m:r>
                          </m:sub>
                        </m:sSub>
                      </m:sub>
                    </m:sSub>
                    <m:r>
                      <a:rPr lang="en-US" sz="2800" i="1">
                        <a:latin typeface="Cambria Math" panose="02040503050406030204" pitchFamily="18" charset="0"/>
                      </a:rPr>
                      <m:t>= </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m:rPr>
                                <m:sty m:val="p"/>
                              </m:rPr>
                              <a:rPr lang="en-US" sz="2800">
                                <a:latin typeface="Cambria Math" panose="02040503050406030204" pitchFamily="18" charset="0"/>
                              </a:rPr>
                              <m:t>n</m:t>
                            </m:r>
                          </m:e>
                          <m:sub>
                            <m:r>
                              <m:rPr>
                                <m:sty m:val="p"/>
                              </m:rPr>
                              <a:rPr lang="en-US" sz="2800">
                                <a:latin typeface="Cambria Math" panose="02040503050406030204" pitchFamily="18" charset="0"/>
                              </a:rPr>
                              <m:t>urea</m:t>
                            </m:r>
                            <m:r>
                              <a:rPr lang="en-US" sz="2800">
                                <a:latin typeface="Cambria Math" panose="02040503050406030204" pitchFamily="18" charset="0"/>
                              </a:rPr>
                              <m:t> (</m:t>
                            </m:r>
                            <m:r>
                              <m:rPr>
                                <m:sty m:val="p"/>
                              </m:rPr>
                              <a:rPr lang="en-US" sz="2800">
                                <a:latin typeface="Cambria Math" panose="02040503050406030204" pitchFamily="18" charset="0"/>
                              </a:rPr>
                              <m:t>C</m:t>
                            </m:r>
                            <m:r>
                              <a:rPr lang="en-US" sz="2800">
                                <a:latin typeface="Cambria Math" panose="02040503050406030204" pitchFamily="18" charset="0"/>
                              </a:rPr>
                              <m:t>)</m:t>
                            </m:r>
                          </m:sub>
                        </m:sSub>
                      </m:num>
                      <m:den>
                        <m:r>
                          <a:rPr lang="en-US" sz="2800" i="1">
                            <a:latin typeface="Cambria Math" panose="02040503050406030204" pitchFamily="18" charset="0"/>
                          </a:rPr>
                          <m:t>𝑉</m:t>
                        </m:r>
                      </m:den>
                    </m:f>
                  </m:oMath>
                </a14:m>
                <a:r>
                  <a:rPr lang="en-US" sz="2800"/>
                  <a:t>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0,34</m:t>
                        </m:r>
                      </m:num>
                      <m:den>
                        <m:r>
                          <a:rPr lang="en-US" sz="2800" i="1">
                            <a:latin typeface="Cambria Math" panose="02040503050406030204" pitchFamily="18" charset="0"/>
                          </a:rPr>
                          <m:t>5</m:t>
                        </m:r>
                      </m:den>
                    </m:f>
                  </m:oMath>
                </a14:m>
                <a:r>
                  <a:rPr lang="en-US" sz="2800"/>
                  <a:t> = 0,068 M</a:t>
                </a:r>
              </a:p>
              <a:p>
                <a:endParaRPr lang="en-US" sz="2800"/>
              </a:p>
              <a:p>
                <a:r>
                  <a:rPr lang="en-US" sz="2800">
                    <a:solidFill>
                      <a:srgbClr val="7030A0"/>
                    </a:solidFill>
                  </a:rPr>
                  <a:t>Nhận xét: </a:t>
                </a:r>
                <a:r>
                  <a:rPr lang="en-US" sz="2800" b="1"/>
                  <a:t>nồng độ dung dịch C có giá trị nằm giữa nồng độ của dd A và dd B.</a:t>
                </a:r>
              </a:p>
            </p:txBody>
          </p:sp>
        </mc:Choice>
        <mc:Fallback xmlns="">
          <p:sp>
            <p:nvSpPr>
              <p:cNvPr id="2" name="TextBox 1">
                <a:extLst>
                  <a:ext uri="{FF2B5EF4-FFF2-40B4-BE49-F238E27FC236}">
                    <a16:creationId xmlns:a16="http://schemas.microsoft.com/office/drawing/2014/main" id="{ED9EA047-05AF-2473-1A68-C6DAF4E08F0D}"/>
                  </a:ext>
                </a:extLst>
              </p:cNvPr>
              <p:cNvSpPr txBox="1">
                <a:spLocks noRot="1" noChangeAspect="1" noMove="1" noResize="1" noEditPoints="1" noAdjustHandles="1" noChangeArrowheads="1" noChangeShapeType="1" noTextEdit="1"/>
              </p:cNvSpPr>
              <p:nvPr/>
            </p:nvSpPr>
            <p:spPr>
              <a:xfrm>
                <a:off x="640015" y="961741"/>
                <a:ext cx="11717448" cy="4286238"/>
              </a:xfrm>
              <a:prstGeom prst="rect">
                <a:avLst/>
              </a:prstGeom>
              <a:blipFill>
                <a:blip r:embed="rId2"/>
                <a:stretch>
                  <a:fillRect l="-1093" t="-1565" b="-2987"/>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ED324957-25AD-8DA8-054F-BFF777AD5655}"/>
              </a:ext>
            </a:extLst>
          </p:cNvPr>
          <p:cNvSpPr/>
          <p:nvPr/>
        </p:nvSpPr>
        <p:spPr>
          <a:xfrm>
            <a:off x="3127574" y="0"/>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 </a:t>
            </a:r>
          </a:p>
          <a:p>
            <a:pPr algn="ctr"/>
            <a:r>
              <a:rPr lang="en-US" sz="2800">
                <a:solidFill>
                  <a:schemeClr val="bg1"/>
                </a:solidFill>
                <a:latin typeface="+mj-lt"/>
                <a:cs typeface="Arial" panose="020B0604020202020204" pitchFamily="34" charset="0"/>
              </a:rPr>
              <a:t>Hoàn thành phiếu học tập số 4</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3"/>
          <a:srcRect l="-3420" t="25984" r="-1106" b="9163"/>
          <a:stretch/>
        </p:blipFill>
        <p:spPr>
          <a:xfrm>
            <a:off x="9724291" y="-25250"/>
            <a:ext cx="2183255" cy="1357323"/>
          </a:xfrm>
          <a:prstGeom prst="rect">
            <a:avLst/>
          </a:prstGeom>
        </p:spPr>
      </p:pic>
      <p:sp>
        <p:nvSpPr>
          <p:cNvPr id="11" name="Rectangle 8">
            <a:extLst>
              <a:ext uri="{FF2B5EF4-FFF2-40B4-BE49-F238E27FC236}">
                <a16:creationId xmlns:a16="http://schemas.microsoft.com/office/drawing/2014/main" id="{8B7F88AD-6701-A79A-2D11-D7ABE06CA6BF}"/>
              </a:ext>
            </a:extLst>
          </p:cNvPr>
          <p:cNvSpPr>
            <a:spLocks noChangeArrowheads="1"/>
          </p:cNvSpPr>
          <p:nvPr/>
        </p:nvSpPr>
        <p:spPr bwMode="auto">
          <a:xfrm>
            <a:off x="2407534" y="20652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18041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wipe(down)">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wipe(down)">
                                      <p:cBhvr>
                                        <p:cTn id="2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3985B22-DA8A-5C27-D7D8-FEA75E86D587}"/>
                  </a:ext>
                </a:extLst>
              </p:cNvPr>
              <p:cNvSpPr txBox="1"/>
              <p:nvPr/>
            </p:nvSpPr>
            <p:spPr>
              <a:xfrm>
                <a:off x="985451" y="629558"/>
                <a:ext cx="10370408" cy="5693866"/>
              </a:xfrm>
              <a:prstGeom prst="rect">
                <a:avLst/>
              </a:prstGeom>
              <a:noFill/>
            </p:spPr>
            <p:txBody>
              <a:bodyPr wrap="square">
                <a:spAutoFit/>
              </a:bodyPr>
              <a:lstStyle/>
              <a:p>
                <a:pPr marL="0" marR="0" algn="ctr">
                  <a:spcBef>
                    <a:spcPts val="0"/>
                  </a:spcBef>
                  <a:spcAft>
                    <a:spcPts val="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Dạng bài toán pha trộn dd không xảy ra phản ứng:</a:t>
                </a:r>
                <a:endParaRPr lang="en-US" sz="2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Phương pháp giải:</a:t>
                </a:r>
                <a:endParaRPr lang="en-US" sz="28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định luật bảo toàn khối lượng (ĐLBTKL):</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Khối lượng chất tan sau khi pha trộn bằng tổng khối lượng của các dung dịch đem trộn. Khối lượng dung dịch sau khi pha trộn bằng tổng khối lượng các dung dịch đem trộn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14:m>
                  <m:oMath xmlns:m="http://schemas.openxmlformats.org/officeDocument/2006/math">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m:t>
                    </m:r>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 </m:t>
                    </m:r>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m:t>
                    </m:r>
                  </m:oMath>
                </a14:m>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spcBef>
                    <a:spcPts val="0"/>
                  </a:spcBef>
                  <a:spcAft>
                    <a:spcPts val="0"/>
                  </a:spcAft>
                </a:pPr>
                <a:r>
                  <a:rPr lang="en-US" sz="2800" kern="100">
                    <a:effectLst/>
                    <a:ea typeface="Segoe UI" panose="020B0502040204020203" pitchFamily="34" charset="0"/>
                    <a:cs typeface="Times New Roman" panose="02020603050405020304" pitchFamily="18" charset="0"/>
                  </a:rPr>
                  <a:t>	</a:t>
                </a:r>
                <a14:m>
                  <m:oMath xmlns:m="http://schemas.openxmlformats.org/officeDocument/2006/math">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dd</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sub>
                    </m:sSub>
                  </m:oMath>
                </a14:m>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dd</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m:t>
                    </m:r>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dd</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oMath>
                </a14:m>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Số mol chất tan sau khi pha trộn bằng tổng số mol chất tan của các chất đem trộn. Thể tích sau khi đem trộn bằng tổng thể tích các dung dịch đem trộn (giả sử trộn lẫn không làm thay đổi thể tích).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1828800" marR="0" indent="45720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n</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m:t>
                      </m:r>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n</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 </m:t>
                      </m:r>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n</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m:t>
                      </m:r>
                    </m:oMath>
                  </m:oMathPara>
                </a14:m>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1828800" marR="0" indent="45720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m:t>
                      </m:r>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 </m:t>
                      </m:r>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m:t>
                      </m:r>
                    </m:oMath>
                  </m:oMathPara>
                </a14:m>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C3985B22-DA8A-5C27-D7D8-FEA75E86D587}"/>
                  </a:ext>
                </a:extLst>
              </p:cNvPr>
              <p:cNvSpPr txBox="1">
                <a:spLocks noRot="1" noChangeAspect="1" noMove="1" noResize="1" noEditPoints="1" noAdjustHandles="1" noChangeArrowheads="1" noChangeShapeType="1" noTextEdit="1"/>
              </p:cNvSpPr>
              <p:nvPr/>
            </p:nvSpPr>
            <p:spPr>
              <a:xfrm>
                <a:off x="985451" y="629558"/>
                <a:ext cx="10370408" cy="5693866"/>
              </a:xfrm>
              <a:prstGeom prst="rect">
                <a:avLst/>
              </a:prstGeom>
              <a:blipFill>
                <a:blip r:embed="rId2"/>
                <a:stretch>
                  <a:fillRect l="-1235" t="-1178" r="-118"/>
                </a:stretch>
              </a:blipFill>
            </p:spPr>
            <p:txBody>
              <a:bodyPr/>
              <a:lstStyle/>
              <a:p>
                <a:r>
                  <a:rPr lang="en-US">
                    <a:noFill/>
                  </a:rPr>
                  <a:t> </a:t>
                </a:r>
              </a:p>
            </p:txBody>
          </p:sp>
        </mc:Fallback>
      </mc:AlternateContent>
    </p:spTree>
    <p:extLst>
      <p:ext uri="{BB962C8B-B14F-4D97-AF65-F5344CB8AC3E}">
        <p14:creationId xmlns:p14="http://schemas.microsoft.com/office/powerpoint/2010/main" val="3253208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441961" y="1086052"/>
            <a:ext cx="1049382" cy="73511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8DCC5F1-A1D6-0F65-0153-3AD080F8704F}"/>
              </a:ext>
            </a:extLst>
          </p:cNvPr>
          <p:cNvGrpSpPr/>
          <p:nvPr/>
        </p:nvGrpSpPr>
        <p:grpSpPr>
          <a:xfrm>
            <a:off x="966652" y="144080"/>
            <a:ext cx="10724606" cy="1580548"/>
            <a:chOff x="1850890" y="373354"/>
            <a:chExt cx="7956786" cy="2214357"/>
          </a:xfrm>
        </p:grpSpPr>
        <p:sp>
          <p:nvSpPr>
            <p:cNvPr id="3" name="矩形: 圆角 1">
              <a:extLst>
                <a:ext uri="{FF2B5EF4-FFF2-40B4-BE49-F238E27FC236}">
                  <a16:creationId xmlns:a16="http://schemas.microsoft.com/office/drawing/2014/main" id="{63B54349-5318-8E09-A5BB-223DDAF1BCD7}"/>
                </a:ext>
              </a:extLst>
            </p:cNvPr>
            <p:cNvSpPr/>
            <p:nvPr/>
          </p:nvSpPr>
          <p:spPr>
            <a:xfrm>
              <a:off x="1850890" y="373354"/>
              <a:ext cx="7956786" cy="221435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a:extLst>
                <a:ext uri="{FF2B5EF4-FFF2-40B4-BE49-F238E27FC236}">
                  <a16:creationId xmlns:a16="http://schemas.microsoft.com/office/drawing/2014/main" id="{E8C1CE1A-5AE9-3DD1-3759-48761F2498F2}"/>
                </a:ext>
              </a:extLst>
            </p:cNvPr>
            <p:cNvSpPr txBox="1"/>
            <p:nvPr/>
          </p:nvSpPr>
          <p:spPr>
            <a:xfrm>
              <a:off x="2303131" y="493242"/>
              <a:ext cx="7240201" cy="1854145"/>
            </a:xfrm>
            <a:prstGeom prst="rect">
              <a:avLst/>
            </a:prstGeom>
            <a:noFill/>
          </p:spPr>
          <p:txBody>
            <a:bodyPr wrap="square" rtlCol="0">
              <a:spAutoFit/>
            </a:bodyPr>
            <a:lstStyle/>
            <a:p>
              <a:r>
                <a:rPr lang="en-US" altLang="zh-CN" sz="4000" b="1">
                  <a:solidFill>
                    <a:schemeClr val="bg1"/>
                  </a:solidFill>
                  <a:latin typeface="+mj-lt"/>
                  <a:ea typeface="汉仪喵魂体W" panose="00020600040101010101" pitchFamily="18" charset="-122"/>
                </a:rPr>
                <a:t>III. Nồng độ dung dịch</a:t>
              </a:r>
            </a:p>
            <a:p>
              <a:r>
                <a:rPr lang="en-US" altLang="zh-CN" sz="4000" b="1">
                  <a:solidFill>
                    <a:schemeClr val="bg1"/>
                  </a:solidFill>
                  <a:latin typeface="+mj-lt"/>
                  <a:ea typeface="汉仪喵魂体W" panose="00020600040101010101" pitchFamily="18" charset="-122"/>
                </a:rPr>
                <a:t>2) Nồng độ mol</a:t>
              </a:r>
              <a:endParaRPr lang="zh-CN" altLang="en-US" sz="4000" b="1" dirty="0">
                <a:solidFill>
                  <a:schemeClr val="bg1"/>
                </a:solidFill>
                <a:latin typeface="+mj-lt"/>
                <a:ea typeface="汉仪喵魂体W" panose="00020600040101010101" pitchFamily="18" charset="-122"/>
              </a:endParaRPr>
            </a:p>
          </p:txBody>
        </p:sp>
      </p:grpSp>
      <p:sp>
        <p:nvSpPr>
          <p:cNvPr id="5" name="Rectangle 2">
            <a:extLst>
              <a:ext uri="{FF2B5EF4-FFF2-40B4-BE49-F238E27FC236}">
                <a16:creationId xmlns:a16="http://schemas.microsoft.com/office/drawing/2014/main" id="{C552C108-ED39-7D36-C162-DDAAAB67625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F527BEEC-6AB9-F5AB-0769-4FA3F8B2E696}"/>
              </a:ext>
            </a:extLst>
          </p:cNvPr>
          <p:cNvSpPr txBox="1"/>
          <p:nvPr/>
        </p:nvSpPr>
        <p:spPr>
          <a:xfrm>
            <a:off x="3797299" y="2738018"/>
            <a:ext cx="8046735" cy="1948610"/>
          </a:xfrm>
          <a:prstGeom prst="rect">
            <a:avLst/>
          </a:prstGeom>
          <a:noFill/>
        </p:spPr>
        <p:txBody>
          <a:bodyPr wrap="square">
            <a:spAutoFit/>
          </a:bodyPr>
          <a:lstStyle/>
          <a:p>
            <a:pPr marL="457200">
              <a:lnSpc>
                <a:spcPct val="107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Trong đó:</a:t>
            </a:r>
          </a:p>
          <a:p>
            <a:pPr eaLnBrk="0" fontAlgn="base" hangingPunct="0">
              <a:spcBef>
                <a:spcPct val="0"/>
              </a:spcBef>
              <a:spcAft>
                <a:spcPct val="0"/>
              </a:spcAft>
            </a:pPr>
            <a:r>
              <a:rPr lang="fr-FR" altLang="en-US" sz="2800">
                <a:latin typeface="Times New Roman" panose="02020603050405020304" pitchFamily="18" charset="0"/>
                <a:ea typeface="Calibri" panose="020F0502020204030204" pitchFamily="34" charset="0"/>
                <a:cs typeface="Times New Roman" panose="02020603050405020304" pitchFamily="18" charset="0"/>
              </a:rPr>
              <a:t>	+ C</a:t>
            </a:r>
            <a:r>
              <a:rPr lang="fr-FR" altLang="en-US" sz="2800" baseline="-30000">
                <a:latin typeface="Times New Roman" panose="02020603050405020304" pitchFamily="18" charset="0"/>
                <a:ea typeface="Calibri" panose="020F0502020204030204" pitchFamily="34" charset="0"/>
                <a:cs typeface="Times New Roman" panose="02020603050405020304" pitchFamily="18" charset="0"/>
              </a:rPr>
              <a:t>M</a:t>
            </a:r>
            <a:r>
              <a:rPr lang="fr-FR" altLang="en-US" sz="2800">
                <a:latin typeface="Times New Roman" panose="02020603050405020304" pitchFamily="18" charset="0"/>
                <a:ea typeface="Calibri" panose="020F0502020204030204" pitchFamily="34" charset="0"/>
                <a:cs typeface="Times New Roman" panose="02020603050405020304" pitchFamily="18" charset="0"/>
              </a:rPr>
              <a:t> l</a:t>
            </a:r>
            <a:r>
              <a:rPr lang="fr-FR" altLang="en-US" sz="2800">
                <a:latin typeface="Calibri" panose="020F0502020204030204" pitchFamily="34" charset="0"/>
                <a:ea typeface="Calibri" panose="020F0502020204030204" pitchFamily="34" charset="0"/>
                <a:cs typeface="Times New Roman" panose="02020603050405020304" pitchFamily="18" charset="0"/>
              </a:rPr>
              <a:t>à</a:t>
            </a:r>
            <a:r>
              <a:rPr lang="fr-FR" altLang="en-US" sz="2800">
                <a:latin typeface="Times New Roman" panose="02020603050405020304" pitchFamily="18" charset="0"/>
                <a:ea typeface="Calibri" panose="020F0502020204030204" pitchFamily="34" charset="0"/>
                <a:cs typeface="Times New Roman" panose="02020603050405020304" pitchFamily="18" charset="0"/>
              </a:rPr>
              <a:t> nồng độ mol của dung dịch (mol/L)</a:t>
            </a:r>
            <a:endParaRPr lang="en-US" altLang="en-US" sz="2800"/>
          </a:p>
          <a:p>
            <a:pPr eaLnBrk="0" fontAlgn="base" hangingPunct="0">
              <a:spcBef>
                <a:spcPct val="0"/>
              </a:spcBef>
              <a:spcAft>
                <a:spcPct val="0"/>
              </a:spcAft>
            </a:pPr>
            <a:r>
              <a:rPr lang="fr-FR" altLang="en-US" sz="2800">
                <a:latin typeface="Times New Roman" panose="02020603050405020304" pitchFamily="18" charset="0"/>
                <a:ea typeface="Calibri" panose="020F0502020204030204" pitchFamily="34" charset="0"/>
                <a:cs typeface="Times New Roman" panose="02020603050405020304" pitchFamily="18" charset="0"/>
              </a:rPr>
              <a:t>	+ n l</a:t>
            </a:r>
            <a:r>
              <a:rPr lang="fr-FR" altLang="en-US" sz="2800">
                <a:latin typeface="Calibri" panose="020F0502020204030204" pitchFamily="34" charset="0"/>
                <a:ea typeface="Calibri" panose="020F0502020204030204" pitchFamily="34" charset="0"/>
                <a:cs typeface="Times New Roman" panose="02020603050405020304" pitchFamily="18" charset="0"/>
              </a:rPr>
              <a:t>à</a:t>
            </a:r>
            <a:r>
              <a:rPr lang="fr-FR" altLang="en-US" sz="2800">
                <a:latin typeface="Times New Roman" panose="02020603050405020304" pitchFamily="18" charset="0"/>
                <a:ea typeface="Calibri" panose="020F0502020204030204" pitchFamily="34" charset="0"/>
                <a:cs typeface="Times New Roman" panose="02020603050405020304" pitchFamily="18" charset="0"/>
              </a:rPr>
              <a:t> số mol chất tan (mol)</a:t>
            </a:r>
            <a:endParaRPr lang="en-US" altLang="en-US" sz="2800"/>
          </a:p>
          <a:p>
            <a:pPr eaLnBrk="0" fontAlgn="base" hangingPunct="0">
              <a:spcBef>
                <a:spcPct val="0"/>
              </a:spcBef>
              <a:spcAft>
                <a:spcPct val="0"/>
              </a:spcAft>
            </a:pPr>
            <a:r>
              <a:rPr lang="fr-FR" altLang="en-US" sz="2800">
                <a:latin typeface="Times New Roman" panose="02020603050405020304" pitchFamily="18" charset="0"/>
                <a:ea typeface="Calibri" panose="020F0502020204030204" pitchFamily="34" charset="0"/>
                <a:cs typeface="Times New Roman" panose="02020603050405020304" pitchFamily="18" charset="0"/>
              </a:rPr>
              <a:t>	+ V l</a:t>
            </a:r>
            <a:r>
              <a:rPr lang="fr-FR" altLang="en-US" sz="2800">
                <a:latin typeface="Calibri" panose="020F0502020204030204" pitchFamily="34" charset="0"/>
                <a:ea typeface="Calibri" panose="020F0502020204030204" pitchFamily="34" charset="0"/>
                <a:cs typeface="Times New Roman" panose="02020603050405020304" pitchFamily="18" charset="0"/>
              </a:rPr>
              <a:t>à</a:t>
            </a:r>
            <a:r>
              <a:rPr lang="fr-FR" altLang="en-US" sz="2800">
                <a:latin typeface="Times New Roman" panose="02020603050405020304" pitchFamily="18" charset="0"/>
                <a:ea typeface="Calibri" panose="020F0502020204030204" pitchFamily="34" charset="0"/>
                <a:cs typeface="Times New Roman" panose="02020603050405020304" pitchFamily="18" charset="0"/>
              </a:rPr>
              <a:t> thể t</a:t>
            </a:r>
            <a:r>
              <a:rPr lang="fr-FR" altLang="en-US" sz="2800">
                <a:latin typeface="Calibri" panose="020F0502020204030204" pitchFamily="34" charset="0"/>
                <a:ea typeface="Calibri" panose="020F0502020204030204" pitchFamily="34" charset="0"/>
                <a:cs typeface="Times New Roman" panose="02020603050405020304" pitchFamily="18" charset="0"/>
              </a:rPr>
              <a:t>í</a:t>
            </a:r>
            <a:r>
              <a:rPr lang="fr-FR" altLang="en-US" sz="2800">
                <a:latin typeface="Times New Roman" panose="02020603050405020304" pitchFamily="18" charset="0"/>
                <a:ea typeface="Calibri" panose="020F0502020204030204" pitchFamily="34" charset="0"/>
                <a:cs typeface="Times New Roman" panose="02020603050405020304" pitchFamily="18" charset="0"/>
              </a:rPr>
              <a:t>ch dung dịch (L)</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4">
            <a:extLst>
              <a:ext uri="{FF2B5EF4-FFF2-40B4-BE49-F238E27FC236}">
                <a16:creationId xmlns:a16="http://schemas.microsoft.com/office/drawing/2014/main" id="{737F1768-6234-0CB8-95D5-467EEAAF651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56BF15FC-C33E-5A66-29A3-000661CABC80}"/>
              </a:ext>
            </a:extLst>
          </p:cNvPr>
          <p:cNvSpPr txBox="1"/>
          <p:nvPr/>
        </p:nvSpPr>
        <p:spPr>
          <a:xfrm>
            <a:off x="813875" y="4686628"/>
            <a:ext cx="2672884" cy="523220"/>
          </a:xfrm>
          <a:prstGeom prst="rect">
            <a:avLst/>
          </a:prstGeom>
          <a:noFill/>
        </p:spPr>
        <p:txBody>
          <a:bodyPr wrap="square">
            <a:spAutoFit/>
          </a:bodyPr>
          <a:lstStyle/>
          <a:p>
            <a:r>
              <a:rPr lang="en-US" sz="2800" kern="0">
                <a:solidFill>
                  <a:srgbClr val="0070C0"/>
                </a:solidFill>
                <a:effectLst/>
                <a:latin typeface="Times New Roman" panose="02020603050405020304" pitchFamily="18" charset="0"/>
                <a:ea typeface="Calibri" panose="020F0502020204030204" pitchFamily="34" charset="0"/>
              </a:rPr>
              <a:t>CT chuyển đổi: </a:t>
            </a:r>
            <a:endParaRPr lang="en-US" sz="2800">
              <a:solidFill>
                <a:srgbClr val="0070C0"/>
              </a:solidFill>
            </a:endParaRPr>
          </a:p>
        </p:txBody>
      </p:sp>
      <p:sp>
        <p:nvSpPr>
          <p:cNvPr id="17" name="Rectangle 6">
            <a:extLst>
              <a:ext uri="{FF2B5EF4-FFF2-40B4-BE49-F238E27FC236}">
                <a16:creationId xmlns:a16="http://schemas.microsoft.com/office/drawing/2014/main" id="{EF0AA8EE-2C98-54D1-94CF-70447AD1D10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8">
            <a:extLst>
              <a:ext uri="{FF2B5EF4-FFF2-40B4-BE49-F238E27FC236}">
                <a16:creationId xmlns:a16="http://schemas.microsoft.com/office/drawing/2014/main" id="{B32F936A-AD01-7603-FFDA-B2B269422EA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21">
            <a:extLst>
              <a:ext uri="{FF2B5EF4-FFF2-40B4-BE49-F238E27FC236}">
                <a16:creationId xmlns:a16="http://schemas.microsoft.com/office/drawing/2014/main" id="{3F68DD84-2A04-DBB9-43CA-3C58542ED87F}"/>
              </a:ext>
            </a:extLst>
          </p:cNvPr>
          <p:cNvSpPr/>
          <p:nvPr/>
        </p:nvSpPr>
        <p:spPr>
          <a:xfrm>
            <a:off x="1025318" y="2931919"/>
            <a:ext cx="2923552" cy="108920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9D21E9D3-5F06-F2F4-2822-502D2F080B46}"/>
                  </a:ext>
                </a:extLst>
              </p:cNvPr>
              <p:cNvGraphicFramePr>
                <a:graphicFrameLocks noGrp="1"/>
              </p:cNvGraphicFramePr>
              <p:nvPr>
                <p:extLst>
                  <p:ext uri="{D42A27DB-BD31-4B8C-83A1-F6EECF244321}">
                    <p14:modId xmlns:p14="http://schemas.microsoft.com/office/powerpoint/2010/main" val="3113603271"/>
                  </p:ext>
                </p:extLst>
              </p:nvPr>
            </p:nvGraphicFramePr>
            <p:xfrm>
              <a:off x="1088660" y="2835379"/>
              <a:ext cx="2828431" cy="1244693"/>
            </p:xfrm>
            <a:graphic>
              <a:graphicData uri="http://schemas.openxmlformats.org/drawingml/2006/table">
                <a:tbl>
                  <a:tblPr firstRow="1" firstCol="1" bandRow="1">
                    <a:tableStyleId>{5C22544A-7EE6-4342-B048-85BDC9FD1C3A}</a:tableStyleId>
                  </a:tblPr>
                  <a:tblGrid>
                    <a:gridCol w="2828431">
                      <a:extLst>
                        <a:ext uri="{9D8B030D-6E8A-4147-A177-3AD203B41FA5}">
                          <a16:colId xmlns:a16="http://schemas.microsoft.com/office/drawing/2014/main" val="2072686808"/>
                        </a:ext>
                      </a:extLst>
                    </a:gridCol>
                  </a:tblGrid>
                  <a:tr h="1244693">
                    <a:tc>
                      <a:txBody>
                        <a:bodyPr/>
                        <a:lstStyle/>
                        <a:p>
                          <a:pPr marL="0" marR="0" indent="254000">
                            <a:lnSpc>
                              <a:spcPct val="130000"/>
                            </a:lnSpc>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sz="3200" i="1" kern="100" smtClean="0">
                                        <a:ln>
                                          <a:solidFill>
                                            <a:sysClr val="windowText" lastClr="000000"/>
                                          </a:solidFill>
                                        </a:ln>
                                        <a:solidFill>
                                          <a:sysClr val="windowText" lastClr="000000"/>
                                        </a:solidFill>
                                        <a:effectLst/>
                                        <a:latin typeface="Cambria Math" panose="02040503050406030204" pitchFamily="18" charset="0"/>
                                      </a:rPr>
                                    </m:ctrlPr>
                                  </m:sSubPr>
                                  <m:e>
                                    <m:r>
                                      <a:rPr lang="en-US" sz="3200" kern="100">
                                        <a:ln>
                                          <a:solidFill>
                                            <a:sysClr val="windowText" lastClr="000000"/>
                                          </a:solidFill>
                                        </a:ln>
                                        <a:solidFill>
                                          <a:sysClr val="windowText" lastClr="000000"/>
                                        </a:solidFill>
                                        <a:effectLst/>
                                        <a:latin typeface="Cambria Math" panose="02040503050406030204" pitchFamily="18" charset="0"/>
                                      </a:rPr>
                                      <m:t>𝐶</m:t>
                                    </m:r>
                                  </m:e>
                                  <m:sub>
                                    <m:r>
                                      <a:rPr lang="en-US" sz="3200" kern="100">
                                        <a:ln>
                                          <a:solidFill>
                                            <a:sysClr val="windowText" lastClr="000000"/>
                                          </a:solidFill>
                                        </a:ln>
                                        <a:solidFill>
                                          <a:sysClr val="windowText" lastClr="000000"/>
                                        </a:solidFill>
                                        <a:effectLst/>
                                        <a:latin typeface="Cambria Math" panose="02040503050406030204" pitchFamily="18" charset="0"/>
                                      </a:rPr>
                                      <m:t>𝑀</m:t>
                                    </m:r>
                                  </m:sub>
                                </m:sSub>
                                <m:r>
                                  <a:rPr lang="en-US" sz="3200" kern="100">
                                    <a:ln>
                                      <a:solidFill>
                                        <a:sysClr val="windowText" lastClr="000000"/>
                                      </a:solidFill>
                                    </a:ln>
                                    <a:solidFill>
                                      <a:sysClr val="windowText" lastClr="000000"/>
                                    </a:solidFill>
                                    <a:effectLst/>
                                    <a:latin typeface="Cambria Math" panose="02040503050406030204" pitchFamily="18" charset="0"/>
                                  </a:rPr>
                                  <m:t>= </m:t>
                                </m:r>
                                <m:f>
                                  <m:fPr>
                                    <m:ctrlPr>
                                      <a:rPr lang="en-US" sz="3200" i="1" kern="100">
                                        <a:ln>
                                          <a:solidFill>
                                            <a:sysClr val="windowText" lastClr="000000"/>
                                          </a:solidFill>
                                        </a:ln>
                                        <a:solidFill>
                                          <a:sysClr val="windowText" lastClr="000000"/>
                                        </a:solidFill>
                                        <a:effectLst/>
                                        <a:latin typeface="Cambria Math" panose="02040503050406030204" pitchFamily="18" charset="0"/>
                                      </a:rPr>
                                    </m:ctrlPr>
                                  </m:fPr>
                                  <m:num>
                                    <m:r>
                                      <a:rPr lang="en-US" sz="3200" kern="100">
                                        <a:ln>
                                          <a:solidFill>
                                            <a:sysClr val="windowText" lastClr="000000"/>
                                          </a:solidFill>
                                        </a:ln>
                                        <a:solidFill>
                                          <a:sysClr val="windowText" lastClr="000000"/>
                                        </a:solidFill>
                                        <a:effectLst/>
                                        <a:latin typeface="Cambria Math" panose="02040503050406030204" pitchFamily="18" charset="0"/>
                                      </a:rPr>
                                      <m:t>𝑛</m:t>
                                    </m:r>
                                  </m:num>
                                  <m:den>
                                    <m:r>
                                      <a:rPr lang="en-US" sz="3200" kern="100">
                                        <a:ln>
                                          <a:solidFill>
                                            <a:sysClr val="windowText" lastClr="000000"/>
                                          </a:solidFill>
                                        </a:ln>
                                        <a:solidFill>
                                          <a:sysClr val="windowText" lastClr="000000"/>
                                        </a:solidFill>
                                        <a:effectLst/>
                                        <a:latin typeface="Cambria Math" panose="02040503050406030204" pitchFamily="18" charset="0"/>
                                      </a:rPr>
                                      <m:t>𝑉</m:t>
                                    </m:r>
                                  </m:den>
                                </m:f>
                              </m:oMath>
                            </m:oMathPara>
                          </a14:m>
                          <a:endParaRPr lang="en-US" sz="1800" kern="100">
                            <a:ln>
                              <a:solidFill>
                                <a:sysClr val="windowText" lastClr="000000"/>
                              </a:solidFill>
                            </a:ln>
                            <a:solidFill>
                              <a:sysClr val="windowText" lastClr="000000"/>
                            </a:solidFill>
                            <a:effectLst/>
                            <a:latin typeface="Segoe UI" panose="020B0502040204020203" pitchFamily="34" charset="0"/>
                            <a:ea typeface="Segoe UI" panose="020B0502040204020203" pitchFamily="34" charset="0"/>
                          </a:endParaRPr>
                        </a:p>
                      </a:txBody>
                      <a:tcPr marL="68580" marR="68580" marT="0" marB="0">
                        <a:noFill/>
                      </a:tcPr>
                    </a:tc>
                    <a:extLst>
                      <a:ext uri="{0D108BD9-81ED-4DB2-BD59-A6C34878D82A}">
                        <a16:rowId xmlns:a16="http://schemas.microsoft.com/office/drawing/2014/main" val="2583491907"/>
                      </a:ext>
                    </a:extLst>
                  </a:tr>
                </a:tbl>
              </a:graphicData>
            </a:graphic>
          </p:graphicFrame>
        </mc:Choice>
        <mc:Fallback xmlns="">
          <p:graphicFrame>
            <p:nvGraphicFramePr>
              <p:cNvPr id="7" name="Table 6">
                <a:extLst>
                  <a:ext uri="{FF2B5EF4-FFF2-40B4-BE49-F238E27FC236}">
                    <a16:creationId xmlns:a16="http://schemas.microsoft.com/office/drawing/2014/main" id="{9D21E9D3-5F06-F2F4-2822-502D2F080B46}"/>
                  </a:ext>
                </a:extLst>
              </p:cNvPr>
              <p:cNvGraphicFramePr>
                <a:graphicFrameLocks noGrp="1"/>
              </p:cNvGraphicFramePr>
              <p:nvPr>
                <p:extLst>
                  <p:ext uri="{D42A27DB-BD31-4B8C-83A1-F6EECF244321}">
                    <p14:modId xmlns:p14="http://schemas.microsoft.com/office/powerpoint/2010/main" val="3113603271"/>
                  </p:ext>
                </p:extLst>
              </p:nvPr>
            </p:nvGraphicFramePr>
            <p:xfrm>
              <a:off x="1088660" y="2835379"/>
              <a:ext cx="2828431" cy="1244693"/>
            </p:xfrm>
            <a:graphic>
              <a:graphicData uri="http://schemas.openxmlformats.org/drawingml/2006/table">
                <a:tbl>
                  <a:tblPr firstRow="1" firstCol="1" bandRow="1">
                    <a:tableStyleId>{5C22544A-7EE6-4342-B048-85BDC9FD1C3A}</a:tableStyleId>
                  </a:tblPr>
                  <a:tblGrid>
                    <a:gridCol w="2828431">
                      <a:extLst>
                        <a:ext uri="{9D8B030D-6E8A-4147-A177-3AD203B41FA5}">
                          <a16:colId xmlns:a16="http://schemas.microsoft.com/office/drawing/2014/main" val="2072686808"/>
                        </a:ext>
                      </a:extLst>
                    </a:gridCol>
                  </a:tblGrid>
                  <a:tr h="1244693">
                    <a:tc>
                      <a:txBody>
                        <a:bodyPr/>
                        <a:lstStyle/>
                        <a:p>
                          <a:endParaRPr lang="en-US"/>
                        </a:p>
                      </a:txBody>
                      <a:tcPr marL="68580" marR="68580" marT="0" marB="0">
                        <a:blipFill>
                          <a:blip r:embed="rId3"/>
                          <a:stretch>
                            <a:fillRect l="-215" t="-488" r="-860" b="-1951"/>
                          </a:stretch>
                        </a:blipFill>
                      </a:tcPr>
                    </a:tc>
                    <a:extLst>
                      <a:ext uri="{0D108BD9-81ED-4DB2-BD59-A6C34878D82A}">
                        <a16:rowId xmlns:a16="http://schemas.microsoft.com/office/drawing/2014/main" val="2583491907"/>
                      </a:ext>
                    </a:extLst>
                  </a:tr>
                </a:tbl>
              </a:graphicData>
            </a:graphic>
          </p:graphicFrame>
        </mc:Fallback>
      </mc:AlternateContent>
      <p:sp>
        <p:nvSpPr>
          <p:cNvPr id="8" name="Rectangle 1">
            <a:extLst>
              <a:ext uri="{FF2B5EF4-FFF2-40B4-BE49-F238E27FC236}">
                <a16:creationId xmlns:a16="http://schemas.microsoft.com/office/drawing/2014/main" id="{8785A199-DC20-A6D8-A429-6EF13D07DA66}"/>
              </a:ext>
            </a:extLst>
          </p:cNvPr>
          <p:cNvSpPr>
            <a:spLocks noChangeArrowheads="1"/>
          </p:cNvSpPr>
          <p:nvPr/>
        </p:nvSpPr>
        <p:spPr bwMode="auto">
          <a:xfrm>
            <a:off x="813875" y="1851220"/>
            <a:ext cx="11030159" cy="954107"/>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400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Nồng độ mol (kí hiệu là C</a:t>
            </a:r>
            <a:r>
              <a:rPr kumimoji="0" lang="en-US" altLang="en-US" sz="2800" b="0" i="0" u="none" strike="noStrike" cap="none" normalizeH="0" baseline="-30000">
                <a:ln>
                  <a:noFill/>
                </a:ln>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M</a:t>
            </a:r>
            <a:r>
              <a:rPr kumimoji="0" lang="en-US" altLang="en-US" sz="2800" b="0" i="0" u="none" strike="noStrike" cap="none" normalizeH="0" baseline="0">
                <a:ln>
                  <a:noFill/>
                </a:ln>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của một dung dịch cho ta biết số mol chất tan có trong 1 lít dung dịch.</a:t>
            </a:r>
            <a:endParaRPr kumimoji="0" lang="en-US" altLang="en-US" sz="2800" b="0" i="0" u="none" strike="noStrike" cap="none" normalizeH="0" baseline="0">
              <a:ln>
                <a:noFill/>
              </a:ln>
              <a:solidFill>
                <a:schemeClr val="tx1"/>
              </a:solidFill>
              <a:effectLs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DA4211E-4B3B-E06E-FB6E-245DECFD9B6E}"/>
                  </a:ext>
                </a:extLst>
              </p:cNvPr>
              <p:cNvSpPr txBox="1"/>
              <p:nvPr/>
            </p:nvSpPr>
            <p:spPr>
              <a:xfrm>
                <a:off x="3486759" y="4686628"/>
                <a:ext cx="6814750" cy="719941"/>
              </a:xfrm>
              <a:prstGeom prst="rect">
                <a:avLst/>
              </a:prstGeom>
              <a:noFill/>
            </p:spPr>
            <p:txBody>
              <a:bodyPr wrap="square">
                <a:spAutoFit/>
              </a:bodyPr>
              <a:lstStyle/>
              <a:p>
                <a:r>
                  <a:rPr kumimoji="0" lang="en-US" altLang="en-US"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 = </a:t>
                </a:r>
                <a:r>
                  <a:rPr kumimoji="0" lang="en-US" altLang="en-US" sz="2800" b="1" i="1" u="none" strike="noStrike" cap="none" normalizeH="0" baseline="0">
                    <a:ln>
                      <a:noFill/>
                    </a:ln>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a:t>CM</a:t>
                </a:r>
                <a:r>
                  <a:rPr kumimoji="0" lang="en-US" altLang="en-US" sz="2800" b="1" i="1" u="none" strike="noStrike" cap="none" normalizeH="0" baseline="0">
                    <a:ln>
                      <a:noFill/>
                    </a:ln>
                    <a:solidFill>
                      <a:schemeClr val="tx1"/>
                    </a:solidFill>
                    <a:effectLst/>
                    <a:latin typeface="Cambria Math" panose="02040503050406030204" pitchFamily="18" charset="0"/>
                    <a:ea typeface="Segoe UI" panose="020B0502040204020203" pitchFamily="34" charset="0"/>
                    <a:cs typeface="Times New Roman" panose="02020603050405020304" pitchFamily="18" charset="0"/>
                  </a:rPr>
                  <a:t>.V  ;</a:t>
                </a:r>
                <a:r>
                  <a:rPr kumimoji="0" lang="en-US" altLang="en-US" sz="2800" b="0" i="1" u="none" strike="noStrike" cap="none" normalizeH="0" baseline="0">
                    <a:ln>
                      <a:noFill/>
                    </a:ln>
                    <a:solidFill>
                      <a:schemeClr val="tx1"/>
                    </a:solidFill>
                    <a:effectLst/>
                    <a:latin typeface="Cambria Math" panose="02040503050406030204" pitchFamily="18" charset="0"/>
                    <a:ea typeface="Segoe UI" panose="020B0502040204020203" pitchFamily="34" charset="0"/>
                    <a:cs typeface="Times New Roman" panose="02020603050405020304" pitchFamily="18" charset="0"/>
                  </a:rPr>
                  <a:t>		 </a:t>
                </a:r>
                <a14:m>
                  <m:oMath xmlns:m="http://schemas.openxmlformats.org/officeDocument/2006/math">
                    <m:r>
                      <a:rPr lang="en-US" sz="2800" b="0" i="1" kern="100" smtClean="0">
                        <a:ln>
                          <a:solidFill>
                            <a:sysClr val="windowText" lastClr="000000"/>
                          </a:solidFill>
                        </a:ln>
                        <a:solidFill>
                          <a:sysClr val="windowText" lastClr="000000"/>
                        </a:solidFill>
                        <a:effectLst/>
                        <a:latin typeface="Cambria Math" panose="02040503050406030204" pitchFamily="18" charset="0"/>
                      </a:rPr>
                      <m:t>𝑉</m:t>
                    </m:r>
                    <m:r>
                      <a:rPr lang="en-US" sz="2800" kern="100">
                        <a:ln>
                          <a:solidFill>
                            <a:sysClr val="windowText" lastClr="000000"/>
                          </a:solidFill>
                        </a:ln>
                        <a:solidFill>
                          <a:sysClr val="windowText" lastClr="000000"/>
                        </a:solidFill>
                        <a:effectLst/>
                        <a:latin typeface="Cambria Math" panose="02040503050406030204" pitchFamily="18" charset="0"/>
                      </a:rPr>
                      <m:t>=</m:t>
                    </m:r>
                    <m:r>
                      <a:rPr lang="en-US" sz="2800" kern="100" smtClean="0">
                        <a:ln>
                          <a:solidFill>
                            <a:sysClr val="windowText" lastClr="000000"/>
                          </a:solidFill>
                        </a:ln>
                        <a:solidFill>
                          <a:sysClr val="windowText" lastClr="000000"/>
                        </a:solidFill>
                        <a:effectLst/>
                        <a:latin typeface="Cambria Math" panose="02040503050406030204" pitchFamily="18" charset="0"/>
                      </a:rPr>
                      <m:t> </m:t>
                    </m:r>
                    <m:f>
                      <m:fPr>
                        <m:ctrlPr>
                          <a:rPr lang="en-US" sz="2800" i="1" kern="100">
                            <a:ln>
                              <a:solidFill>
                                <a:sysClr val="windowText" lastClr="000000"/>
                              </a:solidFill>
                            </a:ln>
                            <a:solidFill>
                              <a:sysClr val="windowText" lastClr="000000"/>
                            </a:solidFill>
                            <a:effectLst/>
                            <a:latin typeface="Cambria Math" panose="02040503050406030204" pitchFamily="18" charset="0"/>
                          </a:rPr>
                        </m:ctrlPr>
                      </m:fPr>
                      <m:num>
                        <m:r>
                          <a:rPr lang="en-US" sz="2800" kern="100">
                            <a:ln>
                              <a:solidFill>
                                <a:sysClr val="windowText" lastClr="000000"/>
                              </a:solidFill>
                            </a:ln>
                            <a:solidFill>
                              <a:sysClr val="windowText" lastClr="000000"/>
                            </a:solidFill>
                            <a:effectLst/>
                            <a:latin typeface="Cambria Math" panose="02040503050406030204" pitchFamily="18" charset="0"/>
                          </a:rPr>
                          <m:t>𝑛</m:t>
                        </m:r>
                      </m:num>
                      <m:den>
                        <m:sSub>
                          <m:sSubPr>
                            <m:ctrlPr>
                              <a:rPr lang="en-US" sz="2800" i="1" kern="100">
                                <a:ln>
                                  <a:solidFill>
                                    <a:sysClr val="windowText" lastClr="000000"/>
                                  </a:solidFill>
                                </a:ln>
                                <a:solidFill>
                                  <a:sysClr val="windowText" lastClr="000000"/>
                                </a:solidFill>
                                <a:latin typeface="Cambria Math" panose="02040503050406030204" pitchFamily="18" charset="0"/>
                              </a:rPr>
                            </m:ctrlPr>
                          </m:sSubPr>
                          <m:e>
                            <m:r>
                              <a:rPr lang="en-US" sz="2800" kern="100">
                                <a:ln>
                                  <a:solidFill>
                                    <a:sysClr val="windowText" lastClr="000000"/>
                                  </a:solidFill>
                                </a:ln>
                                <a:solidFill>
                                  <a:sysClr val="windowText" lastClr="000000"/>
                                </a:solidFill>
                                <a:latin typeface="Cambria Math" panose="02040503050406030204" pitchFamily="18" charset="0"/>
                              </a:rPr>
                              <m:t>𝐶</m:t>
                            </m:r>
                          </m:e>
                          <m:sub>
                            <m:r>
                              <a:rPr lang="en-US" sz="2800" kern="100">
                                <a:ln>
                                  <a:solidFill>
                                    <a:sysClr val="windowText" lastClr="000000"/>
                                  </a:solidFill>
                                </a:ln>
                                <a:solidFill>
                                  <a:sysClr val="windowText" lastClr="000000"/>
                                </a:solidFill>
                                <a:latin typeface="Cambria Math" panose="02040503050406030204" pitchFamily="18" charset="0"/>
                              </a:rPr>
                              <m:t>𝑀</m:t>
                            </m:r>
                          </m:sub>
                        </m:sSub>
                      </m:den>
                    </m:f>
                  </m:oMath>
                </a14:m>
                <a:endParaRPr lang="en-US" sz="2800"/>
              </a:p>
            </p:txBody>
          </p:sp>
        </mc:Choice>
        <mc:Fallback xmlns="">
          <p:sp>
            <p:nvSpPr>
              <p:cNvPr id="10" name="TextBox 9">
                <a:extLst>
                  <a:ext uri="{FF2B5EF4-FFF2-40B4-BE49-F238E27FC236}">
                    <a16:creationId xmlns:a16="http://schemas.microsoft.com/office/drawing/2014/main" id="{EDA4211E-4B3B-E06E-FB6E-245DECFD9B6E}"/>
                  </a:ext>
                </a:extLst>
              </p:cNvPr>
              <p:cNvSpPr txBox="1">
                <a:spLocks noRot="1" noChangeAspect="1" noMove="1" noResize="1" noEditPoints="1" noAdjustHandles="1" noChangeArrowheads="1" noChangeShapeType="1" noTextEdit="1"/>
              </p:cNvSpPr>
              <p:nvPr/>
            </p:nvSpPr>
            <p:spPr>
              <a:xfrm>
                <a:off x="3486759" y="4686628"/>
                <a:ext cx="6814750" cy="719941"/>
              </a:xfrm>
              <a:prstGeom prst="rect">
                <a:avLst/>
              </a:prstGeom>
              <a:blipFill>
                <a:blip r:embed="rId4"/>
                <a:stretch>
                  <a:fillRect l="-1878" t="-3390" b="-2542"/>
                </a:stretch>
              </a:blipFill>
            </p:spPr>
            <p:txBody>
              <a:bodyPr/>
              <a:lstStyle/>
              <a:p>
                <a:r>
                  <a:rPr lang="en-US">
                    <a:noFill/>
                  </a:rPr>
                  <a:t> </a:t>
                </a:r>
              </a:p>
            </p:txBody>
          </p:sp>
        </mc:Fallback>
      </mc:AlternateContent>
    </p:spTree>
    <p:extLst>
      <p:ext uri="{BB962C8B-B14F-4D97-AF65-F5344CB8AC3E}">
        <p14:creationId xmlns:p14="http://schemas.microsoft.com/office/powerpoint/2010/main" val="59655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2" grpId="0" animBg="1"/>
      <p:bldP spid="8"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a:extLst>
              <a:ext uri="{FF2B5EF4-FFF2-40B4-BE49-F238E27FC236}">
                <a16:creationId xmlns:a16="http://schemas.microsoft.com/office/drawing/2014/main" id="{A21CE780-C0E5-DA01-3F34-F3A18954F9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416" y="382587"/>
            <a:ext cx="11454714" cy="6042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itle 1">
            <a:extLst>
              <a:ext uri="{FF2B5EF4-FFF2-40B4-BE49-F238E27FC236}">
                <a16:creationId xmlns:a16="http://schemas.microsoft.com/office/drawing/2014/main" id="{5D197476-4E9A-2B57-FFE3-EE2BF4B679C4}"/>
              </a:ext>
            </a:extLst>
          </p:cNvPr>
          <p:cNvSpPr>
            <a:spLocks noGrp="1"/>
          </p:cNvSpPr>
          <p:nvPr>
            <p:ph type="title"/>
          </p:nvPr>
        </p:nvSpPr>
        <p:spPr>
          <a:xfrm>
            <a:off x="490151" y="767899"/>
            <a:ext cx="5169244" cy="5322201"/>
          </a:xfrm>
        </p:spPr>
        <p:txBody>
          <a:bodyPr/>
          <a:lstStyle/>
          <a:p>
            <a:pPr algn="ctr" eaLnBrk="1" hangingPunct="1"/>
            <a:r>
              <a:rPr lang="en-US" altLang="en-US">
                <a:solidFill>
                  <a:srgbClr val="FF0000"/>
                </a:solidFill>
                <a:latin typeface="Palatino Linotype" panose="02040502050505030304" pitchFamily="18" charset="0"/>
              </a:rPr>
              <a:t>BỆNH </a:t>
            </a:r>
            <a:br>
              <a:rPr lang="en-US" altLang="en-US">
                <a:solidFill>
                  <a:srgbClr val="FF0000"/>
                </a:solidFill>
                <a:latin typeface="Palatino Linotype" panose="02040502050505030304" pitchFamily="18" charset="0"/>
              </a:rPr>
            </a:br>
            <a:r>
              <a:rPr lang="en-US" altLang="en-US">
                <a:solidFill>
                  <a:srgbClr val="FF0000"/>
                </a:solidFill>
                <a:latin typeface="Palatino Linotype" panose="02040502050505030304" pitchFamily="18" charset="0"/>
              </a:rPr>
              <a:t>TIỂU ĐƯỜNG:</a:t>
            </a:r>
            <a:br>
              <a:rPr lang="en-US" altLang="en-US" sz="3600">
                <a:solidFill>
                  <a:srgbClr val="FF0000"/>
                </a:solidFill>
                <a:latin typeface="Palatino Linotype" panose="02040502050505030304" pitchFamily="18" charset="0"/>
              </a:rPr>
            </a:br>
            <a:br>
              <a:rPr lang="en-US" altLang="en-US" sz="3600">
                <a:solidFill>
                  <a:srgbClr val="FF0000"/>
                </a:solidFill>
                <a:latin typeface="Palatino Linotype" panose="02040502050505030304" pitchFamily="18" charset="0"/>
              </a:rPr>
            </a:br>
            <a:r>
              <a:rPr lang="en-US" altLang="en-US" sz="3600">
                <a:latin typeface="Palatino Linotype" panose="02040502050505030304" pitchFamily="18" charset="0"/>
              </a:rPr>
              <a:t>Khi trong cơ thể người, lượng đường (glucozơ) trong máu tăng cao. </a:t>
            </a:r>
            <a:br>
              <a:rPr lang="en-US" altLang="en-US" sz="3600">
                <a:latin typeface="Palatino Linotype" panose="02040502050505030304" pitchFamily="18" charset="0"/>
              </a:rPr>
            </a:br>
            <a:r>
              <a:rPr lang="en-US" altLang="en-US" sz="3600">
                <a:latin typeface="Palatino Linotype" panose="02040502050505030304" pitchFamily="18" charset="0"/>
              </a:rPr>
              <a:t>Nồng độ đường trên </a:t>
            </a:r>
            <a:br>
              <a:rPr lang="en-US" altLang="en-US" sz="3600">
                <a:latin typeface="Palatino Linotype" panose="02040502050505030304" pitchFamily="18" charset="0"/>
              </a:rPr>
            </a:br>
            <a:r>
              <a:rPr lang="en-US" altLang="en-US" sz="3600">
                <a:solidFill>
                  <a:srgbClr val="FF0000"/>
                </a:solidFill>
                <a:latin typeface="Palatino Linotype" panose="02040502050505030304" pitchFamily="18" charset="0"/>
              </a:rPr>
              <a:t>5,6 mmol/lít </a:t>
            </a:r>
            <a:br>
              <a:rPr lang="en-US" altLang="en-US" sz="3600">
                <a:latin typeface="Palatino Linotype" panose="02040502050505030304" pitchFamily="18" charset="0"/>
              </a:rPr>
            </a:br>
            <a:r>
              <a:rPr lang="en-US" altLang="en-US" sz="3600">
                <a:latin typeface="Palatino Linotype" panose="02040502050505030304" pitchFamily="18" charset="0"/>
              </a:rPr>
              <a:t>(0,0056 mol/lít)</a:t>
            </a:r>
          </a:p>
        </p:txBody>
      </p:sp>
      <p:sp>
        <p:nvSpPr>
          <p:cNvPr id="5" name="Left Arrow 4">
            <a:hlinkClick r:id="" action="ppaction://noaction"/>
            <a:extLst>
              <a:ext uri="{FF2B5EF4-FFF2-40B4-BE49-F238E27FC236}">
                <a16:creationId xmlns:a16="http://schemas.microsoft.com/office/drawing/2014/main" id="{D859CAC6-3B2C-CE60-83FF-1E754B07AD72}"/>
              </a:ext>
            </a:extLst>
          </p:cNvPr>
          <p:cNvSpPr/>
          <p:nvPr/>
        </p:nvSpPr>
        <p:spPr>
          <a:xfrm>
            <a:off x="9710739" y="6308725"/>
            <a:ext cx="555625" cy="438150"/>
          </a:xfrm>
          <a:prstGeom prst="leftArrow">
            <a:avLst>
              <a:gd name="adj1" fmla="val 5595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5080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p:cNvGrpSpPr/>
          <p:nvPr/>
        </p:nvGrpSpPr>
        <p:grpSpPr>
          <a:xfrm>
            <a:off x="1066353" y="855786"/>
            <a:ext cx="2860878" cy="1953124"/>
            <a:chOff x="1468531" y="1871421"/>
            <a:chExt cx="2080967" cy="1585199"/>
          </a:xfrm>
        </p:grpSpPr>
        <p:sp>
          <p:nvSpPr>
            <p:cNvPr id="17"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18"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a:p>
          </p:txBody>
        </p:sp>
        <p:sp>
          <p:nvSpPr>
            <p:cNvPr id="19"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6000">
                  <a:solidFill>
                    <a:schemeClr val="bg1">
                      <a:lumMod val="100000"/>
                    </a:schemeClr>
                  </a:solidFill>
                  <a:latin typeface="Impact" panose="020B0806030902050204" pitchFamily="34" charset="0"/>
                </a:rPr>
                <a:t>IV</a:t>
              </a:r>
            </a:p>
          </p:txBody>
        </p:sp>
        <p:sp>
          <p:nvSpPr>
            <p:cNvPr id="20"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21"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a:p>
          </p:txBody>
        </p:sp>
      </p:grpSp>
      <p:sp>
        <p:nvSpPr>
          <p:cNvPr id="23" name="文本框 22"/>
          <p:cNvSpPr txBox="1"/>
          <p:nvPr/>
        </p:nvSpPr>
        <p:spPr>
          <a:xfrm>
            <a:off x="1028519" y="2411675"/>
            <a:ext cx="10134962" cy="3139321"/>
          </a:xfrm>
          <a:prstGeom prst="rect">
            <a:avLst/>
          </a:prstGeom>
          <a:noFill/>
        </p:spPr>
        <p:txBody>
          <a:bodyPr wrap="square" rtlCol="0">
            <a:spAutoFit/>
          </a:bodyPr>
          <a:lstStyle/>
          <a:p>
            <a:pPr algn="ctr"/>
            <a:r>
              <a:rPr lang="en-US" altLang="zh-CN" sz="6600" b="1">
                <a:solidFill>
                  <a:srgbClr val="154642"/>
                </a:solidFill>
                <a:latin typeface="+mj-lt"/>
                <a:ea typeface="汉仪喵魂体W" panose="00020600040101010101" pitchFamily="18" charset="-122"/>
              </a:rPr>
              <a:t>Thực hành pha chế </a:t>
            </a:r>
          </a:p>
          <a:p>
            <a:pPr algn="ctr"/>
            <a:r>
              <a:rPr lang="en-US" altLang="zh-CN" sz="6600" b="1">
                <a:solidFill>
                  <a:srgbClr val="154642"/>
                </a:solidFill>
                <a:latin typeface="+mj-lt"/>
                <a:ea typeface="汉仪喵魂体W" panose="00020600040101010101" pitchFamily="18" charset="-122"/>
              </a:rPr>
              <a:t>dung dịch theo nồng độ</a:t>
            </a:r>
          </a:p>
          <a:p>
            <a:pPr algn="ctr"/>
            <a:r>
              <a:rPr lang="en-US" altLang="zh-CN" sz="6600" b="1">
                <a:solidFill>
                  <a:srgbClr val="154642"/>
                </a:solidFill>
                <a:latin typeface="+mj-lt"/>
                <a:ea typeface="汉仪喵魂体W" panose="00020600040101010101" pitchFamily="18" charset="-122"/>
              </a:rPr>
              <a:t>cho trước</a:t>
            </a:r>
            <a:endParaRPr lang="zh-CN" altLang="en-US" sz="6600" b="1" dirty="0">
              <a:solidFill>
                <a:srgbClr val="154642"/>
              </a:solidFill>
              <a:latin typeface="+mj-lt"/>
              <a:ea typeface="汉仪喵魂体W" panose="00020600040101010101" pitchFamily="18" charset="-122"/>
            </a:endParaRPr>
          </a:p>
        </p:txBody>
      </p:sp>
    </p:spTree>
    <p:extLst>
      <p:ext uri="{BB962C8B-B14F-4D97-AF65-F5344CB8AC3E}">
        <p14:creationId xmlns:p14="http://schemas.microsoft.com/office/powerpoint/2010/main" val="733082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7">
            <a:extLst>
              <a:ext uri="{FF2B5EF4-FFF2-40B4-BE49-F238E27FC236}">
                <a16:creationId xmlns:a16="http://schemas.microsoft.com/office/drawing/2014/main" id="{E435C482-80B8-DF7E-626A-4C0B9B78DBA5}"/>
              </a:ext>
            </a:extLst>
          </p:cNvPr>
          <p:cNvSpPr/>
          <p:nvPr/>
        </p:nvSpPr>
        <p:spPr>
          <a:xfrm>
            <a:off x="4868562" y="1276061"/>
            <a:ext cx="6660688" cy="2152939"/>
          </a:xfrm>
          <a:prstGeom prst="wedgeRoundRectCallout">
            <a:avLst>
              <a:gd name="adj1" fmla="val -66413"/>
              <a:gd name="adj2" fmla="val 118976"/>
              <a:gd name="adj3" fmla="val 16667"/>
            </a:avLst>
          </a:prstGeom>
          <a:solidFill>
            <a:srgbClr val="002060"/>
          </a:solidFill>
          <a:ln>
            <a:noFill/>
          </a:ln>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a:latin typeface="+mj-lt"/>
            </a:endParaRPr>
          </a:p>
        </p:txBody>
      </p:sp>
      <p:sp>
        <p:nvSpPr>
          <p:cNvPr id="3" name="TextBox 2">
            <a:extLst>
              <a:ext uri="{FF2B5EF4-FFF2-40B4-BE49-F238E27FC236}">
                <a16:creationId xmlns:a16="http://schemas.microsoft.com/office/drawing/2014/main" id="{C81064DA-6D57-2CE7-7FEA-73E6EA630BE6}"/>
              </a:ext>
            </a:extLst>
          </p:cNvPr>
          <p:cNvSpPr txBox="1"/>
          <p:nvPr/>
        </p:nvSpPr>
        <p:spPr>
          <a:xfrm>
            <a:off x="5098599" y="1438722"/>
            <a:ext cx="6430651" cy="1827616"/>
          </a:xfrm>
          <a:prstGeom prst="rect">
            <a:avLst/>
          </a:prstGeom>
          <a:noFill/>
        </p:spPr>
        <p:txBody>
          <a:bodyPr wrap="square">
            <a:spAutoFit/>
          </a:bodyPr>
          <a:lstStyle/>
          <a:p>
            <a:pPr algn="just">
              <a:lnSpc>
                <a:spcPct val="107000"/>
              </a:lnSpc>
            </a:pPr>
            <a:r>
              <a:rPr lang="nl-NL" sz="3600">
                <a:solidFill>
                  <a:schemeClr val="bg1"/>
                </a:solidFill>
              </a:rPr>
              <a:t>Để pha dung dịch muối ăn nồng độ 0,9% làm như thế nào ?</a:t>
            </a:r>
            <a:endParaRPr lang="en-US" sz="3600">
              <a:solidFill>
                <a:schemeClr val="bg1"/>
              </a:solidFill>
            </a:endParaRPr>
          </a:p>
        </p:txBody>
      </p:sp>
      <p:pic>
        <p:nvPicPr>
          <p:cNvPr id="4" name="Picture 3">
            <a:extLst>
              <a:ext uri="{FF2B5EF4-FFF2-40B4-BE49-F238E27FC236}">
                <a16:creationId xmlns:a16="http://schemas.microsoft.com/office/drawing/2014/main" id="{73A54F89-7014-E6DF-775D-34363DE958CC}"/>
              </a:ext>
            </a:extLst>
          </p:cNvPr>
          <p:cNvPicPr>
            <a:picLocks noChangeAspect="1"/>
          </p:cNvPicPr>
          <p:nvPr/>
        </p:nvPicPr>
        <p:blipFill>
          <a:blip r:embed="rId3">
            <a:clrChange>
              <a:clrFrom>
                <a:srgbClr val="FCFCFC"/>
              </a:clrFrom>
              <a:clrTo>
                <a:srgbClr val="FCFCFC">
                  <a:alpha val="0"/>
                </a:srgbClr>
              </a:clrTo>
            </a:clrChange>
          </a:blip>
          <a:stretch>
            <a:fillRect/>
          </a:stretch>
        </p:blipFill>
        <p:spPr>
          <a:xfrm>
            <a:off x="412952" y="196998"/>
            <a:ext cx="4455610" cy="5625658"/>
          </a:xfrm>
          <a:prstGeom prst="rect">
            <a:avLst/>
          </a:prstGeom>
        </p:spPr>
      </p:pic>
    </p:spTree>
    <p:extLst>
      <p:ext uri="{BB962C8B-B14F-4D97-AF65-F5344CB8AC3E}">
        <p14:creationId xmlns:p14="http://schemas.microsoft.com/office/powerpoint/2010/main" val="2007831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86689C-E1BB-8417-95A7-3DA7AAF04A17}"/>
              </a:ext>
            </a:extLst>
          </p:cNvPr>
          <p:cNvSpPr txBox="1"/>
          <p:nvPr/>
        </p:nvSpPr>
        <p:spPr>
          <a:xfrm>
            <a:off x="539931" y="1075456"/>
            <a:ext cx="11524369" cy="3745384"/>
          </a:xfrm>
          <a:prstGeom prst="rect">
            <a:avLst/>
          </a:prstGeom>
          <a:noFill/>
        </p:spPr>
        <p:txBody>
          <a:bodyPr wrap="square">
            <a:spAutoFit/>
          </a:bodyPr>
          <a:lstStyle/>
          <a:p>
            <a:pPr marR="45720" algn="just" fontAlgn="base">
              <a:lnSpc>
                <a:spcPct val="107000"/>
              </a:lnSpc>
              <a:spcBef>
                <a:spcPts val="0"/>
              </a:spcBef>
              <a:spcAft>
                <a:spcPts val="0"/>
              </a:spcAft>
            </a:pPr>
            <a:r>
              <a:rPr lang="pt-BR" sz="3200">
                <a:latin typeface="Times New Roman" panose="02020603050405020304" pitchFamily="18" charset="0"/>
                <a:ea typeface="Calibri" panose="020F0502020204030204" pitchFamily="34" charset="0"/>
                <a:cs typeface="Times New Roman" panose="02020603050405020304" pitchFamily="18" charset="0"/>
              </a:rPr>
              <a:t>Các nhóm tiến hành thí nghiệm sau:</a:t>
            </a:r>
          </a:p>
          <a:p>
            <a:pPr marL="457200" marR="45720" indent="-457200" algn="just" fontAlgn="base">
              <a:lnSpc>
                <a:spcPct val="107000"/>
              </a:lnSpc>
              <a:spcBef>
                <a:spcPts val="0"/>
              </a:spcBef>
              <a:spcAft>
                <a:spcPts val="0"/>
              </a:spcAft>
              <a:buFont typeface="Arial" panose="020B0604020202020204" pitchFamily="34" charset="0"/>
              <a:buChar char="•"/>
            </a:pPr>
            <a:r>
              <a:rPr lang="en-US" sz="3200">
                <a:effectLst/>
                <a:latin typeface="Times New Roman" panose="02020603050405020304" pitchFamily="18" charset="0"/>
                <a:ea typeface="Calibri" panose="020F0502020204030204" pitchFamily="34" charset="0"/>
                <a:cs typeface="Times New Roman" panose="02020603050405020304" pitchFamily="18" charset="0"/>
              </a:rPr>
              <a:t>Chuẩn bị: nước, muối ăn, bột mì, cốc thủy tinh, đũa khuấy.</a:t>
            </a:r>
          </a:p>
          <a:p>
            <a:pPr marL="457200" marR="45720" indent="-457200" algn="just" fontAlgn="base">
              <a:lnSpc>
                <a:spcPct val="107000"/>
              </a:lnSpc>
              <a:spcBef>
                <a:spcPts val="0"/>
              </a:spcBef>
              <a:spcAft>
                <a:spcPts val="0"/>
              </a:spcAft>
              <a:buFont typeface="Arial" panose="020B0604020202020204" pitchFamily="34" charset="0"/>
              <a:buChar char="•"/>
            </a:pPr>
            <a:r>
              <a:rPr lang="en-US" sz="3200">
                <a:latin typeface="Times New Roman" panose="02020603050405020304" pitchFamily="18" charset="0"/>
                <a:ea typeface="Calibri" panose="020F0502020204030204" pitchFamily="34" charset="0"/>
                <a:cs typeface="Times New Roman" panose="02020603050405020304" pitchFamily="18" charset="0"/>
              </a:rPr>
              <a:t>Cách tiến hành: </a:t>
            </a:r>
          </a:p>
          <a:p>
            <a:pPr marL="457200" marR="45720" indent="-457200" algn="just" fontAlgn="base">
              <a:lnSpc>
                <a:spcPct val="107000"/>
              </a:lnSpc>
              <a:spcBef>
                <a:spcPts val="0"/>
              </a:spcBef>
              <a:spcAft>
                <a:spcPts val="0"/>
              </a:spcAft>
              <a:buFontTx/>
              <a:buChar char="-"/>
            </a:pPr>
            <a:r>
              <a:rPr lang="en-US" sz="3200">
                <a:latin typeface="Times New Roman" panose="02020603050405020304" pitchFamily="18" charset="0"/>
                <a:ea typeface="Calibri" panose="020F0502020204030204" pitchFamily="34" charset="0"/>
                <a:cs typeface="Times New Roman" panose="02020603050405020304" pitchFamily="18" charset="0"/>
              </a:rPr>
              <a:t>Cho khoảng 20ml nước vào 2 cốc thủy tinh và đánh số.</a:t>
            </a:r>
          </a:p>
          <a:p>
            <a:pPr marL="457200" marR="45720" indent="-457200" algn="just" fontAlgn="base">
              <a:lnSpc>
                <a:spcPct val="107000"/>
              </a:lnSpc>
              <a:spcBef>
                <a:spcPts val="0"/>
              </a:spcBef>
              <a:spcAft>
                <a:spcPts val="0"/>
              </a:spcAft>
              <a:buFontTx/>
              <a:buChar char="-"/>
            </a:pPr>
            <a:r>
              <a:rPr lang="en-US" sz="3200">
                <a:latin typeface="Times New Roman" panose="02020603050405020304" pitchFamily="18" charset="0"/>
                <a:ea typeface="Calibri" panose="020F0502020204030204" pitchFamily="34" charset="0"/>
                <a:cs typeface="Times New Roman" panose="02020603050405020304" pitchFamily="18" charset="0"/>
              </a:rPr>
              <a:t>Cho lần lượt vào 2 cốc thủy tinh, mỗi cốc 1 ít bột mì và muối ăn, khuấy đều, sau đó để yên và quan sát hiện tượng. </a:t>
            </a:r>
          </a:p>
          <a:p>
            <a:pPr marR="45720" algn="just" fontAlgn="base">
              <a:lnSpc>
                <a:spcPct val="107000"/>
              </a:lnSpc>
              <a:spcBef>
                <a:spcPts val="0"/>
              </a:spcBef>
              <a:spcAft>
                <a:spcPts val="0"/>
              </a:spcAft>
            </a:pP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AB3D25E8-13CB-E07D-EB90-08D3C8B8059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Thí nghiệm</a:t>
            </a:r>
            <a:endParaRPr lang="en-US" sz="480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14BAABD-5769-9A10-94BF-2E478FDE9C89}"/>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sp>
        <p:nvSpPr>
          <p:cNvPr id="2" name="TextBox 1">
            <a:extLst>
              <a:ext uri="{FF2B5EF4-FFF2-40B4-BE49-F238E27FC236}">
                <a16:creationId xmlns:a16="http://schemas.microsoft.com/office/drawing/2014/main" id="{8ED01CB7-A753-47FF-971E-8E0A695B8023}"/>
              </a:ext>
            </a:extLst>
          </p:cNvPr>
          <p:cNvSpPr txBox="1"/>
          <p:nvPr/>
        </p:nvSpPr>
        <p:spPr>
          <a:xfrm>
            <a:off x="2151017" y="4737463"/>
            <a:ext cx="6322423"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Nhận xét hiện t</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ợng quan sát đ</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ợc?</a:t>
            </a:r>
          </a:p>
        </p:txBody>
      </p:sp>
      <p:sp>
        <p:nvSpPr>
          <p:cNvPr id="7" name="Arrow: Right 6">
            <a:extLst>
              <a:ext uri="{FF2B5EF4-FFF2-40B4-BE49-F238E27FC236}">
                <a16:creationId xmlns:a16="http://schemas.microsoft.com/office/drawing/2014/main" id="{7C684FA1-1277-4F05-AC68-0DB55A14D265}"/>
              </a:ext>
            </a:extLst>
          </p:cNvPr>
          <p:cNvSpPr/>
          <p:nvPr/>
        </p:nvSpPr>
        <p:spPr>
          <a:xfrm>
            <a:off x="896983" y="4820840"/>
            <a:ext cx="1175657" cy="3694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105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786760" y="1201216"/>
            <a:ext cx="10744265" cy="4832092"/>
          </a:xfrm>
          <a:prstGeom prst="rect">
            <a:avLst/>
          </a:prstGeom>
          <a:noFill/>
        </p:spPr>
        <p:txBody>
          <a:bodyPr wrap="square">
            <a:spAutoFit/>
          </a:bodyPr>
          <a:lstStyle/>
          <a:p>
            <a:r>
              <a:rPr lang="nl-NL" sz="2800">
                <a:solidFill>
                  <a:srgbClr val="0070C0"/>
                </a:solidFill>
                <a:latin typeface="+mj-lt"/>
              </a:rPr>
              <a:t>1.</a:t>
            </a:r>
            <a:r>
              <a:rPr lang="nl-NL" sz="2800">
                <a:latin typeface="+mj-lt"/>
              </a:rPr>
              <a:t>Thảo luận nhóm, đề xuất các dụng cụ - hóa chất, tính toán và nêu cách pha chế  100g dung dịch muối ăn nồng độ 0,9% vào bảng sau. </a:t>
            </a:r>
          </a:p>
          <a:p>
            <a:endParaRPr lang="nl-NL" sz="2800">
              <a:latin typeface="+mj-lt"/>
            </a:endParaRPr>
          </a:p>
          <a:p>
            <a:endParaRPr lang="nl-NL" sz="2800">
              <a:latin typeface="+mj-lt"/>
            </a:endParaRPr>
          </a:p>
          <a:p>
            <a:endParaRPr lang="nl-NL" sz="2800">
              <a:latin typeface="+mj-lt"/>
            </a:endParaRPr>
          </a:p>
          <a:p>
            <a:endParaRPr lang="nl-NL" sz="2800">
              <a:latin typeface="+mj-lt"/>
            </a:endParaRPr>
          </a:p>
          <a:p>
            <a:endParaRPr lang="nl-NL" sz="2800">
              <a:latin typeface="+mj-lt"/>
            </a:endParaRPr>
          </a:p>
          <a:p>
            <a:r>
              <a:rPr lang="nl-NL" sz="2800">
                <a:solidFill>
                  <a:srgbClr val="0070C0"/>
                </a:solidFill>
                <a:latin typeface="+mj-lt"/>
              </a:rPr>
              <a:t>2. </a:t>
            </a:r>
            <a:r>
              <a:rPr lang="nl-NL" sz="2800">
                <a:latin typeface="+mj-lt"/>
              </a:rPr>
              <a:t>Dung dịch muối ăn nồng độ 0,9% ( hay còn gọi là dung dịch nước muối sinh lý) có thể sử dụng để làm gì ?</a:t>
            </a:r>
            <a:endParaRPr lang="en-US" sz="2800">
              <a:latin typeface="+mj-lt"/>
            </a:endParaRPr>
          </a:p>
          <a:p>
            <a:r>
              <a:rPr lang="nl-NL" sz="2800">
                <a:latin typeface="+mj-lt"/>
              </a:rPr>
              <a:t>  </a:t>
            </a:r>
            <a:endParaRPr lang="en-US" sz="2800">
              <a:latin typeface="+mj-lt"/>
            </a:endParaRPr>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a:t>
            </a:r>
          </a:p>
          <a:p>
            <a:pPr algn="ctr"/>
            <a:r>
              <a:rPr lang="en-US" sz="2800">
                <a:solidFill>
                  <a:schemeClr val="bg1"/>
                </a:solidFill>
                <a:latin typeface="+mj-lt"/>
                <a:cs typeface="Arial" panose="020B0604020202020204" pitchFamily="34" charset="0"/>
              </a:rPr>
              <a:t>Hoàn thành phiếu học tập số 5</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graphicFrame>
        <p:nvGraphicFramePr>
          <p:cNvPr id="3" name="Table 2">
            <a:extLst>
              <a:ext uri="{FF2B5EF4-FFF2-40B4-BE49-F238E27FC236}">
                <a16:creationId xmlns:a16="http://schemas.microsoft.com/office/drawing/2014/main" id="{D7931649-D63A-7F95-61AB-B241AD7CFE5E}"/>
              </a:ext>
            </a:extLst>
          </p:cNvPr>
          <p:cNvGraphicFramePr>
            <a:graphicFrameLocks noGrp="1"/>
          </p:cNvGraphicFramePr>
          <p:nvPr>
            <p:extLst>
              <p:ext uri="{D42A27DB-BD31-4B8C-83A1-F6EECF244321}">
                <p14:modId xmlns:p14="http://schemas.microsoft.com/office/powerpoint/2010/main" val="2112615231"/>
              </p:ext>
            </p:extLst>
          </p:nvPr>
        </p:nvGraphicFramePr>
        <p:xfrm>
          <a:off x="678196" y="2765806"/>
          <a:ext cx="10852829" cy="1702912"/>
        </p:xfrm>
        <a:graphic>
          <a:graphicData uri="http://schemas.openxmlformats.org/drawingml/2006/table">
            <a:tbl>
              <a:tblPr firstRow="1" firstCol="1" bandRow="1">
                <a:tableStyleId>{BC89EF96-8CEA-46FF-86C4-4CE0E7609802}</a:tableStyleId>
              </a:tblPr>
              <a:tblGrid>
                <a:gridCol w="2604721">
                  <a:extLst>
                    <a:ext uri="{9D8B030D-6E8A-4147-A177-3AD203B41FA5}">
                      <a16:colId xmlns:a16="http://schemas.microsoft.com/office/drawing/2014/main" val="1898863088"/>
                    </a:ext>
                  </a:extLst>
                </a:gridCol>
                <a:gridCol w="4630499">
                  <a:extLst>
                    <a:ext uri="{9D8B030D-6E8A-4147-A177-3AD203B41FA5}">
                      <a16:colId xmlns:a16="http://schemas.microsoft.com/office/drawing/2014/main" val="559289081"/>
                    </a:ext>
                  </a:extLst>
                </a:gridCol>
                <a:gridCol w="3617609">
                  <a:extLst>
                    <a:ext uri="{9D8B030D-6E8A-4147-A177-3AD203B41FA5}">
                      <a16:colId xmlns:a16="http://schemas.microsoft.com/office/drawing/2014/main" val="3720106864"/>
                    </a:ext>
                  </a:extLst>
                </a:gridCol>
              </a:tblGrid>
              <a:tr h="1145132">
                <a:tc>
                  <a:txBody>
                    <a:bodyPr/>
                    <a:lstStyle/>
                    <a:p>
                      <a:pPr marL="0" marR="0" algn="just">
                        <a:lnSpc>
                          <a:spcPct val="107000"/>
                        </a:lnSpc>
                        <a:spcBef>
                          <a:spcPts val="0"/>
                        </a:spcBef>
                        <a:spcAft>
                          <a:spcPts val="300"/>
                        </a:spcAft>
                      </a:pPr>
                      <a:r>
                        <a:rPr lang="nl-NL" sz="2800">
                          <a:effectLst/>
                        </a:rPr>
                        <a:t>Dụng cụ - Hóa chất</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300"/>
                        </a:spcAft>
                      </a:pPr>
                      <a:r>
                        <a:rPr lang="nl-NL" sz="2800">
                          <a:effectLst/>
                        </a:rPr>
                        <a:t> Tính toán</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300"/>
                        </a:spcAft>
                      </a:pPr>
                      <a:r>
                        <a:rPr lang="nl-NL" sz="2800">
                          <a:effectLst/>
                        </a:rPr>
                        <a:t>Cách pha chế</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4734018"/>
                  </a:ext>
                </a:extLst>
              </a:tr>
              <a:tr h="557780">
                <a:tc>
                  <a:txBody>
                    <a:bodyPr/>
                    <a:lstStyle/>
                    <a:p>
                      <a:pPr marL="0" marR="0" algn="just">
                        <a:lnSpc>
                          <a:spcPct val="107000"/>
                        </a:lnSpc>
                        <a:spcBef>
                          <a:spcPts val="0"/>
                        </a:spcBef>
                        <a:spcAft>
                          <a:spcPts val="300"/>
                        </a:spcAft>
                      </a:pPr>
                      <a:r>
                        <a:rPr lang="nl-NL"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300"/>
                        </a:spcAft>
                      </a:pPr>
                      <a:r>
                        <a:rPr lang="nl-NL"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300"/>
                        </a:spcAft>
                      </a:pPr>
                      <a:r>
                        <a:rPr lang="nl-NL"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8104776"/>
                  </a:ext>
                </a:extLst>
              </a:tr>
            </a:tbl>
          </a:graphicData>
        </a:graphic>
      </p:graphicFrame>
    </p:spTree>
    <p:extLst>
      <p:ext uri="{BB962C8B-B14F-4D97-AF65-F5344CB8AC3E}">
        <p14:creationId xmlns:p14="http://schemas.microsoft.com/office/powerpoint/2010/main" val="1991333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wipe(down)">
                                      <p:cBhvr>
                                        <p:cTn id="12" dur="500"/>
                                        <p:tgtEl>
                                          <p:spTgt spid="2">
                                            <p:txEl>
                                              <p:pRg st="6" end="6"/>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wipe(down)">
                                      <p:cBhvr>
                                        <p:cTn id="1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EC4FA8C-0BFF-D248-AC50-F3E577912280}"/>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D9EA047-05AF-2473-1A68-C6DAF4E08F0D}"/>
              </a:ext>
            </a:extLst>
          </p:cNvPr>
          <p:cNvSpPr txBox="1"/>
          <p:nvPr/>
        </p:nvSpPr>
        <p:spPr>
          <a:xfrm>
            <a:off x="725226" y="927249"/>
            <a:ext cx="658981" cy="523220"/>
          </a:xfrm>
          <a:prstGeom prst="rect">
            <a:avLst/>
          </a:prstGeom>
          <a:noFill/>
        </p:spPr>
        <p:txBody>
          <a:bodyPr wrap="square">
            <a:spAutoFit/>
          </a:bodyPr>
          <a:lstStyle/>
          <a:p>
            <a:r>
              <a:rPr lang="nl-NL" sz="2800">
                <a:solidFill>
                  <a:srgbClr val="0070C0"/>
                </a:solidFill>
                <a:latin typeface="+mj-lt"/>
              </a:rPr>
              <a:t>1.</a:t>
            </a:r>
            <a:r>
              <a:rPr lang="nl-NL" sz="2800">
                <a:latin typeface="+mj-lt"/>
              </a:rPr>
              <a:t> </a:t>
            </a:r>
            <a:endParaRPr lang="en-US" sz="2800">
              <a:latin typeface="+mj-lt"/>
            </a:endParaRPr>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a:t>
            </a:r>
          </a:p>
          <a:p>
            <a:pPr algn="ctr"/>
            <a:r>
              <a:rPr lang="en-US" sz="2800">
                <a:solidFill>
                  <a:schemeClr val="bg1"/>
                </a:solidFill>
                <a:latin typeface="+mj-lt"/>
                <a:cs typeface="Arial" panose="020B0604020202020204" pitchFamily="34" charset="0"/>
              </a:rPr>
              <a:t>Hoàn thành phiếu học tập số 5</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graphicFrame>
        <p:nvGraphicFramePr>
          <p:cNvPr id="3" name="Table 2">
            <a:extLst>
              <a:ext uri="{FF2B5EF4-FFF2-40B4-BE49-F238E27FC236}">
                <a16:creationId xmlns:a16="http://schemas.microsoft.com/office/drawing/2014/main" id="{D7931649-D63A-7F95-61AB-B241AD7CFE5E}"/>
              </a:ext>
            </a:extLst>
          </p:cNvPr>
          <p:cNvGraphicFramePr>
            <a:graphicFrameLocks noGrp="1"/>
          </p:cNvGraphicFramePr>
          <p:nvPr>
            <p:extLst>
              <p:ext uri="{D42A27DB-BD31-4B8C-83A1-F6EECF244321}">
                <p14:modId xmlns:p14="http://schemas.microsoft.com/office/powerpoint/2010/main" val="442345554"/>
              </p:ext>
            </p:extLst>
          </p:nvPr>
        </p:nvGraphicFramePr>
        <p:xfrm>
          <a:off x="0" y="1450469"/>
          <a:ext cx="12097265" cy="5410741"/>
        </p:xfrm>
        <a:graphic>
          <a:graphicData uri="http://schemas.openxmlformats.org/drawingml/2006/table">
            <a:tbl>
              <a:tblPr firstRow="1" firstCol="1" bandRow="1">
                <a:tableStyleId>{BC89EF96-8CEA-46FF-86C4-4CE0E7609802}</a:tableStyleId>
              </a:tblPr>
              <a:tblGrid>
                <a:gridCol w="2669060">
                  <a:extLst>
                    <a:ext uri="{9D8B030D-6E8A-4147-A177-3AD203B41FA5}">
                      <a16:colId xmlns:a16="http://schemas.microsoft.com/office/drawing/2014/main" val="1898863088"/>
                    </a:ext>
                  </a:extLst>
                </a:gridCol>
                <a:gridCol w="4460790">
                  <a:extLst>
                    <a:ext uri="{9D8B030D-6E8A-4147-A177-3AD203B41FA5}">
                      <a16:colId xmlns:a16="http://schemas.microsoft.com/office/drawing/2014/main" val="559289081"/>
                    </a:ext>
                  </a:extLst>
                </a:gridCol>
                <a:gridCol w="4967415">
                  <a:extLst>
                    <a:ext uri="{9D8B030D-6E8A-4147-A177-3AD203B41FA5}">
                      <a16:colId xmlns:a16="http://schemas.microsoft.com/office/drawing/2014/main" val="3720106864"/>
                    </a:ext>
                  </a:extLst>
                </a:gridCol>
              </a:tblGrid>
              <a:tr h="1017112">
                <a:tc>
                  <a:txBody>
                    <a:bodyPr/>
                    <a:lstStyle/>
                    <a:p>
                      <a:pPr marL="0" marR="0" algn="ctr">
                        <a:lnSpc>
                          <a:spcPct val="107000"/>
                        </a:lnSpc>
                        <a:spcBef>
                          <a:spcPts val="0"/>
                        </a:spcBef>
                        <a:spcAft>
                          <a:spcPts val="300"/>
                        </a:spcAft>
                      </a:pPr>
                      <a:r>
                        <a:rPr lang="nl-NL" sz="2800">
                          <a:effectLst/>
                        </a:rPr>
                        <a:t>Dụng cụ </a:t>
                      </a:r>
                    </a:p>
                    <a:p>
                      <a:pPr marL="0" marR="0" algn="ctr">
                        <a:lnSpc>
                          <a:spcPct val="107000"/>
                        </a:lnSpc>
                        <a:spcBef>
                          <a:spcPts val="0"/>
                        </a:spcBef>
                        <a:spcAft>
                          <a:spcPts val="300"/>
                        </a:spcAft>
                      </a:pPr>
                      <a:r>
                        <a:rPr lang="nl-NL" sz="2800">
                          <a:effectLst/>
                        </a:rPr>
                        <a:t>- Hóa chất</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300"/>
                        </a:spcAft>
                      </a:pPr>
                      <a:r>
                        <a:rPr lang="nl-NL" sz="2800">
                          <a:effectLst/>
                        </a:rPr>
                        <a:t> Tính toán</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300"/>
                        </a:spcAft>
                      </a:pPr>
                      <a:r>
                        <a:rPr lang="nl-NL" sz="2800">
                          <a:effectLst/>
                        </a:rPr>
                        <a:t>Cách pha chế</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4734018"/>
                  </a:ext>
                </a:extLst>
              </a:tr>
              <a:tr h="1486656">
                <a:tc>
                  <a:txBody>
                    <a:bodyPr/>
                    <a:lstStyle/>
                    <a:p>
                      <a:pPr marL="0" marR="0" algn="just">
                        <a:lnSpc>
                          <a:spcPct val="107000"/>
                        </a:lnSpc>
                        <a:spcBef>
                          <a:spcPts val="0"/>
                        </a:spcBef>
                        <a:spcAft>
                          <a:spcPts val="300"/>
                        </a:spcAft>
                      </a:pPr>
                      <a:r>
                        <a:rPr lang="nl-NL"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alpha val="20000"/>
                      </a:srgbClr>
                    </a:solidFill>
                  </a:tcPr>
                </a:tc>
                <a:tc>
                  <a:txBody>
                    <a:bodyPr/>
                    <a:lstStyle/>
                    <a:p>
                      <a:pPr marL="0" marR="0" algn="just">
                        <a:lnSpc>
                          <a:spcPct val="107000"/>
                        </a:lnSpc>
                        <a:spcBef>
                          <a:spcPts val="0"/>
                        </a:spcBef>
                        <a:spcAft>
                          <a:spcPts val="300"/>
                        </a:spcAft>
                      </a:pPr>
                      <a:r>
                        <a:rPr lang="nl-NL" sz="2800">
                          <a:effectLst/>
                        </a:rPr>
                        <a:t> </a:t>
                      </a: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alpha val="20000"/>
                      </a:srgbClr>
                    </a:solidFill>
                  </a:tcPr>
                </a:tc>
                <a:tc>
                  <a:txBody>
                    <a:bodyPr/>
                    <a:lstStyle/>
                    <a:p>
                      <a:pPr marL="0" marR="0" algn="just">
                        <a:lnSpc>
                          <a:spcPct val="107000"/>
                        </a:lnSpc>
                        <a:spcBef>
                          <a:spcPts val="0"/>
                        </a:spcBef>
                        <a:spcAft>
                          <a:spcPts val="300"/>
                        </a:spcAft>
                      </a:pPr>
                      <a:r>
                        <a:rPr lang="nl-NL" sz="2800">
                          <a:effectLst/>
                        </a:rPr>
                        <a:t> </a:t>
                      </a: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alpha val="20000"/>
                      </a:srgbClr>
                    </a:solidFill>
                  </a:tcPr>
                </a:tc>
                <a:extLst>
                  <a:ext uri="{0D108BD9-81ED-4DB2-BD59-A6C34878D82A}">
                    <a16:rowId xmlns:a16="http://schemas.microsoft.com/office/drawing/2014/main" val="3218104776"/>
                  </a:ext>
                </a:extLst>
              </a:tr>
            </a:tbl>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0DF9BA6-9E26-3A58-C0CC-1F2701BBA755}"/>
                  </a:ext>
                </a:extLst>
              </p:cNvPr>
              <p:cNvSpPr txBox="1"/>
              <p:nvPr/>
            </p:nvSpPr>
            <p:spPr>
              <a:xfrm>
                <a:off x="2631513" y="2416788"/>
                <a:ext cx="4424195" cy="4404026"/>
              </a:xfrm>
              <a:prstGeom prst="rect">
                <a:avLst/>
              </a:prstGeom>
              <a:noFill/>
            </p:spPr>
            <p:txBody>
              <a:bodyPr wrap="square">
                <a:spAutoFit/>
              </a:bodyPr>
              <a:lstStyle/>
              <a:p>
                <a:pPr marL="0" marR="0" algn="just">
                  <a:lnSpc>
                    <a:spcPct val="107000"/>
                  </a:lnSpc>
                  <a:spcBef>
                    <a:spcPts val="0"/>
                  </a:spcBef>
                  <a:spcAft>
                    <a:spcPts val="800"/>
                  </a:spcAft>
                </a:pPr>
                <a:r>
                  <a:rPr lang="nl-NL" sz="2800">
                    <a:solidFill>
                      <a:srgbClr val="002060"/>
                    </a:solidFill>
                    <a:effectLst/>
                    <a:latin typeface="+mj-lt"/>
                    <a:ea typeface="Calibri" panose="020F0502020204030204" pitchFamily="34" charset="0"/>
                    <a:cs typeface="Times New Roman" panose="02020603050405020304" pitchFamily="18" charset="0"/>
                  </a:rPr>
                  <a:t>- Tìm khối lượng chất tan</a:t>
                </a:r>
                <a:endParaRPr lang="en-US" sz="2800">
                  <a:solidFill>
                    <a:srgbClr val="002060"/>
                  </a:solidFill>
                  <a:effectLst/>
                  <a:latin typeface="+mj-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𝑚</m:t>
                          </m:r>
                        </m:e>
                        <m:sub>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𝑁𝑎𝐶𝑙</m:t>
                          </m:r>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sub>
                      </m:sSub>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𝐶</m:t>
                          </m:r>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𝑚</m:t>
                              </m:r>
                            </m:e>
                            <m:sub>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𝑑𝑑</m:t>
                              </m:r>
                            </m:sub>
                          </m:sSub>
                        </m:num>
                        <m:den>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100</m:t>
                          </m:r>
                        </m:den>
                      </m:f>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0,9.  100</m:t>
                          </m:r>
                        </m:num>
                        <m:den>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100</m:t>
                          </m:r>
                        </m:den>
                      </m:f>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 0,9 </m:t>
                      </m:r>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𝑔</m:t>
                      </m:r>
                    </m:oMath>
                  </m:oMathPara>
                </a14:m>
                <a:endParaRPr lang="en-US" sz="2800">
                  <a:solidFill>
                    <a:srgbClr val="002060"/>
                  </a:solidFill>
                  <a:effectLst/>
                  <a:latin typeface="+mj-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nl-NL" sz="2800">
                    <a:solidFill>
                      <a:srgbClr val="002060"/>
                    </a:solidFill>
                    <a:effectLst/>
                    <a:latin typeface="+mj-lt"/>
                    <a:ea typeface="Times New Roman" panose="02020603050405020304" pitchFamily="18" charset="0"/>
                    <a:cs typeface="Times New Roman" panose="02020603050405020304" pitchFamily="18" charset="0"/>
                  </a:rPr>
                  <a:t>- Tìm khối lượng dung môi (nước):</a:t>
                </a:r>
                <a:endParaRPr lang="en-US" sz="2800">
                  <a:solidFill>
                    <a:srgbClr val="002060"/>
                  </a:solidFill>
                  <a:effectLst/>
                  <a:latin typeface="+mj-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a:solidFill>
                      <a:srgbClr val="002060"/>
                    </a:solidFill>
                    <a:effectLst/>
                    <a:latin typeface="+mj-lt"/>
                    <a:ea typeface="Calibri" panose="020F0502020204030204" pitchFamily="34" charset="0"/>
                    <a:cs typeface="Times New Roman" panose="02020603050405020304" pitchFamily="18" charset="0"/>
                  </a:rPr>
                  <a:t>m</a:t>
                </a:r>
                <a:r>
                  <a:rPr lang="en-US" sz="2800" baseline="-25000">
                    <a:solidFill>
                      <a:srgbClr val="002060"/>
                    </a:solidFill>
                    <a:effectLst/>
                    <a:latin typeface="+mj-lt"/>
                    <a:ea typeface="Calibri" panose="020F0502020204030204" pitchFamily="34" charset="0"/>
                    <a:cs typeface="Times New Roman" panose="02020603050405020304" pitchFamily="18" charset="0"/>
                  </a:rPr>
                  <a:t>dm</a:t>
                </a:r>
                <a:r>
                  <a:rPr lang="en-US" sz="2800">
                    <a:solidFill>
                      <a:srgbClr val="002060"/>
                    </a:solidFill>
                    <a:effectLst/>
                    <a:latin typeface="+mj-lt"/>
                    <a:ea typeface="Calibri" panose="020F0502020204030204" pitchFamily="34" charset="0"/>
                    <a:cs typeface="Times New Roman" panose="02020603050405020304" pitchFamily="18" charset="0"/>
                  </a:rPr>
                  <a:t> = m</a:t>
                </a:r>
                <a:r>
                  <a:rPr lang="en-US" sz="2800" baseline="-25000">
                    <a:solidFill>
                      <a:srgbClr val="002060"/>
                    </a:solidFill>
                    <a:effectLst/>
                    <a:latin typeface="+mj-lt"/>
                    <a:ea typeface="Calibri" panose="020F0502020204030204" pitchFamily="34" charset="0"/>
                    <a:cs typeface="Times New Roman" panose="02020603050405020304" pitchFamily="18" charset="0"/>
                  </a:rPr>
                  <a:t>dd</a:t>
                </a:r>
                <a:r>
                  <a:rPr lang="en-US" sz="2800">
                    <a:solidFill>
                      <a:srgbClr val="002060"/>
                    </a:solidFill>
                    <a:effectLst/>
                    <a:latin typeface="+mj-lt"/>
                    <a:ea typeface="Calibri" panose="020F0502020204030204" pitchFamily="34" charset="0"/>
                    <a:cs typeface="Times New Roman" panose="02020603050405020304" pitchFamily="18" charset="0"/>
                  </a:rPr>
                  <a:t> – m</a:t>
                </a:r>
                <a:r>
                  <a:rPr lang="en-US" sz="2800" baseline="-25000">
                    <a:solidFill>
                      <a:srgbClr val="002060"/>
                    </a:solidFill>
                    <a:effectLst/>
                    <a:latin typeface="+mj-lt"/>
                    <a:ea typeface="Calibri" panose="020F0502020204030204" pitchFamily="34" charset="0"/>
                    <a:cs typeface="Times New Roman" panose="02020603050405020304" pitchFamily="18" charset="0"/>
                  </a:rPr>
                  <a:t>ct </a:t>
                </a:r>
                <a:r>
                  <a:rPr lang="en-US" sz="2800">
                    <a:solidFill>
                      <a:srgbClr val="002060"/>
                    </a:solidFill>
                    <a:effectLst/>
                    <a:latin typeface="+mj-lt"/>
                    <a:ea typeface="Calibri" panose="020F0502020204030204" pitchFamily="34" charset="0"/>
                    <a:cs typeface="Times New Roman" panose="02020603050405020304" pitchFamily="18" charset="0"/>
                  </a:rPr>
                  <a:t> = 100 – 0,9= 99,1 gam </a:t>
                </a:r>
              </a:p>
            </p:txBody>
          </p:sp>
        </mc:Choice>
        <mc:Fallback xmlns="">
          <p:sp>
            <p:nvSpPr>
              <p:cNvPr id="6" name="TextBox 5">
                <a:extLst>
                  <a:ext uri="{FF2B5EF4-FFF2-40B4-BE49-F238E27FC236}">
                    <a16:creationId xmlns:a16="http://schemas.microsoft.com/office/drawing/2014/main" id="{90DF9BA6-9E26-3A58-C0CC-1F2701BBA755}"/>
                  </a:ext>
                </a:extLst>
              </p:cNvPr>
              <p:cNvSpPr txBox="1">
                <a:spLocks noRot="1" noChangeAspect="1" noMove="1" noResize="1" noEditPoints="1" noAdjustHandles="1" noChangeArrowheads="1" noChangeShapeType="1" noTextEdit="1"/>
              </p:cNvSpPr>
              <p:nvPr/>
            </p:nvSpPr>
            <p:spPr>
              <a:xfrm>
                <a:off x="2631513" y="2416788"/>
                <a:ext cx="4424195" cy="4404026"/>
              </a:xfrm>
              <a:prstGeom prst="rect">
                <a:avLst/>
              </a:prstGeom>
              <a:blipFill>
                <a:blip r:embed="rId3"/>
                <a:stretch>
                  <a:fillRect l="-2897" t="-1521" r="-2897" b="-276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D1ACA7D5-9B54-30B4-BE8D-84DDB504B4C7}"/>
              </a:ext>
            </a:extLst>
          </p:cNvPr>
          <p:cNvSpPr txBox="1"/>
          <p:nvPr/>
        </p:nvSpPr>
        <p:spPr>
          <a:xfrm>
            <a:off x="7092302" y="2416788"/>
            <a:ext cx="5004963" cy="4594206"/>
          </a:xfrm>
          <a:prstGeom prst="rect">
            <a:avLst/>
          </a:prstGeom>
          <a:noFill/>
        </p:spPr>
        <p:txBody>
          <a:bodyPr wrap="square">
            <a:spAutoFit/>
          </a:bodyPr>
          <a:lstStyle/>
          <a:p>
            <a:pPr marL="0" marR="0" algn="just">
              <a:lnSpc>
                <a:spcPct val="107000"/>
              </a:lnSpc>
              <a:spcBef>
                <a:spcPts val="0"/>
              </a:spcBef>
              <a:spcAft>
                <a:spcPts val="800"/>
              </a:spcAft>
            </a:pPr>
            <a:r>
              <a:rPr lang="nl-NL" sz="2800">
                <a:solidFill>
                  <a:srgbClr val="002060"/>
                </a:solidFill>
                <a:effectLst/>
                <a:latin typeface="+mj-lt"/>
                <a:ea typeface="Calibri" panose="020F0502020204030204" pitchFamily="34" charset="0"/>
                <a:cs typeface="Times New Roman" panose="02020603050405020304" pitchFamily="18" charset="0"/>
              </a:rPr>
              <a:t>Cân lấy 0,9 g NaCl cho vào cốc thủy tinh có dung tích 150 mL.</a:t>
            </a:r>
            <a:endParaRPr lang="en-US" sz="2800">
              <a:solidFill>
                <a:srgbClr val="002060"/>
              </a:solidFill>
              <a:effectLst/>
              <a:latin typeface="+mj-lt"/>
              <a:ea typeface="Calibri" panose="020F0502020204030204" pitchFamily="34" charset="0"/>
              <a:cs typeface="Times New Roman" panose="02020603050405020304" pitchFamily="18" charset="0"/>
            </a:endParaRPr>
          </a:p>
          <a:p>
            <a:r>
              <a:rPr lang="nl-NL" sz="2800" kern="0">
                <a:solidFill>
                  <a:srgbClr val="002060"/>
                </a:solidFill>
                <a:effectLst/>
                <a:latin typeface="+mj-lt"/>
                <a:ea typeface="Calibri" panose="020F0502020204030204" pitchFamily="34" charset="0"/>
                <a:cs typeface="Times New Roman" panose="02020603050405020304" pitchFamily="18" charset="0"/>
              </a:rPr>
              <a:t>- Cân lấy 99,1 g nước cất (hoặc đong lấy 99,1 mL nước cất), sau đó đổ dần dần vào  cốc đựng NaCl rồi dùng đũa thủy tinh kháy đều.  Ta được chế  100g dung dịch muối ăn nồng độ 0,9%.</a:t>
            </a:r>
            <a:endParaRPr lang="en-US" sz="2800">
              <a:solidFill>
                <a:srgbClr val="002060"/>
              </a:solidFill>
              <a:latin typeface="+mj-lt"/>
            </a:endParaRPr>
          </a:p>
        </p:txBody>
      </p:sp>
      <p:sp>
        <p:nvSpPr>
          <p:cNvPr id="12" name="TextBox 11">
            <a:extLst>
              <a:ext uri="{FF2B5EF4-FFF2-40B4-BE49-F238E27FC236}">
                <a16:creationId xmlns:a16="http://schemas.microsoft.com/office/drawing/2014/main" id="{F93CA7DF-BCD3-A37F-1989-6CA6B4995F86}"/>
              </a:ext>
            </a:extLst>
          </p:cNvPr>
          <p:cNvSpPr txBox="1"/>
          <p:nvPr/>
        </p:nvSpPr>
        <p:spPr>
          <a:xfrm>
            <a:off x="0" y="2568347"/>
            <a:ext cx="2594919" cy="4208075"/>
          </a:xfrm>
          <a:prstGeom prst="rect">
            <a:avLst/>
          </a:prstGeom>
          <a:noFill/>
        </p:spPr>
        <p:txBody>
          <a:bodyPr wrap="square">
            <a:spAutoFit/>
          </a:bodyPr>
          <a:lstStyle/>
          <a:p>
            <a:pPr marL="0" marR="0">
              <a:lnSpc>
                <a:spcPct val="107000"/>
              </a:lnSpc>
              <a:spcBef>
                <a:spcPts val="0"/>
              </a:spcBef>
              <a:spcAft>
                <a:spcPts val="0"/>
              </a:spcAft>
              <a:tabLst>
                <a:tab pos="450215" algn="l"/>
              </a:tabLst>
            </a:pPr>
            <a:r>
              <a:rPr lang="en-US" sz="2800" b="1" spc="10">
                <a:solidFill>
                  <a:srgbClr val="002060"/>
                </a:solidFill>
                <a:effectLst/>
                <a:latin typeface="+mj-lt"/>
                <a:ea typeface="Calibri" panose="020F0502020204030204" pitchFamily="34" charset="0"/>
                <a:cs typeface="Times New Roman" panose="02020603050405020304" pitchFamily="18" charset="0"/>
              </a:rPr>
              <a:t>Hóa chất: </a:t>
            </a:r>
            <a:r>
              <a:rPr lang="en-US" sz="2800" spc="10">
                <a:solidFill>
                  <a:srgbClr val="002060"/>
                </a:solidFill>
                <a:effectLst/>
                <a:latin typeface="+mj-lt"/>
                <a:ea typeface="Calibri" panose="020F0502020204030204" pitchFamily="34" charset="0"/>
                <a:cs typeface="Times New Roman" panose="02020603050405020304" pitchFamily="18" charset="0"/>
              </a:rPr>
              <a:t>nước cất, muối hạt (đã rang khô);</a:t>
            </a:r>
            <a:endParaRPr lang="en-US" sz="2800">
              <a:solidFill>
                <a:srgbClr val="002060"/>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50215" algn="l"/>
              </a:tabLst>
            </a:pPr>
            <a:r>
              <a:rPr lang="en-US" sz="2800" b="1" spc="10">
                <a:solidFill>
                  <a:srgbClr val="002060"/>
                </a:solidFill>
                <a:effectLst/>
                <a:latin typeface="+mj-lt"/>
                <a:ea typeface="Calibri" panose="020F0502020204030204" pitchFamily="34" charset="0"/>
                <a:cs typeface="Times New Roman" panose="02020603050405020304" pitchFamily="18" charset="0"/>
              </a:rPr>
              <a:t>Dụng cụ</a:t>
            </a:r>
            <a:r>
              <a:rPr lang="en-US" sz="2800" spc="10">
                <a:solidFill>
                  <a:srgbClr val="002060"/>
                </a:solidFill>
                <a:effectLst/>
                <a:latin typeface="+mj-lt"/>
                <a:ea typeface="Calibri" panose="020F0502020204030204" pitchFamily="34" charset="0"/>
                <a:cs typeface="Times New Roman" panose="02020603050405020304" pitchFamily="18" charset="0"/>
              </a:rPr>
              <a:t>: cốc thuỷ tinh 150 mL, cân, đũa thủy tinh, ống đong.</a:t>
            </a:r>
            <a:endParaRPr lang="en-US" sz="2800">
              <a:solidFill>
                <a:srgbClr val="00206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5169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P spid="10"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786760" y="1201216"/>
            <a:ext cx="10744265" cy="1569660"/>
          </a:xfrm>
          <a:prstGeom prst="rect">
            <a:avLst/>
          </a:prstGeom>
          <a:noFill/>
        </p:spPr>
        <p:txBody>
          <a:bodyPr wrap="square">
            <a:spAutoFit/>
          </a:bodyPr>
          <a:lstStyle/>
          <a:p>
            <a:r>
              <a:rPr lang="nl-NL" sz="3200">
                <a:solidFill>
                  <a:srgbClr val="0070C0"/>
                </a:solidFill>
                <a:latin typeface="+mj-lt"/>
              </a:rPr>
              <a:t>2</a:t>
            </a:r>
            <a:r>
              <a:rPr lang="en-US" sz="3200"/>
              <a:t>. Dung dịch nước muối sinh lý còn có tác dụng</a:t>
            </a:r>
            <a:r>
              <a:rPr lang="vi-VN" sz="3200"/>
              <a:t> rửa vết thương, giúp làm sạch, loại bỏ chất bẩn, vi khuẩn, ngăn ngừa viêm nhiễm</a:t>
            </a:r>
            <a:r>
              <a:rPr lang="en-US" sz="3200"/>
              <a:t> và súc hòng, rửa mắt, rửa mũi …</a:t>
            </a:r>
            <a:r>
              <a:rPr lang="nl-NL" sz="3200">
                <a:latin typeface="+mj-lt"/>
              </a:rPr>
              <a:t>  </a:t>
            </a:r>
            <a:endParaRPr lang="en-US" sz="3200">
              <a:latin typeface="+mj-lt"/>
            </a:endParaRPr>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a:t>
            </a:r>
          </a:p>
          <a:p>
            <a:pPr algn="ctr"/>
            <a:r>
              <a:rPr lang="en-US" sz="2800">
                <a:solidFill>
                  <a:schemeClr val="bg1"/>
                </a:solidFill>
                <a:latin typeface="+mj-lt"/>
                <a:cs typeface="Arial" panose="020B0604020202020204" pitchFamily="34" charset="0"/>
              </a:rPr>
              <a:t>Hoàn thành phiếu học tập số 5</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pic>
        <p:nvPicPr>
          <p:cNvPr id="4" name="Picture 2" descr="Sai lầm khi dùng nước muối sinh lý gây nguy hiểm cho trẻ">
            <a:extLst>
              <a:ext uri="{FF2B5EF4-FFF2-40B4-BE49-F238E27FC236}">
                <a16:creationId xmlns:a16="http://schemas.microsoft.com/office/drawing/2014/main" id="{CC931C0F-C95C-DE2B-065A-B40312F92FD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256" t="-604" r="24799" b="604"/>
          <a:stretch>
            <a:fillRect/>
          </a:stretch>
        </p:blipFill>
        <p:spPr bwMode="auto">
          <a:xfrm>
            <a:off x="5601861" y="3029368"/>
            <a:ext cx="3035036" cy="341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ất tần tật về tác dụng của nước muối sinh lý và cách sử dụng">
            <a:extLst>
              <a:ext uri="{FF2B5EF4-FFF2-40B4-BE49-F238E27FC236}">
                <a16:creationId xmlns:a16="http://schemas.microsoft.com/office/drawing/2014/main" id="{C0BC76C3-B854-4714-D261-563E17624B5D}"/>
              </a:ext>
            </a:extLst>
          </p:cNvPr>
          <p:cNvPicPr>
            <a:picLocks noChangeAspect="1" noChangeArrowheads="1"/>
          </p:cNvPicPr>
          <p:nvPr/>
        </p:nvPicPr>
        <p:blipFill>
          <a:blip r:embed="rId4">
            <a:clrChange>
              <a:clrFrom>
                <a:srgbClr val="FCFCFC"/>
              </a:clrFrom>
              <a:clrTo>
                <a:srgbClr val="FCFCFC">
                  <a:alpha val="0"/>
                </a:srgbClr>
              </a:clrTo>
            </a:clrChange>
            <a:extLst>
              <a:ext uri="{28A0092B-C50C-407E-A947-70E740481C1C}">
                <a14:useLocalDpi xmlns:a14="http://schemas.microsoft.com/office/drawing/2010/main" val="0"/>
              </a:ext>
            </a:extLst>
          </a:blip>
          <a:srcRect l="28085" t="-491" r="28487" b="491"/>
          <a:stretch>
            <a:fillRect/>
          </a:stretch>
        </p:blipFill>
        <p:spPr bwMode="auto">
          <a:xfrm>
            <a:off x="1296087" y="2611038"/>
            <a:ext cx="3473621" cy="424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618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5498E7F2-5067-3641-08E8-79B4B38B0CF9}"/>
              </a:ext>
            </a:extLst>
          </p:cNvPr>
          <p:cNvSpPr/>
          <p:nvPr/>
        </p:nvSpPr>
        <p:spPr>
          <a:xfrm>
            <a:off x="870857" y="777535"/>
            <a:ext cx="10450286" cy="3435233"/>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6D13892-F574-0371-0697-BE3D5B313C07}"/>
              </a:ext>
            </a:extLst>
          </p:cNvPr>
          <p:cNvSpPr txBox="1"/>
          <p:nvPr/>
        </p:nvSpPr>
        <p:spPr>
          <a:xfrm>
            <a:off x="1083672" y="1078249"/>
            <a:ext cx="10024655" cy="1505605"/>
          </a:xfrm>
          <a:prstGeom prst="rect">
            <a:avLst/>
          </a:prstGeom>
          <a:noFill/>
        </p:spPr>
        <p:txBody>
          <a:bodyPr wrap="square">
            <a:spAutoFit/>
          </a:bodyPr>
          <a:lstStyle/>
          <a:p>
            <a:pPr marL="0" marR="0" algn="ctr">
              <a:lnSpc>
                <a:spcPct val="107000"/>
              </a:lnSpc>
              <a:spcBef>
                <a:spcPts val="0"/>
              </a:spcBef>
              <a:spcAft>
                <a:spcPts val="0"/>
              </a:spcAft>
            </a:pPr>
            <a:r>
              <a:rPr lang="en-US" sz="4400" b="1" i="1">
                <a:effectLst/>
                <a:latin typeface="Times New Roman" panose="02020603050405020304" pitchFamily="18" charset="0"/>
                <a:ea typeface="Calibri" panose="020F0502020204030204" pitchFamily="34" charset="0"/>
                <a:cs typeface="Times New Roman" panose="02020603050405020304" pitchFamily="18" charset="0"/>
              </a:rPr>
              <a:t>Tại sao cần phải dùng muối ăn khan để pha dung dịch? </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8E45B769-EF3C-F420-CC58-33C398A081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599" y="4212768"/>
            <a:ext cx="2261532" cy="22615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E86902-4CB5-CEA7-2483-300CB2A52128}"/>
              </a:ext>
            </a:extLst>
          </p:cNvPr>
          <p:cNvSpPr txBox="1"/>
          <p:nvPr/>
        </p:nvSpPr>
        <p:spPr>
          <a:xfrm>
            <a:off x="870857" y="2495151"/>
            <a:ext cx="10450286" cy="1647182"/>
          </a:xfrm>
          <a:prstGeom prst="rect">
            <a:avLst/>
          </a:prstGeom>
          <a:noFill/>
        </p:spPr>
        <p:txBody>
          <a:bodyPr wrap="square">
            <a:spAutoFit/>
          </a:bodyPr>
          <a:lstStyle/>
          <a:p>
            <a:pPr marL="0" marR="0" algn="just">
              <a:lnSpc>
                <a:spcPct val="107000"/>
              </a:lnSpc>
              <a:spcBef>
                <a:spcPts val="0"/>
              </a:spcBef>
              <a:spcAft>
                <a:spcPts val="0"/>
              </a:spcAft>
            </a:pPr>
            <a:r>
              <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Muối lẫn nước thì khi cân khối lượng muối (chất tan) sẽ không chính xác, làm nồng độ dung dịch không đúng như tính toán,</a:t>
            </a:r>
            <a:endParaRPr lang="en-US" sz="32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0681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13892-F574-0371-0697-BE3D5B313C07}"/>
              </a:ext>
            </a:extLst>
          </p:cNvPr>
          <p:cNvSpPr txBox="1"/>
          <p:nvPr/>
        </p:nvSpPr>
        <p:spPr>
          <a:xfrm>
            <a:off x="951470" y="1590217"/>
            <a:ext cx="10515600" cy="1841466"/>
          </a:xfrm>
          <a:prstGeom prst="rect">
            <a:avLst/>
          </a:prstGeom>
          <a:noFill/>
        </p:spPr>
        <p:txBody>
          <a:bodyPr wrap="square">
            <a:spAutoFit/>
          </a:bodyPr>
          <a:lstStyle/>
          <a:p>
            <a:pPr marL="0" marR="0">
              <a:lnSpc>
                <a:spcPct val="107000"/>
              </a:lnSpc>
              <a:spcBef>
                <a:spcPts val="0"/>
              </a:spcBef>
              <a:spcAft>
                <a:spcPts val="0"/>
              </a:spcAft>
            </a:pPr>
            <a:r>
              <a:rPr lang="pt-BR" sz="3600">
                <a:effectLst/>
                <a:latin typeface="Times New Roman" panose="02020603050405020304" pitchFamily="18" charset="0"/>
                <a:ea typeface="Calibri" panose="020F0502020204030204" pitchFamily="34" charset="0"/>
                <a:cs typeface="Times New Roman" panose="02020603050405020304" pitchFamily="18" charset="0"/>
              </a:rPr>
              <a:t>Các nhóm </a:t>
            </a:r>
            <a:r>
              <a:rPr lang="en-US" sz="3600">
                <a:effectLst/>
                <a:latin typeface="Times New Roman" panose="02020603050405020304" pitchFamily="18" charset="0"/>
                <a:ea typeface="Calibri" panose="020F0502020204030204" pitchFamily="34" charset="0"/>
                <a:cs typeface="Times New Roman" panose="02020603050405020304" pitchFamily="18" charset="0"/>
              </a:rPr>
              <a:t>lựa chọn dụng cụ- hóa chất cần thiết và tiến hành thí nghiệm ha </a:t>
            </a:r>
            <a:r>
              <a:rPr lang="nl-NL" sz="3600">
                <a:effectLst/>
                <a:latin typeface="Times New Roman" panose="02020603050405020304" pitchFamily="18" charset="0"/>
                <a:ea typeface="Calibri" panose="020F0502020204030204" pitchFamily="34" charset="0"/>
                <a:cs typeface="Times New Roman" panose="02020603050405020304" pitchFamily="18" charset="0"/>
              </a:rPr>
              <a:t>chế dung dịch muối ăn nồng độ 0,9%.</a:t>
            </a:r>
            <a:endParaRPr lang="en-US" sz="36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907B3AA2-12C0-9BA0-4EFE-BB56F67A5DFE}"/>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mj-lt"/>
                <a:cs typeface="Arial" panose="020B0604020202020204" pitchFamily="34" charset="0"/>
              </a:rPr>
              <a:t>Thảo luận nhóm 5’</a:t>
            </a:r>
          </a:p>
        </p:txBody>
      </p:sp>
      <p:pic>
        <p:nvPicPr>
          <p:cNvPr id="6" name="Picture 5">
            <a:extLst>
              <a:ext uri="{FF2B5EF4-FFF2-40B4-BE49-F238E27FC236}">
                <a16:creationId xmlns:a16="http://schemas.microsoft.com/office/drawing/2014/main" id="{5E342197-FA7A-C517-A281-1E532BA5BB78}"/>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spTree>
    <p:extLst>
      <p:ext uri="{BB962C8B-B14F-4D97-AF65-F5344CB8AC3E}">
        <p14:creationId xmlns:p14="http://schemas.microsoft.com/office/powerpoint/2010/main" val="1163843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13892-F574-0371-0697-BE3D5B313C07}"/>
              </a:ext>
            </a:extLst>
          </p:cNvPr>
          <p:cNvSpPr txBox="1"/>
          <p:nvPr/>
        </p:nvSpPr>
        <p:spPr>
          <a:xfrm>
            <a:off x="1083672" y="1332073"/>
            <a:ext cx="10024655" cy="1077218"/>
          </a:xfrm>
          <a:prstGeom prst="rect">
            <a:avLst/>
          </a:prstGeom>
          <a:noFill/>
        </p:spPr>
        <p:txBody>
          <a:bodyPr wrap="square">
            <a:spAutoFit/>
          </a:bodyPr>
          <a:lstStyle/>
          <a:p>
            <a:pPr marL="0" marR="0" algn="just">
              <a:spcBef>
                <a:spcPts val="0"/>
              </a:spcBef>
              <a:spcAft>
                <a:spcPts val="0"/>
              </a:spcAft>
            </a:pPr>
            <a:r>
              <a:rPr lang="en-US" sz="3200">
                <a:effectLst/>
                <a:latin typeface="Times New Roman" panose="02020603050405020304" pitchFamily="18" charset="0"/>
                <a:ea typeface="Times New Roman" panose="02020603050405020304" pitchFamily="18" charset="0"/>
              </a:rPr>
              <a:t>BT: Từ muối CuSO</a:t>
            </a:r>
            <a:r>
              <a:rPr lang="en-US" sz="3200" baseline="-25000">
                <a:effectLst/>
                <a:latin typeface="Times New Roman" panose="02020603050405020304" pitchFamily="18" charset="0"/>
                <a:ea typeface="Times New Roman" panose="02020603050405020304" pitchFamily="18" charset="0"/>
              </a:rPr>
              <a:t>4</a:t>
            </a:r>
            <a:r>
              <a:rPr lang="en-US" sz="3200">
                <a:effectLst/>
                <a:latin typeface="Times New Roman" panose="02020603050405020304" pitchFamily="18" charset="0"/>
                <a:ea typeface="Times New Roman" panose="02020603050405020304" pitchFamily="18" charset="0"/>
              </a:rPr>
              <a:t>, nước cất và các dụng cụ cần thiết, hãy tính toán và nêu cách pha chế: 50 mL dung dịch CuSO</a:t>
            </a:r>
            <a:r>
              <a:rPr lang="en-US" sz="3200" baseline="-25000">
                <a:effectLst/>
                <a:latin typeface="Times New Roman" panose="02020603050405020304" pitchFamily="18" charset="0"/>
                <a:ea typeface="Times New Roman" panose="02020603050405020304" pitchFamily="18" charset="0"/>
              </a:rPr>
              <a:t>4</a:t>
            </a:r>
            <a:endParaRPr lang="en-US" sz="3200">
              <a:effectLst/>
              <a:latin typeface="Times New Roman" panose="02020603050405020304" pitchFamily="18" charset="0"/>
              <a:ea typeface="Times New Roman" panose="02020603050405020304" pitchFamily="18" charset="0"/>
            </a:endParaRPr>
          </a:p>
        </p:txBody>
      </p:sp>
      <p:sp>
        <p:nvSpPr>
          <p:cNvPr id="2" name="Rectangle: Rounded Corners 1">
            <a:extLst>
              <a:ext uri="{FF2B5EF4-FFF2-40B4-BE49-F238E27FC236}">
                <a16:creationId xmlns:a16="http://schemas.microsoft.com/office/drawing/2014/main" id="{907B3AA2-12C0-9BA0-4EFE-BB56F67A5DFE}"/>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mj-lt"/>
                <a:cs typeface="Arial" panose="020B0604020202020204" pitchFamily="34" charset="0"/>
              </a:rPr>
              <a:t>Thảo luận nhóm đôi</a:t>
            </a:r>
          </a:p>
        </p:txBody>
      </p:sp>
      <p:pic>
        <p:nvPicPr>
          <p:cNvPr id="6" name="Picture 5">
            <a:extLst>
              <a:ext uri="{FF2B5EF4-FFF2-40B4-BE49-F238E27FC236}">
                <a16:creationId xmlns:a16="http://schemas.microsoft.com/office/drawing/2014/main" id="{5E342197-FA7A-C517-A281-1E532BA5BB78}"/>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C9EFE1D-5466-0E2D-C12C-768B56797E9C}"/>
                  </a:ext>
                </a:extLst>
              </p:cNvPr>
              <p:cNvSpPr txBox="1"/>
              <p:nvPr/>
            </p:nvSpPr>
            <p:spPr>
              <a:xfrm>
                <a:off x="417039" y="2665908"/>
                <a:ext cx="5427707" cy="3613425"/>
              </a:xfrm>
              <a:prstGeom prst="rect">
                <a:avLst/>
              </a:prstGeom>
              <a:noFill/>
            </p:spPr>
            <p:txBody>
              <a:bodyPr wrap="square">
                <a:spAutoFit/>
              </a:bodyPr>
              <a:lstStyle/>
              <a:p>
                <a:pPr marL="0" marR="0">
                  <a:spcBef>
                    <a:spcPts val="0"/>
                  </a:spcBef>
                  <a:spcAft>
                    <a:spcPts val="0"/>
                  </a:spcAft>
                </a:pPr>
                <a:r>
                  <a:rPr lang="en-US" sz="2800" b="1">
                    <a:solidFill>
                      <a:srgbClr val="002060"/>
                    </a:solidFill>
                    <a:effectLst/>
                    <a:latin typeface="+mj-lt"/>
                    <a:ea typeface="Times New Roman" panose="02020603050405020304" pitchFamily="18" charset="0"/>
                  </a:rPr>
                  <a:t>Tính toán:</a:t>
                </a:r>
                <a:endParaRPr lang="en-US" sz="2800" b="1">
                  <a:solidFill>
                    <a:srgbClr val="002060"/>
                  </a:solidFill>
                  <a:latin typeface="+mj-lt"/>
                  <a:ea typeface="Times New Roman" panose="02020603050405020304" pitchFamily="18" charset="0"/>
                </a:endParaRPr>
              </a:p>
              <a:p>
                <a:pPr marL="0" marR="0">
                  <a:spcBef>
                    <a:spcPts val="0"/>
                  </a:spcBef>
                  <a:spcAft>
                    <a:spcPts val="0"/>
                  </a:spcAft>
                </a:pPr>
                <a:r>
                  <a:rPr lang="en-US" sz="2800">
                    <a:solidFill>
                      <a:srgbClr val="002060"/>
                    </a:solidFill>
                    <a:effectLst/>
                    <a:latin typeface="+mj-lt"/>
                    <a:ea typeface="Times New Roman" panose="02020603050405020304" pitchFamily="18" charset="0"/>
                  </a:rPr>
                  <a:t>	Đổi 50mL = 0,05 L</a:t>
                </a:r>
              </a:p>
              <a:p>
                <a:pPr marL="0" marR="0">
                  <a:spcBef>
                    <a:spcPts val="0"/>
                  </a:spcBef>
                  <a:spcAft>
                    <a:spcPts val="0"/>
                  </a:spcAft>
                </a:pPr>
                <a:r>
                  <a:rPr lang="en-US" sz="2800">
                    <a:solidFill>
                      <a:srgbClr val="002060"/>
                    </a:solidFill>
                    <a:effectLst/>
                    <a:latin typeface="+mj-lt"/>
                    <a:ea typeface="Times New Roman" panose="02020603050405020304" pitchFamily="18" charset="0"/>
                  </a:rPr>
                  <a:t>– Số mol chất tan CuSO</a:t>
                </a:r>
                <a:r>
                  <a:rPr lang="en-US" sz="2800" baseline="-25000">
                    <a:solidFill>
                      <a:srgbClr val="002060"/>
                    </a:solidFill>
                    <a:effectLst/>
                    <a:latin typeface="+mj-lt"/>
                    <a:ea typeface="Times New Roman" panose="02020603050405020304" pitchFamily="18" charset="0"/>
                  </a:rPr>
                  <a:t>4</a:t>
                </a:r>
                <a:r>
                  <a:rPr lang="en-US" sz="2800">
                    <a:solidFill>
                      <a:srgbClr val="002060"/>
                    </a:solidFill>
                    <a:effectLst/>
                    <a:latin typeface="+mj-lt"/>
                    <a:ea typeface="Times New Roman" panose="02020603050405020304" pitchFamily="18" charset="0"/>
                  </a:rPr>
                  <a:t> là:</a:t>
                </a:r>
              </a:p>
              <a:p>
                <a:pPr marL="0" marR="0">
                  <a:spcBef>
                    <a:spcPts val="0"/>
                  </a:spcBef>
                  <a:spcAft>
                    <a:spcPts val="0"/>
                  </a:spcAft>
                </a:pPr>
                <a14:m>
                  <m:oMath xmlns:m="http://schemas.openxmlformats.org/officeDocument/2006/math">
                    <m:sSub>
                      <m:sSubPr>
                        <m:ctrlPr>
                          <a:rPr lang="en-US" sz="2800" i="1">
                            <a:solidFill>
                              <a:srgbClr val="002060"/>
                            </a:solidFill>
                            <a:effectLst/>
                            <a:latin typeface="Cambria Math" panose="02040503050406030204" pitchFamily="18" charset="0"/>
                            <a:ea typeface="Segoe UI" panose="020B0502040204020203" pitchFamily="34" charset="0"/>
                          </a:rPr>
                        </m:ctrlPr>
                      </m:sSubPr>
                      <m:e>
                        <m:r>
                          <a:rPr lang="en-US" sz="2800" i="1">
                            <a:solidFill>
                              <a:srgbClr val="002060"/>
                            </a:solidFill>
                            <a:effectLst/>
                            <a:latin typeface="Cambria Math" panose="02040503050406030204" pitchFamily="18" charset="0"/>
                            <a:ea typeface="Segoe UI" panose="020B0502040204020203" pitchFamily="34" charset="0"/>
                          </a:rPr>
                          <m:t>𝑛</m:t>
                        </m:r>
                      </m:e>
                      <m:sub>
                        <m:sSub>
                          <m:sSubPr>
                            <m:ctrlPr>
                              <a:rPr lang="en-US" sz="2800" i="1">
                                <a:solidFill>
                                  <a:srgbClr val="002060"/>
                                </a:solidFill>
                                <a:effectLst/>
                                <a:latin typeface="Cambria Math" panose="02040503050406030204" pitchFamily="18" charset="0"/>
                                <a:ea typeface="Segoe UI" panose="020B0502040204020203" pitchFamily="34" charset="0"/>
                              </a:rPr>
                            </m:ctrlPr>
                          </m:sSubPr>
                          <m:e>
                            <m:r>
                              <a:rPr lang="en-US" sz="2800" i="1">
                                <a:solidFill>
                                  <a:srgbClr val="002060"/>
                                </a:solidFill>
                                <a:effectLst/>
                                <a:latin typeface="Cambria Math" panose="02040503050406030204" pitchFamily="18" charset="0"/>
                                <a:ea typeface="Segoe UI" panose="020B0502040204020203" pitchFamily="34" charset="0"/>
                              </a:rPr>
                              <m:t>𝐶𝑢𝑆𝑂</m:t>
                            </m:r>
                          </m:e>
                          <m:sub>
                            <m:r>
                              <a:rPr lang="en-US" sz="2800" i="1">
                                <a:solidFill>
                                  <a:srgbClr val="002060"/>
                                </a:solidFill>
                                <a:effectLst/>
                                <a:latin typeface="Cambria Math" panose="02040503050406030204" pitchFamily="18" charset="0"/>
                                <a:ea typeface="Segoe UI" panose="020B0502040204020203" pitchFamily="34" charset="0"/>
                              </a:rPr>
                              <m:t>4</m:t>
                            </m:r>
                          </m:sub>
                        </m:sSub>
                      </m:sub>
                    </m:sSub>
                  </m:oMath>
                </a14:m>
                <a:r>
                  <a:rPr lang="en-US" sz="2800">
                    <a:solidFill>
                      <a:srgbClr val="002060"/>
                    </a:solidFill>
                    <a:effectLst/>
                    <a:latin typeface="+mj-lt"/>
                    <a:ea typeface="Times New Roman" panose="02020603050405020304" pitchFamily="18" charset="0"/>
                  </a:rPr>
                  <a:t> = C</a:t>
                </a:r>
                <a:r>
                  <a:rPr lang="en-US" sz="2800" baseline="-25000">
                    <a:solidFill>
                      <a:srgbClr val="002060"/>
                    </a:solidFill>
                    <a:effectLst/>
                    <a:latin typeface="+mj-lt"/>
                    <a:ea typeface="Times New Roman" panose="02020603050405020304" pitchFamily="18" charset="0"/>
                  </a:rPr>
                  <a:t>M</a:t>
                </a:r>
                <a:r>
                  <a:rPr lang="en-US" sz="2800">
                    <a:solidFill>
                      <a:srgbClr val="002060"/>
                    </a:solidFill>
                    <a:effectLst/>
                    <a:latin typeface="+mj-lt"/>
                    <a:ea typeface="Times New Roman" panose="02020603050405020304" pitchFamily="18" charset="0"/>
                  </a:rPr>
                  <a:t>. V = 1 x 0,05 = 0,05 (mol)</a:t>
                </a:r>
              </a:p>
              <a:p>
                <a:pPr marL="0" marR="0">
                  <a:spcBef>
                    <a:spcPts val="0"/>
                  </a:spcBef>
                  <a:spcAft>
                    <a:spcPts val="0"/>
                  </a:spcAft>
                </a:pPr>
                <a:r>
                  <a:rPr lang="en-US" sz="2800">
                    <a:solidFill>
                      <a:srgbClr val="002060"/>
                    </a:solidFill>
                    <a:effectLst/>
                    <a:latin typeface="+mj-lt"/>
                    <a:ea typeface="Times New Roman" panose="02020603050405020304" pitchFamily="18" charset="0"/>
                  </a:rPr>
                  <a:t>– Khối lượng của CuSO</a:t>
                </a:r>
                <a:r>
                  <a:rPr lang="en-US" sz="2800" baseline="-25000">
                    <a:solidFill>
                      <a:srgbClr val="002060"/>
                    </a:solidFill>
                    <a:effectLst/>
                    <a:latin typeface="+mj-lt"/>
                    <a:ea typeface="Times New Roman" panose="02020603050405020304" pitchFamily="18" charset="0"/>
                  </a:rPr>
                  <a:t>4</a:t>
                </a:r>
                <a:r>
                  <a:rPr lang="en-US" sz="2800">
                    <a:solidFill>
                      <a:srgbClr val="002060"/>
                    </a:solidFill>
                    <a:effectLst/>
                    <a:latin typeface="+mj-lt"/>
                    <a:ea typeface="Times New Roman" panose="02020603050405020304" pitchFamily="18" charset="0"/>
                  </a:rPr>
                  <a:t> là:</a:t>
                </a:r>
              </a:p>
              <a:p>
                <a:pPr marL="0" marR="0">
                  <a:spcBef>
                    <a:spcPts val="0"/>
                  </a:spcBef>
                  <a:spcAft>
                    <a:spcPts val="0"/>
                  </a:spcAft>
                </a:pPr>
                <a14:m>
                  <m:oMath xmlns:m="http://schemas.openxmlformats.org/officeDocument/2006/math">
                    <m:sSub>
                      <m:sSubPr>
                        <m:ctrlPr>
                          <a:rPr lang="en-US" sz="2800" i="1">
                            <a:solidFill>
                              <a:srgbClr val="002060"/>
                            </a:solidFill>
                            <a:effectLst/>
                            <a:latin typeface="Cambria Math" panose="02040503050406030204" pitchFamily="18" charset="0"/>
                            <a:ea typeface="Segoe UI" panose="020B0502040204020203" pitchFamily="34" charset="0"/>
                          </a:rPr>
                        </m:ctrlPr>
                      </m:sSubPr>
                      <m:e>
                        <m:r>
                          <a:rPr lang="en-US" sz="2800" i="1">
                            <a:solidFill>
                              <a:srgbClr val="002060"/>
                            </a:solidFill>
                            <a:effectLst/>
                            <a:latin typeface="Cambria Math" panose="02040503050406030204" pitchFamily="18" charset="0"/>
                            <a:ea typeface="Segoe UI" panose="020B0502040204020203" pitchFamily="34" charset="0"/>
                          </a:rPr>
                          <m:t>𝑛</m:t>
                        </m:r>
                      </m:e>
                      <m:sub>
                        <m:sSub>
                          <m:sSubPr>
                            <m:ctrlPr>
                              <a:rPr lang="en-US" sz="2800" i="1">
                                <a:solidFill>
                                  <a:srgbClr val="002060"/>
                                </a:solidFill>
                                <a:effectLst/>
                                <a:latin typeface="Cambria Math" panose="02040503050406030204" pitchFamily="18" charset="0"/>
                                <a:ea typeface="Segoe UI" panose="020B0502040204020203" pitchFamily="34" charset="0"/>
                              </a:rPr>
                            </m:ctrlPr>
                          </m:sSubPr>
                          <m:e>
                            <m:r>
                              <a:rPr lang="en-US" sz="2800" i="1">
                                <a:solidFill>
                                  <a:srgbClr val="002060"/>
                                </a:solidFill>
                                <a:effectLst/>
                                <a:latin typeface="Cambria Math" panose="02040503050406030204" pitchFamily="18" charset="0"/>
                                <a:ea typeface="Segoe UI" panose="020B0502040204020203" pitchFamily="34" charset="0"/>
                              </a:rPr>
                              <m:t>𝐶𝑢𝑆𝑂</m:t>
                            </m:r>
                          </m:e>
                          <m:sub>
                            <m:r>
                              <a:rPr lang="en-US" sz="2800" i="1">
                                <a:solidFill>
                                  <a:srgbClr val="002060"/>
                                </a:solidFill>
                                <a:effectLst/>
                                <a:latin typeface="Cambria Math" panose="02040503050406030204" pitchFamily="18" charset="0"/>
                                <a:ea typeface="Segoe UI" panose="020B0502040204020203" pitchFamily="34" charset="0"/>
                              </a:rPr>
                              <m:t>4</m:t>
                            </m:r>
                          </m:sub>
                        </m:sSub>
                      </m:sub>
                    </m:sSub>
                  </m:oMath>
                </a14:m>
                <a:r>
                  <a:rPr lang="en-US" sz="2800">
                    <a:solidFill>
                      <a:srgbClr val="002060"/>
                    </a:solidFill>
                    <a:effectLst/>
                    <a:latin typeface="+mj-lt"/>
                    <a:ea typeface="Times New Roman" panose="02020603050405020304" pitchFamily="18" charset="0"/>
                  </a:rPr>
                  <a:t>= n. M= 0,05 x 160 = 8 (g)</a:t>
                </a:r>
              </a:p>
              <a:p>
                <a:pPr marL="0" marR="0">
                  <a:spcBef>
                    <a:spcPts val="0"/>
                  </a:spcBef>
                  <a:spcAft>
                    <a:spcPts val="0"/>
                  </a:spcAft>
                </a:pPr>
                <a:endParaRPr lang="en-US" sz="2800">
                  <a:solidFill>
                    <a:srgbClr val="002060"/>
                  </a:solidFill>
                  <a:effectLst/>
                  <a:latin typeface="+mj-lt"/>
                  <a:ea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5C9EFE1D-5466-0E2D-C12C-768B56797E9C}"/>
                  </a:ext>
                </a:extLst>
              </p:cNvPr>
              <p:cNvSpPr txBox="1">
                <a:spLocks noRot="1" noChangeAspect="1" noMove="1" noResize="1" noEditPoints="1" noAdjustHandles="1" noChangeArrowheads="1" noChangeShapeType="1" noTextEdit="1"/>
              </p:cNvSpPr>
              <p:nvPr/>
            </p:nvSpPr>
            <p:spPr>
              <a:xfrm>
                <a:off x="417039" y="2665908"/>
                <a:ext cx="5427707" cy="3613425"/>
              </a:xfrm>
              <a:prstGeom prst="rect">
                <a:avLst/>
              </a:prstGeom>
              <a:blipFill>
                <a:blip r:embed="rId3"/>
                <a:stretch>
                  <a:fillRect l="-2245" t="-1686" r="-224"/>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CAF09687-6F01-3C3D-508A-09FF783C4CB4}"/>
              </a:ext>
            </a:extLst>
          </p:cNvPr>
          <p:cNvSpPr txBox="1"/>
          <p:nvPr/>
        </p:nvSpPr>
        <p:spPr>
          <a:xfrm>
            <a:off x="5844746" y="2689396"/>
            <a:ext cx="6098058" cy="2677656"/>
          </a:xfrm>
          <a:prstGeom prst="rect">
            <a:avLst/>
          </a:prstGeom>
          <a:noFill/>
        </p:spPr>
        <p:txBody>
          <a:bodyPr wrap="square">
            <a:spAutoFit/>
          </a:bodyPr>
          <a:lstStyle/>
          <a:p>
            <a:pPr marL="0" marR="0">
              <a:spcBef>
                <a:spcPts val="0"/>
              </a:spcBef>
              <a:spcAft>
                <a:spcPts val="0"/>
              </a:spcAft>
            </a:pPr>
            <a:r>
              <a:rPr lang="en-US" sz="2800" b="1">
                <a:solidFill>
                  <a:srgbClr val="002060"/>
                </a:solidFill>
                <a:effectLst/>
                <a:latin typeface="+mj-lt"/>
                <a:ea typeface="Times New Roman" panose="02020603050405020304" pitchFamily="18" charset="0"/>
              </a:rPr>
              <a:t>Cách pha chế dung dịch:</a:t>
            </a:r>
            <a:endParaRPr lang="en-US" sz="2800" b="1">
              <a:solidFill>
                <a:srgbClr val="002060"/>
              </a:solidFill>
              <a:latin typeface="+mj-lt"/>
              <a:ea typeface="Times New Roman" panose="02020603050405020304" pitchFamily="18" charset="0"/>
            </a:endParaRPr>
          </a:p>
          <a:p>
            <a:pPr marL="0" marR="0">
              <a:spcBef>
                <a:spcPts val="0"/>
              </a:spcBef>
              <a:spcAft>
                <a:spcPts val="0"/>
              </a:spcAft>
            </a:pPr>
            <a:r>
              <a:rPr lang="en-US" sz="2800">
                <a:solidFill>
                  <a:srgbClr val="002060"/>
                </a:solidFill>
                <a:effectLst/>
                <a:latin typeface="+mj-lt"/>
                <a:ea typeface="Times New Roman" panose="02020603050405020304" pitchFamily="18" charset="0"/>
              </a:rPr>
              <a:t>– Cân 8 g CuSO</a:t>
            </a:r>
            <a:r>
              <a:rPr lang="en-US" sz="2800" baseline="-25000">
                <a:solidFill>
                  <a:srgbClr val="002060"/>
                </a:solidFill>
                <a:effectLst/>
                <a:latin typeface="+mj-lt"/>
                <a:ea typeface="Times New Roman" panose="02020603050405020304" pitchFamily="18" charset="0"/>
              </a:rPr>
              <a:t>4</a:t>
            </a:r>
            <a:r>
              <a:rPr lang="en-US" sz="2800">
                <a:solidFill>
                  <a:srgbClr val="002060"/>
                </a:solidFill>
                <a:effectLst/>
                <a:latin typeface="+mj-lt"/>
                <a:ea typeface="Times New Roman" panose="02020603050405020304" pitchFamily="18" charset="0"/>
              </a:rPr>
              <a:t> khan cho vào một cốc thủy tinh loại 100 mL.</a:t>
            </a:r>
          </a:p>
          <a:p>
            <a:pPr marL="0" marR="0">
              <a:spcBef>
                <a:spcPts val="0"/>
              </a:spcBef>
              <a:spcAft>
                <a:spcPts val="0"/>
              </a:spcAft>
            </a:pPr>
            <a:r>
              <a:rPr lang="en-US" sz="2800">
                <a:solidFill>
                  <a:srgbClr val="002060"/>
                </a:solidFill>
                <a:effectLst/>
                <a:latin typeface="+mj-lt"/>
                <a:ea typeface="Times New Roman" panose="02020603050405020304" pitchFamily="18" charset="0"/>
              </a:rPr>
              <a:t>– Cho từ từ nước cất vào cốc và khuấy nhẹ cho đủ 50 mL dung dịch.</a:t>
            </a:r>
          </a:p>
          <a:p>
            <a:pPr marL="0" marR="0">
              <a:spcBef>
                <a:spcPts val="0"/>
              </a:spcBef>
              <a:spcAft>
                <a:spcPts val="0"/>
              </a:spcAft>
            </a:pPr>
            <a:r>
              <a:rPr lang="en-US" sz="2800">
                <a:solidFill>
                  <a:srgbClr val="002060"/>
                </a:solidFill>
                <a:effectLst/>
                <a:latin typeface="+mj-lt"/>
                <a:ea typeface="Times New Roman" panose="02020603050405020304" pitchFamily="18" charset="0"/>
              </a:rPr>
              <a:t>– Ta được dung dịch CuSO</a:t>
            </a:r>
            <a:r>
              <a:rPr lang="en-US" sz="2800" baseline="-25000">
                <a:solidFill>
                  <a:srgbClr val="002060"/>
                </a:solidFill>
                <a:effectLst/>
                <a:latin typeface="+mj-lt"/>
                <a:ea typeface="Times New Roman" panose="02020603050405020304" pitchFamily="18" charset="0"/>
              </a:rPr>
              <a:t>4</a:t>
            </a:r>
            <a:r>
              <a:rPr lang="en-US" sz="2800">
                <a:solidFill>
                  <a:srgbClr val="002060"/>
                </a:solidFill>
                <a:effectLst/>
                <a:latin typeface="+mj-lt"/>
                <a:ea typeface="Times New Roman" panose="02020603050405020304" pitchFamily="18" charset="0"/>
              </a:rPr>
              <a:t> 1M.</a:t>
            </a:r>
          </a:p>
        </p:txBody>
      </p:sp>
      <p:cxnSp>
        <p:nvCxnSpPr>
          <p:cNvPr id="10" name="Straight Connector 9">
            <a:extLst>
              <a:ext uri="{FF2B5EF4-FFF2-40B4-BE49-F238E27FC236}">
                <a16:creationId xmlns:a16="http://schemas.microsoft.com/office/drawing/2014/main" id="{286218DA-0529-004B-6BDD-8FC9CD5594DE}"/>
              </a:ext>
            </a:extLst>
          </p:cNvPr>
          <p:cNvCxnSpPr/>
          <p:nvPr/>
        </p:nvCxnSpPr>
        <p:spPr>
          <a:xfrm>
            <a:off x="5758248" y="2409291"/>
            <a:ext cx="0" cy="4460789"/>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323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6DCFCF-9EB7-C42F-8A7D-852A77F978BE}"/>
              </a:ext>
            </a:extLst>
          </p:cNvPr>
          <p:cNvPicPr>
            <a:picLocks noChangeAspect="1"/>
          </p:cNvPicPr>
          <p:nvPr/>
        </p:nvPicPr>
        <p:blipFill>
          <a:blip r:embed="rId2"/>
          <a:stretch>
            <a:fillRect/>
          </a:stretch>
        </p:blipFill>
        <p:spPr>
          <a:xfrm>
            <a:off x="421622" y="414332"/>
            <a:ext cx="11348756" cy="2684989"/>
          </a:xfrm>
          <a:prstGeom prst="rect">
            <a:avLst/>
          </a:prstGeom>
        </p:spPr>
      </p:pic>
      <p:pic>
        <p:nvPicPr>
          <p:cNvPr id="21506" name="Picture 2" descr="Bù nước và điện giải Oresol - 3B (Á Âu) hộp 40 gói x 4.1g | Medigo">
            <a:extLst>
              <a:ext uri="{FF2B5EF4-FFF2-40B4-BE49-F238E27FC236}">
                <a16:creationId xmlns:a16="http://schemas.microsoft.com/office/drawing/2014/main" id="{C2F4341E-535C-B60E-F86F-FBD25AFCCB1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3058" y="2508994"/>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ướng dẫn cách pha thuốc Oresol cho trẻ em đúng cách, an toàn tại nhà">
            <a:extLst>
              <a:ext uri="{FF2B5EF4-FFF2-40B4-BE49-F238E27FC236}">
                <a16:creationId xmlns:a16="http://schemas.microsoft.com/office/drawing/2014/main" id="{8EEC47A3-1984-0C0F-30A0-7DEE661CE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778" y="3256288"/>
            <a:ext cx="5943600"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506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441961" y="1086052"/>
            <a:ext cx="1049382" cy="73511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8DCC5F1-A1D6-0F65-0153-3AD080F8704F}"/>
              </a:ext>
            </a:extLst>
          </p:cNvPr>
          <p:cNvGrpSpPr/>
          <p:nvPr/>
        </p:nvGrpSpPr>
        <p:grpSpPr>
          <a:xfrm>
            <a:off x="966652" y="144080"/>
            <a:ext cx="10724606" cy="1992440"/>
            <a:chOff x="1850890" y="373354"/>
            <a:chExt cx="7956786" cy="4469184"/>
          </a:xfrm>
        </p:grpSpPr>
        <p:sp>
          <p:nvSpPr>
            <p:cNvPr id="3" name="矩形: 圆角 1">
              <a:extLst>
                <a:ext uri="{FF2B5EF4-FFF2-40B4-BE49-F238E27FC236}">
                  <a16:creationId xmlns:a16="http://schemas.microsoft.com/office/drawing/2014/main" id="{63B54349-5318-8E09-A5BB-223DDAF1BCD7}"/>
                </a:ext>
              </a:extLst>
            </p:cNvPr>
            <p:cNvSpPr/>
            <p:nvPr/>
          </p:nvSpPr>
          <p:spPr>
            <a:xfrm>
              <a:off x="1850890" y="373354"/>
              <a:ext cx="7956786" cy="3448129"/>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a:extLst>
                <a:ext uri="{FF2B5EF4-FFF2-40B4-BE49-F238E27FC236}">
                  <a16:creationId xmlns:a16="http://schemas.microsoft.com/office/drawing/2014/main" id="{E8C1CE1A-5AE9-3DD1-3759-48761F2498F2}"/>
                </a:ext>
              </a:extLst>
            </p:cNvPr>
            <p:cNvSpPr txBox="1"/>
            <p:nvPr/>
          </p:nvSpPr>
          <p:spPr>
            <a:xfrm>
              <a:off x="2303131" y="493242"/>
              <a:ext cx="7240201" cy="4349296"/>
            </a:xfrm>
            <a:prstGeom prst="rect">
              <a:avLst/>
            </a:prstGeom>
            <a:noFill/>
          </p:spPr>
          <p:txBody>
            <a:bodyPr wrap="square" rtlCol="0">
              <a:spAutoFit/>
            </a:bodyPr>
            <a:lstStyle/>
            <a:p>
              <a:r>
                <a:rPr lang="en-US" altLang="zh-CN" sz="4000" b="1">
                  <a:solidFill>
                    <a:schemeClr val="bg1"/>
                  </a:solidFill>
                  <a:latin typeface="+mj-lt"/>
                  <a:ea typeface="汉仪喵魂体W" panose="00020600040101010101" pitchFamily="18" charset="-122"/>
                </a:rPr>
                <a:t>IV. Thực hành pha chế dung dịch theo nồng độ cho trước</a:t>
              </a:r>
            </a:p>
            <a:p>
              <a:endParaRPr lang="zh-CN" altLang="en-US" sz="4000" b="1" dirty="0">
                <a:solidFill>
                  <a:schemeClr val="bg1"/>
                </a:solidFill>
                <a:latin typeface="+mj-lt"/>
                <a:ea typeface="汉仪喵魂体W" panose="00020600040101010101" pitchFamily="18" charset="-122"/>
              </a:endParaRPr>
            </a:p>
          </p:txBody>
        </p:sp>
      </p:grpSp>
      <p:sp>
        <p:nvSpPr>
          <p:cNvPr id="5" name="Rectangle 2">
            <a:extLst>
              <a:ext uri="{FF2B5EF4-FFF2-40B4-BE49-F238E27FC236}">
                <a16:creationId xmlns:a16="http://schemas.microsoft.com/office/drawing/2014/main" id="{C552C108-ED39-7D36-C162-DDAAAB67625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4">
            <a:extLst>
              <a:ext uri="{FF2B5EF4-FFF2-40B4-BE49-F238E27FC236}">
                <a16:creationId xmlns:a16="http://schemas.microsoft.com/office/drawing/2014/main" id="{737F1768-6234-0CB8-95D5-467EEAAF651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6">
            <a:extLst>
              <a:ext uri="{FF2B5EF4-FFF2-40B4-BE49-F238E27FC236}">
                <a16:creationId xmlns:a16="http://schemas.microsoft.com/office/drawing/2014/main" id="{EF0AA8EE-2C98-54D1-94CF-70447AD1D10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8">
            <a:extLst>
              <a:ext uri="{FF2B5EF4-FFF2-40B4-BE49-F238E27FC236}">
                <a16:creationId xmlns:a16="http://schemas.microsoft.com/office/drawing/2014/main" id="{B32F936A-AD01-7603-FFDA-B2B269422EA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1">
            <a:extLst>
              <a:ext uri="{FF2B5EF4-FFF2-40B4-BE49-F238E27FC236}">
                <a16:creationId xmlns:a16="http://schemas.microsoft.com/office/drawing/2014/main" id="{8785A199-DC20-A6D8-A429-6EF13D07DA66}"/>
              </a:ext>
            </a:extLst>
          </p:cNvPr>
          <p:cNvSpPr>
            <a:spLocks noChangeArrowheads="1"/>
          </p:cNvSpPr>
          <p:nvPr/>
        </p:nvSpPr>
        <p:spPr bwMode="auto">
          <a:xfrm>
            <a:off x="661099" y="1878464"/>
            <a:ext cx="11030159" cy="353943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3200"/>
              <a:t>- Có 2 kiểu pha chế dd theo nồng độ cho trước.</a:t>
            </a:r>
            <a:br>
              <a:rPr lang="en-US" sz="3200"/>
            </a:br>
            <a:r>
              <a:rPr lang="en-US" sz="3200"/>
              <a:t>+ Pha chế dung dịch theo nồng độ phần trăm</a:t>
            </a:r>
            <a:br>
              <a:rPr lang="en-US" sz="3200"/>
            </a:br>
            <a:r>
              <a:rPr lang="en-US" sz="3200"/>
              <a:t>+ Pha chế dung dịch theo nồng độ mol.</a:t>
            </a:r>
          </a:p>
          <a:p>
            <a:r>
              <a:rPr lang="en-US" sz="3200" b="1"/>
              <a:t>- Lưu ý </a:t>
            </a:r>
            <a:r>
              <a:rPr lang="en-US" sz="3200"/>
              <a:t>: Dù cách pha chế nào ta cũng cần xác định được chất tan, dung môi. Sau đó vận dụng CT tìm khối lượng (số mol) chất tan và có thể tìm khối lượng (thể tích) dung môi.</a:t>
            </a:r>
          </a:p>
        </p:txBody>
      </p:sp>
    </p:spTree>
    <p:extLst>
      <p:ext uri="{BB962C8B-B14F-4D97-AF65-F5344CB8AC3E}">
        <p14:creationId xmlns:p14="http://schemas.microsoft.com/office/powerpoint/2010/main" val="262154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379622" y="3023037"/>
            <a:ext cx="4872617" cy="1107996"/>
          </a:xfrm>
          <a:prstGeom prst="rect">
            <a:avLst/>
          </a:prstGeom>
          <a:noFill/>
        </p:spPr>
        <p:txBody>
          <a:bodyPr wrap="none" rtlCol="0">
            <a:spAutoFit/>
          </a:bodyPr>
          <a:lstStyle/>
          <a:p>
            <a:pPr algn="ctr"/>
            <a:r>
              <a:rPr lang="en-US" altLang="zh-CN" sz="6600">
                <a:solidFill>
                  <a:srgbClr val="7A573E"/>
                </a:solidFill>
                <a:ea typeface="汉仪喵魂体W" panose="00020600040101010101" pitchFamily="18" charset="-122"/>
              </a:rPr>
              <a:t>LUYỆN TẬP</a:t>
            </a:r>
            <a:endParaRPr lang="zh-CN" altLang="en-US" sz="6600" dirty="0">
              <a:solidFill>
                <a:srgbClr val="7A573E"/>
              </a:solidFill>
              <a:ea typeface="汉仪喵魂体W" panose="00020600040101010101" pitchFamily="18" charset="-122"/>
            </a:endParaRPr>
          </a:p>
        </p:txBody>
      </p:sp>
    </p:spTree>
    <p:extLst>
      <p:ext uri="{BB962C8B-B14F-4D97-AF65-F5344CB8AC3E}">
        <p14:creationId xmlns:p14="http://schemas.microsoft.com/office/powerpoint/2010/main" val="2223466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BC0590-C7AB-2F66-3D24-7FF211EFD097}"/>
              </a:ext>
            </a:extLst>
          </p:cNvPr>
          <p:cNvSpPr txBox="1"/>
          <p:nvPr/>
        </p:nvSpPr>
        <p:spPr>
          <a:xfrm>
            <a:off x="886597" y="1249530"/>
            <a:ext cx="10234483" cy="3566233"/>
          </a:xfrm>
          <a:prstGeom prst="rect">
            <a:avLst/>
          </a:prstGeom>
          <a:noFill/>
        </p:spPr>
        <p:txBody>
          <a:bodyPr wrap="square">
            <a:spAutoFit/>
          </a:bodyPr>
          <a:lstStyle/>
          <a:p>
            <a:pPr marL="0" marR="0">
              <a:lnSpc>
                <a:spcPct val="120000"/>
              </a:lnSpc>
              <a:spcBef>
                <a:spcPts val="0"/>
              </a:spcBef>
              <a:spcAft>
                <a:spcPts val="0"/>
              </a:spcAft>
            </a:pPr>
            <a:r>
              <a:rPr lang="en-US" sz="2800" b="1" spc="10">
                <a:solidFill>
                  <a:srgbClr val="000000"/>
                </a:solidFill>
                <a:effectLst/>
                <a:latin typeface="+mj-lt"/>
                <a:ea typeface="Calibri" panose="020F0502020204030204" pitchFamily="34" charset="0"/>
                <a:cs typeface="Times New Roman" panose="02020603050405020304" pitchFamily="18" charset="0"/>
              </a:rPr>
              <a:t>Bài 1</a:t>
            </a:r>
            <a:r>
              <a:rPr lang="en-US" sz="2800" spc="10">
                <a:solidFill>
                  <a:srgbClr val="000000"/>
                </a:solidFill>
                <a:effectLst/>
                <a:latin typeface="+mj-lt"/>
                <a:ea typeface="Calibri" panose="020F0502020204030204" pitchFamily="34" charset="0"/>
                <a:cs typeface="Times New Roman" panose="02020603050405020304" pitchFamily="18" charset="0"/>
              </a:rPr>
              <a:t>. Em hãy mô tả cách tiến hành những thí nghiệm sau:</a:t>
            </a:r>
            <a:br>
              <a:rPr lang="en-US" sz="2800" spc="10">
                <a:effectLst/>
                <a:latin typeface="+mj-lt"/>
                <a:ea typeface="Calibri" panose="020F0502020204030204" pitchFamily="34" charset="0"/>
                <a:cs typeface="Times New Roman" panose="02020603050405020304" pitchFamily="18" charset="0"/>
              </a:rPr>
            </a:br>
            <a:r>
              <a:rPr lang="en-US" sz="2800" spc="10">
                <a:solidFill>
                  <a:srgbClr val="000000"/>
                </a:solidFill>
                <a:effectLst/>
                <a:latin typeface="+mj-lt"/>
                <a:ea typeface="Calibri" panose="020F0502020204030204" pitchFamily="34" charset="0"/>
                <a:cs typeface="Times New Roman" panose="02020603050405020304" pitchFamily="18" charset="0"/>
              </a:rPr>
              <a:t>a) Chuyển đổi từ một dung dịch NaCl bão hoà thành một dung dịch chưa bão hoà</a:t>
            </a:r>
            <a:r>
              <a:rPr lang="en-US" sz="2800" spc="10">
                <a:effectLst/>
                <a:latin typeface="+mj-lt"/>
                <a:ea typeface="Calibri" panose="020F0502020204030204" pitchFamily="34" charset="0"/>
                <a:cs typeface="Times New Roman" panose="02020603050405020304" pitchFamily="18" charset="0"/>
              </a:rPr>
              <a:t> </a:t>
            </a:r>
            <a:r>
              <a:rPr lang="en-US" sz="2800" spc="10">
                <a:solidFill>
                  <a:srgbClr val="000000"/>
                </a:solidFill>
                <a:effectLst/>
                <a:latin typeface="+mj-lt"/>
                <a:ea typeface="Calibri" panose="020F0502020204030204" pitchFamily="34" charset="0"/>
                <a:cs typeface="Times New Roman" panose="02020603050405020304" pitchFamily="18" charset="0"/>
              </a:rPr>
              <a:t>(ở nhiệt độ phòng).</a:t>
            </a:r>
            <a:br>
              <a:rPr lang="en-US" sz="2800" spc="10">
                <a:effectLst/>
                <a:latin typeface="+mj-lt"/>
                <a:ea typeface="Calibri" panose="020F0502020204030204" pitchFamily="34" charset="0"/>
                <a:cs typeface="Times New Roman" panose="02020603050405020304" pitchFamily="18" charset="0"/>
              </a:rPr>
            </a:br>
            <a:r>
              <a:rPr lang="en-US" sz="2800" spc="10">
                <a:solidFill>
                  <a:srgbClr val="000000"/>
                </a:solidFill>
                <a:effectLst/>
                <a:latin typeface="+mj-lt"/>
                <a:ea typeface="Calibri" panose="020F0502020204030204" pitchFamily="34" charset="0"/>
                <a:cs typeface="Times New Roman" panose="02020603050405020304" pitchFamily="18" charset="0"/>
              </a:rPr>
              <a:t>b) Chuyển đổi từ một dung dịch NaCl chưa bão hoà thành một dung dịch bão hoà</a:t>
            </a:r>
            <a:r>
              <a:rPr lang="en-US" sz="2800" spc="10">
                <a:effectLst/>
                <a:latin typeface="+mj-lt"/>
                <a:ea typeface="Calibri" panose="020F0502020204030204" pitchFamily="34" charset="0"/>
                <a:cs typeface="Times New Roman" panose="02020603050405020304" pitchFamily="18" charset="0"/>
              </a:rPr>
              <a:t> </a:t>
            </a:r>
            <a:r>
              <a:rPr lang="en-US" sz="2800" spc="10">
                <a:solidFill>
                  <a:srgbClr val="000000"/>
                </a:solidFill>
                <a:effectLst/>
                <a:latin typeface="+mj-lt"/>
                <a:ea typeface="Calibri" panose="020F0502020204030204" pitchFamily="34" charset="0"/>
                <a:cs typeface="Times New Roman" panose="02020603050405020304" pitchFamily="18" charset="0"/>
              </a:rPr>
              <a:t>(ở nhiệt độ phòng).</a:t>
            </a:r>
            <a:endParaRPr lang="en-US" sz="2800">
              <a:effectLst/>
              <a:latin typeface="+mj-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a:effectLst/>
                <a:latin typeface="+mj-lt"/>
                <a:ea typeface="Calibri" panose="020F0502020204030204" pitchFamily="34" charset="0"/>
                <a:cs typeface="Times New Roman" panose="02020603050405020304" pitchFamily="18" charset="0"/>
              </a:rPr>
              <a:t>BT2: </a:t>
            </a:r>
            <a:r>
              <a:rPr lang="en-US" sz="2800">
                <a:effectLst/>
                <a:latin typeface="+mj-lt"/>
                <a:ea typeface="Calibri" panose="020F0502020204030204" pitchFamily="34" charset="0"/>
                <a:cs typeface="Times New Roman" panose="02020603050405020304" pitchFamily="18" charset="0"/>
              </a:rPr>
              <a:t>Ở 20</a:t>
            </a:r>
            <a:r>
              <a:rPr lang="en-US" sz="2800" baseline="30000">
                <a:effectLst/>
                <a:latin typeface="+mj-lt"/>
                <a:ea typeface="Calibri" panose="020F0502020204030204" pitchFamily="34" charset="0"/>
                <a:cs typeface="Times New Roman" panose="02020603050405020304" pitchFamily="18" charset="0"/>
              </a:rPr>
              <a:t>o</a:t>
            </a:r>
            <a:r>
              <a:rPr lang="en-US" sz="2800">
                <a:effectLst/>
                <a:latin typeface="+mj-lt"/>
                <a:ea typeface="Calibri" panose="020F0502020204030204" pitchFamily="34" charset="0"/>
                <a:cs typeface="Times New Roman" panose="02020603050405020304" pitchFamily="18" charset="0"/>
              </a:rPr>
              <a:t>C, độ tan của muối ăn là 36 g. Hãy tính nồng độ phần trăm của dung dịch bão hòa muối ăn.</a:t>
            </a:r>
          </a:p>
        </p:txBody>
      </p:sp>
    </p:spTree>
    <p:extLst>
      <p:ext uri="{BB962C8B-B14F-4D97-AF65-F5344CB8AC3E}">
        <p14:creationId xmlns:p14="http://schemas.microsoft.com/office/powerpoint/2010/main" val="1933244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sp>
        <p:nvSpPr>
          <p:cNvPr id="3" name="TextBox 2">
            <a:extLst>
              <a:ext uri="{FF2B5EF4-FFF2-40B4-BE49-F238E27FC236}">
                <a16:creationId xmlns:a16="http://schemas.microsoft.com/office/drawing/2014/main" id="{C161F2F1-AC0D-4613-90E9-0F16FA886B71}"/>
              </a:ext>
            </a:extLst>
          </p:cNvPr>
          <p:cNvSpPr txBox="1"/>
          <p:nvPr/>
        </p:nvSpPr>
        <p:spPr>
          <a:xfrm>
            <a:off x="284454" y="1331735"/>
            <a:ext cx="9953897"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Ở cốc có chứa muối ăn, muối ăn tan hoàn toàn trong n</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ớc ta thu đ</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ợc n</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ớc muối.</a:t>
            </a:r>
          </a:p>
        </p:txBody>
      </p:sp>
      <p:cxnSp>
        <p:nvCxnSpPr>
          <p:cNvPr id="5" name="Straight Connector 4">
            <a:extLst>
              <a:ext uri="{FF2B5EF4-FFF2-40B4-BE49-F238E27FC236}">
                <a16:creationId xmlns:a16="http://schemas.microsoft.com/office/drawing/2014/main" id="{DA38E7EA-9226-47AC-AA14-1CB69603A0D3}"/>
              </a:ext>
            </a:extLst>
          </p:cNvPr>
          <p:cNvCxnSpPr/>
          <p:nvPr/>
        </p:nvCxnSpPr>
        <p:spPr>
          <a:xfrm>
            <a:off x="3169920" y="1811383"/>
            <a:ext cx="1201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DA8635-5D3A-4651-89A8-9D886678DDDC}"/>
              </a:ext>
            </a:extLst>
          </p:cNvPr>
          <p:cNvCxnSpPr>
            <a:cxnSpLocks/>
          </p:cNvCxnSpPr>
          <p:nvPr/>
        </p:nvCxnSpPr>
        <p:spPr>
          <a:xfrm>
            <a:off x="9218021" y="1811383"/>
            <a:ext cx="822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26F713-0AA7-4826-B2DA-076CC61224CF}"/>
              </a:ext>
            </a:extLst>
          </p:cNvPr>
          <p:cNvCxnSpPr>
            <a:cxnSpLocks/>
          </p:cNvCxnSpPr>
          <p:nvPr/>
        </p:nvCxnSpPr>
        <p:spPr>
          <a:xfrm>
            <a:off x="2351314" y="2281646"/>
            <a:ext cx="16981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Arrow: Right 12">
            <a:extLst>
              <a:ext uri="{FF2B5EF4-FFF2-40B4-BE49-F238E27FC236}">
                <a16:creationId xmlns:a16="http://schemas.microsoft.com/office/drawing/2014/main" id="{D28D39AD-4FBD-4648-A9AB-330A83C5C099}"/>
              </a:ext>
            </a:extLst>
          </p:cNvPr>
          <p:cNvSpPr/>
          <p:nvPr/>
        </p:nvSpPr>
        <p:spPr>
          <a:xfrm rot="2071680">
            <a:off x="4230901" y="1931172"/>
            <a:ext cx="478971" cy="181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153E970-86FC-471D-89BB-B765BE575F90}"/>
              </a:ext>
            </a:extLst>
          </p:cNvPr>
          <p:cNvSpPr txBox="1"/>
          <p:nvPr/>
        </p:nvSpPr>
        <p:spPr>
          <a:xfrm>
            <a:off x="4704533" y="1939708"/>
            <a:ext cx="1698172" cy="584775"/>
          </a:xfrm>
          <a:prstGeom prst="rect">
            <a:avLst/>
          </a:prstGeom>
          <a:solidFill>
            <a:srgbClr val="FFFF00"/>
          </a:solidFill>
        </p:spPr>
        <p:txBody>
          <a:bodyPr wrap="square" rtlCol="0">
            <a:spAutoFit/>
          </a:bodyPr>
          <a:lstStyle/>
          <a:p>
            <a:r>
              <a:rPr lang="en-US" sz="3200">
                <a:latin typeface="Times New Roman" panose="02020603050405020304" pitchFamily="18" charset="0"/>
                <a:cs typeface="Times New Roman" panose="02020603050405020304" pitchFamily="18" charset="0"/>
              </a:rPr>
              <a:t>Chất tan</a:t>
            </a:r>
          </a:p>
        </p:txBody>
      </p:sp>
      <p:sp>
        <p:nvSpPr>
          <p:cNvPr id="15" name="Arrow: Right 14">
            <a:extLst>
              <a:ext uri="{FF2B5EF4-FFF2-40B4-BE49-F238E27FC236}">
                <a16:creationId xmlns:a16="http://schemas.microsoft.com/office/drawing/2014/main" id="{3929FAB1-3C53-4507-996D-8A7649FECB55}"/>
              </a:ext>
            </a:extLst>
          </p:cNvPr>
          <p:cNvSpPr/>
          <p:nvPr/>
        </p:nvSpPr>
        <p:spPr>
          <a:xfrm rot="2071680">
            <a:off x="9552862" y="1931171"/>
            <a:ext cx="478971" cy="181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86F2D4E-635E-4F34-980B-3758EDF81336}"/>
              </a:ext>
            </a:extLst>
          </p:cNvPr>
          <p:cNvSpPr txBox="1"/>
          <p:nvPr/>
        </p:nvSpPr>
        <p:spPr>
          <a:xfrm>
            <a:off x="9583379" y="2190278"/>
            <a:ext cx="1991335" cy="584775"/>
          </a:xfrm>
          <a:prstGeom prst="rect">
            <a:avLst/>
          </a:prstGeom>
          <a:solidFill>
            <a:srgbClr val="FFFF00"/>
          </a:solidFill>
        </p:spPr>
        <p:txBody>
          <a:bodyPr wrap="square" rtlCol="0">
            <a:spAutoFit/>
          </a:bodyPr>
          <a:lstStyle/>
          <a:p>
            <a:r>
              <a:rPr lang="en-US" sz="3200">
                <a:latin typeface="Times New Roman" panose="02020603050405020304" pitchFamily="18" charset="0"/>
                <a:cs typeface="Times New Roman" panose="02020603050405020304" pitchFamily="18" charset="0"/>
              </a:rPr>
              <a:t>Dung môi</a:t>
            </a:r>
          </a:p>
        </p:txBody>
      </p:sp>
      <p:sp>
        <p:nvSpPr>
          <p:cNvPr id="17" name="Arrow: Right 16">
            <a:extLst>
              <a:ext uri="{FF2B5EF4-FFF2-40B4-BE49-F238E27FC236}">
                <a16:creationId xmlns:a16="http://schemas.microsoft.com/office/drawing/2014/main" id="{EC0EBC2F-DE00-4AD5-B614-07BC5DD2FEBB}"/>
              </a:ext>
            </a:extLst>
          </p:cNvPr>
          <p:cNvSpPr/>
          <p:nvPr/>
        </p:nvSpPr>
        <p:spPr>
          <a:xfrm rot="5400000">
            <a:off x="3082840" y="2461942"/>
            <a:ext cx="478971" cy="181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7C0F6EE-71D4-4297-A46B-098C942FE01B}"/>
              </a:ext>
            </a:extLst>
          </p:cNvPr>
          <p:cNvSpPr txBox="1"/>
          <p:nvPr/>
        </p:nvSpPr>
        <p:spPr>
          <a:xfrm>
            <a:off x="2351315" y="2793787"/>
            <a:ext cx="2020388" cy="584775"/>
          </a:xfrm>
          <a:prstGeom prst="rect">
            <a:avLst/>
          </a:prstGeom>
          <a:solidFill>
            <a:srgbClr val="FFFF00"/>
          </a:solidFill>
        </p:spPr>
        <p:txBody>
          <a:bodyPr wrap="square" rtlCol="0">
            <a:spAutoFit/>
          </a:bodyPr>
          <a:lstStyle/>
          <a:p>
            <a:r>
              <a:rPr lang="en-US" sz="3200">
                <a:latin typeface="Times New Roman" panose="02020603050405020304" pitchFamily="18" charset="0"/>
                <a:cs typeface="Times New Roman" panose="02020603050405020304" pitchFamily="18" charset="0"/>
              </a:rPr>
              <a:t>Dung dịch</a:t>
            </a:r>
          </a:p>
        </p:txBody>
      </p:sp>
      <p:sp>
        <p:nvSpPr>
          <p:cNvPr id="19" name="TextBox 18">
            <a:extLst>
              <a:ext uri="{FF2B5EF4-FFF2-40B4-BE49-F238E27FC236}">
                <a16:creationId xmlns:a16="http://schemas.microsoft.com/office/drawing/2014/main" id="{3EAA6F3A-6ABB-4470-9E6D-0FBF9F71688F}"/>
              </a:ext>
            </a:extLst>
          </p:cNvPr>
          <p:cNvSpPr txBox="1"/>
          <p:nvPr/>
        </p:nvSpPr>
        <p:spPr>
          <a:xfrm>
            <a:off x="402020" y="3645644"/>
            <a:ext cx="11389386"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Ở cốc có chứa bột mì, bột mì không tan trong n</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ớc, lúc sau lắng xuống đáy cốc. </a:t>
            </a:r>
          </a:p>
        </p:txBody>
      </p:sp>
      <p:sp>
        <p:nvSpPr>
          <p:cNvPr id="20" name="Arrow: Right 19">
            <a:extLst>
              <a:ext uri="{FF2B5EF4-FFF2-40B4-BE49-F238E27FC236}">
                <a16:creationId xmlns:a16="http://schemas.microsoft.com/office/drawing/2014/main" id="{17432EB0-494D-435A-BB83-28265262A2AC}"/>
              </a:ext>
            </a:extLst>
          </p:cNvPr>
          <p:cNvSpPr/>
          <p:nvPr/>
        </p:nvSpPr>
        <p:spPr>
          <a:xfrm>
            <a:off x="3082839" y="4409156"/>
            <a:ext cx="478971" cy="181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F708DF9-7825-4CD5-A2A2-EAA79951A6EB}"/>
              </a:ext>
            </a:extLst>
          </p:cNvPr>
          <p:cNvSpPr txBox="1"/>
          <p:nvPr/>
        </p:nvSpPr>
        <p:spPr>
          <a:xfrm>
            <a:off x="3621299" y="4184253"/>
            <a:ext cx="3754861" cy="584775"/>
          </a:xfrm>
          <a:prstGeom prst="rect">
            <a:avLst/>
          </a:prstGeom>
          <a:solidFill>
            <a:srgbClr val="FFFF00"/>
          </a:solidFill>
        </p:spPr>
        <p:txBody>
          <a:bodyPr wrap="square" rtlCol="0">
            <a:spAutoFit/>
          </a:bodyPr>
          <a:lstStyle/>
          <a:p>
            <a:r>
              <a:rPr lang="en-US" sz="3200">
                <a:latin typeface="Times New Roman" panose="02020603050405020304" pitchFamily="18" charset="0"/>
                <a:cs typeface="Times New Roman" panose="02020603050405020304" pitchFamily="18" charset="0"/>
              </a:rPr>
              <a:t>Không có dung dịch</a:t>
            </a:r>
          </a:p>
        </p:txBody>
      </p:sp>
      <p:sp>
        <p:nvSpPr>
          <p:cNvPr id="22" name="TextBox 21">
            <a:extLst>
              <a:ext uri="{FF2B5EF4-FFF2-40B4-BE49-F238E27FC236}">
                <a16:creationId xmlns:a16="http://schemas.microsoft.com/office/drawing/2014/main" id="{361D743F-0823-4E84-A033-9D4A22D75C2B}"/>
              </a:ext>
            </a:extLst>
          </p:cNvPr>
          <p:cNvSpPr txBox="1"/>
          <p:nvPr/>
        </p:nvSpPr>
        <p:spPr>
          <a:xfrm>
            <a:off x="2621280" y="5233877"/>
            <a:ext cx="6723017"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Dung dịch là gì?</a:t>
            </a:r>
          </a:p>
        </p:txBody>
      </p:sp>
    </p:spTree>
    <p:extLst>
      <p:ext uri="{BB962C8B-B14F-4D97-AF65-F5344CB8AC3E}">
        <p14:creationId xmlns:p14="http://schemas.microsoft.com/office/powerpoint/2010/main" val="2114351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randombar(horizontal)">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4" grpId="0" animBg="1"/>
      <p:bldP spid="15" grpId="0" animBg="1"/>
      <p:bldP spid="16" grpId="0" animBg="1"/>
      <p:bldP spid="17" grpId="0" animBg="1"/>
      <p:bldP spid="18" grpId="0" animBg="1"/>
      <p:bldP spid="19" grpId="0"/>
      <p:bldP spid="20" grpId="0" animBg="1"/>
      <p:bldP spid="21" grpId="0" animBg="1"/>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488B6C-54B4-58A1-93A0-D29AE7658381}"/>
              </a:ext>
            </a:extLst>
          </p:cNvPr>
          <p:cNvSpPr txBox="1"/>
          <p:nvPr/>
        </p:nvSpPr>
        <p:spPr>
          <a:xfrm>
            <a:off x="760637" y="1295444"/>
            <a:ext cx="10959413" cy="3570208"/>
          </a:xfrm>
          <a:prstGeom prst="rect">
            <a:avLst/>
          </a:prstGeom>
          <a:noFill/>
        </p:spPr>
        <p:txBody>
          <a:bodyPr wrap="square">
            <a:spAutoFit/>
          </a:bodyPr>
          <a:lstStyle/>
          <a:p>
            <a:pPr marL="0" marR="0">
              <a:spcBef>
                <a:spcPts val="0"/>
              </a:spcBef>
              <a:spcAft>
                <a:spcPts val="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tập 1</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spcBef>
                <a:spcPts val="0"/>
              </a:spcBef>
              <a:spcAft>
                <a:spcPts val="1200"/>
              </a:spcAft>
            </a:pPr>
            <a:r>
              <a:rPr lang="en-US" sz="3600">
                <a:solidFill>
                  <a:srgbClr val="000000"/>
                </a:solidFill>
                <a:effectLst/>
                <a:latin typeface="Times New Roman" panose="02020603050405020304" pitchFamily="18" charset="0"/>
                <a:ea typeface="Times New Roman" panose="02020603050405020304" pitchFamily="18" charset="0"/>
              </a:rPr>
              <a:t>a) Thêm nước (ở nhiệt độ phòng) vào dung dịch NaCl bão hòa được dung dịch chưa bão hòa.</a:t>
            </a:r>
            <a:endParaRPr lang="en-US" sz="3600">
              <a:effectLst/>
              <a:latin typeface="Times New Roman" panose="02020603050405020304" pitchFamily="18" charset="0"/>
              <a:ea typeface="Times New Roman" panose="02020603050405020304" pitchFamily="18" charset="0"/>
            </a:endParaRPr>
          </a:p>
          <a:p>
            <a:pPr marL="30480" marR="30480" algn="just">
              <a:spcBef>
                <a:spcPts val="0"/>
              </a:spcBef>
              <a:spcAft>
                <a:spcPts val="1200"/>
              </a:spcAft>
            </a:pPr>
            <a:r>
              <a:rPr lang="en-US" sz="3600">
                <a:solidFill>
                  <a:srgbClr val="000000"/>
                </a:solidFill>
                <a:effectLst/>
                <a:latin typeface="Times New Roman" panose="02020603050405020304" pitchFamily="18" charset="0"/>
                <a:ea typeface="Times New Roman" panose="02020603050405020304" pitchFamily="18" charset="0"/>
              </a:rPr>
              <a:t>b) Thêm NaCl vào dung dịch chưa bão hòa, khuấy tới khi dung dịch không hòa tan thêm được NaCl. Lọc qua giấy lọc, nước lọc là dung dịch NaCl bão hòa ở nhiệt độ phòng.</a:t>
            </a:r>
            <a:endParaRPr lang="en-US"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4157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9CAE30-9C3E-3C5B-8EEA-FE4684B9B5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269" y="814461"/>
            <a:ext cx="6058077" cy="3304641"/>
          </a:xfrm>
          <a:prstGeom prst="rect">
            <a:avLst/>
          </a:prstGeom>
          <a:noFill/>
        </p:spPr>
      </p:pic>
      <p:sp>
        <p:nvSpPr>
          <p:cNvPr id="3" name="Rectangle 2">
            <a:extLst>
              <a:ext uri="{FF2B5EF4-FFF2-40B4-BE49-F238E27FC236}">
                <a16:creationId xmlns:a16="http://schemas.microsoft.com/office/drawing/2014/main" id="{8ABEF8C6-2823-D5D7-64E8-AD3EB693E638}"/>
              </a:ext>
            </a:extLst>
          </p:cNvPr>
          <p:cNvSpPr>
            <a:spLocks noChangeArrowheads="1"/>
          </p:cNvSpPr>
          <p:nvPr/>
        </p:nvSpPr>
        <p:spPr bwMode="auto">
          <a:xfrm>
            <a:off x="941916" y="4502528"/>
            <a:ext cx="101104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Lưu ý:</a:t>
            </a:r>
            <a:r>
              <a:rPr kumimoji="0" lang="en-US" altLang="en-US" sz="32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3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Mối quan hệ giữa nồng độ phần trăm và độ tan</a:t>
            </a:r>
            <a:endParaRPr kumimoji="0" lang="en-US" altLang="en-US" sz="3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aphicFrame>
        <p:nvGraphicFramePr>
          <p:cNvPr id="4" name="Object 3">
            <a:extLst>
              <a:ext uri="{FF2B5EF4-FFF2-40B4-BE49-F238E27FC236}">
                <a16:creationId xmlns:a16="http://schemas.microsoft.com/office/drawing/2014/main" id="{241A5EC5-6A62-06E9-AF9B-BD08F5A419DC}"/>
              </a:ext>
            </a:extLst>
          </p:cNvPr>
          <p:cNvGraphicFramePr>
            <a:graphicFrameLocks noChangeAspect="1"/>
          </p:cNvGraphicFramePr>
          <p:nvPr>
            <p:extLst>
              <p:ext uri="{D42A27DB-BD31-4B8C-83A1-F6EECF244321}">
                <p14:modId xmlns:p14="http://schemas.microsoft.com/office/powerpoint/2010/main" val="1437453200"/>
              </p:ext>
            </p:extLst>
          </p:nvPr>
        </p:nvGraphicFramePr>
        <p:xfrm>
          <a:off x="1309525" y="5074359"/>
          <a:ext cx="3904149" cy="1277059"/>
        </p:xfrm>
        <a:graphic>
          <a:graphicData uri="http://schemas.openxmlformats.org/presentationml/2006/ole">
            <mc:AlternateContent xmlns:mc="http://schemas.openxmlformats.org/markup-compatibility/2006">
              <mc:Choice xmlns:v="urn:schemas-microsoft-com:vml" Requires="v">
                <p:oleObj spid="_x0000_s7172" r:id="rId4" imgW="1180588" imgH="393529" progId="Equation.3">
                  <p:embed/>
                </p:oleObj>
              </mc:Choice>
              <mc:Fallback>
                <p:oleObj r:id="rId4" imgW="1180588" imgH="393529"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9525" y="5074359"/>
                        <a:ext cx="3904149" cy="1277059"/>
                      </a:xfrm>
                      <a:prstGeom prst="rect">
                        <a:avLst/>
                      </a:prstGeom>
                      <a:noFill/>
                    </p:spPr>
                  </p:pic>
                </p:oleObj>
              </mc:Fallback>
            </mc:AlternateContent>
          </a:graphicData>
        </a:graphic>
      </p:graphicFrame>
      <p:sp>
        <p:nvSpPr>
          <p:cNvPr id="5" name="Rectangle 3">
            <a:extLst>
              <a:ext uri="{FF2B5EF4-FFF2-40B4-BE49-F238E27FC236}">
                <a16:creationId xmlns:a16="http://schemas.microsoft.com/office/drawing/2014/main" id="{86B55CDB-AECE-8B38-670F-65EDEA60A525}"/>
              </a:ext>
            </a:extLst>
          </p:cNvPr>
          <p:cNvSpPr>
            <a:spLocks noChangeArrowheads="1"/>
          </p:cNvSpPr>
          <p:nvPr/>
        </p:nvSpPr>
        <p:spPr bwMode="auto">
          <a:xfrm>
            <a:off x="5737487" y="5420500"/>
            <a:ext cx="38803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Trong đó S là độ tan</a:t>
            </a:r>
            <a:endParaRPr kumimoji="0" lang="en-US" altLang="en-US" sz="3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A190413-F63D-BF05-44EE-6F1A0FA99C2D}"/>
              </a:ext>
            </a:extLst>
          </p:cNvPr>
          <p:cNvSpPr txBox="1"/>
          <p:nvPr/>
        </p:nvSpPr>
        <p:spPr>
          <a:xfrm>
            <a:off x="1441313" y="506582"/>
            <a:ext cx="2980055" cy="628955"/>
          </a:xfrm>
          <a:prstGeom prst="rect">
            <a:avLst/>
          </a:prstGeom>
          <a:noFill/>
        </p:spPr>
        <p:txBody>
          <a:bodyPr wrap="square">
            <a:spAutoFit/>
          </a:bodyPr>
          <a:lstStyle/>
          <a:p>
            <a:pPr marL="0" marR="0">
              <a:lnSpc>
                <a:spcPct val="120000"/>
              </a:lnSpc>
              <a:spcBef>
                <a:spcPts val="0"/>
              </a:spcBef>
              <a:spcAft>
                <a:spcPts val="0"/>
              </a:spcAft>
            </a:pPr>
            <a:r>
              <a:rPr lang="en-US" sz="3200" b="1" u="sng">
                <a:effectLst/>
                <a:latin typeface="Arial" panose="020B0604020202020204" pitchFamily="34" charset="0"/>
                <a:ea typeface="Calibri" panose="020F0502020204030204" pitchFamily="34" charset="0"/>
                <a:cs typeface="Arial" panose="020B0604020202020204" pitchFamily="34" charset="0"/>
              </a:rPr>
              <a:t>Bài tập 2</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4103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D328A1-9183-F71D-D3CF-E53961AD5E6B}"/>
              </a:ext>
            </a:extLst>
          </p:cNvPr>
          <p:cNvSpPr txBox="1"/>
          <p:nvPr/>
        </p:nvSpPr>
        <p:spPr>
          <a:xfrm>
            <a:off x="1264474" y="1620524"/>
            <a:ext cx="10209771" cy="3604641"/>
          </a:xfrm>
          <a:prstGeom prst="rect">
            <a:avLst/>
          </a:prstGeom>
          <a:noFill/>
        </p:spPr>
        <p:txBody>
          <a:bodyPr wrap="square">
            <a:spAutoFit/>
          </a:bodyPr>
          <a:lstStyle/>
          <a:p>
            <a:pPr marL="30480" marR="30480" algn="just">
              <a:spcBef>
                <a:spcPts val="0"/>
              </a:spcBef>
              <a:spcAft>
                <a:spcPts val="0"/>
              </a:spcAft>
            </a:pPr>
            <a:r>
              <a:rPr lang="en-US" sz="3200">
                <a:effectLst/>
                <a:latin typeface="Arial" panose="020B0604020202020204" pitchFamily="34" charset="0"/>
                <a:ea typeface="Times New Roman" panose="02020603050405020304" pitchFamily="18" charset="0"/>
                <a:cs typeface="Arial" panose="020B0604020202020204" pitchFamily="34" charset="0"/>
              </a:rPr>
              <a:t>Từ nước cất và các dụng cụ cần thiết, hãy tính toán và nêu cách pha chế:</a:t>
            </a:r>
          </a:p>
          <a:p>
            <a:pPr marL="342900" marR="30480" lvl="0" indent="-342900" algn="just">
              <a:spcBef>
                <a:spcPts val="0"/>
              </a:spcBef>
              <a:spcAft>
                <a:spcPts val="0"/>
              </a:spcAft>
              <a:buFont typeface="+mj-lt"/>
              <a:buAutoNum type="alphaLcParenR"/>
            </a:pPr>
            <a:r>
              <a:rPr lang="en-US" sz="3200">
                <a:effectLst/>
                <a:latin typeface="Arial" panose="020B0604020202020204" pitchFamily="34" charset="0"/>
                <a:ea typeface="Times New Roman" panose="02020603050405020304" pitchFamily="18" charset="0"/>
                <a:cs typeface="Arial" panose="020B0604020202020204" pitchFamily="34" charset="0"/>
              </a:rPr>
              <a:t>100 ml dung dịch Na</a:t>
            </a:r>
            <a:r>
              <a:rPr lang="en-US" sz="3200" baseline="-25000">
                <a:effectLst/>
                <a:latin typeface="Arial" panose="020B0604020202020204" pitchFamily="34" charset="0"/>
                <a:ea typeface="Times New Roman" panose="02020603050405020304" pitchFamily="18" charset="0"/>
                <a:cs typeface="Arial" panose="020B0604020202020204" pitchFamily="34" charset="0"/>
              </a:rPr>
              <a:t>2</a:t>
            </a:r>
            <a:r>
              <a:rPr lang="en-US" sz="3200">
                <a:effectLst/>
                <a:latin typeface="Arial" panose="020B0604020202020204" pitchFamily="34" charset="0"/>
                <a:ea typeface="Times New Roman" panose="02020603050405020304" pitchFamily="18" charset="0"/>
                <a:cs typeface="Arial" panose="020B0604020202020204" pitchFamily="34" charset="0"/>
              </a:rPr>
              <a:t>SO</a:t>
            </a:r>
            <a:r>
              <a:rPr lang="en-US" sz="3200" baseline="-25000">
                <a:effectLst/>
                <a:latin typeface="Arial" panose="020B0604020202020204" pitchFamily="34" charset="0"/>
                <a:ea typeface="Times New Roman" panose="02020603050405020304" pitchFamily="18" charset="0"/>
                <a:cs typeface="Arial" panose="020B0604020202020204" pitchFamily="34" charset="0"/>
              </a:rPr>
              <a:t>4</a:t>
            </a:r>
            <a:r>
              <a:rPr lang="en-US" sz="3200">
                <a:effectLst/>
                <a:latin typeface="Arial" panose="020B0604020202020204" pitchFamily="34" charset="0"/>
                <a:ea typeface="Times New Roman" panose="02020603050405020304" pitchFamily="18" charset="0"/>
                <a:cs typeface="Arial" panose="020B0604020202020204" pitchFamily="34" charset="0"/>
              </a:rPr>
              <a:t> 0,1M từ dung dịch Na</a:t>
            </a:r>
            <a:r>
              <a:rPr lang="en-US" sz="3200" baseline="-25000">
                <a:effectLst/>
                <a:latin typeface="Arial" panose="020B0604020202020204" pitchFamily="34" charset="0"/>
                <a:ea typeface="Times New Roman" panose="02020603050405020304" pitchFamily="18" charset="0"/>
                <a:cs typeface="Arial" panose="020B0604020202020204" pitchFamily="34" charset="0"/>
              </a:rPr>
              <a:t>2</a:t>
            </a:r>
            <a:r>
              <a:rPr lang="en-US" sz="3200">
                <a:effectLst/>
                <a:latin typeface="Arial" panose="020B0604020202020204" pitchFamily="34" charset="0"/>
                <a:ea typeface="Times New Roman" panose="02020603050405020304" pitchFamily="18" charset="0"/>
                <a:cs typeface="Arial" panose="020B0604020202020204" pitchFamily="34" charset="0"/>
              </a:rPr>
              <a:t>SO</a:t>
            </a:r>
            <a:r>
              <a:rPr lang="en-US" sz="3200" baseline="-25000">
                <a:effectLst/>
                <a:latin typeface="Arial" panose="020B0604020202020204" pitchFamily="34" charset="0"/>
                <a:ea typeface="Times New Roman" panose="02020603050405020304" pitchFamily="18" charset="0"/>
                <a:cs typeface="Arial" panose="020B0604020202020204" pitchFamily="34" charset="0"/>
              </a:rPr>
              <a:t>4</a:t>
            </a:r>
            <a:r>
              <a:rPr lang="en-US" sz="3200">
                <a:effectLst/>
                <a:latin typeface="Arial" panose="020B0604020202020204" pitchFamily="34" charset="0"/>
                <a:ea typeface="Times New Roman" panose="02020603050405020304" pitchFamily="18" charset="0"/>
                <a:cs typeface="Arial" panose="020B0604020202020204" pitchFamily="34" charset="0"/>
              </a:rPr>
              <a:t> 2M</a:t>
            </a:r>
          </a:p>
          <a:p>
            <a:pPr marL="342900" marR="0" lvl="0" indent="-342900" algn="just">
              <a:lnSpc>
                <a:spcPct val="107000"/>
              </a:lnSpc>
              <a:spcBef>
                <a:spcPts val="0"/>
              </a:spcBef>
              <a:spcAft>
                <a:spcPts val="0"/>
              </a:spcAft>
              <a:buFont typeface="+mj-lt"/>
              <a:buAutoNum type="alphaLcParen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150 g dung dịch NaCl 2,5% từ dung dịch NaCl 10%.</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effectLst/>
                <a:latin typeface="Arial" panose="020B0604020202020204" pitchFamily="34" charset="0"/>
                <a:ea typeface="Calibri" panose="020F0502020204030204" pitchFamily="34" charset="0"/>
                <a:cs typeface="Arial" panose="020B0604020202020204" pitchFamily="34" charset="0"/>
              </a:rPr>
              <a:t>GV hướng dẫn HS dạng bài p</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ha loãng một dung dịch theo nồng độ cho trước.</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FFFEE11F-5E43-F85D-B09C-0E6D835BE983}"/>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p:txBody>
      </p:sp>
      <p:pic>
        <p:nvPicPr>
          <p:cNvPr id="7" name="Picture 6">
            <a:extLst>
              <a:ext uri="{FF2B5EF4-FFF2-40B4-BE49-F238E27FC236}">
                <a16:creationId xmlns:a16="http://schemas.microsoft.com/office/drawing/2014/main" id="{700F314C-C483-5984-7739-91FDE3D8569F}"/>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spTree>
    <p:extLst>
      <p:ext uri="{BB962C8B-B14F-4D97-AF65-F5344CB8AC3E}">
        <p14:creationId xmlns:p14="http://schemas.microsoft.com/office/powerpoint/2010/main" val="32688796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0106D89-D8D9-DD21-83E3-969BBBDF876B}"/>
                  </a:ext>
                </a:extLst>
              </p:cNvPr>
              <p:cNvSpPr txBox="1"/>
              <p:nvPr/>
            </p:nvSpPr>
            <p:spPr>
              <a:xfrm>
                <a:off x="718784" y="531572"/>
                <a:ext cx="11006183" cy="5794856"/>
              </a:xfrm>
              <a:prstGeom prst="rect">
                <a:avLst/>
              </a:prstGeom>
              <a:noFill/>
            </p:spPr>
            <p:txBody>
              <a:bodyPr wrap="square">
                <a:spAutoFit/>
              </a:bodyPr>
              <a:lstStyle/>
              <a:p>
                <a:pPr marL="30480" marR="30480" algn="just">
                  <a:lnSpc>
                    <a:spcPct val="107000"/>
                  </a:lnSpc>
                  <a:spcBef>
                    <a:spcPts val="0"/>
                  </a:spcBef>
                  <a:spcAft>
                    <a:spcPts val="0"/>
                  </a:spcAft>
                </a:pP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 Tính toán:</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07000"/>
                  </a:lnSpc>
                  <a:spcBef>
                    <a:spcPts val="0"/>
                  </a:spcBef>
                  <a:spcAft>
                    <a:spcPts val="0"/>
                  </a:spcAft>
                </a:pP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Số mol chất tan Na</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trong 100 ml dd Na</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0,1M là:</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07000"/>
                  </a:lnSpc>
                  <a:spcBef>
                    <a:spcPts val="0"/>
                  </a:spcBef>
                  <a:spcAft>
                    <a:spcPts val="0"/>
                  </a:spcAft>
                </a:pPr>
                <a14:m>
                  <m:oMath xmlns:m="http://schemas.openxmlformats.org/officeDocument/2006/math">
                    <m:sSub>
                      <m:sSubPr>
                        <m:ctrlPr>
                          <a:rPr lang="en-US" sz="2800" i="1">
                            <a:effectLst/>
                            <a:latin typeface="Cambria Math" panose="02040503050406030204" pitchFamily="18" charset="0"/>
                            <a:ea typeface="Segoe UI" panose="020B0502040204020203" pitchFamily="34" charset="0"/>
                            <a:cs typeface="Times New Roman" panose="02020603050405020304" pitchFamily="18" charset="0"/>
                          </a:rPr>
                        </m:ctrlPr>
                      </m:sSubPr>
                      <m:e>
                        <m:r>
                          <a:rPr lang="en-US" sz="2800" i="1">
                            <a:effectLst/>
                            <a:latin typeface="Cambria Math" panose="02040503050406030204" pitchFamily="18" charset="0"/>
                            <a:ea typeface="Segoe UI" panose="020B0502040204020203" pitchFamily="34" charset="0"/>
                            <a:cs typeface="Times New Roman" panose="02020603050405020304" pitchFamily="18" charset="0"/>
                          </a:rPr>
                          <m:t>𝑛</m:t>
                        </m:r>
                      </m:e>
                      <m:sub>
                        <m:sSub>
                          <m:sSubPr>
                            <m:ctrlPr>
                              <a:rPr lang="en-US" sz="2800" i="1">
                                <a:effectLst/>
                                <a:latin typeface="Cambria Math" panose="02040503050406030204" pitchFamily="18" charset="0"/>
                                <a:ea typeface="Segoe UI" panose="020B0502040204020203" pitchFamily="34" charset="0"/>
                                <a:cs typeface="Times New Roman" panose="02020603050405020304" pitchFamily="18" charset="0"/>
                              </a:rPr>
                            </m:ctrlPr>
                          </m:sSubPr>
                          <m:e>
                            <m:r>
                              <a:rPr lang="en-US" sz="2800" i="1">
                                <a:effectLst/>
                                <a:latin typeface="Cambria Math" panose="02040503050406030204" pitchFamily="18" charset="0"/>
                                <a:ea typeface="Segoe UI" panose="020B0502040204020203" pitchFamily="34" charset="0"/>
                                <a:cs typeface="Times New Roman" panose="02020603050405020304" pitchFamily="18" charset="0"/>
                              </a:rPr>
                              <m:t>𝑁𝑎</m:t>
                            </m:r>
                          </m:e>
                          <m:sub>
                            <m:r>
                              <a:rPr lang="en-US" sz="2800" i="1">
                                <a:effectLst/>
                                <a:latin typeface="Cambria Math" panose="02040503050406030204" pitchFamily="18" charset="0"/>
                                <a:ea typeface="Segoe UI" panose="020B0502040204020203" pitchFamily="34" charset="0"/>
                                <a:cs typeface="Times New Roman" panose="02020603050405020304" pitchFamily="18" charset="0"/>
                              </a:rPr>
                              <m:t>2</m:t>
                            </m:r>
                          </m:sub>
                        </m:sSub>
                        <m:sSub>
                          <m:sSubPr>
                            <m:ctrlPr>
                              <a:rPr lang="en-US" sz="2800" i="1">
                                <a:effectLst/>
                                <a:latin typeface="Cambria Math" panose="02040503050406030204" pitchFamily="18" charset="0"/>
                                <a:ea typeface="Segoe UI" panose="020B0502040204020203" pitchFamily="34" charset="0"/>
                                <a:cs typeface="Times New Roman" panose="02020603050405020304" pitchFamily="18" charset="0"/>
                              </a:rPr>
                            </m:ctrlPr>
                          </m:sSubPr>
                          <m:e>
                            <m:r>
                              <a:rPr lang="en-US" sz="2800" i="1">
                                <a:effectLst/>
                                <a:latin typeface="Cambria Math" panose="02040503050406030204" pitchFamily="18" charset="0"/>
                                <a:ea typeface="Segoe UI" panose="020B0502040204020203" pitchFamily="34" charset="0"/>
                                <a:cs typeface="Times New Roman" panose="02020603050405020304" pitchFamily="18" charset="0"/>
                              </a:rPr>
                              <m:t>𝑆𝑂</m:t>
                            </m:r>
                          </m:e>
                          <m:sub>
                            <m:r>
                              <a:rPr lang="en-US" sz="2800" i="1">
                                <a:effectLst/>
                                <a:latin typeface="Cambria Math" panose="02040503050406030204" pitchFamily="18" charset="0"/>
                                <a:ea typeface="Segoe UI" panose="020B0502040204020203" pitchFamily="34" charset="0"/>
                                <a:cs typeface="Times New Roman" panose="02020603050405020304" pitchFamily="18" charset="0"/>
                              </a:rPr>
                              <m:t>4</m:t>
                            </m:r>
                          </m:sub>
                        </m:sSub>
                      </m:sub>
                    </m:sSub>
                  </m:oMath>
                </a14:m>
                <a:r>
                  <a:rPr lang="en-US" sz="280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a:rPr lang="en-US" sz="2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2800" i="1">
                            <a:effectLst/>
                            <a:latin typeface="Cambria Math" panose="02040503050406030204" pitchFamily="18" charset="0"/>
                            <a:ea typeface="Calibri" panose="020F0502020204030204" pitchFamily="34" charset="0"/>
                            <a:cs typeface="Times New Roman" panose="02020603050405020304" pitchFamily="18" charset="0"/>
                          </a:rPr>
                          <m:t>𝑀</m:t>
                        </m:r>
                      </m:sub>
                    </m:sSub>
                    <m:r>
                      <a:rPr lang="en-US" sz="2800" i="1">
                        <a:effectLst/>
                        <a:latin typeface="Cambria Math" panose="02040503050406030204" pitchFamily="18" charset="0"/>
                        <a:ea typeface="Segoe UI" panose="020B0502040204020203" pitchFamily="34" charset="0"/>
                        <a:cs typeface="Times New Roman" panose="02020603050405020304" pitchFamily="18" charset="0"/>
                      </a:rPr>
                      <m:t>.</m:t>
                    </m:r>
                    <m:r>
                      <a:rPr lang="en-US" sz="2800" i="1">
                        <a:effectLst/>
                        <a:latin typeface="Cambria Math" panose="02040503050406030204" pitchFamily="18" charset="0"/>
                        <a:ea typeface="Segoe UI" panose="020B0502040204020203" pitchFamily="34" charset="0"/>
                        <a:cs typeface="Times New Roman" panose="02020603050405020304" pitchFamily="18" charset="0"/>
                      </a:rPr>
                      <m:t>𝑉</m:t>
                    </m:r>
                  </m:oMath>
                </a14:m>
                <a:r>
                  <a:rPr lang="en-US" sz="2800">
                    <a:effectLst/>
                    <a:latin typeface="Arial" panose="020B0604020202020204" pitchFamily="34" charset="0"/>
                    <a:ea typeface="Segoe UI" panose="020B0502040204020203" pitchFamily="34" charset="0"/>
                    <a:cs typeface="Arial" panose="020B0604020202020204" pitchFamily="34" charset="0"/>
                  </a:rPr>
                  <a:t> = </a:t>
                </a:r>
                <a14:m>
                  <m:oMath xmlns:m="http://schemas.openxmlformats.org/officeDocument/2006/math">
                    <m:r>
                      <a:rPr lang="en-US" sz="2800">
                        <a:effectLst/>
                        <a:latin typeface="Cambria Math" panose="02040503050406030204" pitchFamily="18" charset="0"/>
                        <a:ea typeface="Segoe UI" panose="020B0502040204020203" pitchFamily="34" charset="0"/>
                        <a:cs typeface="Times New Roman" panose="02020603050405020304" pitchFamily="18" charset="0"/>
                      </a:rPr>
                      <m:t>0,1 . 0,1 = 0,01 (</m:t>
                    </m:r>
                    <m:r>
                      <m:rPr>
                        <m:sty m:val="p"/>
                      </m:rPr>
                      <a:rPr lang="en-US" sz="2800">
                        <a:effectLst/>
                        <a:latin typeface="Cambria Math" panose="02040503050406030204" pitchFamily="18" charset="0"/>
                        <a:ea typeface="Segoe UI" panose="020B0502040204020203" pitchFamily="34" charset="0"/>
                        <a:cs typeface="Times New Roman" panose="02020603050405020304" pitchFamily="18" charset="0"/>
                      </a:rPr>
                      <m:t>mol</m:t>
                    </m:r>
                    <m:r>
                      <a:rPr lang="en-US" sz="2800">
                        <a:effectLst/>
                        <a:latin typeface="Cambria Math" panose="02040503050406030204" pitchFamily="18" charset="0"/>
                        <a:ea typeface="Segoe UI" panose="020B0502040204020203" pitchFamily="34" charset="0"/>
                        <a:cs typeface="Times New Roman" panose="02020603050405020304" pitchFamily="18" charset="0"/>
                      </a:rPr>
                      <m:t>) </m:t>
                    </m:r>
                  </m:oMath>
                </a14:m>
                <a:endParaRPr lang="en-US" sz="2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07000"/>
                  </a:lnSpc>
                  <a:spcBef>
                    <a:spcPts val="0"/>
                  </a:spcBef>
                  <a:spcAft>
                    <a:spcPts val="0"/>
                  </a:spcAft>
                </a:pP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Thể tích của dung dịch Na</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M (trong đó có chứa 0,01 mol chất tan Na</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2800" i="1"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914400" marR="0" algn="just">
                  <a:lnSpc>
                    <a:spcPct val="107000"/>
                  </a:lnSpc>
                  <a:spcBef>
                    <a:spcPts val="0"/>
                  </a:spcBef>
                  <a:spcAft>
                    <a:spcPts val="0"/>
                  </a:spcAft>
                </a:pPr>
                <a14:m>
                  <m:oMath xmlns:m="http://schemas.openxmlformats.org/officeDocument/2006/math">
                    <m:sSub>
                      <m:sSubPr>
                        <m:ctrlPr>
                          <a:rPr lang="en-US" sz="2800" i="1">
                            <a:effectLst/>
                            <a:latin typeface="Cambria Math" panose="02040503050406030204" pitchFamily="18" charset="0"/>
                            <a:ea typeface="Segoe UI" panose="020B0502040204020203" pitchFamily="34" charset="0"/>
                            <a:cs typeface="Times New Roman" panose="02020603050405020304" pitchFamily="18" charset="0"/>
                          </a:rPr>
                        </m:ctrlPr>
                      </m:sSubPr>
                      <m:e>
                        <m:r>
                          <a:rPr lang="en-US" sz="2800" i="1">
                            <a:effectLst/>
                            <a:latin typeface="Cambria Math" panose="02040503050406030204" pitchFamily="18" charset="0"/>
                            <a:ea typeface="Segoe UI" panose="020B0502040204020203" pitchFamily="34" charset="0"/>
                            <a:cs typeface="Times New Roman" panose="02020603050405020304" pitchFamily="18" charset="0"/>
                          </a:rPr>
                          <m:t>𝑉</m:t>
                        </m:r>
                      </m:e>
                      <m:sub>
                        <m:sSub>
                          <m:sSubPr>
                            <m:ctrlPr>
                              <a:rPr lang="en-US" sz="2800" i="1">
                                <a:effectLst/>
                                <a:latin typeface="Cambria Math" panose="02040503050406030204" pitchFamily="18" charset="0"/>
                                <a:ea typeface="Segoe UI" panose="020B0502040204020203" pitchFamily="34" charset="0"/>
                                <a:cs typeface="Times New Roman" panose="02020603050405020304" pitchFamily="18" charset="0"/>
                              </a:rPr>
                            </m:ctrlPr>
                          </m:sSubPr>
                          <m:e>
                            <m:r>
                              <a:rPr lang="en-US" sz="2800" i="1">
                                <a:effectLst/>
                                <a:latin typeface="Cambria Math" panose="02040503050406030204" pitchFamily="18" charset="0"/>
                                <a:ea typeface="Segoe UI" panose="020B0502040204020203" pitchFamily="34" charset="0"/>
                                <a:cs typeface="Times New Roman" panose="02020603050405020304" pitchFamily="18" charset="0"/>
                              </a:rPr>
                              <m:t>𝑁𝑎</m:t>
                            </m:r>
                          </m:e>
                          <m:sub>
                            <m:r>
                              <a:rPr lang="en-US" sz="2800" i="1">
                                <a:effectLst/>
                                <a:latin typeface="Cambria Math" panose="02040503050406030204" pitchFamily="18" charset="0"/>
                                <a:ea typeface="Segoe UI" panose="020B0502040204020203" pitchFamily="34" charset="0"/>
                                <a:cs typeface="Times New Roman" panose="02020603050405020304" pitchFamily="18" charset="0"/>
                              </a:rPr>
                              <m:t>2</m:t>
                            </m:r>
                          </m:sub>
                        </m:sSub>
                        <m:sSub>
                          <m:sSubPr>
                            <m:ctrlPr>
                              <a:rPr lang="en-US" sz="2800" i="1">
                                <a:effectLst/>
                                <a:latin typeface="Cambria Math" panose="02040503050406030204" pitchFamily="18" charset="0"/>
                                <a:ea typeface="Segoe UI" panose="020B0502040204020203" pitchFamily="34" charset="0"/>
                                <a:cs typeface="Times New Roman" panose="02020603050405020304" pitchFamily="18" charset="0"/>
                              </a:rPr>
                            </m:ctrlPr>
                          </m:sSubPr>
                          <m:e>
                            <m:r>
                              <a:rPr lang="en-US" sz="2800" i="1">
                                <a:effectLst/>
                                <a:latin typeface="Cambria Math" panose="02040503050406030204" pitchFamily="18" charset="0"/>
                                <a:ea typeface="Segoe UI" panose="020B0502040204020203" pitchFamily="34" charset="0"/>
                                <a:cs typeface="Times New Roman" panose="02020603050405020304" pitchFamily="18" charset="0"/>
                              </a:rPr>
                              <m:t>𝑆𝑂</m:t>
                            </m:r>
                          </m:e>
                          <m:sub>
                            <m:r>
                              <a:rPr lang="en-US" sz="2800" i="1">
                                <a:effectLst/>
                                <a:latin typeface="Cambria Math" panose="02040503050406030204" pitchFamily="18" charset="0"/>
                                <a:ea typeface="Segoe UI" panose="020B0502040204020203" pitchFamily="34" charset="0"/>
                                <a:cs typeface="Times New Roman" panose="02020603050405020304" pitchFamily="18" charset="0"/>
                              </a:rPr>
                              <m:t>4</m:t>
                            </m:r>
                          </m:sub>
                        </m:sSub>
                      </m:sub>
                    </m:sSub>
                    <m:r>
                      <a:rPr lang="en-US" sz="2800" i="1">
                        <a:effectLst/>
                        <a:latin typeface="Cambria Math" panose="02040503050406030204" pitchFamily="18" charset="0"/>
                        <a:ea typeface="Segoe UI" panose="020B0502040204020203" pitchFamily="34" charset="0"/>
                        <a:cs typeface="Times New Roman" panose="02020603050405020304" pitchFamily="18" charset="0"/>
                      </a:rPr>
                      <m:t>= </m:t>
                    </m:r>
                    <m:f>
                      <m:f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fPr>
                      <m:num>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n</m:t>
                            </m:r>
                          </m:e>
                          <m:sub/>
                        </m:sSub>
                      </m:num>
                      <m:den>
                        <m:r>
                          <a:rPr lang="en-US" sz="2800" i="1">
                            <a:effectLst/>
                            <a:latin typeface="Cambria Math" panose="02040503050406030204" pitchFamily="18" charset="0"/>
                            <a:ea typeface="Calibri" panose="020F0502020204030204" pitchFamily="34" charset="0"/>
                            <a:cs typeface="Times New Roman" panose="02020603050405020304" pitchFamily="18" charset="0"/>
                          </a:rPr>
                          <m:t>𝑉</m:t>
                        </m:r>
                      </m:den>
                    </m:f>
                  </m:oMath>
                </a14:m>
                <a:r>
                  <a:rPr lang="en-US" sz="280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800" i="1">
                            <a:effectLst/>
                            <a:latin typeface="Cambria Math" panose="02040503050406030204" pitchFamily="18" charset="0"/>
                            <a:ea typeface="Calibri" panose="020F0502020204030204" pitchFamily="34" charset="0"/>
                            <a:cs typeface="Times New Roman" panose="02020603050405020304" pitchFamily="18" charset="0"/>
                          </a:rPr>
                          <m:t>0,01</m:t>
                        </m:r>
                      </m:num>
                      <m:den>
                        <m:r>
                          <a:rPr lang="en-US" sz="28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800">
                    <a:effectLst/>
                    <a:latin typeface="Arial" panose="020B0604020202020204" pitchFamily="34" charset="0"/>
                    <a:ea typeface="Times New Roman" panose="02020603050405020304" pitchFamily="18" charset="0"/>
                    <a:cs typeface="Arial" panose="020B0604020202020204" pitchFamily="34" charset="0"/>
                  </a:rPr>
                  <a:t> = 0,005 lít = 5 mL</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800">
                    <a:effectLst/>
                    <a:latin typeface="Arial" panose="020B0604020202020204" pitchFamily="34" charset="0"/>
                    <a:ea typeface="Times New Roman" panose="02020603050405020304" pitchFamily="18"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07000"/>
                  </a:lnSpc>
                  <a:spcBef>
                    <a:spcPts val="0"/>
                  </a:spcBef>
                  <a:spcAft>
                    <a:spcPts val="0"/>
                  </a:spcAft>
                </a:pP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Cách pha chế dung dịch:</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07000"/>
                  </a:lnSpc>
                  <a:spcBef>
                    <a:spcPts val="0"/>
                  </a:spcBef>
                  <a:spcAft>
                    <a:spcPts val="0"/>
                  </a:spcAft>
                </a:pP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Đong lấy 5 ml dung dịch Na</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2M cho vào cốc chia độ 200 ml.</a:t>
                </a:r>
                <a:endParaRPr lang="en-US" sz="2000">
                  <a:effectLst/>
                  <a:latin typeface="Arial" panose="020B0604020202020204" pitchFamily="34" charset="0"/>
                  <a:ea typeface="Calibri" panose="020F0502020204030204" pitchFamily="34" charset="0"/>
                  <a:cs typeface="Arial" panose="020B0604020202020204" pitchFamily="34" charset="0"/>
                </a:endParaRPr>
              </a:p>
              <a:p>
                <a:r>
                  <a:rPr lang="en-US" sz="2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Thêm từ từ nước cất đến vạch 100 ml, khuấy đều ta được 100 ml dung dịch.</a:t>
                </a:r>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30106D89-D8D9-DD21-83E3-969BBBDF876B}"/>
                  </a:ext>
                </a:extLst>
              </p:cNvPr>
              <p:cNvSpPr txBox="1">
                <a:spLocks noRot="1" noChangeAspect="1" noMove="1" noResize="1" noEditPoints="1" noAdjustHandles="1" noChangeArrowheads="1" noChangeShapeType="1" noTextEdit="1"/>
              </p:cNvSpPr>
              <p:nvPr/>
            </p:nvSpPr>
            <p:spPr>
              <a:xfrm>
                <a:off x="718784" y="531572"/>
                <a:ext cx="11006183" cy="5794856"/>
              </a:xfrm>
              <a:prstGeom prst="rect">
                <a:avLst/>
              </a:prstGeom>
              <a:blipFill>
                <a:blip r:embed="rId2"/>
                <a:stretch>
                  <a:fillRect l="-1163" t="-1157" r="-831" b="-1893"/>
                </a:stretch>
              </a:blipFill>
            </p:spPr>
            <p:txBody>
              <a:bodyPr/>
              <a:lstStyle/>
              <a:p>
                <a:r>
                  <a:rPr lang="en-US">
                    <a:noFill/>
                  </a:rPr>
                  <a:t> </a:t>
                </a:r>
              </a:p>
            </p:txBody>
          </p:sp>
        </mc:Fallback>
      </mc:AlternateContent>
    </p:spTree>
    <p:extLst>
      <p:ext uri="{BB962C8B-B14F-4D97-AF65-F5344CB8AC3E}">
        <p14:creationId xmlns:p14="http://schemas.microsoft.com/office/powerpoint/2010/main" val="2099007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Trình bày cách pha loãng một dung dịch theo nồng độ cho trước">
            <a:extLst>
              <a:ext uri="{FF2B5EF4-FFF2-40B4-BE49-F238E27FC236}">
                <a16:creationId xmlns:a16="http://schemas.microsoft.com/office/drawing/2014/main" id="{62D4149D-1509-18E5-5A89-A75541C2F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572" y="1233078"/>
            <a:ext cx="3539651" cy="779923"/>
          </a:xfrm>
          <a:prstGeom prst="rect">
            <a:avLst/>
          </a:prstGeom>
          <a:noFill/>
          <a:extLst>
            <a:ext uri="{909E8E84-426E-40DD-AFC4-6F175D3DCCD1}">
              <a14:hiddenFill xmlns:a14="http://schemas.microsoft.com/office/drawing/2010/main">
                <a:solidFill>
                  <a:srgbClr val="FFFFFF"/>
                </a:solidFill>
              </a14:hiddenFill>
            </a:ext>
          </a:extLst>
        </p:spPr>
      </p:pic>
      <p:pic>
        <p:nvPicPr>
          <p:cNvPr id="20481" name="Picture 4" descr="Trình bày cách pha loãng một dung dịch theo nồng độ cho trước">
            <a:extLst>
              <a:ext uri="{FF2B5EF4-FFF2-40B4-BE49-F238E27FC236}">
                <a16:creationId xmlns:a16="http://schemas.microsoft.com/office/drawing/2014/main" id="{D1E6589E-0724-D855-19CD-6334C3BFF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901" y="2583953"/>
            <a:ext cx="5137299" cy="11003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5666D353-8EDC-1F76-DB8E-70C1F200ACEE}"/>
              </a:ext>
            </a:extLst>
          </p:cNvPr>
          <p:cNvSpPr>
            <a:spLocks noChangeArrowheads="1"/>
          </p:cNvSpPr>
          <p:nvPr/>
        </p:nvSpPr>
        <p:spPr bwMode="auto">
          <a:xfrm>
            <a:off x="1421492" y="426841"/>
            <a:ext cx="863730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 Tính toán:</a:t>
            </a: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 lượng của NaCl có trong 150g dd NaCl 2,5% là:</a:t>
            </a: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Rectangle 4">
            <a:extLst>
              <a:ext uri="{FF2B5EF4-FFF2-40B4-BE49-F238E27FC236}">
                <a16:creationId xmlns:a16="http://schemas.microsoft.com/office/drawing/2014/main" id="{087C780F-8A58-FC0E-79DA-BBA723C1CD32}"/>
              </a:ext>
            </a:extLst>
          </p:cNvPr>
          <p:cNvSpPr>
            <a:spLocks noChangeArrowheads="1"/>
          </p:cNvSpPr>
          <p:nvPr/>
        </p:nvSpPr>
        <p:spPr bwMode="auto">
          <a:xfrm>
            <a:off x="1421492" y="2034057"/>
            <a:ext cx="88793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 lượng dd NaCl ban đầu (có chứa 3,75 g NaCl) là:</a:t>
            </a: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 name="Rectangle 5">
            <a:extLst>
              <a:ext uri="{FF2B5EF4-FFF2-40B4-BE49-F238E27FC236}">
                <a16:creationId xmlns:a16="http://schemas.microsoft.com/office/drawing/2014/main" id="{F6F47EDD-012A-BEE8-8353-640EC6DB0352}"/>
              </a:ext>
            </a:extLst>
          </p:cNvPr>
          <p:cNvSpPr>
            <a:spLocks noChangeArrowheads="1"/>
          </p:cNvSpPr>
          <p:nvPr/>
        </p:nvSpPr>
        <p:spPr bwMode="auto">
          <a:xfrm>
            <a:off x="475916" y="3753503"/>
            <a:ext cx="1136048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 lượng nước cất cần dùng là: </a:t>
            </a:r>
            <a:r>
              <a:rPr kumimoji="0" lang="en-US" altLang="en-US" sz="2800" b="0" i="1" u="none" strike="noStrike" cap="none" normalizeH="0" baseline="0">
                <a:ln>
                  <a:noFill/>
                </a:ln>
                <a:solidFill>
                  <a:schemeClr val="tx1"/>
                </a:solidFill>
                <a:effectLst/>
                <a:latin typeface="Arial" panose="020B0604020202020204" pitchFamily="34" charset="0"/>
                <a:ea typeface="Segoe UI" panose="020B0502040204020203" pitchFamily="34" charset="0"/>
                <a:cs typeface="Arial" panose="020B0604020202020204" pitchFamily="34" charset="0"/>
              </a:rPr>
              <a:t>mH2O</a:t>
            </a: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150 – 37,5 = 112,5 (g)</a:t>
            </a: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 pha chế dung dịch:</a:t>
            </a: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Cân 37,5 g dd NaCl 10% cho vào cốc thủy tinh (hoặc bình tam giác).</a:t>
            </a: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Cân 112,5 g nước cất (hoặc 112,5 ml) rồi từ từ cho vào cốc thủy tinh (hoặc bình tam giác) trên.</a:t>
            </a: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Khuấy đều ta được 150 ml dd NaCl 2,5%.</a:t>
            </a: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01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48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48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675762" y="3023037"/>
            <a:ext cx="4280339" cy="1107996"/>
          </a:xfrm>
          <a:prstGeom prst="rect">
            <a:avLst/>
          </a:prstGeom>
          <a:noFill/>
        </p:spPr>
        <p:txBody>
          <a:bodyPr wrap="none" rtlCol="0">
            <a:spAutoFit/>
          </a:bodyPr>
          <a:lstStyle/>
          <a:p>
            <a:pPr algn="ctr"/>
            <a:r>
              <a:rPr lang="en-US" altLang="zh-CN" sz="6600">
                <a:solidFill>
                  <a:srgbClr val="7A573E"/>
                </a:solidFill>
                <a:ea typeface="汉仪喵魂体W" panose="00020600040101010101" pitchFamily="18" charset="-122"/>
              </a:rPr>
              <a:t>THANK YOU</a:t>
            </a:r>
            <a:endParaRPr lang="zh-CN" altLang="en-US" sz="6600" dirty="0">
              <a:solidFill>
                <a:srgbClr val="7A573E"/>
              </a:solidFill>
              <a:ea typeface="汉仪喵魂体W" panose="00020600040101010101" pitchFamily="18" charset="-122"/>
            </a:endParaRPr>
          </a:p>
        </p:txBody>
      </p:sp>
    </p:spTree>
    <p:extLst>
      <p:ext uri="{BB962C8B-B14F-4D97-AF65-F5344CB8AC3E}">
        <p14:creationId xmlns:p14="http://schemas.microsoft.com/office/powerpoint/2010/main" val="1124179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86689C-E1BB-8417-95A7-3DA7AAF04A17}"/>
              </a:ext>
            </a:extLst>
          </p:cNvPr>
          <p:cNvSpPr txBox="1"/>
          <p:nvPr/>
        </p:nvSpPr>
        <p:spPr>
          <a:xfrm>
            <a:off x="383177" y="1667691"/>
            <a:ext cx="11524369" cy="1110689"/>
          </a:xfrm>
          <a:prstGeom prst="rect">
            <a:avLst/>
          </a:prstGeom>
          <a:noFill/>
        </p:spPr>
        <p:txBody>
          <a:bodyPr wrap="square">
            <a:spAutoFit/>
          </a:bodyPr>
          <a:lstStyle/>
          <a:p>
            <a:pPr marR="45720" algn="just" fontAlgn="base">
              <a:lnSpc>
                <a:spcPct val="107000"/>
              </a:lnSpc>
              <a:spcBef>
                <a:spcPts val="0"/>
              </a:spcBef>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Tiếp tục thêm muối ăn vào cốc trên đến khi muối ăn không tan thêm được nữa</a:t>
            </a:r>
          </a:p>
        </p:txBody>
      </p:sp>
      <p:sp>
        <p:nvSpPr>
          <p:cNvPr id="4" name="Rectangle: Rounded Corners 3">
            <a:extLst>
              <a:ext uri="{FF2B5EF4-FFF2-40B4-BE49-F238E27FC236}">
                <a16:creationId xmlns:a16="http://schemas.microsoft.com/office/drawing/2014/main" id="{AB3D25E8-13CB-E07D-EB90-08D3C8B8059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Thí nghiệm</a:t>
            </a:r>
            <a:endParaRPr lang="en-US" sz="480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14BAABD-5769-9A10-94BF-2E478FDE9C89}"/>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sp>
        <p:nvSpPr>
          <p:cNvPr id="2" name="TextBox 1">
            <a:extLst>
              <a:ext uri="{FF2B5EF4-FFF2-40B4-BE49-F238E27FC236}">
                <a16:creationId xmlns:a16="http://schemas.microsoft.com/office/drawing/2014/main" id="{8ED01CB7-A753-47FF-971E-8E0A695B8023}"/>
              </a:ext>
            </a:extLst>
          </p:cNvPr>
          <p:cNvSpPr txBox="1"/>
          <p:nvPr/>
        </p:nvSpPr>
        <p:spPr>
          <a:xfrm>
            <a:off x="2046514" y="3136612"/>
            <a:ext cx="6322423"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Nhận xét hiện t</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ợng quan sát đ</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ợc?</a:t>
            </a:r>
          </a:p>
        </p:txBody>
      </p:sp>
      <p:sp>
        <p:nvSpPr>
          <p:cNvPr id="7" name="Arrow: Right 6">
            <a:extLst>
              <a:ext uri="{FF2B5EF4-FFF2-40B4-BE49-F238E27FC236}">
                <a16:creationId xmlns:a16="http://schemas.microsoft.com/office/drawing/2014/main" id="{7C684FA1-1277-4F05-AC68-0DB55A14D265}"/>
              </a:ext>
            </a:extLst>
          </p:cNvPr>
          <p:cNvSpPr/>
          <p:nvPr/>
        </p:nvSpPr>
        <p:spPr>
          <a:xfrm>
            <a:off x="809897" y="3202577"/>
            <a:ext cx="1175657" cy="452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7147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sp>
        <p:nvSpPr>
          <p:cNvPr id="3" name="TextBox 2">
            <a:extLst>
              <a:ext uri="{FF2B5EF4-FFF2-40B4-BE49-F238E27FC236}">
                <a16:creationId xmlns:a16="http://schemas.microsoft.com/office/drawing/2014/main" id="{C161F2F1-AC0D-4613-90E9-0F16FA886B71}"/>
              </a:ext>
            </a:extLst>
          </p:cNvPr>
          <p:cNvSpPr txBox="1"/>
          <p:nvPr/>
        </p:nvSpPr>
        <p:spPr>
          <a:xfrm>
            <a:off x="284454" y="1331735"/>
            <a:ext cx="11541786"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Ta thấy muối ăn không tan thêm được nữa, lắng xuống đáy cốc thủy tinh </a:t>
            </a:r>
          </a:p>
        </p:txBody>
      </p:sp>
      <p:sp>
        <p:nvSpPr>
          <p:cNvPr id="2" name="Arrow: Right 1">
            <a:extLst>
              <a:ext uri="{FF2B5EF4-FFF2-40B4-BE49-F238E27FC236}">
                <a16:creationId xmlns:a16="http://schemas.microsoft.com/office/drawing/2014/main" id="{B98A9EE7-982D-45BD-B85A-74147F346019}"/>
              </a:ext>
            </a:extLst>
          </p:cNvPr>
          <p:cNvSpPr/>
          <p:nvPr/>
        </p:nvSpPr>
        <p:spPr>
          <a:xfrm>
            <a:off x="1285940" y="2116565"/>
            <a:ext cx="574766" cy="1045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4175C11-03F5-4ACF-88B4-075740AFBA0E}"/>
              </a:ext>
            </a:extLst>
          </p:cNvPr>
          <p:cNvSpPr txBox="1"/>
          <p:nvPr/>
        </p:nvSpPr>
        <p:spPr>
          <a:xfrm>
            <a:off x="1942012" y="1824178"/>
            <a:ext cx="5460274"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ta thu đ</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ợc dung dịch bão hòa</a:t>
            </a:r>
          </a:p>
        </p:txBody>
      </p:sp>
    </p:spTree>
    <p:extLst>
      <p:ext uri="{BB962C8B-B14F-4D97-AF65-F5344CB8AC3E}">
        <p14:creationId xmlns:p14="http://schemas.microsoft.com/office/powerpoint/2010/main" val="3197307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C8A1774B-7BB2-4F08-29A4-E4DF34101DBA}"/>
              </a:ext>
            </a:extLst>
          </p:cNvPr>
          <p:cNvSpPr/>
          <p:nvPr/>
        </p:nvSpPr>
        <p:spPr>
          <a:xfrm>
            <a:off x="870857" y="777535"/>
            <a:ext cx="10450286" cy="3435233"/>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60B9F5-D1E9-5A90-1381-3B7E60631DD2}"/>
              </a:ext>
            </a:extLst>
          </p:cNvPr>
          <p:cNvSpPr txBox="1"/>
          <p:nvPr/>
        </p:nvSpPr>
        <p:spPr>
          <a:xfrm>
            <a:off x="1152796" y="1094450"/>
            <a:ext cx="9702437" cy="1110689"/>
          </a:xfrm>
          <a:prstGeom prst="rect">
            <a:avLst/>
          </a:prstGeom>
          <a:noFill/>
        </p:spPr>
        <p:txBody>
          <a:bodyPr wrap="square">
            <a:spAutoFit/>
          </a:bodyPr>
          <a:lstStyle/>
          <a:p>
            <a:pPr marL="0" marR="0" algn="just">
              <a:lnSpc>
                <a:spcPct val="107000"/>
              </a:lnSpc>
              <a:spcBef>
                <a:spcPts val="0"/>
              </a:spcBef>
              <a:spcAft>
                <a:spcPts val="0"/>
              </a:spcAft>
            </a:pP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Nêu cách pha dung dịch bão hòa của sodium carbonate (Na</a:t>
            </a:r>
            <a:r>
              <a:rPr lang="en-US" sz="3200" b="1" baseline="-250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CO</a:t>
            </a:r>
            <a:r>
              <a:rPr lang="en-US" sz="3200" b="1" baseline="-250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trong nước</a:t>
            </a:r>
            <a:r>
              <a:rPr lang="en-US" sz="3200" b="1">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4" name="Picture 2">
            <a:extLst>
              <a:ext uri="{FF2B5EF4-FFF2-40B4-BE49-F238E27FC236}">
                <a16:creationId xmlns:a16="http://schemas.microsoft.com/office/drawing/2014/main" id="{F8AEDE01-E79A-DECE-4A7D-E1CD52F51E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599" y="4212768"/>
            <a:ext cx="2261532" cy="226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906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C8A1774B-7BB2-4F08-29A4-E4DF34101DBA}"/>
              </a:ext>
            </a:extLst>
          </p:cNvPr>
          <p:cNvSpPr/>
          <p:nvPr/>
        </p:nvSpPr>
        <p:spPr>
          <a:xfrm>
            <a:off x="870857" y="777535"/>
            <a:ext cx="10450286" cy="3435233"/>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60B9F5-D1E9-5A90-1381-3B7E60631DD2}"/>
              </a:ext>
            </a:extLst>
          </p:cNvPr>
          <p:cNvSpPr txBox="1"/>
          <p:nvPr/>
        </p:nvSpPr>
        <p:spPr>
          <a:xfrm>
            <a:off x="1153886" y="1513988"/>
            <a:ext cx="10167257" cy="1637628"/>
          </a:xfrm>
          <a:prstGeom prst="rect">
            <a:avLst/>
          </a:prstGeom>
          <a:noFill/>
        </p:spPr>
        <p:txBody>
          <a:bodyPr wrap="square">
            <a:spAutoFit/>
          </a:bodyPr>
          <a:lstStyle/>
          <a:p>
            <a:pPr marL="0" marR="0">
              <a:lnSpc>
                <a:spcPct val="107000"/>
              </a:lnSpc>
              <a:spcBef>
                <a:spcPts val="0"/>
              </a:spcBef>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?2. C</a:t>
            </a:r>
            <a:r>
              <a:rPr lang="en-US" sz="32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 chất tan </a:t>
            </a:r>
            <a:r>
              <a:rPr lang="en-US" sz="3200">
                <a:effectLst/>
                <a:latin typeface="Times New Roman" panose="02020603050405020304" pitchFamily="18" charset="0"/>
                <a:ea typeface="Calibri" panose="020F0502020204030204" pitchFamily="34" charset="0"/>
                <a:cs typeface="Times New Roman" panose="02020603050405020304" pitchFamily="18" charset="0"/>
              </a:rPr>
              <a:t>Na</a:t>
            </a:r>
            <a:r>
              <a:rPr lang="en-US" sz="32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3200">
                <a:effectLst/>
                <a:latin typeface="Times New Roman" panose="02020603050405020304" pitchFamily="18" charset="0"/>
                <a:ea typeface="Calibri" panose="020F0502020204030204" pitchFamily="34" charset="0"/>
                <a:cs typeface="Times New Roman" panose="02020603050405020304" pitchFamily="18" charset="0"/>
              </a:rPr>
              <a:t>CO</a:t>
            </a:r>
            <a:r>
              <a:rPr lang="en-US" sz="3200" baseline="-25000">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 nước, khuấy đều đến khi chất tan không tan thêm được</a:t>
            </a:r>
            <a:r>
              <a:rPr lang="en-US" sz="3200" spc="1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 Lọc lấy phần dung dịch, đó chính là dung dịch bão hoà của </a:t>
            </a:r>
            <a:r>
              <a:rPr lang="en-US" sz="3200">
                <a:effectLst/>
                <a:latin typeface="Times New Roman" panose="02020603050405020304" pitchFamily="18" charset="0"/>
                <a:ea typeface="Calibri" panose="020F0502020204030204" pitchFamily="34" charset="0"/>
                <a:cs typeface="Times New Roman" panose="02020603050405020304" pitchFamily="18" charset="0"/>
              </a:rPr>
              <a:t>Na</a:t>
            </a:r>
            <a:r>
              <a:rPr lang="en-US" sz="32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3200">
                <a:effectLst/>
                <a:latin typeface="Times New Roman" panose="02020603050405020304" pitchFamily="18" charset="0"/>
                <a:ea typeface="Calibri" panose="020F0502020204030204" pitchFamily="34" charset="0"/>
                <a:cs typeface="Times New Roman" panose="02020603050405020304" pitchFamily="18" charset="0"/>
              </a:rPr>
              <a:t>CO</a:t>
            </a:r>
            <a:r>
              <a:rPr lang="en-US" sz="32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3200">
                <a:effectLst/>
                <a:latin typeface="Times New Roman" panose="02020603050405020304" pitchFamily="18" charset="0"/>
                <a:ea typeface="Calibri" panose="020F0502020204030204" pitchFamily="34" charset="0"/>
                <a:cs typeface="Times New Roman" panose="02020603050405020304" pitchFamily="18" charset="0"/>
              </a:rPr>
              <a:t> trong nước.</a:t>
            </a:r>
          </a:p>
        </p:txBody>
      </p:sp>
      <p:pic>
        <p:nvPicPr>
          <p:cNvPr id="4" name="Picture 2">
            <a:extLst>
              <a:ext uri="{FF2B5EF4-FFF2-40B4-BE49-F238E27FC236}">
                <a16:creationId xmlns:a16="http://schemas.microsoft.com/office/drawing/2014/main" id="{F8AEDE01-E79A-DECE-4A7D-E1CD52F51E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599" y="4212768"/>
            <a:ext cx="2261532" cy="226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808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复古花朵说课教育通用ppt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31">
      <a:dk1>
        <a:sysClr val="windowText" lastClr="000000"/>
      </a:dk1>
      <a:lt1>
        <a:sysClr val="window" lastClr="FFFFFF"/>
      </a:lt1>
      <a:dk2>
        <a:srgbClr val="44546A"/>
      </a:dk2>
      <a:lt2>
        <a:srgbClr val="E7E6E6"/>
      </a:lt2>
      <a:accent1>
        <a:srgbClr val="F0886C"/>
      </a:accent1>
      <a:accent2>
        <a:srgbClr val="E7481D"/>
      </a:accent2>
      <a:accent3>
        <a:srgbClr val="B5853D"/>
      </a:accent3>
      <a:accent4>
        <a:srgbClr val="F0886C"/>
      </a:accent4>
      <a:accent5>
        <a:srgbClr val="BF570E"/>
      </a:accent5>
      <a:accent6>
        <a:srgbClr val="B5853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2135</Words>
  <Application>Microsoft Office PowerPoint</Application>
  <PresentationFormat>Widescreen</PresentationFormat>
  <Paragraphs>324</Paragraphs>
  <Slides>55</Slides>
  <Notes>13</Notes>
  <HiddenSlides>0</HiddenSlides>
  <MMClips>2</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2</vt:i4>
      </vt:variant>
      <vt:variant>
        <vt:lpstr>Slide Titles</vt:lpstr>
      </vt:variant>
      <vt:variant>
        <vt:i4>55</vt:i4>
      </vt:variant>
    </vt:vector>
  </HeadingPairs>
  <TitlesOfParts>
    <vt:vector size="71" baseType="lpstr">
      <vt:lpstr>等线</vt:lpstr>
      <vt:lpstr>微软雅黑</vt:lpstr>
      <vt:lpstr>Arial</vt:lpstr>
      <vt:lpstr>Calibri</vt:lpstr>
      <vt:lpstr>Calibri Light</vt:lpstr>
      <vt:lpstr>Cambria Math</vt:lpstr>
      <vt:lpstr>Impact</vt:lpstr>
      <vt:lpstr>Palatino Linotype</vt:lpstr>
      <vt:lpstr>Segoe UI</vt:lpstr>
      <vt:lpstr>Times New Roman</vt:lpstr>
      <vt:lpstr>书体坊安景臣钢笔行书</vt:lpstr>
      <vt:lpstr>汉仪喵魂体W</vt:lpstr>
      <vt:lpstr>Office 主题​​</vt:lpstr>
      <vt:lpstr>Office Theme</vt:lpstr>
      <vt:lpstr>MathType 6.0 Equation</vt:lpstr>
      <vt:lpstr>Microsoft Equation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BỆNH  TIỂU ĐƯỜNG:  Khi trong cơ thể người, lượng đường (glucozơ) trong máu tăng cao.  Nồng độ đường trên  5,6 mmol/lít  (0,0056 mol/lít)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复古花朵说课教育通用ppt模板</dc:title>
  <dc:creator>逆流的小鱼</dc:creator>
  <cp:lastModifiedBy>PC1</cp:lastModifiedBy>
  <cp:revision>39</cp:revision>
  <dcterms:created xsi:type="dcterms:W3CDTF">2017-06-17T11:56:52Z</dcterms:created>
  <dcterms:modified xsi:type="dcterms:W3CDTF">2024-11-11T08:12:52Z</dcterms:modified>
</cp:coreProperties>
</file>