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09" r:id="rId2"/>
    <p:sldId id="300" r:id="rId3"/>
    <p:sldId id="257" r:id="rId4"/>
    <p:sldId id="303" r:id="rId5"/>
    <p:sldId id="304" r:id="rId6"/>
    <p:sldId id="305" r:id="rId7"/>
    <p:sldId id="306" r:id="rId8"/>
    <p:sldId id="311" r:id="rId9"/>
    <p:sldId id="310" r:id="rId10"/>
    <p:sldId id="312" r:id="rId11"/>
    <p:sldId id="332" r:id="rId12"/>
    <p:sldId id="313" r:id="rId13"/>
    <p:sldId id="335" r:id="rId14"/>
    <p:sldId id="315" r:id="rId15"/>
    <p:sldId id="329" r:id="rId16"/>
    <p:sldId id="333" r:id="rId17"/>
    <p:sldId id="334" r:id="rId18"/>
    <p:sldId id="318" r:id="rId19"/>
    <p:sldId id="321" r:id="rId20"/>
    <p:sldId id="330" r:id="rId21"/>
    <p:sldId id="323" r:id="rId22"/>
  </p:sldIdLst>
  <p:sldSz cx="12192000" cy="6858000"/>
  <p:notesSz cx="6858000" cy="9144000"/>
  <p:embeddedFontLst>
    <p:embeddedFont>
      <p:font typeface="Tahoma" pitchFamily="34" charset="0"/>
      <p:regular r:id="rId24"/>
      <p:bold r:id="rId25"/>
    </p:embeddedFont>
    <p:embeddedFont>
      <p:font typeface="Calibri" pitchFamily="34" charset="0"/>
      <p:regular r:id="rId26"/>
      <p:bold r:id="rId27"/>
      <p:italic r:id="rId28"/>
      <p:boldItalic r:id="rId29"/>
    </p:embeddedFont>
    <p:embeddedFont>
      <p:font typeface="Stencil" pitchFamily="82" charset="0"/>
      <p:regular r:id="rId30"/>
    </p:embeddedFont>
    <p:embeddedFont>
      <p:font typeface="SimSun" pitchFamily="2" charset="-122"/>
      <p:regular r:id="rId31"/>
    </p:embeddedFont>
    <p:embeddedFont>
      <p:font typeface="Calibri Light" pitchFamily="34" charset="0"/>
      <p:regular r:id="rId32"/>
      <p:italic r:id="rId33"/>
    </p:embeddedFont>
    <p:embeddedFont>
      <p:font typeface="Cambria Math"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8B0"/>
    <a:srgbClr val="FF6699"/>
    <a:srgbClr val="FF3300"/>
    <a:srgbClr val="00FF00"/>
    <a:srgbClr val="006666"/>
    <a:srgbClr val="D60093"/>
    <a:srgbClr val="620EFA"/>
    <a:srgbClr val="CCFF66"/>
    <a:srgbClr val="66FF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364" autoAdjust="0"/>
  </p:normalViewPr>
  <p:slideViewPr>
    <p:cSldViewPr snapToGrid="0">
      <p:cViewPr varScale="1">
        <p:scale>
          <a:sx n="87" d="100"/>
          <a:sy n="87" d="100"/>
        </p:scale>
        <p:origin x="-298" y="-86"/>
      </p:cViewPr>
      <p:guideLst>
        <p:guide orient="horz" pos="2160"/>
        <p:guide pos="3840"/>
      </p:guideLst>
    </p:cSldViewPr>
  </p:slideViewPr>
  <p:notesTextViewPr>
    <p:cViewPr>
      <p:scale>
        <a:sx n="1" d="1"/>
        <a:sy n="1" d="1"/>
      </p:scale>
      <p:origin x="0" y="0"/>
    </p:cViewPr>
  </p:notesTextViewPr>
  <p:sorterViewPr>
    <p:cViewPr>
      <p:scale>
        <a:sx n="100" d="100"/>
        <a:sy n="100" d="100"/>
      </p:scale>
      <p:origin x="0" y="-122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6CF60-FE46-452E-98BC-0EB813C537EE}"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2366-E0F7-4D68-9E54-DCB29A3DBA68}" type="slidenum">
              <a:rPr lang="en-US" smtClean="0"/>
              <a:t>‹#›</a:t>
            </a:fld>
            <a:endParaRPr lang="en-US"/>
          </a:p>
        </p:txBody>
      </p:sp>
    </p:spTree>
    <p:extLst>
      <p:ext uri="{BB962C8B-B14F-4D97-AF65-F5344CB8AC3E}">
        <p14:creationId xmlns:p14="http://schemas.microsoft.com/office/powerpoint/2010/main" val="2312257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35741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12/9/2024</a:t>
            </a:fld>
            <a:endParaRPr lang="en-US"/>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12/9/2024</a:t>
            </a:fld>
            <a:endParaRPr lang="en-US"/>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9.wmf"/><Relationship Id="rId5" Type="http://schemas.openxmlformats.org/officeDocument/2006/relationships/oleObject" Target="../embeddings/oleObject3.bin"/><Relationship Id="rId4" Type="http://schemas.openxmlformats.org/officeDocument/2006/relationships/image" Target="../media/image3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1.wmf"/><Relationship Id="rId5" Type="http://schemas.openxmlformats.org/officeDocument/2006/relationships/oleObject" Target="../embeddings/oleObject5.bin"/><Relationship Id="rId4" Type="http://schemas.openxmlformats.org/officeDocument/2006/relationships/image" Target="../media/image40.wmf"/></Relationships>
</file>

<file path=ppt/slides/_rels/slide1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3.wmf"/><Relationship Id="rId5" Type="http://schemas.openxmlformats.org/officeDocument/2006/relationships/oleObject" Target="../embeddings/oleObject7.bin"/><Relationship Id="rId4" Type="http://schemas.openxmlformats.org/officeDocument/2006/relationships/image" Target="../media/image42.wmf"/><Relationship Id="rId9" Type="http://schemas.openxmlformats.org/officeDocument/2006/relationships/image" Target="../media/image45.gi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7.jpg"/><Relationship Id="rId5" Type="http://schemas.openxmlformats.org/officeDocument/2006/relationships/oleObject" Target="../embeddings/oleObject10.bin"/><Relationship Id="rId4" Type="http://schemas.openxmlformats.org/officeDocument/2006/relationships/image" Target="../media/image46.wmf"/></Relationships>
</file>

<file path=ppt/slides/_rels/slide14.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1.xml"/><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8.wmf"/><Relationship Id="rId5" Type="http://schemas.openxmlformats.org/officeDocument/2006/relationships/oleObject" Target="../embeddings/oleObject11.bin"/><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53.png"/><Relationship Id="rId4" Type="http://schemas.openxmlformats.org/officeDocument/2006/relationships/image" Target="../media/image5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37.png"/><Relationship Id="rId4" Type="http://schemas.openxmlformats.org/officeDocument/2006/relationships/image" Target="../media/image54.wmf"/></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55.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gif"/><Relationship Id="rId3" Type="http://schemas.openxmlformats.org/officeDocument/2006/relationships/image" Target="../media/image10.jpeg"/><Relationship Id="rId7" Type="http://schemas.openxmlformats.org/officeDocument/2006/relationships/slide" Target="slide6.xml"/><Relationship Id="rId12" Type="http://schemas.openxmlformats.org/officeDocument/2006/relationships/image" Target="../media/image16.png"/><Relationship Id="rId2" Type="http://schemas.openxmlformats.org/officeDocument/2006/relationships/image" Target="../media/image9.jpg"/><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8.png"/><Relationship Id="rId10"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14.png"/><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audio" Target="../media/audio1.wav"/><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21.gif"/><Relationship Id="rId5" Type="http://schemas.openxmlformats.org/officeDocument/2006/relationships/audio" Target="../media/audio4.wav"/><Relationship Id="rId15" Type="http://schemas.openxmlformats.org/officeDocument/2006/relationships/image" Target="../media/image25.png"/><Relationship Id="rId10" Type="http://schemas.openxmlformats.org/officeDocument/2006/relationships/slide" Target="slide3.xml"/><Relationship Id="rId4" Type="http://schemas.openxmlformats.org/officeDocument/2006/relationships/audio" Target="../media/audio3.wav"/><Relationship Id="rId9" Type="http://schemas.openxmlformats.org/officeDocument/2006/relationships/image" Target="../media/image20.jpe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png"/><Relationship Id="rId18" Type="http://schemas.openxmlformats.org/officeDocument/2006/relationships/image" Target="../media/image27.wmf"/><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slide" Target="slide3.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31.png"/><Relationship Id="rId1" Type="http://schemas.openxmlformats.org/officeDocument/2006/relationships/vmlDrawing" Target="../drawings/vmlDrawing1.vml"/><Relationship Id="rId6" Type="http://schemas.openxmlformats.org/officeDocument/2006/relationships/audio" Target="../media/audio5.wav"/><Relationship Id="rId11" Type="http://schemas.openxmlformats.org/officeDocument/2006/relationships/image" Target="../media/image20.jpeg"/><Relationship Id="rId5" Type="http://schemas.openxmlformats.org/officeDocument/2006/relationships/audio" Target="../media/audio3.wav"/><Relationship Id="rId15" Type="http://schemas.openxmlformats.org/officeDocument/2006/relationships/image" Target="../media/image30.png"/><Relationship Id="rId10" Type="http://schemas.openxmlformats.org/officeDocument/2006/relationships/image" Target="../media/image21.gif"/><Relationship Id="rId4" Type="http://schemas.openxmlformats.org/officeDocument/2006/relationships/audio" Target="../media/audio2.wav"/><Relationship Id="rId9" Type="http://schemas.openxmlformats.org/officeDocument/2006/relationships/image" Target="../media/image12.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4.png"/><Relationship Id="rId3" Type="http://schemas.openxmlformats.org/officeDocument/2006/relationships/audio" Target="../media/audio3.wav"/><Relationship Id="rId7" Type="http://schemas.openxmlformats.org/officeDocument/2006/relationships/image" Target="../media/image20.jpeg"/><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2.wav"/><Relationship Id="rId11" Type="http://schemas.openxmlformats.org/officeDocument/2006/relationships/image" Target="../media/image26.png"/><Relationship Id="rId5" Type="http://schemas.openxmlformats.org/officeDocument/2006/relationships/audio" Target="../media/audio5.wav"/><Relationship Id="rId10" Type="http://schemas.openxmlformats.org/officeDocument/2006/relationships/image" Target="../media/image25.png"/><Relationship Id="rId4" Type="http://schemas.openxmlformats.org/officeDocument/2006/relationships/audio" Target="../media/audio4.wav"/><Relationship Id="rId9" Type="http://schemas.openxmlformats.org/officeDocument/2006/relationships/image" Target="../media/image32.gif"/><Relationship Id="rId14" Type="http://schemas.openxmlformats.org/officeDocument/2006/relationships/image" Target="../media/image21.gi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32.gif"/><Relationship Id="rId5" Type="http://schemas.openxmlformats.org/officeDocument/2006/relationships/audio" Target="../media/audio4.wav"/><Relationship Id="rId10" Type="http://schemas.openxmlformats.org/officeDocument/2006/relationships/slide" Target="slide3.xml"/><Relationship Id="rId4" Type="http://schemas.openxmlformats.org/officeDocument/2006/relationships/audio" Target="../media/audio3.wav"/><Relationship Id="rId9" Type="http://schemas.openxmlformats.org/officeDocument/2006/relationships/image" Target="../media/image20.jpe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922" y="11555"/>
            <a:ext cx="12192000" cy="6954715"/>
          </a:xfrm>
          <a:prstGeom prst="rect">
            <a:avLst/>
          </a:prstGeom>
          <a:noFill/>
          <a:ln w="9525">
            <a:noFill/>
          </a:ln>
        </p:spPr>
      </p:pic>
      <p:grpSp>
        <p:nvGrpSpPr>
          <p:cNvPr id="11" name="Group 10"/>
          <p:cNvGrpSpPr/>
          <p:nvPr/>
        </p:nvGrpSpPr>
        <p:grpSpPr>
          <a:xfrm>
            <a:off x="9012115" y="4026877"/>
            <a:ext cx="2844312" cy="2831124"/>
            <a:chOff x="1872" y="2928"/>
            <a:chExt cx="1776" cy="1189"/>
          </a:xfrm>
        </p:grpSpPr>
        <p:pic>
          <p:nvPicPr>
            <p:cNvPr id="12" name="Picture 11" descr="GEOMTRY"/>
            <p:cNvPicPr>
              <a:picLocks noChangeAspect="1"/>
            </p:cNvPicPr>
            <p:nvPr/>
          </p:nvPicPr>
          <p:blipFill>
            <a:blip r:embed="rId3"/>
            <a:stretch>
              <a:fillRect/>
            </a:stretch>
          </p:blipFill>
          <p:spPr>
            <a:xfrm>
              <a:off x="1872" y="2928"/>
              <a:ext cx="1776" cy="1154"/>
            </a:xfrm>
            <a:prstGeom prst="rect">
              <a:avLst/>
            </a:prstGeom>
            <a:noFill/>
            <a:ln w="9525">
              <a:noFill/>
            </a:ln>
          </p:spPr>
        </p:pic>
        <p:pic>
          <p:nvPicPr>
            <p:cNvPr id="13" name="Picture 12" descr="white_W"/>
            <p:cNvPicPr>
              <a:picLocks noChangeAspect="1"/>
            </p:cNvPicPr>
            <p:nvPr/>
          </p:nvPicPr>
          <p:blipFill>
            <a:blip r:embed="rId4"/>
            <a:stretch>
              <a:fillRect/>
            </a:stretch>
          </p:blipFill>
          <p:spPr>
            <a:xfrm>
              <a:off x="2485" y="3540"/>
              <a:ext cx="620" cy="577"/>
            </a:xfrm>
            <a:prstGeom prst="rect">
              <a:avLst/>
            </a:prstGeom>
            <a:noFill/>
            <a:ln w="9525">
              <a:noFill/>
            </a:ln>
          </p:spPr>
        </p:pic>
      </p:grpSp>
      <p:grpSp>
        <p:nvGrpSpPr>
          <p:cNvPr id="14" name="Group 13"/>
          <p:cNvGrpSpPr/>
          <p:nvPr/>
        </p:nvGrpSpPr>
        <p:grpSpPr>
          <a:xfrm>
            <a:off x="166607" y="4693552"/>
            <a:ext cx="3130508" cy="2261163"/>
            <a:chOff x="3654" y="-295"/>
            <a:chExt cx="2106" cy="1595"/>
          </a:xfrm>
        </p:grpSpPr>
        <p:pic>
          <p:nvPicPr>
            <p:cNvPr id="15" name="Picture 14" descr="Rings"/>
            <p:cNvPicPr>
              <a:picLocks noChangeAspect="1"/>
            </p:cNvPicPr>
            <p:nvPr/>
          </p:nvPicPr>
          <p:blipFill>
            <a:blip r:embed="rId5"/>
            <a:srcRect t="58835" r="35339"/>
            <a:stretch>
              <a:fillRect/>
            </a:stretch>
          </p:blipFill>
          <p:spPr>
            <a:xfrm rot="-23474941">
              <a:off x="3918" y="920"/>
              <a:ext cx="692" cy="380"/>
            </a:xfrm>
            <a:prstGeom prst="rect">
              <a:avLst/>
            </a:prstGeom>
            <a:noFill/>
            <a:ln w="9525">
              <a:noFill/>
            </a:ln>
          </p:spPr>
        </p:pic>
        <p:grpSp>
          <p:nvGrpSpPr>
            <p:cNvPr id="16" name="Group 15"/>
            <p:cNvGrpSpPr/>
            <p:nvPr/>
          </p:nvGrpSpPr>
          <p:grpSpPr>
            <a:xfrm rot="388427">
              <a:off x="3654" y="-295"/>
              <a:ext cx="2106" cy="1296"/>
              <a:chOff x="3273" y="2530"/>
              <a:chExt cx="2106" cy="1296"/>
            </a:xfrm>
          </p:grpSpPr>
          <p:pic>
            <p:nvPicPr>
              <p:cNvPr id="17" name="Picture 16" descr="back[1]"/>
              <p:cNvPicPr>
                <a:picLocks noChangeAspect="1"/>
              </p:cNvPicPr>
              <p:nvPr/>
            </p:nvPicPr>
            <p:blipFill>
              <a:blip r:embed="rId6"/>
              <a:srcRect l="44899" r="23134" b="59843"/>
              <a:stretch>
                <a:fillRect/>
              </a:stretch>
            </p:blipFill>
            <p:spPr>
              <a:xfrm rot="-24310261">
                <a:off x="4085" y="2543"/>
                <a:ext cx="436" cy="409"/>
              </a:xfrm>
              <a:prstGeom prst="rect">
                <a:avLst/>
              </a:prstGeom>
              <a:noFill/>
              <a:ln w="9525">
                <a:noFill/>
              </a:ln>
            </p:spPr>
          </p:pic>
          <p:grpSp>
            <p:nvGrpSpPr>
              <p:cNvPr id="18" name="Group 17"/>
              <p:cNvGrpSpPr/>
              <p:nvPr/>
            </p:nvGrpSpPr>
            <p:grpSpPr>
              <a:xfrm>
                <a:off x="3273" y="2687"/>
                <a:ext cx="2106" cy="1139"/>
                <a:chOff x="3231" y="2460"/>
                <a:chExt cx="2106" cy="1139"/>
              </a:xfrm>
            </p:grpSpPr>
            <p:pic>
              <p:nvPicPr>
                <p:cNvPr id="19" name="Picture 18" descr="h_11"/>
                <p:cNvPicPr>
                  <a:picLocks noChangeAspect="1"/>
                </p:cNvPicPr>
                <p:nvPr/>
              </p:nvPicPr>
              <p:blipFill>
                <a:blip r:embed="rId7"/>
                <a:stretch>
                  <a:fillRect/>
                </a:stretch>
              </p:blipFill>
              <p:spPr>
                <a:xfrm rot="-22103361">
                  <a:off x="3369" y="2549"/>
                  <a:ext cx="1968" cy="1050"/>
                </a:xfrm>
                <a:prstGeom prst="rect">
                  <a:avLst/>
                </a:prstGeom>
                <a:noFill/>
                <a:ln w="9525">
                  <a:noFill/>
                </a:ln>
              </p:spPr>
            </p:pic>
            <p:pic>
              <p:nvPicPr>
                <p:cNvPr id="20" name="Picture 19" descr="back[1]"/>
                <p:cNvPicPr>
                  <a:picLocks noChangeAspect="1"/>
                </p:cNvPicPr>
                <p:nvPr/>
              </p:nvPicPr>
              <p:blipFill>
                <a:blip r:embed="rId6"/>
                <a:srcRect r="51758" b="19724"/>
                <a:stretch>
                  <a:fillRect/>
                </a:stretch>
              </p:blipFill>
              <p:spPr>
                <a:xfrm>
                  <a:off x="3231" y="2460"/>
                  <a:ext cx="900" cy="1118"/>
                </a:xfrm>
                <a:prstGeom prst="rect">
                  <a:avLst/>
                </a:prstGeom>
                <a:noFill/>
                <a:ln w="9525">
                  <a:noFill/>
                </a:ln>
              </p:spPr>
            </p:pic>
          </p:grpSp>
        </p:grpSp>
      </p:grpSp>
      <p:grpSp>
        <p:nvGrpSpPr>
          <p:cNvPr id="21" name="Group 20"/>
          <p:cNvGrpSpPr/>
          <p:nvPr/>
        </p:nvGrpSpPr>
        <p:grpSpPr>
          <a:xfrm>
            <a:off x="4699833" y="548605"/>
            <a:ext cx="2292350" cy="2073276"/>
            <a:chOff x="1357" y="2294"/>
            <a:chExt cx="1824" cy="1527"/>
          </a:xfrm>
        </p:grpSpPr>
        <p:pic>
          <p:nvPicPr>
            <p:cNvPr id="22" name="Picture 21" descr="Froc1"/>
            <p:cNvPicPr>
              <a:picLocks noChangeAspect="1"/>
            </p:cNvPicPr>
            <p:nvPr/>
          </p:nvPicPr>
          <p:blipFill>
            <a:blip r:embed="rId8"/>
            <a:stretch>
              <a:fillRect/>
            </a:stretch>
          </p:blipFill>
          <p:spPr>
            <a:xfrm>
              <a:off x="1434" y="2629"/>
              <a:ext cx="1702" cy="931"/>
            </a:xfrm>
            <a:prstGeom prst="rect">
              <a:avLst/>
            </a:prstGeom>
            <a:noFill/>
            <a:ln w="9525">
              <a:noFill/>
            </a:ln>
          </p:spPr>
        </p:pic>
        <p:grpSp>
          <p:nvGrpSpPr>
            <p:cNvPr id="23" name="Group 22"/>
            <p:cNvGrpSpPr/>
            <p:nvPr/>
          </p:nvGrpSpPr>
          <p:grpSpPr>
            <a:xfrm>
              <a:off x="1357" y="2294"/>
              <a:ext cx="1824" cy="1527"/>
              <a:chOff x="2016" y="768"/>
              <a:chExt cx="1824" cy="1527"/>
            </a:xfrm>
          </p:grpSpPr>
          <p:grpSp>
            <p:nvGrpSpPr>
              <p:cNvPr id="24" name="Group 23"/>
              <p:cNvGrpSpPr/>
              <p:nvPr/>
            </p:nvGrpSpPr>
            <p:grpSpPr>
              <a:xfrm>
                <a:off x="2016" y="960"/>
                <a:ext cx="1824" cy="1039"/>
                <a:chOff x="2064" y="3168"/>
                <a:chExt cx="1824" cy="1039"/>
              </a:xfrm>
            </p:grpSpPr>
            <p:sp>
              <p:nvSpPr>
                <p:cNvPr id="28" name="Freeform 27"/>
                <p:cNvSpPr/>
                <p:nvPr/>
              </p:nvSpPr>
              <p:spPr>
                <a:xfrm>
                  <a:off x="2064" y="3360"/>
                  <a:ext cx="1824" cy="761"/>
                </a:xfrm>
                <a:custGeom>
                  <a:avLst/>
                  <a:gdLst/>
                  <a:ahLst/>
                  <a:cxnLst/>
                  <a:rect l="0" t="0" r="0" b="0"/>
                  <a:pathLst>
                    <a:path w="3648" h="1521">
                      <a:moveTo>
                        <a:pt x="3648" y="376"/>
                      </a:moveTo>
                      <a:lnTo>
                        <a:pt x="3580" y="400"/>
                      </a:lnTo>
                      <a:lnTo>
                        <a:pt x="3507" y="429"/>
                      </a:lnTo>
                      <a:lnTo>
                        <a:pt x="3433" y="455"/>
                      </a:lnTo>
                      <a:lnTo>
                        <a:pt x="3358" y="483"/>
                      </a:lnTo>
                      <a:lnTo>
                        <a:pt x="3280" y="509"/>
                      </a:lnTo>
                      <a:lnTo>
                        <a:pt x="3204" y="535"/>
                      </a:lnTo>
                      <a:lnTo>
                        <a:pt x="3126" y="564"/>
                      </a:lnTo>
                      <a:lnTo>
                        <a:pt x="3047" y="588"/>
                      </a:lnTo>
                      <a:lnTo>
                        <a:pt x="2969" y="612"/>
                      </a:lnTo>
                      <a:lnTo>
                        <a:pt x="2891" y="638"/>
                      </a:lnTo>
                      <a:lnTo>
                        <a:pt x="2812" y="660"/>
                      </a:lnTo>
                      <a:lnTo>
                        <a:pt x="2734" y="685"/>
                      </a:lnTo>
                      <a:lnTo>
                        <a:pt x="2660" y="709"/>
                      </a:lnTo>
                      <a:lnTo>
                        <a:pt x="2584" y="727"/>
                      </a:lnTo>
                      <a:lnTo>
                        <a:pt x="2512" y="747"/>
                      </a:lnTo>
                      <a:lnTo>
                        <a:pt x="2438" y="764"/>
                      </a:lnTo>
                      <a:lnTo>
                        <a:pt x="2368" y="781"/>
                      </a:lnTo>
                      <a:lnTo>
                        <a:pt x="2301" y="797"/>
                      </a:lnTo>
                      <a:lnTo>
                        <a:pt x="2235" y="814"/>
                      </a:lnTo>
                      <a:lnTo>
                        <a:pt x="2172" y="827"/>
                      </a:lnTo>
                      <a:lnTo>
                        <a:pt x="2111" y="838"/>
                      </a:lnTo>
                      <a:lnTo>
                        <a:pt x="2055" y="844"/>
                      </a:lnTo>
                      <a:lnTo>
                        <a:pt x="2002" y="849"/>
                      </a:lnTo>
                      <a:lnTo>
                        <a:pt x="1955" y="857"/>
                      </a:lnTo>
                      <a:lnTo>
                        <a:pt x="1911" y="858"/>
                      </a:lnTo>
                      <a:lnTo>
                        <a:pt x="1868" y="858"/>
                      </a:lnTo>
                      <a:lnTo>
                        <a:pt x="1831" y="857"/>
                      </a:lnTo>
                      <a:lnTo>
                        <a:pt x="1800" y="849"/>
                      </a:lnTo>
                      <a:lnTo>
                        <a:pt x="1772" y="844"/>
                      </a:lnTo>
                      <a:lnTo>
                        <a:pt x="1754" y="838"/>
                      </a:lnTo>
                      <a:lnTo>
                        <a:pt x="1735" y="821"/>
                      </a:lnTo>
                      <a:lnTo>
                        <a:pt x="1728" y="809"/>
                      </a:lnTo>
                      <a:lnTo>
                        <a:pt x="1709" y="760"/>
                      </a:lnTo>
                      <a:lnTo>
                        <a:pt x="1700" y="720"/>
                      </a:lnTo>
                      <a:lnTo>
                        <a:pt x="1707" y="675"/>
                      </a:lnTo>
                      <a:lnTo>
                        <a:pt x="1715" y="633"/>
                      </a:lnTo>
                      <a:lnTo>
                        <a:pt x="1726" y="590"/>
                      </a:lnTo>
                      <a:lnTo>
                        <a:pt x="1733" y="544"/>
                      </a:lnTo>
                      <a:lnTo>
                        <a:pt x="1735" y="496"/>
                      </a:lnTo>
                      <a:lnTo>
                        <a:pt x="1728" y="448"/>
                      </a:lnTo>
                      <a:lnTo>
                        <a:pt x="1696" y="411"/>
                      </a:lnTo>
                      <a:lnTo>
                        <a:pt x="1667" y="376"/>
                      </a:lnTo>
                      <a:lnTo>
                        <a:pt x="1635" y="337"/>
                      </a:lnTo>
                      <a:lnTo>
                        <a:pt x="1608" y="290"/>
                      </a:lnTo>
                      <a:lnTo>
                        <a:pt x="1580" y="246"/>
                      </a:lnTo>
                      <a:lnTo>
                        <a:pt x="1552" y="203"/>
                      </a:lnTo>
                      <a:lnTo>
                        <a:pt x="1521" y="161"/>
                      </a:lnTo>
                      <a:lnTo>
                        <a:pt x="1489" y="120"/>
                      </a:lnTo>
                      <a:lnTo>
                        <a:pt x="1456" y="85"/>
                      </a:lnTo>
                      <a:lnTo>
                        <a:pt x="1421" y="52"/>
                      </a:lnTo>
                      <a:lnTo>
                        <a:pt x="1378" y="26"/>
                      </a:lnTo>
                      <a:lnTo>
                        <a:pt x="1337" y="9"/>
                      </a:lnTo>
                      <a:lnTo>
                        <a:pt x="1288" y="0"/>
                      </a:lnTo>
                      <a:lnTo>
                        <a:pt x="1234" y="0"/>
                      </a:lnTo>
                      <a:lnTo>
                        <a:pt x="1175" y="11"/>
                      </a:lnTo>
                      <a:lnTo>
                        <a:pt x="1108" y="33"/>
                      </a:lnTo>
                      <a:lnTo>
                        <a:pt x="1032" y="57"/>
                      </a:lnTo>
                      <a:lnTo>
                        <a:pt x="966" y="81"/>
                      </a:lnTo>
                      <a:lnTo>
                        <a:pt x="906" y="102"/>
                      </a:lnTo>
                      <a:lnTo>
                        <a:pt x="853" y="120"/>
                      </a:lnTo>
                      <a:lnTo>
                        <a:pt x="808" y="141"/>
                      </a:lnTo>
                      <a:lnTo>
                        <a:pt x="766" y="161"/>
                      </a:lnTo>
                      <a:lnTo>
                        <a:pt x="727" y="179"/>
                      </a:lnTo>
                      <a:lnTo>
                        <a:pt x="692" y="198"/>
                      </a:lnTo>
                      <a:lnTo>
                        <a:pt x="655" y="218"/>
                      </a:lnTo>
                      <a:lnTo>
                        <a:pt x="616" y="235"/>
                      </a:lnTo>
                      <a:lnTo>
                        <a:pt x="575" y="255"/>
                      </a:lnTo>
                      <a:lnTo>
                        <a:pt x="531" y="274"/>
                      </a:lnTo>
                      <a:lnTo>
                        <a:pt x="479" y="294"/>
                      </a:lnTo>
                      <a:lnTo>
                        <a:pt x="424" y="318"/>
                      </a:lnTo>
                      <a:lnTo>
                        <a:pt x="355" y="342"/>
                      </a:lnTo>
                      <a:lnTo>
                        <a:pt x="279" y="364"/>
                      </a:lnTo>
                      <a:lnTo>
                        <a:pt x="0" y="1088"/>
                      </a:lnTo>
                      <a:lnTo>
                        <a:pt x="89" y="1058"/>
                      </a:lnTo>
                      <a:lnTo>
                        <a:pt x="170" y="1025"/>
                      </a:lnTo>
                      <a:lnTo>
                        <a:pt x="250" y="995"/>
                      </a:lnTo>
                      <a:lnTo>
                        <a:pt x="322" y="971"/>
                      </a:lnTo>
                      <a:lnTo>
                        <a:pt x="390" y="945"/>
                      </a:lnTo>
                      <a:lnTo>
                        <a:pt x="453" y="918"/>
                      </a:lnTo>
                      <a:lnTo>
                        <a:pt x="514" y="895"/>
                      </a:lnTo>
                      <a:lnTo>
                        <a:pt x="575" y="875"/>
                      </a:lnTo>
                      <a:lnTo>
                        <a:pt x="633" y="857"/>
                      </a:lnTo>
                      <a:lnTo>
                        <a:pt x="692" y="838"/>
                      </a:lnTo>
                      <a:lnTo>
                        <a:pt x="747" y="816"/>
                      </a:lnTo>
                      <a:lnTo>
                        <a:pt x="805" y="797"/>
                      </a:lnTo>
                      <a:lnTo>
                        <a:pt x="862" y="781"/>
                      </a:lnTo>
                      <a:lnTo>
                        <a:pt x="923" y="766"/>
                      </a:lnTo>
                      <a:lnTo>
                        <a:pt x="984" y="749"/>
                      </a:lnTo>
                      <a:lnTo>
                        <a:pt x="1053" y="734"/>
                      </a:lnTo>
                      <a:lnTo>
                        <a:pt x="1054" y="833"/>
                      </a:lnTo>
                      <a:lnTo>
                        <a:pt x="1041" y="938"/>
                      </a:lnTo>
                      <a:lnTo>
                        <a:pt x="1017" y="1042"/>
                      </a:lnTo>
                      <a:lnTo>
                        <a:pt x="1003" y="1147"/>
                      </a:lnTo>
                      <a:lnTo>
                        <a:pt x="1004" y="1192"/>
                      </a:lnTo>
                      <a:lnTo>
                        <a:pt x="1008" y="1230"/>
                      </a:lnTo>
                      <a:lnTo>
                        <a:pt x="1027" y="1273"/>
                      </a:lnTo>
                      <a:lnTo>
                        <a:pt x="1047" y="1312"/>
                      </a:lnTo>
                      <a:lnTo>
                        <a:pt x="1071" y="1349"/>
                      </a:lnTo>
                      <a:lnTo>
                        <a:pt x="1099" y="1382"/>
                      </a:lnTo>
                      <a:lnTo>
                        <a:pt x="1134" y="1414"/>
                      </a:lnTo>
                      <a:lnTo>
                        <a:pt x="1171" y="1443"/>
                      </a:lnTo>
                      <a:lnTo>
                        <a:pt x="1214" y="1467"/>
                      </a:lnTo>
                      <a:lnTo>
                        <a:pt x="1256" y="1488"/>
                      </a:lnTo>
                      <a:lnTo>
                        <a:pt x="1304" y="1502"/>
                      </a:lnTo>
                      <a:lnTo>
                        <a:pt x="1352" y="1515"/>
                      </a:lnTo>
                      <a:lnTo>
                        <a:pt x="1399" y="1521"/>
                      </a:lnTo>
                      <a:lnTo>
                        <a:pt x="1448" y="1521"/>
                      </a:lnTo>
                      <a:lnTo>
                        <a:pt x="1497" y="1519"/>
                      </a:lnTo>
                      <a:lnTo>
                        <a:pt x="1547" y="1508"/>
                      </a:lnTo>
                      <a:lnTo>
                        <a:pt x="1584" y="1502"/>
                      </a:lnTo>
                      <a:lnTo>
                        <a:pt x="1622" y="1497"/>
                      </a:lnTo>
                      <a:lnTo>
                        <a:pt x="1665" y="1491"/>
                      </a:lnTo>
                      <a:lnTo>
                        <a:pt x="1709" y="1484"/>
                      </a:lnTo>
                      <a:lnTo>
                        <a:pt x="1754" y="1480"/>
                      </a:lnTo>
                      <a:lnTo>
                        <a:pt x="1800" y="1473"/>
                      </a:lnTo>
                      <a:lnTo>
                        <a:pt x="1848" y="1469"/>
                      </a:lnTo>
                      <a:lnTo>
                        <a:pt x="1898" y="1462"/>
                      </a:lnTo>
                      <a:lnTo>
                        <a:pt x="1952" y="1454"/>
                      </a:lnTo>
                      <a:lnTo>
                        <a:pt x="2003" y="1445"/>
                      </a:lnTo>
                      <a:lnTo>
                        <a:pt x="2061" y="1438"/>
                      </a:lnTo>
                      <a:lnTo>
                        <a:pt x="2116" y="1428"/>
                      </a:lnTo>
                      <a:lnTo>
                        <a:pt x="2172" y="1419"/>
                      </a:lnTo>
                      <a:lnTo>
                        <a:pt x="2231" y="1410"/>
                      </a:lnTo>
                      <a:lnTo>
                        <a:pt x="2290" y="1399"/>
                      </a:lnTo>
                      <a:lnTo>
                        <a:pt x="2353" y="1388"/>
                      </a:lnTo>
                      <a:lnTo>
                        <a:pt x="2412" y="1377"/>
                      </a:lnTo>
                      <a:lnTo>
                        <a:pt x="2475" y="1364"/>
                      </a:lnTo>
                      <a:lnTo>
                        <a:pt x="2536" y="1351"/>
                      </a:lnTo>
                      <a:lnTo>
                        <a:pt x="2601" y="1340"/>
                      </a:lnTo>
                      <a:lnTo>
                        <a:pt x="2664" y="1327"/>
                      </a:lnTo>
                      <a:lnTo>
                        <a:pt x="2725" y="1310"/>
                      </a:lnTo>
                      <a:lnTo>
                        <a:pt x="2790" y="1293"/>
                      </a:lnTo>
                      <a:lnTo>
                        <a:pt x="2854" y="1275"/>
                      </a:lnTo>
                      <a:lnTo>
                        <a:pt x="2919" y="1258"/>
                      </a:lnTo>
                      <a:lnTo>
                        <a:pt x="2984" y="1240"/>
                      </a:lnTo>
                      <a:lnTo>
                        <a:pt x="3047" y="1219"/>
                      </a:lnTo>
                      <a:lnTo>
                        <a:pt x="3112" y="1199"/>
                      </a:lnTo>
                      <a:lnTo>
                        <a:pt x="3176" y="1182"/>
                      </a:lnTo>
                      <a:lnTo>
                        <a:pt x="3239" y="1155"/>
                      </a:lnTo>
                      <a:lnTo>
                        <a:pt x="3304" y="1134"/>
                      </a:lnTo>
                      <a:lnTo>
                        <a:pt x="3367" y="1108"/>
                      </a:lnTo>
                      <a:lnTo>
                        <a:pt x="3648" y="376"/>
                      </a:lnTo>
                      <a:close/>
                    </a:path>
                  </a:pathLst>
                </a:custGeom>
                <a:solidFill>
                  <a:srgbClr val="FFFF99"/>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29" name="Freeform 28"/>
                <p:cNvSpPr/>
                <p:nvPr/>
              </p:nvSpPr>
              <p:spPr>
                <a:xfrm>
                  <a:off x="2413" y="3168"/>
                  <a:ext cx="627" cy="709"/>
                </a:xfrm>
                <a:custGeom>
                  <a:avLst/>
                  <a:gdLst/>
                  <a:ahLst/>
                  <a:cxnLst/>
                  <a:rect l="0" t="0" r="0" b="0"/>
                  <a:pathLst>
                    <a:path w="1255" h="1417">
                      <a:moveTo>
                        <a:pt x="1255" y="0"/>
                      </a:move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12" y="1386"/>
                      </a:lnTo>
                      <a:lnTo>
                        <a:pt x="19" y="1353"/>
                      </a:lnTo>
                      <a:lnTo>
                        <a:pt x="24" y="1329"/>
                      </a:lnTo>
                      <a:lnTo>
                        <a:pt x="37" y="1310"/>
                      </a:lnTo>
                      <a:lnTo>
                        <a:pt x="30" y="1282"/>
                      </a:lnTo>
                      <a:lnTo>
                        <a:pt x="30" y="1243"/>
                      </a:lnTo>
                      <a:lnTo>
                        <a:pt x="41" y="1199"/>
                      </a:lnTo>
                      <a:lnTo>
                        <a:pt x="67" y="1149"/>
                      </a:lnTo>
                      <a:lnTo>
                        <a:pt x="111" y="1110"/>
                      </a:lnTo>
                      <a:lnTo>
                        <a:pt x="178" y="1079"/>
                      </a:lnTo>
                      <a:lnTo>
                        <a:pt x="269" y="1062"/>
                      </a:lnTo>
                      <a:lnTo>
                        <a:pt x="385" y="1071"/>
                      </a:lnTo>
                      <a:lnTo>
                        <a:pt x="415" y="1029"/>
                      </a:lnTo>
                      <a:lnTo>
                        <a:pt x="463" y="962"/>
                      </a:lnTo>
                      <a:lnTo>
                        <a:pt x="526" y="881"/>
                      </a:lnTo>
                      <a:lnTo>
                        <a:pt x="596" y="796"/>
                      </a:lnTo>
                      <a:lnTo>
                        <a:pt x="666" y="722"/>
                      </a:lnTo>
                      <a:lnTo>
                        <a:pt x="737" y="659"/>
                      </a:lnTo>
                      <a:lnTo>
                        <a:pt x="790" y="629"/>
                      </a:lnTo>
                      <a:lnTo>
                        <a:pt x="827" y="631"/>
                      </a:lnTo>
                      <a:lnTo>
                        <a:pt x="811" y="614"/>
                      </a:lnTo>
                      <a:lnTo>
                        <a:pt x="788" y="603"/>
                      </a:lnTo>
                      <a:lnTo>
                        <a:pt x="763" y="598"/>
                      </a:lnTo>
                      <a:lnTo>
                        <a:pt x="737" y="598"/>
                      </a:lnTo>
                      <a:lnTo>
                        <a:pt x="705" y="600"/>
                      </a:lnTo>
                      <a:lnTo>
                        <a:pt x="670" y="609"/>
                      </a:lnTo>
                      <a:lnTo>
                        <a:pt x="637" y="624"/>
                      </a:lnTo>
                      <a:lnTo>
                        <a:pt x="603" y="640"/>
                      </a:lnTo>
                      <a:lnTo>
                        <a:pt x="624" y="620"/>
                      </a:lnTo>
                      <a:lnTo>
                        <a:pt x="646" y="600"/>
                      </a:lnTo>
                      <a:lnTo>
                        <a:pt x="676" y="583"/>
                      </a:lnTo>
                      <a:lnTo>
                        <a:pt x="707" y="564"/>
                      </a:lnTo>
                      <a:lnTo>
                        <a:pt x="742" y="550"/>
                      </a:lnTo>
                      <a:lnTo>
                        <a:pt x="777" y="542"/>
                      </a:lnTo>
                      <a:lnTo>
                        <a:pt x="813" y="540"/>
                      </a:lnTo>
                      <a:lnTo>
                        <a:pt x="850" y="542"/>
                      </a:lnTo>
                      <a:lnTo>
                        <a:pt x="848" y="511"/>
                      </a:lnTo>
                      <a:lnTo>
                        <a:pt x="853" y="472"/>
                      </a:lnTo>
                      <a:lnTo>
                        <a:pt x="870" y="418"/>
                      </a:lnTo>
                      <a:lnTo>
                        <a:pt x="898" y="361"/>
                      </a:lnTo>
                      <a:lnTo>
                        <a:pt x="948" y="291"/>
                      </a:lnTo>
                      <a:lnTo>
                        <a:pt x="1022" y="209"/>
                      </a:lnTo>
                      <a:lnTo>
                        <a:pt x="1120" y="111"/>
                      </a:lnTo>
                      <a:lnTo>
                        <a:pt x="1255" y="0"/>
                      </a:lnTo>
                      <a:close/>
                    </a:path>
                  </a:pathLst>
                </a:custGeom>
                <a:solidFill>
                  <a:srgbClr val="FFCC00"/>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30" name="Freeform 29"/>
                <p:cNvSpPr/>
                <p:nvPr/>
              </p:nvSpPr>
              <p:spPr>
                <a:xfrm>
                  <a:off x="2413" y="3168"/>
                  <a:ext cx="627" cy="709"/>
                </a:xfrm>
                <a:custGeom>
                  <a:avLst/>
                  <a:gdLst/>
                  <a:ahLst/>
                  <a:cxnLst/>
                  <a:rect l="0" t="0" r="0" b="0"/>
                  <a:pathLst>
                    <a:path w="1255" h="1417">
                      <a:moveTo>
                        <a:pt x="1255" y="0"/>
                      </a:moveTo>
                      <a:lnTo>
                        <a:pt x="1255" y="0"/>
                      </a:ln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0" y="1417"/>
                      </a:lnTo>
                      <a:lnTo>
                        <a:pt x="12" y="1386"/>
                      </a:lnTo>
                      <a:lnTo>
                        <a:pt x="19" y="1353"/>
                      </a:lnTo>
                      <a:lnTo>
                        <a:pt x="24" y="1329"/>
                      </a:lnTo>
                      <a:lnTo>
                        <a:pt x="37" y="1310"/>
                      </a:lnTo>
                      <a:lnTo>
                        <a:pt x="37" y="1310"/>
                      </a:lnTo>
                      <a:lnTo>
                        <a:pt x="30" y="1282"/>
                      </a:lnTo>
                      <a:lnTo>
                        <a:pt x="30" y="1243"/>
                      </a:lnTo>
                      <a:lnTo>
                        <a:pt x="41" y="1199"/>
                      </a:lnTo>
                      <a:lnTo>
                        <a:pt x="67" y="1149"/>
                      </a:lnTo>
                      <a:lnTo>
                        <a:pt x="111" y="1110"/>
                      </a:lnTo>
                      <a:lnTo>
                        <a:pt x="178" y="1079"/>
                      </a:lnTo>
                      <a:lnTo>
                        <a:pt x="269" y="1062"/>
                      </a:lnTo>
                      <a:lnTo>
                        <a:pt x="385" y="1071"/>
                      </a:lnTo>
                      <a:lnTo>
                        <a:pt x="385" y="1071"/>
                      </a:lnTo>
                      <a:lnTo>
                        <a:pt x="415" y="1029"/>
                      </a:lnTo>
                      <a:lnTo>
                        <a:pt x="463" y="962"/>
                      </a:lnTo>
                      <a:lnTo>
                        <a:pt x="526" y="881"/>
                      </a:lnTo>
                      <a:lnTo>
                        <a:pt x="596" y="796"/>
                      </a:lnTo>
                      <a:lnTo>
                        <a:pt x="666" y="722"/>
                      </a:lnTo>
                      <a:lnTo>
                        <a:pt x="737" y="659"/>
                      </a:lnTo>
                      <a:lnTo>
                        <a:pt x="790" y="629"/>
                      </a:lnTo>
                      <a:lnTo>
                        <a:pt x="827" y="631"/>
                      </a:lnTo>
                      <a:lnTo>
                        <a:pt x="827" y="631"/>
                      </a:lnTo>
                      <a:lnTo>
                        <a:pt x="811" y="614"/>
                      </a:lnTo>
                      <a:lnTo>
                        <a:pt x="788" y="603"/>
                      </a:lnTo>
                      <a:lnTo>
                        <a:pt x="763" y="598"/>
                      </a:lnTo>
                      <a:lnTo>
                        <a:pt x="737" y="598"/>
                      </a:lnTo>
                      <a:lnTo>
                        <a:pt x="705" y="600"/>
                      </a:lnTo>
                      <a:lnTo>
                        <a:pt x="670" y="609"/>
                      </a:lnTo>
                      <a:lnTo>
                        <a:pt x="637" y="624"/>
                      </a:lnTo>
                      <a:lnTo>
                        <a:pt x="603" y="640"/>
                      </a:lnTo>
                      <a:lnTo>
                        <a:pt x="603" y="640"/>
                      </a:lnTo>
                      <a:lnTo>
                        <a:pt x="624" y="620"/>
                      </a:lnTo>
                      <a:lnTo>
                        <a:pt x="646" y="600"/>
                      </a:lnTo>
                      <a:lnTo>
                        <a:pt x="676" y="583"/>
                      </a:lnTo>
                      <a:lnTo>
                        <a:pt x="707" y="564"/>
                      </a:lnTo>
                      <a:lnTo>
                        <a:pt x="742" y="550"/>
                      </a:lnTo>
                      <a:lnTo>
                        <a:pt x="777" y="542"/>
                      </a:lnTo>
                      <a:lnTo>
                        <a:pt x="813" y="540"/>
                      </a:lnTo>
                      <a:lnTo>
                        <a:pt x="850" y="542"/>
                      </a:lnTo>
                      <a:lnTo>
                        <a:pt x="850" y="542"/>
                      </a:lnTo>
                      <a:lnTo>
                        <a:pt x="848" y="511"/>
                      </a:lnTo>
                      <a:lnTo>
                        <a:pt x="853" y="472"/>
                      </a:lnTo>
                      <a:lnTo>
                        <a:pt x="870" y="418"/>
                      </a:lnTo>
                      <a:lnTo>
                        <a:pt x="898" y="361"/>
                      </a:lnTo>
                      <a:lnTo>
                        <a:pt x="948" y="291"/>
                      </a:lnTo>
                      <a:lnTo>
                        <a:pt x="1022" y="209"/>
                      </a:lnTo>
                      <a:lnTo>
                        <a:pt x="1120" y="111"/>
                      </a:lnTo>
                      <a:lnTo>
                        <a:pt x="1255" y="0"/>
                      </a:lnTo>
                    </a:path>
                  </a:pathLst>
                </a:custGeom>
                <a:noFill/>
                <a:ln w="0" cap="flat" cmpd="sng">
                  <a:solidFill>
                    <a:srgbClr val="0000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31" name="Freeform 30"/>
                <p:cNvSpPr/>
                <p:nvPr/>
              </p:nvSpPr>
              <p:spPr>
                <a:xfrm>
                  <a:off x="2346" y="3765"/>
                  <a:ext cx="164" cy="194"/>
                </a:xfrm>
                <a:custGeom>
                  <a:avLst/>
                  <a:gdLst/>
                  <a:ahLst/>
                  <a:cxnLst/>
                  <a:rect l="0" t="0" r="0" b="0"/>
                  <a:pathLst>
                    <a:path w="328" h="388">
                      <a:moveTo>
                        <a:pt x="294" y="388"/>
                      </a:moveTo>
                      <a:lnTo>
                        <a:pt x="311" y="386"/>
                      </a:lnTo>
                      <a:lnTo>
                        <a:pt x="326" y="373"/>
                      </a:lnTo>
                      <a:lnTo>
                        <a:pt x="328" y="349"/>
                      </a:lnTo>
                      <a:lnTo>
                        <a:pt x="328" y="318"/>
                      </a:lnTo>
                      <a:lnTo>
                        <a:pt x="315" y="251"/>
                      </a:lnTo>
                      <a:lnTo>
                        <a:pt x="304" y="201"/>
                      </a:lnTo>
                      <a:lnTo>
                        <a:pt x="289" y="164"/>
                      </a:lnTo>
                      <a:lnTo>
                        <a:pt x="278" y="142"/>
                      </a:lnTo>
                      <a:lnTo>
                        <a:pt x="265" y="129"/>
                      </a:lnTo>
                      <a:lnTo>
                        <a:pt x="250" y="122"/>
                      </a:lnTo>
                      <a:lnTo>
                        <a:pt x="235" y="116"/>
                      </a:lnTo>
                      <a:lnTo>
                        <a:pt x="222" y="116"/>
                      </a:lnTo>
                      <a:lnTo>
                        <a:pt x="222" y="114"/>
                      </a:lnTo>
                      <a:lnTo>
                        <a:pt x="222" y="105"/>
                      </a:lnTo>
                      <a:lnTo>
                        <a:pt x="222" y="96"/>
                      </a:lnTo>
                      <a:lnTo>
                        <a:pt x="222" y="81"/>
                      </a:lnTo>
                      <a:lnTo>
                        <a:pt x="241" y="77"/>
                      </a:lnTo>
                      <a:lnTo>
                        <a:pt x="256" y="66"/>
                      </a:lnTo>
                      <a:lnTo>
                        <a:pt x="268" y="49"/>
                      </a:lnTo>
                      <a:lnTo>
                        <a:pt x="270" y="33"/>
                      </a:lnTo>
                      <a:lnTo>
                        <a:pt x="268" y="18"/>
                      </a:lnTo>
                      <a:lnTo>
                        <a:pt x="256" y="5"/>
                      </a:lnTo>
                      <a:lnTo>
                        <a:pt x="241" y="0"/>
                      </a:lnTo>
                      <a:lnTo>
                        <a:pt x="222" y="0"/>
                      </a:lnTo>
                      <a:lnTo>
                        <a:pt x="108" y="0"/>
                      </a:lnTo>
                      <a:lnTo>
                        <a:pt x="87" y="0"/>
                      </a:lnTo>
                      <a:lnTo>
                        <a:pt x="74" y="5"/>
                      </a:lnTo>
                      <a:lnTo>
                        <a:pt x="63" y="18"/>
                      </a:lnTo>
                      <a:lnTo>
                        <a:pt x="59" y="33"/>
                      </a:lnTo>
                      <a:lnTo>
                        <a:pt x="63" y="49"/>
                      </a:lnTo>
                      <a:lnTo>
                        <a:pt x="74" y="66"/>
                      </a:lnTo>
                      <a:lnTo>
                        <a:pt x="87" y="77"/>
                      </a:lnTo>
                      <a:lnTo>
                        <a:pt x="108" y="81"/>
                      </a:lnTo>
                      <a:lnTo>
                        <a:pt x="108" y="96"/>
                      </a:lnTo>
                      <a:lnTo>
                        <a:pt x="108" y="105"/>
                      </a:lnTo>
                      <a:lnTo>
                        <a:pt x="108" y="114"/>
                      </a:lnTo>
                      <a:lnTo>
                        <a:pt x="108" y="116"/>
                      </a:lnTo>
                      <a:lnTo>
                        <a:pt x="93" y="116"/>
                      </a:lnTo>
                      <a:lnTo>
                        <a:pt x="80" y="122"/>
                      </a:lnTo>
                      <a:lnTo>
                        <a:pt x="65" y="129"/>
                      </a:lnTo>
                      <a:lnTo>
                        <a:pt x="52" y="142"/>
                      </a:lnTo>
                      <a:lnTo>
                        <a:pt x="41" y="164"/>
                      </a:lnTo>
                      <a:lnTo>
                        <a:pt x="26" y="201"/>
                      </a:lnTo>
                      <a:lnTo>
                        <a:pt x="15" y="251"/>
                      </a:lnTo>
                      <a:lnTo>
                        <a:pt x="0" y="318"/>
                      </a:lnTo>
                      <a:lnTo>
                        <a:pt x="0" y="349"/>
                      </a:lnTo>
                      <a:lnTo>
                        <a:pt x="8" y="373"/>
                      </a:lnTo>
                      <a:lnTo>
                        <a:pt x="17" y="386"/>
                      </a:lnTo>
                      <a:lnTo>
                        <a:pt x="35" y="388"/>
                      </a:lnTo>
                      <a:lnTo>
                        <a:pt x="294" y="388"/>
                      </a:lnTo>
                      <a:close/>
                    </a:path>
                  </a:pathLst>
                </a:custGeom>
                <a:solidFill>
                  <a:srgbClr val="000000"/>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32" name="Freeform 31"/>
                <p:cNvSpPr/>
                <p:nvPr/>
              </p:nvSpPr>
              <p:spPr>
                <a:xfrm>
                  <a:off x="3102" y="3756"/>
                  <a:ext cx="355" cy="421"/>
                </a:xfrm>
                <a:custGeom>
                  <a:avLst/>
                  <a:gdLst/>
                  <a:ahLst/>
                  <a:cxnLst/>
                  <a:rect l="0" t="0" r="0" b="0"/>
                  <a:pathLst>
                    <a:path w="710" h="844">
                      <a:moveTo>
                        <a:pt x="710" y="198"/>
                      </a:move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66" y="827"/>
                      </a:lnTo>
                      <a:lnTo>
                        <a:pt x="51" y="799"/>
                      </a:lnTo>
                      <a:lnTo>
                        <a:pt x="38" y="764"/>
                      </a:lnTo>
                      <a:lnTo>
                        <a:pt x="24" y="725"/>
                      </a:lnTo>
                      <a:lnTo>
                        <a:pt x="14" y="690"/>
                      </a:lnTo>
                      <a:lnTo>
                        <a:pt x="9" y="659"/>
                      </a:lnTo>
                      <a:lnTo>
                        <a:pt x="1" y="638"/>
                      </a:lnTo>
                      <a:lnTo>
                        <a:pt x="0" y="629"/>
                      </a:lnTo>
                      <a:lnTo>
                        <a:pt x="1" y="629"/>
                      </a:lnTo>
                      <a:lnTo>
                        <a:pt x="3" y="629"/>
                      </a:lnTo>
                      <a:lnTo>
                        <a:pt x="13" y="629"/>
                      </a:lnTo>
                      <a:lnTo>
                        <a:pt x="24" y="624"/>
                      </a:lnTo>
                      <a:lnTo>
                        <a:pt x="35" y="614"/>
                      </a:lnTo>
                      <a:lnTo>
                        <a:pt x="51" y="603"/>
                      </a:lnTo>
                      <a:lnTo>
                        <a:pt x="74" y="587"/>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9" y="54"/>
                      </a:lnTo>
                      <a:lnTo>
                        <a:pt x="662" y="117"/>
                      </a:lnTo>
                      <a:lnTo>
                        <a:pt x="680" y="172"/>
                      </a:lnTo>
                      <a:lnTo>
                        <a:pt x="710" y="198"/>
                      </a:lnTo>
                      <a:close/>
                    </a:path>
                  </a:pathLst>
                </a:custGeom>
                <a:solidFill>
                  <a:srgbClr val="FFFFFF"/>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33" name="Freeform 32"/>
                <p:cNvSpPr/>
                <p:nvPr/>
              </p:nvSpPr>
              <p:spPr>
                <a:xfrm>
                  <a:off x="3102" y="3756"/>
                  <a:ext cx="355" cy="421"/>
                </a:xfrm>
                <a:custGeom>
                  <a:avLst/>
                  <a:gdLst/>
                  <a:ahLst/>
                  <a:cxnLst/>
                  <a:rect l="0" t="0" r="0" b="0"/>
                  <a:pathLst>
                    <a:path w="710" h="844">
                      <a:moveTo>
                        <a:pt x="710" y="198"/>
                      </a:moveTo>
                      <a:lnTo>
                        <a:pt x="710" y="198"/>
                      </a:ln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83" y="844"/>
                      </a:lnTo>
                      <a:lnTo>
                        <a:pt x="66" y="827"/>
                      </a:lnTo>
                      <a:lnTo>
                        <a:pt x="51" y="799"/>
                      </a:lnTo>
                      <a:lnTo>
                        <a:pt x="38" y="764"/>
                      </a:lnTo>
                      <a:lnTo>
                        <a:pt x="24" y="725"/>
                      </a:lnTo>
                      <a:lnTo>
                        <a:pt x="14" y="690"/>
                      </a:lnTo>
                      <a:lnTo>
                        <a:pt x="9" y="659"/>
                      </a:lnTo>
                      <a:lnTo>
                        <a:pt x="1" y="638"/>
                      </a:lnTo>
                      <a:lnTo>
                        <a:pt x="0" y="629"/>
                      </a:lnTo>
                      <a:lnTo>
                        <a:pt x="0" y="629"/>
                      </a:lnTo>
                      <a:lnTo>
                        <a:pt x="1" y="629"/>
                      </a:lnTo>
                      <a:lnTo>
                        <a:pt x="3" y="629"/>
                      </a:lnTo>
                      <a:lnTo>
                        <a:pt x="13" y="629"/>
                      </a:lnTo>
                      <a:lnTo>
                        <a:pt x="24" y="624"/>
                      </a:lnTo>
                      <a:lnTo>
                        <a:pt x="35" y="614"/>
                      </a:lnTo>
                      <a:lnTo>
                        <a:pt x="51" y="603"/>
                      </a:lnTo>
                      <a:lnTo>
                        <a:pt x="74" y="587"/>
                      </a:lnTo>
                      <a:lnTo>
                        <a:pt x="90" y="561"/>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7" y="0"/>
                      </a:lnTo>
                      <a:lnTo>
                        <a:pt x="649" y="54"/>
                      </a:lnTo>
                      <a:lnTo>
                        <a:pt x="662" y="117"/>
                      </a:lnTo>
                      <a:lnTo>
                        <a:pt x="680" y="172"/>
                      </a:lnTo>
                      <a:lnTo>
                        <a:pt x="710" y="198"/>
                      </a:lnTo>
                    </a:path>
                  </a:pathLst>
                </a:custGeom>
                <a:noFill/>
                <a:ln w="0" cap="flat" cmpd="sng">
                  <a:solidFill>
                    <a:srgbClr val="0000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34" name="Freeform 33"/>
                <p:cNvSpPr/>
                <p:nvPr/>
              </p:nvSpPr>
              <p:spPr>
                <a:xfrm>
                  <a:off x="2568" y="3553"/>
                  <a:ext cx="906" cy="654"/>
                </a:xfrm>
                <a:custGeom>
                  <a:avLst/>
                  <a:gdLst/>
                  <a:ahLst/>
                  <a:cxnLst/>
                  <a:rect l="0" t="0" r="0" b="0"/>
                  <a:pathLst>
                    <a:path w="1811" h="1308">
                      <a:moveTo>
                        <a:pt x="516" y="1036"/>
                      </a:moveTo>
                      <a:lnTo>
                        <a:pt x="455" y="1008"/>
                      </a:lnTo>
                      <a:lnTo>
                        <a:pt x="409" y="977"/>
                      </a:lnTo>
                      <a:lnTo>
                        <a:pt x="378" y="943"/>
                      </a:lnTo>
                      <a:lnTo>
                        <a:pt x="354" y="908"/>
                      </a:lnTo>
                      <a:lnTo>
                        <a:pt x="337" y="873"/>
                      </a:lnTo>
                      <a:lnTo>
                        <a:pt x="324" y="840"/>
                      </a:lnTo>
                      <a:lnTo>
                        <a:pt x="313" y="807"/>
                      </a:lnTo>
                      <a:lnTo>
                        <a:pt x="298" y="773"/>
                      </a:lnTo>
                      <a:lnTo>
                        <a:pt x="283" y="731"/>
                      </a:lnTo>
                      <a:lnTo>
                        <a:pt x="289" y="705"/>
                      </a:lnTo>
                      <a:lnTo>
                        <a:pt x="307" y="697"/>
                      </a:lnTo>
                      <a:lnTo>
                        <a:pt x="331" y="705"/>
                      </a:lnTo>
                      <a:lnTo>
                        <a:pt x="167" y="636"/>
                      </a:lnTo>
                      <a:lnTo>
                        <a:pt x="141" y="625"/>
                      </a:lnTo>
                      <a:lnTo>
                        <a:pt x="124" y="636"/>
                      </a:lnTo>
                      <a:lnTo>
                        <a:pt x="119" y="662"/>
                      </a:lnTo>
                      <a:lnTo>
                        <a:pt x="133" y="705"/>
                      </a:lnTo>
                      <a:lnTo>
                        <a:pt x="146" y="738"/>
                      </a:lnTo>
                      <a:lnTo>
                        <a:pt x="157" y="770"/>
                      </a:lnTo>
                      <a:lnTo>
                        <a:pt x="172" y="807"/>
                      </a:lnTo>
                      <a:lnTo>
                        <a:pt x="189" y="840"/>
                      </a:lnTo>
                      <a:lnTo>
                        <a:pt x="211" y="877"/>
                      </a:lnTo>
                      <a:lnTo>
                        <a:pt x="244" y="908"/>
                      </a:lnTo>
                      <a:lnTo>
                        <a:pt x="289" y="943"/>
                      </a:lnTo>
                      <a:lnTo>
                        <a:pt x="348" y="971"/>
                      </a:lnTo>
                      <a:lnTo>
                        <a:pt x="329" y="964"/>
                      </a:lnTo>
                      <a:lnTo>
                        <a:pt x="313" y="958"/>
                      </a:lnTo>
                      <a:lnTo>
                        <a:pt x="296" y="953"/>
                      </a:lnTo>
                      <a:lnTo>
                        <a:pt x="281" y="943"/>
                      </a:lnTo>
                      <a:lnTo>
                        <a:pt x="268" y="938"/>
                      </a:lnTo>
                      <a:lnTo>
                        <a:pt x="255" y="932"/>
                      </a:lnTo>
                      <a:lnTo>
                        <a:pt x="244" y="931"/>
                      </a:lnTo>
                      <a:lnTo>
                        <a:pt x="233" y="925"/>
                      </a:lnTo>
                      <a:lnTo>
                        <a:pt x="172" y="894"/>
                      </a:lnTo>
                      <a:lnTo>
                        <a:pt x="126" y="862"/>
                      </a:lnTo>
                      <a:lnTo>
                        <a:pt x="93" y="829"/>
                      </a:lnTo>
                      <a:lnTo>
                        <a:pt x="70" y="797"/>
                      </a:lnTo>
                      <a:lnTo>
                        <a:pt x="54" y="758"/>
                      </a:lnTo>
                      <a:lnTo>
                        <a:pt x="41" y="727"/>
                      </a:lnTo>
                      <a:lnTo>
                        <a:pt x="30" y="692"/>
                      </a:lnTo>
                      <a:lnTo>
                        <a:pt x="17" y="657"/>
                      </a:lnTo>
                      <a:lnTo>
                        <a:pt x="0" y="616"/>
                      </a:lnTo>
                      <a:lnTo>
                        <a:pt x="6" y="588"/>
                      </a:lnTo>
                      <a:lnTo>
                        <a:pt x="24" y="581"/>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24" y="29"/>
                      </a:lnTo>
                      <a:lnTo>
                        <a:pt x="539" y="15"/>
                      </a:lnTo>
                      <a:lnTo>
                        <a:pt x="553" y="5"/>
                      </a:lnTo>
                      <a:lnTo>
                        <a:pt x="563" y="2"/>
                      </a:lnTo>
                      <a:lnTo>
                        <a:pt x="577" y="0"/>
                      </a:lnTo>
                      <a:lnTo>
                        <a:pt x="592" y="2"/>
                      </a:lnTo>
                      <a:lnTo>
                        <a:pt x="611" y="5"/>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717" y="361"/>
                      </a:lnTo>
                      <a:lnTo>
                        <a:pt x="1732" y="375"/>
                      </a:lnTo>
                      <a:lnTo>
                        <a:pt x="1726" y="390"/>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42" y="992"/>
                      </a:lnTo>
                      <a:lnTo>
                        <a:pt x="1119" y="1008"/>
                      </a:lnTo>
                      <a:lnTo>
                        <a:pt x="1103" y="1019"/>
                      </a:lnTo>
                      <a:lnTo>
                        <a:pt x="1092" y="1029"/>
                      </a:lnTo>
                      <a:lnTo>
                        <a:pt x="1081" y="1034"/>
                      </a:lnTo>
                      <a:lnTo>
                        <a:pt x="1071" y="1034"/>
                      </a:lnTo>
                      <a:lnTo>
                        <a:pt x="1069" y="1034"/>
                      </a:lnTo>
                      <a:lnTo>
                        <a:pt x="1068" y="1034"/>
                      </a:lnTo>
                      <a:lnTo>
                        <a:pt x="1069" y="1043"/>
                      </a:lnTo>
                      <a:lnTo>
                        <a:pt x="1077" y="1064"/>
                      </a:lnTo>
                      <a:lnTo>
                        <a:pt x="1082" y="1095"/>
                      </a:lnTo>
                      <a:lnTo>
                        <a:pt x="1092" y="1130"/>
                      </a:lnTo>
                      <a:lnTo>
                        <a:pt x="1106" y="1169"/>
                      </a:lnTo>
                      <a:lnTo>
                        <a:pt x="1119" y="1204"/>
                      </a:lnTo>
                      <a:lnTo>
                        <a:pt x="1134" y="1232"/>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800" y="586"/>
                      </a:lnTo>
                      <a:lnTo>
                        <a:pt x="1811" y="597"/>
                      </a:lnTo>
                      <a:lnTo>
                        <a:pt x="1804" y="622"/>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5" y="1269"/>
                      </a:lnTo>
                      <a:lnTo>
                        <a:pt x="1193" y="1282"/>
                      </a:lnTo>
                      <a:lnTo>
                        <a:pt x="1188" y="1293"/>
                      </a:lnTo>
                      <a:lnTo>
                        <a:pt x="1177" y="1302"/>
                      </a:lnTo>
                      <a:lnTo>
                        <a:pt x="1162" y="1308"/>
                      </a:lnTo>
                      <a:lnTo>
                        <a:pt x="1145" y="1308"/>
                      </a:lnTo>
                      <a:lnTo>
                        <a:pt x="1129" y="1302"/>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close/>
                    </a:path>
                  </a:pathLst>
                </a:custGeom>
                <a:solidFill>
                  <a:srgbClr val="FFFF99"/>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35" name="Freeform 34"/>
                <p:cNvSpPr/>
                <p:nvPr/>
              </p:nvSpPr>
              <p:spPr>
                <a:xfrm>
                  <a:off x="2568" y="3553"/>
                  <a:ext cx="906" cy="654"/>
                </a:xfrm>
                <a:custGeom>
                  <a:avLst/>
                  <a:gdLst/>
                  <a:ahLst/>
                  <a:cxnLst/>
                  <a:rect l="0" t="0" r="0" b="0"/>
                  <a:pathLst>
                    <a:path w="1811" h="1308">
                      <a:moveTo>
                        <a:pt x="516" y="1036"/>
                      </a:moveTo>
                      <a:lnTo>
                        <a:pt x="516" y="1036"/>
                      </a:lnTo>
                      <a:lnTo>
                        <a:pt x="455" y="1008"/>
                      </a:lnTo>
                      <a:lnTo>
                        <a:pt x="409" y="977"/>
                      </a:lnTo>
                      <a:lnTo>
                        <a:pt x="378" y="943"/>
                      </a:lnTo>
                      <a:lnTo>
                        <a:pt x="354" y="908"/>
                      </a:lnTo>
                      <a:lnTo>
                        <a:pt x="337" y="873"/>
                      </a:lnTo>
                      <a:lnTo>
                        <a:pt x="324" y="840"/>
                      </a:lnTo>
                      <a:lnTo>
                        <a:pt x="313" y="807"/>
                      </a:lnTo>
                      <a:lnTo>
                        <a:pt x="298" y="773"/>
                      </a:lnTo>
                      <a:lnTo>
                        <a:pt x="298" y="773"/>
                      </a:lnTo>
                      <a:lnTo>
                        <a:pt x="283" y="731"/>
                      </a:lnTo>
                      <a:lnTo>
                        <a:pt x="289" y="705"/>
                      </a:lnTo>
                      <a:lnTo>
                        <a:pt x="307" y="697"/>
                      </a:lnTo>
                      <a:lnTo>
                        <a:pt x="331" y="705"/>
                      </a:lnTo>
                      <a:lnTo>
                        <a:pt x="167" y="636"/>
                      </a:lnTo>
                      <a:lnTo>
                        <a:pt x="167" y="636"/>
                      </a:lnTo>
                      <a:lnTo>
                        <a:pt x="141" y="625"/>
                      </a:lnTo>
                      <a:lnTo>
                        <a:pt x="124" y="636"/>
                      </a:lnTo>
                      <a:lnTo>
                        <a:pt x="119" y="662"/>
                      </a:lnTo>
                      <a:lnTo>
                        <a:pt x="133" y="705"/>
                      </a:lnTo>
                      <a:lnTo>
                        <a:pt x="133" y="705"/>
                      </a:lnTo>
                      <a:lnTo>
                        <a:pt x="146" y="738"/>
                      </a:lnTo>
                      <a:lnTo>
                        <a:pt x="157" y="770"/>
                      </a:lnTo>
                      <a:lnTo>
                        <a:pt x="172" y="807"/>
                      </a:lnTo>
                      <a:lnTo>
                        <a:pt x="189" y="840"/>
                      </a:lnTo>
                      <a:lnTo>
                        <a:pt x="211" y="877"/>
                      </a:lnTo>
                      <a:lnTo>
                        <a:pt x="244" y="908"/>
                      </a:lnTo>
                      <a:lnTo>
                        <a:pt x="289" y="943"/>
                      </a:lnTo>
                      <a:lnTo>
                        <a:pt x="348" y="971"/>
                      </a:lnTo>
                      <a:lnTo>
                        <a:pt x="348" y="971"/>
                      </a:lnTo>
                      <a:lnTo>
                        <a:pt x="329" y="964"/>
                      </a:lnTo>
                      <a:lnTo>
                        <a:pt x="313" y="958"/>
                      </a:lnTo>
                      <a:lnTo>
                        <a:pt x="296" y="953"/>
                      </a:lnTo>
                      <a:lnTo>
                        <a:pt x="281" y="943"/>
                      </a:lnTo>
                      <a:lnTo>
                        <a:pt x="268" y="938"/>
                      </a:lnTo>
                      <a:lnTo>
                        <a:pt x="255" y="932"/>
                      </a:lnTo>
                      <a:lnTo>
                        <a:pt x="244" y="931"/>
                      </a:lnTo>
                      <a:lnTo>
                        <a:pt x="233" y="925"/>
                      </a:lnTo>
                      <a:lnTo>
                        <a:pt x="233" y="925"/>
                      </a:lnTo>
                      <a:lnTo>
                        <a:pt x="172" y="894"/>
                      </a:lnTo>
                      <a:lnTo>
                        <a:pt x="126" y="862"/>
                      </a:lnTo>
                      <a:lnTo>
                        <a:pt x="93" y="829"/>
                      </a:lnTo>
                      <a:lnTo>
                        <a:pt x="70" y="797"/>
                      </a:lnTo>
                      <a:lnTo>
                        <a:pt x="54" y="758"/>
                      </a:lnTo>
                      <a:lnTo>
                        <a:pt x="41" y="727"/>
                      </a:lnTo>
                      <a:lnTo>
                        <a:pt x="30" y="692"/>
                      </a:lnTo>
                      <a:lnTo>
                        <a:pt x="17" y="657"/>
                      </a:lnTo>
                      <a:lnTo>
                        <a:pt x="17" y="657"/>
                      </a:lnTo>
                      <a:lnTo>
                        <a:pt x="0" y="616"/>
                      </a:lnTo>
                      <a:lnTo>
                        <a:pt x="6" y="588"/>
                      </a:lnTo>
                      <a:lnTo>
                        <a:pt x="24" y="581"/>
                      </a:lnTo>
                      <a:lnTo>
                        <a:pt x="50" y="592"/>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07" y="46"/>
                      </a:lnTo>
                      <a:lnTo>
                        <a:pt x="524" y="29"/>
                      </a:lnTo>
                      <a:lnTo>
                        <a:pt x="539" y="15"/>
                      </a:lnTo>
                      <a:lnTo>
                        <a:pt x="553" y="5"/>
                      </a:lnTo>
                      <a:lnTo>
                        <a:pt x="563" y="2"/>
                      </a:lnTo>
                      <a:lnTo>
                        <a:pt x="577" y="0"/>
                      </a:lnTo>
                      <a:lnTo>
                        <a:pt x="592" y="2"/>
                      </a:lnTo>
                      <a:lnTo>
                        <a:pt x="611" y="5"/>
                      </a:lnTo>
                      <a:lnTo>
                        <a:pt x="635" y="13"/>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682" y="342"/>
                      </a:lnTo>
                      <a:lnTo>
                        <a:pt x="1717" y="361"/>
                      </a:lnTo>
                      <a:lnTo>
                        <a:pt x="1732" y="375"/>
                      </a:lnTo>
                      <a:lnTo>
                        <a:pt x="1726" y="390"/>
                      </a:lnTo>
                      <a:lnTo>
                        <a:pt x="1715" y="405"/>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58" y="966"/>
                      </a:lnTo>
                      <a:lnTo>
                        <a:pt x="1142" y="992"/>
                      </a:lnTo>
                      <a:lnTo>
                        <a:pt x="1119" y="1008"/>
                      </a:lnTo>
                      <a:lnTo>
                        <a:pt x="1103" y="1019"/>
                      </a:lnTo>
                      <a:lnTo>
                        <a:pt x="1092" y="1029"/>
                      </a:lnTo>
                      <a:lnTo>
                        <a:pt x="1081" y="1034"/>
                      </a:lnTo>
                      <a:lnTo>
                        <a:pt x="1071" y="1034"/>
                      </a:lnTo>
                      <a:lnTo>
                        <a:pt x="1069" y="1034"/>
                      </a:lnTo>
                      <a:lnTo>
                        <a:pt x="1068" y="1034"/>
                      </a:lnTo>
                      <a:lnTo>
                        <a:pt x="1068" y="1034"/>
                      </a:lnTo>
                      <a:lnTo>
                        <a:pt x="1069" y="1043"/>
                      </a:lnTo>
                      <a:lnTo>
                        <a:pt x="1077" y="1064"/>
                      </a:lnTo>
                      <a:lnTo>
                        <a:pt x="1082" y="1095"/>
                      </a:lnTo>
                      <a:lnTo>
                        <a:pt x="1092" y="1130"/>
                      </a:lnTo>
                      <a:lnTo>
                        <a:pt x="1106" y="1169"/>
                      </a:lnTo>
                      <a:lnTo>
                        <a:pt x="1119" y="1204"/>
                      </a:lnTo>
                      <a:lnTo>
                        <a:pt x="1134" y="1232"/>
                      </a:lnTo>
                      <a:lnTo>
                        <a:pt x="1151" y="1249"/>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778" y="603"/>
                      </a:lnTo>
                      <a:lnTo>
                        <a:pt x="1800" y="586"/>
                      </a:lnTo>
                      <a:lnTo>
                        <a:pt x="1811" y="597"/>
                      </a:lnTo>
                      <a:lnTo>
                        <a:pt x="1804" y="622"/>
                      </a:lnTo>
                      <a:lnTo>
                        <a:pt x="1789" y="651"/>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3" y="1256"/>
                      </a:lnTo>
                      <a:lnTo>
                        <a:pt x="1195" y="1269"/>
                      </a:lnTo>
                      <a:lnTo>
                        <a:pt x="1193" y="1282"/>
                      </a:lnTo>
                      <a:lnTo>
                        <a:pt x="1188" y="1293"/>
                      </a:lnTo>
                      <a:lnTo>
                        <a:pt x="1177" y="1302"/>
                      </a:lnTo>
                      <a:lnTo>
                        <a:pt x="1162" y="1308"/>
                      </a:lnTo>
                      <a:lnTo>
                        <a:pt x="1145" y="1308"/>
                      </a:lnTo>
                      <a:lnTo>
                        <a:pt x="1129" y="1302"/>
                      </a:lnTo>
                      <a:lnTo>
                        <a:pt x="1108" y="1293"/>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path>
                  </a:pathLst>
                </a:custGeom>
                <a:noFill/>
                <a:ln w="0" cap="flat" cmpd="sng">
                  <a:solidFill>
                    <a:srgbClr val="0000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36" name="Straight Connector 35"/>
                <p:cNvSpPr/>
                <p:nvPr/>
              </p:nvSpPr>
              <p:spPr>
                <a:xfrm>
                  <a:off x="2593" y="3849"/>
                  <a:ext cx="504" cy="199"/>
                </a:xfrm>
                <a:prstGeom prst="line">
                  <a:avLst/>
                </a:prstGeom>
                <a:ln w="0" cap="flat" cmpd="sng">
                  <a:solidFill>
                    <a:srgbClr val="000000"/>
                  </a:solidFill>
                  <a:prstDash val="solid"/>
                  <a:headEnd type="none" w="med" len="med"/>
                  <a:tailEnd type="none" w="med" len="med"/>
                </a:ln>
              </p:spPr>
            </p:sp>
            <p:sp>
              <p:nvSpPr>
                <p:cNvPr id="37" name="Straight Connector 36"/>
                <p:cNvSpPr/>
                <p:nvPr/>
              </p:nvSpPr>
              <p:spPr>
                <a:xfrm flipH="1">
                  <a:off x="3114" y="3806"/>
                  <a:ext cx="317" cy="312"/>
                </a:xfrm>
                <a:prstGeom prst="line">
                  <a:avLst/>
                </a:prstGeom>
                <a:ln w="0" cap="flat" cmpd="sng">
                  <a:solidFill>
                    <a:srgbClr val="000000"/>
                  </a:solidFill>
                  <a:prstDash val="solid"/>
                  <a:headEnd type="none" w="med" len="med"/>
                  <a:tailEnd type="none" w="med" len="med"/>
                </a:ln>
              </p:spPr>
            </p:sp>
            <p:sp>
              <p:nvSpPr>
                <p:cNvPr id="38" name="Straight Connector 37"/>
                <p:cNvSpPr/>
                <p:nvPr/>
              </p:nvSpPr>
              <p:spPr>
                <a:xfrm flipV="1">
                  <a:off x="3121" y="3863"/>
                  <a:ext cx="271" cy="268"/>
                </a:xfrm>
                <a:prstGeom prst="line">
                  <a:avLst/>
                </a:prstGeom>
                <a:ln w="0" cap="flat" cmpd="sng">
                  <a:solidFill>
                    <a:srgbClr val="000000"/>
                  </a:solidFill>
                  <a:prstDash val="solid"/>
                  <a:headEnd type="none" w="med" len="med"/>
                  <a:tailEnd type="none" w="med" len="med"/>
                </a:ln>
              </p:spPr>
            </p:sp>
            <p:sp>
              <p:nvSpPr>
                <p:cNvPr id="39" name="Straight Connector 38"/>
                <p:cNvSpPr/>
                <p:nvPr/>
              </p:nvSpPr>
              <p:spPr>
                <a:xfrm flipV="1">
                  <a:off x="3127" y="3989"/>
                  <a:ext cx="159" cy="161"/>
                </a:xfrm>
                <a:prstGeom prst="line">
                  <a:avLst/>
                </a:prstGeom>
                <a:ln w="0" cap="flat" cmpd="sng">
                  <a:solidFill>
                    <a:srgbClr val="000000"/>
                  </a:solidFill>
                  <a:prstDash val="solid"/>
                  <a:headEnd type="none" w="med" len="med"/>
                  <a:tailEnd type="none" w="med" len="med"/>
                </a:ln>
              </p:spPr>
            </p:sp>
            <p:sp>
              <p:nvSpPr>
                <p:cNvPr id="40" name="Freeform 39"/>
                <p:cNvSpPr/>
                <p:nvPr/>
              </p:nvSpPr>
              <p:spPr>
                <a:xfrm>
                  <a:off x="3238" y="3935"/>
                  <a:ext cx="191" cy="166"/>
                </a:xfrm>
                <a:custGeom>
                  <a:avLst/>
                  <a:gdLst/>
                  <a:ahLst/>
                  <a:cxnLst/>
                  <a:rect l="0" t="0" r="0" b="0"/>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000000"/>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41" name="Freeform 40"/>
                <p:cNvSpPr/>
                <p:nvPr/>
              </p:nvSpPr>
              <p:spPr>
                <a:xfrm>
                  <a:off x="3238" y="3935"/>
                  <a:ext cx="191" cy="166"/>
                </a:xfrm>
                <a:custGeom>
                  <a:avLst/>
                  <a:gdLst/>
                  <a:ahLst/>
                  <a:cxnLst/>
                  <a:rect l="0" t="0" r="0" b="0"/>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3F3F3F"/>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42" name="Freeform 41"/>
                <p:cNvSpPr/>
                <p:nvPr/>
              </p:nvSpPr>
              <p:spPr>
                <a:xfrm>
                  <a:off x="3238" y="3935"/>
                  <a:ext cx="191" cy="166"/>
                </a:xfrm>
                <a:custGeom>
                  <a:avLst/>
                  <a:gdLst/>
                  <a:ahLst/>
                  <a:cxnLst/>
                  <a:rect l="0" t="0" r="0" b="0"/>
                  <a:pathLst>
                    <a:path w="382" h="331">
                      <a:moveTo>
                        <a:pt x="122" y="0"/>
                      </a:moveTo>
                      <a:lnTo>
                        <a:pt x="0" y="130"/>
                      </a:lnTo>
                      <a:lnTo>
                        <a:pt x="0" y="130"/>
                      </a:lnTo>
                      <a:lnTo>
                        <a:pt x="20" y="135"/>
                      </a:lnTo>
                      <a:lnTo>
                        <a:pt x="53" y="155"/>
                      </a:lnTo>
                      <a:lnTo>
                        <a:pt x="94" y="178"/>
                      </a:lnTo>
                      <a:lnTo>
                        <a:pt x="133" y="205"/>
                      </a:lnTo>
                      <a:lnTo>
                        <a:pt x="172" y="237"/>
                      </a:lnTo>
                      <a:lnTo>
                        <a:pt x="205" y="266"/>
                      </a:lnTo>
                      <a:lnTo>
                        <a:pt x="231" y="302"/>
                      </a:lnTo>
                      <a:lnTo>
                        <a:pt x="244" y="331"/>
                      </a:lnTo>
                      <a:lnTo>
                        <a:pt x="244" y="331"/>
                      </a:lnTo>
                      <a:lnTo>
                        <a:pt x="253" y="300"/>
                      </a:lnTo>
                      <a:lnTo>
                        <a:pt x="259" y="250"/>
                      </a:lnTo>
                      <a:lnTo>
                        <a:pt x="255" y="202"/>
                      </a:lnTo>
                      <a:lnTo>
                        <a:pt x="244" y="174"/>
                      </a:lnTo>
                      <a:lnTo>
                        <a:pt x="244" y="174"/>
                      </a:lnTo>
                      <a:lnTo>
                        <a:pt x="260" y="174"/>
                      </a:lnTo>
                      <a:lnTo>
                        <a:pt x="281" y="174"/>
                      </a:lnTo>
                      <a:lnTo>
                        <a:pt x="301" y="174"/>
                      </a:lnTo>
                      <a:lnTo>
                        <a:pt x="320" y="178"/>
                      </a:lnTo>
                      <a:lnTo>
                        <a:pt x="338" y="179"/>
                      </a:lnTo>
                      <a:lnTo>
                        <a:pt x="360" y="185"/>
                      </a:lnTo>
                      <a:lnTo>
                        <a:pt x="373" y="194"/>
                      </a:lnTo>
                      <a:lnTo>
                        <a:pt x="382" y="207"/>
                      </a:lnTo>
                      <a:lnTo>
                        <a:pt x="382" y="207"/>
                      </a:lnTo>
                      <a:lnTo>
                        <a:pt x="373" y="185"/>
                      </a:lnTo>
                      <a:lnTo>
                        <a:pt x="355" y="157"/>
                      </a:lnTo>
                      <a:lnTo>
                        <a:pt x="325" y="118"/>
                      </a:lnTo>
                      <a:lnTo>
                        <a:pt x="292" y="81"/>
                      </a:lnTo>
                      <a:lnTo>
                        <a:pt x="253" y="50"/>
                      </a:lnTo>
                      <a:lnTo>
                        <a:pt x="210" y="20"/>
                      </a:lnTo>
                      <a:lnTo>
                        <a:pt x="166" y="4"/>
                      </a:lnTo>
                      <a:lnTo>
                        <a:pt x="122" y="0"/>
                      </a:lnTo>
                    </a:path>
                  </a:pathLst>
                </a:custGeom>
                <a:solidFill>
                  <a:srgbClr val="FF0000"/>
                </a:solidFill>
                <a:ln w="0" cap="flat" cmpd="sng">
                  <a:solidFill>
                    <a:srgbClr val="0000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43" name="Freeform 42"/>
                <p:cNvSpPr/>
                <p:nvPr/>
              </p:nvSpPr>
              <p:spPr>
                <a:xfrm>
                  <a:off x="2627" y="3866"/>
                  <a:ext cx="199" cy="205"/>
                </a:xfrm>
                <a:custGeom>
                  <a:avLst/>
                  <a:gdLst/>
                  <a:ahLst/>
                  <a:cxnLst/>
                  <a:rect l="0" t="0" r="0" b="0"/>
                  <a:pathLst>
                    <a:path w="397" h="411">
                      <a:moveTo>
                        <a:pt x="397" y="411"/>
                      </a:moveTo>
                      <a:lnTo>
                        <a:pt x="336" y="383"/>
                      </a:lnTo>
                      <a:lnTo>
                        <a:pt x="290" y="352"/>
                      </a:lnTo>
                      <a:lnTo>
                        <a:pt x="259" y="318"/>
                      </a:lnTo>
                      <a:lnTo>
                        <a:pt x="235" y="283"/>
                      </a:lnTo>
                      <a:lnTo>
                        <a:pt x="218" y="248"/>
                      </a:lnTo>
                      <a:lnTo>
                        <a:pt x="205" y="215"/>
                      </a:lnTo>
                      <a:lnTo>
                        <a:pt x="194" y="182"/>
                      </a:lnTo>
                      <a:lnTo>
                        <a:pt x="179" y="148"/>
                      </a:lnTo>
                      <a:lnTo>
                        <a:pt x="164" y="106"/>
                      </a:lnTo>
                      <a:lnTo>
                        <a:pt x="170" y="80"/>
                      </a:lnTo>
                      <a:lnTo>
                        <a:pt x="188" y="72"/>
                      </a:lnTo>
                      <a:lnTo>
                        <a:pt x="212" y="80"/>
                      </a:lnTo>
                      <a:lnTo>
                        <a:pt x="48" y="11"/>
                      </a:lnTo>
                      <a:lnTo>
                        <a:pt x="22" y="0"/>
                      </a:lnTo>
                      <a:lnTo>
                        <a:pt x="5" y="11"/>
                      </a:lnTo>
                      <a:lnTo>
                        <a:pt x="0" y="37"/>
                      </a:lnTo>
                      <a:lnTo>
                        <a:pt x="14" y="80"/>
                      </a:lnTo>
                      <a:lnTo>
                        <a:pt x="27" y="113"/>
                      </a:lnTo>
                      <a:lnTo>
                        <a:pt x="38" y="145"/>
                      </a:lnTo>
                      <a:lnTo>
                        <a:pt x="53" y="182"/>
                      </a:lnTo>
                      <a:lnTo>
                        <a:pt x="70" y="215"/>
                      </a:lnTo>
                      <a:lnTo>
                        <a:pt x="92" y="252"/>
                      </a:lnTo>
                      <a:lnTo>
                        <a:pt x="125" y="283"/>
                      </a:lnTo>
                      <a:lnTo>
                        <a:pt x="170" y="318"/>
                      </a:lnTo>
                      <a:lnTo>
                        <a:pt x="229" y="346"/>
                      </a:lnTo>
                      <a:lnTo>
                        <a:pt x="397" y="411"/>
                      </a:lnTo>
                      <a:close/>
                    </a:path>
                  </a:pathLst>
                </a:custGeom>
                <a:solidFill>
                  <a:srgbClr val="FFFFFF"/>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44" name="Freeform 43"/>
                <p:cNvSpPr/>
                <p:nvPr/>
              </p:nvSpPr>
              <p:spPr>
                <a:xfrm>
                  <a:off x="2627" y="3866"/>
                  <a:ext cx="199" cy="205"/>
                </a:xfrm>
                <a:custGeom>
                  <a:avLst/>
                  <a:gdLst/>
                  <a:ahLst/>
                  <a:cxnLst/>
                  <a:rect l="0" t="0" r="0" b="0"/>
                  <a:pathLst>
                    <a:path w="397" h="411">
                      <a:moveTo>
                        <a:pt x="397" y="411"/>
                      </a:moveTo>
                      <a:lnTo>
                        <a:pt x="397" y="411"/>
                      </a:lnTo>
                      <a:lnTo>
                        <a:pt x="336" y="383"/>
                      </a:lnTo>
                      <a:lnTo>
                        <a:pt x="290" y="352"/>
                      </a:lnTo>
                      <a:lnTo>
                        <a:pt x="259" y="318"/>
                      </a:lnTo>
                      <a:lnTo>
                        <a:pt x="235" y="283"/>
                      </a:lnTo>
                      <a:lnTo>
                        <a:pt x="218" y="248"/>
                      </a:lnTo>
                      <a:lnTo>
                        <a:pt x="205" y="215"/>
                      </a:lnTo>
                      <a:lnTo>
                        <a:pt x="194" y="182"/>
                      </a:lnTo>
                      <a:lnTo>
                        <a:pt x="179" y="148"/>
                      </a:lnTo>
                      <a:lnTo>
                        <a:pt x="179" y="148"/>
                      </a:lnTo>
                      <a:lnTo>
                        <a:pt x="164" y="106"/>
                      </a:lnTo>
                      <a:lnTo>
                        <a:pt x="170" y="80"/>
                      </a:lnTo>
                      <a:lnTo>
                        <a:pt x="188" y="72"/>
                      </a:lnTo>
                      <a:lnTo>
                        <a:pt x="212" y="80"/>
                      </a:lnTo>
                      <a:lnTo>
                        <a:pt x="48" y="11"/>
                      </a:lnTo>
                      <a:lnTo>
                        <a:pt x="48" y="11"/>
                      </a:lnTo>
                      <a:lnTo>
                        <a:pt x="22" y="0"/>
                      </a:lnTo>
                      <a:lnTo>
                        <a:pt x="5" y="11"/>
                      </a:lnTo>
                      <a:lnTo>
                        <a:pt x="0" y="37"/>
                      </a:lnTo>
                      <a:lnTo>
                        <a:pt x="14" y="80"/>
                      </a:lnTo>
                      <a:lnTo>
                        <a:pt x="14" y="80"/>
                      </a:lnTo>
                      <a:lnTo>
                        <a:pt x="27" y="113"/>
                      </a:lnTo>
                      <a:lnTo>
                        <a:pt x="38" y="145"/>
                      </a:lnTo>
                      <a:lnTo>
                        <a:pt x="53" y="182"/>
                      </a:lnTo>
                      <a:lnTo>
                        <a:pt x="70" y="215"/>
                      </a:lnTo>
                      <a:lnTo>
                        <a:pt x="92" y="252"/>
                      </a:lnTo>
                      <a:lnTo>
                        <a:pt x="125" y="283"/>
                      </a:lnTo>
                      <a:lnTo>
                        <a:pt x="170" y="318"/>
                      </a:lnTo>
                      <a:lnTo>
                        <a:pt x="229" y="346"/>
                      </a:lnTo>
                      <a:lnTo>
                        <a:pt x="397" y="411"/>
                      </a:lnTo>
                    </a:path>
                  </a:pathLst>
                </a:custGeom>
                <a:noFill/>
                <a:ln w="0" cap="flat" cmpd="sng">
                  <a:solidFill>
                    <a:srgbClr val="0000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45" name="Freeform 44"/>
                <p:cNvSpPr/>
                <p:nvPr/>
              </p:nvSpPr>
              <p:spPr>
                <a:xfrm>
                  <a:off x="2671" y="3474"/>
                  <a:ext cx="876" cy="455"/>
                </a:xfrm>
                <a:custGeom>
                  <a:avLst/>
                  <a:gdLst/>
                  <a:ahLst/>
                  <a:cxnLst/>
                  <a:rect l="0" t="0" r="0" b="0"/>
                  <a:pathLst>
                    <a:path w="1751" h="911">
                      <a:moveTo>
                        <a:pt x="75" y="69"/>
                      </a:moveTo>
                      <a:lnTo>
                        <a:pt x="55" y="102"/>
                      </a:lnTo>
                      <a:lnTo>
                        <a:pt x="38" y="126"/>
                      </a:lnTo>
                      <a:lnTo>
                        <a:pt x="20" y="145"/>
                      </a:lnTo>
                      <a:lnTo>
                        <a:pt x="0" y="158"/>
                      </a:lnTo>
                      <a:lnTo>
                        <a:pt x="14" y="204"/>
                      </a:lnTo>
                      <a:lnTo>
                        <a:pt x="44" y="298"/>
                      </a:lnTo>
                      <a:lnTo>
                        <a:pt x="79" y="422"/>
                      </a:lnTo>
                      <a:lnTo>
                        <a:pt x="123" y="557"/>
                      </a:lnTo>
                      <a:lnTo>
                        <a:pt x="160" y="687"/>
                      </a:lnTo>
                      <a:lnTo>
                        <a:pt x="197" y="804"/>
                      </a:lnTo>
                      <a:lnTo>
                        <a:pt x="223" y="885"/>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78" y="789"/>
                      </a:lnTo>
                      <a:lnTo>
                        <a:pt x="806" y="780"/>
                      </a:lnTo>
                      <a:lnTo>
                        <a:pt x="825" y="778"/>
                      </a:lnTo>
                      <a:lnTo>
                        <a:pt x="843" y="780"/>
                      </a:lnTo>
                      <a:lnTo>
                        <a:pt x="860" y="789"/>
                      </a:lnTo>
                      <a:lnTo>
                        <a:pt x="865" y="800"/>
                      </a:lnTo>
                      <a:lnTo>
                        <a:pt x="871" y="815"/>
                      </a:lnTo>
                      <a:lnTo>
                        <a:pt x="875" y="831"/>
                      </a:lnTo>
                      <a:lnTo>
                        <a:pt x="897" y="828"/>
                      </a:lnTo>
                      <a:lnTo>
                        <a:pt x="930" y="822"/>
                      </a:lnTo>
                      <a:lnTo>
                        <a:pt x="971" y="820"/>
                      </a:lnTo>
                      <a:lnTo>
                        <a:pt x="1011" y="815"/>
                      </a:lnTo>
                      <a:lnTo>
                        <a:pt x="1052" y="815"/>
                      </a:lnTo>
                      <a:lnTo>
                        <a:pt x="1087" y="815"/>
                      </a:lnTo>
                      <a:lnTo>
                        <a:pt x="1109" y="811"/>
                      </a:lnTo>
                      <a:lnTo>
                        <a:pt x="1117" y="811"/>
                      </a:lnTo>
                      <a:lnTo>
                        <a:pt x="1122" y="798"/>
                      </a:lnTo>
                      <a:lnTo>
                        <a:pt x="1130" y="785"/>
                      </a:lnTo>
                      <a:lnTo>
                        <a:pt x="1141" y="774"/>
                      </a:lnTo>
                      <a:lnTo>
                        <a:pt x="1154" y="763"/>
                      </a:lnTo>
                      <a:lnTo>
                        <a:pt x="1171" y="759"/>
                      </a:lnTo>
                      <a:lnTo>
                        <a:pt x="1187" y="759"/>
                      </a:lnTo>
                      <a:lnTo>
                        <a:pt x="1209" y="761"/>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46" y="759"/>
                      </a:lnTo>
                      <a:lnTo>
                        <a:pt x="1733" y="730"/>
                      </a:lnTo>
                      <a:lnTo>
                        <a:pt x="1716" y="693"/>
                      </a:lnTo>
                      <a:lnTo>
                        <a:pt x="1711" y="668"/>
                      </a:lnTo>
                      <a:lnTo>
                        <a:pt x="1688" y="620"/>
                      </a:lnTo>
                      <a:lnTo>
                        <a:pt x="1651" y="539"/>
                      </a:lnTo>
                      <a:lnTo>
                        <a:pt x="1605" y="437"/>
                      </a:lnTo>
                      <a:lnTo>
                        <a:pt x="1557" y="328"/>
                      </a:lnTo>
                      <a:lnTo>
                        <a:pt x="1507" y="223"/>
                      </a:lnTo>
                      <a:lnTo>
                        <a:pt x="1465" y="132"/>
                      </a:lnTo>
                      <a:lnTo>
                        <a:pt x="1437" y="67"/>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close/>
                    </a:path>
                  </a:pathLst>
                </a:custGeom>
                <a:solidFill>
                  <a:srgbClr val="FFFFFF"/>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46" name="Freeform 45"/>
                <p:cNvSpPr/>
                <p:nvPr/>
              </p:nvSpPr>
              <p:spPr>
                <a:xfrm>
                  <a:off x="2709" y="3508"/>
                  <a:ext cx="817" cy="362"/>
                </a:xfrm>
                <a:custGeom>
                  <a:avLst/>
                  <a:gdLst/>
                  <a:ahLst/>
                  <a:cxnLst/>
                  <a:rect l="0" t="0" r="0" b="0"/>
                  <a:pathLst>
                    <a:path w="1636" h="723">
                      <a:moveTo>
                        <a:pt x="1636" y="599"/>
                      </a:moveTo>
                      <a:lnTo>
                        <a:pt x="1636" y="599"/>
                      </a:lnTo>
                      <a:lnTo>
                        <a:pt x="1599" y="616"/>
                      </a:lnTo>
                      <a:lnTo>
                        <a:pt x="1554" y="627"/>
                      </a:lnTo>
                      <a:lnTo>
                        <a:pt x="1508" y="629"/>
                      </a:lnTo>
                      <a:lnTo>
                        <a:pt x="1456" y="627"/>
                      </a:lnTo>
                      <a:lnTo>
                        <a:pt x="1403" y="622"/>
                      </a:lnTo>
                      <a:lnTo>
                        <a:pt x="1349" y="612"/>
                      </a:lnTo>
                      <a:lnTo>
                        <a:pt x="1290" y="601"/>
                      </a:lnTo>
                      <a:lnTo>
                        <a:pt x="1236" y="594"/>
                      </a:lnTo>
                      <a:lnTo>
                        <a:pt x="1181" y="585"/>
                      </a:lnTo>
                      <a:lnTo>
                        <a:pt x="1127" y="579"/>
                      </a:lnTo>
                      <a:lnTo>
                        <a:pt x="1079" y="579"/>
                      </a:lnTo>
                      <a:lnTo>
                        <a:pt x="1034" y="583"/>
                      </a:lnTo>
                      <a:lnTo>
                        <a:pt x="997" y="594"/>
                      </a:lnTo>
                      <a:lnTo>
                        <a:pt x="964" y="612"/>
                      </a:lnTo>
                      <a:lnTo>
                        <a:pt x="942" y="644"/>
                      </a:lnTo>
                      <a:lnTo>
                        <a:pt x="925" y="683"/>
                      </a:lnTo>
                      <a:lnTo>
                        <a:pt x="925" y="683"/>
                      </a:lnTo>
                      <a:lnTo>
                        <a:pt x="903" y="648"/>
                      </a:lnTo>
                      <a:lnTo>
                        <a:pt x="875" y="622"/>
                      </a:lnTo>
                      <a:lnTo>
                        <a:pt x="844" y="609"/>
                      </a:lnTo>
                      <a:lnTo>
                        <a:pt x="809" y="599"/>
                      </a:lnTo>
                      <a:lnTo>
                        <a:pt x="766" y="599"/>
                      </a:lnTo>
                      <a:lnTo>
                        <a:pt x="724" y="609"/>
                      </a:lnTo>
                      <a:lnTo>
                        <a:pt x="679" y="618"/>
                      </a:lnTo>
                      <a:lnTo>
                        <a:pt x="631" y="635"/>
                      </a:lnTo>
                      <a:lnTo>
                        <a:pt x="581" y="653"/>
                      </a:lnTo>
                      <a:lnTo>
                        <a:pt x="531" y="670"/>
                      </a:lnTo>
                      <a:lnTo>
                        <a:pt x="481" y="686"/>
                      </a:lnTo>
                      <a:lnTo>
                        <a:pt x="433" y="699"/>
                      </a:lnTo>
                      <a:lnTo>
                        <a:pt x="383" y="711"/>
                      </a:lnTo>
                      <a:lnTo>
                        <a:pt x="337" y="720"/>
                      </a:lnTo>
                      <a:lnTo>
                        <a:pt x="291" y="723"/>
                      </a:lnTo>
                      <a:lnTo>
                        <a:pt x="246" y="716"/>
                      </a:lnTo>
                      <a:lnTo>
                        <a:pt x="246" y="716"/>
                      </a:lnTo>
                      <a:lnTo>
                        <a:pt x="224" y="655"/>
                      </a:lnTo>
                      <a:lnTo>
                        <a:pt x="191" y="561"/>
                      </a:lnTo>
                      <a:lnTo>
                        <a:pt x="150" y="444"/>
                      </a:lnTo>
                      <a:lnTo>
                        <a:pt x="108" y="320"/>
                      </a:lnTo>
                      <a:lnTo>
                        <a:pt x="67" y="200"/>
                      </a:lnTo>
                      <a:lnTo>
                        <a:pt x="34" y="100"/>
                      </a:lnTo>
                      <a:lnTo>
                        <a:pt x="8" y="30"/>
                      </a:lnTo>
                      <a:lnTo>
                        <a:pt x="0" y="0"/>
                      </a:lnTo>
                    </a:path>
                  </a:pathLst>
                </a:custGeom>
                <a:noFill/>
                <a:ln w="0" cap="flat" cmpd="sng">
                  <a:solidFill>
                    <a:srgbClr val="0000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47" name="Freeform 46"/>
                <p:cNvSpPr/>
                <p:nvPr/>
              </p:nvSpPr>
              <p:spPr>
                <a:xfrm>
                  <a:off x="2646" y="3529"/>
                  <a:ext cx="927" cy="438"/>
                </a:xfrm>
                <a:custGeom>
                  <a:avLst/>
                  <a:gdLst/>
                  <a:ahLst/>
                  <a:cxnLst/>
                  <a:rect l="0" t="0" r="0" b="0"/>
                  <a:pathLst>
                    <a:path w="1853" h="877">
                      <a:moveTo>
                        <a:pt x="1517" y="24"/>
                      </a:moveTo>
                      <a:lnTo>
                        <a:pt x="1528" y="22"/>
                      </a:lnTo>
                      <a:lnTo>
                        <a:pt x="1541" y="29"/>
                      </a:lnTo>
                      <a:lnTo>
                        <a:pt x="1557" y="53"/>
                      </a:lnTo>
                      <a:lnTo>
                        <a:pt x="1581" y="103"/>
                      </a:lnTo>
                      <a:lnTo>
                        <a:pt x="1618" y="177"/>
                      </a:lnTo>
                      <a:lnTo>
                        <a:pt x="1672" y="292"/>
                      </a:lnTo>
                      <a:lnTo>
                        <a:pt x="1744" y="447"/>
                      </a:lnTo>
                      <a:lnTo>
                        <a:pt x="1840" y="651"/>
                      </a:lnTo>
                      <a:lnTo>
                        <a:pt x="1849" y="675"/>
                      </a:lnTo>
                      <a:lnTo>
                        <a:pt x="1853" y="695"/>
                      </a:lnTo>
                      <a:lnTo>
                        <a:pt x="1842" y="705"/>
                      </a:lnTo>
                      <a:lnTo>
                        <a:pt x="1814" y="705"/>
                      </a:lnTo>
                      <a:lnTo>
                        <a:pt x="1800" y="701"/>
                      </a:lnTo>
                      <a:lnTo>
                        <a:pt x="1777" y="701"/>
                      </a:lnTo>
                      <a:lnTo>
                        <a:pt x="1748" y="701"/>
                      </a:lnTo>
                      <a:lnTo>
                        <a:pt x="1711" y="701"/>
                      </a:lnTo>
                      <a:lnTo>
                        <a:pt x="1668" y="705"/>
                      </a:lnTo>
                      <a:lnTo>
                        <a:pt x="1624" y="705"/>
                      </a:lnTo>
                      <a:lnTo>
                        <a:pt x="1576" y="705"/>
                      </a:lnTo>
                      <a:lnTo>
                        <a:pt x="1526" y="705"/>
                      </a:lnTo>
                      <a:lnTo>
                        <a:pt x="1480" y="710"/>
                      </a:lnTo>
                      <a:lnTo>
                        <a:pt x="1428" y="712"/>
                      </a:lnTo>
                      <a:lnTo>
                        <a:pt x="1383" y="712"/>
                      </a:lnTo>
                      <a:lnTo>
                        <a:pt x="1339" y="718"/>
                      </a:lnTo>
                      <a:lnTo>
                        <a:pt x="1300" y="721"/>
                      </a:lnTo>
                      <a:lnTo>
                        <a:pt x="1267" y="721"/>
                      </a:lnTo>
                      <a:lnTo>
                        <a:pt x="1241" y="721"/>
                      </a:lnTo>
                      <a:lnTo>
                        <a:pt x="1221" y="721"/>
                      </a:lnTo>
                      <a:lnTo>
                        <a:pt x="1224" y="747"/>
                      </a:lnTo>
                      <a:lnTo>
                        <a:pt x="1213" y="769"/>
                      </a:lnTo>
                      <a:lnTo>
                        <a:pt x="1195" y="779"/>
                      </a:lnTo>
                      <a:lnTo>
                        <a:pt x="1161" y="786"/>
                      </a:lnTo>
                      <a:lnTo>
                        <a:pt x="1130" y="793"/>
                      </a:lnTo>
                      <a:lnTo>
                        <a:pt x="1087" y="793"/>
                      </a:lnTo>
                      <a:lnTo>
                        <a:pt x="1045" y="797"/>
                      </a:lnTo>
                      <a:lnTo>
                        <a:pt x="1000" y="799"/>
                      </a:lnTo>
                      <a:lnTo>
                        <a:pt x="962" y="801"/>
                      </a:lnTo>
                      <a:lnTo>
                        <a:pt x="926" y="801"/>
                      </a:lnTo>
                      <a:lnTo>
                        <a:pt x="899" y="801"/>
                      </a:lnTo>
                      <a:lnTo>
                        <a:pt x="880" y="799"/>
                      </a:lnTo>
                      <a:lnTo>
                        <a:pt x="863" y="793"/>
                      </a:lnTo>
                      <a:lnTo>
                        <a:pt x="856" y="786"/>
                      </a:lnTo>
                      <a:lnTo>
                        <a:pt x="849" y="775"/>
                      </a:lnTo>
                      <a:lnTo>
                        <a:pt x="847" y="764"/>
                      </a:lnTo>
                      <a:lnTo>
                        <a:pt x="839" y="764"/>
                      </a:lnTo>
                      <a:lnTo>
                        <a:pt x="828" y="766"/>
                      </a:lnTo>
                      <a:lnTo>
                        <a:pt x="804" y="771"/>
                      </a:lnTo>
                      <a:lnTo>
                        <a:pt x="775" y="777"/>
                      </a:lnTo>
                      <a:lnTo>
                        <a:pt x="738" y="782"/>
                      </a:lnTo>
                      <a:lnTo>
                        <a:pt x="695" y="790"/>
                      </a:lnTo>
                      <a:lnTo>
                        <a:pt x="653" y="799"/>
                      </a:lnTo>
                      <a:lnTo>
                        <a:pt x="606" y="806"/>
                      </a:lnTo>
                      <a:lnTo>
                        <a:pt x="558" y="818"/>
                      </a:lnTo>
                      <a:lnTo>
                        <a:pt x="512" y="827"/>
                      </a:lnTo>
                      <a:lnTo>
                        <a:pt x="468" y="834"/>
                      </a:lnTo>
                      <a:lnTo>
                        <a:pt x="421" y="847"/>
                      </a:lnTo>
                      <a:lnTo>
                        <a:pt x="383" y="855"/>
                      </a:lnTo>
                      <a:lnTo>
                        <a:pt x="349" y="860"/>
                      </a:lnTo>
                      <a:lnTo>
                        <a:pt x="318" y="866"/>
                      </a:lnTo>
                      <a:lnTo>
                        <a:pt x="299" y="871"/>
                      </a:lnTo>
                      <a:lnTo>
                        <a:pt x="270" y="877"/>
                      </a:lnTo>
                      <a:lnTo>
                        <a:pt x="251" y="877"/>
                      </a:lnTo>
                      <a:lnTo>
                        <a:pt x="238" y="875"/>
                      </a:lnTo>
                      <a:lnTo>
                        <a:pt x="229" y="866"/>
                      </a:lnTo>
                      <a:lnTo>
                        <a:pt x="223" y="851"/>
                      </a:lnTo>
                      <a:lnTo>
                        <a:pt x="222" y="829"/>
                      </a:lnTo>
                      <a:lnTo>
                        <a:pt x="218" y="806"/>
                      </a:lnTo>
                      <a:lnTo>
                        <a:pt x="210" y="782"/>
                      </a:lnTo>
                      <a:lnTo>
                        <a:pt x="198" y="734"/>
                      </a:lnTo>
                      <a:lnTo>
                        <a:pt x="175" y="653"/>
                      </a:lnTo>
                      <a:lnTo>
                        <a:pt x="146" y="553"/>
                      </a:lnTo>
                      <a:lnTo>
                        <a:pt x="112" y="438"/>
                      </a:lnTo>
                      <a:lnTo>
                        <a:pt x="77" y="327"/>
                      </a:lnTo>
                      <a:lnTo>
                        <a:pt x="48" y="225"/>
                      </a:lnTo>
                      <a:lnTo>
                        <a:pt x="22" y="140"/>
                      </a:lnTo>
                      <a:lnTo>
                        <a:pt x="7" y="88"/>
                      </a:lnTo>
                      <a:lnTo>
                        <a:pt x="1" y="61"/>
                      </a:lnTo>
                      <a:lnTo>
                        <a:pt x="0" y="39"/>
                      </a:lnTo>
                      <a:lnTo>
                        <a:pt x="1" y="24"/>
                      </a:lnTo>
                      <a:lnTo>
                        <a:pt x="11" y="16"/>
                      </a:lnTo>
                      <a:lnTo>
                        <a:pt x="25" y="11"/>
                      </a:lnTo>
                      <a:lnTo>
                        <a:pt x="44" y="7"/>
                      </a:lnTo>
                      <a:lnTo>
                        <a:pt x="70" y="5"/>
                      </a:lnTo>
                      <a:lnTo>
                        <a:pt x="99" y="0"/>
                      </a:lnTo>
                      <a:lnTo>
                        <a:pt x="88" y="16"/>
                      </a:lnTo>
                      <a:lnTo>
                        <a:pt x="75" y="29"/>
                      </a:lnTo>
                      <a:lnTo>
                        <a:pt x="64" y="40"/>
                      </a:lnTo>
                      <a:lnTo>
                        <a:pt x="50" y="48"/>
                      </a:lnTo>
                      <a:lnTo>
                        <a:pt x="64" y="94"/>
                      </a:lnTo>
                      <a:lnTo>
                        <a:pt x="94" y="188"/>
                      </a:lnTo>
                      <a:lnTo>
                        <a:pt x="129" y="312"/>
                      </a:lnTo>
                      <a:lnTo>
                        <a:pt x="173" y="447"/>
                      </a:lnTo>
                      <a:lnTo>
                        <a:pt x="210" y="577"/>
                      </a:lnTo>
                      <a:lnTo>
                        <a:pt x="247" y="694"/>
                      </a:lnTo>
                      <a:lnTo>
                        <a:pt x="273" y="775"/>
                      </a:lnTo>
                      <a:lnTo>
                        <a:pt x="281" y="801"/>
                      </a:lnTo>
                      <a:lnTo>
                        <a:pt x="299" y="801"/>
                      </a:lnTo>
                      <a:lnTo>
                        <a:pt x="321" y="799"/>
                      </a:lnTo>
                      <a:lnTo>
                        <a:pt x="346" y="797"/>
                      </a:lnTo>
                      <a:lnTo>
                        <a:pt x="381" y="793"/>
                      </a:lnTo>
                      <a:lnTo>
                        <a:pt x="416" y="786"/>
                      </a:lnTo>
                      <a:lnTo>
                        <a:pt x="453" y="782"/>
                      </a:lnTo>
                      <a:lnTo>
                        <a:pt x="495" y="775"/>
                      </a:lnTo>
                      <a:lnTo>
                        <a:pt x="536" y="769"/>
                      </a:lnTo>
                      <a:lnTo>
                        <a:pt x="577" y="760"/>
                      </a:lnTo>
                      <a:lnTo>
                        <a:pt x="617" y="751"/>
                      </a:lnTo>
                      <a:lnTo>
                        <a:pt x="656" y="742"/>
                      </a:lnTo>
                      <a:lnTo>
                        <a:pt x="693" y="734"/>
                      </a:lnTo>
                      <a:lnTo>
                        <a:pt x="727" y="723"/>
                      </a:lnTo>
                      <a:lnTo>
                        <a:pt x="756" y="712"/>
                      </a:lnTo>
                      <a:lnTo>
                        <a:pt x="780" y="701"/>
                      </a:lnTo>
                      <a:lnTo>
                        <a:pt x="799" y="694"/>
                      </a:lnTo>
                      <a:lnTo>
                        <a:pt x="828" y="679"/>
                      </a:lnTo>
                      <a:lnTo>
                        <a:pt x="856" y="670"/>
                      </a:lnTo>
                      <a:lnTo>
                        <a:pt x="875" y="668"/>
                      </a:lnTo>
                      <a:lnTo>
                        <a:pt x="893" y="670"/>
                      </a:lnTo>
                      <a:lnTo>
                        <a:pt x="910" y="679"/>
                      </a:lnTo>
                      <a:lnTo>
                        <a:pt x="915" y="690"/>
                      </a:lnTo>
                      <a:lnTo>
                        <a:pt x="921" y="705"/>
                      </a:lnTo>
                      <a:lnTo>
                        <a:pt x="925" y="721"/>
                      </a:lnTo>
                      <a:lnTo>
                        <a:pt x="947" y="718"/>
                      </a:lnTo>
                      <a:lnTo>
                        <a:pt x="980" y="712"/>
                      </a:lnTo>
                      <a:lnTo>
                        <a:pt x="1021" y="710"/>
                      </a:lnTo>
                      <a:lnTo>
                        <a:pt x="1061" y="705"/>
                      </a:lnTo>
                      <a:lnTo>
                        <a:pt x="1102" y="705"/>
                      </a:lnTo>
                      <a:lnTo>
                        <a:pt x="1137" y="705"/>
                      </a:lnTo>
                      <a:lnTo>
                        <a:pt x="1159" y="701"/>
                      </a:lnTo>
                      <a:lnTo>
                        <a:pt x="1167" y="701"/>
                      </a:lnTo>
                      <a:lnTo>
                        <a:pt x="1172" y="688"/>
                      </a:lnTo>
                      <a:lnTo>
                        <a:pt x="1180" y="675"/>
                      </a:lnTo>
                      <a:lnTo>
                        <a:pt x="1191" y="664"/>
                      </a:lnTo>
                      <a:lnTo>
                        <a:pt x="1204" y="653"/>
                      </a:lnTo>
                      <a:lnTo>
                        <a:pt x="1221" y="649"/>
                      </a:lnTo>
                      <a:lnTo>
                        <a:pt x="1237" y="649"/>
                      </a:lnTo>
                      <a:lnTo>
                        <a:pt x="1259" y="651"/>
                      </a:lnTo>
                      <a:lnTo>
                        <a:pt x="1282" y="658"/>
                      </a:lnTo>
                      <a:lnTo>
                        <a:pt x="1300" y="664"/>
                      </a:lnTo>
                      <a:lnTo>
                        <a:pt x="1322" y="670"/>
                      </a:lnTo>
                      <a:lnTo>
                        <a:pt x="1352" y="673"/>
                      </a:lnTo>
                      <a:lnTo>
                        <a:pt x="1387" y="673"/>
                      </a:lnTo>
                      <a:lnTo>
                        <a:pt x="1426" y="675"/>
                      </a:lnTo>
                      <a:lnTo>
                        <a:pt x="1465" y="675"/>
                      </a:lnTo>
                      <a:lnTo>
                        <a:pt x="1509" y="675"/>
                      </a:lnTo>
                      <a:lnTo>
                        <a:pt x="1552" y="675"/>
                      </a:lnTo>
                      <a:lnTo>
                        <a:pt x="1596" y="673"/>
                      </a:lnTo>
                      <a:lnTo>
                        <a:pt x="1637" y="670"/>
                      </a:lnTo>
                      <a:lnTo>
                        <a:pt x="1677" y="670"/>
                      </a:lnTo>
                      <a:lnTo>
                        <a:pt x="1713" y="668"/>
                      </a:lnTo>
                      <a:lnTo>
                        <a:pt x="1744" y="664"/>
                      </a:lnTo>
                      <a:lnTo>
                        <a:pt x="1772" y="662"/>
                      </a:lnTo>
                      <a:lnTo>
                        <a:pt x="1790" y="662"/>
                      </a:lnTo>
                      <a:lnTo>
                        <a:pt x="1801" y="658"/>
                      </a:lnTo>
                      <a:lnTo>
                        <a:pt x="1796" y="649"/>
                      </a:lnTo>
                      <a:lnTo>
                        <a:pt x="1783" y="620"/>
                      </a:lnTo>
                      <a:lnTo>
                        <a:pt x="1766" y="583"/>
                      </a:lnTo>
                      <a:lnTo>
                        <a:pt x="1761" y="558"/>
                      </a:lnTo>
                      <a:lnTo>
                        <a:pt x="1742" y="512"/>
                      </a:lnTo>
                      <a:lnTo>
                        <a:pt x="1709" y="442"/>
                      </a:lnTo>
                      <a:lnTo>
                        <a:pt x="1668" y="357"/>
                      </a:lnTo>
                      <a:lnTo>
                        <a:pt x="1626" y="262"/>
                      </a:lnTo>
                      <a:lnTo>
                        <a:pt x="1585" y="172"/>
                      </a:lnTo>
                      <a:lnTo>
                        <a:pt x="1552" y="94"/>
                      </a:lnTo>
                      <a:lnTo>
                        <a:pt x="1526" y="44"/>
                      </a:lnTo>
                      <a:lnTo>
                        <a:pt x="1517" y="24"/>
                      </a:lnTo>
                      <a:close/>
                    </a:path>
                  </a:pathLst>
                </a:custGeom>
                <a:solidFill>
                  <a:srgbClr val="000000"/>
                </a:solidFill>
                <a:ln w="9525">
                  <a:noFill/>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48" name="Freeform 47"/>
                <p:cNvSpPr/>
                <p:nvPr/>
              </p:nvSpPr>
              <p:spPr>
                <a:xfrm>
                  <a:off x="2671" y="3474"/>
                  <a:ext cx="876" cy="455"/>
                </a:xfrm>
                <a:custGeom>
                  <a:avLst/>
                  <a:gdLst/>
                  <a:ahLst/>
                  <a:cxnLst/>
                  <a:rect l="0" t="0" r="0" b="0"/>
                  <a:pathLst>
                    <a:path w="1751" h="911">
                      <a:moveTo>
                        <a:pt x="75" y="69"/>
                      </a:moveTo>
                      <a:lnTo>
                        <a:pt x="75" y="69"/>
                      </a:lnTo>
                      <a:lnTo>
                        <a:pt x="55" y="102"/>
                      </a:lnTo>
                      <a:lnTo>
                        <a:pt x="38" y="126"/>
                      </a:lnTo>
                      <a:lnTo>
                        <a:pt x="20" y="145"/>
                      </a:lnTo>
                      <a:lnTo>
                        <a:pt x="0" y="158"/>
                      </a:lnTo>
                      <a:lnTo>
                        <a:pt x="0" y="158"/>
                      </a:lnTo>
                      <a:lnTo>
                        <a:pt x="14" y="204"/>
                      </a:lnTo>
                      <a:lnTo>
                        <a:pt x="44" y="298"/>
                      </a:lnTo>
                      <a:lnTo>
                        <a:pt x="79" y="422"/>
                      </a:lnTo>
                      <a:lnTo>
                        <a:pt x="123" y="557"/>
                      </a:lnTo>
                      <a:lnTo>
                        <a:pt x="160" y="687"/>
                      </a:lnTo>
                      <a:lnTo>
                        <a:pt x="197" y="804"/>
                      </a:lnTo>
                      <a:lnTo>
                        <a:pt x="223" y="885"/>
                      </a:lnTo>
                      <a:lnTo>
                        <a:pt x="231" y="911"/>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49" y="804"/>
                      </a:lnTo>
                      <a:lnTo>
                        <a:pt x="778" y="789"/>
                      </a:lnTo>
                      <a:lnTo>
                        <a:pt x="806" y="780"/>
                      </a:lnTo>
                      <a:lnTo>
                        <a:pt x="825" y="778"/>
                      </a:lnTo>
                      <a:lnTo>
                        <a:pt x="843" y="780"/>
                      </a:lnTo>
                      <a:lnTo>
                        <a:pt x="860" y="789"/>
                      </a:lnTo>
                      <a:lnTo>
                        <a:pt x="865" y="800"/>
                      </a:lnTo>
                      <a:lnTo>
                        <a:pt x="871" y="815"/>
                      </a:lnTo>
                      <a:lnTo>
                        <a:pt x="875" y="831"/>
                      </a:lnTo>
                      <a:lnTo>
                        <a:pt x="875" y="831"/>
                      </a:lnTo>
                      <a:lnTo>
                        <a:pt x="897" y="828"/>
                      </a:lnTo>
                      <a:lnTo>
                        <a:pt x="930" y="822"/>
                      </a:lnTo>
                      <a:lnTo>
                        <a:pt x="971" y="820"/>
                      </a:lnTo>
                      <a:lnTo>
                        <a:pt x="1011" y="815"/>
                      </a:lnTo>
                      <a:lnTo>
                        <a:pt x="1052" y="815"/>
                      </a:lnTo>
                      <a:lnTo>
                        <a:pt x="1087" y="815"/>
                      </a:lnTo>
                      <a:lnTo>
                        <a:pt x="1109" y="811"/>
                      </a:lnTo>
                      <a:lnTo>
                        <a:pt x="1117" y="811"/>
                      </a:lnTo>
                      <a:lnTo>
                        <a:pt x="1117" y="811"/>
                      </a:lnTo>
                      <a:lnTo>
                        <a:pt x="1122" y="798"/>
                      </a:lnTo>
                      <a:lnTo>
                        <a:pt x="1130" y="785"/>
                      </a:lnTo>
                      <a:lnTo>
                        <a:pt x="1141" y="774"/>
                      </a:lnTo>
                      <a:lnTo>
                        <a:pt x="1154" y="763"/>
                      </a:lnTo>
                      <a:lnTo>
                        <a:pt x="1171" y="759"/>
                      </a:lnTo>
                      <a:lnTo>
                        <a:pt x="1187" y="759"/>
                      </a:lnTo>
                      <a:lnTo>
                        <a:pt x="1209" y="761"/>
                      </a:lnTo>
                      <a:lnTo>
                        <a:pt x="1232" y="768"/>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51" y="768"/>
                      </a:lnTo>
                      <a:lnTo>
                        <a:pt x="1746" y="759"/>
                      </a:lnTo>
                      <a:lnTo>
                        <a:pt x="1733" y="730"/>
                      </a:lnTo>
                      <a:lnTo>
                        <a:pt x="1716" y="693"/>
                      </a:lnTo>
                      <a:lnTo>
                        <a:pt x="1711" y="668"/>
                      </a:lnTo>
                      <a:lnTo>
                        <a:pt x="1711" y="668"/>
                      </a:lnTo>
                      <a:lnTo>
                        <a:pt x="1688" y="620"/>
                      </a:lnTo>
                      <a:lnTo>
                        <a:pt x="1651" y="539"/>
                      </a:lnTo>
                      <a:lnTo>
                        <a:pt x="1605" y="437"/>
                      </a:lnTo>
                      <a:lnTo>
                        <a:pt x="1557" y="328"/>
                      </a:lnTo>
                      <a:lnTo>
                        <a:pt x="1507" y="223"/>
                      </a:lnTo>
                      <a:lnTo>
                        <a:pt x="1465" y="132"/>
                      </a:lnTo>
                      <a:lnTo>
                        <a:pt x="1437" y="67"/>
                      </a:lnTo>
                      <a:lnTo>
                        <a:pt x="1426" y="45"/>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path>
                  </a:pathLst>
                </a:custGeom>
                <a:noFill/>
                <a:ln w="0" cap="flat" cmpd="sng">
                  <a:solidFill>
                    <a:srgbClr val="0000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49" name="Freeform 48"/>
                <p:cNvSpPr/>
                <p:nvPr/>
              </p:nvSpPr>
              <p:spPr>
                <a:xfrm>
                  <a:off x="2786" y="3867"/>
                  <a:ext cx="46" cy="62"/>
                </a:xfrm>
                <a:custGeom>
                  <a:avLst/>
                  <a:gdLst/>
                  <a:ahLst/>
                  <a:cxnLst/>
                  <a:rect l="0" t="0" r="0" b="0"/>
                  <a:pathLst>
                    <a:path w="90" h="126">
                      <a:moveTo>
                        <a:pt x="90" y="0"/>
                      </a:moveTo>
                      <a:lnTo>
                        <a:pt x="90" y="0"/>
                      </a:lnTo>
                      <a:lnTo>
                        <a:pt x="79" y="19"/>
                      </a:lnTo>
                      <a:lnTo>
                        <a:pt x="68" y="35"/>
                      </a:lnTo>
                      <a:lnTo>
                        <a:pt x="57" y="57"/>
                      </a:lnTo>
                      <a:lnTo>
                        <a:pt x="44" y="76"/>
                      </a:lnTo>
                      <a:lnTo>
                        <a:pt x="35" y="94"/>
                      </a:lnTo>
                      <a:lnTo>
                        <a:pt x="24" y="107"/>
                      </a:lnTo>
                      <a:lnTo>
                        <a:pt x="11" y="118"/>
                      </a:lnTo>
                      <a:lnTo>
                        <a:pt x="0" y="126"/>
                      </a:lnTo>
                    </a:path>
                  </a:pathLst>
                </a:custGeom>
                <a:noFill/>
                <a:ln w="0" cap="flat" cmpd="sng">
                  <a:solidFill>
                    <a:srgbClr val="0000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50" name="Freeform 49"/>
                <p:cNvSpPr/>
                <p:nvPr/>
              </p:nvSpPr>
              <p:spPr>
                <a:xfrm>
                  <a:off x="3171" y="3850"/>
                  <a:ext cx="2" cy="31"/>
                </a:xfrm>
                <a:custGeom>
                  <a:avLst/>
                  <a:gdLst/>
                  <a:ahLst/>
                  <a:cxnLst/>
                  <a:rect l="0" t="0" r="0" b="0"/>
                  <a:pathLst>
                    <a:path w="4" h="63">
                      <a:moveTo>
                        <a:pt x="0" y="0"/>
                      </a:moveTo>
                      <a:lnTo>
                        <a:pt x="0" y="0"/>
                      </a:lnTo>
                      <a:lnTo>
                        <a:pt x="0" y="15"/>
                      </a:lnTo>
                      <a:lnTo>
                        <a:pt x="4" y="37"/>
                      </a:lnTo>
                      <a:lnTo>
                        <a:pt x="4" y="57"/>
                      </a:lnTo>
                      <a:lnTo>
                        <a:pt x="4" y="63"/>
                      </a:lnTo>
                    </a:path>
                  </a:pathLst>
                </a:custGeom>
                <a:noFill/>
                <a:ln w="0" cap="flat" cmpd="sng">
                  <a:solidFill>
                    <a:srgbClr val="0000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51" name="Straight Connector 50"/>
                <p:cNvSpPr/>
                <p:nvPr/>
              </p:nvSpPr>
              <p:spPr>
                <a:xfrm>
                  <a:off x="3057" y="3500"/>
                  <a:ext cx="111" cy="343"/>
                </a:xfrm>
                <a:prstGeom prst="line">
                  <a:avLst/>
                </a:prstGeom>
                <a:ln w="0" cap="flat" cmpd="sng">
                  <a:solidFill>
                    <a:srgbClr val="000000"/>
                  </a:solidFill>
                  <a:prstDash val="solid"/>
                  <a:headEnd type="none" w="med" len="med"/>
                  <a:tailEnd type="none" w="med" len="med"/>
                </a:ln>
              </p:spPr>
            </p:sp>
          </p:grpSp>
          <p:sp>
            <p:nvSpPr>
              <p:cNvPr id="25" name="Freeform 24"/>
              <p:cNvSpPr/>
              <p:nvPr/>
            </p:nvSpPr>
            <p:spPr>
              <a:xfrm rot="9366439" flipH="1">
                <a:off x="2928" y="768"/>
                <a:ext cx="896" cy="613"/>
              </a:xfrm>
              <a:custGeom>
                <a:avLst/>
                <a:gdLst>
                  <a:gd name="txL" fmla="*/ 0 w 21600"/>
                  <a:gd name="txT" fmla="*/ 0 h 30695"/>
                  <a:gd name="txR" fmla="*/ 21600 w 21600"/>
                  <a:gd name="txB" fmla="*/ 30695 h 30695"/>
                </a:gdLst>
                <a:ahLst/>
                <a:cxnLst>
                  <a:cxn ang="270">
                    <a:pos x="19489" y="0"/>
                  </a:cxn>
                  <a:cxn ang="90">
                    <a:pos x="3049" y="30694"/>
                  </a:cxn>
                  <a:cxn ang="180">
                    <a:pos x="0" y="9311"/>
                  </a:cxn>
                </a:cxnLst>
                <a:rect l="txL" t="txT" r="txR" b="txB"/>
                <a:pathLst>
                  <a:path w="21600" h="30695" fill="none">
                    <a:moveTo>
                      <a:pt x="19489" y="0"/>
                    </a:moveTo>
                    <a:arcTo wR="21600" hR="21600" stAng="-1532187" swAng="6445281"/>
                  </a:path>
                  <a:path w="21600" h="30695" stroke="0">
                    <a:moveTo>
                      <a:pt x="19489" y="0"/>
                    </a:moveTo>
                    <a:arcTo wR="21600" hR="21600" stAng="-1532187" swAng="6445281"/>
                    <a:lnTo>
                      <a:pt x="0" y="9311"/>
                    </a:lnTo>
                    <a:close/>
                  </a:path>
                </a:pathLst>
              </a:custGeom>
              <a:noFill/>
              <a:ln w="9525" cap="flat" cmpd="sng">
                <a:solidFill>
                  <a:srgbClr val="FF33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26" name="Freeform 25"/>
              <p:cNvSpPr/>
              <p:nvPr/>
            </p:nvSpPr>
            <p:spPr>
              <a:xfrm rot="-1757177" flipH="1">
                <a:off x="2064" y="1344"/>
                <a:ext cx="1536" cy="912"/>
              </a:xfrm>
              <a:custGeom>
                <a:avLst/>
                <a:gdLst>
                  <a:gd name="txL" fmla="*/ 0 w 35116"/>
                  <a:gd name="txT" fmla="*/ 0 h 36041"/>
                  <a:gd name="txR" fmla="*/ 35116 w 35116"/>
                  <a:gd name="txB" fmla="*/ 36041 h 36041"/>
                </a:gdLst>
                <a:ahLst/>
                <a:cxnLst>
                  <a:cxn ang="0">
                    <a:pos x="29579" y="0"/>
                  </a:cxn>
                  <a:cxn ang="90">
                    <a:pos x="0" y="31289"/>
                  </a:cxn>
                  <a:cxn ang="90">
                    <a:pos x="13516" y="14441"/>
                  </a:cxn>
                </a:cxnLst>
                <a:rect l="txL" t="txT" r="txR" b="txB"/>
                <a:pathLst>
                  <a:path w="35116" h="36041" fill="none">
                    <a:moveTo>
                      <a:pt x="29579" y="0"/>
                    </a:moveTo>
                    <a:arcTo wR="21600" hR="21600" stAng="-2517375" swAng="10241637"/>
                  </a:path>
                  <a:path w="35116" h="36041" stroke="0">
                    <a:moveTo>
                      <a:pt x="29579" y="0"/>
                    </a:moveTo>
                    <a:arcTo wR="21600" hR="21600" stAng="-2517375" swAng="10241637"/>
                    <a:lnTo>
                      <a:pt x="13516" y="14441"/>
                    </a:lnTo>
                    <a:close/>
                  </a:path>
                </a:pathLst>
              </a:custGeom>
              <a:noFill/>
              <a:ln w="9525" cap="flat" cmpd="sng">
                <a:solidFill>
                  <a:srgbClr val="FF3300"/>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sp>
            <p:nvSpPr>
              <p:cNvPr id="27" name="Freeform 26"/>
              <p:cNvSpPr/>
              <p:nvPr/>
            </p:nvSpPr>
            <p:spPr>
              <a:xfrm rot="21139006" flipH="1">
                <a:off x="2160" y="1632"/>
                <a:ext cx="441" cy="663"/>
              </a:xfrm>
              <a:custGeom>
                <a:avLst/>
                <a:gdLst>
                  <a:gd name="txL" fmla="*/ 0 w 21600"/>
                  <a:gd name="txT" fmla="*/ 0 h 33361"/>
                  <a:gd name="txR" fmla="*/ 21600 w 21600"/>
                  <a:gd name="txB" fmla="*/ 33361 h 33361"/>
                </a:gdLst>
                <a:ahLst/>
                <a:cxnLst>
                  <a:cxn ang="270">
                    <a:pos x="17673" y="0"/>
                  </a:cxn>
                  <a:cxn ang="90">
                    <a:pos x="5285" y="33361"/>
                  </a:cxn>
                  <a:cxn ang="180">
                    <a:pos x="0" y="12418"/>
                  </a:cxn>
                </a:cxnLst>
                <a:rect l="txL" t="txT" r="txR" b="txB"/>
                <a:pathLst>
                  <a:path w="21600" h="33361" fill="none">
                    <a:moveTo>
                      <a:pt x="17673" y="0"/>
                    </a:moveTo>
                    <a:arcTo wR="21600" hR="21600" stAng="-2105636" swAng="6655857"/>
                  </a:path>
                  <a:path w="21600" h="33361" stroke="0">
                    <a:moveTo>
                      <a:pt x="17673" y="0"/>
                    </a:moveTo>
                    <a:arcTo wR="21600" hR="21600" stAng="-2105636" swAng="6655857"/>
                    <a:lnTo>
                      <a:pt x="0" y="12418"/>
                    </a:lnTo>
                    <a:close/>
                  </a:path>
                </a:pathLst>
              </a:custGeom>
              <a:noFill/>
              <a:ln w="9525" cap="flat" cmpd="sng">
                <a:solidFill>
                  <a:srgbClr val="00FFFF"/>
                </a:solidFill>
                <a:prstDash val="solid"/>
                <a:headEnd type="none" w="med" len="med"/>
                <a:tailEnd type="none" w="med" len="med"/>
              </a:ln>
            </p:spPr>
            <p:txBody>
              <a:bodyPr/>
              <a:ls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a:lstStyle>
              <a:p>
                <a:endParaRPr lang="en-GB" altLang="en-US"/>
              </a:p>
            </p:txBody>
          </p:sp>
        </p:grpSp>
      </p:grpSp>
      <p:pic>
        <p:nvPicPr>
          <p:cNvPr id="52" name="Picture 51" descr="Rings"/>
          <p:cNvPicPr>
            <a:picLocks noChangeAspect="1"/>
          </p:cNvPicPr>
          <p:nvPr/>
        </p:nvPicPr>
        <p:blipFill>
          <a:blip r:embed="rId5"/>
          <a:stretch>
            <a:fillRect/>
          </a:stretch>
        </p:blipFill>
        <p:spPr>
          <a:xfrm>
            <a:off x="289393" y="1675533"/>
            <a:ext cx="1046054" cy="1257300"/>
          </a:xfrm>
          <a:prstGeom prst="rect">
            <a:avLst/>
          </a:prstGeom>
          <a:noFill/>
          <a:ln w="9525">
            <a:noFill/>
          </a:ln>
        </p:spPr>
      </p:pic>
      <p:sp>
        <p:nvSpPr>
          <p:cNvPr id="56" name="Rectangle 55"/>
          <p:cNvSpPr/>
          <p:nvPr/>
        </p:nvSpPr>
        <p:spPr>
          <a:xfrm>
            <a:off x="364540" y="2654890"/>
            <a:ext cx="11566622" cy="1371987"/>
          </a:xfrm>
          <a:prstGeom prst="rect">
            <a:avLst/>
          </a:prstGeom>
        </p:spPr>
        <p:txBody>
          <a:bodyPr wrap="none">
            <a:prstTxWarp prst="textWave1">
              <a:avLst/>
            </a:prstTxWarp>
            <a:spAutoFit/>
          </a:bodyPr>
          <a:lstStyle/>
          <a:p>
            <a:pPr algn="ctr" eaLnBrk="0" hangingPunct="0"/>
            <a:r>
              <a:rPr lang="en-GB" altLang="en-US">
                <a:ln w="9525" cap="flat" cmpd="sng">
                  <a:solidFill>
                    <a:srgbClr val="008000"/>
                  </a:solidFill>
                  <a:prstDash val="solid"/>
                  <a:headEnd type="none" w="med" len="med"/>
                  <a:tailEnd type="none" w="med" len="med"/>
                </a:ln>
                <a:solidFill>
                  <a:srgbClr val="FF0066"/>
                </a:solid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Nhiệt liệt chào mừng các thầy cô </a:t>
            </a:r>
            <a:r>
              <a:rPr lang="en-GB" altLang="en-US" smtClean="0">
                <a:ln w="9525" cap="flat" cmpd="sng">
                  <a:solidFill>
                    <a:srgbClr val="008000"/>
                  </a:solidFill>
                  <a:prstDash val="solid"/>
                  <a:headEnd type="none" w="med" len="med"/>
                  <a:tailEnd type="none" w="med" len="med"/>
                </a:ln>
                <a:solidFill>
                  <a:srgbClr val="FF0066"/>
                </a:solid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giáo</a:t>
            </a:r>
            <a:r>
              <a:rPr lang="vi-VN" altLang="en-US">
                <a:ln w="9525" cap="flat" cmpd="sng">
                  <a:solidFill>
                    <a:srgbClr val="008000"/>
                  </a:solidFill>
                  <a:prstDash val="solid"/>
                  <a:headEnd type="none" w="med" len="med"/>
                  <a:tailEnd type="none" w="med" len="med"/>
                </a:ln>
                <a:solidFill>
                  <a:srgbClr val="FF0066"/>
                </a:solid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 </a:t>
            </a:r>
            <a:r>
              <a:rPr lang="vi-VN" altLang="en-US" smtClean="0">
                <a:ln w="9525" cap="flat" cmpd="sng">
                  <a:solidFill>
                    <a:srgbClr val="008000"/>
                  </a:solidFill>
                  <a:prstDash val="solid"/>
                  <a:headEnd type="none" w="med" len="med"/>
                  <a:tailEnd type="none" w="med" len="med"/>
                </a:ln>
                <a:solidFill>
                  <a:srgbClr val="FF0066"/>
                </a:solid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đến dự giờ lớp 7A</a:t>
            </a:r>
            <a:endParaRPr lang="en-GB" altLang="en-US">
              <a:ln w="9525" cap="flat" cmpd="sng">
                <a:solidFill>
                  <a:srgbClr val="008000"/>
                </a:solidFill>
                <a:prstDash val="solid"/>
                <a:headEnd type="none" w="med" len="med"/>
                <a:tailEnd type="none" w="med" len="med"/>
              </a:ln>
              <a:solidFill>
                <a:srgbClr val="FF0066"/>
              </a:solidFill>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endParaRPr>
          </a:p>
        </p:txBody>
      </p:sp>
      <p:sp>
        <p:nvSpPr>
          <p:cNvPr id="59" name="Rectangle 58"/>
          <p:cNvSpPr/>
          <p:nvPr/>
        </p:nvSpPr>
        <p:spPr>
          <a:xfrm>
            <a:off x="3279227" y="5797018"/>
            <a:ext cx="5413781" cy="477054"/>
          </a:xfrm>
          <a:prstGeom prst="rect">
            <a:avLst/>
          </a:prstGeom>
        </p:spPr>
        <p:txBody>
          <a:bodyPr wrap="square">
            <a:spAutoFit/>
          </a:bodyPr>
          <a:lstStyle/>
          <a:p>
            <a:pPr>
              <a:spcBef>
                <a:spcPct val="50000"/>
              </a:spcBef>
            </a:pPr>
            <a:r>
              <a:rPr lang="vi-VN" sz="2500" b="1" i="1" smtClean="0">
                <a:solidFill>
                  <a:srgbClr val="0000CC"/>
                </a:solidFill>
                <a:effectLst>
                  <a:outerShdw blurRad="38100" dist="38100" dir="2700000">
                    <a:srgbClr val="C0C0C0"/>
                  </a:outerShdw>
                </a:effectLst>
                <a:latin typeface="+mj-lt"/>
              </a:rPr>
              <a:t>Giáo viên thực hiện: Tô Thị Mỹ Thủy</a:t>
            </a:r>
            <a:endParaRPr lang="pt-BR" sz="2500" b="1" i="1">
              <a:solidFill>
                <a:srgbClr val="0000FF"/>
              </a:solidFill>
              <a:effectLst>
                <a:outerShdw blurRad="38100" dist="38100" dir="2700000">
                  <a:srgbClr val="C0C0C0"/>
                </a:outerShdw>
              </a:effectLst>
              <a:latin typeface="+mj-lt"/>
            </a:endParaRPr>
          </a:p>
        </p:txBody>
      </p:sp>
    </p:spTree>
    <p:extLst>
      <p:ext uri="{BB962C8B-B14F-4D97-AF65-F5344CB8AC3E}">
        <p14:creationId xmlns:p14="http://schemas.microsoft.com/office/powerpoint/2010/main" val="282886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circle(in)">
                                      <p:cBhvr>
                                        <p:cTn id="12" dur="2000"/>
                                        <p:tgtEl>
                                          <p:spTgt spid="56"/>
                                        </p:tgtEl>
                                      </p:cBhvr>
                                    </p:animEffect>
                                  </p:childTnLst>
                                </p:cTn>
                              </p:par>
                              <p:par>
                                <p:cTn id="13" presetID="16" presetClass="entr" presetSubtype="2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barn(inVertical)">
                                      <p:cBhvr>
                                        <p:cTn id="2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grpSp>
        <p:nvGrpSpPr>
          <p:cNvPr id="24579" name="Group 4"/>
          <p:cNvGrpSpPr>
            <a:grpSpLocks/>
          </p:cNvGrpSpPr>
          <p:nvPr/>
        </p:nvGrpSpPr>
        <p:grpSpPr bwMode="auto">
          <a:xfrm>
            <a:off x="-8092" y="25164"/>
            <a:ext cx="5615360" cy="993531"/>
            <a:chOff x="2384033" y="-59497"/>
            <a:chExt cx="3933864" cy="993732"/>
          </a:xfrm>
        </p:grpSpPr>
        <p:sp>
          <p:nvSpPr>
            <p:cNvPr id="6" name="Rectangle: Rounded Corners 5"/>
            <p:cNvSpPr/>
            <p:nvPr/>
          </p:nvSpPr>
          <p:spPr>
            <a:xfrm>
              <a:off x="2513863" y="44721"/>
              <a:ext cx="3804034" cy="88951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7" name="Rectangle: Rounded Corners 4"/>
            <p:cNvSpPr txBox="1"/>
            <p:nvPr/>
          </p:nvSpPr>
          <p:spPr>
            <a:xfrm>
              <a:off x="2384033" y="-59497"/>
              <a:ext cx="3933864" cy="944754"/>
            </a:xfrm>
            <a:prstGeom prst="rect">
              <a:avLst/>
            </a:prstGeom>
          </p:spPr>
          <p:style>
            <a:lnRef idx="0">
              <a:scrgbClr r="0" g="0" b="0"/>
            </a:lnRef>
            <a:fillRef idx="0">
              <a:scrgbClr r="0" g="0" b="0"/>
            </a:fillRef>
            <a:effectRef idx="0">
              <a:scrgbClr r="0" g="0" b="0"/>
            </a:effectRef>
            <a:fontRef idx="minor">
              <a:schemeClr val="lt1"/>
            </a:fontRef>
          </p:style>
          <p:txBody>
            <a:bodyPr lIns="60960" tIns="40640" rIns="60960" bIns="40640" spcCol="1270" anchor="ct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3. </a:t>
              </a:r>
              <a:r>
                <a:rPr lang="en-US" sz="3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Ước</a:t>
              </a:r>
              <a:r>
                <a:rPr lang="en-US" sz="3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en-US" sz="3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phép</a:t>
              </a:r>
              <a:r>
                <a:rPr lang="en-US" sz="3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endParaRPr kumimoji="0" lang="en-US" sz="3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
        <p:nvSpPr>
          <p:cNvPr id="31" name="TextBox 30"/>
          <p:cNvSpPr txBox="1"/>
          <p:nvPr/>
        </p:nvSpPr>
        <p:spPr>
          <a:xfrm>
            <a:off x="8455025" y="2117725"/>
            <a:ext cx="441325"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srgbClr val="A6B72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33" name="TextBox 32"/>
          <p:cNvSpPr txBox="1"/>
          <p:nvPr/>
        </p:nvSpPr>
        <p:spPr>
          <a:xfrm>
            <a:off x="8421688" y="1903413"/>
            <a:ext cx="625475" cy="368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A6B727">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316509" y="1160703"/>
            <a:ext cx="10146337" cy="552459"/>
          </a:xfrm>
          <a:prstGeom prst="rect">
            <a:avLst/>
          </a:prstGeom>
        </p:spPr>
        <p:txBody>
          <a:bodyPr wrap="square">
            <a:spAutoFit/>
          </a:bodyPr>
          <a:lstStyle/>
          <a:p>
            <a:pPr>
              <a:lnSpc>
                <a:spcPct val="115000"/>
              </a:lnSpc>
              <a:spcBef>
                <a:spcPts val="0"/>
              </a:spcBef>
              <a:spcAft>
                <a:spcPts val="0"/>
              </a:spcAft>
            </a:pPr>
            <a:r>
              <a:rPr lang="en-US" sz="26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Ví</a:t>
            </a:r>
            <a:r>
              <a:rPr lang="en-US" sz="26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dụ</a:t>
            </a:r>
            <a:r>
              <a:rPr lang="en-US" sz="2600" smtClean="0">
                <a:latin typeface="Times New Roman" panose="02020603050405020304" pitchFamily="18" charset="0"/>
                <a:ea typeface="Arial" panose="020B0604020202020204" pitchFamily="34" charset="0"/>
                <a:cs typeface="Times New Roman" panose="02020603050405020304" pitchFamily="18" charset="0"/>
              </a:rPr>
              <a:t>: </a:t>
            </a:r>
            <a:r>
              <a:rPr lang="vi-VN" sz="2600" smtClean="0">
                <a:latin typeface="Times New Roman" panose="02020603050405020304" pitchFamily="18" charset="0"/>
                <a:ea typeface="Arial" panose="020B0604020202020204" pitchFamily="34" charset="0"/>
                <a:cs typeface="Times New Roman" panose="02020603050405020304" pitchFamily="18" charset="0"/>
              </a:rPr>
              <a:t> Để </a:t>
            </a:r>
            <a:r>
              <a:rPr lang="vi-VN" sz="2600">
                <a:solidFill>
                  <a:srgbClr val="000000"/>
                </a:solidFill>
                <a:latin typeface="Times New Roman" panose="02020603050405020304" pitchFamily="18" charset="0"/>
                <a:ea typeface="Arial" panose="020B0604020202020204" pitchFamily="34" charset="0"/>
                <a:cs typeface="Times New Roman" panose="02020603050405020304" pitchFamily="18" charset="0"/>
              </a:rPr>
              <a:t>ư</a:t>
            </a:r>
            <a:r>
              <a:rPr lang="en-US"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ớc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7 278 + 1 172 </a:t>
            </a:r>
            <a:r>
              <a:rPr lang="en-US"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432569" y="1829992"/>
            <a:ext cx="8614594" cy="515141"/>
          </a:xfrm>
          <a:prstGeom prst="rect">
            <a:avLst/>
          </a:prstGeom>
        </p:spPr>
        <p:txBody>
          <a:bodyPr wrap="square">
            <a:spAutoFit/>
          </a:bodyPr>
          <a:lstStyle/>
          <a:p>
            <a:pPr>
              <a:lnSpc>
                <a:spcPct val="115000"/>
              </a:lnSpc>
              <a:spcBef>
                <a:spcPts val="0"/>
              </a:spcBef>
              <a:spcAft>
                <a:spcPts val="0"/>
              </a:spcAft>
            </a:pPr>
            <a:r>
              <a:rPr lang="en-US" sz="2600">
                <a:latin typeface="Times New Roman" panose="02020603050405020304" pitchFamily="18" charset="0"/>
                <a:ea typeface="Arial" panose="020B0604020202020204" pitchFamily="34" charset="0"/>
                <a:cs typeface="Times New Roman" panose="02020603050405020304" pitchFamily="18" charset="0"/>
              </a:rPr>
              <a:t>- </a:t>
            </a:r>
            <a:r>
              <a:rPr lang="en-US" sz="2600" smtClean="0">
                <a:latin typeface="Times New Roman" panose="02020603050405020304" pitchFamily="18" charset="0"/>
                <a:ea typeface="Arial" panose="020B0604020202020204" pitchFamily="34" charset="0"/>
                <a:cs typeface="Times New Roman" panose="02020603050405020304" pitchFamily="18" charset="0"/>
              </a:rPr>
              <a:t>L</a:t>
            </a:r>
            <a:r>
              <a:rPr lang="vi-VN" sz="2600" smtClean="0">
                <a:latin typeface="Times New Roman" panose="02020603050405020304" pitchFamily="18" charset="0"/>
                <a:ea typeface="Arial" panose="020B0604020202020204" pitchFamily="34" charset="0"/>
                <a:cs typeface="Times New Roman" panose="02020603050405020304" pitchFamily="18" charset="0"/>
              </a:rPr>
              <a:t>à</a:t>
            </a:r>
            <a:r>
              <a:rPr lang="en-US" sz="2600" smtClean="0">
                <a:latin typeface="Times New Roman" panose="02020603050405020304" pitchFamily="18" charset="0"/>
                <a:ea typeface="Arial" panose="020B0604020202020204" pitchFamily="34" charset="0"/>
                <a:cs typeface="Times New Roman" panose="02020603050405020304" pitchFamily="18" charset="0"/>
              </a:rPr>
              <a:t>m </a:t>
            </a:r>
            <a:r>
              <a:rPr lang="en-US" sz="2600" dirty="0" err="1">
                <a:latin typeface="Times New Roman" panose="02020603050405020304" pitchFamily="18" charset="0"/>
                <a:ea typeface="Arial" panose="020B0604020202020204" pitchFamily="34" charset="0"/>
                <a:cs typeface="Times New Roman" panose="02020603050405020304" pitchFamily="18" charset="0"/>
              </a:rPr>
              <a:t>tròn</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số</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đến</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chữ</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số</a:t>
            </a:r>
            <a:r>
              <a:rPr lang="en-US" sz="2600" dirty="0">
                <a:latin typeface="Times New Roman" panose="02020603050405020304" pitchFamily="18" charset="0"/>
                <a:ea typeface="Arial" panose="020B0604020202020204" pitchFamily="34" charset="0"/>
                <a:cs typeface="Times New Roman" panose="02020603050405020304" pitchFamily="18" charset="0"/>
              </a:rPr>
              <a:t> ở </a:t>
            </a:r>
            <a:r>
              <a:rPr lang="en-US" sz="2600" i="1" dirty="0" err="1">
                <a:latin typeface="Times New Roman" panose="02020603050405020304" pitchFamily="18" charset="0"/>
                <a:ea typeface="Arial" panose="020B0604020202020204" pitchFamily="34" charset="0"/>
                <a:cs typeface="Times New Roman" panose="02020603050405020304" pitchFamily="18" charset="0"/>
              </a:rPr>
              <a:t>hàng</a:t>
            </a:r>
            <a:r>
              <a:rPr lang="en-US" sz="2600" i="1" dirty="0">
                <a:latin typeface="Times New Roman" panose="02020603050405020304" pitchFamily="18" charset="0"/>
                <a:ea typeface="Arial" panose="020B0604020202020204" pitchFamily="34" charset="0"/>
                <a:cs typeface="Times New Roman" panose="02020603050405020304" pitchFamily="18" charset="0"/>
              </a:rPr>
              <a:t> </a:t>
            </a:r>
            <a:r>
              <a:rPr lang="en-US" sz="2600" i="1" err="1">
                <a:latin typeface="Times New Roman" panose="02020603050405020304" pitchFamily="18" charset="0"/>
                <a:ea typeface="Arial" panose="020B0604020202020204" pitchFamily="34" charset="0"/>
                <a:cs typeface="Times New Roman" panose="02020603050405020304" pitchFamily="18" charset="0"/>
              </a:rPr>
              <a:t>cao</a:t>
            </a:r>
            <a:r>
              <a:rPr lang="en-US" sz="2600" i="1">
                <a:latin typeface="Times New Roman" panose="02020603050405020304" pitchFamily="18" charset="0"/>
                <a:ea typeface="Arial" panose="020B0604020202020204" pitchFamily="34" charset="0"/>
                <a:cs typeface="Times New Roman" panose="02020603050405020304" pitchFamily="18" charset="0"/>
              </a:rPr>
              <a:t> </a:t>
            </a:r>
            <a:r>
              <a:rPr lang="en-US" sz="2600" i="1" smtClean="0">
                <a:latin typeface="Times New Roman" panose="02020603050405020304" pitchFamily="18" charset="0"/>
                <a:ea typeface="Arial" panose="020B0604020202020204" pitchFamily="34" charset="0"/>
                <a:cs typeface="Times New Roman" panose="02020603050405020304" pitchFamily="18" charset="0"/>
              </a:rPr>
              <a:t>nhất</a:t>
            </a:r>
            <a:r>
              <a:rPr lang="vi-VN" sz="2600" i="1" smtClean="0">
                <a:latin typeface="Times New Roman" panose="02020603050405020304" pitchFamily="18" charset="0"/>
                <a:ea typeface="Arial" panose="020B0604020202020204" pitchFamily="34" charset="0"/>
                <a:cs typeface="Times New Roman" panose="02020603050405020304" pitchFamily="18" charset="0"/>
              </a:rPr>
              <a:t> của mỗi số hạng</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603967520"/>
              </p:ext>
            </p:extLst>
          </p:nvPr>
        </p:nvGraphicFramePr>
        <p:xfrm>
          <a:off x="1064602" y="2417762"/>
          <a:ext cx="2128838" cy="568325"/>
        </p:xfrm>
        <a:graphic>
          <a:graphicData uri="http://schemas.openxmlformats.org/presentationml/2006/ole">
            <mc:AlternateContent xmlns:mc="http://schemas.openxmlformats.org/markup-compatibility/2006">
              <mc:Choice xmlns:v="urn:schemas-microsoft-com:vml" Requires="v">
                <p:oleObj spid="_x0000_s2125" name="Equation" r:id="rId3" imgW="571320" imgH="152280" progId="Equation.DSMT4">
                  <p:embed/>
                </p:oleObj>
              </mc:Choice>
              <mc:Fallback>
                <p:oleObj name="Equation" r:id="rId3" imgW="571320" imgH="152280" progId="Equation.DSMT4">
                  <p:embed/>
                  <p:pic>
                    <p:nvPicPr>
                      <p:cNvPr id="0" name=""/>
                      <p:cNvPicPr/>
                      <p:nvPr/>
                    </p:nvPicPr>
                    <p:blipFill>
                      <a:blip r:embed="rId4"/>
                      <a:stretch>
                        <a:fillRect/>
                      </a:stretch>
                    </p:blipFill>
                    <p:spPr>
                      <a:xfrm>
                        <a:off x="1064602" y="2417762"/>
                        <a:ext cx="2128838" cy="568325"/>
                      </a:xfrm>
                      <a:prstGeom prst="rect">
                        <a:avLst/>
                      </a:prstGeom>
                    </p:spPr>
                  </p:pic>
                </p:oleObj>
              </mc:Fallback>
            </mc:AlternateContent>
          </a:graphicData>
        </a:graphic>
      </p:graphicFrame>
      <p:sp>
        <p:nvSpPr>
          <p:cNvPr id="9" name="Rectangle 8"/>
          <p:cNvSpPr/>
          <p:nvPr/>
        </p:nvSpPr>
        <p:spPr>
          <a:xfrm>
            <a:off x="432568" y="3038748"/>
            <a:ext cx="10893683" cy="1012585"/>
          </a:xfrm>
          <a:prstGeom prst="rect">
            <a:avLst/>
          </a:prstGeom>
        </p:spPr>
        <p:txBody>
          <a:bodyPr wrap="square">
            <a:spAutoFit/>
          </a:bodyPr>
          <a:lstStyle/>
          <a:p>
            <a:pPr>
              <a:lnSpc>
                <a:spcPct val="115000"/>
              </a:lnSpc>
              <a:spcBef>
                <a:spcPts val="0"/>
              </a:spcBef>
              <a:spcAft>
                <a:spcPts val="0"/>
              </a:spcAft>
            </a:pPr>
            <a:r>
              <a:rPr lang="vi-VN" sz="2600" smtClean="0">
                <a:latin typeface="Times New Roman" panose="02020603050405020304" pitchFamily="18" charset="0"/>
                <a:ea typeface="Arial" panose="020B0604020202020204" pitchFamily="34" charset="0"/>
                <a:cs typeface="Times New Roman" panose="02020603050405020304" pitchFamily="18" charset="0"/>
              </a:rPr>
              <a:t>- K</a:t>
            </a:r>
            <a:r>
              <a:rPr lang="en-US" sz="2600" smtClean="0">
                <a:latin typeface="Times New Roman" panose="02020603050405020304" pitchFamily="18" charset="0"/>
                <a:ea typeface="Arial" panose="020B0604020202020204" pitchFamily="34" charset="0"/>
                <a:cs typeface="Times New Roman" panose="02020603050405020304" pitchFamily="18" charset="0"/>
              </a:rPr>
              <a:t>hi </a:t>
            </a:r>
            <a:r>
              <a:rPr lang="vi-VN" sz="2600" smtClean="0">
                <a:latin typeface="Times New Roman" panose="02020603050405020304" pitchFamily="18" charset="0"/>
                <a:ea typeface="Arial" panose="020B0604020202020204" pitchFamily="34" charset="0"/>
                <a:cs typeface="Times New Roman" panose="02020603050405020304" pitchFamily="18" charset="0"/>
              </a:rPr>
              <a:t>cộng </a:t>
            </a:r>
            <a:r>
              <a:rPr lang="en-US" sz="2600" smtClean="0">
                <a:latin typeface="Times New Roman" panose="02020603050405020304" pitchFamily="18" charset="0"/>
                <a:ea typeface="Arial" panose="020B0604020202020204" pitchFamily="34" charset="0"/>
                <a:cs typeface="Times New Roman" panose="02020603050405020304" pitchFamily="18" charset="0"/>
              </a:rPr>
              <a:t>các </a:t>
            </a:r>
            <a:r>
              <a:rPr lang="en-US" sz="2600" dirty="0" err="1">
                <a:latin typeface="Times New Roman" panose="02020603050405020304" pitchFamily="18" charset="0"/>
                <a:ea typeface="Arial" panose="020B0604020202020204" pitchFamily="34" charset="0"/>
                <a:cs typeface="Times New Roman" panose="02020603050405020304" pitchFamily="18" charset="0"/>
              </a:rPr>
              <a:t>số</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đã</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làm</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tròn</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a:latin typeface="Times New Roman" panose="02020603050405020304" pitchFamily="18" charset="0"/>
                <a:ea typeface="Arial" panose="020B0604020202020204" pitchFamily="34" charset="0"/>
                <a:cs typeface="Times New Roman" panose="02020603050405020304" pitchFamily="18" charset="0"/>
              </a:rPr>
              <a:t>ta </a:t>
            </a:r>
            <a:r>
              <a:rPr lang="en-US" sz="2600" smtClean="0">
                <a:latin typeface="Times New Roman" panose="02020603050405020304" pitchFamily="18" charset="0"/>
                <a:ea typeface="Arial" panose="020B0604020202020204" pitchFamily="34" charset="0"/>
                <a:cs typeface="Times New Roman" panose="02020603050405020304" pitchFamily="18" charset="0"/>
              </a:rPr>
              <a:t>được</a:t>
            </a:r>
            <a:r>
              <a:rPr lang="vi-VN" sz="2600" smtClean="0">
                <a:latin typeface="Times New Roman" panose="02020603050405020304" pitchFamily="18" charset="0"/>
                <a:ea typeface="Arial" panose="020B0604020202020204" pitchFamily="34" charset="0"/>
                <a:cs typeface="Times New Roman" panose="02020603050405020304" pitchFamily="18" charset="0"/>
              </a:rPr>
              <a:t>:</a:t>
            </a:r>
            <a:r>
              <a:rPr lang="en-US" sz="2600" smtClean="0">
                <a:latin typeface="Times New Roman" panose="02020603050405020304" pitchFamily="18" charset="0"/>
                <a:ea typeface="Arial" panose="020B0604020202020204" pitchFamily="34" charset="0"/>
                <a:cs typeface="Times New Roman" panose="02020603050405020304" pitchFamily="18" charset="0"/>
              </a:rPr>
              <a:t> </a:t>
            </a:r>
            <a:r>
              <a:rPr lang="vi-VN" sz="260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7000 + 1000 = 8000</a:t>
            </a:r>
            <a:r>
              <a:rPr lang="en-US" sz="260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smtClean="0">
                <a:latin typeface="Times New Roman" panose="02020603050405020304" pitchFamily="18" charset="0"/>
                <a:ea typeface="Arial" panose="020B0604020202020204" pitchFamily="34" charset="0"/>
                <a:cs typeface="Times New Roman" panose="02020603050405020304" pitchFamily="18" charset="0"/>
              </a:rPr>
              <a:t>(</a:t>
            </a:r>
            <a:r>
              <a:rPr lang="vi-VN" sz="2600" smtClean="0">
                <a:latin typeface="Times New Roman" panose="02020603050405020304" pitchFamily="18" charset="0"/>
                <a:ea typeface="Arial" panose="020B0604020202020204" pitchFamily="34" charset="0"/>
                <a:cs typeface="Times New Roman" panose="02020603050405020304" pitchFamily="18" charset="0"/>
              </a:rPr>
              <a:t> </a:t>
            </a:r>
            <a:r>
              <a:rPr lang="en-US" sz="2600" smtClean="0">
                <a:latin typeface="Times New Roman" panose="02020603050405020304" pitchFamily="18" charset="0"/>
                <a:ea typeface="Arial" panose="020B0604020202020204" pitchFamily="34" charset="0"/>
                <a:cs typeface="Times New Roman" panose="02020603050405020304" pitchFamily="18" charset="0"/>
              </a:rPr>
              <a:t>T</a:t>
            </a:r>
            <a:r>
              <a:rPr lang="vi-VN" sz="2600" smtClean="0">
                <a:latin typeface="Times New Roman" panose="02020603050405020304" pitchFamily="18" charset="0"/>
                <a:ea typeface="Arial" panose="020B0604020202020204" pitchFamily="34" charset="0"/>
                <a:cs typeface="Times New Roman" panose="02020603050405020304" pitchFamily="18" charset="0"/>
              </a:rPr>
              <a:t>ổng</a:t>
            </a:r>
            <a:r>
              <a:rPr lang="en-US" sz="2600" smtClean="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ước</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lượng</a:t>
            </a:r>
            <a:r>
              <a:rPr lang="en-US" sz="2600" dirty="0">
                <a:latin typeface="Times New Roman" panose="02020603050405020304" pitchFamily="18" charset="0"/>
                <a:ea typeface="Arial" panose="020B0604020202020204" pitchFamily="34" charset="0"/>
                <a:cs typeface="Times New Roman" panose="02020603050405020304" pitchFamily="18" charset="0"/>
              </a:rPr>
              <a:t>)</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3" name="Rectangle 12"/>
          <p:cNvSpPr/>
          <p:nvPr/>
        </p:nvSpPr>
        <p:spPr>
          <a:xfrm>
            <a:off x="657022" y="4051333"/>
            <a:ext cx="7695669" cy="515141"/>
          </a:xfrm>
          <a:prstGeom prst="rect">
            <a:avLst/>
          </a:prstGeom>
        </p:spPr>
        <p:txBody>
          <a:bodyPr wrap="square">
            <a:spAutoFit/>
          </a:bodyPr>
          <a:lstStyle/>
          <a:p>
            <a:pPr>
              <a:lnSpc>
                <a:spcPct val="115000"/>
              </a:lnSpc>
              <a:spcBef>
                <a:spcPts val="0"/>
              </a:spcBef>
              <a:spcAft>
                <a:spcPts val="0"/>
              </a:spcAft>
            </a:pPr>
            <a:r>
              <a:rPr lang="en-US" sz="2600" b="1" i="1" dirty="0" err="1">
                <a:latin typeface="Times New Roman" panose="02020603050405020304" pitchFamily="18" charset="0"/>
                <a:ea typeface="Arial" panose="020B0604020202020204" pitchFamily="34" charset="0"/>
                <a:cs typeface="Times New Roman" panose="02020603050405020304" pitchFamily="18" charset="0"/>
              </a:rPr>
              <a:t>Thực</a:t>
            </a:r>
            <a:r>
              <a:rPr lang="en-US" sz="2600" b="1" i="1" dirty="0">
                <a:latin typeface="Times New Roman" panose="02020603050405020304" pitchFamily="18" charset="0"/>
                <a:ea typeface="Arial" panose="020B0604020202020204" pitchFamily="34" charset="0"/>
                <a:cs typeface="Times New Roman" panose="02020603050405020304" pitchFamily="18" charset="0"/>
              </a:rPr>
              <a:t> </a:t>
            </a:r>
            <a:r>
              <a:rPr lang="en-US" sz="2600" b="1" i="1" dirty="0" err="1">
                <a:latin typeface="Times New Roman" panose="02020603050405020304" pitchFamily="18" charset="0"/>
                <a:ea typeface="Arial" panose="020B0604020202020204" pitchFamily="34" charset="0"/>
                <a:cs typeface="Times New Roman" panose="02020603050405020304" pitchFamily="18" charset="0"/>
              </a:rPr>
              <a:t>tế</a:t>
            </a:r>
            <a:r>
              <a:rPr lang="en-US" sz="2600" b="1" i="1">
                <a:latin typeface="Times New Roman" panose="02020603050405020304" pitchFamily="18" charset="0"/>
                <a:ea typeface="Arial" panose="020B0604020202020204" pitchFamily="34" charset="0"/>
                <a:cs typeface="Times New Roman" panose="02020603050405020304" pitchFamily="18" charset="0"/>
              </a:rPr>
              <a:t>, </a:t>
            </a:r>
            <a:r>
              <a:rPr lang="vi-VN" sz="2600" b="1" i="1" smtClean="0">
                <a:latin typeface="Times New Roman" panose="02020603050405020304" pitchFamily="18" charset="0"/>
                <a:ea typeface="Arial" panose="020B0604020202020204" pitchFamily="34" charset="0"/>
                <a:cs typeface="Times New Roman" panose="02020603050405020304" pitchFamily="18" charset="0"/>
              </a:rPr>
              <a:t>kết quả </a:t>
            </a:r>
            <a:r>
              <a:rPr lang="en-US" sz="2600" b="1" i="1" smtClean="0">
                <a:latin typeface="Times New Roman" panose="02020603050405020304" pitchFamily="18" charset="0"/>
                <a:ea typeface="Arial" panose="020B0604020202020204" pitchFamily="34" charset="0"/>
                <a:cs typeface="Times New Roman" panose="02020603050405020304" pitchFamily="18" charset="0"/>
              </a:rPr>
              <a:t> </a:t>
            </a:r>
            <a:r>
              <a:rPr lang="en-US" sz="2600" b="1" i="1" dirty="0" err="1">
                <a:latin typeface="Times New Roman" panose="02020603050405020304" pitchFamily="18" charset="0"/>
                <a:ea typeface="Arial" panose="020B0604020202020204" pitchFamily="34" charset="0"/>
                <a:cs typeface="Times New Roman" panose="02020603050405020304" pitchFamily="18" charset="0"/>
              </a:rPr>
              <a:t>đúng</a:t>
            </a:r>
            <a:r>
              <a:rPr lang="en-US" sz="2600" b="1" i="1" dirty="0">
                <a:latin typeface="Times New Roman" panose="02020603050405020304" pitchFamily="18" charset="0"/>
                <a:ea typeface="Arial" panose="020B0604020202020204" pitchFamily="34" charset="0"/>
                <a:cs typeface="Times New Roman" panose="02020603050405020304" pitchFamily="18" charset="0"/>
              </a:rPr>
              <a:t> </a:t>
            </a:r>
            <a:r>
              <a:rPr lang="en-US" sz="2600" b="1" i="1" err="1">
                <a:latin typeface="Times New Roman" panose="02020603050405020304" pitchFamily="18" charset="0"/>
                <a:ea typeface="Arial" panose="020B0604020202020204" pitchFamily="34" charset="0"/>
                <a:cs typeface="Times New Roman" panose="02020603050405020304" pitchFamily="18" charset="0"/>
              </a:rPr>
              <a:t>là</a:t>
            </a:r>
            <a:r>
              <a:rPr lang="en-US" sz="2600" b="1" i="1" smtClean="0">
                <a:latin typeface="Times New Roman" panose="02020603050405020304" pitchFamily="18" charset="0"/>
                <a:ea typeface="Arial" panose="020B0604020202020204" pitchFamily="34" charset="0"/>
                <a:cs typeface="Times New Roman" panose="02020603050405020304" pitchFamily="18" charset="0"/>
              </a:rPr>
              <a:t>:</a:t>
            </a:r>
            <a:r>
              <a:rPr lang="vi-VN" sz="2600" b="1" i="1" smtClean="0">
                <a:latin typeface="Times New Roman" panose="02020603050405020304" pitchFamily="18" charset="0"/>
                <a:ea typeface="Arial" panose="020B0604020202020204" pitchFamily="34" charset="0"/>
                <a:cs typeface="Times New Roman" panose="02020603050405020304" pitchFamily="18" charset="0"/>
              </a:rPr>
              <a:t> </a:t>
            </a:r>
            <a:r>
              <a:rPr lang="vi-VN" sz="26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7 278 + 1 172 = 8 450</a:t>
            </a:r>
            <a:endParaRPr lang="vi-VN" sz="26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100771590"/>
              </p:ext>
            </p:extLst>
          </p:nvPr>
        </p:nvGraphicFramePr>
        <p:xfrm>
          <a:off x="4347407" y="2536825"/>
          <a:ext cx="1854200" cy="330200"/>
        </p:xfrm>
        <a:graphic>
          <a:graphicData uri="http://schemas.openxmlformats.org/presentationml/2006/ole">
            <mc:AlternateContent xmlns:mc="http://schemas.openxmlformats.org/markup-compatibility/2006">
              <mc:Choice xmlns:v="urn:schemas-microsoft-com:vml" Requires="v">
                <p:oleObj spid="_x0000_s2126" name="Equation" r:id="rId5" imgW="1854000" imgH="330120" progId="Equation.DSMT4">
                  <p:embed/>
                </p:oleObj>
              </mc:Choice>
              <mc:Fallback>
                <p:oleObj name="Equation" r:id="rId5" imgW="1854000" imgH="330120" progId="Equation.DSMT4">
                  <p:embed/>
                  <p:pic>
                    <p:nvPicPr>
                      <p:cNvPr id="0" name=""/>
                      <p:cNvPicPr/>
                      <p:nvPr/>
                    </p:nvPicPr>
                    <p:blipFill>
                      <a:blip r:embed="rId6"/>
                      <a:stretch>
                        <a:fillRect/>
                      </a:stretch>
                    </p:blipFill>
                    <p:spPr>
                      <a:xfrm>
                        <a:off x="4347407" y="2536825"/>
                        <a:ext cx="1854200" cy="330200"/>
                      </a:xfrm>
                      <a:prstGeom prst="rect">
                        <a:avLst/>
                      </a:prstGeom>
                    </p:spPr>
                  </p:pic>
                </p:oleObj>
              </mc:Fallback>
            </mc:AlternateContent>
          </a:graphicData>
        </a:graphic>
      </p:graphicFrame>
      <p:sp>
        <p:nvSpPr>
          <p:cNvPr id="10" name="Rounded Rectangle 9"/>
          <p:cNvSpPr/>
          <p:nvPr/>
        </p:nvSpPr>
        <p:spPr>
          <a:xfrm>
            <a:off x="316508" y="4932484"/>
            <a:ext cx="11104699" cy="140677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6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6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thể áp dụng quy tắc làm tròn số để ước lượng kết quả phép tính</a:t>
            </a:r>
            <a:r>
              <a:rPr lang="vi-VN" sz="26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Nhờ đó có thể phát hiện ra những đáp số không hợp lý ...đặc biệt là khi dùng máy tính cầm tay.</a:t>
            </a:r>
            <a:endParaRPr lang="vi-VN" sz="2600">
              <a:latin typeface="Arial" panose="020B0604020202020204" pitchFamily="34" charset="0"/>
              <a:ea typeface="Arial" panose="020B0604020202020204" pitchFamily="34" charset="0"/>
              <a:cs typeface="Times New Roman" panose="02020603050405020304" pitchFamily="18" charset="0"/>
            </a:endParaRPr>
          </a:p>
          <a:p>
            <a:endParaRPr lang="vi-VN"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GB"/>
          </a:p>
        </p:txBody>
      </p:sp>
    </p:spTree>
    <p:extLst>
      <p:ext uri="{BB962C8B-B14F-4D97-AF65-F5344CB8AC3E}">
        <p14:creationId xmlns:p14="http://schemas.microsoft.com/office/powerpoint/2010/main" val="174610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3"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1" name="TextBox 30"/>
          <p:cNvSpPr txBox="1"/>
          <p:nvPr/>
        </p:nvSpPr>
        <p:spPr>
          <a:xfrm>
            <a:off x="8455025" y="2117725"/>
            <a:ext cx="441325"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srgbClr val="A6B72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33" name="TextBox 32"/>
          <p:cNvSpPr txBox="1"/>
          <p:nvPr/>
        </p:nvSpPr>
        <p:spPr>
          <a:xfrm>
            <a:off x="8421688" y="1903413"/>
            <a:ext cx="625475" cy="368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A6B727">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32569" y="2580034"/>
            <a:ext cx="9740131" cy="552459"/>
          </a:xfrm>
          <a:prstGeom prst="rect">
            <a:avLst/>
          </a:prstGeom>
        </p:spPr>
        <p:txBody>
          <a:bodyPr wrap="square">
            <a:spAutoFit/>
          </a:bodyPr>
          <a:lstStyle/>
          <a:p>
            <a:pPr>
              <a:lnSpc>
                <a:spcPct val="115000"/>
              </a:lnSpc>
              <a:spcBef>
                <a:spcPts val="0"/>
              </a:spcBef>
              <a:spcAft>
                <a:spcPts val="0"/>
              </a:spcAft>
            </a:pPr>
            <a:r>
              <a:rPr lang="en-US" sz="26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Ví</a:t>
            </a:r>
            <a:r>
              <a:rPr lang="en-US" sz="26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dụ</a:t>
            </a:r>
            <a:r>
              <a:rPr lang="en-US" sz="2600" b="1" u="sng"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4</a:t>
            </a:r>
            <a:r>
              <a:rPr lang="en-US" sz="2600">
                <a:latin typeface="Times New Roman" panose="02020603050405020304" pitchFamily="18" charset="0"/>
                <a:ea typeface="Arial" panose="020B0604020202020204" pitchFamily="34" charset="0"/>
                <a:cs typeface="Times New Roman" panose="02020603050405020304" pitchFamily="18" charset="0"/>
              </a:rPr>
              <a:t>: </a:t>
            </a:r>
            <a:r>
              <a:rPr lang="vi-VN" sz="2600" smtClean="0">
                <a:latin typeface="Times New Roman" panose="02020603050405020304" pitchFamily="18" charset="0"/>
                <a:ea typeface="Arial" panose="020B0604020202020204" pitchFamily="34" charset="0"/>
                <a:cs typeface="Times New Roman" panose="02020603050405020304" pitchFamily="18" charset="0"/>
              </a:rPr>
              <a:t> Để </a:t>
            </a:r>
            <a:r>
              <a:rPr lang="vi-VN" sz="2600">
                <a:solidFill>
                  <a:srgbClr val="000000"/>
                </a:solidFill>
                <a:latin typeface="Times New Roman" panose="02020603050405020304" pitchFamily="18" charset="0"/>
                <a:ea typeface="Arial" panose="020B0604020202020204" pitchFamily="34" charset="0"/>
                <a:cs typeface="Times New Roman" panose="02020603050405020304" pitchFamily="18" charset="0"/>
              </a:rPr>
              <a:t>ư</a:t>
            </a:r>
            <a:r>
              <a:rPr lang="en-US"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ớc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vi-VN" sz="26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148 </a:t>
            </a:r>
            <a:r>
              <a:rPr lang="en-US" sz="2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593 </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448394" y="3170248"/>
            <a:ext cx="8614594" cy="552459"/>
          </a:xfrm>
          <a:prstGeom prst="rect">
            <a:avLst/>
          </a:prstGeom>
        </p:spPr>
        <p:txBody>
          <a:bodyPr wrap="square">
            <a:spAutoFit/>
          </a:bodyPr>
          <a:lstStyle/>
          <a:p>
            <a:pPr>
              <a:lnSpc>
                <a:spcPct val="115000"/>
              </a:lnSpc>
              <a:spcBef>
                <a:spcPts val="0"/>
              </a:spcBef>
              <a:spcAft>
                <a:spcPts val="0"/>
              </a:spcAft>
            </a:pPr>
            <a:r>
              <a:rPr lang="en-US" sz="260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smtClean="0">
                <a:solidFill>
                  <a:schemeClr val="tx2"/>
                </a:solidFill>
                <a:latin typeface="Times New Roman" panose="02020603050405020304" pitchFamily="18" charset="0"/>
                <a:ea typeface="Arial" panose="020B0604020202020204" pitchFamily="34" charset="0"/>
                <a:cs typeface="Times New Roman" panose="02020603050405020304" pitchFamily="18" charset="0"/>
              </a:rPr>
              <a:t>L</a:t>
            </a:r>
            <a:r>
              <a:rPr lang="vi-VN" sz="2600" smtClean="0">
                <a:solidFill>
                  <a:schemeClr val="tx2"/>
                </a:solidFill>
                <a:latin typeface="Times New Roman" panose="02020603050405020304" pitchFamily="18" charset="0"/>
                <a:ea typeface="Arial" panose="020B0604020202020204" pitchFamily="34" charset="0"/>
                <a:cs typeface="Times New Roman" panose="02020603050405020304" pitchFamily="18" charset="0"/>
              </a:rPr>
              <a:t>à</a:t>
            </a:r>
            <a:r>
              <a:rPr lang="en-US" sz="2600" smtClean="0">
                <a:solidFill>
                  <a:schemeClr val="tx2"/>
                </a:solidFill>
                <a:latin typeface="Times New Roman" panose="02020603050405020304" pitchFamily="18" charset="0"/>
                <a:ea typeface="Arial" panose="020B0604020202020204" pitchFamily="34" charset="0"/>
                <a:cs typeface="Times New Roman" panose="02020603050405020304" pitchFamily="18" charset="0"/>
              </a:rPr>
              <a:t>m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tròn</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số</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đến</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chữ</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số</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ở </a:t>
            </a:r>
            <a:r>
              <a:rPr lang="en-US" sz="2600" i="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hàng</a:t>
            </a:r>
            <a:r>
              <a:rPr lang="en-US" sz="2600" i="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i="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cao</a:t>
            </a:r>
            <a:r>
              <a:rPr lang="en-US" sz="2600" i="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i="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nhất</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của</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i="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mỗi</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thừa</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số</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endParaRPr lang="vi-VN" sz="26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966954489"/>
              </p:ext>
            </p:extLst>
          </p:nvPr>
        </p:nvGraphicFramePr>
        <p:xfrm>
          <a:off x="1345956" y="3945793"/>
          <a:ext cx="2128838" cy="568325"/>
        </p:xfrm>
        <a:graphic>
          <a:graphicData uri="http://schemas.openxmlformats.org/presentationml/2006/ole">
            <mc:AlternateContent xmlns:mc="http://schemas.openxmlformats.org/markup-compatibility/2006">
              <mc:Choice xmlns:v="urn:schemas-microsoft-com:vml" Requires="v">
                <p:oleObj spid="_x0000_s12328" name="Equation" r:id="rId3" imgW="571320" imgH="152280" progId="Equation.DSMT4">
                  <p:embed/>
                </p:oleObj>
              </mc:Choice>
              <mc:Fallback>
                <p:oleObj name="Equation" r:id="rId3" imgW="571320" imgH="152280" progId="Equation.DSMT4">
                  <p:embed/>
                  <p:pic>
                    <p:nvPicPr>
                      <p:cNvPr id="0" name=""/>
                      <p:cNvPicPr/>
                      <p:nvPr/>
                    </p:nvPicPr>
                    <p:blipFill>
                      <a:blip r:embed="rId4"/>
                      <a:stretch>
                        <a:fillRect/>
                      </a:stretch>
                    </p:blipFill>
                    <p:spPr>
                      <a:xfrm>
                        <a:off x="1345956" y="3945793"/>
                        <a:ext cx="2128838" cy="568325"/>
                      </a:xfrm>
                      <a:prstGeom prst="rect">
                        <a:avLst/>
                      </a:prstGeom>
                    </p:spPr>
                  </p:pic>
                </p:oleObj>
              </mc:Fallback>
            </mc:AlternateContent>
          </a:graphicData>
        </a:graphic>
      </p:graphicFrame>
      <p:sp>
        <p:nvSpPr>
          <p:cNvPr id="9" name="Rectangle 8"/>
          <p:cNvSpPr/>
          <p:nvPr/>
        </p:nvSpPr>
        <p:spPr>
          <a:xfrm>
            <a:off x="432569" y="4676548"/>
            <a:ext cx="11289337" cy="1012585"/>
          </a:xfrm>
          <a:prstGeom prst="rect">
            <a:avLst/>
          </a:prstGeom>
        </p:spPr>
        <p:txBody>
          <a:bodyPr wrap="square">
            <a:spAutoFit/>
          </a:bodyPr>
          <a:lstStyle/>
          <a:p>
            <a:pPr>
              <a:lnSpc>
                <a:spcPct val="115000"/>
              </a:lnSpc>
              <a:spcBef>
                <a:spcPts val="0"/>
              </a:spcBef>
              <a:spcAft>
                <a:spcPts val="0"/>
              </a:spcAft>
            </a:pP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Do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đó</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khi</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nhân</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số</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đã</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làm</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tròn</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ta </a:t>
            </a:r>
            <a:r>
              <a:rPr lang="en-US" sz="260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60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smtClean="0">
                <a:solidFill>
                  <a:schemeClr val="tx2"/>
                </a:solidFill>
                <a:latin typeface="Times New Roman" panose="02020603050405020304" pitchFamily="18" charset="0"/>
                <a:ea typeface="Arial" panose="020B0604020202020204" pitchFamily="34" charset="0"/>
                <a:cs typeface="Times New Roman" panose="02020603050405020304" pitchFamily="18" charset="0"/>
              </a:rPr>
              <a:t>7</a:t>
            </a:r>
            <a:r>
              <a:rPr lang="vi-VN" sz="2600" smtClean="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smtClean="0">
                <a:solidFill>
                  <a:schemeClr val="tx2"/>
                </a:solidFill>
                <a:latin typeface="Times New Roman" panose="02020603050405020304" pitchFamily="18" charset="0"/>
                <a:ea typeface="Arial" panose="020B0604020202020204" pitchFamily="34" charset="0"/>
                <a:cs typeface="Times New Roman" panose="02020603050405020304" pitchFamily="18" charset="0"/>
              </a:rPr>
              <a:t>000</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a:solidFill>
                  <a:schemeClr val="tx2"/>
                </a:solidFill>
                <a:latin typeface="Times New Roman" panose="02020603050405020304" pitchFamily="18" charset="0"/>
                <a:ea typeface="Arial" panose="020B0604020202020204" pitchFamily="34" charset="0"/>
                <a:cs typeface="Times New Roman" panose="02020603050405020304" pitchFamily="18" charset="0"/>
              </a:rPr>
              <a:t>600 </a:t>
            </a:r>
            <a:r>
              <a:rPr lang="en-US" sz="2600" smtClean="0">
                <a:solidFill>
                  <a:schemeClr val="tx2"/>
                </a:solidFill>
                <a:latin typeface="Times New Roman" panose="02020603050405020304" pitchFamily="18" charset="0"/>
                <a:ea typeface="Arial" panose="020B0604020202020204" pitchFamily="34" charset="0"/>
                <a:cs typeface="Times New Roman" panose="02020603050405020304" pitchFamily="18" charset="0"/>
              </a:rPr>
              <a:t>=</a:t>
            </a:r>
            <a:r>
              <a:rPr lang="vi-VN" sz="2600" smtClean="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4 </a:t>
            </a:r>
            <a:r>
              <a:rPr lang="en-US" sz="2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200 000 </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Tích</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ước</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lượng</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a:t>
            </a:r>
            <a:endParaRPr lang="vi-VN" sz="26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3" name="Rectangle 12"/>
          <p:cNvSpPr/>
          <p:nvPr/>
        </p:nvSpPr>
        <p:spPr>
          <a:xfrm>
            <a:off x="657023" y="5804721"/>
            <a:ext cx="6772166" cy="515141"/>
          </a:xfrm>
          <a:prstGeom prst="rect">
            <a:avLst/>
          </a:prstGeom>
        </p:spPr>
        <p:txBody>
          <a:bodyPr wrap="square">
            <a:spAutoFit/>
          </a:bodyPr>
          <a:lstStyle/>
          <a:p>
            <a:pPr>
              <a:lnSpc>
                <a:spcPct val="115000"/>
              </a:lnSpc>
              <a:spcBef>
                <a:spcPts val="0"/>
              </a:spcBef>
              <a:spcAft>
                <a:spcPts val="0"/>
              </a:spcAft>
            </a:pPr>
            <a:r>
              <a:rPr lang="en-US" sz="2600" b="1" i="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Thực</a:t>
            </a:r>
            <a:r>
              <a:rPr lang="en-US" sz="2600" b="1" i="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i="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tế</a:t>
            </a:r>
            <a:r>
              <a:rPr lang="en-US" sz="2600" b="1" i="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i="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tích</a:t>
            </a:r>
            <a:r>
              <a:rPr lang="en-US" sz="2600" b="1" i="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i="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đúng</a:t>
            </a:r>
            <a:r>
              <a:rPr lang="en-US" sz="2600" b="1" i="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b="1" i="1" dirty="0" err="1">
                <a:solidFill>
                  <a:schemeClr val="tx2"/>
                </a:solidFill>
                <a:latin typeface="Times New Roman" panose="02020603050405020304" pitchFamily="18" charset="0"/>
                <a:ea typeface="Arial" panose="020B0604020202020204" pitchFamily="34" charset="0"/>
                <a:cs typeface="Times New Roman" panose="02020603050405020304" pitchFamily="18" charset="0"/>
              </a:rPr>
              <a:t>là</a:t>
            </a:r>
            <a:r>
              <a:rPr lang="en-US" sz="2600" b="1" i="1"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7 148 . 593 = </a:t>
            </a:r>
            <a:r>
              <a:rPr lang="en-US" sz="2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4 238 764</a:t>
            </a:r>
            <a:endParaRPr lang="vi-VN" sz="2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739732691"/>
              </p:ext>
            </p:extLst>
          </p:nvPr>
        </p:nvGraphicFramePr>
        <p:xfrm>
          <a:off x="4569062" y="4063717"/>
          <a:ext cx="1524000" cy="330200"/>
        </p:xfrm>
        <a:graphic>
          <a:graphicData uri="http://schemas.openxmlformats.org/presentationml/2006/ole">
            <mc:AlternateContent xmlns:mc="http://schemas.openxmlformats.org/markup-compatibility/2006">
              <mc:Choice xmlns:v="urn:schemas-microsoft-com:vml" Requires="v">
                <p:oleObj spid="_x0000_s12329" name="Equation" r:id="rId5" imgW="1523880" imgH="330120" progId="Equation.DSMT4">
                  <p:embed/>
                </p:oleObj>
              </mc:Choice>
              <mc:Fallback>
                <p:oleObj name="Equation" r:id="rId5" imgW="1523880" imgH="330120" progId="Equation.DSMT4">
                  <p:embed/>
                  <p:pic>
                    <p:nvPicPr>
                      <p:cNvPr id="0" name=""/>
                      <p:cNvPicPr/>
                      <p:nvPr/>
                    </p:nvPicPr>
                    <p:blipFill>
                      <a:blip r:embed="rId6"/>
                      <a:stretch>
                        <a:fillRect/>
                      </a:stretch>
                    </p:blipFill>
                    <p:spPr>
                      <a:xfrm>
                        <a:off x="4569062" y="4063717"/>
                        <a:ext cx="1524000" cy="330200"/>
                      </a:xfrm>
                      <a:prstGeom prst="rect">
                        <a:avLst/>
                      </a:prstGeom>
                    </p:spPr>
                  </p:pic>
                </p:oleObj>
              </mc:Fallback>
            </mc:AlternateContent>
          </a:graphicData>
        </a:graphic>
      </p:graphicFrame>
      <p:sp>
        <p:nvSpPr>
          <p:cNvPr id="10" name="Rounded Rectangle 9"/>
          <p:cNvSpPr/>
          <p:nvPr/>
        </p:nvSpPr>
        <p:spPr>
          <a:xfrm>
            <a:off x="432569" y="325316"/>
            <a:ext cx="10909508" cy="194639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5000"/>
              </a:lnSpc>
              <a:spcBef>
                <a:spcPts val="0"/>
              </a:spcBef>
              <a:spcAft>
                <a:spcPts val="0"/>
              </a:spcAft>
              <a:buFont typeface="Arial" charset="0"/>
              <a:buChar char="•"/>
            </a:pPr>
            <a:r>
              <a:rPr lang="vi-VN" sz="2800" b="1" smtClean="0">
                <a:solidFill>
                  <a:schemeClr val="tx1"/>
                </a:solidFill>
                <a:latin typeface="+mj-lt"/>
                <a:ea typeface="Arial" panose="020B0604020202020204" pitchFamily="34" charset="0"/>
                <a:cs typeface="Times New Roman" panose="02020603050405020304" pitchFamily="18" charset="0"/>
              </a:rPr>
              <a:t>Phương </a:t>
            </a:r>
            <a:r>
              <a:rPr lang="vi-VN" sz="2800" b="1">
                <a:solidFill>
                  <a:schemeClr val="tx1"/>
                </a:solidFill>
                <a:latin typeface="+mj-lt"/>
                <a:ea typeface="Arial" panose="020B0604020202020204" pitchFamily="34" charset="0"/>
                <a:cs typeface="Times New Roman" panose="02020603050405020304" pitchFamily="18" charset="0"/>
              </a:rPr>
              <a:t>pháp ước lượng các phép tính </a:t>
            </a:r>
            <a:endParaRPr lang="vi-VN" sz="2800" b="1" smtClean="0">
              <a:solidFill>
                <a:schemeClr val="tx1"/>
              </a:solidFill>
              <a:latin typeface="+mj-lt"/>
              <a:ea typeface="Arial" panose="020B0604020202020204" pitchFamily="34" charset="0"/>
              <a:cs typeface="Times New Roman" panose="02020603050405020304" pitchFamily="18" charset="0"/>
            </a:endParaRPr>
          </a:p>
          <a:p>
            <a:pPr marL="285750" indent="-285750">
              <a:lnSpc>
                <a:spcPct val="115000"/>
              </a:lnSpc>
              <a:buFontTx/>
              <a:buChar char="-"/>
            </a:pPr>
            <a:r>
              <a:rPr lang="en-US" sz="2800" smtClean="0">
                <a:solidFill>
                  <a:schemeClr val="tx1"/>
                </a:solidFill>
                <a:latin typeface="Times New Roman" pitchFamily="18" charset="0"/>
                <a:ea typeface="Arial" panose="020B0604020202020204" pitchFamily="34" charset="0"/>
                <a:cs typeface="Times New Roman" pitchFamily="18" charset="0"/>
              </a:rPr>
              <a:t>L</a:t>
            </a:r>
            <a:r>
              <a:rPr lang="vi-VN" sz="2800">
                <a:solidFill>
                  <a:schemeClr val="tx1"/>
                </a:solidFill>
                <a:latin typeface="Times New Roman" pitchFamily="18" charset="0"/>
                <a:ea typeface="Arial" panose="020B0604020202020204" pitchFamily="34" charset="0"/>
                <a:cs typeface="Times New Roman" pitchFamily="18" charset="0"/>
              </a:rPr>
              <a:t>à</a:t>
            </a:r>
            <a:r>
              <a:rPr lang="en-US" sz="2800">
                <a:solidFill>
                  <a:schemeClr val="tx1"/>
                </a:solidFill>
                <a:latin typeface="Times New Roman" pitchFamily="18" charset="0"/>
                <a:ea typeface="Arial" panose="020B0604020202020204" pitchFamily="34" charset="0"/>
                <a:cs typeface="Times New Roman" pitchFamily="18" charset="0"/>
              </a:rPr>
              <a:t>m tròn số đến chữ số ở hàng cao nhất</a:t>
            </a:r>
            <a:r>
              <a:rPr lang="vi-VN" sz="2800" smtClean="0">
                <a:solidFill>
                  <a:schemeClr val="tx1"/>
                </a:solidFill>
                <a:latin typeface="+mj-lt"/>
                <a:ea typeface="Arial" panose="020B0604020202020204" pitchFamily="34" charset="0"/>
                <a:cs typeface="Times New Roman" panose="02020603050405020304" pitchFamily="18" charset="0"/>
              </a:rPr>
              <a:t>.</a:t>
            </a:r>
          </a:p>
          <a:p>
            <a:pPr marL="285750" indent="-285750">
              <a:lnSpc>
                <a:spcPct val="115000"/>
              </a:lnSpc>
              <a:buFontTx/>
              <a:buChar char="-"/>
            </a:pPr>
            <a:r>
              <a:rPr lang="vi-VN" sz="2800" smtClean="0">
                <a:solidFill>
                  <a:schemeClr val="tx1"/>
                </a:solidFill>
                <a:latin typeface="+mj-lt"/>
                <a:ea typeface="Arial" panose="020B0604020202020204" pitchFamily="34" charset="0"/>
                <a:cs typeface="Times New Roman" panose="02020603050405020304" pitchFamily="18" charset="0"/>
              </a:rPr>
              <a:t>Thực </a:t>
            </a:r>
            <a:r>
              <a:rPr lang="vi-VN" sz="2800">
                <a:solidFill>
                  <a:schemeClr val="tx1"/>
                </a:solidFill>
                <a:latin typeface="+mj-lt"/>
                <a:ea typeface="Arial" panose="020B0604020202020204" pitchFamily="34" charset="0"/>
                <a:cs typeface="Times New Roman" panose="02020603050405020304" pitchFamily="18" charset="0"/>
              </a:rPr>
              <a:t>hiện phép đối với số vừa làm tròn. </a:t>
            </a:r>
            <a:endParaRPr lang="vi-VN">
              <a:solidFill>
                <a:schemeClr val="tx1"/>
              </a:solidFill>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702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3" name="TextBox 32"/>
          <p:cNvSpPr txBox="1"/>
          <p:nvPr/>
        </p:nvSpPr>
        <p:spPr>
          <a:xfrm>
            <a:off x="8421688" y="1903413"/>
            <a:ext cx="625475" cy="368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A6B727">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99349" y="770097"/>
            <a:ext cx="9357027" cy="623248"/>
          </a:xfrm>
          <a:prstGeom prst="rect">
            <a:avLst/>
          </a:prstGeom>
        </p:spPr>
        <p:txBody>
          <a:bodyPr wrap="square">
            <a:spAutoFit/>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kumimoji="0" lang="en-US" sz="3000" b="1" i="1" u="sng"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000" b="1" i="1" u="sng"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1" u="sng" strike="noStrike" kern="1200" cap="none" spc="0" normalizeH="0" noProof="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000" b="1" i="1" u="sng" strike="noStrike" kern="1200" cap="none" spc="0" normalizeH="0" noProof="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1" u="sng" strike="noStrike" kern="1200" cap="none" spc="0" normalizeH="0" noProof="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3000" b="1" i="1" strike="noStrike" kern="1200" cap="none" spc="0" normalizeH="0" noProof="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3000" b="1" i="1" strike="noStrike" kern="1200" cap="none" spc="0" normalizeH="0" noProof="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i="1" strike="noStrike" kern="1200" cap="none" spc="0" normalizeH="0" noProof="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Hãy </a:t>
            </a:r>
            <a:r>
              <a:rPr kumimoji="0" lang="en-US" sz="3000" i="1" u="none" strike="noStrike" kern="1200" cap="none" spc="0" normalizeH="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ước</a:t>
            </a:r>
            <a:r>
              <a:rPr kumimoji="0" lang="en-US" sz="3000" i="1"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i="1" u="none" strike="noStrike" kern="1200" cap="none" spc="0" normalizeH="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3000" i="1"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i="1" u="none" strike="noStrike" kern="1200" cap="none" spc="0" normalizeH="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3000" i="1"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i="1" u="none" strike="noStrike" kern="1200" cap="none" spc="0" normalizeH="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3000" i="1"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i="1" u="none" strike="noStrike" kern="1200" cap="none" spc="0" normalizeH="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000" i="1"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i="1" u="none" strike="noStrike" kern="1200" cap="none" spc="0" normalizeH="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3000" i="1"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i="1" u="none" strike="noStrike" kern="1200" cap="none" spc="0" normalizeH="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3000" i="1"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i="1" u="none" strike="noStrike" kern="1200" cap="none" spc="0" normalizeH="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000" i="1"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3000" i="1" u="none" strike="noStrike" kern="1200" cap="none" spc="0" normalizeH="0" baseline="0" noProof="0" dirty="0">
              <a:ln>
                <a:noFill/>
              </a:ln>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7" name="Freeform 16"/>
          <p:cNvSpPr/>
          <p:nvPr/>
        </p:nvSpPr>
        <p:spPr>
          <a:xfrm>
            <a:off x="354026" y="1706309"/>
            <a:ext cx="2526129" cy="762501"/>
          </a:xfrm>
          <a:custGeom>
            <a:avLst/>
            <a:gdLst>
              <a:gd name="connsiteX0" fmla="*/ 0 w 2526129"/>
              <a:gd name="connsiteY0" fmla="*/ 76250 h 762501"/>
              <a:gd name="connsiteX1" fmla="*/ 76250 w 2526129"/>
              <a:gd name="connsiteY1" fmla="*/ 0 h 762501"/>
              <a:gd name="connsiteX2" fmla="*/ 2449879 w 2526129"/>
              <a:gd name="connsiteY2" fmla="*/ 0 h 762501"/>
              <a:gd name="connsiteX3" fmla="*/ 2526129 w 2526129"/>
              <a:gd name="connsiteY3" fmla="*/ 76250 h 762501"/>
              <a:gd name="connsiteX4" fmla="*/ 2526129 w 2526129"/>
              <a:gd name="connsiteY4" fmla="*/ 686251 h 762501"/>
              <a:gd name="connsiteX5" fmla="*/ 2449879 w 2526129"/>
              <a:gd name="connsiteY5" fmla="*/ 762501 h 762501"/>
              <a:gd name="connsiteX6" fmla="*/ 76250 w 2526129"/>
              <a:gd name="connsiteY6" fmla="*/ 762501 h 762501"/>
              <a:gd name="connsiteX7" fmla="*/ 0 w 2526129"/>
              <a:gd name="connsiteY7" fmla="*/ 686251 h 762501"/>
              <a:gd name="connsiteX8" fmla="*/ 0 w 2526129"/>
              <a:gd name="connsiteY8" fmla="*/ 76250 h 76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129" h="762501">
                <a:moveTo>
                  <a:pt x="0" y="76250"/>
                </a:moveTo>
                <a:cubicBezTo>
                  <a:pt x="0" y="34138"/>
                  <a:pt x="34138" y="0"/>
                  <a:pt x="76250" y="0"/>
                </a:cubicBezTo>
                <a:lnTo>
                  <a:pt x="2449879" y="0"/>
                </a:lnTo>
                <a:cubicBezTo>
                  <a:pt x="2491991" y="0"/>
                  <a:pt x="2526129" y="34138"/>
                  <a:pt x="2526129" y="76250"/>
                </a:cubicBezTo>
                <a:lnTo>
                  <a:pt x="2526129" y="686251"/>
                </a:lnTo>
                <a:cubicBezTo>
                  <a:pt x="2526129" y="728363"/>
                  <a:pt x="2491991" y="762501"/>
                  <a:pt x="2449879" y="762501"/>
                </a:cubicBezTo>
                <a:lnTo>
                  <a:pt x="76250" y="762501"/>
                </a:lnTo>
                <a:cubicBezTo>
                  <a:pt x="34138" y="762501"/>
                  <a:pt x="0" y="728363"/>
                  <a:pt x="0" y="686251"/>
                </a:cubicBezTo>
                <a:lnTo>
                  <a:pt x="0" y="76250"/>
                </a:lnTo>
                <a:close/>
              </a:path>
            </a:pathLst>
          </a:cu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73" tIns="113773" rIns="113773" bIns="113773" numCol="1" spcCol="1270" anchor="ctr" anchorCtr="0">
            <a:noAutofit/>
          </a:bodyPr>
          <a:lstStyle/>
          <a:p>
            <a:pPr lvl="0" algn="ctr" defTabSz="1066800" rtl="0">
              <a:lnSpc>
                <a:spcPct val="90000"/>
              </a:lnSpc>
              <a:spcBef>
                <a:spcPct val="0"/>
              </a:spcBef>
              <a:spcAft>
                <a:spcPct val="35000"/>
              </a:spcAft>
            </a:pPr>
            <a:r>
              <a:rPr lang="vi-VN" sz="2600" b="1" i="0" kern="1200" baseline="0" dirty="0">
                <a:solidFill>
                  <a:srgbClr val="FF0000"/>
                </a:solidFill>
                <a:latin typeface="Times New Roman" panose="02020603050405020304" pitchFamily="18" charset="0"/>
                <a:cs typeface="Times New Roman" panose="02020603050405020304" pitchFamily="18" charset="0"/>
              </a:rPr>
              <a:t>a) 6121. 99</a:t>
            </a:r>
            <a:endParaRPr lang="vi-VN" sz="2600" b="1" kern="1200" dirty="0">
              <a:solidFill>
                <a:srgbClr val="FF000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3820289" y="1706311"/>
            <a:ext cx="2759805" cy="762501"/>
          </a:xfrm>
          <a:custGeom>
            <a:avLst/>
            <a:gdLst>
              <a:gd name="connsiteX0" fmla="*/ 0 w 2526129"/>
              <a:gd name="connsiteY0" fmla="*/ 76250 h 762501"/>
              <a:gd name="connsiteX1" fmla="*/ 76250 w 2526129"/>
              <a:gd name="connsiteY1" fmla="*/ 0 h 762501"/>
              <a:gd name="connsiteX2" fmla="*/ 2449879 w 2526129"/>
              <a:gd name="connsiteY2" fmla="*/ 0 h 762501"/>
              <a:gd name="connsiteX3" fmla="*/ 2526129 w 2526129"/>
              <a:gd name="connsiteY3" fmla="*/ 76250 h 762501"/>
              <a:gd name="connsiteX4" fmla="*/ 2526129 w 2526129"/>
              <a:gd name="connsiteY4" fmla="*/ 686251 h 762501"/>
              <a:gd name="connsiteX5" fmla="*/ 2449879 w 2526129"/>
              <a:gd name="connsiteY5" fmla="*/ 762501 h 762501"/>
              <a:gd name="connsiteX6" fmla="*/ 76250 w 2526129"/>
              <a:gd name="connsiteY6" fmla="*/ 762501 h 762501"/>
              <a:gd name="connsiteX7" fmla="*/ 0 w 2526129"/>
              <a:gd name="connsiteY7" fmla="*/ 686251 h 762501"/>
              <a:gd name="connsiteX8" fmla="*/ 0 w 2526129"/>
              <a:gd name="connsiteY8" fmla="*/ 76250 h 76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129" h="762501">
                <a:moveTo>
                  <a:pt x="0" y="76250"/>
                </a:moveTo>
                <a:cubicBezTo>
                  <a:pt x="0" y="34138"/>
                  <a:pt x="34138" y="0"/>
                  <a:pt x="76250" y="0"/>
                </a:cubicBezTo>
                <a:lnTo>
                  <a:pt x="2449879" y="0"/>
                </a:lnTo>
                <a:cubicBezTo>
                  <a:pt x="2491991" y="0"/>
                  <a:pt x="2526129" y="34138"/>
                  <a:pt x="2526129" y="76250"/>
                </a:cubicBezTo>
                <a:lnTo>
                  <a:pt x="2526129" y="686251"/>
                </a:lnTo>
                <a:cubicBezTo>
                  <a:pt x="2526129" y="728363"/>
                  <a:pt x="2491991" y="762501"/>
                  <a:pt x="2449879" y="762501"/>
                </a:cubicBezTo>
                <a:lnTo>
                  <a:pt x="76250" y="762501"/>
                </a:lnTo>
                <a:cubicBezTo>
                  <a:pt x="34138" y="762501"/>
                  <a:pt x="0" y="728363"/>
                  <a:pt x="0" y="686251"/>
                </a:cubicBezTo>
                <a:lnTo>
                  <a:pt x="0" y="76250"/>
                </a:lnTo>
                <a:close/>
              </a:path>
            </a:pathLst>
          </a:custGeom>
          <a:solidFill>
            <a:srgbClr val="FFFF00"/>
          </a:solidFill>
          <a:ln>
            <a:solidFill>
              <a:schemeClr val="bg2">
                <a:lumMod val="1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73" tIns="113773" rIns="113773" bIns="113773" numCol="1" spcCol="1270" anchor="ctr" anchorCtr="0">
            <a:noAutofit/>
          </a:bodyPr>
          <a:lstStyle/>
          <a:p>
            <a:pPr lvl="0" algn="ctr" defTabSz="1066800" rtl="0">
              <a:lnSpc>
                <a:spcPct val="90000"/>
              </a:lnSpc>
              <a:spcBef>
                <a:spcPct val="0"/>
              </a:spcBef>
              <a:spcAft>
                <a:spcPct val="35000"/>
              </a:spcAft>
            </a:pPr>
            <a:r>
              <a:rPr lang="vi-VN" sz="2600" b="1" i="0" kern="1200" baseline="0" dirty="0">
                <a:solidFill>
                  <a:srgbClr val="FF0000"/>
                </a:solidFill>
                <a:latin typeface="Times New Roman" panose="02020603050405020304" pitchFamily="18" charset="0"/>
                <a:cs typeface="Times New Roman" panose="02020603050405020304" pitchFamily="18" charset="0"/>
              </a:rPr>
              <a:t>b) 922,11 . 59,38</a:t>
            </a:r>
            <a:endParaRPr lang="vi-VN" sz="2600" b="1" kern="1200" dirty="0">
              <a:solidFill>
                <a:srgbClr val="FF0000"/>
              </a:solidFill>
              <a:latin typeface="Times New Roman" panose="02020603050405020304" pitchFamily="18" charset="0"/>
              <a:cs typeface="Times New Roman" panose="02020603050405020304" pitchFamily="18" charset="0"/>
            </a:endParaRPr>
          </a:p>
        </p:txBody>
      </p:sp>
      <p:sp>
        <p:nvSpPr>
          <p:cNvPr id="22" name="Freeform 21"/>
          <p:cNvSpPr/>
          <p:nvPr/>
        </p:nvSpPr>
        <p:spPr>
          <a:xfrm>
            <a:off x="7673788" y="1706310"/>
            <a:ext cx="2519082" cy="762501"/>
          </a:xfrm>
          <a:custGeom>
            <a:avLst/>
            <a:gdLst>
              <a:gd name="connsiteX0" fmla="*/ 0 w 2526129"/>
              <a:gd name="connsiteY0" fmla="*/ 76250 h 762501"/>
              <a:gd name="connsiteX1" fmla="*/ 76250 w 2526129"/>
              <a:gd name="connsiteY1" fmla="*/ 0 h 762501"/>
              <a:gd name="connsiteX2" fmla="*/ 2449879 w 2526129"/>
              <a:gd name="connsiteY2" fmla="*/ 0 h 762501"/>
              <a:gd name="connsiteX3" fmla="*/ 2526129 w 2526129"/>
              <a:gd name="connsiteY3" fmla="*/ 76250 h 762501"/>
              <a:gd name="connsiteX4" fmla="*/ 2526129 w 2526129"/>
              <a:gd name="connsiteY4" fmla="*/ 686251 h 762501"/>
              <a:gd name="connsiteX5" fmla="*/ 2449879 w 2526129"/>
              <a:gd name="connsiteY5" fmla="*/ 762501 h 762501"/>
              <a:gd name="connsiteX6" fmla="*/ 76250 w 2526129"/>
              <a:gd name="connsiteY6" fmla="*/ 762501 h 762501"/>
              <a:gd name="connsiteX7" fmla="*/ 0 w 2526129"/>
              <a:gd name="connsiteY7" fmla="*/ 686251 h 762501"/>
              <a:gd name="connsiteX8" fmla="*/ 0 w 2526129"/>
              <a:gd name="connsiteY8" fmla="*/ 76250 h 76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129" h="762501">
                <a:moveTo>
                  <a:pt x="0" y="76250"/>
                </a:moveTo>
                <a:cubicBezTo>
                  <a:pt x="0" y="34138"/>
                  <a:pt x="34138" y="0"/>
                  <a:pt x="76250" y="0"/>
                </a:cubicBezTo>
                <a:lnTo>
                  <a:pt x="2449879" y="0"/>
                </a:lnTo>
                <a:cubicBezTo>
                  <a:pt x="2491991" y="0"/>
                  <a:pt x="2526129" y="34138"/>
                  <a:pt x="2526129" y="76250"/>
                </a:cubicBezTo>
                <a:lnTo>
                  <a:pt x="2526129" y="686251"/>
                </a:lnTo>
                <a:cubicBezTo>
                  <a:pt x="2526129" y="728363"/>
                  <a:pt x="2491991" y="762501"/>
                  <a:pt x="2449879" y="762501"/>
                </a:cubicBezTo>
                <a:lnTo>
                  <a:pt x="76250" y="762501"/>
                </a:lnTo>
                <a:cubicBezTo>
                  <a:pt x="34138" y="762501"/>
                  <a:pt x="0" y="728363"/>
                  <a:pt x="0" y="686251"/>
                </a:cubicBezTo>
                <a:lnTo>
                  <a:pt x="0" y="76250"/>
                </a:lnTo>
                <a:close/>
              </a:path>
            </a:pathLst>
          </a:cu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73" tIns="113773" rIns="113773" bIns="113773" numCol="1" spcCol="1270" anchor="ctr" anchorCtr="0">
            <a:noAutofit/>
          </a:bodyPr>
          <a:lstStyle/>
          <a:p>
            <a:pPr lvl="0" algn="ctr" defTabSz="1066800" rtl="0">
              <a:lnSpc>
                <a:spcPct val="90000"/>
              </a:lnSpc>
              <a:spcBef>
                <a:spcPct val="0"/>
              </a:spcBef>
              <a:spcAft>
                <a:spcPct val="35000"/>
              </a:spcAft>
            </a:pPr>
            <a:r>
              <a:rPr lang="vi-VN" sz="2600" b="1" i="0" kern="1200" baseline="0" dirty="0">
                <a:solidFill>
                  <a:srgbClr val="FF0000"/>
                </a:solidFill>
                <a:latin typeface="Times New Roman" panose="02020603050405020304" pitchFamily="18" charset="0"/>
                <a:cs typeface="Times New Roman" panose="02020603050405020304" pitchFamily="18" charset="0"/>
              </a:rPr>
              <a:t>c) (-551) . 8314</a:t>
            </a:r>
            <a:endParaRPr lang="vi-VN" sz="2600" b="1" kern="1200" dirty="0">
              <a:solidFill>
                <a:srgbClr val="FF0000"/>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388720" y="3618736"/>
            <a:ext cx="6402715" cy="584775"/>
            <a:chOff x="260170" y="3272316"/>
            <a:chExt cx="6402715" cy="1026288"/>
          </a:xfrm>
        </p:grpSpPr>
        <p:sp>
          <p:nvSpPr>
            <p:cNvPr id="23" name="Rectangle 22"/>
            <p:cNvSpPr/>
            <p:nvPr/>
          </p:nvSpPr>
          <p:spPr>
            <a:xfrm>
              <a:off x="260170" y="3272316"/>
              <a:ext cx="6402715" cy="1026288"/>
            </a:xfrm>
            <a:prstGeom prst="rect">
              <a:avLst/>
            </a:prstGeom>
          </p:spPr>
          <p:txBody>
            <a:bodyPr wrap="none">
              <a:spAutoFit/>
            </a:bodyPr>
            <a:lstStyle/>
            <a:p>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a:t>
              </a:r>
              <a:r>
                <a:rPr lang="en-US" sz="32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6121</a:t>
              </a:r>
              <a:r>
                <a:rPr lang="vi-VN" sz="32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99</a:t>
              </a:r>
              <a:r>
                <a:rPr lang="vi-VN"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6000 </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100 = 600 000 </a:t>
              </a:r>
              <a:endParaRPr lang="vi-VN" sz="3200" b="1"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652837367"/>
                </p:ext>
              </p:extLst>
            </p:nvPr>
          </p:nvGraphicFramePr>
          <p:xfrm>
            <a:off x="2387390" y="3430641"/>
            <a:ext cx="709634" cy="709634"/>
          </p:xfrm>
          <a:graphic>
            <a:graphicData uri="http://schemas.openxmlformats.org/presentationml/2006/ole">
              <mc:AlternateContent xmlns:mc="http://schemas.openxmlformats.org/markup-compatibility/2006">
                <mc:Choice xmlns:v="urn:schemas-microsoft-com:vml" Requires="v">
                  <p:oleObj spid="_x0000_s4185" name="Equation" r:id="rId3" imgW="126720" imgH="126720" progId="Equation.DSMT4">
                    <p:embed/>
                  </p:oleObj>
                </mc:Choice>
                <mc:Fallback>
                  <p:oleObj name="Equation" r:id="rId3" imgW="126720" imgH="126720" progId="Equation.DSMT4">
                    <p:embed/>
                    <p:pic>
                      <p:nvPicPr>
                        <p:cNvPr id="0" name=""/>
                        <p:cNvPicPr/>
                        <p:nvPr/>
                      </p:nvPicPr>
                      <p:blipFill>
                        <a:blip r:embed="rId4"/>
                        <a:stretch>
                          <a:fillRect/>
                        </a:stretch>
                      </p:blipFill>
                      <p:spPr>
                        <a:xfrm>
                          <a:off x="2387390" y="3430641"/>
                          <a:ext cx="709634" cy="709634"/>
                        </a:xfrm>
                        <a:prstGeom prst="rect">
                          <a:avLst/>
                        </a:prstGeom>
                      </p:spPr>
                    </p:pic>
                  </p:oleObj>
                </mc:Fallback>
              </mc:AlternateContent>
            </a:graphicData>
          </a:graphic>
        </p:graphicFrame>
      </p:grpSp>
      <p:sp>
        <p:nvSpPr>
          <p:cNvPr id="26" name="Rectangle 25"/>
          <p:cNvSpPr/>
          <p:nvPr/>
        </p:nvSpPr>
        <p:spPr>
          <a:xfrm>
            <a:off x="354026" y="4201873"/>
            <a:ext cx="6402522" cy="584775"/>
          </a:xfrm>
          <a:prstGeom prst="rect">
            <a:avLst/>
          </a:prstGeom>
        </p:spPr>
        <p:txBody>
          <a:bodyPr wrap="none">
            <a:spAutoFit/>
          </a:bodyPr>
          <a:lstStyle/>
          <a:p>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a:t>
            </a:r>
            <a:r>
              <a:rPr lang="en-US" sz="32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922,11</a:t>
            </a:r>
            <a:r>
              <a:rPr lang="vi-VN"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59,38     900 </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60 = 54 000</a:t>
            </a:r>
            <a:endParaRPr lang="vi-VN" sz="3200" b="1" dirty="0">
              <a:latin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369486864"/>
              </p:ext>
            </p:extLst>
          </p:nvPr>
        </p:nvGraphicFramePr>
        <p:xfrm>
          <a:off x="3253384" y="4269078"/>
          <a:ext cx="450364" cy="450364"/>
        </p:xfrm>
        <a:graphic>
          <a:graphicData uri="http://schemas.openxmlformats.org/presentationml/2006/ole">
            <mc:AlternateContent xmlns:mc="http://schemas.openxmlformats.org/markup-compatibility/2006">
              <mc:Choice xmlns:v="urn:schemas-microsoft-com:vml" Requires="v">
                <p:oleObj spid="_x0000_s4186" name="Equation" r:id="rId5" imgW="126720" imgH="126720" progId="Equation.DSMT4">
                  <p:embed/>
                </p:oleObj>
              </mc:Choice>
              <mc:Fallback>
                <p:oleObj name="Equation" r:id="rId5" imgW="126720" imgH="126720" progId="Equation.DSMT4">
                  <p:embed/>
                  <p:pic>
                    <p:nvPicPr>
                      <p:cNvPr id="0" name=""/>
                      <p:cNvPicPr/>
                      <p:nvPr/>
                    </p:nvPicPr>
                    <p:blipFill>
                      <a:blip r:embed="rId6"/>
                      <a:stretch>
                        <a:fillRect/>
                      </a:stretch>
                    </p:blipFill>
                    <p:spPr>
                      <a:xfrm>
                        <a:off x="3253384" y="4269078"/>
                        <a:ext cx="450364" cy="450364"/>
                      </a:xfrm>
                      <a:prstGeom prst="rect">
                        <a:avLst/>
                      </a:prstGeom>
                    </p:spPr>
                  </p:pic>
                </p:oleObj>
              </mc:Fallback>
            </mc:AlternateContent>
          </a:graphicData>
        </a:graphic>
      </p:graphicFrame>
      <p:sp>
        <p:nvSpPr>
          <p:cNvPr id="28" name="Rectangle 27"/>
          <p:cNvSpPr/>
          <p:nvPr/>
        </p:nvSpPr>
        <p:spPr>
          <a:xfrm>
            <a:off x="388720" y="4756046"/>
            <a:ext cx="8452955" cy="584775"/>
          </a:xfrm>
          <a:prstGeom prst="rect">
            <a:avLst/>
          </a:prstGeom>
        </p:spPr>
        <p:txBody>
          <a:bodyPr wrap="none">
            <a:spAutoFit/>
          </a:bodyPr>
          <a:lstStyle/>
          <a:p>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 (−</a:t>
            </a:r>
            <a:r>
              <a:rPr lang="en-US" sz="32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551</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8</a:t>
            </a:r>
            <a:r>
              <a:rPr lang="vi-VN"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314       </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(−600) </a:t>
            </a:r>
            <a:r>
              <a:rPr lang="en-US" sz="32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8</a:t>
            </a:r>
            <a:r>
              <a:rPr lang="vi-VN"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000 </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4</a:t>
            </a:r>
            <a:r>
              <a:rPr lang="vi-VN"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80</a:t>
            </a:r>
            <a:r>
              <a:rPr lang="en-US" sz="32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0 </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000  </a:t>
            </a:r>
            <a:endParaRPr lang="vi-VN" sz="3200" b="1" dirty="0">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4218661381"/>
              </p:ext>
            </p:extLst>
          </p:nvPr>
        </p:nvGraphicFramePr>
        <p:xfrm>
          <a:off x="3369925" y="4823251"/>
          <a:ext cx="450364" cy="450364"/>
        </p:xfrm>
        <a:graphic>
          <a:graphicData uri="http://schemas.openxmlformats.org/presentationml/2006/ole">
            <mc:AlternateContent xmlns:mc="http://schemas.openxmlformats.org/markup-compatibility/2006">
              <mc:Choice xmlns:v="urn:schemas-microsoft-com:vml" Requires="v">
                <p:oleObj spid="_x0000_s4187" name="Equation" r:id="rId7" imgW="126720" imgH="126720" progId="Equation.DSMT4">
                  <p:embed/>
                </p:oleObj>
              </mc:Choice>
              <mc:Fallback>
                <p:oleObj name="Equation" r:id="rId7" imgW="126720" imgH="126720" progId="Equation.DSMT4">
                  <p:embed/>
                  <p:pic>
                    <p:nvPicPr>
                      <p:cNvPr id="0" name=""/>
                      <p:cNvPicPr/>
                      <p:nvPr/>
                    </p:nvPicPr>
                    <p:blipFill>
                      <a:blip r:embed="rId8"/>
                      <a:stretch>
                        <a:fillRect/>
                      </a:stretch>
                    </p:blipFill>
                    <p:spPr>
                      <a:xfrm>
                        <a:off x="3369925" y="4823251"/>
                        <a:ext cx="450364" cy="450364"/>
                      </a:xfrm>
                      <a:prstGeom prst="rect">
                        <a:avLst/>
                      </a:prstGeom>
                    </p:spPr>
                  </p:pic>
                </p:oleObj>
              </mc:Fallback>
            </mc:AlternateContent>
          </a:graphicData>
        </a:graphic>
      </p:graphicFrame>
      <p:sp>
        <p:nvSpPr>
          <p:cNvPr id="35" name="Rectangle 34"/>
          <p:cNvSpPr/>
          <p:nvPr/>
        </p:nvSpPr>
        <p:spPr>
          <a:xfrm>
            <a:off x="4867415" y="2678573"/>
            <a:ext cx="891591" cy="584775"/>
          </a:xfrm>
          <a:prstGeom prst="rect">
            <a:avLst/>
          </a:prstGeom>
        </p:spPr>
        <p:txBody>
          <a:bodyPr wrap="none">
            <a:spAutoFit/>
          </a:bodyPr>
          <a:lstStyle/>
          <a:p>
            <a:r>
              <a:rPr lang="en-US" sz="3200" u="sng"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Giải</a:t>
            </a:r>
            <a:endParaRPr lang="vi-VN" sz="3200" u="sng" dirty="0">
              <a:solidFill>
                <a:srgbClr val="FF0000"/>
              </a:solidFill>
              <a:latin typeface="Times New Roman" panose="02020603050405020304" pitchFamily="18" charset="0"/>
              <a:cs typeface="Times New Roman" panose="02020603050405020304" pitchFamily="18" charset="0"/>
            </a:endParaRPr>
          </a:p>
        </p:txBody>
      </p:sp>
      <p:pic>
        <p:nvPicPr>
          <p:cNvPr id="15" name="Picture 10" descr="https://lh3.googleusercontent.com/-uFJ0_soPX6Q/WsHE8fFrwwI/AAAAAAAABI4/U2wtNKuanXsSyMFi1181xvjTZEBo8qoNACHMYCw/1-mau_slide_powerpoint_dep_ctu.vn_(30).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117014" y="5476874"/>
            <a:ext cx="2074986" cy="138112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605846" y="84530"/>
            <a:ext cx="2519063" cy="623248"/>
          </a:xfrm>
          <a:prstGeom prst="rect">
            <a:avLst/>
          </a:prstGeom>
          <a:solidFill>
            <a:schemeClr val="accent1">
              <a:lumMod val="60000"/>
              <a:lumOff val="40000"/>
            </a:schemeClr>
          </a:solidFill>
          <a:ln>
            <a:solidFill>
              <a:schemeClr val="accent1"/>
            </a:solidFill>
          </a:ln>
        </p:spPr>
        <p:txBody>
          <a:bodyPr wrap="square">
            <a:spAutoFit/>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lang="vi-VN" sz="3000" b="1" i="1" smtClean="0">
                <a:solidFill>
                  <a:srgbClr val="003300"/>
                </a:solidFill>
                <a:latin typeface="Times New Roman" panose="02020603050405020304" pitchFamily="18" charset="0"/>
                <a:ea typeface="Arial" panose="020B0604020202020204" pitchFamily="34" charset="0"/>
                <a:cs typeface="Times New Roman" panose="02020603050405020304" pitchFamily="18" charset="0"/>
              </a:rPr>
              <a:t>LUYỆN TẬP </a:t>
            </a:r>
            <a:endParaRPr kumimoji="0" lang="vi-VN" sz="3000" b="1" i="0" u="none" strike="noStrike" kern="1200" cap="none" spc="0" normalizeH="0" baseline="0" noProof="0" dirty="0">
              <a:ln>
                <a:noFill/>
              </a:ln>
              <a:solidFill>
                <a:schemeClr val="tx2"/>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46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xEl>
                                              <p:pRg st="0" end="0"/>
                                            </p:txEl>
                                          </p:spTgt>
                                        </p:tgtEl>
                                        <p:attrNameLst>
                                          <p:attrName>style.visibility</p:attrName>
                                        </p:attrNameLst>
                                      </p:cBhvr>
                                      <p:to>
                                        <p:strVal val="visible"/>
                                      </p:to>
                                    </p:set>
                                    <p:anim calcmode="lin" valueType="num">
                                      <p:cBhvr additive="base">
                                        <p:cTn id="26"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0" grpId="0" animBg="1"/>
      <p:bldP spid="22" grpId="0" animBg="1"/>
      <p:bldP spid="26" grpId="0"/>
      <p:bldP spid="28" grpId="0"/>
      <p:bldP spid="3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437" y="376240"/>
            <a:ext cx="2060613" cy="756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1739782" y="1660530"/>
            <a:ext cx="1080536" cy="62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500572" y="256231"/>
            <a:ext cx="8853004" cy="1083374"/>
          </a:xfrm>
          <a:prstGeom prst="rect">
            <a:avLst/>
          </a:prstGeom>
        </p:spPr>
        <p:txBody>
          <a:bodyPr wrap="square">
            <a:spAutoFit/>
          </a:bodyPr>
          <a:lstStyle/>
          <a:p>
            <a:pPr>
              <a:lnSpc>
                <a:spcPct val="115000"/>
              </a:lnSpc>
              <a:spcBef>
                <a:spcPts val="0"/>
              </a:spcBef>
              <a:spcAft>
                <a:spcPts val="1000"/>
              </a:spcAft>
            </a:pP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Cho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biết</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1 inch      2,54 cm</a:t>
            </a:r>
            <a:r>
              <a:rPr lang="en-US" sz="280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vi-VN" sz="280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Ước lượng</a:t>
            </a:r>
            <a:r>
              <a:rPr lang="en-US" sz="280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độ</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dài</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đường</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chéo</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bằng</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đơn</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vị</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cm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một</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màn</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hình</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a:solidFill>
                  <a:srgbClr val="333333"/>
                </a:solidFill>
                <a:latin typeface="Times New Roman" panose="02020603050405020304" pitchFamily="18" charset="0"/>
                <a:ea typeface="Arial" panose="020B0604020202020204" pitchFamily="34" charset="0"/>
                <a:cs typeface="Times New Roman" panose="02020603050405020304" pitchFamily="18" charset="0"/>
              </a:rPr>
              <a:t>32 </a:t>
            </a:r>
            <a:r>
              <a:rPr lang="en-US" sz="280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inch</a:t>
            </a:r>
            <a:r>
              <a:rPr lang="vi-VN" sz="280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73989690"/>
              </p:ext>
            </p:extLst>
          </p:nvPr>
        </p:nvGraphicFramePr>
        <p:xfrm>
          <a:off x="4878645" y="414813"/>
          <a:ext cx="339687" cy="339687"/>
        </p:xfrm>
        <a:graphic>
          <a:graphicData uri="http://schemas.openxmlformats.org/presentationml/2006/ole">
            <mc:AlternateContent xmlns:mc="http://schemas.openxmlformats.org/markup-compatibility/2006">
              <mc:Choice xmlns:v="urn:schemas-microsoft-com:vml" Requires="v">
                <p:oleObj spid="_x0000_s15374" name="Equation" r:id="rId3" imgW="126720" imgH="126720" progId="Equation.DSMT4">
                  <p:embed/>
                </p:oleObj>
              </mc:Choice>
              <mc:Fallback>
                <p:oleObj name="Equation" r:id="rId3" imgW="126720" imgH="126720" progId="Equation.DSMT4">
                  <p:embed/>
                  <p:pic>
                    <p:nvPicPr>
                      <p:cNvPr id="0" name=""/>
                      <p:cNvPicPr/>
                      <p:nvPr/>
                    </p:nvPicPr>
                    <p:blipFill>
                      <a:blip r:embed="rId4"/>
                      <a:stretch>
                        <a:fillRect/>
                      </a:stretch>
                    </p:blipFill>
                    <p:spPr>
                      <a:xfrm>
                        <a:off x="4878645" y="414813"/>
                        <a:ext cx="339687" cy="339687"/>
                      </a:xfrm>
                      <a:prstGeom prst="rect">
                        <a:avLst/>
                      </a:prstGeom>
                    </p:spPr>
                  </p:pic>
                </p:oleObj>
              </mc:Fallback>
            </mc:AlternateContent>
          </a:graphicData>
        </a:graphic>
      </p:graphicFrame>
      <p:sp>
        <p:nvSpPr>
          <p:cNvPr id="11" name="Rectangle 10"/>
          <p:cNvSpPr/>
          <p:nvPr/>
        </p:nvSpPr>
        <p:spPr>
          <a:xfrm>
            <a:off x="417465" y="2667753"/>
            <a:ext cx="5587681" cy="954107"/>
          </a:xfrm>
          <a:prstGeom prst="rect">
            <a:avLst/>
          </a:prstGeom>
        </p:spPr>
        <p:txBody>
          <a:bodyPr wrap="square">
            <a:spAutoFit/>
          </a:bodyPr>
          <a:lstStyle/>
          <a:p>
            <a:pPr algn="just">
              <a:spcBef>
                <a:spcPts val="0"/>
              </a:spcBef>
              <a:spcAft>
                <a:spcPts val="0"/>
              </a:spcAft>
            </a:pPr>
            <a:r>
              <a:rPr lang="vi-VN" sz="2800" smtClean="0">
                <a:solidFill>
                  <a:srgbClr val="333333"/>
                </a:solidFill>
                <a:latin typeface="Times New Roman" panose="02020603050405020304" pitchFamily="18" charset="0"/>
                <a:ea typeface="Times New Roman" panose="02020603050405020304" pitchFamily="18" charset="0"/>
              </a:rPr>
              <a:t>Ước lượng độ </a:t>
            </a:r>
            <a:r>
              <a:rPr lang="vi-VN" sz="2800" dirty="0">
                <a:solidFill>
                  <a:srgbClr val="333333"/>
                </a:solidFill>
                <a:latin typeface="Times New Roman" panose="02020603050405020304" pitchFamily="18" charset="0"/>
                <a:ea typeface="Times New Roman" panose="02020603050405020304" pitchFamily="18" charset="0"/>
              </a:rPr>
              <a:t>dài </a:t>
            </a:r>
            <a:r>
              <a:rPr lang="vi-VN" sz="2800">
                <a:solidFill>
                  <a:srgbClr val="333333"/>
                </a:solidFill>
                <a:latin typeface="Times New Roman" panose="02020603050405020304" pitchFamily="18" charset="0"/>
                <a:ea typeface="Times New Roman" panose="02020603050405020304" pitchFamily="18" charset="0"/>
              </a:rPr>
              <a:t>đường </a:t>
            </a:r>
            <a:r>
              <a:rPr lang="vi-VN" sz="2800" smtClean="0">
                <a:solidFill>
                  <a:srgbClr val="333333"/>
                </a:solidFill>
                <a:latin typeface="Times New Roman" panose="02020603050405020304" pitchFamily="18" charset="0"/>
                <a:ea typeface="Times New Roman" panose="02020603050405020304" pitchFamily="18" charset="0"/>
              </a:rPr>
              <a:t>chéo </a:t>
            </a:r>
            <a:r>
              <a:rPr lang="vi-VN" sz="2800" dirty="0">
                <a:solidFill>
                  <a:srgbClr val="333333"/>
                </a:solidFill>
                <a:latin typeface="Times New Roman" panose="02020603050405020304" pitchFamily="18" charset="0"/>
                <a:ea typeface="Times New Roman" panose="02020603050405020304" pitchFamily="18" charset="0"/>
              </a:rPr>
              <a:t>của màn hình 32 inch là:</a:t>
            </a:r>
            <a:endParaRPr lang="vi-VN"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839497" y="4022064"/>
            <a:ext cx="4054715" cy="587853"/>
          </a:xfrm>
          <a:prstGeom prst="rect">
            <a:avLst/>
          </a:prstGeom>
        </p:spPr>
        <p:txBody>
          <a:bodyPr wrap="square">
            <a:spAutoFit/>
          </a:bodyPr>
          <a:lstStyle/>
          <a:p>
            <a:pPr>
              <a:lnSpc>
                <a:spcPct val="115000"/>
              </a:lnSpc>
              <a:spcBef>
                <a:spcPts val="0"/>
              </a:spcBef>
              <a:spcAft>
                <a:spcPts val="1000"/>
              </a:spcAft>
            </a:pP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32. </a:t>
            </a:r>
            <a:r>
              <a:rPr lang="en-US" sz="2800">
                <a:solidFill>
                  <a:srgbClr val="333333"/>
                </a:solidFill>
                <a:latin typeface="Times New Roman" panose="02020603050405020304" pitchFamily="18" charset="0"/>
                <a:ea typeface="Arial" panose="020B0604020202020204" pitchFamily="34" charset="0"/>
                <a:cs typeface="Times New Roman" panose="02020603050405020304" pitchFamily="18" charset="0"/>
              </a:rPr>
              <a:t>2,54 </a:t>
            </a:r>
            <a:r>
              <a:rPr lang="en-US" sz="28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280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vi-VN" sz="280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 30. 3</a:t>
            </a:r>
            <a:r>
              <a:rPr lang="en-US" sz="280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vi-VN" sz="280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 (cm)</a:t>
            </a:r>
            <a:r>
              <a:rPr lang="en-US" sz="2800" smtClean="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724643351"/>
              </p:ext>
            </p:extLst>
          </p:nvPr>
        </p:nvGraphicFramePr>
        <p:xfrm>
          <a:off x="2110206" y="4146146"/>
          <a:ext cx="339687" cy="339687"/>
        </p:xfrm>
        <a:graphic>
          <a:graphicData uri="http://schemas.openxmlformats.org/presentationml/2006/ole">
            <mc:AlternateContent xmlns:mc="http://schemas.openxmlformats.org/markup-compatibility/2006">
              <mc:Choice xmlns:v="urn:schemas-microsoft-com:vml" Requires="v">
                <p:oleObj spid="_x0000_s15375" name="Equation" r:id="rId5" imgW="126720" imgH="126720" progId="Equation.DSMT4">
                  <p:embed/>
                </p:oleObj>
              </mc:Choice>
              <mc:Fallback>
                <p:oleObj name="Equation" r:id="rId5" imgW="126720" imgH="126720" progId="Equation.DSMT4">
                  <p:embed/>
                  <p:pic>
                    <p:nvPicPr>
                      <p:cNvPr id="0" name=""/>
                      <p:cNvPicPr/>
                      <p:nvPr/>
                    </p:nvPicPr>
                    <p:blipFill>
                      <a:blip r:embed="rId4"/>
                      <a:stretch>
                        <a:fillRect/>
                      </a:stretch>
                    </p:blipFill>
                    <p:spPr>
                      <a:xfrm>
                        <a:off x="2110206" y="4146146"/>
                        <a:ext cx="339687" cy="339687"/>
                      </a:xfrm>
                      <a:prstGeom prst="rect">
                        <a:avLst/>
                      </a:prstGeom>
                    </p:spPr>
                  </p:pic>
                </p:oleObj>
              </mc:Fallback>
            </mc:AlternateContent>
          </a:graphicData>
        </a:graphic>
      </p:graphicFrame>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9925" y="1459699"/>
            <a:ext cx="5492945" cy="2876945"/>
          </a:xfrm>
          <a:prstGeom prst="rect">
            <a:avLst/>
          </a:prstGeom>
        </p:spPr>
      </p:pic>
    </p:spTree>
    <p:extLst>
      <p:ext uri="{BB962C8B-B14F-4D97-AF65-F5344CB8AC3E}">
        <p14:creationId xmlns:p14="http://schemas.microsoft.com/office/powerpoint/2010/main" val="39390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2"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3" name="TextBox 32"/>
          <p:cNvSpPr txBox="1"/>
          <p:nvPr/>
        </p:nvSpPr>
        <p:spPr>
          <a:xfrm>
            <a:off x="8421688" y="1903413"/>
            <a:ext cx="625475" cy="368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A6B727">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92356" y="795417"/>
            <a:ext cx="8750729" cy="2215991"/>
          </a:xfrm>
          <a:prstGeom prst="rect">
            <a:avLst/>
          </a:prstGeom>
        </p:spPr>
        <p:txBody>
          <a:bodyPr wrap="square">
            <a:spAutoFit/>
          </a:bodyPr>
          <a:lstStyle/>
          <a:p>
            <a:pPr lvl="0">
              <a:lnSpc>
                <a:spcPct val="115000"/>
              </a:lnSpc>
              <a:spcBef>
                <a:spcPts val="0"/>
              </a:spcBef>
              <a:spcAft>
                <a:spcPts val="0"/>
              </a:spcAft>
            </a:pPr>
            <a:r>
              <a:rPr kumimoji="0" lang="en-US" sz="3000" b="1" i="1"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3000" b="1" i="1" u="sng"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1" u="sng"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3000" b="1" i="1" u="sng"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r>
              <a:rPr kumimoji="0" lang="en-US" sz="3000" b="1" i="1" u="none" strike="noStrike" kern="1200" cap="none" spc="0" normalizeH="0" baseline="0" noProof="0" dirty="0">
                <a:ln>
                  <a:noFill/>
                </a:ln>
                <a:solidFill>
                  <a:srgbClr val="0033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Một bạn học sinh </a:t>
            </a:r>
            <a:r>
              <a:rPr lang="vi-VN" sz="3000">
                <a:solidFill>
                  <a:srgbClr val="000000"/>
                </a:solidFill>
                <a:latin typeface="Times New Roman" panose="02020603050405020304" pitchFamily="18" charset="0"/>
                <a:ea typeface="Arial" panose="020B0604020202020204" pitchFamily="34" charset="0"/>
                <a:cs typeface="Times New Roman" panose="02020603050405020304" pitchFamily="18" charset="0"/>
              </a:rPr>
              <a:t>dùng máy</a:t>
            </a:r>
            <a:r>
              <a:rPr lang="vi-VN" sz="30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tính cầm tay tính được kết quả của phép tính như </a:t>
            </a:r>
            <a:r>
              <a:rPr lang="vi-VN" sz="3000">
                <a:solidFill>
                  <a:srgbClr val="000000"/>
                </a:solidFill>
                <a:latin typeface="Times New Roman" panose="02020603050405020304" pitchFamily="18" charset="0"/>
                <a:ea typeface="Arial" panose="020B0604020202020204" pitchFamily="34" charset="0"/>
                <a:cs typeface="Times New Roman" panose="02020603050405020304" pitchFamily="18" charset="0"/>
              </a:rPr>
              <a:t>sau</a:t>
            </a:r>
            <a:r>
              <a:rPr lang="vi-VN" sz="30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p>
          <a:p>
            <a:pPr lvl="0">
              <a:lnSpc>
                <a:spcPct val="115000"/>
              </a:lnSpc>
              <a:spcBef>
                <a:spcPts val="0"/>
              </a:spcBef>
              <a:spcAft>
                <a:spcPts val="0"/>
              </a:spcAft>
            </a:pPr>
            <a:endParaRPr lang="vi-VN" sz="3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15000"/>
              </a:lnSpc>
              <a:spcBef>
                <a:spcPts val="0"/>
              </a:spcBef>
              <a:spcAft>
                <a:spcPts val="0"/>
              </a:spcAft>
            </a:pPr>
            <a:r>
              <a:rPr lang="vi-VN" sz="3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0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Em </a:t>
            </a:r>
            <a:r>
              <a:rPr lang="vi-VN" sz="3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hãy kiểm tra lại bằng cách ước lượng</a:t>
            </a:r>
            <a:endParaRPr kumimoji="0" lang="vi-VN" sz="300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8843086" y="943622"/>
            <a:ext cx="3380512" cy="591437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449401636"/>
              </p:ext>
            </p:extLst>
          </p:nvPr>
        </p:nvGraphicFramePr>
        <p:xfrm>
          <a:off x="1669774" y="1903412"/>
          <a:ext cx="3510674" cy="629272"/>
        </p:xfrm>
        <a:graphic>
          <a:graphicData uri="http://schemas.openxmlformats.org/presentationml/2006/ole">
            <mc:AlternateContent xmlns:mc="http://schemas.openxmlformats.org/markup-compatibility/2006">
              <mc:Choice xmlns:v="urn:schemas-microsoft-com:vml" Requires="v">
                <p:oleObj spid="_x0000_s5178" name="Equation" r:id="rId5" imgW="1346040" imgH="241200" progId="Equation.DSMT4">
                  <p:embed/>
                </p:oleObj>
              </mc:Choice>
              <mc:Fallback>
                <p:oleObj name="Equation" r:id="rId5" imgW="1346040" imgH="241200" progId="Equation.DSMT4">
                  <p:embed/>
                  <p:pic>
                    <p:nvPicPr>
                      <p:cNvPr id="0" name=""/>
                      <p:cNvPicPr/>
                      <p:nvPr/>
                    </p:nvPicPr>
                    <p:blipFill>
                      <a:blip r:embed="rId6"/>
                      <a:stretch>
                        <a:fillRect/>
                      </a:stretch>
                    </p:blipFill>
                    <p:spPr>
                      <a:xfrm>
                        <a:off x="1669774" y="1903412"/>
                        <a:ext cx="3510674" cy="629272"/>
                      </a:xfrm>
                      <a:prstGeom prst="rect">
                        <a:avLst/>
                      </a:prstGeom>
                    </p:spPr>
                  </p:pic>
                </p:oleObj>
              </mc:Fallback>
            </mc:AlternateContent>
          </a:graphicData>
        </a:graphic>
      </p:graphicFrame>
      <p:sp>
        <p:nvSpPr>
          <p:cNvPr id="29" name="Rectangle 28"/>
          <p:cNvSpPr/>
          <p:nvPr/>
        </p:nvSpPr>
        <p:spPr>
          <a:xfrm>
            <a:off x="3691341" y="3011408"/>
            <a:ext cx="887414" cy="552459"/>
          </a:xfrm>
          <a:prstGeom prst="rect">
            <a:avLst/>
          </a:prstGeom>
        </p:spPr>
        <p:txBody>
          <a:bodyPr wrap="square">
            <a:spAutoFit/>
          </a:bodyPr>
          <a:lstStyle/>
          <a:p>
            <a:pPr lvl="0">
              <a:lnSpc>
                <a:spcPct val="115000"/>
              </a:lnSpc>
              <a:spcBef>
                <a:spcPts val="0"/>
              </a:spcBef>
              <a:spcAft>
                <a:spcPts val="0"/>
              </a:spcAft>
            </a:pPr>
            <a:r>
              <a:rPr kumimoji="0" lang="en-US" sz="2600" b="1" i="1"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600" b="1" i="1"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2600" b="1" i="0" u="sng"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7"/>
          <p:cNvSpPr/>
          <p:nvPr/>
        </p:nvSpPr>
        <p:spPr>
          <a:xfrm>
            <a:off x="142383" y="3685345"/>
            <a:ext cx="3414717" cy="523220"/>
          </a:xfrm>
          <a:prstGeom prst="rect">
            <a:avLst/>
          </a:prstGeom>
        </p:spPr>
        <p:txBody>
          <a:bodyPr wrap="none">
            <a:spAutoFit/>
          </a:bodyPr>
          <a:lstStyle/>
          <a:p>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Ước</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kết</a:t>
            </a:r>
            <a:r>
              <a:rPr lang="en-US" sz="280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quả</a:t>
            </a:r>
            <a:r>
              <a:rPr lang="vi-VN" sz="28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 </a:t>
            </a:r>
            <a:r>
              <a:rPr lang="en-US" sz="28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149227505"/>
              </p:ext>
            </p:extLst>
          </p:nvPr>
        </p:nvGraphicFramePr>
        <p:xfrm>
          <a:off x="1026629" y="4283652"/>
          <a:ext cx="2286000" cy="596900"/>
        </p:xfrm>
        <a:graphic>
          <a:graphicData uri="http://schemas.openxmlformats.org/presentationml/2006/ole">
            <mc:AlternateContent xmlns:mc="http://schemas.openxmlformats.org/markup-compatibility/2006">
              <mc:Choice xmlns:v="urn:schemas-microsoft-com:vml" Requires="v">
                <p:oleObj spid="_x0000_s5179" name="Equation" r:id="rId7" imgW="876240" imgH="228600" progId="Equation.DSMT4">
                  <p:embed/>
                </p:oleObj>
              </mc:Choice>
              <mc:Fallback>
                <p:oleObj name="Equation" r:id="rId7" imgW="876240" imgH="228600" progId="Equation.DSMT4">
                  <p:embed/>
                  <p:pic>
                    <p:nvPicPr>
                      <p:cNvPr id="0" name=""/>
                      <p:cNvPicPr/>
                      <p:nvPr/>
                    </p:nvPicPr>
                    <p:blipFill>
                      <a:blip r:embed="rId8"/>
                      <a:stretch>
                        <a:fillRect/>
                      </a:stretch>
                    </p:blipFill>
                    <p:spPr>
                      <a:xfrm>
                        <a:off x="1026629" y="4283652"/>
                        <a:ext cx="2286000" cy="596900"/>
                      </a:xfrm>
                      <a:prstGeom prst="rect">
                        <a:avLst/>
                      </a:prstGeom>
                    </p:spPr>
                  </p:pic>
                </p:oleObj>
              </mc:Fallback>
            </mc:AlternateContent>
          </a:graphicData>
        </a:graphic>
      </p:graphicFrame>
      <p:sp>
        <p:nvSpPr>
          <p:cNvPr id="31" name="Rectangle 30"/>
          <p:cNvSpPr/>
          <p:nvPr/>
        </p:nvSpPr>
        <p:spPr>
          <a:xfrm>
            <a:off x="3312629" y="4320182"/>
            <a:ext cx="1867819" cy="553998"/>
          </a:xfrm>
          <a:prstGeom prst="rect">
            <a:avLst/>
          </a:prstGeom>
        </p:spPr>
        <p:txBody>
          <a:bodyPr wrap="none">
            <a:spAutoFit/>
          </a:bodyPr>
          <a:lstStyle/>
          <a:p>
            <a:r>
              <a:rPr lang="en-US" sz="30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3 +14 =17 </a:t>
            </a:r>
            <a:endParaRPr lang="vi-VN" sz="3000" dirty="0">
              <a:latin typeface="Times New Roman" panose="02020603050405020304" pitchFamily="18" charset="0"/>
              <a:cs typeface="Times New Roman" panose="02020603050405020304" pitchFamily="18" charset="0"/>
            </a:endParaRPr>
          </a:p>
        </p:txBody>
      </p:sp>
      <p:sp>
        <p:nvSpPr>
          <p:cNvPr id="37" name="Rectangle 36"/>
          <p:cNvSpPr/>
          <p:nvPr/>
        </p:nvSpPr>
        <p:spPr>
          <a:xfrm>
            <a:off x="142383" y="4880552"/>
            <a:ext cx="8385167" cy="1384995"/>
          </a:xfrm>
          <a:prstGeom prst="rect">
            <a:avLst/>
          </a:prstGeom>
        </p:spPr>
        <p:txBody>
          <a:bodyPr wrap="square">
            <a:spAutoFit/>
          </a:bodyPr>
          <a:lstStyle/>
          <a:p>
            <a:r>
              <a:rPr lang="vi-VN" sz="280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Chênh lệch nhiều so với 27,304. </a:t>
            </a:r>
            <a:r>
              <a:rPr lang="en-US" sz="280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Do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đó</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Học</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sinh</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đã</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bấm</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máy</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sai</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kết</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r>
              <a:rPr lang="en-US"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hướng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605846" y="84530"/>
            <a:ext cx="2519063" cy="578043"/>
          </a:xfrm>
          <a:prstGeom prst="rect">
            <a:avLst/>
          </a:prstGeom>
          <a:solidFill>
            <a:srgbClr val="FFFF00"/>
          </a:solidFill>
        </p:spPr>
        <p:txBody>
          <a:bodyPr wrap="square">
            <a:spAutoFit/>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kumimoji="0" lang="vi-VN" sz="3000" b="1" i="0" u="none" strike="noStrike" kern="1200" cap="none" spc="0" normalizeH="0" baseline="0" noProof="0" smtClean="0">
                <a:ln>
                  <a:noFill/>
                </a:ln>
                <a:effectLst/>
                <a:uLnTx/>
                <a:uFillTx/>
                <a:latin typeface="Arial" panose="020B0604020202020204" pitchFamily="34" charset="0"/>
                <a:ea typeface="Arial" panose="020B0604020202020204" pitchFamily="34" charset="0"/>
                <a:cs typeface="Times New Roman" panose="02020603050405020304" pitchFamily="18" charset="0"/>
              </a:rPr>
              <a:t>VẬN DỤNG</a:t>
            </a:r>
            <a:endParaRPr kumimoji="0" lang="vi-VN" sz="3000" b="1" i="0" u="none" strike="noStrike" kern="1200" cap="none" spc="0" normalizeH="0" baseline="0" noProof="0" dirty="0">
              <a:ln>
                <a:noFill/>
              </a:ln>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4798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ppt_x"/>
                                          </p:val>
                                        </p:tav>
                                        <p:tav tm="100000">
                                          <p:val>
                                            <p:strVal val="#ppt_x"/>
                                          </p:val>
                                        </p:tav>
                                      </p:tavLst>
                                    </p:anim>
                                    <p:anim calcmode="lin" valueType="num">
                                      <p:cBhvr additive="base">
                                        <p:cTn id="4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8" grpId="0"/>
      <p:bldP spid="31" grpId="0"/>
      <p:bldP spid="37"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3" name="TextBox 32"/>
          <p:cNvSpPr txBox="1"/>
          <p:nvPr/>
        </p:nvSpPr>
        <p:spPr>
          <a:xfrm>
            <a:off x="8421688" y="1903413"/>
            <a:ext cx="625475" cy="368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A6B727">
                  <a:lumMod val="5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 name="Rectangle 15"/>
          <p:cNvSpPr/>
          <p:nvPr/>
        </p:nvSpPr>
        <p:spPr>
          <a:xfrm>
            <a:off x="428259" y="1435147"/>
            <a:ext cx="10307599" cy="1446550"/>
          </a:xfrm>
          <a:prstGeom prst="rect">
            <a:avLst/>
          </a:prstGeom>
        </p:spPr>
        <p:txBody>
          <a:bodyPr wrap="square">
            <a:spAutoFit/>
          </a:bodyPr>
          <a:lstStyle/>
          <a:p>
            <a:r>
              <a:rPr lang="vi-VN" sz="2600" i="1">
                <a:solidFill>
                  <a:srgbClr val="000000"/>
                </a:solidFill>
                <a:latin typeface="Times New Roman" panose="02020603050405020304" pitchFamily="18" charset="0"/>
                <a:cs typeface="Times New Roman" panose="02020603050405020304" pitchFamily="18" charset="0"/>
              </a:rPr>
              <a:t> </a:t>
            </a:r>
            <a:r>
              <a:rPr lang="vi-VN" sz="3200" u="sng" smtClean="0">
                <a:solidFill>
                  <a:srgbClr val="000000"/>
                </a:solidFill>
                <a:latin typeface="Times New Roman" panose="02020603050405020304" pitchFamily="18" charset="0"/>
                <a:cs typeface="Times New Roman" panose="02020603050405020304" pitchFamily="18" charset="0"/>
              </a:rPr>
              <a:t>Bài 1: </a:t>
            </a:r>
            <a:r>
              <a:rPr lang="vi-VN" sz="3200" smtClean="0">
                <a:solidFill>
                  <a:srgbClr val="000000"/>
                </a:solidFill>
                <a:latin typeface="Times New Roman" panose="02020603050405020304" pitchFamily="18" charset="0"/>
                <a:cs typeface="Times New Roman" panose="02020603050405020304" pitchFamily="18" charset="0"/>
              </a:rPr>
              <a:t>Ước lượng kết quả của các phép tính sau:</a:t>
            </a:r>
          </a:p>
          <a:p>
            <a:pPr marL="514350" indent="-514350">
              <a:buFontTx/>
              <a:buAutoNum type="alphaLcParenR"/>
            </a:pPr>
            <a:r>
              <a:rPr lang="vi-VN" sz="2800" smtClean="0">
                <a:latin typeface="Times New Roman" panose="02020603050405020304" pitchFamily="18" charset="0"/>
                <a:cs typeface="Times New Roman" panose="02020603050405020304" pitchFamily="18" charset="0"/>
              </a:rPr>
              <a:t>94,56 . 11,324			b) 5 999 : 11</a:t>
            </a:r>
          </a:p>
          <a:p>
            <a:pPr lvl="0"/>
            <a:r>
              <a:rPr lang="vi-VN" sz="2800" smtClean="0">
                <a:latin typeface="Times New Roman" panose="02020603050405020304" pitchFamily="18" charset="0"/>
                <a:cs typeface="Times New Roman" panose="02020603050405020304" pitchFamily="18" charset="0"/>
              </a:rPr>
              <a:t>c) 91,131- 9,868			d)</a:t>
            </a:r>
            <a:r>
              <a:rPr lang="vi-VN" sz="280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(-11,189) +  23,511</a:t>
            </a:r>
            <a:endParaRPr lang="vi-VN" sz="2800">
              <a:latin typeface="Times New Roman" panose="02020603050405020304" pitchFamily="18" charset="0"/>
              <a:cs typeface="Times New Roman" panose="02020603050405020304" pitchFamily="18" charset="0"/>
            </a:endParaRPr>
          </a:p>
        </p:txBody>
      </p:sp>
      <p:sp>
        <p:nvSpPr>
          <p:cNvPr id="4" name="Rectangle 3"/>
          <p:cNvSpPr/>
          <p:nvPr/>
        </p:nvSpPr>
        <p:spPr>
          <a:xfrm>
            <a:off x="356541" y="2989294"/>
            <a:ext cx="10930024" cy="1077218"/>
          </a:xfrm>
          <a:prstGeom prst="rect">
            <a:avLst/>
          </a:prstGeom>
        </p:spPr>
        <p:txBody>
          <a:bodyPr wrap="square">
            <a:spAutoFit/>
          </a:bodyPr>
          <a:lstStyle/>
          <a:p>
            <a:r>
              <a:rPr lang="vi-VN" sz="3200" u="sng" smtClean="0">
                <a:latin typeface="Times New Roman" pitchFamily="18" charset="0"/>
                <a:cs typeface="Times New Roman" pitchFamily="18" charset="0"/>
              </a:rPr>
              <a:t>Bài 2</a:t>
            </a:r>
            <a:r>
              <a:rPr lang="vi-VN" sz="3200" smtClean="0">
                <a:latin typeface="Times New Roman" pitchFamily="18" charset="0"/>
                <a:cs typeface="Times New Roman" pitchFamily="18" charset="0"/>
              </a:rPr>
              <a:t>: </a:t>
            </a:r>
            <a:r>
              <a:rPr lang="en-GB" sz="3200" smtClean="0">
                <a:latin typeface="Times New Roman" pitchFamily="18" charset="0"/>
                <a:cs typeface="Times New Roman" pitchFamily="18" charset="0"/>
              </a:rPr>
              <a:t>Một </a:t>
            </a:r>
            <a:r>
              <a:rPr lang="vi-VN" sz="3200">
                <a:latin typeface="Times New Roman" pitchFamily="18" charset="0"/>
                <a:cs typeface="Times New Roman" pitchFamily="18" charset="0"/>
              </a:rPr>
              <a:t>mảnh vườn </a:t>
            </a:r>
            <a:r>
              <a:rPr lang="en-GB" sz="3200">
                <a:latin typeface="Times New Roman" pitchFamily="18" charset="0"/>
                <a:cs typeface="Times New Roman" pitchFamily="18" charset="0"/>
              </a:rPr>
              <a:t>hình chữ nhật có chiều dài 20,3 cm, chiều rộng 14,52 cm.</a:t>
            </a:r>
            <a:r>
              <a:rPr lang="vi-VN" sz="3200">
                <a:latin typeface="Times New Roman" pitchFamily="18" charset="0"/>
                <a:cs typeface="Times New Roman" pitchFamily="18" charset="0"/>
              </a:rPr>
              <a:t> Ước lượng diện tích mảnh vườn.</a:t>
            </a:r>
            <a:endParaRPr lang="en-GB" sz="3200">
              <a:latin typeface="Times New Roman" pitchFamily="18" charset="0"/>
              <a:cs typeface="Times New Roman" pitchFamily="18" charset="0"/>
            </a:endParaRPr>
          </a:p>
        </p:txBody>
      </p:sp>
      <p:sp>
        <p:nvSpPr>
          <p:cNvPr id="29" name="Rectangle 28"/>
          <p:cNvSpPr/>
          <p:nvPr/>
        </p:nvSpPr>
        <p:spPr>
          <a:xfrm>
            <a:off x="3610730" y="290918"/>
            <a:ext cx="3552070" cy="584775"/>
          </a:xfrm>
          <a:prstGeom prst="rect">
            <a:avLst/>
          </a:prstGeom>
        </p:spPr>
        <p:txBody>
          <a:bodyPr wrap="square">
            <a:spAutoFit/>
          </a:bodyPr>
          <a:lstStyle/>
          <a:p>
            <a:r>
              <a:rPr lang="vi-VN" sz="3200" smtClean="0">
                <a:latin typeface="Times New Roman" pitchFamily="18" charset="0"/>
                <a:cs typeface="Times New Roman" pitchFamily="18" charset="0"/>
              </a:rPr>
              <a:t>PHIẾU HỌC TẬP</a:t>
            </a:r>
            <a:endParaRPr lang="en-GB" sz="3200">
              <a:latin typeface="Times New Roman" pitchFamily="18" charset="0"/>
              <a:cs typeface="Times New Roman" pitchFamily="18" charset="0"/>
            </a:endParaRPr>
          </a:p>
        </p:txBody>
      </p:sp>
      <p:pic>
        <p:nvPicPr>
          <p:cNvPr id="30" name="Picture 2" descr="Wake Up Alarm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93569" y="4884503"/>
            <a:ext cx="2098432" cy="197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25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5037" y="97716"/>
            <a:ext cx="4703885" cy="623248"/>
          </a:xfrm>
          <a:prstGeom prst="rect">
            <a:avLst/>
          </a:prstGeom>
          <a:solidFill>
            <a:schemeClr val="accent1">
              <a:lumMod val="60000"/>
              <a:lumOff val="40000"/>
            </a:schemeClr>
          </a:solidFill>
          <a:ln>
            <a:solidFill>
              <a:schemeClr val="accent1"/>
            </a:solidFill>
          </a:ln>
        </p:spPr>
        <p:txBody>
          <a:bodyPr wrap="square">
            <a:spAutoFit/>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lang="vi-VN" sz="3000" b="1" i="1" smtClean="0">
                <a:solidFill>
                  <a:srgbClr val="003300"/>
                </a:solidFill>
                <a:latin typeface="Times New Roman" panose="02020603050405020304" pitchFamily="18" charset="0"/>
                <a:ea typeface="Arial" panose="020B0604020202020204" pitchFamily="34" charset="0"/>
                <a:cs typeface="Times New Roman" panose="02020603050405020304" pitchFamily="18" charset="0"/>
              </a:rPr>
              <a:t>LIÊN HỆ THỰC TIỄN  </a:t>
            </a:r>
            <a:endParaRPr kumimoji="0" lang="vi-VN" sz="3000" b="1" i="0" u="none" strike="noStrike" kern="1200" cap="none" spc="0" normalizeH="0" baseline="0" noProof="0" dirty="0">
              <a:ln>
                <a:noFill/>
              </a:ln>
              <a:solidFill>
                <a:schemeClr val="tx2"/>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222737" y="1459038"/>
            <a:ext cx="10734979" cy="1692771"/>
          </a:xfrm>
          <a:prstGeom prst="rect">
            <a:avLst/>
          </a:prstGeom>
        </p:spPr>
        <p:txBody>
          <a:bodyPr wrap="square">
            <a:spAutoFit/>
          </a:bodyPr>
          <a:lstStyle/>
          <a:p>
            <a:r>
              <a:rPr lang="vi-VN" sz="2600">
                <a:latin typeface="+mj-lt"/>
              </a:rPr>
              <a:t>Sau những vụ va chạm giữa các xe trên đường, cảnh sát thường sử dụng công thức dưới đây để ước lượng tốc độ v (đơn vị: dặm/giờ) của xe từ vết trượt trên mặt đường sau khi thắng đột ngột</a:t>
            </a:r>
            <a:r>
              <a:rPr lang="vi-VN" sz="2600" smtClean="0">
                <a:latin typeface="+mj-lt"/>
              </a:rPr>
              <a:t>.</a:t>
            </a:r>
          </a:p>
          <a:p>
            <a:endParaRPr lang="en-GB" sz="260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900020900"/>
              </p:ext>
            </p:extLst>
          </p:nvPr>
        </p:nvGraphicFramePr>
        <p:xfrm>
          <a:off x="4024921" y="2662626"/>
          <a:ext cx="1816100" cy="546100"/>
        </p:xfrm>
        <a:graphic>
          <a:graphicData uri="http://schemas.openxmlformats.org/presentationml/2006/ole">
            <mc:AlternateContent xmlns:mc="http://schemas.openxmlformats.org/markup-compatibility/2006">
              <mc:Choice xmlns:v="urn:schemas-microsoft-com:vml" Requires="v">
                <p:oleObj spid="_x0000_s13329" name="Equation" r:id="rId3" imgW="1815840" imgH="545760" progId="Equation.DSMT4">
                  <p:embed/>
                </p:oleObj>
              </mc:Choice>
              <mc:Fallback>
                <p:oleObj name="Equation" r:id="rId3" imgW="1815840" imgH="545760" progId="Equation.DSMT4">
                  <p:embed/>
                  <p:pic>
                    <p:nvPicPr>
                      <p:cNvPr id="0" name=""/>
                      <p:cNvPicPr/>
                      <p:nvPr/>
                    </p:nvPicPr>
                    <p:blipFill>
                      <a:blip r:embed="rId4"/>
                      <a:stretch>
                        <a:fillRect/>
                      </a:stretch>
                    </p:blipFill>
                    <p:spPr>
                      <a:xfrm>
                        <a:off x="4024921" y="2662626"/>
                        <a:ext cx="1816100" cy="546100"/>
                      </a:xfrm>
                      <a:prstGeom prst="rect">
                        <a:avLst/>
                      </a:prstGeom>
                    </p:spPr>
                  </p:pic>
                </p:oleObj>
              </mc:Fallback>
            </mc:AlternateContent>
          </a:graphicData>
        </a:graphic>
      </p:graphicFrame>
      <p:sp>
        <p:nvSpPr>
          <p:cNvPr id="7" name="Rectangle 6"/>
          <p:cNvSpPr/>
          <p:nvPr/>
        </p:nvSpPr>
        <p:spPr>
          <a:xfrm>
            <a:off x="550983" y="3151809"/>
            <a:ext cx="10826262" cy="1292662"/>
          </a:xfrm>
          <a:prstGeom prst="rect">
            <a:avLst/>
          </a:prstGeom>
        </p:spPr>
        <p:txBody>
          <a:bodyPr wrap="square">
            <a:spAutoFit/>
          </a:bodyPr>
          <a:lstStyle/>
          <a:p>
            <a:r>
              <a:rPr lang="vi-VN"/>
              <a:t> </a:t>
            </a:r>
            <a:r>
              <a:rPr lang="vi-VN" sz="2600">
                <a:latin typeface="+mj-lt"/>
              </a:rPr>
              <a:t>Trong </a:t>
            </a:r>
            <a:r>
              <a:rPr lang="vi-VN" sz="2600" smtClean="0">
                <a:latin typeface="+mj-lt"/>
              </a:rPr>
              <a:t>đó: + d </a:t>
            </a:r>
            <a:r>
              <a:rPr lang="vi-VN" sz="2600">
                <a:latin typeface="+mj-lt"/>
              </a:rPr>
              <a:t>là chiều dài vết trượt của bánh xe trên nền đường </a:t>
            </a:r>
            <a:r>
              <a:rPr lang="vi-VN" sz="2600" smtClean="0">
                <a:latin typeface="+mj-lt"/>
              </a:rPr>
              <a:t>(ft)</a:t>
            </a:r>
          </a:p>
          <a:p>
            <a:r>
              <a:rPr lang="vi-VN" sz="2600" smtClean="0">
                <a:latin typeface="+mj-lt"/>
              </a:rPr>
              <a:t>	      + f </a:t>
            </a:r>
            <a:r>
              <a:rPr lang="vi-VN" sz="2600">
                <a:latin typeface="+mj-lt"/>
              </a:rPr>
              <a:t>là hệ số ma sát giữa bánh xe và mặt đường </a:t>
            </a:r>
            <a:endParaRPr lang="vi-VN" sz="2600" smtClean="0">
              <a:latin typeface="+mj-lt"/>
            </a:endParaRPr>
          </a:p>
          <a:p>
            <a:r>
              <a:rPr lang="vi-VN" sz="2600" smtClean="0">
                <a:latin typeface="+mj-lt"/>
              </a:rPr>
              <a:t>     	      + n là mức độ hiệu quả của phanh </a:t>
            </a:r>
            <a:endParaRPr lang="en-GB" sz="2600">
              <a:latin typeface="+mj-lt"/>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8876" y="3552091"/>
            <a:ext cx="3593124" cy="239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2399" y="839178"/>
            <a:ext cx="7022124" cy="580672"/>
          </a:xfrm>
          <a:prstGeom prst="rect">
            <a:avLst/>
          </a:prstGeom>
          <a:solidFill>
            <a:schemeClr val="bg1"/>
          </a:solidFill>
          <a:ln>
            <a:solidFill>
              <a:schemeClr val="bg1"/>
            </a:solidFill>
          </a:ln>
        </p:spPr>
        <p:txBody>
          <a:bodyPr wrap="square">
            <a:spAutoFit/>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kumimoji="0" lang="vi-VN" sz="3000" b="1" i="0" u="none" strike="noStrike" kern="1200" cap="none" spc="0" normalizeH="0" baseline="0" noProof="0" smtClean="0">
                <a:ln>
                  <a:noFill/>
                </a:ln>
                <a:solidFill>
                  <a:srgbClr val="FF0000"/>
                </a:solidFill>
                <a:effectLst/>
                <a:uLnTx/>
                <a:uFillTx/>
                <a:latin typeface="+mj-lt"/>
                <a:ea typeface="Arial" panose="020B0604020202020204" pitchFamily="34" charset="0"/>
                <a:cs typeface="Times New Roman" panose="02020603050405020304" pitchFamily="18" charset="0"/>
              </a:rPr>
              <a:t>* Ước lượng tốc độ xe từ các vụ va chạm </a:t>
            </a:r>
            <a:endParaRPr kumimoji="0" lang="vi-VN" sz="3000" b="1" i="0" u="none" strike="noStrike" kern="1200" cap="none" spc="0" normalizeH="0" baseline="0" noProof="0" dirty="0">
              <a:ln>
                <a:noFill/>
              </a:ln>
              <a:solidFill>
                <a:srgbClr val="FF0000"/>
              </a:solidFill>
              <a:effectLst/>
              <a:uLnTx/>
              <a:uFillTx/>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078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5076" y="2298972"/>
            <a:ext cx="10216661" cy="2492990"/>
          </a:xfrm>
          <a:prstGeom prst="rect">
            <a:avLst/>
          </a:prstGeom>
        </p:spPr>
        <p:txBody>
          <a:bodyPr wrap="square">
            <a:spAutoFit/>
          </a:bodyPr>
          <a:lstStyle/>
          <a:p>
            <a:r>
              <a:rPr lang="vi-VN" sz="2600">
                <a:latin typeface="Times New Roman" pitchFamily="18" charset="0"/>
                <a:cs typeface="Times New Roman" pitchFamily="18" charset="0"/>
              </a:rPr>
              <a:t>Đường cao tốc Long Thành – Dầu Giây có tốc độ giới hạn là 100km/h. Sau một vụ va chạm giữa hai xe, cảnh sát đo được vết trượt của một xe là d = 172 ft và hệ số ma sát mặt đường tại thời điểm đó là f = 0,7. Chủ xe đó nói xe của ông không chạy quá tốc độ. Hãy áp dụng công thức trên để ước lượng tốc độ chiếc xe đó rồi cho biết lời nói của người chủ xe đúng hay sai? (Biết 1 dặm = 1609m).</a:t>
            </a:r>
            <a:endParaRPr lang="en-GB" sz="260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02171872"/>
              </p:ext>
            </p:extLst>
          </p:nvPr>
        </p:nvGraphicFramePr>
        <p:xfrm>
          <a:off x="5082442" y="587008"/>
          <a:ext cx="1816100" cy="546100"/>
        </p:xfrm>
        <a:graphic>
          <a:graphicData uri="http://schemas.openxmlformats.org/presentationml/2006/ole">
            <mc:AlternateContent xmlns:mc="http://schemas.openxmlformats.org/markup-compatibility/2006">
              <mc:Choice xmlns:v="urn:schemas-microsoft-com:vml" Requires="v">
                <p:oleObj spid="_x0000_s14346" name="Equation" r:id="rId3" imgW="1816200" imgH="546120" progId="Equation.DSMT4">
                  <p:embed/>
                </p:oleObj>
              </mc:Choice>
              <mc:Fallback>
                <p:oleObj name="Equation" r:id="rId3" imgW="1816200" imgH="546120" progId="Equation.DSMT4">
                  <p:embed/>
                  <p:pic>
                    <p:nvPicPr>
                      <p:cNvPr id="0" name=""/>
                      <p:cNvPicPr/>
                      <p:nvPr/>
                    </p:nvPicPr>
                    <p:blipFill>
                      <a:blip r:embed="rId4"/>
                      <a:stretch>
                        <a:fillRect/>
                      </a:stretch>
                    </p:blipFill>
                    <p:spPr>
                      <a:xfrm>
                        <a:off x="5082442" y="587008"/>
                        <a:ext cx="1816100" cy="546100"/>
                      </a:xfrm>
                      <a:prstGeom prst="rect">
                        <a:avLst/>
                      </a:prstGeom>
                    </p:spPr>
                  </p:pic>
                </p:oleObj>
              </mc:Fallback>
            </mc:AlternateContent>
          </a:graphicData>
        </a:graphic>
      </p:graphicFrame>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9563" y="5380892"/>
            <a:ext cx="1942435" cy="14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437" y="376240"/>
            <a:ext cx="2060613" cy="756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 </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1249742" y="2020179"/>
            <a:ext cx="1156855" cy="589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endParaRPr kumimoji="0" lang="vi-VN" sz="2800"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280050" y="377026"/>
            <a:ext cx="9841611" cy="1292662"/>
          </a:xfrm>
          <a:prstGeom prst="rect">
            <a:avLst/>
          </a:prstGeom>
        </p:spPr>
        <p:txBody>
          <a:bodyPr wrap="square">
            <a:spAutoFit/>
          </a:bodyPr>
          <a:lstStyle/>
          <a:p>
            <a:pPr>
              <a:spcBef>
                <a:spcPts val="0"/>
              </a:spcBef>
              <a:spcAft>
                <a:spcPts val="0"/>
              </a:spcAft>
            </a:pPr>
            <a:r>
              <a:rPr lang="vi-VN" sz="2600" dirty="0">
                <a:solidFill>
                  <a:srgbClr val="333333"/>
                </a:solidFill>
                <a:latin typeface="Times New Roman" panose="02020603050405020304" pitchFamily="18" charset="0"/>
                <a:ea typeface="Times New Roman" panose="02020603050405020304" pitchFamily="18" charset="0"/>
              </a:rPr>
              <a:t>Tính chung 9 tháng đầu năm 2019, tổng lượng khách du lịch quốc tế đến Việt Nam đạt </a:t>
            </a:r>
            <a:r>
              <a:rPr lang="vi-VN" sz="2600" dirty="0">
                <a:solidFill>
                  <a:srgbClr val="FF0000"/>
                </a:solidFill>
                <a:latin typeface="Times New Roman" panose="02020603050405020304" pitchFamily="18" charset="0"/>
                <a:ea typeface="Times New Roman" panose="02020603050405020304" pitchFamily="18" charset="0"/>
              </a:rPr>
              <a:t>12 870 506 </a:t>
            </a:r>
            <a:r>
              <a:rPr lang="vi-VN" sz="2600">
                <a:solidFill>
                  <a:srgbClr val="333333"/>
                </a:solidFill>
                <a:latin typeface="Times New Roman" panose="02020603050405020304" pitchFamily="18" charset="0"/>
                <a:ea typeface="Times New Roman" panose="02020603050405020304" pitchFamily="18" charset="0"/>
              </a:rPr>
              <a:t>lượt </a:t>
            </a:r>
            <a:r>
              <a:rPr lang="vi-VN" sz="2600" smtClean="0">
                <a:solidFill>
                  <a:srgbClr val="333333"/>
                </a:solidFill>
                <a:latin typeface="Times New Roman" panose="02020603050405020304" pitchFamily="18" charset="0"/>
                <a:ea typeface="Times New Roman" panose="02020603050405020304" pitchFamily="18" charset="0"/>
              </a:rPr>
              <a:t>khách. Hãy </a:t>
            </a:r>
            <a:r>
              <a:rPr lang="vi-VN" sz="2600" dirty="0">
                <a:solidFill>
                  <a:srgbClr val="333333"/>
                </a:solidFill>
                <a:latin typeface="Times New Roman" panose="02020603050405020304" pitchFamily="18" charset="0"/>
                <a:ea typeface="Times New Roman" panose="02020603050405020304" pitchFamily="18" charset="0"/>
              </a:rPr>
              <a:t>làm tròn số này đến </a:t>
            </a:r>
            <a:r>
              <a:rPr lang="vi-VN" sz="2600" dirty="0">
                <a:solidFill>
                  <a:srgbClr val="FF0000"/>
                </a:solidFill>
                <a:latin typeface="Times New Roman" panose="02020603050405020304" pitchFamily="18" charset="0"/>
                <a:ea typeface="Times New Roman" panose="02020603050405020304" pitchFamily="18" charset="0"/>
              </a:rPr>
              <a:t>hàng trăm</a:t>
            </a:r>
            <a:r>
              <a:rPr lang="vi-VN" sz="2600" dirty="0">
                <a:solidFill>
                  <a:srgbClr val="333333"/>
                </a:solidFill>
                <a:latin typeface="Times New Roman" panose="02020603050405020304" pitchFamily="18" charset="0"/>
                <a:ea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endParaRPr>
          </a:p>
        </p:txBody>
      </p:sp>
      <p:pic>
        <p:nvPicPr>
          <p:cNvPr id="34820" name="Picture 4" descr="Hơn 4,5 triệu khách du lịch quốc tế đến Việt Nam trong quý I-2019 - Hànộim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877" y="2020179"/>
            <a:ext cx="4736122" cy="4837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7302" y="2530874"/>
            <a:ext cx="6591905" cy="1384995"/>
          </a:xfrm>
          <a:prstGeom prst="rect">
            <a:avLst/>
          </a:prstGeom>
        </p:spPr>
        <p:txBody>
          <a:bodyPr wrap="square">
            <a:spAutoFit/>
          </a:bodyPr>
          <a:lstStyle/>
          <a:p>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Tính</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chung</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9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tháng</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đầu</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năm</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2019,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tổng</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lượng</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khách</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du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lịch</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quốc</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tế</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đến</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Việt</a:t>
            </a:r>
            <a:r>
              <a:rPr lang="en-US" sz="2800" dirty="0">
                <a:solidFill>
                  <a:srgbClr val="000000"/>
                </a:solidFill>
                <a:latin typeface="Times New Roman" panose="02020603050405020304" pitchFamily="18" charset="0"/>
                <a:ea typeface="Arial" panose="020B0604020202020204" pitchFamily="34" charset="0"/>
                <a:cs typeface="Times New Roman" pitchFamily="18" charset="0"/>
              </a:rPr>
              <a:t> Nam </a:t>
            </a:r>
            <a:r>
              <a:rPr lang="en-US" sz="2800" dirty="0" err="1">
                <a:solidFill>
                  <a:srgbClr val="000000"/>
                </a:solidFill>
                <a:latin typeface="Times New Roman" panose="02020603050405020304" pitchFamily="18" charset="0"/>
                <a:ea typeface="Arial" panose="020B0604020202020204" pitchFamily="34" charset="0"/>
                <a:cs typeface="Times New Roman" pitchFamily="18" charset="0"/>
              </a:rPr>
              <a:t>đạt</a:t>
            </a:r>
            <a:endParaRPr lang="vi-VN" sz="2800" dirty="0">
              <a:latin typeface="Times New Roman" pitchFamily="18" charset="0"/>
              <a:cs typeface="Times New Roman" pitchFamily="18" charset="0"/>
            </a:endParaRPr>
          </a:p>
        </p:txBody>
      </p:sp>
      <p:sp>
        <p:nvSpPr>
          <p:cNvPr id="11" name="Rectangle 10"/>
          <p:cNvSpPr/>
          <p:nvPr/>
        </p:nvSpPr>
        <p:spPr>
          <a:xfrm>
            <a:off x="530693" y="3915869"/>
            <a:ext cx="5812810" cy="523220"/>
          </a:xfrm>
          <a:prstGeom prst="rect">
            <a:avLst/>
          </a:prstGeom>
        </p:spPr>
        <p:txBody>
          <a:bodyPr wrap="none">
            <a:spAutoFit/>
          </a:bodyPr>
          <a:lstStyle/>
          <a:p>
            <a:r>
              <a:rPr lang="en-US" sz="2800">
                <a:latin typeface="Times New Roman" panose="02020603050405020304" pitchFamily="18" charset="0"/>
                <a:ea typeface="Arial" panose="020B0604020202020204" pitchFamily="34" charset="0"/>
              </a:rPr>
              <a:t>12870506      </a:t>
            </a:r>
            <a:r>
              <a:rPr lang="vi-VN" sz="2800" smtClean="0">
                <a:latin typeface="Times New Roman" panose="02020603050405020304" pitchFamily="18" charset="0"/>
                <a:ea typeface="Arial" panose="020B0604020202020204" pitchFamily="34" charset="0"/>
              </a:rPr>
              <a:t> </a:t>
            </a:r>
            <a:r>
              <a:rPr lang="en-US" sz="2800" smtClean="0">
                <a:latin typeface="Times New Roman" panose="02020603050405020304" pitchFamily="18" charset="0"/>
                <a:cs typeface="Times New Roman" panose="02020603050405020304" pitchFamily="18" charset="0"/>
              </a:rPr>
              <a:t>12870500  (</a:t>
            </a:r>
            <a:r>
              <a:rPr lang="vi-VN" sz="2800" smtClean="0">
                <a:latin typeface="Times New Roman" panose="02020603050405020304" pitchFamily="18" charset="0"/>
                <a:cs typeface="Times New Roman" panose="02020603050405020304" pitchFamily="18" charset="0"/>
              </a:rPr>
              <a:t>lượt khách</a:t>
            </a:r>
            <a:r>
              <a:rPr lang="en-US" sz="2800" smtClean="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a:solidFill>
                  <a:srgbClr val="000000"/>
                </a:solidFill>
                <a:latin typeface="Times New Roman" panose="02020603050405020304" pitchFamily="18" charset="0"/>
                <a:ea typeface="Arial" panose="020B0604020202020204" pitchFamily="34" charset="0"/>
              </a:rPr>
              <a:t> </a:t>
            </a:r>
            <a:endParaRPr lang="vi-VN" sz="2800" dirty="0"/>
          </a:p>
        </p:txBody>
      </p:sp>
      <p:graphicFrame>
        <p:nvGraphicFramePr>
          <p:cNvPr id="13" name="Object 12"/>
          <p:cNvGraphicFramePr>
            <a:graphicFrameLocks noChangeAspect="1"/>
          </p:cNvGraphicFramePr>
          <p:nvPr>
            <p:extLst>
              <p:ext uri="{D42A27DB-BD31-4B8C-83A1-F6EECF244321}">
                <p14:modId xmlns:p14="http://schemas.microsoft.com/office/powerpoint/2010/main" val="2144683473"/>
              </p:ext>
            </p:extLst>
          </p:nvPr>
        </p:nvGraphicFramePr>
        <p:xfrm>
          <a:off x="2154346" y="3969476"/>
          <a:ext cx="416006" cy="416006"/>
        </p:xfrm>
        <a:graphic>
          <a:graphicData uri="http://schemas.openxmlformats.org/presentationml/2006/ole">
            <mc:AlternateContent xmlns:mc="http://schemas.openxmlformats.org/markup-compatibility/2006">
              <mc:Choice xmlns:v="urn:schemas-microsoft-com:vml" Requires="v">
                <p:oleObj spid="_x0000_s7196" name="Equation" r:id="rId4" imgW="126720" imgH="126720" progId="Equation.DSMT4">
                  <p:embed/>
                </p:oleObj>
              </mc:Choice>
              <mc:Fallback>
                <p:oleObj name="Equation" r:id="rId4" imgW="126720" imgH="126720" progId="Equation.DSMT4">
                  <p:embed/>
                  <p:pic>
                    <p:nvPicPr>
                      <p:cNvPr id="0" name=""/>
                      <p:cNvPicPr/>
                      <p:nvPr/>
                    </p:nvPicPr>
                    <p:blipFill>
                      <a:blip r:embed="rId5"/>
                      <a:stretch>
                        <a:fillRect/>
                      </a:stretch>
                    </p:blipFill>
                    <p:spPr>
                      <a:xfrm>
                        <a:off x="2154346" y="3969476"/>
                        <a:ext cx="416006" cy="416006"/>
                      </a:xfrm>
                      <a:prstGeom prst="rect">
                        <a:avLst/>
                      </a:prstGeom>
                    </p:spPr>
                  </p:pic>
                </p:oleObj>
              </mc:Fallback>
            </mc:AlternateContent>
          </a:graphicData>
        </a:graphic>
      </p:graphicFrame>
      <p:sp>
        <p:nvSpPr>
          <p:cNvPr id="14" name="Rectangle 13"/>
          <p:cNvSpPr/>
          <p:nvPr/>
        </p:nvSpPr>
        <p:spPr>
          <a:xfrm>
            <a:off x="1982996" y="4592970"/>
            <a:ext cx="3924472" cy="523220"/>
          </a:xfrm>
          <a:prstGeom prst="rect">
            <a:avLst/>
          </a:prstGeom>
        </p:spPr>
        <p:txBody>
          <a:bodyPr wrap="none">
            <a:spAutoFit/>
          </a:bodyPr>
          <a:lstStyle/>
          <a:p>
            <a:r>
              <a:rPr lang="en-US" sz="2800" i="1" dirty="0">
                <a:solidFill>
                  <a:srgbClr val="000000"/>
                </a:solidFill>
                <a:latin typeface="Times New Roman" panose="02020603050405020304" pitchFamily="18" charset="0"/>
                <a:ea typeface="Arial" panose="020B0604020202020204" pitchFamily="34" charset="0"/>
              </a:rPr>
              <a:t>(</a:t>
            </a:r>
            <a:r>
              <a:rPr lang="en-US" sz="2800" i="1" dirty="0" err="1">
                <a:solidFill>
                  <a:srgbClr val="000000"/>
                </a:solidFill>
                <a:latin typeface="Times New Roman" panose="02020603050405020304" pitchFamily="18" charset="0"/>
                <a:ea typeface="Arial" panose="020B0604020202020204" pitchFamily="34" charset="0"/>
              </a:rPr>
              <a:t>làm</a:t>
            </a:r>
            <a:r>
              <a:rPr lang="en-US" sz="2800" i="1" dirty="0">
                <a:solidFill>
                  <a:srgbClr val="000000"/>
                </a:solidFill>
                <a:latin typeface="Times New Roman" panose="02020603050405020304" pitchFamily="18" charset="0"/>
                <a:ea typeface="Arial" panose="020B0604020202020204" pitchFamily="34" charset="0"/>
              </a:rPr>
              <a:t> </a:t>
            </a:r>
            <a:r>
              <a:rPr lang="en-US" sz="2800" i="1" dirty="0" err="1">
                <a:solidFill>
                  <a:srgbClr val="000000"/>
                </a:solidFill>
                <a:latin typeface="Times New Roman" panose="02020603050405020304" pitchFamily="18" charset="0"/>
                <a:ea typeface="Arial" panose="020B0604020202020204" pitchFamily="34" charset="0"/>
              </a:rPr>
              <a:t>tròn</a:t>
            </a:r>
            <a:r>
              <a:rPr lang="en-US" sz="2800" i="1" dirty="0">
                <a:solidFill>
                  <a:srgbClr val="000000"/>
                </a:solidFill>
                <a:latin typeface="Times New Roman" panose="02020603050405020304" pitchFamily="18" charset="0"/>
                <a:ea typeface="Arial" panose="020B0604020202020204" pitchFamily="34" charset="0"/>
              </a:rPr>
              <a:t> </a:t>
            </a:r>
            <a:r>
              <a:rPr lang="en-US" sz="2800" i="1" dirty="0" err="1">
                <a:solidFill>
                  <a:srgbClr val="000000"/>
                </a:solidFill>
                <a:latin typeface="Times New Roman" panose="02020603050405020304" pitchFamily="18" charset="0"/>
                <a:ea typeface="Arial" panose="020B0604020202020204" pitchFamily="34" charset="0"/>
              </a:rPr>
              <a:t>đến</a:t>
            </a:r>
            <a:r>
              <a:rPr lang="en-US" sz="2800" i="1" dirty="0">
                <a:solidFill>
                  <a:srgbClr val="000000"/>
                </a:solidFill>
                <a:latin typeface="Times New Roman" panose="02020603050405020304" pitchFamily="18" charset="0"/>
                <a:ea typeface="Arial" panose="020B0604020202020204" pitchFamily="34" charset="0"/>
              </a:rPr>
              <a:t> </a:t>
            </a:r>
            <a:r>
              <a:rPr lang="en-US" sz="2800" i="1" dirty="0" err="1">
                <a:solidFill>
                  <a:srgbClr val="000000"/>
                </a:solidFill>
                <a:latin typeface="Times New Roman" panose="02020603050405020304" pitchFamily="18" charset="0"/>
                <a:ea typeface="Arial" panose="020B0604020202020204" pitchFamily="34" charset="0"/>
              </a:rPr>
              <a:t>hàng</a:t>
            </a:r>
            <a:r>
              <a:rPr lang="en-US" sz="2800" i="1" dirty="0">
                <a:solidFill>
                  <a:srgbClr val="000000"/>
                </a:solidFill>
                <a:latin typeface="Times New Roman" panose="02020603050405020304" pitchFamily="18" charset="0"/>
                <a:ea typeface="Arial" panose="020B0604020202020204" pitchFamily="34" charset="0"/>
              </a:rPr>
              <a:t> </a:t>
            </a:r>
            <a:r>
              <a:rPr lang="en-US" sz="2800" i="1" dirty="0" err="1">
                <a:solidFill>
                  <a:srgbClr val="000000"/>
                </a:solidFill>
                <a:latin typeface="Times New Roman" panose="02020603050405020304" pitchFamily="18" charset="0"/>
                <a:ea typeface="Arial" panose="020B0604020202020204" pitchFamily="34" charset="0"/>
              </a:rPr>
              <a:t>trăm</a:t>
            </a:r>
            <a:r>
              <a:rPr lang="en-US" sz="2800" i="1" dirty="0">
                <a:solidFill>
                  <a:srgbClr val="000000"/>
                </a:solidFill>
                <a:latin typeface="Times New Roman" panose="02020603050405020304" pitchFamily="18" charset="0"/>
                <a:ea typeface="Arial" panose="020B0604020202020204" pitchFamily="34" charset="0"/>
              </a:rPr>
              <a:t>).</a:t>
            </a:r>
            <a:endParaRPr lang="vi-VN" sz="2800" i="1" dirty="0"/>
          </a:p>
        </p:txBody>
      </p:sp>
    </p:spTree>
    <p:extLst>
      <p:ext uri="{BB962C8B-B14F-4D97-AF65-F5344CB8AC3E}">
        <p14:creationId xmlns:p14="http://schemas.microsoft.com/office/powerpoint/2010/main" val="12214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ppt_x"/>
                                          </p:val>
                                        </p:tav>
                                        <p:tav tm="100000">
                                          <p:val>
                                            <p:strVal val="#ppt_x"/>
                                          </p:val>
                                        </p:tav>
                                      </p:tavLst>
                                    </p:anim>
                                    <p:anim calcmode="lin" valueType="num">
                                      <p:cBhvr additive="base">
                                        <p:cTn id="20"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par>
                                <p:cTn id="38" presetID="6"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2" grpId="0"/>
      <p:bldP spid="3"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4079630" y="147283"/>
            <a:ext cx="3080075" cy="756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CỦNG CỐ </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48394" y="1139430"/>
            <a:ext cx="6711312" cy="492443"/>
          </a:xfrm>
          <a:prstGeom prst="rect">
            <a:avLst/>
          </a:prstGeom>
        </p:spPr>
        <p:txBody>
          <a:bodyPr wrap="square">
            <a:spAutoFit/>
          </a:bodyPr>
          <a:lstStyle/>
          <a:p>
            <a:r>
              <a:rPr lang="nl-NL" sz="2600" b="1" dirty="0">
                <a:solidFill>
                  <a:srgbClr val="0000FF"/>
                </a:solidFill>
                <a:latin typeface="Times New Roman" panose="02020603050405020304" pitchFamily="18" charset="0"/>
                <a:ea typeface="Arial" panose="020B0604020202020204" pitchFamily="34" charset="0"/>
              </a:rPr>
              <a:t>Câu 1.  </a:t>
            </a:r>
            <a:r>
              <a:rPr lang="nl-NL" sz="2600" dirty="0">
                <a:latin typeface="Times New Roman" panose="02020603050405020304" pitchFamily="18" charset="0"/>
                <a:ea typeface="Arial" panose="020B0604020202020204" pitchFamily="34" charset="0"/>
              </a:rPr>
              <a:t>Làm tròn số 12,3564 đến hàng phần trăm</a:t>
            </a:r>
            <a:endParaRPr lang="vi-VN" sz="2600" dirty="0"/>
          </a:p>
        </p:txBody>
      </p:sp>
      <p:sp>
        <p:nvSpPr>
          <p:cNvPr id="6" name="Rectangle 5"/>
          <p:cNvSpPr/>
          <p:nvPr/>
        </p:nvSpPr>
        <p:spPr>
          <a:xfrm>
            <a:off x="836023" y="1836721"/>
            <a:ext cx="9371845" cy="492443"/>
          </a:xfrm>
          <a:prstGeom prst="rect">
            <a:avLst/>
          </a:prstGeom>
        </p:spPr>
        <p:txBody>
          <a:bodyPr wrap="square">
            <a:spAutoFit/>
          </a:bodyPr>
          <a:lstStyle/>
          <a:p>
            <a:r>
              <a:rPr lang="nl-NL" sz="2600" b="1" dirty="0">
                <a:solidFill>
                  <a:srgbClr val="0000FF"/>
                </a:solidFill>
                <a:latin typeface="Times New Roman" panose="02020603050405020304" pitchFamily="18" charset="0"/>
                <a:ea typeface="Arial" panose="020B0604020202020204" pitchFamily="34" charset="0"/>
              </a:rPr>
              <a:t>A. </a:t>
            </a:r>
            <a:r>
              <a:rPr lang="en-US" sz="2600" dirty="0">
                <a:latin typeface="Times New Roman" panose="02020603050405020304" pitchFamily="18" charset="0"/>
                <a:ea typeface="Arial" panose="020B0604020202020204" pitchFamily="34" charset="0"/>
              </a:rPr>
              <a:t>12,35</a:t>
            </a:r>
            <a:r>
              <a:rPr lang="nl-NL" sz="2600" b="1" dirty="0">
                <a:solidFill>
                  <a:srgbClr val="0000FF"/>
                </a:solidFill>
                <a:latin typeface="Times New Roman" panose="02020603050405020304" pitchFamily="18" charset="0"/>
                <a:ea typeface="Arial" panose="020B0604020202020204" pitchFamily="34" charset="0"/>
              </a:rPr>
              <a:t>	  B. </a:t>
            </a:r>
            <a:r>
              <a:rPr lang="en-US" sz="2600" dirty="0">
                <a:latin typeface="Times New Roman" panose="02020603050405020304" pitchFamily="18" charset="0"/>
                <a:ea typeface="Arial" panose="020B0604020202020204" pitchFamily="34" charset="0"/>
              </a:rPr>
              <a:t>12,36</a:t>
            </a:r>
            <a:r>
              <a:rPr lang="nl-NL" sz="2600" b="1">
                <a:solidFill>
                  <a:srgbClr val="0000FF"/>
                </a:solidFill>
                <a:latin typeface="Times New Roman" panose="02020603050405020304" pitchFamily="18" charset="0"/>
                <a:ea typeface="Arial" panose="020B0604020202020204" pitchFamily="34" charset="0"/>
              </a:rPr>
              <a:t>	</a:t>
            </a:r>
            <a:r>
              <a:rPr lang="vi-VN" sz="2600" b="1" smtClean="0">
                <a:solidFill>
                  <a:srgbClr val="0000FF"/>
                </a:solidFill>
                <a:latin typeface="Times New Roman" panose="02020603050405020304" pitchFamily="18" charset="0"/>
                <a:ea typeface="Arial" panose="020B0604020202020204" pitchFamily="34" charset="0"/>
              </a:rPr>
              <a:t>  </a:t>
            </a:r>
            <a:r>
              <a:rPr lang="nl-NL" sz="2600" b="1" smtClean="0">
                <a:solidFill>
                  <a:srgbClr val="0000FF"/>
                </a:solidFill>
                <a:latin typeface="Times New Roman" panose="02020603050405020304" pitchFamily="18" charset="0"/>
                <a:ea typeface="Arial" panose="020B0604020202020204" pitchFamily="34" charset="0"/>
              </a:rPr>
              <a:t>   </a:t>
            </a:r>
            <a:r>
              <a:rPr lang="vi-VN" sz="2600" b="1" smtClean="0">
                <a:solidFill>
                  <a:srgbClr val="0000FF"/>
                </a:solidFill>
                <a:latin typeface="Times New Roman" panose="02020603050405020304" pitchFamily="18" charset="0"/>
                <a:ea typeface="Arial" panose="020B0604020202020204" pitchFamily="34" charset="0"/>
              </a:rPr>
              <a:t> </a:t>
            </a:r>
            <a:r>
              <a:rPr lang="nl-NL" sz="2600" b="1" smtClean="0">
                <a:solidFill>
                  <a:srgbClr val="0000FF"/>
                </a:solidFill>
                <a:latin typeface="Times New Roman" panose="02020603050405020304" pitchFamily="18" charset="0"/>
                <a:ea typeface="Arial" panose="020B0604020202020204" pitchFamily="34" charset="0"/>
              </a:rPr>
              <a:t>C</a:t>
            </a:r>
            <a:r>
              <a:rPr lang="nl-NL" sz="2600" b="1">
                <a:solidFill>
                  <a:srgbClr val="0000FF"/>
                </a:solidFill>
                <a:latin typeface="Times New Roman" panose="02020603050405020304" pitchFamily="18" charset="0"/>
                <a:ea typeface="Arial" panose="020B0604020202020204" pitchFamily="34" charset="0"/>
              </a:rPr>
              <a:t>. </a:t>
            </a:r>
            <a:r>
              <a:rPr lang="vi-VN" sz="2600" b="1" smtClean="0">
                <a:solidFill>
                  <a:srgbClr val="0000FF"/>
                </a:solidFill>
                <a:latin typeface="Times New Roman" panose="02020603050405020304" pitchFamily="18" charset="0"/>
                <a:ea typeface="Arial" panose="020B0604020202020204" pitchFamily="34" charset="0"/>
              </a:rPr>
              <a:t> </a:t>
            </a:r>
            <a:r>
              <a:rPr lang="en-US" sz="2600" smtClean="0">
                <a:latin typeface="Times New Roman" panose="02020603050405020304" pitchFamily="18" charset="0"/>
                <a:ea typeface="Arial" panose="020B0604020202020204" pitchFamily="34" charset="0"/>
              </a:rPr>
              <a:t>12,356</a:t>
            </a:r>
            <a:r>
              <a:rPr lang="nl-NL" sz="2600" dirty="0">
                <a:latin typeface="Times New Roman" panose="02020603050405020304" pitchFamily="18" charset="0"/>
                <a:ea typeface="Arial" panose="020B0604020202020204" pitchFamily="34" charset="0"/>
              </a:rPr>
              <a:t>.</a:t>
            </a:r>
            <a:r>
              <a:rPr lang="nl-NL" sz="2600" b="1" dirty="0">
                <a:solidFill>
                  <a:srgbClr val="0000FF"/>
                </a:solidFill>
                <a:latin typeface="Times New Roman" panose="02020603050405020304" pitchFamily="18" charset="0"/>
                <a:ea typeface="Arial" panose="020B0604020202020204" pitchFamily="34" charset="0"/>
              </a:rPr>
              <a:t>	         D. </a:t>
            </a:r>
            <a:r>
              <a:rPr lang="en-US" sz="2600" dirty="0">
                <a:latin typeface="Times New Roman" panose="02020603050405020304" pitchFamily="18" charset="0"/>
                <a:ea typeface="Arial" panose="020B0604020202020204" pitchFamily="34" charset="0"/>
              </a:rPr>
              <a:t>12,4</a:t>
            </a:r>
            <a:r>
              <a:rPr lang="nl-NL" sz="2600" dirty="0">
                <a:latin typeface="Times New Roman" panose="02020603050405020304" pitchFamily="18" charset="0"/>
                <a:ea typeface="Arial" panose="020B0604020202020204" pitchFamily="34" charset="0"/>
              </a:rPr>
              <a:t>.</a:t>
            </a:r>
            <a:endParaRPr lang="vi-VN" sz="2600" dirty="0"/>
          </a:p>
        </p:txBody>
      </p:sp>
      <p:sp>
        <p:nvSpPr>
          <p:cNvPr id="18" name="Oval 17"/>
          <p:cNvSpPr/>
          <p:nvPr/>
        </p:nvSpPr>
        <p:spPr>
          <a:xfrm>
            <a:off x="2751992" y="1836721"/>
            <a:ext cx="580669"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8394" y="2718036"/>
            <a:ext cx="11157452" cy="1010277"/>
          </a:xfrm>
          <a:prstGeom prst="rect">
            <a:avLst/>
          </a:prstGeom>
        </p:spPr>
        <p:txBody>
          <a:bodyPr wrap="square">
            <a:spAutoFit/>
          </a:bodyPr>
          <a:lstStyle/>
          <a:p>
            <a:pPr marL="539750" marR="0" indent="-539750" algn="just">
              <a:lnSpc>
                <a:spcPct val="120000"/>
              </a:lnSpc>
              <a:spcBef>
                <a:spcPts val="0"/>
              </a:spcBef>
              <a:spcAft>
                <a:spcPts val="1000"/>
              </a:spcAft>
            </a:pPr>
            <a:r>
              <a:rPr lang="nl-NL" sz="26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Câu </a:t>
            </a:r>
            <a:r>
              <a:rPr lang="nl-NL" sz="2600" b="1"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2.</a:t>
            </a:r>
            <a:r>
              <a:rPr lang="vi-VN" sz="2600" b="1"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nl-NL" sz="2600" smtClean="0">
                <a:latin typeface="Times New Roman" panose="02020603050405020304" pitchFamily="18" charset="0"/>
                <a:ea typeface="Arial" panose="020B0604020202020204" pitchFamily="34" charset="0"/>
                <a:cs typeface="Times New Roman" panose="02020603050405020304" pitchFamily="18" charset="0"/>
              </a:rPr>
              <a:t>Dân </a:t>
            </a:r>
            <a:r>
              <a:rPr lang="nl-NL" sz="2600" dirty="0">
                <a:latin typeface="Times New Roman" panose="02020603050405020304" pitchFamily="18" charset="0"/>
                <a:ea typeface="Arial" panose="020B0604020202020204" pitchFamily="34" charset="0"/>
                <a:cs typeface="Times New Roman" panose="02020603050405020304" pitchFamily="18" charset="0"/>
              </a:rPr>
              <a:t>số thế giới tính đến 11/02/2020 là 7 762 912 358 người. Em hãy làm tròn dân số thế giới đến hàng trăm nghìn?</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0" name="Rectangle 19"/>
          <p:cNvSpPr/>
          <p:nvPr/>
        </p:nvSpPr>
        <p:spPr>
          <a:xfrm>
            <a:off x="840412" y="4057580"/>
            <a:ext cx="10862149" cy="492443"/>
          </a:xfrm>
          <a:prstGeom prst="rect">
            <a:avLst/>
          </a:prstGeom>
        </p:spPr>
        <p:txBody>
          <a:bodyPr wrap="square">
            <a:spAutoFit/>
          </a:bodyPr>
          <a:lstStyle/>
          <a:p>
            <a:r>
              <a:rPr lang="nl-NL" sz="2600" b="1" dirty="0">
                <a:solidFill>
                  <a:srgbClr val="0000FF"/>
                </a:solidFill>
                <a:latin typeface="Times New Roman" panose="02020603050405020304" pitchFamily="18" charset="0"/>
                <a:ea typeface="Arial" panose="020B0604020202020204" pitchFamily="34" charset="0"/>
              </a:rPr>
              <a:t>A. </a:t>
            </a:r>
            <a:r>
              <a:rPr lang="en-US" sz="2600" dirty="0">
                <a:latin typeface="Times New Roman" panose="02020603050405020304" pitchFamily="18" charset="0"/>
                <a:ea typeface="Arial" panose="020B0604020202020204" pitchFamily="34" charset="0"/>
              </a:rPr>
              <a:t>7 762 9</a:t>
            </a:r>
            <a:r>
              <a:rPr lang="nl-NL" sz="2600" dirty="0">
                <a:latin typeface="Times New Roman" panose="02020603050405020304" pitchFamily="18" charset="0"/>
                <a:ea typeface="Arial" panose="020B0604020202020204" pitchFamily="34" charset="0"/>
              </a:rPr>
              <a:t>.</a:t>
            </a:r>
            <a:r>
              <a:rPr lang="nl-NL" sz="2600" b="1" dirty="0">
                <a:solidFill>
                  <a:srgbClr val="0000FF"/>
                </a:solidFill>
                <a:latin typeface="Times New Roman" panose="02020603050405020304" pitchFamily="18" charset="0"/>
                <a:ea typeface="Arial" panose="020B0604020202020204" pitchFamily="34" charset="0"/>
              </a:rPr>
              <a:t>	B. </a:t>
            </a:r>
            <a:r>
              <a:rPr lang="en-US" sz="2600" dirty="0">
                <a:latin typeface="Times New Roman" panose="02020603050405020304" pitchFamily="18" charset="0"/>
                <a:ea typeface="Arial" panose="020B0604020202020204" pitchFamily="34" charset="0"/>
              </a:rPr>
              <a:t>7 763 000 000</a:t>
            </a:r>
            <a:r>
              <a:rPr lang="nl-NL" sz="2600" dirty="0">
                <a:latin typeface="Times New Roman" panose="02020603050405020304" pitchFamily="18" charset="0"/>
                <a:ea typeface="Arial" panose="020B0604020202020204" pitchFamily="34" charset="0"/>
              </a:rPr>
              <a:t>.</a:t>
            </a:r>
            <a:r>
              <a:rPr lang="nl-NL" sz="2600" b="1">
                <a:solidFill>
                  <a:srgbClr val="0000FF"/>
                </a:solidFill>
                <a:latin typeface="Times New Roman" panose="02020603050405020304" pitchFamily="18" charset="0"/>
                <a:ea typeface="Arial" panose="020B0604020202020204" pitchFamily="34" charset="0"/>
              </a:rPr>
              <a:t>	</a:t>
            </a:r>
            <a:r>
              <a:rPr lang="vi-VN" sz="2600" b="1" smtClean="0">
                <a:solidFill>
                  <a:srgbClr val="0000FF"/>
                </a:solidFill>
                <a:latin typeface="Times New Roman" panose="02020603050405020304" pitchFamily="18" charset="0"/>
                <a:ea typeface="Arial" panose="020B0604020202020204" pitchFamily="34" charset="0"/>
              </a:rPr>
              <a:t>    </a:t>
            </a:r>
            <a:r>
              <a:rPr lang="nl-NL" sz="2600" b="1" smtClean="0">
                <a:solidFill>
                  <a:srgbClr val="0000FF"/>
                </a:solidFill>
                <a:latin typeface="Times New Roman" panose="02020603050405020304" pitchFamily="18" charset="0"/>
                <a:ea typeface="Arial" panose="020B0604020202020204" pitchFamily="34" charset="0"/>
              </a:rPr>
              <a:t>C</a:t>
            </a:r>
            <a:r>
              <a:rPr lang="nl-NL" sz="2600" b="1">
                <a:solidFill>
                  <a:srgbClr val="0000FF"/>
                </a:solidFill>
                <a:latin typeface="Times New Roman" panose="02020603050405020304" pitchFamily="18" charset="0"/>
                <a:ea typeface="Arial" panose="020B0604020202020204" pitchFamily="34" charset="0"/>
              </a:rPr>
              <a:t>. </a:t>
            </a:r>
            <a:r>
              <a:rPr lang="vi-VN" sz="2600" b="1" smtClean="0">
                <a:solidFill>
                  <a:srgbClr val="0000FF"/>
                </a:solidFill>
                <a:latin typeface="Times New Roman" panose="02020603050405020304" pitchFamily="18" charset="0"/>
                <a:ea typeface="Arial" panose="020B0604020202020204" pitchFamily="34" charset="0"/>
              </a:rPr>
              <a:t>  </a:t>
            </a:r>
            <a:r>
              <a:rPr lang="en-US" sz="2600" smtClean="0">
                <a:latin typeface="Times New Roman" panose="02020603050405020304" pitchFamily="18" charset="0"/>
                <a:ea typeface="Arial" panose="020B0604020202020204" pitchFamily="34" charset="0"/>
              </a:rPr>
              <a:t>7 </a:t>
            </a:r>
            <a:r>
              <a:rPr lang="en-US" sz="2600" dirty="0">
                <a:latin typeface="Times New Roman" panose="02020603050405020304" pitchFamily="18" charset="0"/>
                <a:ea typeface="Arial" panose="020B0604020202020204" pitchFamily="34" charset="0"/>
              </a:rPr>
              <a:t>762 900 </a:t>
            </a:r>
            <a:r>
              <a:rPr lang="en-US" sz="2600">
                <a:latin typeface="Times New Roman" panose="02020603050405020304" pitchFamily="18" charset="0"/>
                <a:ea typeface="Arial" panose="020B0604020202020204" pitchFamily="34" charset="0"/>
              </a:rPr>
              <a:t>000</a:t>
            </a:r>
            <a:r>
              <a:rPr lang="nl-NL" sz="2600" smtClean="0">
                <a:latin typeface="Times New Roman" panose="02020603050405020304" pitchFamily="18" charset="0"/>
                <a:ea typeface="Arial" panose="020B0604020202020204" pitchFamily="34" charset="0"/>
              </a:rPr>
              <a:t>.</a:t>
            </a:r>
            <a:r>
              <a:rPr lang="vi-VN" sz="2600" smtClean="0">
                <a:latin typeface="Times New Roman" panose="02020603050405020304" pitchFamily="18" charset="0"/>
                <a:ea typeface="Arial" panose="020B0604020202020204" pitchFamily="34" charset="0"/>
              </a:rPr>
              <a:t>    </a:t>
            </a:r>
            <a:r>
              <a:rPr lang="nl-NL" sz="2600" b="1" dirty="0">
                <a:solidFill>
                  <a:srgbClr val="0000FF"/>
                </a:solidFill>
                <a:latin typeface="Times New Roman" panose="02020603050405020304" pitchFamily="18" charset="0"/>
                <a:ea typeface="Arial" panose="020B0604020202020204" pitchFamily="34" charset="0"/>
              </a:rPr>
              <a:t>	D. </a:t>
            </a:r>
            <a:r>
              <a:rPr lang="en-US" sz="2600" dirty="0">
                <a:latin typeface="Times New Roman" panose="02020603050405020304" pitchFamily="18" charset="0"/>
                <a:ea typeface="Arial" panose="020B0604020202020204" pitchFamily="34" charset="0"/>
              </a:rPr>
              <a:t>7 762 912 400</a:t>
            </a:r>
            <a:r>
              <a:rPr lang="nl-NL" dirty="0">
                <a:latin typeface="Times New Roman" panose="02020603050405020304" pitchFamily="18" charset="0"/>
                <a:ea typeface="Arial" panose="020B0604020202020204" pitchFamily="34" charset="0"/>
              </a:rPr>
              <a:t>.</a:t>
            </a:r>
            <a:endParaRPr lang="vi-VN" dirty="0"/>
          </a:p>
        </p:txBody>
      </p:sp>
      <p:sp>
        <p:nvSpPr>
          <p:cNvPr id="21" name="Oval 20"/>
          <p:cNvSpPr/>
          <p:nvPr/>
        </p:nvSpPr>
        <p:spPr>
          <a:xfrm>
            <a:off x="5619667" y="4068572"/>
            <a:ext cx="639107" cy="481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262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18" grpId="0" animBg="1"/>
      <p:bldP spid="19" grpId="0"/>
      <p:bldP spid="20"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ình ảnh : Gỗ, Giải trí, lễ kỷ niệm, yêu, &lt;strong&gt;quà&lt;/strong&gt; tặng, Tran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gradFill flip="none" rotWithShape="1">
            <a:gsLst>
              <a:gs pos="81430">
                <a:schemeClr val="accent6">
                  <a:lumMod val="20000"/>
                  <a:lumOff val="80000"/>
                </a:schemeClr>
              </a:gs>
              <a:gs pos="36272">
                <a:schemeClr val="accent2">
                  <a:lumMod val="40000"/>
                  <a:lumOff val="60000"/>
                </a:schemeClr>
              </a:gs>
              <a:gs pos="69050">
                <a:schemeClr val="accent6">
                  <a:lumMod val="60000"/>
                  <a:lumOff val="40000"/>
                </a:schemeClr>
              </a:gs>
              <a:gs pos="20350">
                <a:schemeClr val="accent4">
                  <a:lumMod val="40000"/>
                  <a:lumOff val="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4">
                <a:lumMod val="40000"/>
                <a:lumOff val="60000"/>
              </a:schemeClr>
            </a:solidFill>
          </a:ln>
        </p:spPr>
      </p:pic>
      <p:sp>
        <p:nvSpPr>
          <p:cNvPr id="5" name="Horizontal Scroll 4"/>
          <p:cNvSpPr/>
          <p:nvPr/>
        </p:nvSpPr>
        <p:spPr>
          <a:xfrm>
            <a:off x="1463036" y="4114800"/>
            <a:ext cx="9366069" cy="2795451"/>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Rectangle 5">
            <a:extLst>
              <a:ext uri="{FF2B5EF4-FFF2-40B4-BE49-F238E27FC236}">
                <a16:creationId xmlns="" xmlns:a16="http://schemas.microsoft.com/office/drawing/2014/main" id="{6FE0A47F-DE0D-4AFB-A019-3B65ECEF2308}"/>
              </a:ext>
            </a:extLst>
          </p:cNvPr>
          <p:cNvSpPr/>
          <p:nvPr/>
        </p:nvSpPr>
        <p:spPr>
          <a:xfrm>
            <a:off x="1815735" y="4947696"/>
            <a:ext cx="8660673" cy="769441"/>
          </a:xfrm>
          <a:prstGeom prst="rect">
            <a:avLst/>
          </a:prstGeom>
          <a:noFill/>
        </p:spPr>
        <p:txBody>
          <a:bodyPr wrap="square" lIns="91440" tIns="45720" rIns="91440" bIns="45720">
            <a:spAutoFit/>
          </a:bodyPr>
          <a:lstStyle/>
          <a:p>
            <a:pPr algn="ctr"/>
            <a:r>
              <a:rPr lang="en-US" sz="4400" b="1" dirty="0">
                <a:ln w="6600">
                  <a:solidFill>
                    <a:srgbClr val="7030A0"/>
                  </a:solidFill>
                  <a:prstDash val="solid"/>
                </a:ln>
                <a:solidFill>
                  <a:srgbClr val="002060"/>
                </a:solidFill>
                <a:effectLst>
                  <a:outerShdw dist="38100" dir="2700000" algn="tl" rotWithShape="0">
                    <a:schemeClr val="accent2"/>
                  </a:outerShdw>
                </a:effectLst>
                <a:latin typeface="Stencil" panose="040409050D0802020404" pitchFamily="82" charset="0"/>
                <a:ea typeface="Tahoma" panose="020B0604030504040204" pitchFamily="34" charset="0"/>
                <a:cs typeface="Tahoma" panose="020B0604030504040204" pitchFamily="34" charset="0"/>
              </a:rPr>
              <a:t>TRÒ CH</a:t>
            </a:r>
            <a:r>
              <a:rPr lang="vi-VN" sz="44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4400" b="1" dirty="0">
                <a:ln w="6600">
                  <a:solidFill>
                    <a:srgbClr val="7030A0"/>
                  </a:solidFill>
                  <a:prstDash val="solid"/>
                </a:ln>
                <a:solidFill>
                  <a:srgbClr val="002060"/>
                </a:solidFill>
                <a:effectLst>
                  <a:outerShdw dist="38100" dir="2700000" algn="tl" rotWithShape="0">
                    <a:schemeClr val="accent2"/>
                  </a:outerShdw>
                </a:effectLst>
                <a:latin typeface="Stencil" panose="040409050D0802020404" pitchFamily="82" charset="0"/>
                <a:ea typeface="Tahoma" panose="020B0604030504040204" pitchFamily="34" charset="0"/>
                <a:cs typeface="Tahoma" panose="020B0604030504040204" pitchFamily="34" charset="0"/>
              </a:rPr>
              <a:t>I HỘP </a:t>
            </a:r>
            <a:r>
              <a:rPr lang="en-US" sz="4400" b="1" dirty="0" smtClean="0">
                <a:ln w="6600">
                  <a:solidFill>
                    <a:srgbClr val="7030A0"/>
                  </a:solidFill>
                  <a:prstDash val="solid"/>
                </a:ln>
                <a:solidFill>
                  <a:srgbClr val="002060"/>
                </a:solidFill>
                <a:effectLst>
                  <a:outerShdw dist="38100" dir="2700000" algn="tl" rotWithShape="0">
                    <a:schemeClr val="accent2"/>
                  </a:outerShdw>
                </a:effectLst>
                <a:latin typeface="Stencil" panose="040409050D0802020404" pitchFamily="82" charset="0"/>
                <a:ea typeface="Tahoma" panose="020B0604030504040204" pitchFamily="34" charset="0"/>
                <a:cs typeface="Tahoma" panose="020B0604030504040204" pitchFamily="34" charset="0"/>
              </a:rPr>
              <a:t>QUÀ may </a:t>
            </a:r>
            <a:r>
              <a:rPr lang="en-US" sz="4400" b="1" smtClean="0">
                <a:ln w="6600">
                  <a:solidFill>
                    <a:srgbClr val="7030A0"/>
                  </a:solidFill>
                  <a:prstDash val="solid"/>
                </a:ln>
                <a:solidFill>
                  <a:srgbClr val="002060"/>
                </a:solidFill>
                <a:effectLst>
                  <a:outerShdw dist="38100" dir="2700000" algn="tl" rotWithShape="0">
                    <a:schemeClr val="accent2"/>
                  </a:outerShdw>
                </a:effectLst>
                <a:latin typeface="Stencil" panose="040409050D0802020404" pitchFamily="82" charset="0"/>
                <a:ea typeface="Tahoma" panose="020B0604030504040204" pitchFamily="34" charset="0"/>
                <a:cs typeface="Tahoma" panose="020B0604030504040204" pitchFamily="34" charset="0"/>
              </a:rPr>
              <a:t>mắn</a:t>
            </a:r>
            <a:endParaRPr lang="en-US" sz="4400" b="1" cap="none" spc="0" dirty="0">
              <a:ln w="6600">
                <a:solidFill>
                  <a:srgbClr val="7030A0"/>
                </a:solidFill>
                <a:prstDash val="solid"/>
              </a:ln>
              <a:solidFill>
                <a:srgbClr val="002060"/>
              </a:solidFill>
              <a:effectLst>
                <a:outerShdw dist="38100" dir="2700000" algn="tl" rotWithShape="0">
                  <a:schemeClr val="accent2"/>
                </a:outerShdw>
              </a:effectLst>
              <a:latin typeface="Stencil" panose="040409050D0802020404" pitchFamily="8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2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3.54167E-6 3.7037E-6 L 3.54167E-6 -0.07223 " pathEditMode="relative" rAng="0" ptsTypes="AA">
                                      <p:cBhvr>
                                        <p:cTn id="11" dur="250" accel="50000" decel="50000" autoRev="1" fill="hold">
                                          <p:stCondLst>
                                            <p:cond delay="0"/>
                                          </p:stCondLst>
                                        </p:cTn>
                                        <p:tgtEl>
                                          <p:spTgt spid="6"/>
                                        </p:tgtEl>
                                        <p:attrNameLst>
                                          <p:attrName>ppt_x</p:attrName>
                                          <p:attrName>ppt_y</p:attrName>
                                        </p:attrNameLst>
                                      </p:cBhvr>
                                      <p:rCtr x="0" y="-3611"/>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3954308" y="147283"/>
            <a:ext cx="3205398" cy="756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CỦNG CỐ </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448394" y="1139430"/>
            <a:ext cx="10128752" cy="523220"/>
          </a:xfrm>
          <a:prstGeom prst="rect">
            <a:avLst/>
          </a:prstGeom>
        </p:spPr>
        <p:txBody>
          <a:bodyPr wrap="square">
            <a:spAutoFit/>
          </a:bodyPr>
          <a:lstStyle/>
          <a:p>
            <a:r>
              <a:rPr lang="nl-NL" sz="2800" b="1">
                <a:solidFill>
                  <a:srgbClr val="0000FF"/>
                </a:solidFill>
                <a:latin typeface="Times New Roman" panose="02020603050405020304" pitchFamily="18" charset="0"/>
                <a:ea typeface="Arial" panose="020B0604020202020204" pitchFamily="34" charset="0"/>
              </a:rPr>
              <a:t>Câu </a:t>
            </a:r>
            <a:r>
              <a:rPr lang="vi-VN" sz="2800" b="1" smtClean="0">
                <a:solidFill>
                  <a:srgbClr val="0000FF"/>
                </a:solidFill>
                <a:latin typeface="Times New Roman" panose="02020603050405020304" pitchFamily="18" charset="0"/>
                <a:ea typeface="Arial" panose="020B0604020202020204" pitchFamily="34" charset="0"/>
              </a:rPr>
              <a:t>3</a:t>
            </a:r>
            <a:r>
              <a:rPr lang="nl-NL" sz="2800" b="1" smtClean="0">
                <a:solidFill>
                  <a:srgbClr val="0000FF"/>
                </a:solidFill>
                <a:latin typeface="Times New Roman" panose="02020603050405020304" pitchFamily="18" charset="0"/>
                <a:ea typeface="Arial" panose="020B0604020202020204" pitchFamily="34" charset="0"/>
              </a:rPr>
              <a:t>.  </a:t>
            </a:r>
            <a:r>
              <a:rPr lang="nl-NL" sz="2800" dirty="0">
                <a:solidFill>
                  <a:schemeClr val="tx2"/>
                </a:solidFill>
                <a:latin typeface="Times New Roman" panose="02020603050405020304" pitchFamily="18" charset="0"/>
                <a:ea typeface="Arial" panose="020B0604020202020204" pitchFamily="34" charset="0"/>
              </a:rPr>
              <a:t>Làm tròn </a:t>
            </a:r>
            <a:r>
              <a:rPr lang="nl-NL" sz="2800">
                <a:solidFill>
                  <a:schemeClr val="tx2"/>
                </a:solidFill>
                <a:latin typeface="Times New Roman" panose="02020603050405020304" pitchFamily="18" charset="0"/>
                <a:ea typeface="Arial" panose="020B0604020202020204" pitchFamily="34" charset="0"/>
              </a:rPr>
              <a:t>số </a:t>
            </a:r>
            <a:r>
              <a:rPr lang="vi-VN" sz="2800">
                <a:solidFill>
                  <a:schemeClr val="tx2"/>
                </a:solidFill>
                <a:latin typeface="Times New Roman" panose="02020603050405020304" pitchFamily="18" charset="0"/>
                <a:ea typeface="Arial" panose="020B0604020202020204" pitchFamily="34" charset="0"/>
              </a:rPr>
              <a:t>243</a:t>
            </a:r>
            <a:r>
              <a:rPr lang="nl-NL" sz="2800" smtClean="0">
                <a:solidFill>
                  <a:schemeClr val="tx2"/>
                </a:solidFill>
                <a:latin typeface="Times New Roman" panose="02020603050405020304" pitchFamily="18" charset="0"/>
                <a:ea typeface="Arial" panose="020B0604020202020204" pitchFamily="34" charset="0"/>
              </a:rPr>
              <a:t>,</a:t>
            </a:r>
            <a:r>
              <a:rPr lang="vi-VN" sz="2800" smtClean="0">
                <a:solidFill>
                  <a:schemeClr val="tx2"/>
                </a:solidFill>
                <a:latin typeface="Times New Roman" panose="02020603050405020304" pitchFamily="18" charset="0"/>
                <a:ea typeface="Arial" panose="020B0604020202020204" pitchFamily="34" charset="0"/>
              </a:rPr>
              <a:t>1 657 với độ chính xác d=0,02</a:t>
            </a:r>
            <a:endParaRPr lang="vi-VN" sz="2800" dirty="0">
              <a:solidFill>
                <a:schemeClr val="tx2"/>
              </a:solidFill>
            </a:endParaRPr>
          </a:p>
        </p:txBody>
      </p:sp>
      <p:sp>
        <p:nvSpPr>
          <p:cNvPr id="6" name="Rectangle 5"/>
          <p:cNvSpPr/>
          <p:nvPr/>
        </p:nvSpPr>
        <p:spPr>
          <a:xfrm>
            <a:off x="840413" y="2209656"/>
            <a:ext cx="10207114" cy="523220"/>
          </a:xfrm>
          <a:prstGeom prst="rect">
            <a:avLst/>
          </a:prstGeom>
        </p:spPr>
        <p:txBody>
          <a:bodyPr wrap="square">
            <a:spAutoFit/>
          </a:bodyPr>
          <a:lstStyle/>
          <a:p>
            <a:r>
              <a:rPr lang="nl-NL" sz="2800" b="1" dirty="0">
                <a:solidFill>
                  <a:srgbClr val="0000FF"/>
                </a:solidFill>
                <a:latin typeface="Times New Roman" panose="02020603050405020304" pitchFamily="18" charset="0"/>
                <a:ea typeface="Arial" panose="020B0604020202020204" pitchFamily="34" charset="0"/>
              </a:rPr>
              <a:t>A</a:t>
            </a:r>
            <a:r>
              <a:rPr lang="nl-NL" sz="2800" b="1">
                <a:solidFill>
                  <a:srgbClr val="0000FF"/>
                </a:solidFill>
                <a:latin typeface="Times New Roman" panose="02020603050405020304" pitchFamily="18" charset="0"/>
                <a:ea typeface="Arial" panose="020B0604020202020204" pitchFamily="34" charset="0"/>
              </a:rPr>
              <a:t>. </a:t>
            </a:r>
            <a:r>
              <a:rPr lang="vi-VN" sz="2800" smtClean="0">
                <a:latin typeface="Times New Roman" panose="02020603050405020304" pitchFamily="18" charset="0"/>
                <a:ea typeface="Arial" panose="020B0604020202020204" pitchFamily="34" charset="0"/>
              </a:rPr>
              <a:t>243,2.</a:t>
            </a:r>
            <a:r>
              <a:rPr lang="nl-NL" sz="2800" b="1" dirty="0">
                <a:solidFill>
                  <a:srgbClr val="0000FF"/>
                </a:solidFill>
                <a:latin typeface="Times New Roman" panose="02020603050405020304" pitchFamily="18" charset="0"/>
                <a:ea typeface="Arial" panose="020B0604020202020204" pitchFamily="34" charset="0"/>
              </a:rPr>
              <a:t>	  B</a:t>
            </a:r>
            <a:r>
              <a:rPr lang="nl-NL" sz="2800" b="1">
                <a:solidFill>
                  <a:srgbClr val="0000FF"/>
                </a:solidFill>
                <a:latin typeface="Times New Roman" panose="02020603050405020304" pitchFamily="18" charset="0"/>
                <a:ea typeface="Arial" panose="020B0604020202020204" pitchFamily="34" charset="0"/>
              </a:rPr>
              <a:t>. </a:t>
            </a:r>
            <a:r>
              <a:rPr lang="vi-VN" sz="2800" smtClean="0">
                <a:latin typeface="Times New Roman" panose="02020603050405020304" pitchFamily="18" charset="0"/>
                <a:ea typeface="Arial" panose="020B0604020202020204" pitchFamily="34" charset="0"/>
              </a:rPr>
              <a:t>243.</a:t>
            </a:r>
            <a:r>
              <a:rPr lang="nl-NL" sz="2800" b="1">
                <a:solidFill>
                  <a:srgbClr val="0000FF"/>
                </a:solidFill>
                <a:latin typeface="Times New Roman" panose="02020603050405020304" pitchFamily="18" charset="0"/>
                <a:ea typeface="Arial" panose="020B0604020202020204" pitchFamily="34" charset="0"/>
              </a:rPr>
              <a:t>	</a:t>
            </a:r>
            <a:r>
              <a:rPr lang="vi-VN" sz="2800" b="1" smtClean="0">
                <a:solidFill>
                  <a:srgbClr val="0000FF"/>
                </a:solidFill>
                <a:latin typeface="Times New Roman" panose="02020603050405020304" pitchFamily="18" charset="0"/>
                <a:ea typeface="Arial" panose="020B0604020202020204" pitchFamily="34" charset="0"/>
              </a:rPr>
              <a:t>  </a:t>
            </a:r>
            <a:r>
              <a:rPr lang="nl-NL" sz="2800" b="1" smtClean="0">
                <a:solidFill>
                  <a:srgbClr val="0000FF"/>
                </a:solidFill>
                <a:latin typeface="Times New Roman" panose="02020603050405020304" pitchFamily="18" charset="0"/>
                <a:ea typeface="Arial" panose="020B0604020202020204" pitchFamily="34" charset="0"/>
              </a:rPr>
              <a:t>   </a:t>
            </a:r>
            <a:r>
              <a:rPr lang="vi-VN" sz="2800" b="1" smtClean="0">
                <a:solidFill>
                  <a:srgbClr val="0000FF"/>
                </a:solidFill>
                <a:latin typeface="Times New Roman" panose="02020603050405020304" pitchFamily="18" charset="0"/>
                <a:ea typeface="Arial" panose="020B0604020202020204" pitchFamily="34" charset="0"/>
              </a:rPr>
              <a:t> </a:t>
            </a:r>
            <a:r>
              <a:rPr lang="nl-NL" sz="2800" b="1" smtClean="0">
                <a:solidFill>
                  <a:srgbClr val="0000FF"/>
                </a:solidFill>
                <a:latin typeface="Times New Roman" panose="02020603050405020304" pitchFamily="18" charset="0"/>
                <a:ea typeface="Arial" panose="020B0604020202020204" pitchFamily="34" charset="0"/>
              </a:rPr>
              <a:t>C</a:t>
            </a:r>
            <a:r>
              <a:rPr lang="nl-NL" sz="2800" b="1">
                <a:solidFill>
                  <a:srgbClr val="0000FF"/>
                </a:solidFill>
                <a:latin typeface="Times New Roman" panose="02020603050405020304" pitchFamily="18" charset="0"/>
                <a:ea typeface="Arial" panose="020B0604020202020204" pitchFamily="34" charset="0"/>
              </a:rPr>
              <a:t>. </a:t>
            </a:r>
            <a:r>
              <a:rPr lang="vi-VN" sz="2800" b="1" smtClean="0">
                <a:solidFill>
                  <a:srgbClr val="0000FF"/>
                </a:solidFill>
                <a:latin typeface="Times New Roman" panose="02020603050405020304" pitchFamily="18" charset="0"/>
                <a:ea typeface="Arial" panose="020B0604020202020204" pitchFamily="34" charset="0"/>
              </a:rPr>
              <a:t> </a:t>
            </a:r>
            <a:r>
              <a:rPr lang="vi-VN" sz="2800" smtClean="0">
                <a:latin typeface="Times New Roman" panose="02020603050405020304" pitchFamily="18" charset="0"/>
                <a:ea typeface="Arial" panose="020B0604020202020204" pitchFamily="34" charset="0"/>
              </a:rPr>
              <a:t>243,17</a:t>
            </a:r>
            <a:r>
              <a:rPr lang="nl-NL" sz="2800" smtClean="0">
                <a:latin typeface="Times New Roman" panose="02020603050405020304" pitchFamily="18" charset="0"/>
                <a:ea typeface="Arial" panose="020B0604020202020204" pitchFamily="34" charset="0"/>
              </a:rPr>
              <a:t>.</a:t>
            </a:r>
            <a:r>
              <a:rPr lang="nl-NL" sz="2800" b="1" dirty="0">
                <a:solidFill>
                  <a:srgbClr val="0000FF"/>
                </a:solidFill>
                <a:latin typeface="Times New Roman" panose="02020603050405020304" pitchFamily="18" charset="0"/>
                <a:ea typeface="Arial" panose="020B0604020202020204" pitchFamily="34" charset="0"/>
              </a:rPr>
              <a:t>	         D</a:t>
            </a:r>
            <a:r>
              <a:rPr lang="nl-NL" sz="2800" b="1">
                <a:solidFill>
                  <a:srgbClr val="0000FF"/>
                </a:solidFill>
                <a:latin typeface="Times New Roman" panose="02020603050405020304" pitchFamily="18" charset="0"/>
                <a:ea typeface="Arial" panose="020B0604020202020204" pitchFamily="34" charset="0"/>
              </a:rPr>
              <a:t>. </a:t>
            </a:r>
            <a:r>
              <a:rPr lang="vi-VN" sz="2800" smtClean="0">
                <a:latin typeface="Times New Roman" panose="02020603050405020304" pitchFamily="18" charset="0"/>
                <a:ea typeface="Arial" panose="020B0604020202020204" pitchFamily="34" charset="0"/>
              </a:rPr>
              <a:t>243,166.</a:t>
            </a:r>
            <a:endParaRPr lang="vi-VN" sz="2800" dirty="0"/>
          </a:p>
        </p:txBody>
      </p:sp>
      <p:sp>
        <p:nvSpPr>
          <p:cNvPr id="18" name="Oval 17"/>
          <p:cNvSpPr/>
          <p:nvPr/>
        </p:nvSpPr>
        <p:spPr>
          <a:xfrm>
            <a:off x="756138" y="2286600"/>
            <a:ext cx="579069" cy="446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606429" y="3217729"/>
            <a:ext cx="8695606" cy="572464"/>
          </a:xfrm>
          <a:prstGeom prst="rect">
            <a:avLst/>
          </a:prstGeom>
        </p:spPr>
        <p:txBody>
          <a:bodyPr wrap="square">
            <a:spAutoFit/>
          </a:bodyPr>
          <a:lstStyle/>
          <a:p>
            <a:pPr marL="539750" lvl="0" indent="-539750" algn="just">
              <a:lnSpc>
                <a:spcPct val="120000"/>
              </a:lnSpc>
              <a:spcAft>
                <a:spcPts val="1000"/>
              </a:spcAft>
            </a:pPr>
            <a:r>
              <a:rPr lang="nl-NL" sz="26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Câu </a:t>
            </a:r>
            <a:r>
              <a:rPr lang="vi-VN" sz="2600" b="1"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4</a:t>
            </a:r>
            <a:r>
              <a:rPr lang="nl-NL" sz="2600" b="1"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r>
              <a:rPr lang="vi-VN" sz="2600" b="1" smtClean="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Số 125,926 là tròn đến hàng </a:t>
            </a:r>
            <a:r>
              <a:rPr lang="vi-VN" sz="2600" smtClean="0">
                <a:solidFill>
                  <a:srgbClr val="FF0000"/>
                </a:solidFill>
                <a:latin typeface="Times New Roman" panose="02020603050405020304" pitchFamily="18" charset="0"/>
                <a:cs typeface="Times New Roman" panose="02020603050405020304" pitchFamily="18" charset="0"/>
              </a:rPr>
              <a:t>chục</a:t>
            </a:r>
            <a:r>
              <a:rPr lang="vi-VN" sz="2600" smtClean="0">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là</a:t>
            </a:r>
            <a:r>
              <a:rPr lang="vi-VN" sz="2600" smtClean="0">
                <a:latin typeface="Times New Roman" panose="02020603050405020304" pitchFamily="18" charset="0"/>
                <a:cs typeface="Times New Roman" panose="02020603050405020304" pitchFamily="18" charset="0"/>
              </a:rPr>
              <a:t>:</a:t>
            </a:r>
            <a:endParaRPr lang="vi-VN" sz="2600">
              <a:latin typeface="Times New Roman" panose="02020603050405020304" pitchFamily="18" charset="0"/>
              <a:cs typeface="Times New Roman" panose="02020603050405020304" pitchFamily="18" charset="0"/>
            </a:endParaRPr>
          </a:p>
        </p:txBody>
      </p:sp>
      <p:sp>
        <p:nvSpPr>
          <p:cNvPr id="20" name="Rectangle 19"/>
          <p:cNvSpPr/>
          <p:nvPr/>
        </p:nvSpPr>
        <p:spPr>
          <a:xfrm>
            <a:off x="840413" y="4057580"/>
            <a:ext cx="10678626" cy="492443"/>
          </a:xfrm>
          <a:prstGeom prst="rect">
            <a:avLst/>
          </a:prstGeom>
        </p:spPr>
        <p:txBody>
          <a:bodyPr wrap="square">
            <a:spAutoFit/>
          </a:bodyPr>
          <a:lstStyle/>
          <a:p>
            <a:r>
              <a:rPr lang="nl-NL" sz="2600" b="1" dirty="0">
                <a:solidFill>
                  <a:srgbClr val="0000FF"/>
                </a:solidFill>
                <a:latin typeface="Times New Roman" panose="02020603050405020304" pitchFamily="18" charset="0"/>
                <a:ea typeface="Arial" panose="020B0604020202020204" pitchFamily="34" charset="0"/>
              </a:rPr>
              <a:t>A</a:t>
            </a:r>
            <a:r>
              <a:rPr lang="nl-NL" sz="2600" b="1">
                <a:solidFill>
                  <a:srgbClr val="0000FF"/>
                </a:solidFill>
                <a:latin typeface="Times New Roman" panose="02020603050405020304" pitchFamily="18" charset="0"/>
                <a:ea typeface="Arial" panose="020B0604020202020204" pitchFamily="34" charset="0"/>
              </a:rPr>
              <a:t>. </a:t>
            </a:r>
            <a:r>
              <a:rPr lang="vi-VN" sz="2600">
                <a:latin typeface="Times New Roman" panose="02020603050405020304" pitchFamily="18" charset="0"/>
                <a:ea typeface="Arial" panose="020B0604020202020204" pitchFamily="34" charset="0"/>
              </a:rPr>
              <a:t>125</a:t>
            </a:r>
            <a:r>
              <a:rPr lang="nl-NL" sz="2600" smtClean="0">
                <a:latin typeface="Times New Roman" panose="02020603050405020304" pitchFamily="18" charset="0"/>
                <a:ea typeface="Arial" panose="020B0604020202020204" pitchFamily="34" charset="0"/>
              </a:rPr>
              <a:t>.</a:t>
            </a:r>
            <a:r>
              <a:rPr lang="nl-NL" sz="2600" b="1" dirty="0">
                <a:solidFill>
                  <a:srgbClr val="0000FF"/>
                </a:solidFill>
                <a:latin typeface="Times New Roman" panose="02020603050405020304" pitchFamily="18" charset="0"/>
                <a:ea typeface="Arial" panose="020B0604020202020204" pitchFamily="34" charset="0"/>
              </a:rPr>
              <a:t>	</a:t>
            </a:r>
            <a:r>
              <a:rPr lang="nl-NL" sz="2600" b="1">
                <a:solidFill>
                  <a:srgbClr val="0000FF"/>
                </a:solidFill>
                <a:latin typeface="Times New Roman" panose="02020603050405020304" pitchFamily="18" charset="0"/>
                <a:ea typeface="Arial" panose="020B0604020202020204" pitchFamily="34" charset="0"/>
              </a:rPr>
              <a:t>B</a:t>
            </a:r>
            <a:r>
              <a:rPr lang="nl-NL" sz="2600" b="1" smtClean="0">
                <a:solidFill>
                  <a:srgbClr val="0000FF"/>
                </a:solidFill>
                <a:latin typeface="Times New Roman" panose="02020603050405020304" pitchFamily="18" charset="0"/>
                <a:ea typeface="Arial" panose="020B0604020202020204" pitchFamily="34" charset="0"/>
              </a:rPr>
              <a:t>.</a:t>
            </a:r>
            <a:r>
              <a:rPr lang="vi-VN" sz="2600" b="1" smtClean="0">
                <a:solidFill>
                  <a:srgbClr val="0000FF"/>
                </a:solidFill>
                <a:latin typeface="Times New Roman" panose="02020603050405020304" pitchFamily="18" charset="0"/>
                <a:ea typeface="Arial" panose="020B0604020202020204" pitchFamily="34" charset="0"/>
              </a:rPr>
              <a:t> </a:t>
            </a:r>
            <a:r>
              <a:rPr lang="vi-VN" sz="2600" smtClean="0">
                <a:latin typeface="Times New Roman" panose="02020603050405020304" pitchFamily="18" charset="0"/>
                <a:ea typeface="Arial" panose="020B0604020202020204" pitchFamily="34" charset="0"/>
              </a:rPr>
              <a:t>130</a:t>
            </a:r>
            <a:r>
              <a:rPr lang="nl-NL" sz="2600" smtClean="0">
                <a:latin typeface="Times New Roman" panose="02020603050405020304" pitchFamily="18" charset="0"/>
                <a:ea typeface="Arial" panose="020B0604020202020204" pitchFamily="34" charset="0"/>
              </a:rPr>
              <a:t>.</a:t>
            </a:r>
            <a:r>
              <a:rPr lang="nl-NL" sz="2600" b="1">
                <a:solidFill>
                  <a:srgbClr val="0000FF"/>
                </a:solidFill>
                <a:latin typeface="Times New Roman" panose="02020603050405020304" pitchFamily="18" charset="0"/>
                <a:ea typeface="Arial" panose="020B0604020202020204" pitchFamily="34" charset="0"/>
              </a:rPr>
              <a:t>	</a:t>
            </a:r>
            <a:r>
              <a:rPr lang="vi-VN" sz="2600" b="1" smtClean="0">
                <a:solidFill>
                  <a:srgbClr val="0000FF"/>
                </a:solidFill>
                <a:latin typeface="Times New Roman" panose="02020603050405020304" pitchFamily="18" charset="0"/>
                <a:ea typeface="Arial" panose="020B0604020202020204" pitchFamily="34" charset="0"/>
              </a:rPr>
              <a:t>    </a:t>
            </a:r>
            <a:r>
              <a:rPr lang="nl-NL" sz="2600" b="1" smtClean="0">
                <a:solidFill>
                  <a:srgbClr val="0000FF"/>
                </a:solidFill>
                <a:latin typeface="Times New Roman" panose="02020603050405020304" pitchFamily="18" charset="0"/>
                <a:ea typeface="Arial" panose="020B0604020202020204" pitchFamily="34" charset="0"/>
              </a:rPr>
              <a:t>C.</a:t>
            </a:r>
            <a:r>
              <a:rPr lang="vi-VN" sz="2600" b="1" smtClean="0">
                <a:solidFill>
                  <a:srgbClr val="0000FF"/>
                </a:solidFill>
                <a:latin typeface="Times New Roman" panose="02020603050405020304" pitchFamily="18" charset="0"/>
                <a:ea typeface="Arial" panose="020B0604020202020204" pitchFamily="34" charset="0"/>
              </a:rPr>
              <a:t> </a:t>
            </a:r>
            <a:r>
              <a:rPr lang="vi-VN" sz="2600" smtClean="0">
                <a:latin typeface="Times New Roman" panose="02020603050405020304" pitchFamily="18" charset="0"/>
                <a:ea typeface="Arial" panose="020B0604020202020204" pitchFamily="34" charset="0"/>
              </a:rPr>
              <a:t>125,9</a:t>
            </a:r>
            <a:r>
              <a:rPr lang="nl-NL" sz="2600" smtClean="0">
                <a:latin typeface="Times New Roman" panose="02020603050405020304" pitchFamily="18" charset="0"/>
                <a:ea typeface="Arial" panose="020B0604020202020204" pitchFamily="34" charset="0"/>
              </a:rPr>
              <a:t>.</a:t>
            </a:r>
            <a:r>
              <a:rPr lang="vi-VN" sz="2600" smtClean="0">
                <a:latin typeface="Times New Roman" panose="02020603050405020304" pitchFamily="18" charset="0"/>
                <a:ea typeface="Arial" panose="020B0604020202020204" pitchFamily="34" charset="0"/>
              </a:rPr>
              <a:t>    </a:t>
            </a:r>
            <a:r>
              <a:rPr lang="nl-NL" sz="2600" b="1" dirty="0">
                <a:solidFill>
                  <a:srgbClr val="0000FF"/>
                </a:solidFill>
                <a:latin typeface="Times New Roman" panose="02020603050405020304" pitchFamily="18" charset="0"/>
                <a:ea typeface="Arial" panose="020B0604020202020204" pitchFamily="34" charset="0"/>
              </a:rPr>
              <a:t>	</a:t>
            </a:r>
            <a:r>
              <a:rPr lang="nl-NL" sz="2600" b="1">
                <a:solidFill>
                  <a:srgbClr val="0000FF"/>
                </a:solidFill>
                <a:latin typeface="Times New Roman" panose="02020603050405020304" pitchFamily="18" charset="0"/>
                <a:ea typeface="Arial" panose="020B0604020202020204" pitchFamily="34" charset="0"/>
              </a:rPr>
              <a:t>D</a:t>
            </a:r>
            <a:r>
              <a:rPr lang="nl-NL" sz="2600" b="1" smtClean="0">
                <a:solidFill>
                  <a:srgbClr val="0000FF"/>
                </a:solidFill>
                <a:latin typeface="Times New Roman" panose="02020603050405020304" pitchFamily="18" charset="0"/>
                <a:ea typeface="Arial" panose="020B0604020202020204" pitchFamily="34" charset="0"/>
              </a:rPr>
              <a:t>.</a:t>
            </a:r>
            <a:r>
              <a:rPr lang="vi-VN" sz="2600" b="1" smtClean="0">
                <a:solidFill>
                  <a:srgbClr val="0000FF"/>
                </a:solidFill>
                <a:latin typeface="Times New Roman" panose="02020603050405020304" pitchFamily="18" charset="0"/>
                <a:ea typeface="Arial" panose="020B0604020202020204" pitchFamily="34" charset="0"/>
              </a:rPr>
              <a:t> </a:t>
            </a:r>
            <a:r>
              <a:rPr lang="vi-VN" sz="2600" smtClean="0">
                <a:latin typeface="Times New Roman" panose="02020603050405020304" pitchFamily="18" charset="0"/>
                <a:ea typeface="Arial" panose="020B0604020202020204" pitchFamily="34" charset="0"/>
              </a:rPr>
              <a:t>126</a:t>
            </a:r>
            <a:r>
              <a:rPr lang="nl-NL" sz="2600" smtClean="0">
                <a:latin typeface="Times New Roman" panose="02020603050405020304" pitchFamily="18" charset="0"/>
                <a:ea typeface="Arial" panose="020B0604020202020204" pitchFamily="34" charset="0"/>
              </a:rPr>
              <a:t>.</a:t>
            </a:r>
            <a:endParaRPr lang="vi-VN" sz="2600" dirty="0"/>
          </a:p>
        </p:txBody>
      </p:sp>
      <p:sp>
        <p:nvSpPr>
          <p:cNvPr id="21" name="Oval 20"/>
          <p:cNvSpPr/>
          <p:nvPr/>
        </p:nvSpPr>
        <p:spPr>
          <a:xfrm>
            <a:off x="2607781" y="4057579"/>
            <a:ext cx="539146"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0713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18" grpId="0" animBg="1"/>
      <p:bldP spid="19" grpId="0"/>
      <p:bldP spid="20"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Picture1"/>
          <p:cNvPicPr>
            <a:picLocks noChangeAspect="1"/>
          </p:cNvPicPr>
          <p:nvPr/>
        </p:nvPicPr>
        <p:blipFill>
          <a:blip r:embed="rId2"/>
          <a:stretch>
            <a:fillRect/>
          </a:stretch>
        </p:blipFill>
        <p:spPr>
          <a:xfrm>
            <a:off x="9539654" y="4280109"/>
            <a:ext cx="2499946" cy="2493435"/>
          </a:xfrm>
          <a:prstGeom prst="rect">
            <a:avLst/>
          </a:prstGeom>
          <a:noFill/>
          <a:ln w="9525">
            <a:noFill/>
          </a:ln>
        </p:spPr>
      </p:pic>
      <p:sp>
        <p:nvSpPr>
          <p:cNvPr id="100" name="Text Box 99"/>
          <p:cNvSpPr txBox="1"/>
          <p:nvPr/>
        </p:nvSpPr>
        <p:spPr>
          <a:xfrm>
            <a:off x="1211580" y="1597025"/>
            <a:ext cx="10326370" cy="954107"/>
          </a:xfrm>
          <a:prstGeom prst="rect">
            <a:avLst/>
          </a:prstGeom>
          <a:noFill/>
          <a:ln w="9525">
            <a:noFill/>
          </a:ln>
        </p:spPr>
        <p:txBody>
          <a:bodyPr wrap="square">
            <a:spAutoFit/>
          </a:bodyPr>
          <a:lstStyle/>
          <a:p>
            <a:pPr algn="l"/>
            <a:r>
              <a:rPr lang="en-US" sz="2800" dirty="0">
                <a:latin typeface="Times New Roman" panose="02020603050405020304" pitchFamily="18" charset="0"/>
              </a:rPr>
              <a:t>- </a:t>
            </a:r>
            <a:r>
              <a:rPr lang="en-US" sz="2800" dirty="0" err="1">
                <a:latin typeface="Times New Roman" panose="02020603050405020304" pitchFamily="18" charset="0"/>
              </a:rPr>
              <a:t>Ôn</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 </a:t>
            </a:r>
            <a:r>
              <a:rPr lang="en-US" sz="2800" dirty="0" err="1">
                <a:latin typeface="Times New Roman" panose="02020603050405020304" pitchFamily="18" charset="0"/>
              </a:rPr>
              <a:t>cách</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tròn</a:t>
            </a:r>
            <a:r>
              <a:rPr lang="en-US" sz="2800" dirty="0">
                <a:latin typeface="Times New Roman" panose="02020603050405020304" pitchFamily="18" charset="0"/>
              </a:rPr>
              <a:t> </a:t>
            </a:r>
            <a:r>
              <a:rPr lang="en-US" sz="2800" dirty="0" err="1">
                <a:latin typeface="Times New Roman" panose="02020603050405020304" pitchFamily="18" charset="0"/>
              </a:rPr>
              <a:t>số</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ước</a:t>
            </a:r>
            <a:r>
              <a:rPr lang="en-US" sz="2800" dirty="0">
                <a:latin typeface="Times New Roman" panose="02020603050405020304" pitchFamily="18" charset="0"/>
              </a:rPr>
              <a:t> </a:t>
            </a:r>
            <a:r>
              <a:rPr lang="en-US" sz="2800" dirty="0" err="1">
                <a:latin typeface="Times New Roman" panose="02020603050405020304" pitchFamily="18" charset="0"/>
              </a:rPr>
              <a:t>lượng</a:t>
            </a:r>
            <a:r>
              <a:rPr lang="en-US" sz="2800" dirty="0">
                <a:latin typeface="Times New Roman" panose="02020603050405020304" pitchFamily="18" charset="0"/>
              </a:rPr>
              <a:t> </a:t>
            </a:r>
            <a:r>
              <a:rPr lang="en-US" sz="2800" err="1">
                <a:latin typeface="Times New Roman" panose="02020603050405020304" pitchFamily="18" charset="0"/>
              </a:rPr>
              <a:t>phép</a:t>
            </a:r>
            <a:r>
              <a:rPr lang="en-US" sz="2800">
                <a:latin typeface="Times New Roman" panose="02020603050405020304" pitchFamily="18" charset="0"/>
              </a:rPr>
              <a:t> </a:t>
            </a:r>
            <a:r>
              <a:rPr lang="en-US" sz="2800" smtClean="0">
                <a:latin typeface="Times New Roman" panose="02020603050405020304" pitchFamily="18" charset="0"/>
              </a:rPr>
              <a:t>tính</a:t>
            </a:r>
            <a:r>
              <a:rPr lang="vi-VN" sz="2800" smtClean="0">
                <a:latin typeface="Times New Roman" panose="02020603050405020304" pitchFamily="18" charset="0"/>
              </a:rPr>
              <a:t> bài vừa học </a:t>
            </a:r>
            <a:r>
              <a:rPr lang="en-US" sz="2800" smtClean="0">
                <a:latin typeface="Times New Roman" panose="02020603050405020304" pitchFamily="18" charset="0"/>
              </a:rPr>
              <a:t>.</a:t>
            </a:r>
            <a:endParaRPr lang="en-US" sz="2800" dirty="0">
              <a:latin typeface="Times New Roman" panose="02020603050405020304" pitchFamily="18" charset="0"/>
            </a:endParaRPr>
          </a:p>
          <a:p>
            <a:pPr algn="l"/>
            <a:r>
              <a:rPr lang="en-US" sz="2800" dirty="0">
                <a:latin typeface="Times New Roman" panose="02020603050405020304" pitchFamily="18" charset="0"/>
              </a:rPr>
              <a:t>- </a:t>
            </a:r>
            <a:r>
              <a:rPr lang="en-US" sz="2800" dirty="0" err="1">
                <a:latin typeface="Times New Roman" panose="02020603050405020304" pitchFamily="18" charset="0"/>
              </a:rPr>
              <a:t>Xem</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bài</a:t>
            </a:r>
            <a:r>
              <a:rPr lang="en-US" sz="2800" dirty="0">
                <a:latin typeface="Times New Roman" panose="02020603050405020304" pitchFamily="18" charset="0"/>
              </a:rPr>
              <a:t> </a:t>
            </a:r>
            <a:r>
              <a:rPr lang="en-US" sz="2800" dirty="0" err="1">
                <a:latin typeface="Times New Roman" panose="02020603050405020304" pitchFamily="18" charset="0"/>
              </a:rPr>
              <a:t>toán</a:t>
            </a:r>
            <a:r>
              <a:rPr lang="en-US" sz="2800" dirty="0">
                <a:latin typeface="Times New Roman" panose="02020603050405020304" pitchFamily="18" charset="0"/>
              </a:rPr>
              <a:t> </a:t>
            </a:r>
            <a:r>
              <a:rPr lang="en-US" sz="2800" dirty="0" err="1">
                <a:latin typeface="Times New Roman" panose="02020603050405020304" pitchFamily="18" charset="0"/>
              </a:rPr>
              <a:t>thực</a:t>
            </a:r>
            <a:r>
              <a:rPr lang="en-US" sz="2800" dirty="0">
                <a:latin typeface="Times New Roman" panose="02020603050405020304" pitchFamily="18" charset="0"/>
              </a:rPr>
              <a:t> </a:t>
            </a:r>
            <a:r>
              <a:rPr lang="en-US" sz="2800" dirty="0" err="1">
                <a:latin typeface="Times New Roman" panose="02020603050405020304" pitchFamily="18" charset="0"/>
              </a:rPr>
              <a:t>tiễn</a:t>
            </a:r>
            <a:r>
              <a:rPr lang="en-US" sz="2800" dirty="0">
                <a:latin typeface="Times New Roman" panose="02020603050405020304" pitchFamily="18" charset="0"/>
              </a:rPr>
              <a:t> </a:t>
            </a:r>
            <a:r>
              <a:rPr lang="en-US" sz="2800" dirty="0" err="1">
                <a:latin typeface="Times New Roman" panose="02020603050405020304" pitchFamily="18" charset="0"/>
              </a:rPr>
              <a:t>liên</a:t>
            </a:r>
            <a:r>
              <a:rPr lang="en-US" sz="2800" dirty="0">
                <a:latin typeface="Times New Roman" panose="02020603050405020304" pitchFamily="18" charset="0"/>
              </a:rPr>
              <a:t> </a:t>
            </a:r>
            <a:r>
              <a:rPr lang="en-US" sz="2800" dirty="0" err="1">
                <a:latin typeface="Times New Roman" panose="02020603050405020304" pitchFamily="18" charset="0"/>
              </a:rPr>
              <a:t>quan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tròn</a:t>
            </a:r>
            <a:r>
              <a:rPr lang="en-US" sz="2800" dirty="0">
                <a:latin typeface="Times New Roman" panose="02020603050405020304" pitchFamily="18" charset="0"/>
              </a:rPr>
              <a:t> </a:t>
            </a:r>
            <a:r>
              <a:rPr lang="en-US" sz="2800" dirty="0" err="1">
                <a:latin typeface="Times New Roman" panose="02020603050405020304" pitchFamily="18" charset="0"/>
              </a:rPr>
              <a:t>số</a:t>
            </a:r>
            <a:r>
              <a:rPr lang="en-US" sz="2800" dirty="0">
                <a:latin typeface="Times New Roman" panose="02020603050405020304" pitchFamily="18" charset="0"/>
              </a:rPr>
              <a:t>.</a:t>
            </a:r>
            <a:endParaRPr lang="en-US" sz="2800" dirty="0"/>
          </a:p>
        </p:txBody>
      </p:sp>
      <p:sp>
        <p:nvSpPr>
          <p:cNvPr id="101" name="Text Box 100"/>
          <p:cNvSpPr txBox="1"/>
          <p:nvPr/>
        </p:nvSpPr>
        <p:spPr>
          <a:xfrm>
            <a:off x="1273126" y="3056216"/>
            <a:ext cx="9703435" cy="523220"/>
          </a:xfrm>
          <a:prstGeom prst="rect">
            <a:avLst/>
          </a:prstGeom>
          <a:noFill/>
          <a:ln w="9525">
            <a:noFill/>
          </a:ln>
        </p:spPr>
        <p:txBody>
          <a:bodyPr wrap="square">
            <a:spAutoFit/>
          </a:bodyPr>
          <a:lstStyle/>
          <a:p>
            <a:r>
              <a:rPr lang="en-US" sz="2800" dirty="0">
                <a:latin typeface="Times New Roman" panose="02020603050405020304" pitchFamily="18" charset="0"/>
              </a:rPr>
              <a:t>- </a:t>
            </a:r>
            <a:r>
              <a:rPr lang="en-US" sz="2800" dirty="0" err="1">
                <a:latin typeface="Times New Roman" panose="02020603050405020304" pitchFamily="18" charset="0"/>
              </a:rPr>
              <a:t>Xem</a:t>
            </a:r>
            <a:r>
              <a:rPr lang="en-US" sz="2800" dirty="0">
                <a:latin typeface="Times New Roman" panose="02020603050405020304" pitchFamily="18" charset="0"/>
              </a:rPr>
              <a:t> </a:t>
            </a:r>
            <a:r>
              <a:rPr lang="en-US" sz="2800" err="1">
                <a:latin typeface="Times New Roman" panose="02020603050405020304" pitchFamily="18" charset="0"/>
              </a:rPr>
              <a:t>trước</a:t>
            </a:r>
            <a:r>
              <a:rPr lang="en-US" sz="2800">
                <a:latin typeface="Times New Roman" panose="02020603050405020304" pitchFamily="18" charset="0"/>
              </a:rPr>
              <a:t> </a:t>
            </a:r>
            <a:r>
              <a:rPr lang="en-US" sz="2800" smtClean="0">
                <a:latin typeface="Times New Roman" panose="02020603050405020304" pitchFamily="18" charset="0"/>
              </a:rPr>
              <a:t>bài</a:t>
            </a:r>
            <a:r>
              <a:rPr lang="vi-VN" sz="2800" smtClean="0">
                <a:latin typeface="Times New Roman" panose="02020603050405020304" pitchFamily="18" charset="0"/>
              </a:rPr>
              <a:t> sắp học</a:t>
            </a:r>
            <a:r>
              <a:rPr lang="en-US" sz="2800" smtClean="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thực</a:t>
            </a:r>
            <a:r>
              <a:rPr lang="en-US" sz="2800" dirty="0">
                <a:latin typeface="Times New Roman" panose="02020603050405020304" pitchFamily="18" charset="0"/>
              </a:rPr>
              <a:t> </a:t>
            </a:r>
            <a:r>
              <a:rPr lang="en-US" sz="2800" dirty="0" err="1">
                <a:latin typeface="Times New Roman" panose="02020603050405020304" pitchFamily="18" charset="0"/>
              </a:rPr>
              <a:t>hành</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err="1">
                <a:latin typeface="Times New Roman" panose="02020603050405020304" pitchFamily="18" charset="0"/>
              </a:rPr>
              <a:t>trải</a:t>
            </a:r>
            <a:r>
              <a:rPr lang="en-US" sz="2800">
                <a:latin typeface="Times New Roman" panose="02020603050405020304" pitchFamily="18" charset="0"/>
              </a:rPr>
              <a:t> </a:t>
            </a:r>
            <a:r>
              <a:rPr lang="en-US" sz="2800" smtClean="0">
                <a:latin typeface="Times New Roman" panose="02020603050405020304" pitchFamily="18" charset="0"/>
              </a:rPr>
              <a:t>nghiệm</a:t>
            </a:r>
            <a:r>
              <a:rPr lang="vi-VN" sz="2800">
                <a:latin typeface="Times New Roman" panose="02020603050405020304" pitchFamily="18" charset="0"/>
              </a:rPr>
              <a:t>.</a:t>
            </a:r>
            <a:r>
              <a:rPr lang="en-US" sz="2800" smtClean="0">
                <a:latin typeface="Times New Roman" panose="02020603050405020304" pitchFamily="18" charset="0"/>
              </a:rPr>
              <a:t> </a:t>
            </a:r>
            <a:endParaRPr lang="en-US" sz="2800" dirty="0">
              <a:latin typeface="Times New Roman" panose="02020603050405020304" pitchFamily="18" charset="0"/>
            </a:endParaRPr>
          </a:p>
        </p:txBody>
      </p:sp>
      <p:sp>
        <p:nvSpPr>
          <p:cNvPr id="104" name="Text Box 103"/>
          <p:cNvSpPr txBox="1"/>
          <p:nvPr/>
        </p:nvSpPr>
        <p:spPr>
          <a:xfrm>
            <a:off x="1273126" y="2532996"/>
            <a:ext cx="7801555" cy="523220"/>
          </a:xfrm>
          <a:prstGeom prst="rect">
            <a:avLst/>
          </a:prstGeom>
          <a:noFill/>
          <a:ln w="9525">
            <a:noFill/>
          </a:ln>
        </p:spPr>
        <p:txBody>
          <a:bodyPr wrap="square">
            <a:spAutoFit/>
          </a:bodyPr>
          <a:lstStyle/>
          <a:p>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bài</a:t>
            </a:r>
            <a:r>
              <a:rPr lang="en-US" sz="2800" dirty="0">
                <a:latin typeface="Times New Roman" panose="02020603050405020304" pitchFamily="18" charset="0"/>
              </a:rPr>
              <a:t> </a:t>
            </a:r>
            <a:r>
              <a:rPr lang="en-US" sz="2800" err="1">
                <a:latin typeface="Times New Roman" panose="02020603050405020304" pitchFamily="18" charset="0"/>
              </a:rPr>
              <a:t>tập</a:t>
            </a:r>
            <a:r>
              <a:rPr lang="en-US" sz="2800">
                <a:latin typeface="Times New Roman" panose="02020603050405020304" pitchFamily="18" charset="0"/>
              </a:rPr>
              <a:t> </a:t>
            </a:r>
            <a:r>
              <a:rPr lang="vi-VN" sz="2800" smtClean="0">
                <a:latin typeface="Times New Roman" panose="02020603050405020304" pitchFamily="18" charset="0"/>
              </a:rPr>
              <a:t>4,5,6,</a:t>
            </a:r>
            <a:r>
              <a:rPr lang="en-US" sz="2800" smtClean="0">
                <a:latin typeface="Times New Roman" panose="02020603050405020304" pitchFamily="18" charset="0"/>
              </a:rPr>
              <a:t>7</a:t>
            </a:r>
            <a:r>
              <a:rPr lang="en-US" sz="2800">
                <a:latin typeface="Times New Roman" panose="02020603050405020304" pitchFamily="18" charset="0"/>
              </a:rPr>
              <a:t>/ </a:t>
            </a:r>
            <a:r>
              <a:rPr lang="en-US" sz="2800" smtClean="0">
                <a:latin typeface="Times New Roman" panose="02020603050405020304" pitchFamily="18" charset="0"/>
              </a:rPr>
              <a:t>sgk/42</a:t>
            </a:r>
            <a:r>
              <a:rPr lang="vi-VN" sz="2800" smtClean="0">
                <a:latin typeface="Times New Roman" panose="02020603050405020304" pitchFamily="18" charset="0"/>
              </a:rPr>
              <a:t>.</a:t>
            </a:r>
            <a:endParaRPr lang="en-US" sz="2800" dirty="0">
              <a:latin typeface="Times New Roman" panose="02020603050405020304" pitchFamily="18" charset="0"/>
            </a:endParaRPr>
          </a:p>
        </p:txBody>
      </p:sp>
      <p:sp>
        <p:nvSpPr>
          <p:cNvPr id="10" name="Text Box 9"/>
          <p:cNvSpPr txBox="1"/>
          <p:nvPr/>
        </p:nvSpPr>
        <p:spPr>
          <a:xfrm>
            <a:off x="3651495" y="375920"/>
            <a:ext cx="4011295" cy="523220"/>
          </a:xfrm>
          <a:prstGeom prst="rect">
            <a:avLst/>
          </a:prstGeom>
          <a:solidFill>
            <a:schemeClr val="accent3"/>
          </a:solidFill>
          <a:ln w="9525">
            <a:solidFill>
              <a:schemeClr val="accent2">
                <a:lumMod val="75000"/>
              </a:schemeClr>
            </a:solidFill>
          </a:ln>
        </p:spPr>
        <p:txBody>
          <a:bodyPr wrap="square">
            <a:spAutoFit/>
            <a:scene3d>
              <a:camera prst="orthographicFront"/>
              <a:lightRig rig="threePt" dir="t"/>
            </a:scene3d>
          </a:bodyPr>
          <a:lstStyle/>
          <a:p>
            <a:pPr algn="ctr"/>
            <a:r>
              <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rPr>
              <a:t> </a:t>
            </a:r>
            <a:r>
              <a:rPr lang="vi-VN" sz="2800" b="1" smtClean="0">
                <a:ln w="22225">
                  <a:solidFill>
                    <a:schemeClr val="accent2"/>
                  </a:solidFill>
                  <a:prstDash val="solid"/>
                </a:ln>
                <a:solidFill>
                  <a:schemeClr val="accent2">
                    <a:lumMod val="40000"/>
                    <a:lumOff val="60000"/>
                  </a:schemeClr>
                </a:solidFill>
                <a:latin typeface="Times New Roman" panose="02020603050405020304" pitchFamily="18" charset="0"/>
              </a:rPr>
              <a:t>HƯỚNG DẪN TỰ HỌC </a:t>
            </a:r>
            <a:endPar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endParaRPr>
          </a:p>
        </p:txBody>
      </p:sp>
    </p:spTree>
    <p:extLst>
      <p:ext uri="{BB962C8B-B14F-4D97-AF65-F5344CB8AC3E}">
        <p14:creationId xmlns:p14="http://schemas.microsoft.com/office/powerpoint/2010/main" val="335388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checkerboard(across)">
                                      <p:cBhvr>
                                        <p:cTn id="11" dur="500"/>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linds(horizontal)">
                                      <p:cBhvr>
                                        <p:cTn id="16" dur="500"/>
                                        <p:tgtEl>
                                          <p:spTgt spid="10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checkerboard(across)">
                                      <p:cBhvr>
                                        <p:cTn id="2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1" grpId="0"/>
      <p:bldP spid="101" grpId="1"/>
      <p:bldP spid="104" grpId="0"/>
      <p:bldP spid="104" grpId="1"/>
      <p:bldP spid="10" grpId="0" bldLvl="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6335562D-47C3-42BC-BC7D-7AF52EE5A71A}"/>
              </a:ext>
            </a:extLst>
          </p:cNvPr>
          <p:cNvSpPr/>
          <p:nvPr/>
        </p:nvSpPr>
        <p:spPr>
          <a:xfrm>
            <a:off x="-1" y="3275557"/>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4" action="ppaction://hlinksldjump"/>
            <a:extLst>
              <a:ext uri="{FF2B5EF4-FFF2-40B4-BE49-F238E27FC236}">
                <a16:creationId xmlns="" xmlns:a16="http://schemas.microsoft.com/office/drawing/2014/main" id="{99F79902-D845-4948-9A8D-BC737DA839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99" y="2582912"/>
            <a:ext cx="1547446" cy="1370183"/>
          </a:xfrm>
          <a:prstGeom prst="rect">
            <a:avLst/>
          </a:prstGeom>
        </p:spPr>
      </p:pic>
      <p:pic>
        <p:nvPicPr>
          <p:cNvPr id="11" name="Picture 10">
            <a:extLst>
              <a:ext uri="{FF2B5EF4-FFF2-40B4-BE49-F238E27FC236}">
                <a16:creationId xmlns="" xmlns:a16="http://schemas.microsoft.com/office/drawing/2014/main" id="{F5A3D29D-2006-4BE0-AEF2-ABC918DCEA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6966" y="2152932"/>
            <a:ext cx="1608479" cy="1080250"/>
          </a:xfrm>
          <a:prstGeom prst="rect">
            <a:avLst/>
          </a:prstGeom>
        </p:spPr>
      </p:pic>
      <p:pic>
        <p:nvPicPr>
          <p:cNvPr id="12" name="Picture 11">
            <a:hlinkClick r:id="rId7" action="ppaction://hlinksldjump"/>
            <a:extLst>
              <a:ext uri="{FF2B5EF4-FFF2-40B4-BE49-F238E27FC236}">
                <a16:creationId xmlns="" xmlns:a16="http://schemas.microsoft.com/office/drawing/2014/main" id="{B9F6EF56-EFE5-46AA-BEED-938FE1E31A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1847" y="2567704"/>
            <a:ext cx="1598857" cy="1415706"/>
          </a:xfrm>
          <a:prstGeom prst="rect">
            <a:avLst/>
          </a:prstGeom>
        </p:spPr>
      </p:pic>
      <p:pic>
        <p:nvPicPr>
          <p:cNvPr id="13" name="Picture 12">
            <a:extLst>
              <a:ext uri="{FF2B5EF4-FFF2-40B4-BE49-F238E27FC236}">
                <a16:creationId xmlns="" xmlns:a16="http://schemas.microsoft.com/office/drawing/2014/main" id="{CABCEBFF-5DE1-4042-94D0-113FF0A7D8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1847" y="2159395"/>
            <a:ext cx="1598856" cy="1073787"/>
          </a:xfrm>
          <a:prstGeom prst="rect">
            <a:avLst/>
          </a:prstGeom>
        </p:spPr>
      </p:pic>
      <p:pic>
        <p:nvPicPr>
          <p:cNvPr id="14" name="Picture 13">
            <a:hlinkClick r:id="rId10" action="ppaction://hlinksldjump"/>
            <a:extLst>
              <a:ext uri="{FF2B5EF4-FFF2-40B4-BE49-F238E27FC236}">
                <a16:creationId xmlns="" xmlns:a16="http://schemas.microsoft.com/office/drawing/2014/main" id="{633EC59B-FCA1-44AA-9210-1F72A9C855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48217" y="2560151"/>
            <a:ext cx="1615916" cy="1430811"/>
          </a:xfrm>
          <a:prstGeom prst="rect">
            <a:avLst/>
          </a:prstGeom>
        </p:spPr>
      </p:pic>
      <p:pic>
        <p:nvPicPr>
          <p:cNvPr id="15" name="Picture 14">
            <a:extLst>
              <a:ext uri="{FF2B5EF4-FFF2-40B4-BE49-F238E27FC236}">
                <a16:creationId xmlns="" xmlns:a16="http://schemas.microsoft.com/office/drawing/2014/main" id="{AD65FD14-A8FF-49BD-BB2A-1A81849D35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48217" y="2159395"/>
            <a:ext cx="1661951" cy="1116162"/>
          </a:xfrm>
          <a:prstGeom prst="rect">
            <a:avLst/>
          </a:prstGeom>
        </p:spPr>
      </p:pic>
      <p:pic>
        <p:nvPicPr>
          <p:cNvPr id="39" name="Picture 38">
            <a:extLst>
              <a:ext uri="{FF2B5EF4-FFF2-40B4-BE49-F238E27FC236}">
                <a16:creationId xmlns="" xmlns:a16="http://schemas.microsoft.com/office/drawing/2014/main" id="{468116E2-9E2A-444E-92F8-B1A7CB14769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405921"/>
            <a:ext cx="6095999" cy="334819"/>
          </a:xfrm>
          <a:prstGeom prst="rect">
            <a:avLst/>
          </a:prstGeom>
        </p:spPr>
      </p:pic>
      <p:pic>
        <p:nvPicPr>
          <p:cNvPr id="40" name="Picture 39">
            <a:extLst>
              <a:ext uri="{FF2B5EF4-FFF2-40B4-BE49-F238E27FC236}">
                <a16:creationId xmlns="" xmlns:a16="http://schemas.microsoft.com/office/drawing/2014/main" id="{4AF2A1C0-A62D-4A01-AB2A-74ABC46C1AC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96001" y="4405921"/>
            <a:ext cx="6095999" cy="334819"/>
          </a:xfrm>
          <a:prstGeom prst="rect">
            <a:avLst/>
          </a:prstGeom>
        </p:spPr>
      </p:pic>
      <p:sp>
        <p:nvSpPr>
          <p:cNvPr id="42" name="Flowchart: Summing Junction 41">
            <a:hlinkClick r:id="" action="ppaction://noaction"/>
            <a:extLst>
              <a:ext uri="{FF2B5EF4-FFF2-40B4-BE49-F238E27FC236}">
                <a16:creationId xmlns="" xmlns:a16="http://schemas.microsoft.com/office/drawing/2014/main" id="{E51D645D-F5EB-48AD-9720-05E0BE57DF46}"/>
              </a:ext>
            </a:extLst>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hlinkClick r:id="rId14" action="ppaction://hlinksldjump"/>
            <a:extLst>
              <a:ext uri="{FF2B5EF4-FFF2-40B4-BE49-F238E27FC236}">
                <a16:creationId xmlns="" xmlns:a16="http://schemas.microsoft.com/office/drawing/2014/main" id="{165D02D2-111C-48DA-B806-17EDA77B2D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8778" y="2590917"/>
            <a:ext cx="1546836" cy="1369644"/>
          </a:xfrm>
          <a:prstGeom prst="rect">
            <a:avLst/>
          </a:prstGeom>
        </p:spPr>
      </p:pic>
      <p:pic>
        <p:nvPicPr>
          <p:cNvPr id="19" name="Picture 18">
            <a:extLst>
              <a:ext uri="{FF2B5EF4-FFF2-40B4-BE49-F238E27FC236}">
                <a16:creationId xmlns="" xmlns:a16="http://schemas.microsoft.com/office/drawing/2014/main" id="{DE93B167-9DF8-4F7B-A15E-DCA0F1988FC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3156" y="2187559"/>
            <a:ext cx="1578079" cy="1059834"/>
          </a:xfrm>
          <a:prstGeom prst="rect">
            <a:avLst/>
          </a:prstGeom>
        </p:spPr>
      </p:pic>
    </p:spTree>
    <p:extLst>
      <p:ext uri="{BB962C8B-B14F-4D97-AF65-F5344CB8AC3E}">
        <p14:creationId xmlns:p14="http://schemas.microsoft.com/office/powerpoint/2010/main" val="557731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111"/>
            <a:ext cx="12192000" cy="6858000"/>
          </a:xfrm>
          <a:gradFill flip="none" rotWithShape="1">
            <a:gsLst>
              <a:gs pos="66376">
                <a:schemeClr val="accent5">
                  <a:lumMod val="40000"/>
                  <a:lumOff val="60000"/>
                </a:schemeClr>
              </a:gs>
              <a:gs pos="30981">
                <a:schemeClr val="accent4">
                  <a:lumMod val="40000"/>
                  <a:lumOff val="60000"/>
                </a:schemeClr>
              </a:gs>
              <a:gs pos="82300">
                <a:schemeClr val="accent3">
                  <a:lumMod val="40000"/>
                  <a:lumOff val="60000"/>
                </a:schemeClr>
              </a:gs>
              <a:gs pos="11500">
                <a:schemeClr val="bg1">
                  <a:lumMod val="85000"/>
                </a:schemeClr>
              </a:gs>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2700000" scaled="1"/>
            <a:tileRect/>
          </a:gradFill>
        </p:spPr>
        <p:style>
          <a:lnRef idx="1">
            <a:schemeClr val="accent2"/>
          </a:lnRef>
          <a:fillRef idx="2">
            <a:schemeClr val="accent2"/>
          </a:fillRef>
          <a:effectRef idx="1">
            <a:schemeClr val="accent2"/>
          </a:effectRef>
          <a:fontRef idx="minor">
            <a:schemeClr val="dk1"/>
          </a:fontRef>
        </p:style>
        <p:txBody>
          <a:bodyPr/>
          <a:lstStyle/>
          <a:p>
            <a:endParaRPr lang="en-US" dirty="0"/>
          </a:p>
        </p:txBody>
      </p:sp>
      <p:pic>
        <p:nvPicPr>
          <p:cNvPr id="21" name="Picture 20">
            <a:extLst>
              <a:ext uri="{FF2B5EF4-FFF2-40B4-BE49-F238E27FC236}">
                <a16:creationId xmlns="" xmlns:a16="http://schemas.microsoft.com/office/drawing/2014/main"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5468" y="4966341"/>
            <a:ext cx="1969179" cy="1743607"/>
          </a:xfrm>
          <a:prstGeom prst="rect">
            <a:avLst/>
          </a:prstGeom>
        </p:spPr>
      </p:pic>
      <p:pic>
        <p:nvPicPr>
          <p:cNvPr id="22" name="Picture 21">
            <a:extLst>
              <a:ext uri="{FF2B5EF4-FFF2-40B4-BE49-F238E27FC236}">
                <a16:creationId xmlns="" xmlns:a16="http://schemas.microsoft.com/office/drawing/2014/main"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4987" y="4466701"/>
            <a:ext cx="2060627" cy="1383912"/>
          </a:xfrm>
          <a:prstGeom prst="rect">
            <a:avLst/>
          </a:prstGeom>
        </p:spPr>
      </p:pic>
      <p:sp>
        <p:nvSpPr>
          <p:cNvPr id="23" name="Rectangle: Folded Corner 8">
            <a:extLst>
              <a:ext uri="{FF2B5EF4-FFF2-40B4-BE49-F238E27FC236}">
                <a16:creationId xmlns="" xmlns:a16="http://schemas.microsoft.com/office/drawing/2014/main" id="{6FCD71A2-4BFE-4953-931C-BECE5B4A1D66}"/>
              </a:ext>
            </a:extLst>
          </p:cNvPr>
          <p:cNvSpPr/>
          <p:nvPr/>
        </p:nvSpPr>
        <p:spPr>
          <a:xfrm>
            <a:off x="9772827" y="4302870"/>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smtClean="0">
                <a:solidFill>
                  <a:srgbClr val="FF0000"/>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Folded Corner 26">
            <a:extLst>
              <a:ext uri="{FF2B5EF4-FFF2-40B4-BE49-F238E27FC236}">
                <a16:creationId xmlns="" xmlns:mc="http://schemas.openxmlformats.org/markup-compatibility/2006" xmlns:a14="http://schemas.microsoft.com/office/drawing/2010/main" xmlns:a16="http://schemas.microsoft.com/office/drawing/2014/main" id="{A468FF43-48BE-45C8-AE0E-72371E21D00D}"/>
              </a:ext>
            </a:extLst>
          </p:cNvPr>
          <p:cNvSpPr/>
          <p:nvPr/>
        </p:nvSpPr>
        <p:spPr>
          <a:xfrm>
            <a:off x="111733" y="-99614"/>
            <a:ext cx="11520490" cy="1722519"/>
          </a:xfrm>
          <a:prstGeom prst="foldedCorner">
            <a:avLst/>
          </a:prstGeom>
          <a:ln/>
        </p:spPr>
        <p:style>
          <a:lnRef idx="1">
            <a:schemeClr val="accent6"/>
          </a:lnRef>
          <a:fillRef idx="3">
            <a:schemeClr val="accent6"/>
          </a:fillRef>
          <a:effectRef idx="2">
            <a:schemeClr val="accent6"/>
          </a:effectRef>
          <a:fontRef idx="minor">
            <a:schemeClr val="lt1"/>
          </a:fontRef>
        </p:style>
        <p:txBody>
          <a:bodyPr rtlCol="0" anchor="ctr"/>
          <a:lstStyle/>
          <a:p>
            <a:endParaRPr lang="en-US" sz="2800" b="1" dirty="0" smtClean="0">
              <a:latin typeface="+mj-lt"/>
            </a:endParaRPr>
          </a:p>
          <a:p>
            <a:r>
              <a:rPr lang="vi-VN" sz="4200" b="1" smtClean="0">
                <a:solidFill>
                  <a:schemeClr val="tx1"/>
                </a:solidFill>
                <a:latin typeface="+mj-lt"/>
              </a:rPr>
              <a:t>Câu 1</a:t>
            </a:r>
            <a:r>
              <a:rPr lang="vi-VN" sz="4200" smtClean="0">
                <a:solidFill>
                  <a:schemeClr val="tx1"/>
                </a:solidFill>
                <a:latin typeface="+mj-lt"/>
              </a:rPr>
              <a:t>: Làm tròn số: 12,(91) đây đến hàng phần nghìn.</a:t>
            </a:r>
            <a:endParaRPr lang="en-US" sz="4200" dirty="0">
              <a:solidFill>
                <a:schemeClr val="tx1"/>
              </a:solidFill>
              <a:latin typeface="Times New Roman" panose="02020603050405020304" pitchFamily="18" charset="0"/>
              <a:cs typeface="Times New Roman" panose="02020603050405020304" pitchFamily="18" charset="0"/>
            </a:endParaRPr>
          </a:p>
        </p:txBody>
      </p:sp>
      <p:sp>
        <p:nvSpPr>
          <p:cNvPr id="25" name="Rectangle: Folded Corner 27">
            <a:extLst>
              <a:ext uri="{FF2B5EF4-FFF2-40B4-BE49-F238E27FC236}">
                <a16:creationId xmlns="" xmlns:a16="http://schemas.microsoft.com/office/drawing/2014/main" id="{02105D08-1F14-416F-86C2-51DFEA1D8826}"/>
              </a:ext>
            </a:extLst>
          </p:cNvPr>
          <p:cNvSpPr/>
          <p:nvPr/>
        </p:nvSpPr>
        <p:spPr>
          <a:xfrm>
            <a:off x="420157" y="1633391"/>
            <a:ext cx="10823330" cy="2754965"/>
          </a:xfrm>
          <a:prstGeom prst="foldedCorner">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a:extLst>
              <a:ext uri="{FF2B5EF4-FFF2-40B4-BE49-F238E27FC236}">
                <a16:creationId xmlns="" xmlns:a16="http://schemas.microsoft.com/office/drawing/2014/main" id="{8A1AF95E-ACBD-46E9-8F43-1F6D65A0D221}"/>
              </a:ext>
            </a:extLst>
          </p:cNvPr>
          <p:cNvSpPr/>
          <p:nvPr/>
        </p:nvSpPr>
        <p:spPr>
          <a:xfrm rot="5600923">
            <a:off x="-36918" y="5885149"/>
            <a:ext cx="1740629" cy="259273"/>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30">
            <a:hlinkClick r:id="rId10" action="ppaction://hlinksldjump"/>
            <a:extLst>
              <a:ext uri="{FF2B5EF4-FFF2-40B4-BE49-F238E27FC236}">
                <a16:creationId xmlns="" xmlns:a16="http://schemas.microsoft.com/office/drawing/2014/main" id="{AA693000-41B6-4481-BACC-F3E8F4F6DBBA}"/>
              </a:ext>
            </a:extLst>
          </p:cNvPr>
          <p:cNvSpPr/>
          <p:nvPr/>
        </p:nvSpPr>
        <p:spPr>
          <a:xfrm rot="586976" flipH="1">
            <a:off x="-60341" y="5190342"/>
            <a:ext cx="1825920" cy="752536"/>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ahoma" panose="020B0604030504040204" pitchFamily="34" charset="0"/>
                <a:ea typeface="Tahoma" panose="020B0604030504040204" pitchFamily="34" charset="0"/>
                <a:cs typeface="Tahoma" panose="020B0604030504040204" pitchFamily="34" charset="0"/>
              </a:rPr>
              <a:t>GO </a:t>
            </a:r>
            <a:r>
              <a:rPr lang="en-US" sz="2800" b="1" dirty="0">
                <a:latin typeface="Tahoma" panose="020B0604030504040204" pitchFamily="34" charset="0"/>
                <a:ea typeface="Tahoma" panose="020B0604030504040204" pitchFamily="34" charset="0"/>
                <a:cs typeface="Tahoma" panose="020B0604030504040204" pitchFamily="34" charset="0"/>
              </a:rPr>
              <a:t>HOME</a:t>
            </a:r>
          </a:p>
        </p:txBody>
      </p:sp>
      <p:sp>
        <p:nvSpPr>
          <p:cNvPr id="28" name="Flowchart: Summing Junction 27">
            <a:extLst>
              <a:ext uri="{FF2B5EF4-FFF2-40B4-BE49-F238E27FC236}">
                <a16:creationId xmlns="" xmlns:a16="http://schemas.microsoft.com/office/drawing/2014/main" id="{9A9D8C94-FF71-4542-A1F8-47F84D77E78E}"/>
              </a:ext>
            </a:extLst>
          </p:cNvPr>
          <p:cNvSpPr/>
          <p:nvPr/>
        </p:nvSpPr>
        <p:spPr>
          <a:xfrm>
            <a:off x="804903" y="5489407"/>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 xmlns:a16="http://schemas.microsoft.com/office/drawing/2014/main" id="{BF1CB1F2-B380-48F5-8964-31095DE91B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7459" y="4647519"/>
            <a:ext cx="714375" cy="1190625"/>
          </a:xfrm>
          <a:prstGeom prst="rect">
            <a:avLst/>
          </a:prstGeom>
        </p:spPr>
      </p:pic>
      <p:sp>
        <p:nvSpPr>
          <p:cNvPr id="30" name="Rectangle 29"/>
          <p:cNvSpPr/>
          <p:nvPr/>
        </p:nvSpPr>
        <p:spPr>
          <a:xfrm>
            <a:off x="662695" y="1747428"/>
            <a:ext cx="5020395" cy="9527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300" b="0" i="0" u="none" strike="noStrike" kern="1200" cap="none" spc="0" normalizeH="0" baseline="0" noProof="0" smtClean="0">
                <a:ln>
                  <a:noFill/>
                </a:ln>
                <a:solidFill>
                  <a:prstClr val="black"/>
                </a:solidFill>
                <a:effectLst/>
                <a:uLnTx/>
                <a:uFillTx/>
                <a:latin typeface="Arial" panose="020B0604020202020204" pitchFamily="34" charset="0"/>
              </a:rPr>
              <a:t>A.</a:t>
            </a:r>
            <a:r>
              <a:rPr kumimoji="0" lang="vi-VN" sz="3300" b="0" i="0" u="none" strike="noStrike" kern="1200" cap="none" spc="0" normalizeH="0" noProof="0" smtClean="0">
                <a:ln>
                  <a:noFill/>
                </a:ln>
                <a:solidFill>
                  <a:prstClr val="black"/>
                </a:solidFill>
                <a:effectLst/>
                <a:uLnTx/>
                <a:uFillTx/>
                <a:latin typeface="Arial" panose="020B0604020202020204" pitchFamily="34" charset="0"/>
              </a:rPr>
              <a:t> 12,91</a:t>
            </a:r>
            <a:endParaRPr kumimoji="0" lang="vi-VN" sz="3300" b="0" i="0" u="none" strike="noStrike" kern="1200" cap="none" spc="0" normalizeH="0" baseline="0" noProof="0" dirty="0">
              <a:ln>
                <a:noFill/>
              </a:ln>
              <a:solidFill>
                <a:prstClr val="black"/>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6088062" y="1762987"/>
                <a:ext cx="4572001" cy="8696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vi-VN" sz="3300" b="0" i="0" u="none" strike="noStrike" kern="1200" cap="none" spc="0" normalizeH="0" baseline="0" noProof="0" smtClean="0">
                  <a:ln>
                    <a:noFill/>
                  </a:ln>
                  <a:solidFill>
                    <a:prstClr val="black"/>
                  </a:solidFill>
                  <a:effectLst/>
                  <a:uLnTx/>
                  <a:uFillTx/>
                  <a:latin typeface="Arial" panose="020B0604020202020204" pitchFamily="34" charset="0"/>
                </a:endParaRPr>
              </a:p>
              <a:p>
                <a:pPr lvl="0"/>
                <a:r>
                  <a:rPr kumimoji="0" lang="vi-VN" sz="3300" b="0" i="0" u="none" strike="noStrike" kern="1200" cap="none" spc="0" normalizeH="0" baseline="0" noProof="0" smtClean="0">
                    <a:ln>
                      <a:noFill/>
                    </a:ln>
                    <a:solidFill>
                      <a:prstClr val="black"/>
                    </a:solidFill>
                    <a:effectLst/>
                    <a:uLnTx/>
                    <a:uFillTx/>
                    <a:latin typeface="Arial" panose="020B0604020202020204" pitchFamily="34" charset="0"/>
                  </a:rPr>
                  <a:t>B.</a:t>
                </a:r>
                <a:r>
                  <a:rPr lang="vi-VN" sz="3000">
                    <a:solidFill>
                      <a:prstClr val="black"/>
                    </a:solidFill>
                  </a:rPr>
                  <a:t> </a:t>
                </a:r>
                <a14:m>
                  <m:oMath xmlns:m="http://schemas.openxmlformats.org/officeDocument/2006/math">
                    <m:r>
                      <a:rPr lang="vi-VN" sz="3000">
                        <a:solidFill>
                          <a:prstClr val="black"/>
                        </a:solidFill>
                        <a:latin typeface="Cambria Math"/>
                      </a:rPr>
                      <m:t>12</m:t>
                    </m:r>
                    <m:r>
                      <a:rPr lang="vi-VN" sz="3000" b="0" i="0" smtClean="0">
                        <a:solidFill>
                          <a:prstClr val="black"/>
                        </a:solidFill>
                        <a:latin typeface="Cambria Math"/>
                      </a:rPr>
                      <m:t>,</m:t>
                    </m:r>
                    <m:r>
                      <a:rPr lang="vi-VN" sz="3000" i="1">
                        <a:solidFill>
                          <a:prstClr val="black"/>
                        </a:solidFill>
                        <a:latin typeface="Cambria Math"/>
                      </a:rPr>
                      <m:t>92</m:t>
                    </m:r>
                  </m:oMath>
                </a14:m>
                <a:endParaRPr lang="en-GB" sz="3000">
                  <a:solidFill>
                    <a:prstClr val="black"/>
                  </a:solidFill>
                </a:endParaRPr>
              </a:p>
              <a:p>
                <a:pPr lvl="0">
                  <a:defRPr/>
                </a:pPr>
                <a:endParaRPr kumimoji="0" lang="vi-VN" sz="3300" b="0"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6088062" y="1762987"/>
                <a:ext cx="4572001" cy="869678"/>
              </a:xfrm>
              <a:prstGeom prst="rect">
                <a:avLst/>
              </a:prstGeom>
              <a:blipFill rotWithShape="1">
                <a:blip r:embed="rId12"/>
                <a:stretch>
                  <a:fillRect l="-3600" t="-51049" b="-65734"/>
                </a:stretch>
              </a:blipFill>
              <a:ln w="28575">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37915" y="2994926"/>
                <a:ext cx="5116551" cy="8531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a:p>
                <a:pPr lvl="0"/>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C.</a:t>
                </a:r>
                <a:r>
                  <a:rPr lang="vi-VN" sz="3300">
                    <a:solidFill>
                      <a:prstClr val="black"/>
                    </a:solidFill>
                  </a:rPr>
                  <a:t> </a:t>
                </a:r>
                <a14:m>
                  <m:oMath xmlns:m="http://schemas.openxmlformats.org/officeDocument/2006/math">
                    <m:r>
                      <a:rPr lang="vi-VN" sz="3300">
                        <a:solidFill>
                          <a:prstClr val="black"/>
                        </a:solidFill>
                        <a:latin typeface="Cambria Math"/>
                      </a:rPr>
                      <m:t>12</m:t>
                    </m:r>
                    <m:r>
                      <a:rPr lang="vi-VN" sz="3300" b="0" i="0" smtClean="0">
                        <a:solidFill>
                          <a:prstClr val="black"/>
                        </a:solidFill>
                        <a:latin typeface="Cambria Math"/>
                      </a:rPr>
                      <m:t>,</m:t>
                    </m:r>
                    <m:r>
                      <a:rPr lang="vi-VN" sz="3300" i="1">
                        <a:solidFill>
                          <a:prstClr val="black"/>
                        </a:solidFill>
                        <a:latin typeface="Cambria Math"/>
                      </a:rPr>
                      <m:t>919</m:t>
                    </m:r>
                  </m:oMath>
                </a14:m>
                <a:endParaRPr lang="en-GB" sz="3300">
                  <a:solidFill>
                    <a:prstClr val="black"/>
                  </a:solidFill>
                </a:endParaRPr>
              </a:p>
              <a:p>
                <a:pPr lvl="0">
                  <a:defRPr/>
                </a:pP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32" name="Rectangle 31"/>
              <p:cNvSpPr>
                <a:spLocks noRot="1" noChangeAspect="1" noMove="1" noResize="1" noEditPoints="1" noAdjustHandles="1" noChangeArrowheads="1" noChangeShapeType="1" noTextEdit="1"/>
              </p:cNvSpPr>
              <p:nvPr/>
            </p:nvSpPr>
            <p:spPr>
              <a:xfrm>
                <a:off x="637915" y="2994926"/>
                <a:ext cx="5116551" cy="853142"/>
              </a:xfrm>
              <a:prstGeom prst="rect">
                <a:avLst/>
              </a:prstGeom>
              <a:blipFill rotWithShape="1">
                <a:blip r:embed="rId13"/>
                <a:stretch>
                  <a:fillRect l="-3099" t="-50714" b="-65714"/>
                </a:stretch>
              </a:blipFill>
              <a:ln w="28575">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6209974" y="2989521"/>
                <a:ext cx="4649112" cy="85854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14:m>
                  <m:oMath xmlns:m="http://schemas.openxmlformats.org/officeDocument/2006/math">
                    <m:r>
                      <a:rPr lang="vi-VN" sz="3200">
                        <a:solidFill>
                          <a:prstClr val="black"/>
                        </a:solidFill>
                        <a:latin typeface="Cambria Math"/>
                      </a:rPr>
                      <m:t>12</m:t>
                    </m:r>
                    <m:r>
                      <a:rPr lang="vi-VN" sz="3200" b="0" i="0" smtClean="0">
                        <a:solidFill>
                          <a:prstClr val="black"/>
                        </a:solidFill>
                        <a:latin typeface="Cambria Math"/>
                      </a:rPr>
                      <m:t>,</m:t>
                    </m:r>
                    <m:r>
                      <a:rPr lang="vi-VN" sz="3200" i="1">
                        <a:solidFill>
                          <a:prstClr val="black"/>
                        </a:solidFill>
                        <a:latin typeface="Cambria Math"/>
                      </a:rPr>
                      <m:t>9191</m:t>
                    </m:r>
                  </m:oMath>
                </a14:m>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33" name="Rectangle 32"/>
              <p:cNvSpPr>
                <a:spLocks noRot="1" noChangeAspect="1" noMove="1" noResize="1" noEditPoints="1" noAdjustHandles="1" noChangeArrowheads="1" noChangeShapeType="1" noTextEdit="1"/>
              </p:cNvSpPr>
              <p:nvPr/>
            </p:nvSpPr>
            <p:spPr>
              <a:xfrm>
                <a:off x="6209974" y="2989521"/>
                <a:ext cx="4649112" cy="858547"/>
              </a:xfrm>
              <a:prstGeom prst="rect">
                <a:avLst/>
              </a:prstGeom>
              <a:blipFill rotWithShape="1">
                <a:blip r:embed="rId14"/>
                <a:stretch>
                  <a:fillRect l="-3412" b="-7092"/>
                </a:stretch>
              </a:blipFill>
              <a:ln w="28575">
                <a:noFill/>
              </a:ln>
            </p:spPr>
            <p:txBody>
              <a:bodyPr/>
              <a:lstStyle/>
              <a:p>
                <a:r>
                  <a:rPr lang="en-GB">
                    <a:noFill/>
                  </a:rPr>
                  <a:t> </a:t>
                </a:r>
              </a:p>
            </p:txBody>
          </p:sp>
        </mc:Fallback>
      </mc:AlternateContent>
      <p:pic>
        <p:nvPicPr>
          <p:cNvPr id="34" name="Pictur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22940" y="1869781"/>
            <a:ext cx="580260" cy="708059"/>
          </a:xfrm>
          <a:prstGeom prst="rect">
            <a:avLst/>
          </a:prstGeom>
        </p:spPr>
      </p:pic>
      <p:pic>
        <p:nvPicPr>
          <p:cNvPr id="35" name="Picture 3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03684" y="3064924"/>
            <a:ext cx="579406" cy="643628"/>
          </a:xfrm>
          <a:prstGeom prst="rect">
            <a:avLst/>
          </a:prstGeom>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70286" y="3001355"/>
            <a:ext cx="579554" cy="707197"/>
          </a:xfrm>
          <a:prstGeom prst="rect">
            <a:avLst/>
          </a:prstGeom>
        </p:spPr>
      </p:pic>
      <p:pic>
        <p:nvPicPr>
          <p:cNvPr id="37" name="Pictur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32470" y="1861944"/>
            <a:ext cx="527593" cy="643793"/>
          </a:xfrm>
          <a:prstGeom prst="rect">
            <a:avLst/>
          </a:prstGeom>
        </p:spPr>
      </p:pic>
    </p:spTree>
    <p:extLst>
      <p:ext uri="{BB962C8B-B14F-4D97-AF65-F5344CB8AC3E}">
        <p14:creationId xmlns:p14="http://schemas.microsoft.com/office/powerpoint/2010/main" val="353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42" presetClass="entr" presetSubtype="0" fill="hold" grpId="0" nodeType="with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5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anim calcmode="lin" valueType="num">
                                      <p:cBhvr>
                                        <p:cTn id="30" dur="500" fill="hold"/>
                                        <p:tgtEl>
                                          <p:spTgt spid="32"/>
                                        </p:tgtEl>
                                        <p:attrNameLst>
                                          <p:attrName>ppt_x</p:attrName>
                                        </p:attrNameLst>
                                      </p:cBhvr>
                                      <p:tavLst>
                                        <p:tav tm="0">
                                          <p:val>
                                            <p:strVal val="#ppt_x"/>
                                          </p:val>
                                        </p:tav>
                                        <p:tav tm="100000">
                                          <p:val>
                                            <p:strVal val="#ppt_x"/>
                                          </p:val>
                                        </p:tav>
                                      </p:tavLst>
                                    </p:anim>
                                    <p:anim calcmode="lin" valueType="num">
                                      <p:cBhvr>
                                        <p:cTn id="31" dur="5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0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anim calcmode="lin" valueType="num">
                                      <p:cBhvr>
                                        <p:cTn id="35" dur="500" fill="hold"/>
                                        <p:tgtEl>
                                          <p:spTgt spid="33"/>
                                        </p:tgtEl>
                                        <p:attrNameLst>
                                          <p:attrName>ppt_x</p:attrName>
                                        </p:attrNameLst>
                                      </p:cBhvr>
                                      <p:tavLst>
                                        <p:tav tm="0">
                                          <p:val>
                                            <p:strVal val="#ppt_x"/>
                                          </p:val>
                                        </p:tav>
                                        <p:tav tm="100000">
                                          <p:val>
                                            <p:strVal val="#ppt_x"/>
                                          </p:val>
                                        </p:tav>
                                      </p:tavLst>
                                    </p:anim>
                                    <p:anim calcmode="lin" valueType="num">
                                      <p:cBhvr>
                                        <p:cTn id="3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64" presetClass="path" presetSubtype="0" accel="50000" decel="50000" fill="hold" nodeType="clickEffect">
                                  <p:stCondLst>
                                    <p:cond delay="0"/>
                                  </p:stCondLst>
                                  <p:childTnLst>
                                    <p:animMotion origin="layout" path="M -1.66667E-6 -3.7037E-6 L -1.66667E-6 -0.22476 " pathEditMode="relative" rAng="0" ptsTypes="AA">
                                      <p:cBhvr>
                                        <p:cTn id="41" dur="2000" fill="hold"/>
                                        <p:tgtEl>
                                          <p:spTgt spid="22"/>
                                        </p:tgtEl>
                                        <p:attrNameLst>
                                          <p:attrName>ppt_x</p:attrName>
                                          <p:attrName>ppt_y</p:attrName>
                                        </p:attrNameLst>
                                      </p:cBhvr>
                                      <p:rCtr x="0" y="-11250"/>
                                    </p:animMotion>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par>
                          <p:cTn id="49" fill="hold">
                            <p:stCondLst>
                              <p:cond delay="2500"/>
                            </p:stCondLst>
                            <p:childTnLst>
                              <p:par>
                                <p:cTn id="50" presetID="32" presetClass="emph" presetSubtype="0" repeatCount="indefinite" fill="hold" grpId="1" nodeType="afterEffect">
                                  <p:stCondLst>
                                    <p:cond delay="0"/>
                                  </p:stCondLst>
                                  <p:childTnLst>
                                    <p:animRot by="120000">
                                      <p:cBhvr>
                                        <p:cTn id="51" dur="100" fill="hold">
                                          <p:stCondLst>
                                            <p:cond delay="0"/>
                                          </p:stCondLst>
                                        </p:cTn>
                                        <p:tgtEl>
                                          <p:spTgt spid="23"/>
                                        </p:tgtEl>
                                        <p:attrNameLst>
                                          <p:attrName>r</p:attrName>
                                        </p:attrNameLst>
                                      </p:cBhvr>
                                    </p:animRot>
                                    <p:animRot by="-240000">
                                      <p:cBhvr>
                                        <p:cTn id="52" dur="200" fill="hold">
                                          <p:stCondLst>
                                            <p:cond delay="200"/>
                                          </p:stCondLst>
                                        </p:cTn>
                                        <p:tgtEl>
                                          <p:spTgt spid="23"/>
                                        </p:tgtEl>
                                        <p:attrNameLst>
                                          <p:attrName>r</p:attrName>
                                        </p:attrNameLst>
                                      </p:cBhvr>
                                    </p:animRot>
                                    <p:animRot by="240000">
                                      <p:cBhvr>
                                        <p:cTn id="53" dur="200" fill="hold">
                                          <p:stCondLst>
                                            <p:cond delay="400"/>
                                          </p:stCondLst>
                                        </p:cTn>
                                        <p:tgtEl>
                                          <p:spTgt spid="23"/>
                                        </p:tgtEl>
                                        <p:attrNameLst>
                                          <p:attrName>r</p:attrName>
                                        </p:attrNameLst>
                                      </p:cBhvr>
                                    </p:animRot>
                                    <p:animRot by="-240000">
                                      <p:cBhvr>
                                        <p:cTn id="54" dur="200" fill="hold">
                                          <p:stCondLst>
                                            <p:cond delay="600"/>
                                          </p:stCondLst>
                                        </p:cTn>
                                        <p:tgtEl>
                                          <p:spTgt spid="23"/>
                                        </p:tgtEl>
                                        <p:attrNameLst>
                                          <p:attrName>r</p:attrName>
                                        </p:attrNameLst>
                                      </p:cBhvr>
                                    </p:animRot>
                                    <p:animRot by="120000">
                                      <p:cBhvr>
                                        <p:cTn id="55" dur="200" fill="hold">
                                          <p:stCondLst>
                                            <p:cond delay="800"/>
                                          </p:stCondLst>
                                        </p:cTn>
                                        <p:tgtEl>
                                          <p:spTgt spid="23"/>
                                        </p:tgtEl>
                                        <p:attrNameLst>
                                          <p:attrName>r</p:attrName>
                                        </p:attrNameLst>
                                      </p:cBhvr>
                                    </p:animRo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50" fill="hold"/>
                                        <p:tgtEl>
                                          <p:spTgt spid="30"/>
                                        </p:tgtEl>
                                        <p:attrNameLst>
                                          <p:attrName>fillcolor</p:attrName>
                                        </p:attrNameLst>
                                      </p:cBhvr>
                                      <p:to>
                                        <a:srgbClr val="FFF2CC"/>
                                      </p:to>
                                    </p:animClr>
                                    <p:set>
                                      <p:cBhvr>
                                        <p:cTn id="61" dur="250" fill="hold"/>
                                        <p:tgtEl>
                                          <p:spTgt spid="30"/>
                                        </p:tgtEl>
                                        <p:attrNameLst>
                                          <p:attrName>fill.type</p:attrName>
                                        </p:attrNameLst>
                                      </p:cBhvr>
                                      <p:to>
                                        <p:strVal val="solid"/>
                                      </p:to>
                                    </p:set>
                                    <p:set>
                                      <p:cBhvr>
                                        <p:cTn id="62" dur="250" fill="hold"/>
                                        <p:tgtEl>
                                          <p:spTgt spid="30"/>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par>
                                <p:cTn id="63" presetID="23" presetClass="entr" presetSubtype="32" fill="hold" nodeType="withEffect">
                                  <p:stCondLst>
                                    <p:cond delay="1000"/>
                                  </p:stCondLst>
                                  <p:childTnLst>
                                    <p:set>
                                      <p:cBhvr>
                                        <p:cTn id="64" dur="1" fill="hold">
                                          <p:stCondLst>
                                            <p:cond delay="0"/>
                                          </p:stCondLst>
                                        </p:cTn>
                                        <p:tgtEl>
                                          <p:spTgt spid="34"/>
                                        </p:tgtEl>
                                        <p:attrNameLst>
                                          <p:attrName>style.visibility</p:attrName>
                                        </p:attrNameLst>
                                      </p:cBhvr>
                                      <p:to>
                                        <p:strVal val="visible"/>
                                      </p:to>
                                    </p:set>
                                    <p:anim calcmode="lin" valueType="num">
                                      <p:cBhvr>
                                        <p:cTn id="65" dur="250" fill="hold"/>
                                        <p:tgtEl>
                                          <p:spTgt spid="34"/>
                                        </p:tgtEl>
                                        <p:attrNameLst>
                                          <p:attrName>ppt_w</p:attrName>
                                        </p:attrNameLst>
                                      </p:cBhvr>
                                      <p:tavLst>
                                        <p:tav tm="0">
                                          <p:val>
                                            <p:strVal val="4*#ppt_w"/>
                                          </p:val>
                                        </p:tav>
                                        <p:tav tm="100000">
                                          <p:val>
                                            <p:strVal val="#ppt_w"/>
                                          </p:val>
                                        </p:tav>
                                      </p:tavLst>
                                    </p:anim>
                                    <p:anim calcmode="lin" valueType="num">
                                      <p:cBhvr>
                                        <p:cTn id="66" dur="250" fill="hold"/>
                                        <p:tgtEl>
                                          <p:spTgt spid="3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5" name="Wrong Buzzer.wav"/>
                                        </p:tgtEl>
                                      </p:cMediaNode>
                                    </p:audio>
                                  </p:subTnLst>
                                </p:cTn>
                              </p:par>
                              <p:par>
                                <p:cTn id="67" presetID="1" presetClass="emph" presetSubtype="2" fill="hold" nodeType="withEffect">
                                  <p:stCondLst>
                                    <p:cond delay="1000"/>
                                  </p:stCondLst>
                                  <p:childTnLst>
                                    <p:animClr clrSpc="rgb" dir="cw">
                                      <p:cBhvr>
                                        <p:cTn id="68" dur="250" fill="hold"/>
                                        <p:tgtEl>
                                          <p:spTgt spid="30"/>
                                        </p:tgtEl>
                                        <p:attrNameLst>
                                          <p:attrName>fillcolor</p:attrName>
                                        </p:attrNameLst>
                                      </p:cBhvr>
                                      <p:to>
                                        <a:srgbClr val="FFFF00"/>
                                      </p:to>
                                    </p:animClr>
                                    <p:set>
                                      <p:cBhvr>
                                        <p:cTn id="69" dur="250" fill="hold"/>
                                        <p:tgtEl>
                                          <p:spTgt spid="30"/>
                                        </p:tgtEl>
                                        <p:attrNameLst>
                                          <p:attrName>fill.type</p:attrName>
                                        </p:attrNameLst>
                                      </p:cBhvr>
                                      <p:to>
                                        <p:strVal val="solid"/>
                                      </p:to>
                                    </p:set>
                                    <p:set>
                                      <p:cBhvr>
                                        <p:cTn id="70" dur="25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31"/>
                                        </p:tgtEl>
                                        <p:attrNameLst>
                                          <p:attrName>fillcolor</p:attrName>
                                        </p:attrNameLst>
                                      </p:cBhvr>
                                      <p:to>
                                        <a:srgbClr val="FFF2CC"/>
                                      </p:to>
                                    </p:animClr>
                                    <p:set>
                                      <p:cBhvr>
                                        <p:cTn id="76" dur="250" fill="hold"/>
                                        <p:tgtEl>
                                          <p:spTgt spid="31"/>
                                        </p:tgtEl>
                                        <p:attrNameLst>
                                          <p:attrName>fill.type</p:attrName>
                                        </p:attrNameLst>
                                      </p:cBhvr>
                                      <p:to>
                                        <p:strVal val="solid"/>
                                      </p:to>
                                    </p:set>
                                    <p:set>
                                      <p:cBhvr>
                                        <p:cTn id="77" dur="250" fill="hold"/>
                                        <p:tgtEl>
                                          <p:spTgt spid="31"/>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par>
                                <p:cTn id="78" presetID="23" presetClass="entr" presetSubtype="32" fill="hold" nodeType="withEffect">
                                  <p:stCondLst>
                                    <p:cond delay="1000"/>
                                  </p:stCondLst>
                                  <p:childTnLst>
                                    <p:set>
                                      <p:cBhvr>
                                        <p:cTn id="79" dur="1" fill="hold">
                                          <p:stCondLst>
                                            <p:cond delay="0"/>
                                          </p:stCondLst>
                                        </p:cTn>
                                        <p:tgtEl>
                                          <p:spTgt spid="37"/>
                                        </p:tgtEl>
                                        <p:attrNameLst>
                                          <p:attrName>style.visibility</p:attrName>
                                        </p:attrNameLst>
                                      </p:cBhvr>
                                      <p:to>
                                        <p:strVal val="visible"/>
                                      </p:to>
                                    </p:set>
                                    <p:anim calcmode="lin" valueType="num">
                                      <p:cBhvr>
                                        <p:cTn id="80" dur="250" fill="hold"/>
                                        <p:tgtEl>
                                          <p:spTgt spid="37"/>
                                        </p:tgtEl>
                                        <p:attrNameLst>
                                          <p:attrName>ppt_w</p:attrName>
                                        </p:attrNameLst>
                                      </p:cBhvr>
                                      <p:tavLst>
                                        <p:tav tm="0">
                                          <p:val>
                                            <p:strVal val="4*#ppt_w"/>
                                          </p:val>
                                        </p:tav>
                                        <p:tav tm="100000">
                                          <p:val>
                                            <p:strVal val="#ppt_w"/>
                                          </p:val>
                                        </p:tav>
                                      </p:tavLst>
                                    </p:anim>
                                    <p:anim calcmode="lin" valueType="num">
                                      <p:cBhvr>
                                        <p:cTn id="81"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5" name="Wrong Buzzer.wav"/>
                                        </p:tgtEl>
                                      </p:cMediaNode>
                                    </p:audio>
                                  </p:subTnLst>
                                </p:cTn>
                              </p:par>
                              <p:par>
                                <p:cTn id="82" presetID="1" presetClass="emph" presetSubtype="2" fill="hold" nodeType="withEffect">
                                  <p:stCondLst>
                                    <p:cond delay="1000"/>
                                  </p:stCondLst>
                                  <p:childTnLst>
                                    <p:animClr clrSpc="rgb" dir="cw">
                                      <p:cBhvr>
                                        <p:cTn id="83" dur="250" fill="hold"/>
                                        <p:tgtEl>
                                          <p:spTgt spid="31"/>
                                        </p:tgtEl>
                                        <p:attrNameLst>
                                          <p:attrName>fillcolor</p:attrName>
                                        </p:attrNameLst>
                                      </p:cBhvr>
                                      <p:to>
                                        <a:srgbClr val="FFFF00"/>
                                      </p:to>
                                    </p:animClr>
                                    <p:set>
                                      <p:cBhvr>
                                        <p:cTn id="84" dur="250" fill="hold"/>
                                        <p:tgtEl>
                                          <p:spTgt spid="31"/>
                                        </p:tgtEl>
                                        <p:attrNameLst>
                                          <p:attrName>fill.type</p:attrName>
                                        </p:attrNameLst>
                                      </p:cBhvr>
                                      <p:to>
                                        <p:strVal val="solid"/>
                                      </p:to>
                                    </p:set>
                                    <p:set>
                                      <p:cBhvr>
                                        <p:cTn id="85" dur="25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32"/>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50" fill="hold"/>
                                        <p:tgtEl>
                                          <p:spTgt spid="32"/>
                                        </p:tgtEl>
                                        <p:attrNameLst>
                                          <p:attrName>fillcolor</p:attrName>
                                        </p:attrNameLst>
                                      </p:cBhvr>
                                      <p:to>
                                        <a:srgbClr val="FFF2CC"/>
                                      </p:to>
                                    </p:animClr>
                                    <p:set>
                                      <p:cBhvr>
                                        <p:cTn id="91" dur="250" fill="hold"/>
                                        <p:tgtEl>
                                          <p:spTgt spid="32"/>
                                        </p:tgtEl>
                                        <p:attrNameLst>
                                          <p:attrName>fill.type</p:attrName>
                                        </p:attrNameLst>
                                      </p:cBhvr>
                                      <p:to>
                                        <p:strVal val="solid"/>
                                      </p:to>
                                    </p:set>
                                    <p:set>
                                      <p:cBhvr>
                                        <p:cTn id="92" dur="250" fill="hold"/>
                                        <p:tgtEl>
                                          <p:spTgt spid="32"/>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par>
                                <p:cTn id="93" presetID="23" presetClass="entr" presetSubtype="32" fill="hold" nodeType="withEffect">
                                  <p:stCondLst>
                                    <p:cond delay="1000"/>
                                  </p:stCondLst>
                                  <p:childTnLst>
                                    <p:set>
                                      <p:cBhvr>
                                        <p:cTn id="94" dur="1" fill="hold">
                                          <p:stCondLst>
                                            <p:cond delay="0"/>
                                          </p:stCondLst>
                                        </p:cTn>
                                        <p:tgtEl>
                                          <p:spTgt spid="35"/>
                                        </p:tgtEl>
                                        <p:attrNameLst>
                                          <p:attrName>style.visibility</p:attrName>
                                        </p:attrNameLst>
                                      </p:cBhvr>
                                      <p:to>
                                        <p:strVal val="visible"/>
                                      </p:to>
                                    </p:set>
                                    <p:anim calcmode="lin" valueType="num">
                                      <p:cBhvr>
                                        <p:cTn id="95" dur="250" fill="hold"/>
                                        <p:tgtEl>
                                          <p:spTgt spid="35"/>
                                        </p:tgtEl>
                                        <p:attrNameLst>
                                          <p:attrName>ppt_w</p:attrName>
                                        </p:attrNameLst>
                                      </p:cBhvr>
                                      <p:tavLst>
                                        <p:tav tm="0">
                                          <p:val>
                                            <p:strVal val="4*#ppt_w"/>
                                          </p:val>
                                        </p:tav>
                                        <p:tav tm="100000">
                                          <p:val>
                                            <p:strVal val="#ppt_w"/>
                                          </p:val>
                                        </p:tav>
                                      </p:tavLst>
                                    </p:anim>
                                    <p:anim calcmode="lin" valueType="num">
                                      <p:cBhvr>
                                        <p:cTn id="96" dur="250" fill="hold"/>
                                        <p:tgtEl>
                                          <p:spTgt spid="3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3"/>
                                            </p:cond>
                                          </p:stCondLst>
                                          <p:endCondLst>
                                            <p:cond evt="onStopAudio" delay="0">
                                              <p:tgtEl>
                                                <p:sldTgt/>
                                              </p:tgtEl>
                                            </p:cond>
                                          </p:endCondLst>
                                        </p:cTn>
                                        <p:tgtEl>
                                          <p:sndTgt r:embed="rId6" name="Check mark.wav"/>
                                        </p:tgtEl>
                                      </p:cMediaNode>
                                    </p:audio>
                                  </p:subTnLst>
                                </p:cTn>
                              </p:par>
                              <p:par>
                                <p:cTn id="97" presetID="1" presetClass="emph" presetSubtype="2" fill="hold" nodeType="withEffect">
                                  <p:stCondLst>
                                    <p:cond delay="1000"/>
                                  </p:stCondLst>
                                  <p:childTnLst>
                                    <p:animClr clrSpc="rgb" dir="cw">
                                      <p:cBhvr>
                                        <p:cTn id="98" dur="250" fill="hold"/>
                                        <p:tgtEl>
                                          <p:spTgt spid="32"/>
                                        </p:tgtEl>
                                        <p:attrNameLst>
                                          <p:attrName>fillcolor</p:attrName>
                                        </p:attrNameLst>
                                      </p:cBhvr>
                                      <p:to>
                                        <a:srgbClr val="00B050"/>
                                      </p:to>
                                    </p:animClr>
                                    <p:set>
                                      <p:cBhvr>
                                        <p:cTn id="99" dur="250" fill="hold"/>
                                        <p:tgtEl>
                                          <p:spTgt spid="32"/>
                                        </p:tgtEl>
                                        <p:attrNameLst>
                                          <p:attrName>fill.type</p:attrName>
                                        </p:attrNameLst>
                                      </p:cBhvr>
                                      <p:to>
                                        <p:strVal val="solid"/>
                                      </p:to>
                                    </p:set>
                                    <p:set>
                                      <p:cBhvr>
                                        <p:cTn id="100" dur="25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101" restart="whenNotActive" fill="hold" evtFilter="cancelBubble" nodeType="interactiveSeq">
                <p:stCondLst>
                  <p:cond evt="onClick" delay="0">
                    <p:tgtEl>
                      <p:spTgt spid="3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nodeType="clickEffect">
                                  <p:stCondLst>
                                    <p:cond delay="0"/>
                                  </p:stCondLst>
                                  <p:childTnLst>
                                    <p:animClr clrSpc="rgb" dir="cw">
                                      <p:cBhvr>
                                        <p:cTn id="105" dur="250" fill="hold"/>
                                        <p:tgtEl>
                                          <p:spTgt spid="33"/>
                                        </p:tgtEl>
                                        <p:attrNameLst>
                                          <p:attrName>fillcolor</p:attrName>
                                        </p:attrNameLst>
                                      </p:cBhvr>
                                      <p:to>
                                        <a:srgbClr val="FFF2CC"/>
                                      </p:to>
                                    </p:animClr>
                                    <p:set>
                                      <p:cBhvr>
                                        <p:cTn id="106" dur="250" fill="hold"/>
                                        <p:tgtEl>
                                          <p:spTgt spid="33"/>
                                        </p:tgtEl>
                                        <p:attrNameLst>
                                          <p:attrName>fill.type</p:attrName>
                                        </p:attrNameLst>
                                      </p:cBhvr>
                                      <p:to>
                                        <p:strVal val="solid"/>
                                      </p:to>
                                    </p:set>
                                    <p:set>
                                      <p:cBhvr>
                                        <p:cTn id="107" dur="250" fill="hold"/>
                                        <p:tgtEl>
                                          <p:spTgt spid="3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par>
                                <p:cTn id="108" presetID="23" presetClass="entr" presetSubtype="32" fill="hold" nodeType="withEffect">
                                  <p:stCondLst>
                                    <p:cond delay="100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250" fill="hold"/>
                                        <p:tgtEl>
                                          <p:spTgt spid="36"/>
                                        </p:tgtEl>
                                        <p:attrNameLst>
                                          <p:attrName>ppt_w</p:attrName>
                                        </p:attrNameLst>
                                      </p:cBhvr>
                                      <p:tavLst>
                                        <p:tav tm="0">
                                          <p:val>
                                            <p:strVal val="4*#ppt_w"/>
                                          </p:val>
                                        </p:tav>
                                        <p:tav tm="100000">
                                          <p:val>
                                            <p:strVal val="#ppt_w"/>
                                          </p:val>
                                        </p:tav>
                                      </p:tavLst>
                                    </p:anim>
                                    <p:anim calcmode="lin" valueType="num">
                                      <p:cBhvr>
                                        <p:cTn id="111"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8"/>
                                            </p:cond>
                                          </p:stCondLst>
                                          <p:endCondLst>
                                            <p:cond evt="onStopAudio" delay="0">
                                              <p:tgtEl>
                                                <p:sldTgt/>
                                              </p:tgtEl>
                                            </p:cond>
                                          </p:endCondLst>
                                        </p:cTn>
                                        <p:tgtEl>
                                          <p:sndTgt r:embed="rId5" name="Wrong Buzzer.wav"/>
                                        </p:tgtEl>
                                      </p:cMediaNode>
                                    </p:audio>
                                  </p:subTnLst>
                                </p:cTn>
                              </p:par>
                              <p:par>
                                <p:cTn id="112" presetID="1" presetClass="emph" presetSubtype="2" fill="hold" nodeType="withEffect">
                                  <p:stCondLst>
                                    <p:cond delay="1000"/>
                                  </p:stCondLst>
                                  <p:childTnLst>
                                    <p:animClr clrSpc="rgb" dir="cw">
                                      <p:cBhvr>
                                        <p:cTn id="113" dur="250" fill="hold"/>
                                        <p:tgtEl>
                                          <p:spTgt spid="33"/>
                                        </p:tgtEl>
                                        <p:attrNameLst>
                                          <p:attrName>fillcolor</p:attrName>
                                        </p:attrNameLst>
                                      </p:cBhvr>
                                      <p:to>
                                        <a:srgbClr val="FFFF00"/>
                                      </p:to>
                                    </p:animClr>
                                    <p:set>
                                      <p:cBhvr>
                                        <p:cTn id="114" dur="250" fill="hold"/>
                                        <p:tgtEl>
                                          <p:spTgt spid="33"/>
                                        </p:tgtEl>
                                        <p:attrNameLst>
                                          <p:attrName>fill.type</p:attrName>
                                        </p:attrNameLst>
                                      </p:cBhvr>
                                      <p:to>
                                        <p:strVal val="solid"/>
                                      </p:to>
                                    </p:set>
                                    <p:set>
                                      <p:cBhvr>
                                        <p:cTn id="115" dur="25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childTnLst>
        </p:cTn>
      </p:par>
    </p:tnLst>
    <p:bldLst>
      <p:bldP spid="23" grpId="0" animBg="1"/>
      <p:bldP spid="23" grpId="1" animBg="1"/>
      <p:bldP spid="24" grpId="0" animBg="1"/>
      <p:bldP spid="25"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 y="14000"/>
            <a:ext cx="12192000" cy="6858000"/>
          </a:xfrm>
          <a:gradFill flip="none" rotWithShape="1">
            <a:gsLst>
              <a:gs pos="36288">
                <a:schemeClr val="accent5">
                  <a:lumMod val="20000"/>
                  <a:lumOff val="80000"/>
                </a:schemeClr>
              </a:gs>
              <a:gs pos="90000">
                <a:schemeClr val="accent3">
                  <a:lumMod val="60000"/>
                  <a:lumOff val="40000"/>
                </a:schemeClr>
              </a:gs>
              <a:gs pos="67264">
                <a:schemeClr val="accent4">
                  <a:lumMod val="20000"/>
                  <a:lumOff val="80000"/>
                </a:schemeClr>
              </a:gs>
              <a:gs pos="14000">
                <a:schemeClr val="bg1">
                  <a:lumMod val="75000"/>
                </a:schemeClr>
              </a:gs>
              <a:gs pos="1800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2700000" scaled="1"/>
            <a:tileRect/>
          </a:gradFill>
        </p:spPr>
        <p:style>
          <a:lnRef idx="1">
            <a:schemeClr val="accent2"/>
          </a:lnRef>
          <a:fillRef idx="2">
            <a:schemeClr val="accent2"/>
          </a:fillRef>
          <a:effectRef idx="1">
            <a:schemeClr val="accent2"/>
          </a:effectRef>
          <a:fontRef idx="minor">
            <a:schemeClr val="dk1"/>
          </a:fontRef>
        </p:style>
        <p:txBody>
          <a:bodyPr/>
          <a:lstStyle/>
          <a:p>
            <a:endParaRPr lang="en-US" dirty="0"/>
          </a:p>
        </p:txBody>
      </p:sp>
      <p:pic>
        <p:nvPicPr>
          <p:cNvPr id="4" name="Picture 3">
            <a:extLst>
              <a:ext uri="{FF2B5EF4-FFF2-40B4-BE49-F238E27FC236}">
                <a16:creationId xmlns=""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65902" y="4860841"/>
            <a:ext cx="1969179" cy="1743607"/>
          </a:xfrm>
          <a:prstGeom prst="rect">
            <a:avLst/>
          </a:prstGeom>
        </p:spPr>
      </p:pic>
      <p:pic>
        <p:nvPicPr>
          <p:cNvPr id="5" name="Picture 4">
            <a:extLst>
              <a:ext uri="{FF2B5EF4-FFF2-40B4-BE49-F238E27FC236}">
                <a16:creationId xmlns=""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9525" y="4282212"/>
            <a:ext cx="2060627" cy="1383912"/>
          </a:xfrm>
          <a:prstGeom prst="rect">
            <a:avLst/>
          </a:prstGeom>
        </p:spPr>
      </p:pic>
      <p:sp>
        <p:nvSpPr>
          <p:cNvPr id="6" name="Rectangle: Folded Corner 8">
            <a:extLst>
              <a:ext uri="{FF2B5EF4-FFF2-40B4-BE49-F238E27FC236}">
                <a16:creationId xmlns="" xmlns:a16="http://schemas.microsoft.com/office/drawing/2014/main" id="{6FCD71A2-4BFE-4953-931C-BECE5B4A1D66}"/>
              </a:ext>
            </a:extLst>
          </p:cNvPr>
          <p:cNvSpPr/>
          <p:nvPr/>
        </p:nvSpPr>
        <p:spPr>
          <a:xfrm>
            <a:off x="10065902" y="3955563"/>
            <a:ext cx="1676104"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smtClean="0">
                <a:solidFill>
                  <a:srgbClr val="FF0000"/>
                </a:solidFill>
                <a:latin typeface="Tahoma" panose="020B0604030504040204" pitchFamily="34" charset="0"/>
                <a:ea typeface="Tahoma" panose="020B0604030504040204" pitchFamily="34" charset="0"/>
                <a:cs typeface="Tahoma" panose="020B0604030504040204" pitchFamily="34" charset="0"/>
              </a:rPr>
              <a:t>10 điểm</a:t>
            </a:r>
            <a:endParaRPr kumimoji="0" lang="en-US" sz="2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Folded Corner 26">
            <a:extLst>
              <a:ext uri="{FF2B5EF4-FFF2-40B4-BE49-F238E27FC236}">
                <a16:creationId xmlns="" xmlns:a16="http://schemas.microsoft.com/office/drawing/2014/main" xmlns:a14="http://schemas.microsoft.com/office/drawing/2010/main" xmlns:mc="http://schemas.openxmlformats.org/markup-compatibility/2006" id="{A468FF43-48BE-45C8-AE0E-72371E21D00D}"/>
              </a:ext>
            </a:extLst>
          </p:cNvPr>
          <p:cNvSpPr/>
          <p:nvPr/>
        </p:nvSpPr>
        <p:spPr>
          <a:xfrm>
            <a:off x="284814" y="0"/>
            <a:ext cx="11457192" cy="1895535"/>
          </a:xfrm>
          <a:prstGeom prst="foldedCorner">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defRPr/>
            </a:pPr>
            <a:endParaRPr lang="en-US" sz="3600" b="1" dirty="0" smtClean="0">
              <a:latin typeface="Times New Roman" panose="02020603050405020304" pitchFamily="18" charset="0"/>
              <a:cs typeface="Times New Roman" panose="02020603050405020304" pitchFamily="18" charset="0"/>
            </a:endParaRPr>
          </a:p>
          <a:p>
            <a:pPr lvl="0" eaLnBrk="0" fontAlgn="base" hangingPunct="0">
              <a:spcBef>
                <a:spcPct val="20000"/>
              </a:spcBef>
              <a:spcAft>
                <a:spcPct val="0"/>
              </a:spcAft>
              <a:defRPr/>
            </a:pPr>
            <a:r>
              <a:rPr lang="en-US" sz="3700" b="1" err="1">
                <a:latin typeface="Times New Roman" pitchFamily="18" charset="0"/>
                <a:cs typeface="Times New Roman" pitchFamily="18" charset="0"/>
              </a:rPr>
              <a:t>Câu</a:t>
            </a:r>
            <a:r>
              <a:rPr lang="en-US" sz="3700" b="1">
                <a:latin typeface="Times New Roman" pitchFamily="18" charset="0"/>
                <a:cs typeface="Times New Roman" pitchFamily="18" charset="0"/>
              </a:rPr>
              <a:t> </a:t>
            </a:r>
            <a:r>
              <a:rPr lang="en-US" sz="3700" b="1" smtClean="0">
                <a:latin typeface="Times New Roman" pitchFamily="18" charset="0"/>
                <a:cs typeface="Times New Roman" pitchFamily="18" charset="0"/>
              </a:rPr>
              <a:t>2:</a:t>
            </a:r>
            <a:r>
              <a:rPr lang="vi-VN" sz="3700" b="1" smtClean="0">
                <a:latin typeface="Times New Roman" pitchFamily="18" charset="0"/>
                <a:cs typeface="Times New Roman" pitchFamily="18" charset="0"/>
              </a:rPr>
              <a:t> </a:t>
            </a:r>
            <a:r>
              <a:rPr lang="en-US" sz="3600" smtClean="0">
                <a:solidFill>
                  <a:srgbClr val="000000"/>
                </a:solidFill>
                <a:latin typeface="Times New Roman" panose="02020603050405020304" pitchFamily="18" charset="0"/>
                <a:ea typeface="SimSun"/>
                <a:cs typeface="Times New Roman" panose="02020603050405020304" pitchFamily="18" charset="0"/>
              </a:rPr>
              <a:t>Hãy </a:t>
            </a:r>
            <a:r>
              <a:rPr lang="en-US" sz="3600">
                <a:solidFill>
                  <a:srgbClr val="000000"/>
                </a:solidFill>
                <a:latin typeface="Times New Roman" panose="02020603050405020304" pitchFamily="18" charset="0"/>
                <a:ea typeface="SimSun"/>
                <a:cs typeface="Times New Roman" panose="02020603050405020304" pitchFamily="18" charset="0"/>
              </a:rPr>
              <a:t>làm tròn số                      </a:t>
            </a:r>
            <a:r>
              <a:rPr lang="vi-VN" sz="3600" smtClean="0">
                <a:solidFill>
                  <a:srgbClr val="000000"/>
                </a:solidFill>
                <a:latin typeface="Times New Roman" panose="02020603050405020304" pitchFamily="18" charset="0"/>
                <a:ea typeface="SimSun"/>
                <a:cs typeface="Times New Roman" panose="02020603050405020304" pitchFamily="18" charset="0"/>
              </a:rPr>
              <a:t>         </a:t>
            </a:r>
            <a:r>
              <a:rPr lang="en-US" sz="3600" smtClean="0">
                <a:solidFill>
                  <a:srgbClr val="000000"/>
                </a:solidFill>
                <a:latin typeface="Times New Roman" panose="02020603050405020304" pitchFamily="18" charset="0"/>
                <a:ea typeface="SimSun"/>
                <a:cs typeface="Times New Roman" panose="02020603050405020304" pitchFamily="18" charset="0"/>
              </a:rPr>
              <a:t>Với </a:t>
            </a:r>
            <a:r>
              <a:rPr lang="en-US" sz="3600">
                <a:solidFill>
                  <a:srgbClr val="000000"/>
                </a:solidFill>
                <a:latin typeface="Times New Roman" panose="02020603050405020304" pitchFamily="18" charset="0"/>
                <a:ea typeface="SimSun"/>
                <a:cs typeface="Times New Roman" panose="02020603050405020304" pitchFamily="18" charset="0"/>
              </a:rPr>
              <a:t>độ chính xác </a:t>
            </a:r>
          </a:p>
          <a:p>
            <a:pPr lvl="0" eaLnBrk="0" fontAlgn="base" hangingPunct="0">
              <a:spcBef>
                <a:spcPct val="20000"/>
              </a:spcBef>
              <a:spcAft>
                <a:spcPct val="0"/>
              </a:spcAft>
              <a:defRPr/>
            </a:pPr>
            <a:r>
              <a:rPr lang="en-US" sz="3600">
                <a:solidFill>
                  <a:srgbClr val="000000"/>
                </a:solidFill>
                <a:latin typeface="Times New Roman" panose="02020603050405020304" pitchFamily="18" charset="0"/>
                <a:ea typeface="SimSun"/>
                <a:cs typeface="Times New Roman" panose="02020603050405020304" pitchFamily="18" charset="0"/>
              </a:rPr>
              <a:t>d= 0,005</a:t>
            </a:r>
          </a:p>
          <a:p>
            <a:endParaRPr lang="en-US" sz="3400" dirty="0"/>
          </a:p>
        </p:txBody>
      </p:sp>
      <p:sp>
        <p:nvSpPr>
          <p:cNvPr id="8" name="Rectangle: Folded Corner 27">
            <a:extLst>
              <a:ext uri="{FF2B5EF4-FFF2-40B4-BE49-F238E27FC236}">
                <a16:creationId xmlns="" xmlns:a16="http://schemas.microsoft.com/office/drawing/2014/main" id="{02105D08-1F14-416F-86C2-51DFEA1D8826}"/>
              </a:ext>
            </a:extLst>
          </p:cNvPr>
          <p:cNvSpPr/>
          <p:nvPr/>
        </p:nvSpPr>
        <p:spPr>
          <a:xfrm>
            <a:off x="508000" y="2131122"/>
            <a:ext cx="9770208" cy="2648904"/>
          </a:xfrm>
          <a:prstGeom prst="foldedCorner">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Flowchart: Summing Junction 8">
            <a:extLst>
              <a:ext uri="{FF2B5EF4-FFF2-40B4-BE49-F238E27FC236}">
                <a16:creationId xmlns="" xmlns:a16="http://schemas.microsoft.com/office/drawing/2014/main" id="{9A9D8C94-FF71-4542-A1F8-47F84D77E78E}"/>
              </a:ext>
            </a:extLst>
          </p:cNvPr>
          <p:cNvSpPr/>
          <p:nvPr/>
        </p:nvSpPr>
        <p:spPr>
          <a:xfrm>
            <a:off x="982557" y="5213688"/>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 xmlns:a16="http://schemas.microsoft.com/office/drawing/2014/main" id="{BF1CB1F2-B380-48F5-8964-31095DE91B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77625" y="3850063"/>
            <a:ext cx="714375" cy="1190625"/>
          </a:xfrm>
          <a:prstGeom prst="rect">
            <a:avLst/>
          </a:prstGeom>
        </p:spPr>
      </p:pic>
      <p:sp>
        <p:nvSpPr>
          <p:cNvPr id="11" name="Rectangle 10">
            <a:extLst>
              <a:ext uri="{FF2B5EF4-FFF2-40B4-BE49-F238E27FC236}">
                <a16:creationId xmlns="" xmlns:a16="http://schemas.microsoft.com/office/drawing/2014/main" id="{8A1AF95E-ACBD-46E9-8F43-1F6D65A0D221}"/>
              </a:ext>
            </a:extLst>
          </p:cNvPr>
          <p:cNvSpPr/>
          <p:nvPr/>
        </p:nvSpPr>
        <p:spPr>
          <a:xfrm rot="5600923">
            <a:off x="-59269" y="5924976"/>
            <a:ext cx="1555101" cy="301913"/>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Pentagon 30">
            <a:hlinkClick r:id="rId12" action="ppaction://hlinksldjump"/>
            <a:extLst>
              <a:ext uri="{FF2B5EF4-FFF2-40B4-BE49-F238E27FC236}">
                <a16:creationId xmlns="" xmlns:a16="http://schemas.microsoft.com/office/drawing/2014/main" id="{AA693000-41B6-4481-BACC-F3E8F4F6DBBA}"/>
              </a:ext>
            </a:extLst>
          </p:cNvPr>
          <p:cNvSpPr/>
          <p:nvPr/>
        </p:nvSpPr>
        <p:spPr>
          <a:xfrm rot="586976" flipH="1">
            <a:off x="-11445" y="4931475"/>
            <a:ext cx="1851690" cy="806926"/>
          </a:xfrm>
          <a:prstGeom prst="homePlate">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mc:AlternateContent xmlns:mc="http://schemas.openxmlformats.org/markup-compatibility/2006" xmlns:a14="http://schemas.microsoft.com/office/drawing/2010/main">
        <mc:Choice Requires="a14">
          <p:sp>
            <p:nvSpPr>
              <p:cNvPr id="13" name="Rectangle 12"/>
              <p:cNvSpPr/>
              <p:nvPr/>
            </p:nvSpPr>
            <p:spPr>
              <a:xfrm>
                <a:off x="718281" y="3562393"/>
                <a:ext cx="3896443" cy="7863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smtClean="0">
                    <a:solidFill>
                      <a:prstClr val="black"/>
                    </a:solidFill>
                    <a:latin typeface="Times New Roman" pitchFamily="18" charset="0"/>
                    <a:cs typeface="Times New Roman" pitchFamily="18" charset="0"/>
                  </a:rPr>
                  <a:t>C</a:t>
                </a:r>
                <a:r>
                  <a:rPr lang="en-US" sz="3600" smtClean="0">
                    <a:solidFill>
                      <a:schemeClr val="tx1"/>
                    </a:solidFill>
                    <a:latin typeface="Times New Roman" pitchFamily="18" charset="0"/>
                    <a:cs typeface="Times New Roman" pitchFamily="18" charset="0"/>
                  </a:rPr>
                  <a:t>. </a:t>
                </a:r>
                <a14:m>
                  <m:oMath xmlns:m="http://schemas.openxmlformats.org/officeDocument/2006/math">
                    <m:r>
                      <a:rPr lang="vi-VN" sz="3600" b="0" i="1" smtClean="0">
                        <a:solidFill>
                          <a:schemeClr val="tx1"/>
                        </a:solidFill>
                        <a:latin typeface="Cambria Math"/>
                        <a:ea typeface="Cambria Math"/>
                      </a:rPr>
                      <m:t>3,</m:t>
                    </m:r>
                    <m:r>
                      <a:rPr lang="vi-VN" sz="3600" i="1">
                        <a:solidFill>
                          <a:schemeClr val="tx1"/>
                        </a:solidFill>
                        <a:latin typeface="Cambria Math"/>
                        <a:ea typeface="Cambria Math"/>
                      </a:rPr>
                      <m:t>74</m:t>
                    </m:r>
                  </m:oMath>
                </a14:m>
                <a:endParaRPr kumimoji="0" lang="vi-VN" sz="36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718281" y="3562393"/>
                <a:ext cx="3896443" cy="786340"/>
              </a:xfrm>
              <a:prstGeom prst="rect">
                <a:avLst/>
              </a:prstGeom>
              <a:blipFill rotWithShape="1">
                <a:blip r:embed="rId13"/>
                <a:stretch>
                  <a:fillRect l="-4851" t="-3101" b="-19380"/>
                </a:stretch>
              </a:blipFill>
              <a:ln w="28575">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020408" y="2444262"/>
                <a:ext cx="4752419" cy="7899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vi-VN" sz="3600" smtClean="0">
                  <a:solidFill>
                    <a:prstClr val="black"/>
                  </a:solidFill>
                  <a:latin typeface="Arial" panose="020B0604020202020204" pitchFamily="34" charset="0"/>
                </a:endParaRPr>
              </a:p>
              <a:p>
                <a:pPr>
                  <a:defRPr/>
                </a:pPr>
                <a:r>
                  <a:rPr kumimoji="0" lang="en-US" sz="3600" b="0"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B</a:t>
                </a:r>
                <a:r>
                  <a:rPr kumimoji="0" lang="en-US" sz="36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a:t>
                </a:r>
                <a14:m>
                  <m:oMath xmlns:m="http://schemas.openxmlformats.org/officeDocument/2006/math">
                    <m:r>
                      <a:rPr kumimoji="0" lang="vi-VN" sz="3600" b="0" i="0" u="none" strike="noStrike" kern="1200" cap="none" spc="0" normalizeH="0" baseline="0" noProof="0" smtClean="0">
                        <a:ln>
                          <a:noFill/>
                        </a:ln>
                        <a:solidFill>
                          <a:schemeClr val="tx1"/>
                        </a:solidFill>
                        <a:effectLst/>
                        <a:uLnTx/>
                        <a:uFillTx/>
                        <a:latin typeface="Cambria Math"/>
                        <a:ea typeface="Cambria Math"/>
                      </a:rPr>
                      <m:t> </m:t>
                    </m:r>
                    <m:r>
                      <a:rPr kumimoji="0" lang="vi-VN" sz="3600" b="0" i="1" u="none" strike="noStrike" kern="1200" cap="none" spc="0" normalizeH="0" baseline="0" noProof="0" smtClean="0">
                        <a:ln>
                          <a:noFill/>
                        </a:ln>
                        <a:solidFill>
                          <a:schemeClr val="tx1"/>
                        </a:solidFill>
                        <a:effectLst/>
                        <a:uLnTx/>
                        <a:uFillTx/>
                        <a:latin typeface="Cambria Math"/>
                        <a:ea typeface="Cambria Math"/>
                      </a:rPr>
                      <m:t>   3,</m:t>
                    </m:r>
                    <m:r>
                      <a:rPr lang="vi-VN" sz="3600" i="1">
                        <a:solidFill>
                          <a:schemeClr val="tx1"/>
                        </a:solidFill>
                        <a:latin typeface="Cambria Math"/>
                        <a:ea typeface="Cambria Math"/>
                      </a:rPr>
                      <m:t>7417</m:t>
                    </m:r>
                  </m:oMath>
                </a14:m>
                <a:endParaRPr lang="en-US" sz="3600" smtClean="0">
                  <a:solidFill>
                    <a:schemeClr val="tx1"/>
                  </a:solidFill>
                  <a:latin typeface="Times New Roman" pitchFamily="18" charset="0"/>
                  <a:cs typeface="Times New Roman" pitchFamily="18" charset="0"/>
                </a:endParaRPr>
              </a:p>
              <a:p>
                <a:pPr lvl="0">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020408" y="2444262"/>
                <a:ext cx="4752419" cy="789979"/>
              </a:xfrm>
              <a:prstGeom prst="rect">
                <a:avLst/>
              </a:prstGeom>
              <a:blipFill rotWithShape="1">
                <a:blip r:embed="rId14"/>
                <a:stretch>
                  <a:fillRect l="-3979" t="-60000" b="-66154"/>
                </a:stretch>
              </a:blipFill>
              <a:ln w="28575">
                <a:noFill/>
              </a:ln>
            </p:spPr>
            <p:txBody>
              <a:bodyPr/>
              <a:lstStyle/>
              <a:p>
                <a:r>
                  <a:rPr lang="en-GB">
                    <a:noFill/>
                  </a:rPr>
                  <a:t> </a:t>
                </a:r>
              </a:p>
            </p:txBody>
          </p:sp>
        </mc:Fallback>
      </mc:AlternateContent>
      <p:sp>
        <p:nvSpPr>
          <p:cNvPr id="15" name="Rectangle 14"/>
          <p:cNvSpPr/>
          <p:nvPr/>
        </p:nvSpPr>
        <p:spPr>
          <a:xfrm>
            <a:off x="718281" y="2444262"/>
            <a:ext cx="3896443" cy="8028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866900" eaLnBrk="0" fontAlgn="base" hangingPunct="0">
              <a:lnSpc>
                <a:spcPct val="90000"/>
              </a:lnSpc>
              <a:spcBef>
                <a:spcPct val="0"/>
              </a:spcBef>
              <a:spcAft>
                <a:spcPct val="35000"/>
              </a:spcAft>
              <a:defRPr/>
            </a:pPr>
            <a:r>
              <a:rPr lang="en-US" sz="3600">
                <a:solidFill>
                  <a:prstClr val="black"/>
                </a:solidFill>
                <a:latin typeface="Times New Roman" pitchFamily="18" charset="0"/>
                <a:cs typeface="Times New Roman" pitchFamily="18" charset="0"/>
              </a:rPr>
              <a:t>A</a:t>
            </a:r>
            <a:r>
              <a:rPr lang="en-US" sz="3600" smtClean="0">
                <a:solidFill>
                  <a:schemeClr val="tx1"/>
                </a:solidFill>
                <a:latin typeface="Times New Roman" pitchFamily="18" charset="0"/>
                <a:cs typeface="Times New Roman" pitchFamily="18" charset="0"/>
              </a:rPr>
              <a:t>.</a:t>
            </a:r>
            <a:r>
              <a:rPr lang="vi-VN" sz="3600" smtClean="0">
                <a:solidFill>
                  <a:schemeClr val="tx1"/>
                </a:solidFill>
                <a:latin typeface="Times New Roman" pitchFamily="18" charset="0"/>
                <a:cs typeface="Times New Roman" pitchFamily="18" charset="0"/>
              </a:rPr>
              <a:t> 3,742 </a:t>
            </a:r>
            <a:endParaRPr lang="vi-VN" sz="3600" dirty="0">
              <a:solidFill>
                <a:srgbClr val="FFFFFF"/>
              </a:solidFill>
              <a:latin typeface="Times New Roman" pitchFamily="18" charset="0"/>
              <a:ea typeface="SimSun"/>
              <a:cs typeface="Times New Roman" pitchFamily="18" charset="0"/>
            </a:endParaRPr>
          </a:p>
        </p:txBody>
      </p:sp>
      <p:sp>
        <p:nvSpPr>
          <p:cNvPr id="16" name="Rectangle 15"/>
          <p:cNvSpPr/>
          <p:nvPr/>
        </p:nvSpPr>
        <p:spPr>
          <a:xfrm>
            <a:off x="5020408" y="3577940"/>
            <a:ext cx="4752419" cy="77079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lvl="0"/>
            <a:endParaRPr lang="en-US" sz="2400" dirty="0">
              <a:solidFill>
                <a:prstClr val="black"/>
              </a:solidFill>
              <a:latin typeface="Arial" panose="020B0604020202020204" pitchFamily="34" charset="0"/>
            </a:endParaRPr>
          </a:p>
          <a:p>
            <a:pPr lvl="0"/>
            <a:r>
              <a:rPr kumimoji="0" lang="en-US" sz="3300" b="0" i="0" u="none" strike="noStrike" kern="1200" cap="none" spc="0" normalizeH="0" baseline="0" noProof="0" dirty="0" smtClean="0">
                <a:ln>
                  <a:noFill/>
                </a:ln>
                <a:solidFill>
                  <a:prstClr val="black"/>
                </a:solidFill>
                <a:effectLst/>
                <a:uLnTx/>
                <a:uFillTx/>
                <a:latin typeface="Arial" panose="020B0604020202020204" pitchFamily="34" charset="0"/>
              </a:rPr>
              <a:t>D</a:t>
            </a:r>
            <a:r>
              <a:rPr kumimoji="0" lang="en-US" sz="3300" b="0" i="0" u="none" strike="noStrike" kern="1200" cap="none" spc="0" normalizeH="0" baseline="0" noProof="0" smtClean="0">
                <a:ln>
                  <a:noFill/>
                </a:ln>
                <a:solidFill>
                  <a:schemeClr val="tx1"/>
                </a:solidFill>
                <a:effectLst/>
                <a:uLnTx/>
                <a:uFillTx/>
                <a:latin typeface="Arial" panose="020B0604020202020204" pitchFamily="34" charset="0"/>
              </a:rPr>
              <a:t>. </a:t>
            </a:r>
            <a:r>
              <a:rPr kumimoji="0" lang="vi-VN" sz="3300" b="0"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Cả A, B và C đều sai</a:t>
            </a:r>
            <a:endParaRPr lang="en-US" sz="3300" dirty="0">
              <a:solidFill>
                <a:schemeClr val="tx1"/>
              </a:solidFill>
              <a:latin typeface="Times New Roman" pitchFamily="18" charset="0"/>
              <a:cs typeface="Times New Roman" pitchFamily="18" charset="0"/>
            </a:endParaRPr>
          </a:p>
          <a:p>
            <a:r>
              <a:rPr lang="vi-VN" b="1" dirty="0">
                <a:solidFill>
                  <a:schemeClr val="tx1"/>
                </a:solidFill>
              </a:rPr>
              <a:t> </a:t>
            </a:r>
            <a:endParaRPr lang="en-US" dirty="0">
              <a:solidFill>
                <a:schemeClr val="tx1"/>
              </a:solidFill>
            </a:endParaRPr>
          </a:p>
          <a:p>
            <a:pPr lvl="0">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7" name="Picture 16"/>
          <p:cNvPicPr>
            <a:picLocks noChangeAspect="1"/>
          </p:cNvPicPr>
          <p:nvPr/>
        </p:nvPicPr>
        <p:blipFill rotWithShape="1">
          <a:blip r:embed="rId1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953451" y="3569367"/>
            <a:ext cx="640701" cy="708059"/>
          </a:xfrm>
          <a:prstGeom prst="rect">
            <a:avLst/>
          </a:prstGeom>
        </p:spPr>
      </p:pic>
      <p:pic>
        <p:nvPicPr>
          <p:cNvPr id="18" name="Picture 17"/>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82623" y="2510202"/>
            <a:ext cx="582358" cy="704088"/>
          </a:xfrm>
          <a:prstGeom prst="rect">
            <a:avLst/>
          </a:prstGeom>
        </p:spPr>
      </p:pic>
      <p:pic>
        <p:nvPicPr>
          <p:cNvPr id="21" name="Picture 20"/>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773620" y="2487207"/>
            <a:ext cx="582358" cy="704088"/>
          </a:xfrm>
          <a:prstGeom prst="rect">
            <a:avLst/>
          </a:prstGeom>
        </p:spPr>
      </p:pic>
      <p:pic>
        <p:nvPicPr>
          <p:cNvPr id="22" name="Picture 21"/>
          <p:cNvPicPr>
            <a:picLocks noChangeAspect="1"/>
          </p:cNvPicPr>
          <p:nvPr/>
        </p:nvPicPr>
        <p:blipFill rotWithShape="1">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9435923" y="3644646"/>
            <a:ext cx="582358" cy="704088"/>
          </a:xfrm>
          <a:prstGeom prst="rect">
            <a:avLst/>
          </a:prstGeom>
        </p:spPr>
      </p:pic>
      <p:graphicFrame>
        <p:nvGraphicFramePr>
          <p:cNvPr id="20" name="Object 19"/>
          <p:cNvGraphicFramePr>
            <a:graphicFrameLocks noChangeAspect="1"/>
          </p:cNvGraphicFramePr>
          <p:nvPr>
            <p:extLst>
              <p:ext uri="{D42A27DB-BD31-4B8C-83A1-F6EECF244321}">
                <p14:modId xmlns:p14="http://schemas.microsoft.com/office/powerpoint/2010/main" val="391708908"/>
              </p:ext>
            </p:extLst>
          </p:nvPr>
        </p:nvGraphicFramePr>
        <p:xfrm>
          <a:off x="4849129" y="277446"/>
          <a:ext cx="3403600" cy="508000"/>
        </p:xfrm>
        <a:graphic>
          <a:graphicData uri="http://schemas.openxmlformats.org/presentationml/2006/ole">
            <mc:AlternateContent xmlns:mc="http://schemas.openxmlformats.org/markup-compatibility/2006">
              <mc:Choice xmlns:v="urn:schemas-microsoft-com:vml" Requires="v">
                <p:oleObj spid="_x0000_s1065" name="Equation" r:id="rId17" imgW="3403440" imgH="507960" progId="Equation.DSMT4">
                  <p:embed/>
                </p:oleObj>
              </mc:Choice>
              <mc:Fallback>
                <p:oleObj name="Equation" r:id="rId17" imgW="3403440" imgH="507960" progId="Equation.DSMT4">
                  <p:embed/>
                  <p:pic>
                    <p:nvPicPr>
                      <p:cNvPr id="0" name=""/>
                      <p:cNvPicPr/>
                      <p:nvPr/>
                    </p:nvPicPr>
                    <p:blipFill>
                      <a:blip r:embed="rId18"/>
                      <a:stretch>
                        <a:fillRect/>
                      </a:stretch>
                    </p:blipFill>
                    <p:spPr>
                      <a:xfrm>
                        <a:off x="4849129" y="277446"/>
                        <a:ext cx="3403600" cy="508000"/>
                      </a:xfrm>
                      <a:prstGeom prst="rect">
                        <a:avLst/>
                      </a:prstGeom>
                    </p:spPr>
                  </p:pic>
                </p:oleObj>
              </mc:Fallback>
            </mc:AlternateContent>
          </a:graphicData>
        </a:graphic>
      </p:graphicFrame>
    </p:spTree>
    <p:extLst>
      <p:ext uri="{BB962C8B-B14F-4D97-AF65-F5344CB8AC3E}">
        <p14:creationId xmlns:p14="http://schemas.microsoft.com/office/powerpoint/2010/main" val="38589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0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64" presetClass="path" presetSubtype="0" accel="50000" decel="50000" fill="hold" nodeType="clickEffect">
                                  <p:stCondLst>
                                    <p:cond delay="0"/>
                                  </p:stCondLst>
                                  <p:childTnLst>
                                    <p:animMotion origin="layout" path="M -1.66667E-6 -3.7037E-6 L -1.66667E-6 -0.22476 " pathEditMode="relative" rAng="0" ptsTypes="AA">
                                      <p:cBhvr>
                                        <p:cTn id="41" dur="2000" fill="hold"/>
                                        <p:tgtEl>
                                          <p:spTgt spid="5"/>
                                        </p:tgtEl>
                                        <p:attrNameLst>
                                          <p:attrName>ppt_x</p:attrName>
                                          <p:attrName>ppt_y</p:attrName>
                                        </p:attrNameLst>
                                      </p:cBhvr>
                                      <p:rCtr x="0" y="-11250"/>
                                    </p:animMotion>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par>
                                <p:cTn id="46" presetID="10"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2500"/>
                            </p:stCondLst>
                            <p:childTnLst>
                              <p:par>
                                <p:cTn id="50" presetID="32" presetClass="emph" presetSubtype="0" repeatCount="indefinite" fill="hold" grpId="1" nodeType="afterEffect">
                                  <p:stCondLst>
                                    <p:cond delay="0"/>
                                  </p:stCondLst>
                                  <p:childTnLst>
                                    <p:animRot by="120000">
                                      <p:cBhvr>
                                        <p:cTn id="51" dur="100" fill="hold">
                                          <p:stCondLst>
                                            <p:cond delay="0"/>
                                          </p:stCondLst>
                                        </p:cTn>
                                        <p:tgtEl>
                                          <p:spTgt spid="6"/>
                                        </p:tgtEl>
                                        <p:attrNameLst>
                                          <p:attrName>r</p:attrName>
                                        </p:attrNameLst>
                                      </p:cBhvr>
                                    </p:animRot>
                                    <p:animRot by="-240000">
                                      <p:cBhvr>
                                        <p:cTn id="52" dur="200" fill="hold">
                                          <p:stCondLst>
                                            <p:cond delay="200"/>
                                          </p:stCondLst>
                                        </p:cTn>
                                        <p:tgtEl>
                                          <p:spTgt spid="6"/>
                                        </p:tgtEl>
                                        <p:attrNameLst>
                                          <p:attrName>r</p:attrName>
                                        </p:attrNameLst>
                                      </p:cBhvr>
                                    </p:animRot>
                                    <p:animRot by="240000">
                                      <p:cBhvr>
                                        <p:cTn id="53" dur="200" fill="hold">
                                          <p:stCondLst>
                                            <p:cond delay="400"/>
                                          </p:stCondLst>
                                        </p:cTn>
                                        <p:tgtEl>
                                          <p:spTgt spid="6"/>
                                        </p:tgtEl>
                                        <p:attrNameLst>
                                          <p:attrName>r</p:attrName>
                                        </p:attrNameLst>
                                      </p:cBhvr>
                                    </p:animRot>
                                    <p:animRot by="-240000">
                                      <p:cBhvr>
                                        <p:cTn id="54" dur="200" fill="hold">
                                          <p:stCondLst>
                                            <p:cond delay="600"/>
                                          </p:stCondLst>
                                        </p:cTn>
                                        <p:tgtEl>
                                          <p:spTgt spid="6"/>
                                        </p:tgtEl>
                                        <p:attrNameLst>
                                          <p:attrName>r</p:attrName>
                                        </p:attrNameLst>
                                      </p:cBhvr>
                                    </p:animRot>
                                    <p:animRot by="120000">
                                      <p:cBhvr>
                                        <p:cTn id="55"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50" fill="hold"/>
                                        <p:tgtEl>
                                          <p:spTgt spid="13"/>
                                        </p:tgtEl>
                                        <p:attrNameLst>
                                          <p:attrName>fillcolor</p:attrName>
                                        </p:attrNameLst>
                                      </p:cBhvr>
                                      <p:to>
                                        <a:srgbClr val="FFF2CC"/>
                                      </p:to>
                                    </p:animClr>
                                    <p:set>
                                      <p:cBhvr>
                                        <p:cTn id="61" dur="250" fill="hold"/>
                                        <p:tgtEl>
                                          <p:spTgt spid="13"/>
                                        </p:tgtEl>
                                        <p:attrNameLst>
                                          <p:attrName>fill.type</p:attrName>
                                        </p:attrNameLst>
                                      </p:cBhvr>
                                      <p:to>
                                        <p:strVal val="solid"/>
                                      </p:to>
                                    </p:set>
                                    <p:set>
                                      <p:cBhvr>
                                        <p:cTn id="62" dur="250" fill="hold"/>
                                        <p:tgtEl>
                                          <p:spTgt spid="13"/>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par>
                                <p:cTn id="63" presetID="1" presetClass="emph" presetSubtype="2" fill="hold" nodeType="withEffect">
                                  <p:stCondLst>
                                    <p:cond delay="1000"/>
                                  </p:stCondLst>
                                  <p:childTnLst>
                                    <p:animClr clrSpc="rgb" dir="cw">
                                      <p:cBhvr>
                                        <p:cTn id="64" dur="250" fill="hold"/>
                                        <p:tgtEl>
                                          <p:spTgt spid="13"/>
                                        </p:tgtEl>
                                        <p:attrNameLst>
                                          <p:attrName>fillcolor</p:attrName>
                                        </p:attrNameLst>
                                      </p:cBhvr>
                                      <p:to>
                                        <a:srgbClr val="00B050"/>
                                      </p:to>
                                    </p:animClr>
                                    <p:set>
                                      <p:cBhvr>
                                        <p:cTn id="65" dur="250" fill="hold"/>
                                        <p:tgtEl>
                                          <p:spTgt spid="13"/>
                                        </p:tgtEl>
                                        <p:attrNameLst>
                                          <p:attrName>fill.type</p:attrName>
                                        </p:attrNameLst>
                                      </p:cBhvr>
                                      <p:to>
                                        <p:strVal val="solid"/>
                                      </p:to>
                                    </p:set>
                                    <p:set>
                                      <p:cBhvr>
                                        <p:cTn id="66" dur="250" fill="hold"/>
                                        <p:tgtEl>
                                          <p:spTgt spid="13"/>
                                        </p:tgtEl>
                                        <p:attrNameLst>
                                          <p:attrName>fill.on</p:attrName>
                                        </p:attrNameLst>
                                      </p:cBhvr>
                                      <p:to>
                                        <p:strVal val="true"/>
                                      </p:to>
                                    </p:set>
                                  </p:childTnLst>
                                </p:cTn>
                              </p:par>
                              <p:par>
                                <p:cTn id="67" presetID="23" presetClass="entr" presetSubtype="32" fill="hold" nodeType="withEffect">
                                  <p:stCondLst>
                                    <p:cond delay="1000"/>
                                  </p:stCondLst>
                                  <p:childTnLst>
                                    <p:set>
                                      <p:cBhvr>
                                        <p:cTn id="68" dur="1" fill="hold">
                                          <p:stCondLst>
                                            <p:cond delay="0"/>
                                          </p:stCondLst>
                                        </p:cTn>
                                        <p:tgtEl>
                                          <p:spTgt spid="17"/>
                                        </p:tgtEl>
                                        <p:attrNameLst>
                                          <p:attrName>style.visibility</p:attrName>
                                        </p:attrNameLst>
                                      </p:cBhvr>
                                      <p:to>
                                        <p:strVal val="visible"/>
                                      </p:to>
                                    </p:set>
                                    <p:anim calcmode="lin" valueType="num">
                                      <p:cBhvr>
                                        <p:cTn id="69" dur="250" fill="hold"/>
                                        <p:tgtEl>
                                          <p:spTgt spid="17"/>
                                        </p:tgtEl>
                                        <p:attrNameLst>
                                          <p:attrName>ppt_w</p:attrName>
                                        </p:attrNameLst>
                                      </p:cBhvr>
                                      <p:tavLst>
                                        <p:tav tm="0">
                                          <p:val>
                                            <p:strVal val="4*#ppt_w"/>
                                          </p:val>
                                        </p:tav>
                                        <p:tav tm="100000">
                                          <p:val>
                                            <p:strVal val="#ppt_w"/>
                                          </p:val>
                                        </p:tav>
                                      </p:tavLst>
                                    </p:anim>
                                    <p:anim calcmode="lin" valueType="num">
                                      <p:cBhvr>
                                        <p:cTn id="7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Check mark.wav"/>
                                        </p:tgtEl>
                                      </p:cMediaNode>
                                    </p:audio>
                                  </p:subTnLst>
                                </p:cTn>
                              </p:par>
                            </p:childTnLst>
                          </p:cTn>
                        </p:par>
                      </p:childTnLst>
                    </p:cTn>
                  </p:par>
                </p:childTnLst>
              </p:cTn>
              <p:nextCondLst>
                <p:cond evt="onClick" delay="0">
                  <p:tgtEl>
                    <p:spTgt spid="13"/>
                  </p:tgtEl>
                </p:cond>
              </p:nextCondLst>
            </p:seq>
            <p:seq concurrent="1" nextAc="seek">
              <p:cTn id="71" restart="whenNotActive" fill="hold" evtFilter="cancelBubble" nodeType="interactiveSeq">
                <p:stCondLst>
                  <p:cond evt="onClick" delay="0">
                    <p:tgtEl>
                      <p:spTgt spid="14"/>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14"/>
                                        </p:tgtEl>
                                        <p:attrNameLst>
                                          <p:attrName>fillcolor</p:attrName>
                                        </p:attrNameLst>
                                      </p:cBhvr>
                                      <p:to>
                                        <a:srgbClr val="FFF2CC"/>
                                      </p:to>
                                    </p:animClr>
                                    <p:set>
                                      <p:cBhvr>
                                        <p:cTn id="76" dur="250" fill="hold"/>
                                        <p:tgtEl>
                                          <p:spTgt spid="14"/>
                                        </p:tgtEl>
                                        <p:attrNameLst>
                                          <p:attrName>fill.type</p:attrName>
                                        </p:attrNameLst>
                                      </p:cBhvr>
                                      <p:to>
                                        <p:strVal val="solid"/>
                                      </p:to>
                                    </p:set>
                                    <p:set>
                                      <p:cBhvr>
                                        <p:cTn id="77" dur="250" fill="hold"/>
                                        <p:tgtEl>
                                          <p:spTgt spid="14"/>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5" name="click.wav"/>
                                        </p:tgtEl>
                                      </p:cMediaNode>
                                    </p:audio>
                                  </p:subTnLst>
                                </p:cTn>
                              </p:par>
                              <p:par>
                                <p:cTn id="78" presetID="1" presetClass="emph" presetSubtype="2" fill="hold" nodeType="withEffect">
                                  <p:stCondLst>
                                    <p:cond delay="1000"/>
                                  </p:stCondLst>
                                  <p:childTnLst>
                                    <p:animClr clrSpc="rgb" dir="cw">
                                      <p:cBhvr>
                                        <p:cTn id="79" dur="250" fill="hold"/>
                                        <p:tgtEl>
                                          <p:spTgt spid="14"/>
                                        </p:tgtEl>
                                        <p:attrNameLst>
                                          <p:attrName>fillcolor</p:attrName>
                                        </p:attrNameLst>
                                      </p:cBhvr>
                                      <p:to>
                                        <a:srgbClr val="FFFF00"/>
                                      </p:to>
                                    </p:animClr>
                                    <p:set>
                                      <p:cBhvr>
                                        <p:cTn id="80" dur="250" fill="hold"/>
                                        <p:tgtEl>
                                          <p:spTgt spid="14"/>
                                        </p:tgtEl>
                                        <p:attrNameLst>
                                          <p:attrName>fill.type</p:attrName>
                                        </p:attrNameLst>
                                      </p:cBhvr>
                                      <p:to>
                                        <p:strVal val="solid"/>
                                      </p:to>
                                    </p:set>
                                    <p:set>
                                      <p:cBhvr>
                                        <p:cTn id="81" dur="250" fill="hold"/>
                                        <p:tgtEl>
                                          <p:spTgt spid="14"/>
                                        </p:tgtEl>
                                        <p:attrNameLst>
                                          <p:attrName>fill.on</p:attrName>
                                        </p:attrNameLst>
                                      </p:cBhvr>
                                      <p:to>
                                        <p:strVal val="true"/>
                                      </p:to>
                                    </p:set>
                                  </p:childTnLst>
                                </p:cTn>
                              </p:par>
                              <p:par>
                                <p:cTn id="82" presetID="23" presetClass="entr" presetSubtype="32"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250" fill="hold"/>
                                        <p:tgtEl>
                                          <p:spTgt spid="21"/>
                                        </p:tgtEl>
                                        <p:attrNameLst>
                                          <p:attrName>ppt_w</p:attrName>
                                        </p:attrNameLst>
                                      </p:cBhvr>
                                      <p:tavLst>
                                        <p:tav tm="0">
                                          <p:val>
                                            <p:strVal val="4*#ppt_w"/>
                                          </p:val>
                                        </p:tav>
                                        <p:tav tm="100000">
                                          <p:val>
                                            <p:strVal val="#ppt_w"/>
                                          </p:val>
                                        </p:tav>
                                      </p:tavLst>
                                    </p:anim>
                                    <p:anim calcmode="lin" valueType="num">
                                      <p:cBhvr>
                                        <p:cTn id="85"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50" fill="hold"/>
                                        <p:tgtEl>
                                          <p:spTgt spid="15"/>
                                        </p:tgtEl>
                                        <p:attrNameLst>
                                          <p:attrName>fillcolor</p:attrName>
                                        </p:attrNameLst>
                                      </p:cBhvr>
                                      <p:to>
                                        <a:srgbClr val="FFF2CC"/>
                                      </p:to>
                                    </p:animClr>
                                    <p:set>
                                      <p:cBhvr>
                                        <p:cTn id="91" dur="250" fill="hold"/>
                                        <p:tgtEl>
                                          <p:spTgt spid="15"/>
                                        </p:tgtEl>
                                        <p:attrNameLst>
                                          <p:attrName>fill.type</p:attrName>
                                        </p:attrNameLst>
                                      </p:cBhvr>
                                      <p:to>
                                        <p:strVal val="solid"/>
                                      </p:to>
                                    </p:set>
                                    <p:set>
                                      <p:cBhvr>
                                        <p:cTn id="92" dur="250" fill="hold"/>
                                        <p:tgtEl>
                                          <p:spTgt spid="15"/>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5" name="click.wav"/>
                                        </p:tgtEl>
                                      </p:cMediaNode>
                                    </p:audio>
                                  </p:subTnLst>
                                </p:cTn>
                              </p:par>
                              <p:par>
                                <p:cTn id="93" presetID="1" presetClass="emph" presetSubtype="2" fill="hold" nodeType="withEffect">
                                  <p:stCondLst>
                                    <p:cond delay="1000"/>
                                  </p:stCondLst>
                                  <p:childTnLst>
                                    <p:animClr clrSpc="rgb" dir="cw">
                                      <p:cBhvr>
                                        <p:cTn id="94" dur="250" fill="hold"/>
                                        <p:tgtEl>
                                          <p:spTgt spid="15"/>
                                        </p:tgtEl>
                                        <p:attrNameLst>
                                          <p:attrName>fillcolor</p:attrName>
                                        </p:attrNameLst>
                                      </p:cBhvr>
                                      <p:to>
                                        <a:srgbClr val="FFFF00"/>
                                      </p:to>
                                    </p:animClr>
                                    <p:set>
                                      <p:cBhvr>
                                        <p:cTn id="95" dur="250" fill="hold"/>
                                        <p:tgtEl>
                                          <p:spTgt spid="15"/>
                                        </p:tgtEl>
                                        <p:attrNameLst>
                                          <p:attrName>fill.type</p:attrName>
                                        </p:attrNameLst>
                                      </p:cBhvr>
                                      <p:to>
                                        <p:strVal val="solid"/>
                                      </p:to>
                                    </p:set>
                                    <p:set>
                                      <p:cBhvr>
                                        <p:cTn id="96" dur="250" fill="hold"/>
                                        <p:tgtEl>
                                          <p:spTgt spid="15"/>
                                        </p:tgtEl>
                                        <p:attrNameLst>
                                          <p:attrName>fill.on</p:attrName>
                                        </p:attrNameLst>
                                      </p:cBhvr>
                                      <p:to>
                                        <p:strVal val="true"/>
                                      </p:to>
                                    </p:set>
                                  </p:childTnLst>
                                </p:cTn>
                              </p:par>
                              <p:par>
                                <p:cTn id="97" presetID="23" presetClass="entr" presetSubtype="32" fill="hold" nodeType="with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p:cTn id="99" dur="250" fill="hold"/>
                                        <p:tgtEl>
                                          <p:spTgt spid="18"/>
                                        </p:tgtEl>
                                        <p:attrNameLst>
                                          <p:attrName>ppt_w</p:attrName>
                                        </p:attrNameLst>
                                      </p:cBhvr>
                                      <p:tavLst>
                                        <p:tav tm="0">
                                          <p:val>
                                            <p:strVal val="4*#ppt_w"/>
                                          </p:val>
                                        </p:tav>
                                        <p:tav tm="100000">
                                          <p:val>
                                            <p:strVal val="#ppt_w"/>
                                          </p:val>
                                        </p:tav>
                                      </p:tavLst>
                                    </p:anim>
                                    <p:anim calcmode="lin" valueType="num">
                                      <p:cBhvr>
                                        <p:cTn id="10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7"/>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nodeType="clickEffect">
                                  <p:stCondLst>
                                    <p:cond delay="0"/>
                                  </p:stCondLst>
                                  <p:childTnLst>
                                    <p:animClr clrSpc="rgb" dir="cw">
                                      <p:cBhvr>
                                        <p:cTn id="105" dur="250" fill="hold"/>
                                        <p:tgtEl>
                                          <p:spTgt spid="16"/>
                                        </p:tgtEl>
                                        <p:attrNameLst>
                                          <p:attrName>fillcolor</p:attrName>
                                        </p:attrNameLst>
                                      </p:cBhvr>
                                      <p:to>
                                        <a:srgbClr val="FFF2CC"/>
                                      </p:to>
                                    </p:animClr>
                                    <p:set>
                                      <p:cBhvr>
                                        <p:cTn id="106" dur="250" fill="hold"/>
                                        <p:tgtEl>
                                          <p:spTgt spid="16"/>
                                        </p:tgtEl>
                                        <p:attrNameLst>
                                          <p:attrName>fill.type</p:attrName>
                                        </p:attrNameLst>
                                      </p:cBhvr>
                                      <p:to>
                                        <p:strVal val="solid"/>
                                      </p:to>
                                    </p:set>
                                    <p:set>
                                      <p:cBhvr>
                                        <p:cTn id="107" dur="250" fill="hold"/>
                                        <p:tgtEl>
                                          <p:spTgt spid="16"/>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5" name="click.wav"/>
                                        </p:tgtEl>
                                      </p:cMediaNode>
                                    </p:audio>
                                  </p:subTnLst>
                                </p:cTn>
                              </p:par>
                              <p:par>
                                <p:cTn id="108" presetID="1" presetClass="emph" presetSubtype="2" fill="hold" nodeType="withEffect">
                                  <p:stCondLst>
                                    <p:cond delay="300"/>
                                  </p:stCondLst>
                                  <p:childTnLst>
                                    <p:animClr clrSpc="rgb" dir="cw">
                                      <p:cBhvr>
                                        <p:cTn id="109" dur="250" fill="hold"/>
                                        <p:tgtEl>
                                          <p:spTgt spid="16"/>
                                        </p:tgtEl>
                                        <p:attrNameLst>
                                          <p:attrName>fillcolor</p:attrName>
                                        </p:attrNameLst>
                                      </p:cBhvr>
                                      <p:to>
                                        <a:srgbClr val="FFFF00"/>
                                      </p:to>
                                    </p:animClr>
                                    <p:set>
                                      <p:cBhvr>
                                        <p:cTn id="110" dur="250" fill="hold"/>
                                        <p:tgtEl>
                                          <p:spTgt spid="16"/>
                                        </p:tgtEl>
                                        <p:attrNameLst>
                                          <p:attrName>fill.type</p:attrName>
                                        </p:attrNameLst>
                                      </p:cBhvr>
                                      <p:to>
                                        <p:strVal val="solid"/>
                                      </p:to>
                                    </p:set>
                                    <p:set>
                                      <p:cBhvr>
                                        <p:cTn id="111" dur="250" fill="hold"/>
                                        <p:tgtEl>
                                          <p:spTgt spid="16"/>
                                        </p:tgtEl>
                                        <p:attrNameLst>
                                          <p:attrName>fill.on</p:attrName>
                                        </p:attrNameLst>
                                      </p:cBhvr>
                                      <p:to>
                                        <p:strVal val="true"/>
                                      </p:to>
                                    </p:set>
                                  </p:childTnLst>
                                </p:cTn>
                              </p:par>
                              <p:par>
                                <p:cTn id="112" presetID="23" presetClass="entr" presetSubtype="32" fill="hold" nodeType="withEffect">
                                  <p:stCondLst>
                                    <p:cond delay="0"/>
                                  </p:stCondLst>
                                  <p:childTnLst>
                                    <p:set>
                                      <p:cBhvr>
                                        <p:cTn id="113" dur="1" fill="hold">
                                          <p:stCondLst>
                                            <p:cond delay="0"/>
                                          </p:stCondLst>
                                        </p:cTn>
                                        <p:tgtEl>
                                          <p:spTgt spid="22"/>
                                        </p:tgtEl>
                                        <p:attrNameLst>
                                          <p:attrName>style.visibility</p:attrName>
                                        </p:attrNameLst>
                                      </p:cBhvr>
                                      <p:to>
                                        <p:strVal val="visible"/>
                                      </p:to>
                                    </p:set>
                                    <p:anim calcmode="lin" valueType="num">
                                      <p:cBhvr>
                                        <p:cTn id="114" dur="250" fill="hold"/>
                                        <p:tgtEl>
                                          <p:spTgt spid="22"/>
                                        </p:tgtEl>
                                        <p:attrNameLst>
                                          <p:attrName>ppt_w</p:attrName>
                                        </p:attrNameLst>
                                      </p:cBhvr>
                                      <p:tavLst>
                                        <p:tav tm="0">
                                          <p:val>
                                            <p:strVal val="4*#ppt_w"/>
                                          </p:val>
                                        </p:tav>
                                        <p:tav tm="100000">
                                          <p:val>
                                            <p:strVal val="#ppt_w"/>
                                          </p:val>
                                        </p:tav>
                                      </p:tavLst>
                                    </p:anim>
                                    <p:anim calcmode="lin" valueType="num">
                                      <p:cBhvr>
                                        <p:cTn id="115"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2"/>
                                            </p:cond>
                                          </p:stCondLst>
                                          <p:endCondLst>
                                            <p:cond evt="onStopAudio" delay="0">
                                              <p:tgtEl>
                                                <p:sldTgt/>
                                              </p:tgtEl>
                                            </p:cond>
                                          </p:endCondLst>
                                        </p:cTn>
                                        <p:tgtEl>
                                          <p:sndTgt r:embed="rId7" name="Wrong Buzzer.wav"/>
                                        </p:tgtEl>
                                      </p:cMediaNode>
                                    </p:audio>
                                  </p:subTnLst>
                                </p:cTn>
                              </p:par>
                            </p:childTnLst>
                          </p:cTn>
                        </p:par>
                      </p:childTnLst>
                    </p:cTn>
                  </p:par>
                </p:childTnLst>
              </p:cTn>
              <p:nextCondLst>
                <p:cond evt="onClick" delay="0">
                  <p:tgtEl>
                    <p:spTgt spid="16"/>
                  </p:tgtEl>
                </p:cond>
              </p:nextCondLst>
            </p:seq>
          </p:childTnLst>
        </p:cTn>
      </p:par>
    </p:tnLst>
    <p:bldLst>
      <p:bldP spid="6" grpId="0" animBg="1"/>
      <p:bldP spid="6" grpId="1" animBg="1"/>
      <p:bldP spid="7" grpId="0" animBg="1"/>
      <p:bldP spid="8"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flip="none" rotWithShape="1">
            <a:gsLst>
              <a:gs pos="15930">
                <a:schemeClr val="accent6">
                  <a:lumMod val="40000"/>
                  <a:lumOff val="60000"/>
                </a:schemeClr>
              </a:gs>
              <a:gs pos="66356">
                <a:schemeClr val="accent4">
                  <a:lumMod val="20000"/>
                  <a:lumOff val="80000"/>
                </a:schemeClr>
              </a:gs>
              <a:gs pos="87600">
                <a:schemeClr val="accent5">
                  <a:lumMod val="40000"/>
                  <a:lumOff val="60000"/>
                </a:schemeClr>
              </a:gs>
              <a:gs pos="26550">
                <a:schemeClr val="bg1">
                  <a:lumMod val="85000"/>
                </a:schemeClr>
              </a:gs>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path path="circle">
              <a:fillToRect l="100000" t="100000"/>
            </a:path>
            <a:tileRect r="-100000" b="-100000"/>
          </a:gradFill>
        </p:spPr>
        <p:style>
          <a:lnRef idx="1">
            <a:schemeClr val="accent2"/>
          </a:lnRef>
          <a:fillRef idx="2">
            <a:schemeClr val="accent2"/>
          </a:fillRef>
          <a:effectRef idx="1">
            <a:schemeClr val="accent2"/>
          </a:effectRef>
          <a:fontRef idx="minor">
            <a:schemeClr val="dk1"/>
          </a:fontRef>
        </p:style>
        <p:txBody>
          <a:bodyPr/>
          <a:lstStyle/>
          <a:p>
            <a:endParaRPr lang="en-US" dirty="0"/>
          </a:p>
        </p:txBody>
      </p:sp>
      <p:sp>
        <p:nvSpPr>
          <p:cNvPr id="6" name="Rectangle: Folded Corner 26">
            <a:extLst>
              <a:ext uri="{FF2B5EF4-FFF2-40B4-BE49-F238E27FC236}">
                <a16:creationId xmlns="" xmlns:a16="http://schemas.microsoft.com/office/drawing/2014/main" xmlns:a14="http://schemas.microsoft.com/office/drawing/2010/main" xmlns:mc="http://schemas.openxmlformats.org/markup-compatibility/2006" id="{A468FF43-48BE-45C8-AE0E-72371E21D00D}"/>
              </a:ext>
            </a:extLst>
          </p:cNvPr>
          <p:cNvSpPr/>
          <p:nvPr/>
        </p:nvSpPr>
        <p:spPr>
          <a:xfrm>
            <a:off x="313509" y="87507"/>
            <a:ext cx="11428497" cy="1845878"/>
          </a:xfrm>
          <a:prstGeom prst="foldedCorne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en-US" sz="4000" b="1" smtClean="0">
                <a:latin typeface="Times New Roman" pitchFamily="18" charset="0"/>
                <a:cs typeface="Times New Roman" pitchFamily="18" charset="0"/>
              </a:rPr>
              <a:t>Câu 3:</a:t>
            </a:r>
            <a:r>
              <a:rPr lang="vi-VN" sz="4000" b="1" smtClean="0">
                <a:latin typeface="Times New Roman" pitchFamily="18" charset="0"/>
                <a:cs typeface="Times New Roman" pitchFamily="18" charset="0"/>
              </a:rPr>
              <a:t>Làm tròn số b = 6 547,12 đến hàng trăm</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Folded Corner 27">
            <a:extLst>
              <a:ext uri="{FF2B5EF4-FFF2-40B4-BE49-F238E27FC236}">
                <a16:creationId xmlns="" xmlns:a16="http://schemas.microsoft.com/office/drawing/2014/main" id="{02105D08-1F14-416F-86C2-51DFEA1D8826}"/>
              </a:ext>
            </a:extLst>
          </p:cNvPr>
          <p:cNvSpPr/>
          <p:nvPr/>
        </p:nvSpPr>
        <p:spPr>
          <a:xfrm>
            <a:off x="313508" y="2107574"/>
            <a:ext cx="10939625" cy="2905085"/>
          </a:xfrm>
          <a:prstGeom prst="foldedCorner">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 xmlns:a16="http://schemas.microsoft.com/office/drawing/2014/main" id="{8A1AF95E-ACBD-46E9-8F43-1F6D65A0D221}"/>
              </a:ext>
            </a:extLst>
          </p:cNvPr>
          <p:cNvSpPr/>
          <p:nvPr/>
        </p:nvSpPr>
        <p:spPr>
          <a:xfrm rot="5600923">
            <a:off x="91239" y="6090393"/>
            <a:ext cx="1243512" cy="278397"/>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Pentagon 30">
            <a:hlinkClick r:id="rId8" action="ppaction://hlinksldjump"/>
            <a:extLst>
              <a:ext uri="{FF2B5EF4-FFF2-40B4-BE49-F238E27FC236}">
                <a16:creationId xmlns="" xmlns:a16="http://schemas.microsoft.com/office/drawing/2014/main" id="{AA693000-41B6-4481-BACC-F3E8F4F6DBBA}"/>
              </a:ext>
            </a:extLst>
          </p:cNvPr>
          <p:cNvSpPr/>
          <p:nvPr/>
        </p:nvSpPr>
        <p:spPr>
          <a:xfrm rot="586976" flipH="1">
            <a:off x="-44295" y="5319625"/>
            <a:ext cx="1849630" cy="742002"/>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sp>
        <p:nvSpPr>
          <p:cNvPr id="10" name="Flowchart: Summing Junction 9">
            <a:extLst>
              <a:ext uri="{FF2B5EF4-FFF2-40B4-BE49-F238E27FC236}">
                <a16:creationId xmlns="" xmlns:a16="http://schemas.microsoft.com/office/drawing/2014/main" id="{9A9D8C94-FF71-4542-A1F8-47F84D77E78E}"/>
              </a:ext>
            </a:extLst>
          </p:cNvPr>
          <p:cNvSpPr/>
          <p:nvPr/>
        </p:nvSpPr>
        <p:spPr>
          <a:xfrm>
            <a:off x="833934" y="5637709"/>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 xmlns:a16="http://schemas.microsoft.com/office/drawing/2014/main" id="{642873B8-CC7C-4CCD-B555-E79C2046F9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sp>
        <p:nvSpPr>
          <p:cNvPr id="13" name="Rectangle 12"/>
          <p:cNvSpPr/>
          <p:nvPr/>
        </p:nvSpPr>
        <p:spPr>
          <a:xfrm>
            <a:off x="313510" y="2249266"/>
            <a:ext cx="5375114" cy="121365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40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742950" lvl="0" indent="-742950">
              <a:buAutoNum type="alphaUcPeriod"/>
              <a:defRPr/>
            </a:pPr>
            <a:r>
              <a:rPr lang="vi-VN" sz="4000" b="0" i="0" smtClean="0">
                <a:solidFill>
                  <a:schemeClr val="tx1"/>
                </a:solidFill>
                <a:latin typeface="Times New Roman" pitchFamily="18" charset="0"/>
                <a:cs typeface="Times New Roman" pitchFamily="18" charset="0"/>
              </a:rPr>
              <a:t>6 547</a:t>
            </a:r>
          </a:p>
          <a:p>
            <a:pPr lvl="0">
              <a:defRPr/>
            </a:pPr>
            <a:endParaRPr lang="en-US" sz="4000" dirty="0" smtClean="0">
              <a:solidFill>
                <a:schemeClr val="tx1"/>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4" name="Rectangle 13"/>
          <p:cNvSpPr/>
          <p:nvPr/>
        </p:nvSpPr>
        <p:spPr>
          <a:xfrm>
            <a:off x="6027757" y="2249266"/>
            <a:ext cx="5094511" cy="121365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a:defRPr/>
            </a:pPr>
            <a:r>
              <a:rPr kumimoji="0" lang="vi-VN" sz="4000" b="0"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B. 6 548</a:t>
            </a:r>
            <a:endParaRPr lang="vi-VN" sz="4000" b="0" i="0" smtClean="0">
              <a:solidFill>
                <a:prstClr val="black"/>
              </a:solidFill>
              <a:latin typeface="Times New Roman" pitchFamily="18" charset="0"/>
              <a:cs typeface="Times New Roman" pitchFamily="18" charset="0"/>
            </a:endParaRPr>
          </a:p>
          <a:p>
            <a:pPr>
              <a:defRPr/>
            </a:pPr>
            <a:endParaRPr lang="en-US" sz="2400" dirty="0">
              <a:solidFill>
                <a:schemeClr val="tx1"/>
              </a:solidFill>
            </a:endParaRPr>
          </a:p>
          <a:p>
            <a:pPr lvl="0">
              <a:defRPr/>
            </a:pPr>
            <a:endParaRPr kumimoji="0" lang="vi-VN" sz="24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15" name="Rectangle 14"/>
          <p:cNvSpPr/>
          <p:nvPr/>
        </p:nvSpPr>
        <p:spPr>
          <a:xfrm>
            <a:off x="313510" y="3727889"/>
            <a:ext cx="5375114" cy="113295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vi-VN" sz="3000" dirty="0" smtClean="0">
              <a:solidFill>
                <a:prstClr val="black"/>
              </a:solidFill>
              <a:latin typeface="Arial" panose="020B0604020202020204" pitchFamily="34" charset="0"/>
            </a:endParaRPr>
          </a:p>
          <a:p>
            <a:pPr>
              <a:defRPr/>
            </a:pPr>
            <a:r>
              <a:rPr lang="vi-VN" sz="4000" smtClean="0">
                <a:solidFill>
                  <a:prstClr val="black"/>
                </a:solidFill>
                <a:latin typeface="+mj-lt"/>
              </a:rPr>
              <a:t>C. 6 547,1</a:t>
            </a:r>
            <a:endParaRPr lang="vi-VN" sz="4000" dirty="0">
              <a:solidFill>
                <a:schemeClr val="tx1"/>
              </a:solidFill>
              <a:latin typeface="+mj-lt"/>
            </a:endParaRPr>
          </a:p>
          <a:p>
            <a:pPr>
              <a:defRPr/>
            </a:pP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6" name="Rectangle 15"/>
          <p:cNvSpPr/>
          <p:nvPr/>
        </p:nvSpPr>
        <p:spPr>
          <a:xfrm>
            <a:off x="6035844" y="3651362"/>
            <a:ext cx="5171565" cy="11329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vi-VN" sz="3300" smtClean="0">
              <a:solidFill>
                <a:prstClr val="black"/>
              </a:solidFill>
              <a:latin typeface="Arial" panose="020B0604020202020204" pitchFamily="34" charset="0"/>
            </a:endParaRPr>
          </a:p>
          <a:p>
            <a:pPr>
              <a:defRPr/>
            </a:pPr>
            <a:r>
              <a:rPr kumimoji="0" lang="vi-VN" sz="4000" b="0" i="0" u="none" strike="noStrike" kern="1200" cap="none" spc="0" normalizeH="0" baseline="0" noProof="0" smtClean="0">
                <a:ln>
                  <a:noFill/>
                </a:ln>
                <a:solidFill>
                  <a:prstClr val="black"/>
                </a:solidFill>
                <a:effectLst/>
                <a:uLnTx/>
                <a:uFillTx/>
                <a:latin typeface="+mj-lt"/>
              </a:rPr>
              <a:t>D</a:t>
            </a:r>
            <a:r>
              <a:rPr lang="vi-VN" sz="4000" smtClean="0">
                <a:solidFill>
                  <a:prstClr val="black"/>
                </a:solidFill>
                <a:latin typeface="+mj-lt"/>
              </a:rPr>
              <a:t>. 6 500</a:t>
            </a:r>
            <a:endParaRPr lang="vi-VN" sz="4000" dirty="0">
              <a:solidFill>
                <a:schemeClr val="tx1"/>
              </a:solidFill>
              <a:latin typeface="+mj-lt"/>
            </a:endParaRPr>
          </a:p>
          <a:p>
            <a:pPr lvl="0">
              <a:defRPr/>
            </a:pPr>
            <a:endParaRPr kumimoji="0" lang="vi-VN" sz="3300" b="0" i="0" u="none" strike="noStrike" kern="1200" cap="none" spc="0" normalizeH="0" baseline="0" noProof="0" dirty="0">
              <a:ln>
                <a:noFill/>
              </a:ln>
              <a:solidFill>
                <a:schemeClr val="tx1"/>
              </a:solidFill>
              <a:effectLst/>
              <a:uLnTx/>
              <a:uFillTx/>
              <a:latin typeface="Arial" panose="020B0604020202020204" pitchFamily="34" charset="0"/>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5992" y="2486067"/>
            <a:ext cx="602632" cy="708059"/>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0829" y="4035373"/>
            <a:ext cx="547795" cy="643628"/>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42811" y="3919036"/>
            <a:ext cx="601899" cy="643793"/>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2080" y="2518198"/>
            <a:ext cx="547935" cy="643793"/>
          </a:xfrm>
          <a:prstGeom prst="rect">
            <a:avLst/>
          </a:prstGeom>
        </p:spPr>
      </p:pic>
      <p:pic>
        <p:nvPicPr>
          <p:cNvPr id="22" name="Picture 21">
            <a:extLst>
              <a:ext uri="{FF2B5EF4-FFF2-40B4-BE49-F238E27FC236}">
                <a16:creationId xmlns="" xmlns:a16="http://schemas.microsoft.com/office/drawing/2014/main" id="{123805F6-EA77-4D51-9744-9F37A57F23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87490" y="5012659"/>
            <a:ext cx="1969179" cy="1743607"/>
          </a:xfrm>
          <a:prstGeom prst="rect">
            <a:avLst/>
          </a:prstGeom>
        </p:spPr>
      </p:pic>
      <p:pic>
        <p:nvPicPr>
          <p:cNvPr id="23" name="Picture 22">
            <a:extLst>
              <a:ext uri="{FF2B5EF4-FFF2-40B4-BE49-F238E27FC236}">
                <a16:creationId xmlns="" xmlns:a16="http://schemas.microsoft.com/office/drawing/2014/main" id="{18B3DB36-0CAB-4CD0-BE48-595E0CADE40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7490" y="4568569"/>
            <a:ext cx="2060627" cy="1383912"/>
          </a:xfrm>
          <a:prstGeom prst="rect">
            <a:avLst/>
          </a:prstGeom>
        </p:spPr>
      </p:pic>
      <p:sp>
        <p:nvSpPr>
          <p:cNvPr id="24" name="Rectangle: Folded Corner 8">
            <a:extLst>
              <a:ext uri="{FF2B5EF4-FFF2-40B4-BE49-F238E27FC236}">
                <a16:creationId xmlns="" xmlns:a16="http://schemas.microsoft.com/office/drawing/2014/main" id="{6FCD71A2-4BFE-4953-931C-BECE5B4A1D66}"/>
              </a:ext>
            </a:extLst>
          </p:cNvPr>
          <p:cNvSpPr/>
          <p:nvPr/>
        </p:nvSpPr>
        <p:spPr>
          <a:xfrm>
            <a:off x="9769988" y="4869865"/>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+ 1</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5" name="Picture 24">
            <a:extLst>
              <a:ext uri="{FF2B5EF4-FFF2-40B4-BE49-F238E27FC236}">
                <a16:creationId xmlns="" xmlns:a16="http://schemas.microsoft.com/office/drawing/2014/main" id="{642873B8-CC7C-4CCD-B555-E79C2046F9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26" name="Picture 25">
            <a:extLst>
              <a:ext uri="{FF2B5EF4-FFF2-40B4-BE49-F238E27FC236}">
                <a16:creationId xmlns=""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54506" y="4568569"/>
            <a:ext cx="714375" cy="1190625"/>
          </a:xfrm>
          <a:prstGeom prst="rect">
            <a:avLst/>
          </a:prstGeom>
        </p:spPr>
      </p:pic>
    </p:spTree>
    <p:extLst>
      <p:ext uri="{BB962C8B-B14F-4D97-AF65-F5344CB8AC3E}">
        <p14:creationId xmlns:p14="http://schemas.microsoft.com/office/powerpoint/2010/main" val="22514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42"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0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1" presetClass="emph" presetSubtype="2" fill="hold" nodeType="withEffect">
                                  <p:stCondLst>
                                    <p:cond delay="1000"/>
                                  </p:stCondLst>
                                  <p:childTnLst>
                                    <p:animClr clrSpc="rgb" dir="cw">
                                      <p:cBhvr>
                                        <p:cTn id="48" dur="250" fill="hold"/>
                                        <p:tgtEl>
                                          <p:spTgt spid="13"/>
                                        </p:tgtEl>
                                        <p:attrNameLst>
                                          <p:attrName>fillcolor</p:attrName>
                                        </p:attrNameLst>
                                      </p:cBhvr>
                                      <p:to>
                                        <a:srgbClr val="FFFF00"/>
                                      </p:to>
                                    </p:animClr>
                                    <p:set>
                                      <p:cBhvr>
                                        <p:cTn id="49" dur="250" fill="hold"/>
                                        <p:tgtEl>
                                          <p:spTgt spid="13"/>
                                        </p:tgtEl>
                                        <p:attrNameLst>
                                          <p:attrName>fill.type</p:attrName>
                                        </p:attrNameLst>
                                      </p:cBhvr>
                                      <p:to>
                                        <p:strVal val="solid"/>
                                      </p:to>
                                    </p:set>
                                    <p:set>
                                      <p:cBhvr>
                                        <p:cTn id="50" dur="250" fill="hold"/>
                                        <p:tgtEl>
                                          <p:spTgt spid="13"/>
                                        </p:tgtEl>
                                        <p:attrNameLst>
                                          <p:attrName>fill.on</p:attrName>
                                        </p:attrNameLst>
                                      </p:cBhvr>
                                      <p:to>
                                        <p:strVal val="true"/>
                                      </p:to>
                                    </p:se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23" presetClass="entr" presetSubtype="32" fill="hold" nodeType="withEffect">
                                  <p:stCondLst>
                                    <p:cond delay="10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ppt_w</p:attrName>
                                        </p:attrNameLst>
                                      </p:cBhvr>
                                      <p:tavLst>
                                        <p:tav tm="0">
                                          <p:val>
                                            <p:strVal val="4*#ppt_w"/>
                                          </p:val>
                                        </p:tav>
                                        <p:tav tm="100000">
                                          <p:val>
                                            <p:strVal val="#ppt_w"/>
                                          </p:val>
                                        </p:tav>
                                      </p:tavLst>
                                    </p:anim>
                                    <p:anim calcmode="lin" valueType="num">
                                      <p:cBhvr>
                                        <p:cTn id="5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50" fill="hold"/>
                                        <p:tgtEl>
                                          <p:spTgt spid="14"/>
                                        </p:tgtEl>
                                        <p:attrNameLst>
                                          <p:attrName>fillcolor</p:attrName>
                                        </p:attrNameLst>
                                      </p:cBhvr>
                                      <p:to>
                                        <a:srgbClr val="FFF2CC"/>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5" presetID="1" presetClass="emph" presetSubtype="2" fill="hold" nodeType="withEffect">
                                  <p:stCondLst>
                                    <p:cond delay="1000"/>
                                  </p:stCondLst>
                                  <p:childTnLst>
                                    <p:animClr clrSpc="rgb" dir="cw">
                                      <p:cBhvr>
                                        <p:cTn id="66" dur="250" fill="hold"/>
                                        <p:tgtEl>
                                          <p:spTgt spid="14"/>
                                        </p:tgtEl>
                                        <p:attrNameLst>
                                          <p:attrName>fillcolor</p:attrName>
                                        </p:attrNameLst>
                                      </p:cBhvr>
                                      <p:to>
                                        <a:srgbClr val="FFFF00"/>
                                      </p:to>
                                    </p:animClr>
                                    <p:set>
                                      <p:cBhvr>
                                        <p:cTn id="67" dur="250" fill="hold"/>
                                        <p:tgtEl>
                                          <p:spTgt spid="14"/>
                                        </p:tgtEl>
                                        <p:attrNameLst>
                                          <p:attrName>fill.type</p:attrName>
                                        </p:attrNameLst>
                                      </p:cBhvr>
                                      <p:to>
                                        <p:strVal val="solid"/>
                                      </p:to>
                                    </p:set>
                                    <p:set>
                                      <p:cBhvr>
                                        <p:cTn id="68" dur="250" fill="hold"/>
                                        <p:tgtEl>
                                          <p:spTgt spid="14"/>
                                        </p:tgtEl>
                                        <p:attrNameLst>
                                          <p:attrName>fill.on</p:attrName>
                                        </p:attrNameLst>
                                      </p:cBhvr>
                                      <p:to>
                                        <p:strVal val="true"/>
                                      </p:to>
                                    </p:set>
                                  </p:childTnLst>
                                </p:cTn>
                              </p:par>
                              <p:par>
                                <p:cTn id="69" presetID="23" presetClass="entr" presetSubtype="32" fill="hold" nodeType="withEffect">
                                  <p:stCondLst>
                                    <p:cond delay="10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strVal val="4*#ppt_w"/>
                                          </p:val>
                                        </p:tav>
                                        <p:tav tm="100000">
                                          <p:val>
                                            <p:strVal val="#ppt_w"/>
                                          </p:val>
                                        </p:tav>
                                      </p:tavLst>
                                    </p:anim>
                                    <p:anim calcmode="lin" valueType="num">
                                      <p:cBhvr>
                                        <p:cTn id="72"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5"/>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50" fill="hold"/>
                                        <p:tgtEl>
                                          <p:spTgt spid="15"/>
                                        </p:tgtEl>
                                        <p:attrNameLst>
                                          <p:attrName>fillcolor</p:attrName>
                                        </p:attrNameLst>
                                      </p:cBhvr>
                                      <p:to>
                                        <a:srgbClr val="FFF2CC"/>
                                      </p:to>
                                    </p:animClr>
                                    <p:set>
                                      <p:cBhvr>
                                        <p:cTn id="78" dur="250" fill="hold"/>
                                        <p:tgtEl>
                                          <p:spTgt spid="15"/>
                                        </p:tgtEl>
                                        <p:attrNameLst>
                                          <p:attrName>fill.type</p:attrName>
                                        </p:attrNameLst>
                                      </p:cBhvr>
                                      <p:to>
                                        <p:strVal val="solid"/>
                                      </p:to>
                                    </p:set>
                                    <p:set>
                                      <p:cBhvr>
                                        <p:cTn id="79" dur="250" fill="hold"/>
                                        <p:tgtEl>
                                          <p:spTgt spid="15"/>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80" presetID="23" presetClass="entr" presetSubtype="32" fill="hold" nodeType="withEffect">
                                  <p:stCondLst>
                                    <p:cond delay="100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strVal val="4*#ppt_w"/>
                                          </p:val>
                                        </p:tav>
                                        <p:tav tm="100000">
                                          <p:val>
                                            <p:strVal val="#ppt_w"/>
                                          </p:val>
                                        </p:tav>
                                      </p:tavLst>
                                    </p:anim>
                                    <p:anim calcmode="lin" valueType="num">
                                      <p:cBhvr>
                                        <p:cTn id="83"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4" name="Wrong Buzzer.wav"/>
                                        </p:tgtEl>
                                      </p:cMediaNode>
                                    </p:audio>
                                  </p:subTnLst>
                                </p:cTn>
                              </p:par>
                              <p:par>
                                <p:cTn id="84" presetID="1" presetClass="emph" presetSubtype="2" fill="hold" nodeType="withEffect">
                                  <p:stCondLst>
                                    <p:cond delay="1000"/>
                                  </p:stCondLst>
                                  <p:childTnLst>
                                    <p:animClr clrSpc="rgb" dir="cw">
                                      <p:cBhvr>
                                        <p:cTn id="85" dur="250" fill="hold"/>
                                        <p:tgtEl>
                                          <p:spTgt spid="15"/>
                                        </p:tgtEl>
                                        <p:attrNameLst>
                                          <p:attrName>fillcolor</p:attrName>
                                        </p:attrNameLst>
                                      </p:cBhvr>
                                      <p:to>
                                        <a:srgbClr val="FFFF00"/>
                                      </p:to>
                                    </p:animClr>
                                    <p:set>
                                      <p:cBhvr>
                                        <p:cTn id="86" dur="250" fill="hold"/>
                                        <p:tgtEl>
                                          <p:spTgt spid="15"/>
                                        </p:tgtEl>
                                        <p:attrNameLst>
                                          <p:attrName>fill.type</p:attrName>
                                        </p:attrNameLst>
                                      </p:cBhvr>
                                      <p:to>
                                        <p:strVal val="solid"/>
                                      </p:to>
                                    </p:set>
                                    <p:set>
                                      <p:cBhvr>
                                        <p:cTn id="87"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88" restart="whenNotActive" fill="hold" evtFilter="cancelBubble" nodeType="interactiveSeq">
                <p:stCondLst>
                  <p:cond evt="onClick" delay="0">
                    <p:tgtEl>
                      <p:spTgt spid="16"/>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nodeType="clickEffect">
                                  <p:stCondLst>
                                    <p:cond delay="0"/>
                                  </p:stCondLst>
                                  <p:childTnLst>
                                    <p:animClr clrSpc="rgb" dir="cw">
                                      <p:cBhvr>
                                        <p:cTn id="92" dur="250" fill="hold"/>
                                        <p:tgtEl>
                                          <p:spTgt spid="16"/>
                                        </p:tgtEl>
                                        <p:attrNameLst>
                                          <p:attrName>fillcolor</p:attrName>
                                        </p:attrNameLst>
                                      </p:cBhvr>
                                      <p:to>
                                        <a:srgbClr val="FFF2CC"/>
                                      </p:to>
                                    </p:animClr>
                                    <p:set>
                                      <p:cBhvr>
                                        <p:cTn id="93" dur="250" fill="hold"/>
                                        <p:tgtEl>
                                          <p:spTgt spid="16"/>
                                        </p:tgtEl>
                                        <p:attrNameLst>
                                          <p:attrName>fill.type</p:attrName>
                                        </p:attrNameLst>
                                      </p:cBhvr>
                                      <p:to>
                                        <p:strVal val="solid"/>
                                      </p:to>
                                    </p:set>
                                    <p:set>
                                      <p:cBhvr>
                                        <p:cTn id="94" dur="250" fill="hold"/>
                                        <p:tgtEl>
                                          <p:spTgt spid="16"/>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par>
                                <p:cTn id="95" presetID="23" presetClass="entr" presetSubtype="32" fill="hold" nodeType="withEffect">
                                  <p:stCondLst>
                                    <p:cond delay="1000"/>
                                  </p:stCondLst>
                                  <p:childTnLst>
                                    <p:set>
                                      <p:cBhvr>
                                        <p:cTn id="96" dur="1" fill="hold">
                                          <p:stCondLst>
                                            <p:cond delay="0"/>
                                          </p:stCondLst>
                                        </p:cTn>
                                        <p:tgtEl>
                                          <p:spTgt spid="19"/>
                                        </p:tgtEl>
                                        <p:attrNameLst>
                                          <p:attrName>style.visibility</p:attrName>
                                        </p:attrNameLst>
                                      </p:cBhvr>
                                      <p:to>
                                        <p:strVal val="visible"/>
                                      </p:to>
                                    </p:set>
                                    <p:anim calcmode="lin" valueType="num">
                                      <p:cBhvr>
                                        <p:cTn id="97" dur="250" fill="hold"/>
                                        <p:tgtEl>
                                          <p:spTgt spid="19"/>
                                        </p:tgtEl>
                                        <p:attrNameLst>
                                          <p:attrName>ppt_w</p:attrName>
                                        </p:attrNameLst>
                                      </p:cBhvr>
                                      <p:tavLst>
                                        <p:tav tm="0">
                                          <p:val>
                                            <p:strVal val="4*#ppt_w"/>
                                          </p:val>
                                        </p:tav>
                                        <p:tav tm="100000">
                                          <p:val>
                                            <p:strVal val="#ppt_w"/>
                                          </p:val>
                                        </p:tav>
                                      </p:tavLst>
                                    </p:anim>
                                    <p:anim calcmode="lin" valueType="num">
                                      <p:cBhvr>
                                        <p:cTn id="98"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5" name="Check mark.wav"/>
                                        </p:tgtEl>
                                      </p:cMediaNode>
                                    </p:audio>
                                  </p:subTnLst>
                                </p:cTn>
                              </p:par>
                              <p:par>
                                <p:cTn id="99" presetID="1" presetClass="emph" presetSubtype="2" fill="hold" nodeType="withEffect">
                                  <p:stCondLst>
                                    <p:cond delay="1000"/>
                                  </p:stCondLst>
                                  <p:childTnLst>
                                    <p:animClr clrSpc="rgb" dir="cw">
                                      <p:cBhvr>
                                        <p:cTn id="100" dur="250" fill="hold"/>
                                        <p:tgtEl>
                                          <p:spTgt spid="16"/>
                                        </p:tgtEl>
                                        <p:attrNameLst>
                                          <p:attrName>fillcolor</p:attrName>
                                        </p:attrNameLst>
                                      </p:cBhvr>
                                      <p:to>
                                        <a:srgbClr val="00B050"/>
                                      </p:to>
                                    </p:animClr>
                                    <p:set>
                                      <p:cBhvr>
                                        <p:cTn id="101" dur="250" fill="hold"/>
                                        <p:tgtEl>
                                          <p:spTgt spid="16"/>
                                        </p:tgtEl>
                                        <p:attrNameLst>
                                          <p:attrName>fill.type</p:attrName>
                                        </p:attrNameLst>
                                      </p:cBhvr>
                                      <p:to>
                                        <p:strVal val="solid"/>
                                      </p:to>
                                    </p:set>
                                    <p:set>
                                      <p:cBhvr>
                                        <p:cTn id="102"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03" restart="whenNotActive" fill="hold" evtFilter="cancelBubble" nodeType="interactiveSeq">
                <p:stCondLst>
                  <p:cond evt="onClick" delay="0">
                    <p:tgtEl>
                      <p:spTgt spid="23"/>
                    </p:tgtEl>
                  </p:cond>
                </p:stCondLst>
                <p:endSync evt="end" delay="0">
                  <p:rtn val="all"/>
                </p:endSync>
                <p:childTnLst>
                  <p:par>
                    <p:cTn id="104" fill="hold">
                      <p:stCondLst>
                        <p:cond delay="0"/>
                      </p:stCondLst>
                      <p:childTnLst>
                        <p:par>
                          <p:cTn id="105" fill="hold">
                            <p:stCondLst>
                              <p:cond delay="0"/>
                            </p:stCondLst>
                            <p:childTnLst>
                              <p:par>
                                <p:cTn id="106" presetID="64" presetClass="path" presetSubtype="0" accel="50000" decel="50000" fill="hold" nodeType="clickEffect">
                                  <p:stCondLst>
                                    <p:cond delay="0"/>
                                  </p:stCondLst>
                                  <p:childTnLst>
                                    <p:animMotion origin="layout" path="M -1.66667E-6 -3.7037E-6 L -1.66667E-6 -0.22476 " pathEditMode="relative" rAng="0" ptsTypes="AA">
                                      <p:cBhvr>
                                        <p:cTn id="107" dur="2000" fill="hold"/>
                                        <p:tgtEl>
                                          <p:spTgt spid="23"/>
                                        </p:tgtEl>
                                        <p:attrNameLst>
                                          <p:attrName>ppt_x</p:attrName>
                                          <p:attrName>ppt_y</p:attrName>
                                        </p:attrNameLst>
                                      </p:cBhvr>
                                      <p:rCtr x="0" y="-11250"/>
                                    </p:animMotion>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par>
                          <p:cTn id="108" fill="hold">
                            <p:stCondLst>
                              <p:cond delay="2000"/>
                            </p:stCondLst>
                            <p:childTnLst>
                              <p:par>
                                <p:cTn id="109" presetID="22" presetClass="entr" presetSubtype="4"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down)">
                                      <p:cBhvr>
                                        <p:cTn id="111" dur="500"/>
                                        <p:tgtEl>
                                          <p:spTgt spid="24"/>
                                        </p:tgtEl>
                                      </p:cBhvr>
                                    </p:animEffect>
                                  </p:childTnLst>
                                  <p:subTnLst>
                                    <p:audio>
                                      <p:cMediaNode>
                                        <p:cTn display="0" masterRel="sameClick">
                                          <p:stCondLst>
                                            <p:cond evt="begin" delay="0">
                                              <p:tn val="109"/>
                                            </p:cond>
                                          </p:stCondLst>
                                          <p:endCondLst>
                                            <p:cond evt="onStopAudio" delay="0">
                                              <p:tgtEl>
                                                <p:sldTgt/>
                                              </p:tgtEl>
                                            </p:cond>
                                          </p:endCondLst>
                                        </p:cTn>
                                        <p:tgtEl>
                                          <p:sndTgt r:embed="rId6" name="applause.wav"/>
                                        </p:tgtEl>
                                      </p:cMediaNode>
                                    </p:audio>
                                  </p:subTnLst>
                                </p:cTn>
                              </p:par>
                              <p:par>
                                <p:cTn id="112" presetID="10" presetClass="entr" presetSubtype="0" fill="hold" nodeType="with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500"/>
                                        <p:tgtEl>
                                          <p:spTgt spid="26"/>
                                        </p:tgtEl>
                                      </p:cBhvr>
                                    </p:animEffect>
                                  </p:childTnLst>
                                </p:cTn>
                              </p:par>
                            </p:childTnLst>
                          </p:cTn>
                        </p:par>
                        <p:par>
                          <p:cTn id="115" fill="hold">
                            <p:stCondLst>
                              <p:cond delay="2500"/>
                            </p:stCondLst>
                            <p:childTnLst>
                              <p:par>
                                <p:cTn id="116" presetID="32" presetClass="emph" presetSubtype="0" repeatCount="indefinite" fill="hold" grpId="1" nodeType="afterEffect">
                                  <p:stCondLst>
                                    <p:cond delay="0"/>
                                  </p:stCondLst>
                                  <p:childTnLst>
                                    <p:animRot by="120000">
                                      <p:cBhvr>
                                        <p:cTn id="117" dur="100" fill="hold">
                                          <p:stCondLst>
                                            <p:cond delay="0"/>
                                          </p:stCondLst>
                                        </p:cTn>
                                        <p:tgtEl>
                                          <p:spTgt spid="24"/>
                                        </p:tgtEl>
                                        <p:attrNameLst>
                                          <p:attrName>r</p:attrName>
                                        </p:attrNameLst>
                                      </p:cBhvr>
                                    </p:animRot>
                                    <p:animRot by="-240000">
                                      <p:cBhvr>
                                        <p:cTn id="118" dur="200" fill="hold">
                                          <p:stCondLst>
                                            <p:cond delay="200"/>
                                          </p:stCondLst>
                                        </p:cTn>
                                        <p:tgtEl>
                                          <p:spTgt spid="24"/>
                                        </p:tgtEl>
                                        <p:attrNameLst>
                                          <p:attrName>r</p:attrName>
                                        </p:attrNameLst>
                                      </p:cBhvr>
                                    </p:animRot>
                                    <p:animRot by="240000">
                                      <p:cBhvr>
                                        <p:cTn id="119" dur="200" fill="hold">
                                          <p:stCondLst>
                                            <p:cond delay="400"/>
                                          </p:stCondLst>
                                        </p:cTn>
                                        <p:tgtEl>
                                          <p:spTgt spid="24"/>
                                        </p:tgtEl>
                                        <p:attrNameLst>
                                          <p:attrName>r</p:attrName>
                                        </p:attrNameLst>
                                      </p:cBhvr>
                                    </p:animRot>
                                    <p:animRot by="-240000">
                                      <p:cBhvr>
                                        <p:cTn id="120" dur="200" fill="hold">
                                          <p:stCondLst>
                                            <p:cond delay="600"/>
                                          </p:stCondLst>
                                        </p:cTn>
                                        <p:tgtEl>
                                          <p:spTgt spid="24"/>
                                        </p:tgtEl>
                                        <p:attrNameLst>
                                          <p:attrName>r</p:attrName>
                                        </p:attrNameLst>
                                      </p:cBhvr>
                                    </p:animRot>
                                    <p:animRot by="120000">
                                      <p:cBhvr>
                                        <p:cTn id="121" dur="200" fill="hold">
                                          <p:stCondLst>
                                            <p:cond delay="800"/>
                                          </p:stCondLst>
                                        </p:cTn>
                                        <p:tgtEl>
                                          <p:spTgt spid="24"/>
                                        </p:tgtEl>
                                        <p:attrNameLst>
                                          <p:attrName>r</p:attrName>
                                        </p:attrNameLst>
                                      </p:cBhvr>
                                    </p:animRot>
                                  </p:childTnLst>
                                </p:cTn>
                              </p:par>
                            </p:childTnLst>
                          </p:cTn>
                        </p:par>
                      </p:childTnLst>
                    </p:cTn>
                  </p:par>
                </p:childTnLst>
              </p:cTn>
              <p:nextCondLst>
                <p:cond evt="onClick" delay="0">
                  <p:tgtEl>
                    <p:spTgt spid="23"/>
                  </p:tgtEl>
                </p:cond>
              </p:nextCondLst>
            </p:seq>
          </p:childTnLst>
        </p:cTn>
      </p:par>
    </p:tnLst>
    <p:bldLst>
      <p:bldP spid="6" grpId="0" animBg="1"/>
      <p:bldP spid="7" grpId="0" animBg="1"/>
      <p:bldP spid="13" grpId="0" animBg="1"/>
      <p:bldP spid="14" grpId="0" animBg="1"/>
      <p:bldP spid="15" grpId="0" animBg="1"/>
      <p:bldP spid="16" grpId="0"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flip="none" rotWithShape="1">
            <a:gsLst>
              <a:gs pos="30000">
                <a:schemeClr val="bg1">
                  <a:lumMod val="85000"/>
                </a:schemeClr>
              </a:gs>
              <a:gs pos="70000">
                <a:schemeClr val="accent4">
                  <a:lumMod val="20000"/>
                  <a:lumOff val="80000"/>
                </a:schemeClr>
              </a:gs>
              <a:gs pos="86750">
                <a:schemeClr val="accent1">
                  <a:lumMod val="40000"/>
                  <a:lumOff val="60000"/>
                </a:schemeClr>
              </a:gs>
              <a:gs pos="13250">
                <a:schemeClr val="accent6">
                  <a:lumMod val="40000"/>
                  <a:lumOff val="60000"/>
                </a:schemeClr>
              </a:gs>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path path="circle">
              <a:fillToRect l="100000" t="100000"/>
            </a:path>
            <a:tileRect r="-100000" b="-100000"/>
          </a:gradFill>
        </p:spPr>
        <p:style>
          <a:lnRef idx="1">
            <a:schemeClr val="accent2"/>
          </a:lnRef>
          <a:fillRef idx="2">
            <a:schemeClr val="accent2"/>
          </a:fillRef>
          <a:effectRef idx="1">
            <a:schemeClr val="accent2"/>
          </a:effectRef>
          <a:fontRef idx="minor">
            <a:schemeClr val="dk1"/>
          </a:fontRef>
        </p:style>
        <p:txBody>
          <a:bodyPr/>
          <a:lstStyle/>
          <a:p>
            <a:endParaRPr lang="en-US" dirty="0"/>
          </a:p>
        </p:txBody>
      </p:sp>
      <p:pic>
        <p:nvPicPr>
          <p:cNvPr id="4" name="Picture 3">
            <a:extLst>
              <a:ext uri="{FF2B5EF4-FFF2-40B4-BE49-F238E27FC236}">
                <a16:creationId xmlns="" xmlns:a16="http://schemas.microsoft.com/office/drawing/2014/main"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5" name="Picture 4">
            <a:extLst>
              <a:ext uri="{FF2B5EF4-FFF2-40B4-BE49-F238E27FC236}">
                <a16:creationId xmlns="" xmlns:a16="http://schemas.microsoft.com/office/drawing/2014/main"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6" name="Rectangle: Folded Corner 8">
            <a:extLst>
              <a:ext uri="{FF2B5EF4-FFF2-40B4-BE49-F238E27FC236}">
                <a16:creationId xmlns="" xmlns:a16="http://schemas.microsoft.com/office/drawing/2014/main" id="{6FCD71A2-4BFE-4953-931C-BECE5B4A1D66}"/>
              </a:ext>
            </a:extLst>
          </p:cNvPr>
          <p:cNvSpPr/>
          <p:nvPr/>
        </p:nvSpPr>
        <p:spPr>
          <a:xfrm>
            <a:off x="9573823" y="4008132"/>
            <a:ext cx="2445262" cy="15310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vi-VN" sz="2800" b="1" noProof="0" smtClean="0">
                <a:solidFill>
                  <a:srgbClr val="FF0000"/>
                </a:solidFill>
                <a:latin typeface="Tahoma" panose="020B0604030504040204" pitchFamily="34" charset="0"/>
                <a:ea typeface="Tahoma" panose="020B0604030504040204" pitchFamily="34" charset="0"/>
                <a:cs typeface="Tahoma" panose="020B0604030504040204" pitchFamily="34" charset="0"/>
              </a:rPr>
              <a:t> tràng pháo tay</a:t>
            </a:r>
            <a:r>
              <a:rPr kumimoji="0" lang="en-US" sz="1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Folded Corner 26">
            <a:extLst>
              <a:ext uri="{FF2B5EF4-FFF2-40B4-BE49-F238E27FC236}">
                <a16:creationId xmlns="" xmlns:a16="http://schemas.microsoft.com/office/drawing/2014/main" xmlns:a14="http://schemas.microsoft.com/office/drawing/2010/main" xmlns:mc="http://schemas.openxmlformats.org/markup-compatibility/2006" id="{A468FF43-48BE-45C8-AE0E-72371E21D00D}"/>
              </a:ext>
            </a:extLst>
          </p:cNvPr>
          <p:cNvSpPr/>
          <p:nvPr/>
        </p:nvSpPr>
        <p:spPr>
          <a:xfrm>
            <a:off x="332038" y="167054"/>
            <a:ext cx="10889200" cy="1556238"/>
          </a:xfrm>
          <a:prstGeom prst="foldedCorner">
            <a:avLst/>
          </a:prstGeom>
          <a:solidFill>
            <a:srgbClr val="00F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defRPr/>
            </a:pPr>
            <a:endParaRPr lang="en-US" dirty="0" smtClean="0"/>
          </a:p>
          <a:p>
            <a:endParaRPr lang="en-US" sz="3200" b="1" dirty="0" smtClean="0">
              <a:solidFill>
                <a:schemeClr val="tx1"/>
              </a:solidFill>
            </a:endParaRPr>
          </a:p>
          <a:p>
            <a:r>
              <a:rPr lang="en-US" sz="3600" b="1" dirty="0" smtClean="0">
                <a:solidFill>
                  <a:schemeClr val="tx1"/>
                </a:solidFill>
                <a:latin typeface="Times New Roman" pitchFamily="18" charset="0"/>
                <a:cs typeface="Times New Roman" pitchFamily="18" charset="0"/>
              </a:rPr>
              <a:t>Câu</a:t>
            </a:r>
            <a:r>
              <a:rPr lang="en-US" sz="3600" b="1" dirty="0">
                <a:solidFill>
                  <a:schemeClr val="tx1"/>
                </a:solidFill>
                <a:latin typeface="Times New Roman" pitchFamily="18" charset="0"/>
                <a:cs typeface="Times New Roman" pitchFamily="18" charset="0"/>
              </a:rPr>
              <a:t> 4</a:t>
            </a:r>
            <a:r>
              <a:rPr lang="en-US" sz="3600" b="1">
                <a:solidFill>
                  <a:schemeClr val="tx1"/>
                </a:solidFill>
                <a:latin typeface="Times New Roman" pitchFamily="18" charset="0"/>
                <a:cs typeface="Times New Roman" pitchFamily="18" charset="0"/>
              </a:rPr>
              <a:t>:</a:t>
            </a:r>
            <a:r>
              <a:rPr lang="en-US" sz="3600">
                <a:solidFill>
                  <a:schemeClr val="tx1"/>
                </a:solidFill>
                <a:latin typeface="Times New Roman" pitchFamily="18" charset="0"/>
                <a:cs typeface="Times New Roman" pitchFamily="18" charset="0"/>
              </a:rPr>
              <a:t> </a:t>
            </a:r>
            <a:r>
              <a:rPr lang="vi-VN" sz="3600" smtClean="0">
                <a:solidFill>
                  <a:schemeClr val="tx1"/>
                </a:solidFill>
                <a:latin typeface="Times New Roman" pitchFamily="18" charset="0"/>
                <a:cs typeface="Times New Roman" pitchFamily="18" charset="0"/>
              </a:rPr>
              <a:t>Số 657 468 được làm tròn với độ chính x</a:t>
            </a:r>
            <a:r>
              <a:rPr lang="vi-VN" sz="3200" smtClean="0">
                <a:solidFill>
                  <a:schemeClr val="tx1"/>
                </a:solidFill>
                <a:latin typeface="Times New Roman" pitchFamily="18" charset="0"/>
                <a:cs typeface="Times New Roman" pitchFamily="18" charset="0"/>
              </a:rPr>
              <a:t>ác d=80</a:t>
            </a:r>
            <a:endParaRPr lang="en-US" sz="3200" dirty="0">
              <a:solidFill>
                <a:schemeClr val="tx1"/>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Folded Corner 27">
            <a:extLst>
              <a:ext uri="{FF2B5EF4-FFF2-40B4-BE49-F238E27FC236}">
                <a16:creationId xmlns="" xmlns:a16="http://schemas.microsoft.com/office/drawing/2014/main" id="{02105D08-1F14-416F-86C2-51DFEA1D8826}"/>
              </a:ext>
            </a:extLst>
          </p:cNvPr>
          <p:cNvSpPr/>
          <p:nvPr/>
        </p:nvSpPr>
        <p:spPr>
          <a:xfrm>
            <a:off x="508000" y="2131122"/>
            <a:ext cx="9418540" cy="2881535"/>
          </a:xfrm>
          <a:prstGeom prst="foldedCorner">
            <a:avLst/>
          </a:prstGeom>
          <a:solidFill>
            <a:srgbClr val="660066"/>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 xmlns:a16="http://schemas.microsoft.com/office/drawing/2014/main" id="{8A1AF95E-ACBD-46E9-8F43-1F6D65A0D221}"/>
              </a:ext>
            </a:extLst>
          </p:cNvPr>
          <p:cNvSpPr/>
          <p:nvPr/>
        </p:nvSpPr>
        <p:spPr>
          <a:xfrm rot="5600923">
            <a:off x="25780" y="6008868"/>
            <a:ext cx="1408702" cy="286742"/>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Pentagon 30">
            <a:hlinkClick r:id="rId10" action="ppaction://hlinksldjump"/>
            <a:extLst>
              <a:ext uri="{FF2B5EF4-FFF2-40B4-BE49-F238E27FC236}">
                <a16:creationId xmlns="" xmlns:a16="http://schemas.microsoft.com/office/drawing/2014/main" id="{AA693000-41B6-4481-BACC-F3E8F4F6DBBA}"/>
              </a:ext>
            </a:extLst>
          </p:cNvPr>
          <p:cNvSpPr/>
          <p:nvPr/>
        </p:nvSpPr>
        <p:spPr>
          <a:xfrm rot="586976" flipH="1">
            <a:off x="-28316" y="5165558"/>
            <a:ext cx="1863661" cy="747229"/>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sp>
        <p:nvSpPr>
          <p:cNvPr id="11" name="Flowchart: Summing Junction 10">
            <a:extLst>
              <a:ext uri="{FF2B5EF4-FFF2-40B4-BE49-F238E27FC236}">
                <a16:creationId xmlns="" xmlns:a16="http://schemas.microsoft.com/office/drawing/2014/main" id="{9A9D8C94-FF71-4542-A1F8-47F84D77E78E}"/>
              </a:ext>
            </a:extLst>
          </p:cNvPr>
          <p:cNvSpPr/>
          <p:nvPr/>
        </p:nvSpPr>
        <p:spPr>
          <a:xfrm>
            <a:off x="850147" y="545746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 xmlns:a16="http://schemas.microsoft.com/office/drawing/2014/main" id="{642873B8-CC7C-4CCD-B555-E79C2046F9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13" name="Picture 12">
            <a:extLst>
              <a:ext uri="{FF2B5EF4-FFF2-40B4-BE49-F238E27FC236}">
                <a16:creationId xmlns="" xmlns:a16="http://schemas.microsoft.com/office/drawing/2014/main" id="{BF1CB1F2-B380-48F5-8964-31095DE91B5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50699" y="3510151"/>
            <a:ext cx="714375" cy="1190625"/>
          </a:xfrm>
          <a:prstGeom prst="rect">
            <a:avLst/>
          </a:prstGeom>
        </p:spPr>
      </p:pic>
      <p:sp>
        <p:nvSpPr>
          <p:cNvPr id="14" name="Rectangle 13"/>
          <p:cNvSpPr/>
          <p:nvPr/>
        </p:nvSpPr>
        <p:spPr>
          <a:xfrm>
            <a:off x="653142" y="2322379"/>
            <a:ext cx="4185563" cy="117685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b="1" smtClean="0">
                <a:solidFill>
                  <a:schemeClr val="tx1"/>
                </a:solidFill>
                <a:latin typeface="Times New Roman" pitchFamily="18" charset="0"/>
                <a:cs typeface="Times New Roman" pitchFamily="18" charset="0"/>
              </a:rPr>
              <a:t>A.</a:t>
            </a:r>
            <a:r>
              <a:rPr lang="vi-VN" sz="3600" b="1" smtClean="0">
                <a:solidFill>
                  <a:schemeClr val="tx1"/>
                </a:solidFill>
                <a:latin typeface="Times New Roman" pitchFamily="18" charset="0"/>
                <a:cs typeface="Times New Roman" pitchFamily="18" charset="0"/>
              </a:rPr>
              <a:t> </a:t>
            </a:r>
            <a:r>
              <a:rPr lang="vi-VN" sz="3600" smtClean="0">
                <a:solidFill>
                  <a:schemeClr val="tx1"/>
                </a:solidFill>
                <a:latin typeface="Times New Roman" pitchFamily="18" charset="0"/>
                <a:cs typeface="Times New Roman" pitchFamily="18" charset="0"/>
              </a:rPr>
              <a:t>657 400</a:t>
            </a:r>
            <a:endParaRPr kumimoji="0" lang="vi-VN" sz="28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6" name="Rectangle 15"/>
          <p:cNvSpPr/>
          <p:nvPr/>
        </p:nvSpPr>
        <p:spPr>
          <a:xfrm>
            <a:off x="653143" y="3752781"/>
            <a:ext cx="4185562" cy="10872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6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C</a:t>
            </a:r>
            <a:r>
              <a:rPr kumimoji="0" lang="vi-VN" sz="3600" b="0"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a:t>
            </a:r>
            <a:r>
              <a:rPr lang="en-US" sz="3200" b="1">
                <a:solidFill>
                  <a:schemeClr val="tx1"/>
                </a:solidFill>
                <a:latin typeface="Times New Roman" pitchFamily="18" charset="0"/>
                <a:cs typeface="Times New Roman" pitchFamily="18" charset="0"/>
              </a:rPr>
              <a:t> </a:t>
            </a:r>
            <a:r>
              <a:rPr lang="vi-VN" sz="3600" smtClean="0">
                <a:solidFill>
                  <a:schemeClr val="tx1"/>
                </a:solidFill>
                <a:latin typeface="Times New Roman" pitchFamily="18" charset="0"/>
                <a:cs typeface="Times New Roman" pitchFamily="18" charset="0"/>
              </a:rPr>
              <a:t>657 460</a:t>
            </a:r>
            <a:endParaRPr kumimoji="0" lang="vi-VN" sz="36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7" name="Rectangle 16"/>
          <p:cNvSpPr/>
          <p:nvPr/>
        </p:nvSpPr>
        <p:spPr>
          <a:xfrm>
            <a:off x="5489897" y="2303340"/>
            <a:ext cx="4237205" cy="10929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smtClean="0">
                <a:solidFill>
                  <a:schemeClr val="tx1"/>
                </a:solidFill>
                <a:latin typeface="Times New Roman" pitchFamily="18" charset="0"/>
                <a:cs typeface="Times New Roman" pitchFamily="18" charset="0"/>
              </a:rPr>
              <a:t>B</a:t>
            </a:r>
            <a:r>
              <a:rPr lang="en-US" sz="3200" smtClean="0">
                <a:solidFill>
                  <a:schemeClr val="tx1"/>
                </a:solidFill>
                <a:latin typeface="Times New Roman" pitchFamily="18" charset="0"/>
                <a:cs typeface="Times New Roman" pitchFamily="18" charset="0"/>
              </a:rPr>
              <a:t>. </a:t>
            </a:r>
            <a:r>
              <a:rPr lang="vi-VN" sz="3600" smtClean="0">
                <a:solidFill>
                  <a:schemeClr val="tx1"/>
                </a:solidFill>
                <a:latin typeface="Times New Roman" pitchFamily="18" charset="0"/>
                <a:cs typeface="Times New Roman" pitchFamily="18" charset="0"/>
              </a:rPr>
              <a:t>657 500</a:t>
            </a:r>
            <a:endParaRPr kumimoji="0" lang="vi-VN"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2" name="Rectangle 21"/>
          <p:cNvSpPr/>
          <p:nvPr/>
        </p:nvSpPr>
        <p:spPr>
          <a:xfrm>
            <a:off x="5483257" y="3717206"/>
            <a:ext cx="4222170" cy="11501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smtClean="0">
                <a:solidFill>
                  <a:schemeClr val="tx1"/>
                </a:solidFill>
                <a:latin typeface="Times New Roman" pitchFamily="18" charset="0"/>
                <a:cs typeface="Times New Roman" pitchFamily="18" charset="0"/>
              </a:rPr>
              <a:t>D</a:t>
            </a:r>
            <a:r>
              <a:rPr kumimoji="0" lang="vi-VN" sz="3200" b="0"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a:t>
            </a:r>
            <a:r>
              <a:rPr kumimoji="0" lang="en-US" sz="3200" b="0"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 </a:t>
            </a:r>
            <a:r>
              <a:rPr kumimoji="0" lang="vi-VN" sz="3600" b="0"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657 000</a:t>
            </a:r>
            <a:endParaRPr kumimoji="0" lang="vi-VN"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 name="TextBox 1"/>
          <p:cNvSpPr txBox="1"/>
          <p:nvPr/>
        </p:nvSpPr>
        <p:spPr>
          <a:xfrm>
            <a:off x="5591907" y="2523392"/>
            <a:ext cx="184731" cy="369332"/>
          </a:xfrm>
          <a:prstGeom prst="rect">
            <a:avLst/>
          </a:prstGeom>
          <a:noFill/>
        </p:spPr>
        <p:txBody>
          <a:bodyPr wrap="none" rtlCol="0">
            <a:spAutoFit/>
          </a:bodyPr>
          <a:lstStyle/>
          <a:p>
            <a:endParaRPr lang="en-GB"/>
          </a:p>
        </p:txBody>
      </p:sp>
      <p:pic>
        <p:nvPicPr>
          <p:cNvPr id="31" name="Picture 3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093361" y="2558760"/>
            <a:ext cx="607467" cy="704088"/>
          </a:xfrm>
          <a:prstGeom prst="rect">
            <a:avLst/>
          </a:prstGeom>
        </p:spPr>
      </p:pic>
      <p:pic>
        <p:nvPicPr>
          <p:cNvPr id="32" name="Picture 31"/>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053334" y="3919037"/>
            <a:ext cx="607467" cy="704088"/>
          </a:xfrm>
          <a:prstGeom prst="rect">
            <a:avLst/>
          </a:prstGeom>
        </p:spPr>
      </p:pic>
      <p:pic>
        <p:nvPicPr>
          <p:cNvPr id="33" name="Picture 32"/>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840211" y="3996688"/>
            <a:ext cx="607467" cy="704088"/>
          </a:xfrm>
          <a:prstGeom prst="rect">
            <a:avLst/>
          </a:prstGeom>
        </p:spPr>
      </p:pic>
      <p:pic>
        <p:nvPicPr>
          <p:cNvPr id="34" name="Picture 33"/>
          <p:cNvPicPr>
            <a:picLocks noChangeAspect="1"/>
          </p:cNvPicPr>
          <p:nvPr/>
        </p:nvPicPr>
        <p:blipFill rotWithShape="1">
          <a:blip r:embed="rId14"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8905498" y="2494395"/>
            <a:ext cx="668325" cy="708059"/>
          </a:xfrm>
          <a:prstGeom prst="rect">
            <a:avLst/>
          </a:prstGeom>
        </p:spPr>
      </p:pic>
    </p:spTree>
    <p:extLst>
      <p:ext uri="{BB962C8B-B14F-4D97-AF65-F5344CB8AC3E}">
        <p14:creationId xmlns:p14="http://schemas.microsoft.com/office/powerpoint/2010/main" val="21714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42"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0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64" presetClass="path" presetSubtype="0" accel="50000" decel="50000" fill="hold" nodeType="clickEffect">
                                  <p:stCondLst>
                                    <p:cond delay="0"/>
                                  </p:stCondLst>
                                  <p:childTnLst>
                                    <p:animMotion origin="layout" path="M -1.66667E-6 -3.7037E-6 L -1.66667E-6 -0.22476 " pathEditMode="relative" rAng="0" ptsTypes="AA">
                                      <p:cBhvr>
                                        <p:cTn id="41" dur="2000" fill="hold"/>
                                        <p:tgtEl>
                                          <p:spTgt spid="5"/>
                                        </p:tgtEl>
                                        <p:attrNameLst>
                                          <p:attrName>ppt_x</p:attrName>
                                          <p:attrName>ppt_y</p:attrName>
                                        </p:attrNameLst>
                                      </p:cBhvr>
                                      <p:rCtr x="0" y="-11250"/>
                                    </p:animMotion>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2500"/>
                            </p:stCondLst>
                            <p:childTnLst>
                              <p:par>
                                <p:cTn id="53" presetID="32" presetClass="emph" presetSubtype="0" repeatCount="indefinite" fill="hold" grpId="1" nodeType="afterEffect">
                                  <p:stCondLst>
                                    <p:cond delay="0"/>
                                  </p:stCondLst>
                                  <p:childTnLst>
                                    <p:animRot by="120000">
                                      <p:cBhvr>
                                        <p:cTn id="54" dur="100" fill="hold">
                                          <p:stCondLst>
                                            <p:cond delay="0"/>
                                          </p:stCondLst>
                                        </p:cTn>
                                        <p:tgtEl>
                                          <p:spTgt spid="6"/>
                                        </p:tgtEl>
                                        <p:attrNameLst>
                                          <p:attrName>r</p:attrName>
                                        </p:attrNameLst>
                                      </p:cBhvr>
                                    </p:animRot>
                                    <p:animRot by="-240000">
                                      <p:cBhvr>
                                        <p:cTn id="55" dur="200" fill="hold">
                                          <p:stCondLst>
                                            <p:cond delay="200"/>
                                          </p:stCondLst>
                                        </p:cTn>
                                        <p:tgtEl>
                                          <p:spTgt spid="6"/>
                                        </p:tgtEl>
                                        <p:attrNameLst>
                                          <p:attrName>r</p:attrName>
                                        </p:attrNameLst>
                                      </p:cBhvr>
                                    </p:animRot>
                                    <p:animRot by="240000">
                                      <p:cBhvr>
                                        <p:cTn id="56" dur="200" fill="hold">
                                          <p:stCondLst>
                                            <p:cond delay="400"/>
                                          </p:stCondLst>
                                        </p:cTn>
                                        <p:tgtEl>
                                          <p:spTgt spid="6"/>
                                        </p:tgtEl>
                                        <p:attrNameLst>
                                          <p:attrName>r</p:attrName>
                                        </p:attrNameLst>
                                      </p:cBhvr>
                                    </p:animRot>
                                    <p:animRot by="-240000">
                                      <p:cBhvr>
                                        <p:cTn id="57" dur="200" fill="hold">
                                          <p:stCondLst>
                                            <p:cond delay="600"/>
                                          </p:stCondLst>
                                        </p:cTn>
                                        <p:tgtEl>
                                          <p:spTgt spid="6"/>
                                        </p:tgtEl>
                                        <p:attrNameLst>
                                          <p:attrName>r</p:attrName>
                                        </p:attrNameLst>
                                      </p:cBhvr>
                                    </p:animRot>
                                    <p:animRot by="120000">
                                      <p:cBhvr>
                                        <p:cTn id="58"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14"/>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14"/>
                                        </p:tgtEl>
                                        <p:attrNameLst>
                                          <p:attrName>fillcolor</p:attrName>
                                        </p:attrNameLst>
                                      </p:cBhvr>
                                      <p:to>
                                        <a:srgbClr val="FFF2CC"/>
                                      </p:to>
                                    </p:animClr>
                                    <p:set>
                                      <p:cBhvr>
                                        <p:cTn id="64" dur="250" fill="hold"/>
                                        <p:tgtEl>
                                          <p:spTgt spid="14"/>
                                        </p:tgtEl>
                                        <p:attrNameLst>
                                          <p:attrName>fill.type</p:attrName>
                                        </p:attrNameLst>
                                      </p:cBhvr>
                                      <p:to>
                                        <p:strVal val="solid"/>
                                      </p:to>
                                    </p:set>
                                    <p:set>
                                      <p:cBhvr>
                                        <p:cTn id="65" dur="250" fill="hold"/>
                                        <p:tgtEl>
                                          <p:spTgt spid="14"/>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par>
                                <p:cTn id="66" presetID="1" presetClass="emph" presetSubtype="2" fill="hold" nodeType="withEffect">
                                  <p:stCondLst>
                                    <p:cond delay="100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par>
                                <p:cTn id="70" presetID="23" presetClass="entr" presetSubtype="32"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250" fill="hold"/>
                                        <p:tgtEl>
                                          <p:spTgt spid="31"/>
                                        </p:tgtEl>
                                        <p:attrNameLst>
                                          <p:attrName>ppt_w</p:attrName>
                                        </p:attrNameLst>
                                      </p:cBhvr>
                                      <p:tavLst>
                                        <p:tav tm="0">
                                          <p:val>
                                            <p:strVal val="4*#ppt_w"/>
                                          </p:val>
                                        </p:tav>
                                        <p:tav tm="100000">
                                          <p:val>
                                            <p:strVal val="#ppt_w"/>
                                          </p:val>
                                        </p:tav>
                                      </p:tavLst>
                                    </p:anim>
                                    <p:anim calcmode="lin" valueType="num">
                                      <p:cBhvr>
                                        <p:cTn id="73"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16"/>
                                        </p:tgtEl>
                                        <p:attrNameLst>
                                          <p:attrName>fillcolor</p:attrName>
                                        </p:attrNameLst>
                                      </p:cBhvr>
                                      <p:to>
                                        <a:srgbClr val="FFF2CC"/>
                                      </p:to>
                                    </p:animClr>
                                    <p:set>
                                      <p:cBhvr>
                                        <p:cTn id="79" dur="250" fill="hold"/>
                                        <p:tgtEl>
                                          <p:spTgt spid="16"/>
                                        </p:tgtEl>
                                        <p:attrNameLst>
                                          <p:attrName>fill.type</p:attrName>
                                        </p:attrNameLst>
                                      </p:cBhvr>
                                      <p:to>
                                        <p:strVal val="solid"/>
                                      </p:to>
                                    </p:set>
                                    <p:set>
                                      <p:cBhvr>
                                        <p:cTn id="80" dur="250" fill="hold"/>
                                        <p:tgtEl>
                                          <p:spTgt spid="16"/>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par>
                                <p:cTn id="81" presetID="1" presetClass="emph" presetSubtype="2" fill="hold" nodeType="withEffect">
                                  <p:stCondLst>
                                    <p:cond delay="1000"/>
                                  </p:stCondLst>
                                  <p:childTnLst>
                                    <p:animClr clrSpc="rgb" dir="cw">
                                      <p:cBhvr>
                                        <p:cTn id="82" dur="250" fill="hold"/>
                                        <p:tgtEl>
                                          <p:spTgt spid="16"/>
                                        </p:tgtEl>
                                        <p:attrNameLst>
                                          <p:attrName>fillcolor</p:attrName>
                                        </p:attrNameLst>
                                      </p:cBhvr>
                                      <p:to>
                                        <a:srgbClr val="FFFF00"/>
                                      </p:to>
                                    </p:animClr>
                                    <p:set>
                                      <p:cBhvr>
                                        <p:cTn id="83" dur="250" fill="hold"/>
                                        <p:tgtEl>
                                          <p:spTgt spid="16"/>
                                        </p:tgtEl>
                                        <p:attrNameLst>
                                          <p:attrName>fill.type</p:attrName>
                                        </p:attrNameLst>
                                      </p:cBhvr>
                                      <p:to>
                                        <p:strVal val="solid"/>
                                      </p:to>
                                    </p:set>
                                    <p:set>
                                      <p:cBhvr>
                                        <p:cTn id="84" dur="250" fill="hold"/>
                                        <p:tgtEl>
                                          <p:spTgt spid="16"/>
                                        </p:tgtEl>
                                        <p:attrNameLst>
                                          <p:attrName>fill.on</p:attrName>
                                        </p:attrNameLst>
                                      </p:cBhvr>
                                      <p:to>
                                        <p:strVal val="true"/>
                                      </p:to>
                                    </p:set>
                                  </p:childTnLst>
                                </p:cTn>
                              </p:par>
                              <p:par>
                                <p:cTn id="85" presetID="23" presetClass="entr" presetSubtype="32"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250" fill="hold"/>
                                        <p:tgtEl>
                                          <p:spTgt spid="32"/>
                                        </p:tgtEl>
                                        <p:attrNameLst>
                                          <p:attrName>ppt_w</p:attrName>
                                        </p:attrNameLst>
                                      </p:cBhvr>
                                      <p:tavLst>
                                        <p:tav tm="0">
                                          <p:val>
                                            <p:strVal val="4*#ppt_w"/>
                                          </p:val>
                                        </p:tav>
                                        <p:tav tm="100000">
                                          <p:val>
                                            <p:strVal val="#ppt_w"/>
                                          </p:val>
                                        </p:tav>
                                      </p:tavLst>
                                    </p:anim>
                                    <p:anim calcmode="lin" valueType="num">
                                      <p:cBhvr>
                                        <p:cTn id="88"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89" restart="whenNotActive" fill="hold" evtFilter="cancelBubble" nodeType="interactiveSeq">
                <p:stCondLst>
                  <p:cond evt="onClick" delay="0">
                    <p:tgtEl>
                      <p:spTgt spid="17"/>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17"/>
                                        </p:tgtEl>
                                        <p:attrNameLst>
                                          <p:attrName>fillcolor</p:attrName>
                                        </p:attrNameLst>
                                      </p:cBhvr>
                                      <p:to>
                                        <a:srgbClr val="FFF2CC"/>
                                      </p:to>
                                    </p:animClr>
                                    <p:set>
                                      <p:cBhvr>
                                        <p:cTn id="94" dur="250" fill="hold"/>
                                        <p:tgtEl>
                                          <p:spTgt spid="17"/>
                                        </p:tgtEl>
                                        <p:attrNameLst>
                                          <p:attrName>fill.type</p:attrName>
                                        </p:attrNameLst>
                                      </p:cBhvr>
                                      <p:to>
                                        <p:strVal val="solid"/>
                                      </p:to>
                                    </p:set>
                                    <p:set>
                                      <p:cBhvr>
                                        <p:cTn id="95" dur="250" fill="hold"/>
                                        <p:tgtEl>
                                          <p:spTgt spid="17"/>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par>
                                <p:cTn id="96" presetID="1" presetClass="emph" presetSubtype="2" fill="hold" nodeType="withEffect">
                                  <p:stCondLst>
                                    <p:cond delay="1000"/>
                                  </p:stCondLst>
                                  <p:childTnLst>
                                    <p:animClr clrSpc="rgb" dir="cw">
                                      <p:cBhvr>
                                        <p:cTn id="97" dur="250" fill="hold"/>
                                        <p:tgtEl>
                                          <p:spTgt spid="17"/>
                                        </p:tgtEl>
                                        <p:attrNameLst>
                                          <p:attrName>fillcolor</p:attrName>
                                        </p:attrNameLst>
                                      </p:cBhvr>
                                      <p:to>
                                        <a:srgbClr val="FFFF00"/>
                                      </p:to>
                                    </p:animClr>
                                    <p:set>
                                      <p:cBhvr>
                                        <p:cTn id="98" dur="250" fill="hold"/>
                                        <p:tgtEl>
                                          <p:spTgt spid="17"/>
                                        </p:tgtEl>
                                        <p:attrNameLst>
                                          <p:attrName>fill.type</p:attrName>
                                        </p:attrNameLst>
                                      </p:cBhvr>
                                      <p:to>
                                        <p:strVal val="solid"/>
                                      </p:to>
                                    </p:set>
                                    <p:set>
                                      <p:cBhvr>
                                        <p:cTn id="99" dur="250" fill="hold"/>
                                        <p:tgtEl>
                                          <p:spTgt spid="17"/>
                                        </p:tgtEl>
                                        <p:attrNameLst>
                                          <p:attrName>fill.on</p:attrName>
                                        </p:attrNameLst>
                                      </p:cBhvr>
                                      <p:to>
                                        <p:strVal val="true"/>
                                      </p:to>
                                    </p:set>
                                  </p:childTnLst>
                                </p:cTn>
                              </p:par>
                              <p:par>
                                <p:cTn id="100" presetID="23" presetClass="entr" presetSubtype="32" fill="hold" nodeType="withEffect">
                                  <p:stCondLst>
                                    <p:cond delay="10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250" fill="hold"/>
                                        <p:tgtEl>
                                          <p:spTgt spid="34"/>
                                        </p:tgtEl>
                                        <p:attrNameLst>
                                          <p:attrName>ppt_w</p:attrName>
                                        </p:attrNameLst>
                                      </p:cBhvr>
                                      <p:tavLst>
                                        <p:tav tm="0">
                                          <p:val>
                                            <p:strVal val="4*#ppt_w"/>
                                          </p:val>
                                        </p:tav>
                                        <p:tav tm="100000">
                                          <p:val>
                                            <p:strVal val="#ppt_w"/>
                                          </p:val>
                                        </p:tav>
                                      </p:tavLst>
                                    </p:anim>
                                    <p:anim calcmode="lin" valueType="num">
                                      <p:cBhvr>
                                        <p:cTn id="103" dur="250" fill="hold"/>
                                        <p:tgtEl>
                                          <p:spTgt spid="3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6" name="Check mark.wav"/>
                                        </p:tgtEl>
                                      </p:cMediaNode>
                                    </p:audio>
                                  </p:subTnLst>
                                </p:cTn>
                              </p:par>
                            </p:childTnLst>
                          </p:cTn>
                        </p:par>
                      </p:childTnLst>
                    </p:cTn>
                  </p:par>
                </p:childTnLst>
              </p:cTn>
              <p:nextCondLst>
                <p:cond evt="onClick" delay="0">
                  <p:tgtEl>
                    <p:spTgt spid="17"/>
                  </p:tgtEl>
                </p:cond>
              </p:nextCondLst>
            </p:seq>
            <p:seq concurrent="1" nextAc="seek">
              <p:cTn id="104" restart="whenNotActive" fill="hold" evtFilter="cancelBubble" nodeType="interactiveSeq">
                <p:stCondLst>
                  <p:cond evt="onClick" delay="0">
                    <p:tgtEl>
                      <p:spTgt spid="22"/>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nodeType="clickEffect">
                                  <p:stCondLst>
                                    <p:cond delay="0"/>
                                  </p:stCondLst>
                                  <p:childTnLst>
                                    <p:animClr clrSpc="rgb" dir="cw">
                                      <p:cBhvr>
                                        <p:cTn id="108" dur="250" fill="hold"/>
                                        <p:tgtEl>
                                          <p:spTgt spid="22"/>
                                        </p:tgtEl>
                                        <p:attrNameLst>
                                          <p:attrName>fillcolor</p:attrName>
                                        </p:attrNameLst>
                                      </p:cBhvr>
                                      <p:to>
                                        <a:srgbClr val="FFF2CC"/>
                                      </p:to>
                                    </p:animClr>
                                    <p:set>
                                      <p:cBhvr>
                                        <p:cTn id="109" dur="250" fill="hold"/>
                                        <p:tgtEl>
                                          <p:spTgt spid="22"/>
                                        </p:tgtEl>
                                        <p:attrNameLst>
                                          <p:attrName>fill.type</p:attrName>
                                        </p:attrNameLst>
                                      </p:cBhvr>
                                      <p:to>
                                        <p:strVal val="solid"/>
                                      </p:to>
                                    </p:set>
                                    <p:set>
                                      <p:cBhvr>
                                        <p:cTn id="110" dur="250" fill="hold"/>
                                        <p:tgtEl>
                                          <p:spTgt spid="22"/>
                                        </p:tgtEl>
                                        <p:attrNameLst>
                                          <p:attrName>fill.on</p:attrName>
                                        </p:attrNameLst>
                                      </p:cBhvr>
                                      <p:to>
                                        <p:strVal val="tru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par>
                                <p:cTn id="111" presetID="1" presetClass="emph" presetSubtype="2" fill="hold" nodeType="withEffect">
                                  <p:stCondLst>
                                    <p:cond delay="1000"/>
                                  </p:stCondLst>
                                  <p:childTnLst>
                                    <p:animClr clrSpc="rgb" dir="cw">
                                      <p:cBhvr>
                                        <p:cTn id="112" dur="250" fill="hold"/>
                                        <p:tgtEl>
                                          <p:spTgt spid="22"/>
                                        </p:tgtEl>
                                        <p:attrNameLst>
                                          <p:attrName>fillcolor</p:attrName>
                                        </p:attrNameLst>
                                      </p:cBhvr>
                                      <p:to>
                                        <a:srgbClr val="00B050"/>
                                      </p:to>
                                    </p:animClr>
                                    <p:set>
                                      <p:cBhvr>
                                        <p:cTn id="113" dur="250" fill="hold"/>
                                        <p:tgtEl>
                                          <p:spTgt spid="22"/>
                                        </p:tgtEl>
                                        <p:attrNameLst>
                                          <p:attrName>fill.type</p:attrName>
                                        </p:attrNameLst>
                                      </p:cBhvr>
                                      <p:to>
                                        <p:strVal val="solid"/>
                                      </p:to>
                                    </p:set>
                                    <p:set>
                                      <p:cBhvr>
                                        <p:cTn id="114" dur="250" fill="hold"/>
                                        <p:tgtEl>
                                          <p:spTgt spid="22"/>
                                        </p:tgtEl>
                                        <p:attrNameLst>
                                          <p:attrName>fill.on</p:attrName>
                                        </p:attrNameLst>
                                      </p:cBhvr>
                                      <p:to>
                                        <p:strVal val="true"/>
                                      </p:to>
                                    </p:set>
                                  </p:childTnLst>
                                </p:cTn>
                              </p:par>
                              <p:par>
                                <p:cTn id="115" presetID="23" presetClass="entr" presetSubtype="32" fill="hold" nodeType="with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p:cTn id="117" dur="250" fill="hold"/>
                                        <p:tgtEl>
                                          <p:spTgt spid="33"/>
                                        </p:tgtEl>
                                        <p:attrNameLst>
                                          <p:attrName>ppt_w</p:attrName>
                                        </p:attrNameLst>
                                      </p:cBhvr>
                                      <p:tavLst>
                                        <p:tav tm="0">
                                          <p:val>
                                            <p:strVal val="4*#ppt_w"/>
                                          </p:val>
                                        </p:tav>
                                        <p:tav tm="100000">
                                          <p:val>
                                            <p:strVal val="#ppt_w"/>
                                          </p:val>
                                        </p:tav>
                                      </p:tavLst>
                                    </p:anim>
                                    <p:anim calcmode="lin" valueType="num">
                                      <p:cBhvr>
                                        <p:cTn id="118"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2"/>
                  </p:tgtEl>
                </p:cond>
              </p:nextCondLst>
            </p:seq>
          </p:childTnLst>
        </p:cTn>
      </p:par>
    </p:tnLst>
    <p:bldLst>
      <p:bldP spid="6" grpId="0" animBg="1"/>
      <p:bldP spid="6" grpId="1" animBg="1"/>
      <p:bldP spid="7" grpId="0" animBg="1"/>
      <p:bldP spid="8" grpId="0" animBg="1"/>
      <p:bldP spid="14" grpId="0" animBg="1"/>
      <p:bldP spid="16" grpId="0" animBg="1"/>
      <p:bldP spid="17"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ình ảnh Suy Nghĩ PNG, Vector, PSD, và biểu tượng để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88" y="3261902"/>
            <a:ext cx="2708073" cy="270807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39,000+ Hình ảnh Suy Nghĩ Ppt tải xuống miễn phí - Pikb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455" y="3402624"/>
            <a:ext cx="3266456" cy="26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155575" y="545123"/>
            <a:ext cx="7871802" cy="2152567"/>
          </a:xfrm>
          <a:prstGeom prst="wedgeRoundRectCallout">
            <a:avLst>
              <a:gd name="adj1" fmla="val -29367"/>
              <a:gd name="adj2" fmla="val 84965"/>
              <a:gd name="adj3" fmla="val 16667"/>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smtClean="0">
                <a:solidFill>
                  <a:schemeClr val="tx1">
                    <a:lumMod val="75000"/>
                    <a:lumOff val="25000"/>
                  </a:schemeClr>
                </a:solidFill>
              </a:rPr>
              <a:t>Mai ơi! Không dùng máy tính cầm tay bạn có thể ước lượng kết quả của phép tính sau: 32.12,658 khoảng bao nhiêu không?</a:t>
            </a:r>
            <a:endParaRPr lang="en-GB" sz="2800">
              <a:solidFill>
                <a:schemeClr val="tx1">
                  <a:lumMod val="75000"/>
                  <a:lumOff val="25000"/>
                </a:schemeClr>
              </a:solidFill>
            </a:endParaRPr>
          </a:p>
        </p:txBody>
      </p:sp>
      <p:sp>
        <p:nvSpPr>
          <p:cNvPr id="8" name="Cloud Callout 7"/>
          <p:cNvSpPr/>
          <p:nvPr/>
        </p:nvSpPr>
        <p:spPr>
          <a:xfrm>
            <a:off x="8937883" y="1451596"/>
            <a:ext cx="3101718" cy="1639744"/>
          </a:xfrm>
          <a:prstGeom prst="cloudCallout">
            <a:avLst>
              <a:gd name="adj1" fmla="val -30575"/>
              <a:gd name="adj2" fmla="val 91802"/>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3000" smtClean="0"/>
              <a:t>Kết quả là: 300</a:t>
            </a:r>
            <a:endParaRPr lang="en-GB" sz="3000"/>
          </a:p>
        </p:txBody>
      </p:sp>
      <p:sp>
        <p:nvSpPr>
          <p:cNvPr id="9" name="Flowchart: Alternate Process 8"/>
          <p:cNvSpPr/>
          <p:nvPr/>
        </p:nvSpPr>
        <p:spPr>
          <a:xfrm>
            <a:off x="1893662" y="6040315"/>
            <a:ext cx="1060694" cy="5187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latin typeface="+mj-lt"/>
              </a:rPr>
              <a:t>Nam </a:t>
            </a:r>
            <a:endParaRPr lang="en-GB" sz="2800">
              <a:latin typeface="+mj-lt"/>
            </a:endParaRPr>
          </a:p>
        </p:txBody>
      </p:sp>
      <p:sp>
        <p:nvSpPr>
          <p:cNvPr id="15" name="Flowchart: Alternate Process 14"/>
          <p:cNvSpPr/>
          <p:nvPr/>
        </p:nvSpPr>
        <p:spPr>
          <a:xfrm>
            <a:off x="8273064" y="6097465"/>
            <a:ext cx="1060694" cy="5187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mj-lt"/>
              </a:rPr>
              <a:t>Mai</a:t>
            </a:r>
            <a:r>
              <a:rPr lang="vi-VN" smtClean="0"/>
              <a:t> </a:t>
            </a:r>
            <a:endParaRPr lang="en-GB"/>
          </a:p>
        </p:txBody>
      </p:sp>
      <p:sp>
        <p:nvSpPr>
          <p:cNvPr id="12" name="Cloud Callout 11"/>
          <p:cNvSpPr/>
          <p:nvPr/>
        </p:nvSpPr>
        <p:spPr>
          <a:xfrm>
            <a:off x="1134208" y="729762"/>
            <a:ext cx="5890846" cy="2242038"/>
          </a:xfrm>
          <a:prstGeom prst="cloudCallout">
            <a:avLst>
              <a:gd name="adj1" fmla="val -24009"/>
              <a:gd name="adj2" fmla="val 75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smtClean="0">
                <a:latin typeface="+mj-lt"/>
              </a:rPr>
              <a:t>Làm thế nào bạn Mai có thể tính ra được kết quả bằng 300 vậy?</a:t>
            </a:r>
            <a:endParaRPr lang="en-GB" sz="2800">
              <a:latin typeface="+mj-lt"/>
            </a:endParaRPr>
          </a:p>
        </p:txBody>
      </p:sp>
    </p:spTree>
    <p:extLst>
      <p:ext uri="{BB962C8B-B14F-4D97-AF65-F5344CB8AC3E}">
        <p14:creationId xmlns:p14="http://schemas.microsoft.com/office/powerpoint/2010/main" val="428141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5"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Rectangle 4"/>
          <p:cNvSpPr/>
          <p:nvPr/>
        </p:nvSpPr>
        <p:spPr>
          <a:xfrm>
            <a:off x="338294" y="2307839"/>
            <a:ext cx="11515411" cy="1631216"/>
          </a:xfrm>
          <a:prstGeom prst="rect">
            <a:avLst/>
          </a:prstGeom>
        </p:spPr>
        <p:txBody>
          <a:bodyPr wrap="square">
            <a:spAutoFit/>
          </a:bodyPr>
          <a:lstStyle/>
          <a:p>
            <a:pPr algn="ctr" eaLnBrk="0" hangingPunct="0"/>
            <a:r>
              <a:rPr lang="vi-VN" altLang="en-US" sz="5000" u="sng" smtClean="0">
                <a:ln w="9525" cap="flat" cmpd="sng">
                  <a:solidFill>
                    <a:srgbClr val="008000"/>
                  </a:solidFill>
                  <a:prstDash val="solid"/>
                  <a:headEnd type="none" w="med" len="med"/>
                  <a:tailEnd type="none" w="med" len="med"/>
                </a:ln>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Tiết </a:t>
            </a:r>
            <a:r>
              <a:rPr lang="vi-VN" altLang="en-US" sz="5000" u="sng">
                <a:ln w="9525" cap="flat" cmpd="sng">
                  <a:solidFill>
                    <a:srgbClr val="008000"/>
                  </a:solidFill>
                  <a:prstDash val="solid"/>
                  <a:headEnd type="none" w="med" len="med"/>
                  <a:tailEnd type="none" w="med" len="med"/>
                </a:ln>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26</a:t>
            </a:r>
            <a:r>
              <a:rPr lang="vi-VN" altLang="en-US" sz="5000" smtClean="0">
                <a:ln w="9525" cap="flat" cmpd="sng">
                  <a:solidFill>
                    <a:srgbClr val="008000"/>
                  </a:solidFill>
                  <a:prstDash val="solid"/>
                  <a:headEnd type="none" w="med" len="med"/>
                  <a:tailEnd type="none" w="med" len="med"/>
                </a:ln>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 Bài 3: LÀM TRÒN </a:t>
            </a:r>
            <a:r>
              <a:rPr lang="vi-VN" altLang="en-US" sz="5000">
                <a:ln w="9525" cap="flat" cmpd="sng">
                  <a:solidFill>
                    <a:srgbClr val="008000"/>
                  </a:solidFill>
                  <a:prstDash val="solid"/>
                  <a:headEnd type="none" w="med" len="med"/>
                  <a:tailEnd type="none" w="med" len="med"/>
                </a:ln>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SỐ</a:t>
            </a:r>
            <a:r>
              <a:rPr lang="vi-VN" altLang="en-US" sz="5000" smtClean="0">
                <a:ln w="9525" cap="flat" cmpd="sng">
                  <a:solidFill>
                    <a:srgbClr val="008000"/>
                  </a:solidFill>
                  <a:prstDash val="solid"/>
                  <a:headEnd type="none" w="med" len="med"/>
                  <a:tailEnd type="none" w="med" len="med"/>
                </a:ln>
                <a:effectLst>
                  <a:outerShdw dist="53882" dir="2699999" algn="ctr" rotWithShape="0">
                    <a:srgbClr val="C0C0C0">
                      <a:alpha val="80000"/>
                    </a:srgbClr>
                  </a:outerShdw>
                </a:effectLst>
                <a:latin typeface="Times New Roman" panose="02020603050405020304" pitchFamily="18" charset="0"/>
                <a:ea typeface="Times New Roman" panose="02020603050405020304" pitchFamily="18" charset="0"/>
              </a:rPr>
              <a:t> VÀ ƯỚC LƯỢNG KẾT QUẢ (tiết 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32" y="-99676"/>
            <a:ext cx="3205425" cy="2662006"/>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4774" y="4662435"/>
            <a:ext cx="2887225" cy="219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26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TM01859868[[fn=Thermal]]</Template>
  <TotalTime>3837</TotalTime>
  <Words>1069</Words>
  <Application>Microsoft Office PowerPoint</Application>
  <PresentationFormat>Custom</PresentationFormat>
  <Paragraphs>122</Paragraphs>
  <Slides>21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Tahoma</vt:lpstr>
      <vt:lpstr>Calibri</vt:lpstr>
      <vt:lpstr>Stencil</vt:lpstr>
      <vt:lpstr>SimSun</vt:lpstr>
      <vt:lpstr>Calibri Light</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185</cp:revision>
  <dcterms:created xsi:type="dcterms:W3CDTF">2018-05-24T12:43:45Z</dcterms:created>
  <dcterms:modified xsi:type="dcterms:W3CDTF">2024-12-09T07:37:57Z</dcterms:modified>
</cp:coreProperties>
</file>