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8CD62"/>
    <a:srgbClr val="F8BAE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934" y="-8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37AA-201C-4A0E-8591-3466DAE325A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28DA-879B-42F5-96C5-BE249FA6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1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37AA-201C-4A0E-8591-3466DAE325A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28DA-879B-42F5-96C5-BE249FA6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5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37AA-201C-4A0E-8591-3466DAE325A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28DA-879B-42F5-96C5-BE249FA6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5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37AA-201C-4A0E-8591-3466DAE325A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28DA-879B-42F5-96C5-BE249FA6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37AA-201C-4A0E-8591-3466DAE325A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28DA-879B-42F5-96C5-BE249FA6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37AA-201C-4A0E-8591-3466DAE325A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28DA-879B-42F5-96C5-BE249FA6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5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37AA-201C-4A0E-8591-3466DAE325A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28DA-879B-42F5-96C5-BE249FA6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1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37AA-201C-4A0E-8591-3466DAE325A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28DA-879B-42F5-96C5-BE249FA6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37AA-201C-4A0E-8591-3466DAE325A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28DA-879B-42F5-96C5-BE249FA6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2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37AA-201C-4A0E-8591-3466DAE325A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28DA-879B-42F5-96C5-BE249FA6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37AA-201C-4A0E-8591-3466DAE325A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28DA-879B-42F5-96C5-BE249FA6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37AA-201C-4A0E-8591-3466DAE325AB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D28DA-879B-42F5-96C5-BE249FA67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8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531" y="3785350"/>
            <a:ext cx="12193057" cy="3072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818" y="193963"/>
            <a:ext cx="109426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Chương I Bài 5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THỰC HÀNH VÀ TRẢI NGHIỆM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3345" y="2974109"/>
            <a:ext cx="6501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TÍNH TIỀN ĐIỆN</a:t>
            </a:r>
          </a:p>
        </p:txBody>
      </p:sp>
    </p:spTree>
    <p:extLst>
      <p:ext uri="{BB962C8B-B14F-4D97-AF65-F5344CB8AC3E}">
        <p14:creationId xmlns:p14="http://schemas.microsoft.com/office/powerpoint/2010/main" val="429067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2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530" y="151783"/>
            <a:ext cx="1984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Mục tiêu: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5721" y="740684"/>
            <a:ext cx="9136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 (GTGT)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290" y="1750115"/>
            <a:ext cx="1949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1107" y="2367524"/>
            <a:ext cx="9749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https://drive.gianhangvn.com/image/dong-ho-dien-1-pha-5-20-1753708j272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https://drive.gianhangvn.com/image/dong-ho-dien-1-pha-5-20-1753708j2722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https://drive.gianhangvn.com/image/dong-ho-dien-1-pha-5-20-1753708j27229.jpg"/>
          <p:cNvSpPr>
            <a:spLocks noChangeAspect="1" noChangeArrowheads="1"/>
          </p:cNvSpPr>
          <p:nvPr/>
        </p:nvSpPr>
        <p:spPr bwMode="auto">
          <a:xfrm>
            <a:off x="460375" y="1464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s://i.ytimg.com/vi/qD9uTiI1xLc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101" y="2952299"/>
            <a:ext cx="5099819" cy="38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8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7867" y="69111"/>
            <a:ext cx="4930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HÀNH HOẠT ĐỘNG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0" y="662990"/>
            <a:ext cx="7548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6" name="AutoShape 4" descr="Toán 7 Bài 5: Hoạt động thực hành và trải nghiệm: Thực hành tính tiền điện | Giải Toán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Toán 7 Bài 5: Hoạt động thực hành và trải nghiệm: Thực hành tính tiền điện | Giải Toán lớp 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Toán 7 Bài 5: Hoạt động thực hành và trải nghiệm: Thực hành tính tiền điện | Giải Toán lớp 7"/>
          <p:cNvSpPr>
            <a:spLocks noChangeAspect="1" noChangeArrowheads="1"/>
          </p:cNvSpPr>
          <p:nvPr/>
        </p:nvSpPr>
        <p:spPr bwMode="auto">
          <a:xfrm>
            <a:off x="437883" y="2788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3767" y="1653604"/>
            <a:ext cx="4307896" cy="2585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 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 – 50 kWh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51 – 100 kWh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101 – 200 kWh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 – 300 kWh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5: 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301 – 400 kWh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401 kWh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42362"/>
              </p:ext>
            </p:extLst>
          </p:nvPr>
        </p:nvGraphicFramePr>
        <p:xfrm>
          <a:off x="742684" y="1121280"/>
          <a:ext cx="10341356" cy="52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404">
                  <a:extLst>
                    <a:ext uri="{9D8B030D-6E8A-4147-A177-3AD203B41FA5}">
                      <a16:colId xmlns:a16="http://schemas.microsoft.com/office/drawing/2014/main" xmlns="" val="1694938671"/>
                    </a:ext>
                  </a:extLst>
                </a:gridCol>
                <a:gridCol w="6098952">
                  <a:extLst>
                    <a:ext uri="{9D8B030D-6E8A-4147-A177-3AD203B41FA5}">
                      <a16:colId xmlns:a16="http://schemas.microsoft.com/office/drawing/2014/main" xmlns="" val="3318877069"/>
                    </a:ext>
                  </a:extLst>
                </a:gridCol>
              </a:tblGrid>
              <a:tr h="5297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(kWh)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/kWh)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5613418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>
            <a:cxnSpLocks/>
          </p:cNvCxnSpPr>
          <p:nvPr/>
        </p:nvCxnSpPr>
        <p:spPr>
          <a:xfrm>
            <a:off x="4997117" y="1218190"/>
            <a:ext cx="0" cy="31378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42683" y="4355380"/>
            <a:ext cx="10341364" cy="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5575" y="4412731"/>
            <a:ext cx="2331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17978" y="4858012"/>
            <a:ext cx="86789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kWh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× 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/kWh (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GTGT (10%) =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×10%.</a:t>
            </a:r>
          </a:p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GTGT.</a:t>
            </a: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658DC5-0AA4-96B8-997E-76967848718C}"/>
              </a:ext>
            </a:extLst>
          </p:cNvPr>
          <p:cNvSpPr txBox="1"/>
          <p:nvPr/>
        </p:nvSpPr>
        <p:spPr>
          <a:xfrm>
            <a:off x="6814262" y="1677724"/>
            <a:ext cx="25971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1.678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/kWh</a:t>
            </a:r>
          </a:p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1.734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/kWh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2.014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/kWh</a:t>
            </a:r>
          </a:p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2.536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/kWh</a:t>
            </a:r>
          </a:p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2.834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/kWh</a:t>
            </a:r>
          </a:p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2.927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/kWh</a:t>
            </a:r>
            <a:endParaRPr lang="en-US" sz="2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392F717-CC49-6733-9C45-62B9257F7C43}"/>
              </a:ext>
            </a:extLst>
          </p:cNvPr>
          <p:cNvCxnSpPr>
            <a:cxnSpLocks/>
          </p:cNvCxnSpPr>
          <p:nvPr/>
        </p:nvCxnSpPr>
        <p:spPr>
          <a:xfrm>
            <a:off x="742683" y="1639440"/>
            <a:ext cx="0" cy="2715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FF9791B-67DF-457D-CF36-870E2D5D306A}"/>
              </a:ext>
            </a:extLst>
          </p:cNvPr>
          <p:cNvCxnSpPr>
            <a:cxnSpLocks/>
          </p:cNvCxnSpPr>
          <p:nvPr/>
        </p:nvCxnSpPr>
        <p:spPr>
          <a:xfrm>
            <a:off x="11065385" y="1639440"/>
            <a:ext cx="0" cy="2715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90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763285"/>
              </p:ext>
            </p:extLst>
          </p:nvPr>
        </p:nvGraphicFramePr>
        <p:xfrm>
          <a:off x="0" y="1759375"/>
          <a:ext cx="12192000" cy="50986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2363267576"/>
                    </a:ext>
                  </a:extLst>
                </a:gridCol>
                <a:gridCol w="820057">
                  <a:extLst>
                    <a:ext uri="{9D8B030D-6E8A-4147-A177-3AD203B41FA5}">
                      <a16:colId xmlns:a16="http://schemas.microsoft.com/office/drawing/2014/main" xmlns="" val="1763005792"/>
                    </a:ext>
                  </a:extLst>
                </a:gridCol>
                <a:gridCol w="1352939">
                  <a:extLst>
                    <a:ext uri="{9D8B030D-6E8A-4147-A177-3AD203B41FA5}">
                      <a16:colId xmlns:a16="http://schemas.microsoft.com/office/drawing/2014/main" xmlns="" val="904828793"/>
                    </a:ext>
                  </a:extLst>
                </a:gridCol>
                <a:gridCol w="1352939">
                  <a:extLst>
                    <a:ext uri="{9D8B030D-6E8A-4147-A177-3AD203B41FA5}">
                      <a16:colId xmlns:a16="http://schemas.microsoft.com/office/drawing/2014/main" xmlns="" val="2745874211"/>
                    </a:ext>
                  </a:extLst>
                </a:gridCol>
                <a:gridCol w="3530647">
                  <a:extLst>
                    <a:ext uri="{9D8B030D-6E8A-4147-A177-3AD203B41FA5}">
                      <a16:colId xmlns:a16="http://schemas.microsoft.com/office/drawing/2014/main" xmlns="" val="2829217351"/>
                    </a:ext>
                  </a:extLst>
                </a:gridCol>
                <a:gridCol w="2050473">
                  <a:extLst>
                    <a:ext uri="{9D8B030D-6E8A-4147-A177-3AD203B41FA5}">
                      <a16:colId xmlns:a16="http://schemas.microsoft.com/office/drawing/2014/main" xmlns="" val="13126733"/>
                    </a:ext>
                  </a:extLst>
                </a:gridCol>
                <a:gridCol w="2272145">
                  <a:extLst>
                    <a:ext uri="{9D8B030D-6E8A-4147-A177-3AD203B41FA5}">
                      <a16:colId xmlns:a16="http://schemas.microsoft.com/office/drawing/2014/main" xmlns="" val="317585793"/>
                    </a:ext>
                  </a:extLst>
                </a:gridCol>
              </a:tblGrid>
              <a:tr h="931739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(kWh)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endParaRPr lang="en-US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/kwh)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tiền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27133717"/>
                  </a:ext>
                </a:extLst>
              </a:tr>
              <a:tr h="711843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34676168"/>
                  </a:ext>
                </a:extLst>
              </a:tr>
              <a:tr h="711843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45722304"/>
                  </a:ext>
                </a:extLst>
              </a:tr>
              <a:tr h="711843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4659919"/>
                  </a:ext>
                </a:extLst>
              </a:tr>
              <a:tr h="711843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23865781"/>
                  </a:ext>
                </a:extLst>
              </a:tr>
              <a:tr h="711843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679094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9175" y="2836084"/>
            <a:ext cx="74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175" y="3658213"/>
            <a:ext cx="698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50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4358" y="4659204"/>
            <a:ext cx="691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54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4871" y="2836084"/>
            <a:ext cx="130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1 678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9909" y="3624944"/>
            <a:ext cx="11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1734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0775" y="4513927"/>
            <a:ext cx="1098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5464" y="2743903"/>
            <a:ext cx="1356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× 1 678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9080" y="3624944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× 1 734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3702" y="4485418"/>
            <a:ext cx="154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54 × 2 014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7688" y="5478901"/>
            <a:ext cx="3002826" cy="40011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83 900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86 700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108 756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0839" y="6168450"/>
            <a:ext cx="2969676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279 356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72225" y="5448124"/>
            <a:ext cx="1840651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279 356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10%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72226" y="6144647"/>
            <a:ext cx="1840650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27 935,6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83756" y="5448124"/>
            <a:ext cx="2208244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279 356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27 935,6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83755" y="6168450"/>
            <a:ext cx="2208243" cy="400110"/>
          </a:xfrm>
          <a:prstGeom prst="rect">
            <a:avLst/>
          </a:prstGeom>
          <a:solidFill>
            <a:srgbClr val="F8BAEC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307 291,6</a:t>
            </a:r>
          </a:p>
        </p:txBody>
      </p:sp>
      <p:sp>
        <p:nvSpPr>
          <p:cNvPr id="2" name="Rectangle 1"/>
          <p:cNvSpPr/>
          <p:nvPr/>
        </p:nvSpPr>
        <p:spPr>
          <a:xfrm>
            <a:off x="166253" y="156652"/>
            <a:ext cx="11841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9/2021,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154 kWh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8736" y="2888570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6693" y="3774131"/>
            <a:ext cx="886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9501" y="4685493"/>
            <a:ext cx="884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4655" y="1062288"/>
            <a:ext cx="836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Ta chia số điện nhà bạn Dung thành ba mức tương ứng với ba bậc:</a:t>
            </a:r>
            <a:endParaRPr lang="en-US" sz="24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87930" y="3070572"/>
            <a:ext cx="153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83 900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89080" y="4013242"/>
            <a:ext cx="109998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86 700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4959" y="4972660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108 756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3180" y="1810130"/>
            <a:ext cx="2552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GTGT)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20131" y="1919889"/>
            <a:ext cx="1560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GTGT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98260" y="1838842"/>
            <a:ext cx="2293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/>
      <p:bldP spid="14" grpId="0"/>
      <p:bldP spid="16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52699" y="41116"/>
            <a:ext cx="2715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99" y="756749"/>
            <a:ext cx="12041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500799"/>
              </p:ext>
            </p:extLst>
          </p:nvPr>
        </p:nvGraphicFramePr>
        <p:xfrm>
          <a:off x="-85397" y="1697816"/>
          <a:ext cx="12192000" cy="54470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8499">
                  <a:extLst>
                    <a:ext uri="{9D8B030D-6E8A-4147-A177-3AD203B41FA5}">
                      <a16:colId xmlns:a16="http://schemas.microsoft.com/office/drawing/2014/main" xmlns="" val="2363267576"/>
                    </a:ext>
                  </a:extLst>
                </a:gridCol>
                <a:gridCol w="933061">
                  <a:extLst>
                    <a:ext uri="{9D8B030D-6E8A-4147-A177-3AD203B41FA5}">
                      <a16:colId xmlns:a16="http://schemas.microsoft.com/office/drawing/2014/main" xmlns="" val="1763005792"/>
                    </a:ext>
                  </a:extLst>
                </a:gridCol>
                <a:gridCol w="1464906">
                  <a:extLst>
                    <a:ext uri="{9D8B030D-6E8A-4147-A177-3AD203B41FA5}">
                      <a16:colId xmlns:a16="http://schemas.microsoft.com/office/drawing/2014/main" xmlns="" val="904828793"/>
                    </a:ext>
                  </a:extLst>
                </a:gridCol>
                <a:gridCol w="981498">
                  <a:extLst>
                    <a:ext uri="{9D8B030D-6E8A-4147-A177-3AD203B41FA5}">
                      <a16:colId xmlns:a16="http://schemas.microsoft.com/office/drawing/2014/main" xmlns="" val="2745874211"/>
                    </a:ext>
                  </a:extLst>
                </a:gridCol>
                <a:gridCol w="3611418">
                  <a:extLst>
                    <a:ext uri="{9D8B030D-6E8A-4147-A177-3AD203B41FA5}">
                      <a16:colId xmlns:a16="http://schemas.microsoft.com/office/drawing/2014/main" xmlns="" val="2829217351"/>
                    </a:ext>
                  </a:extLst>
                </a:gridCol>
                <a:gridCol w="2050473">
                  <a:extLst>
                    <a:ext uri="{9D8B030D-6E8A-4147-A177-3AD203B41FA5}">
                      <a16:colId xmlns:a16="http://schemas.microsoft.com/office/drawing/2014/main" xmlns="" val="13126733"/>
                    </a:ext>
                  </a:extLst>
                </a:gridCol>
                <a:gridCol w="2272145">
                  <a:extLst>
                    <a:ext uri="{9D8B030D-6E8A-4147-A177-3AD203B41FA5}">
                      <a16:colId xmlns:a16="http://schemas.microsoft.com/office/drawing/2014/main" xmlns="" val="317585793"/>
                    </a:ext>
                  </a:extLst>
                </a:gridCol>
              </a:tblGrid>
              <a:tr h="931739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(kWh)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endParaRPr lang="en-US" sz="20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/kwh)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tiền</a:t>
                      </a:r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27133717"/>
                  </a:ext>
                </a:extLst>
              </a:tr>
              <a:tr h="71184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34676168"/>
                  </a:ext>
                </a:extLst>
              </a:tr>
              <a:tr h="711843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000" b="1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45722304"/>
                  </a:ext>
                </a:extLst>
              </a:tr>
              <a:tr h="711843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000" b="1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4659919"/>
                  </a:ext>
                </a:extLst>
              </a:tr>
              <a:tr h="71184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23865781"/>
                  </a:ext>
                </a:extLst>
              </a:tr>
              <a:tr h="711843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6790941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25047" y="1810130"/>
            <a:ext cx="2616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GTGT)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80243" y="1919889"/>
            <a:ext cx="1560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GTGT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98260" y="1838842"/>
            <a:ext cx="2293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83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865" y="466128"/>
            <a:ext cx="152798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83994" y="579089"/>
            <a:ext cx="152798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B37063-27B7-1A06-4017-1155D77DA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586"/>
            <a:ext cx="6071711" cy="4099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6955C21-9871-3C17-0557-BB462440D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464" y="1271587"/>
            <a:ext cx="6035040" cy="392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56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303</Words>
  <Application>Microsoft Office PowerPoint</Application>
  <PresentationFormat>Custom</PresentationFormat>
  <Paragraphs>82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31</cp:revision>
  <dcterms:created xsi:type="dcterms:W3CDTF">2022-10-14T07:46:31Z</dcterms:created>
  <dcterms:modified xsi:type="dcterms:W3CDTF">2024-10-14T15:27:05Z</dcterms:modified>
</cp:coreProperties>
</file>