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3" r:id="rId3"/>
    <p:sldMasterId id="2147483685" r:id="rId4"/>
    <p:sldMasterId id="2147483697" r:id="rId5"/>
  </p:sldMasterIdLst>
  <p:notesMasterIdLst>
    <p:notesMasterId r:id="rId51"/>
  </p:notesMasterIdLst>
  <p:sldIdLst>
    <p:sldId id="456" r:id="rId6"/>
    <p:sldId id="357" r:id="rId7"/>
    <p:sldId id="482" r:id="rId8"/>
    <p:sldId id="483" r:id="rId9"/>
    <p:sldId id="484" r:id="rId10"/>
    <p:sldId id="485" r:id="rId11"/>
    <p:sldId id="486" r:id="rId12"/>
    <p:sldId id="487" r:id="rId13"/>
    <p:sldId id="488" r:id="rId14"/>
    <p:sldId id="489" r:id="rId15"/>
    <p:sldId id="490" r:id="rId16"/>
    <p:sldId id="491" r:id="rId17"/>
    <p:sldId id="492" r:id="rId18"/>
    <p:sldId id="493" r:id="rId19"/>
    <p:sldId id="338" r:id="rId20"/>
    <p:sldId id="496" r:id="rId21"/>
    <p:sldId id="494" r:id="rId22"/>
    <p:sldId id="497" r:id="rId23"/>
    <p:sldId id="358" r:id="rId24"/>
    <p:sldId id="495" r:id="rId25"/>
    <p:sldId id="498" r:id="rId26"/>
    <p:sldId id="499" r:id="rId27"/>
    <p:sldId id="500" r:id="rId28"/>
    <p:sldId id="501" r:id="rId29"/>
    <p:sldId id="504" r:id="rId30"/>
    <p:sldId id="507" r:id="rId31"/>
    <p:sldId id="508" r:id="rId32"/>
    <p:sldId id="509" r:id="rId33"/>
    <p:sldId id="510" r:id="rId34"/>
    <p:sldId id="511" r:id="rId35"/>
    <p:sldId id="512" r:id="rId36"/>
    <p:sldId id="513" r:id="rId37"/>
    <p:sldId id="514" r:id="rId38"/>
    <p:sldId id="515" r:id="rId39"/>
    <p:sldId id="516" r:id="rId40"/>
    <p:sldId id="527" r:id="rId41"/>
    <p:sldId id="518" r:id="rId42"/>
    <p:sldId id="519" r:id="rId43"/>
    <p:sldId id="520" r:id="rId44"/>
    <p:sldId id="521" r:id="rId45"/>
    <p:sldId id="522" r:id="rId46"/>
    <p:sldId id="523" r:id="rId47"/>
    <p:sldId id="524" r:id="rId48"/>
    <p:sldId id="525" r:id="rId49"/>
    <p:sldId id="315" r:id="rId50"/>
  </p:sldIdLst>
  <p:sldSz cx="12192000" cy="6858000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.VnArial Narrow" panose="020B7200000000000000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.VnArial Narrow" panose="020B7200000000000000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.VnArial Narrow" panose="020B7200000000000000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.VnArial Narrow" panose="020B7200000000000000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.VnArial Narrow" panose="020B7200000000000000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.VnArial Narrow" panose="020B7200000000000000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.VnArial Narrow" panose="020B7200000000000000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.VnArial Narrow" panose="020B7200000000000000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.VnArial Narrow" panose="020B7200000000000000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015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336600"/>
    <a:srgbClr val="FFFFCC"/>
    <a:srgbClr val="C2FDA1"/>
    <a:srgbClr val="99CCFF"/>
    <a:srgbClr val="0099FF"/>
    <a:srgbClr val="CC0000"/>
    <a:srgbClr val="009900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/>
    <p:restoredTop sz="90556"/>
  </p:normalViewPr>
  <p:slideViewPr>
    <p:cSldViewPr showGuides="1">
      <p:cViewPr varScale="1">
        <p:scale>
          <a:sx n="79" d="100"/>
          <a:sy n="79" d="100"/>
        </p:scale>
        <p:origin x="-787" y="-67"/>
      </p:cViewPr>
      <p:guideLst>
        <p:guide orient="horz" pos="2015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319" cy="7631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8" Type="http://schemas.openxmlformats.org/officeDocument/2006/relationships/slide" Target="slides/slide3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DDEAAE-DE55-45A3-A4F7-3874E0140D37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4D23657-D1E8-4B22-974B-8DC90813F51B}">
      <dgm:prSet phldrT="[Text]" custT="1"/>
      <dgm:spPr/>
      <dgm:t>
        <a:bodyPr/>
        <a:lstStyle/>
        <a:p>
          <a:r>
            <a:rPr lang="vi-VN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Gạch dưới STP của hàng quy tròn</a:t>
          </a:r>
          <a:r>
            <a: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28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tròn</a:t>
          </a:r>
          <a:r>
            <a: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STP </a:t>
          </a:r>
          <a:r>
            <a:rPr lang="en-US" sz="28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đến</a:t>
          </a:r>
          <a:r>
            <a: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hàng</a:t>
          </a:r>
          <a:r>
            <a: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nào</a:t>
          </a:r>
          <a:r>
            <a: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thì</a:t>
          </a:r>
          <a:r>
            <a: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hàng</a:t>
          </a:r>
          <a:r>
            <a: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đó</a:t>
          </a:r>
          <a:r>
            <a: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gọi</a:t>
          </a:r>
          <a:r>
            <a: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hàng</a:t>
          </a:r>
          <a:r>
            <a:rPr lang="en-US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quy</a:t>
          </a:r>
          <a:r>
            <a:rPr lang="en-US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tròn</a:t>
          </a:r>
          <a:endParaRPr lang="en-US" sz="3200" b="1" dirty="0"/>
        </a:p>
      </dgm:t>
    </dgm:pt>
    <dgm:pt modelId="{89EF0911-2234-42D0-AEF3-7FADAFD12999}" type="parTrans" cxnId="{99F95D8E-A851-4953-A3C5-9BF7753ED9FA}">
      <dgm:prSet/>
      <dgm:spPr/>
      <dgm:t>
        <a:bodyPr/>
        <a:lstStyle/>
        <a:p>
          <a:endParaRPr lang="en-US"/>
        </a:p>
      </dgm:t>
    </dgm:pt>
    <dgm:pt modelId="{529487B0-19AA-4AAC-8F83-CF2C113EB84D}" type="sibTrans" cxnId="{99F95D8E-A851-4953-A3C5-9BF7753ED9FA}">
      <dgm:prSet/>
      <dgm:spPr/>
      <dgm:t>
        <a:bodyPr/>
        <a:lstStyle/>
        <a:p>
          <a:endParaRPr lang="en-US"/>
        </a:p>
      </dgm:t>
    </dgm:pt>
    <dgm:pt modelId="{EF034794-D109-40B6-8FA2-8971C3123AB6}">
      <dgm:prSet phldrT="[Text]" custT="1"/>
      <dgm:spPr/>
      <dgm:t>
        <a:bodyPr/>
        <a:lstStyle/>
        <a:p>
          <a:r>
            <a:rPr lang="en-US" sz="3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Nhìn</a:t>
          </a:r>
          <a:r>
            <a: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sang </a:t>
          </a:r>
          <a:r>
            <a:rPr lang="en-US" sz="3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chữ</a:t>
          </a:r>
          <a:r>
            <a: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ngay</a:t>
          </a:r>
          <a:r>
            <a: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bên</a:t>
          </a:r>
          <a:r>
            <a: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phải</a:t>
          </a:r>
          <a:r>
            <a: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  <a:p>
          <a:r>
            <a:rPr lang="vi-VN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 Nếu </a:t>
          </a:r>
          <a:r>
            <a:rPr lang="en-US" sz="2800" b="1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nó</a:t>
          </a:r>
          <a:r>
            <a:rPr lang="vi-VN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</a:t>
          </a:r>
          <a:r>
            <a:rPr lang="vi-VN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thì tăng số gạch dưới lên 1 đơn vị</a:t>
          </a:r>
        </a:p>
        <a:p>
          <a:r>
            <a:rPr lang="vi-VN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 Nếu </a:t>
          </a:r>
          <a:r>
            <a:rPr lang="en-US" sz="2800" b="1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nó</a:t>
          </a:r>
          <a:r>
            <a:rPr lang="vi-VN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&lt; 5 thì giữ nguyên chữ số gạch dưới</a:t>
          </a:r>
          <a:endParaRPr lang="en-US" sz="28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D09C75-3D44-4CEF-9459-5C91DB44A9EA}" type="parTrans" cxnId="{80FF73C0-9BCD-436E-A85B-D6D7D322462C}">
      <dgm:prSet/>
      <dgm:spPr/>
      <dgm:t>
        <a:bodyPr/>
        <a:lstStyle/>
        <a:p>
          <a:endParaRPr lang="en-US"/>
        </a:p>
      </dgm:t>
    </dgm:pt>
    <dgm:pt modelId="{CDDFC891-FC62-4131-A642-2D94388BCCE2}" type="sibTrans" cxnId="{80FF73C0-9BCD-436E-A85B-D6D7D322462C}">
      <dgm:prSet/>
      <dgm:spPr/>
      <dgm:t>
        <a:bodyPr/>
        <a:lstStyle/>
        <a:p>
          <a:endParaRPr lang="en-US"/>
        </a:p>
      </dgm:t>
    </dgm:pt>
    <dgm:pt modelId="{15E11DBD-E9B5-4BCF-A56C-7AAE26CE30DC}">
      <dgm:prSet phldrT="[Text]" custT="1"/>
      <dgm:spPr/>
      <dgm:t>
        <a:bodyPr/>
        <a:lstStyle/>
        <a:p>
          <a:r>
            <a:rPr lang="en-US" sz="3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Thay</a:t>
          </a:r>
          <a:r>
            <a: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tất</a:t>
          </a:r>
          <a:r>
            <a: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cả</a:t>
          </a:r>
          <a:r>
            <a: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chữ</a:t>
          </a:r>
          <a:r>
            <a: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bên</a:t>
          </a:r>
          <a:r>
            <a: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phải</a:t>
          </a:r>
          <a:r>
            <a: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bằng</a:t>
          </a:r>
          <a:r>
            <a: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0 </a:t>
          </a:r>
          <a:r>
            <a:rPr lang="en-US" sz="3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hoặc</a:t>
          </a:r>
          <a:r>
            <a: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bỏ</a:t>
          </a:r>
          <a:r>
            <a: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đi</a:t>
          </a:r>
          <a:r>
            <a: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nếu</a:t>
          </a:r>
          <a:r>
            <a: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chúng</a:t>
          </a:r>
          <a:r>
            <a: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ở </a:t>
          </a:r>
          <a:r>
            <a:rPr lang="en-US" sz="3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thập</a:t>
          </a:r>
          <a:r>
            <a: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B7B43D5B-12E9-44B1-B818-4B50F6AD3C0A}" type="parTrans" cxnId="{5E0737F0-6DE4-4885-BC59-82E10D617E50}">
      <dgm:prSet/>
      <dgm:spPr/>
      <dgm:t>
        <a:bodyPr/>
        <a:lstStyle/>
        <a:p>
          <a:endParaRPr lang="en-US"/>
        </a:p>
      </dgm:t>
    </dgm:pt>
    <dgm:pt modelId="{329BDEDB-415B-4AB3-B964-E819D0C56DBB}" type="sibTrans" cxnId="{5E0737F0-6DE4-4885-BC59-82E10D617E50}">
      <dgm:prSet/>
      <dgm:spPr/>
      <dgm:t>
        <a:bodyPr/>
        <a:lstStyle/>
        <a:p>
          <a:endParaRPr lang="en-US"/>
        </a:p>
      </dgm:t>
    </dgm:pt>
    <dgm:pt modelId="{EB3CB291-E23A-4667-A32E-A640A76557A1}" type="pres">
      <dgm:prSet presAssocID="{41DDEAAE-DE55-45A3-A4F7-3874E0140D3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01035298-0CF7-4145-8EE2-24DBFEAF33BB}" type="pres">
      <dgm:prSet presAssocID="{E4D23657-D1E8-4B22-974B-8DC90813F51B}" presName="composite" presStyleCnt="0"/>
      <dgm:spPr/>
    </dgm:pt>
    <dgm:pt modelId="{21E1F518-1190-4883-914B-1FB66E6D3A63}" type="pres">
      <dgm:prSet presAssocID="{E4D23657-D1E8-4B22-974B-8DC90813F51B}" presName="LShape" presStyleLbl="alignNode1" presStyleIdx="0" presStyleCnt="5"/>
      <dgm:spPr>
        <a:solidFill>
          <a:srgbClr val="FF0000"/>
        </a:solidFill>
      </dgm:spPr>
    </dgm:pt>
    <dgm:pt modelId="{80B372F1-8EF3-4532-ACC6-E65E1D63ACA2}" type="pres">
      <dgm:prSet presAssocID="{E4D23657-D1E8-4B22-974B-8DC90813F51B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746139E-4627-4CCC-9299-5653D77ED24D}" type="pres">
      <dgm:prSet presAssocID="{E4D23657-D1E8-4B22-974B-8DC90813F51B}" presName="Triangle" presStyleLbl="alignNode1" presStyleIdx="1" presStyleCnt="5"/>
      <dgm:spPr>
        <a:solidFill>
          <a:schemeClr val="accent3">
            <a:lumMod val="75000"/>
          </a:schemeClr>
        </a:solidFill>
      </dgm:spPr>
    </dgm:pt>
    <dgm:pt modelId="{780BC64D-2F67-498A-99F6-7EB28080D705}" type="pres">
      <dgm:prSet presAssocID="{529487B0-19AA-4AAC-8F83-CF2C113EB84D}" presName="sibTrans" presStyleCnt="0"/>
      <dgm:spPr/>
    </dgm:pt>
    <dgm:pt modelId="{68E230FA-2656-4C78-B827-58AFD214F445}" type="pres">
      <dgm:prSet presAssocID="{529487B0-19AA-4AAC-8F83-CF2C113EB84D}" presName="space" presStyleCnt="0"/>
      <dgm:spPr/>
    </dgm:pt>
    <dgm:pt modelId="{B07824BD-C1CB-4098-8E38-D3E1F721DF31}" type="pres">
      <dgm:prSet presAssocID="{EF034794-D109-40B6-8FA2-8971C3123AB6}" presName="composite" presStyleCnt="0"/>
      <dgm:spPr/>
    </dgm:pt>
    <dgm:pt modelId="{85769F8C-5820-4CB5-B01D-69A648973D8F}" type="pres">
      <dgm:prSet presAssocID="{EF034794-D109-40B6-8FA2-8971C3123AB6}" presName="LShape" presStyleLbl="alignNode1" presStyleIdx="2" presStyleCnt="5"/>
      <dgm:spPr>
        <a:solidFill>
          <a:schemeClr val="accent3"/>
        </a:solidFill>
      </dgm:spPr>
    </dgm:pt>
    <dgm:pt modelId="{18F7A15A-3ED1-4A32-B700-36B8D6BBE441}" type="pres">
      <dgm:prSet presAssocID="{EF034794-D109-40B6-8FA2-8971C3123AB6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6F2BEFC-1674-4E8D-98FF-DE4432BB887C}" type="pres">
      <dgm:prSet presAssocID="{EF034794-D109-40B6-8FA2-8971C3123AB6}" presName="Triangle" presStyleLbl="alignNode1" presStyleIdx="3" presStyleCnt="5"/>
      <dgm:spPr>
        <a:solidFill>
          <a:srgbClr val="92D050"/>
        </a:solidFill>
      </dgm:spPr>
    </dgm:pt>
    <dgm:pt modelId="{E26373E0-D095-405B-9F4A-CC7FBB5BEBD2}" type="pres">
      <dgm:prSet presAssocID="{CDDFC891-FC62-4131-A642-2D94388BCCE2}" presName="sibTrans" presStyleCnt="0"/>
      <dgm:spPr/>
    </dgm:pt>
    <dgm:pt modelId="{8B10941C-73F0-477C-9F3D-EB0A4525ACBE}" type="pres">
      <dgm:prSet presAssocID="{CDDFC891-FC62-4131-A642-2D94388BCCE2}" presName="space" presStyleCnt="0"/>
      <dgm:spPr/>
    </dgm:pt>
    <dgm:pt modelId="{DF2F85E9-6BAE-40EA-8F18-DAFCA3EFFB69}" type="pres">
      <dgm:prSet presAssocID="{15E11DBD-E9B5-4BCF-A56C-7AAE26CE30DC}" presName="composite" presStyleCnt="0"/>
      <dgm:spPr/>
    </dgm:pt>
    <dgm:pt modelId="{A5E67CF4-39ED-4CC8-A27F-E45EA5D3AC44}" type="pres">
      <dgm:prSet presAssocID="{15E11DBD-E9B5-4BCF-A56C-7AAE26CE30DC}" presName="LShape" presStyleLbl="alignNode1" presStyleIdx="4" presStyleCnt="5"/>
      <dgm:spPr>
        <a:solidFill>
          <a:schemeClr val="accent1">
            <a:lumMod val="75000"/>
          </a:schemeClr>
        </a:solidFill>
      </dgm:spPr>
    </dgm:pt>
    <dgm:pt modelId="{F0124EB5-2136-46F3-B2F4-41A5196C24A0}" type="pres">
      <dgm:prSet presAssocID="{15E11DBD-E9B5-4BCF-A56C-7AAE26CE30DC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0FF73C0-9BCD-436E-A85B-D6D7D322462C}" srcId="{41DDEAAE-DE55-45A3-A4F7-3874E0140D37}" destId="{EF034794-D109-40B6-8FA2-8971C3123AB6}" srcOrd="1" destOrd="0" parTransId="{64D09C75-3D44-4CEF-9459-5C91DB44A9EA}" sibTransId="{CDDFC891-FC62-4131-A642-2D94388BCCE2}"/>
    <dgm:cxn modelId="{5E0737F0-6DE4-4885-BC59-82E10D617E50}" srcId="{41DDEAAE-DE55-45A3-A4F7-3874E0140D37}" destId="{15E11DBD-E9B5-4BCF-A56C-7AAE26CE30DC}" srcOrd="2" destOrd="0" parTransId="{B7B43D5B-12E9-44B1-B818-4B50F6AD3C0A}" sibTransId="{329BDEDB-415B-4AB3-B964-E819D0C56DBB}"/>
    <dgm:cxn modelId="{144D3C17-9BB9-4853-A637-BAE8CE37705E}" type="presOf" srcId="{EF034794-D109-40B6-8FA2-8971C3123AB6}" destId="{18F7A15A-3ED1-4A32-B700-36B8D6BBE441}" srcOrd="0" destOrd="0" presId="urn:microsoft.com/office/officeart/2009/3/layout/StepUpProcess"/>
    <dgm:cxn modelId="{2607AFFA-E9F8-4160-9AE4-19F4DB2B71C9}" type="presOf" srcId="{41DDEAAE-DE55-45A3-A4F7-3874E0140D37}" destId="{EB3CB291-E23A-4667-A32E-A640A76557A1}" srcOrd="0" destOrd="0" presId="urn:microsoft.com/office/officeart/2009/3/layout/StepUpProcess"/>
    <dgm:cxn modelId="{99F95D8E-A851-4953-A3C5-9BF7753ED9FA}" srcId="{41DDEAAE-DE55-45A3-A4F7-3874E0140D37}" destId="{E4D23657-D1E8-4B22-974B-8DC90813F51B}" srcOrd="0" destOrd="0" parTransId="{89EF0911-2234-42D0-AEF3-7FADAFD12999}" sibTransId="{529487B0-19AA-4AAC-8F83-CF2C113EB84D}"/>
    <dgm:cxn modelId="{A98402AF-AFAB-470F-9C97-EF1C509D8499}" type="presOf" srcId="{15E11DBD-E9B5-4BCF-A56C-7AAE26CE30DC}" destId="{F0124EB5-2136-46F3-B2F4-41A5196C24A0}" srcOrd="0" destOrd="0" presId="urn:microsoft.com/office/officeart/2009/3/layout/StepUpProcess"/>
    <dgm:cxn modelId="{B9285067-C906-4FDE-AAAC-9EE99F7669E3}" type="presOf" srcId="{E4D23657-D1E8-4B22-974B-8DC90813F51B}" destId="{80B372F1-8EF3-4532-ACC6-E65E1D63ACA2}" srcOrd="0" destOrd="0" presId="urn:microsoft.com/office/officeart/2009/3/layout/StepUpProcess"/>
    <dgm:cxn modelId="{D3BFF791-8D8E-4FBF-9F59-1FB887121875}" type="presParOf" srcId="{EB3CB291-E23A-4667-A32E-A640A76557A1}" destId="{01035298-0CF7-4145-8EE2-24DBFEAF33BB}" srcOrd="0" destOrd="0" presId="urn:microsoft.com/office/officeart/2009/3/layout/StepUpProcess"/>
    <dgm:cxn modelId="{AFA2BCAD-2F0B-4C3E-86A6-55A260AD16B0}" type="presParOf" srcId="{01035298-0CF7-4145-8EE2-24DBFEAF33BB}" destId="{21E1F518-1190-4883-914B-1FB66E6D3A63}" srcOrd="0" destOrd="0" presId="urn:microsoft.com/office/officeart/2009/3/layout/StepUpProcess"/>
    <dgm:cxn modelId="{AF2B8620-9DC0-4A87-9014-D45C2D1F8B38}" type="presParOf" srcId="{01035298-0CF7-4145-8EE2-24DBFEAF33BB}" destId="{80B372F1-8EF3-4532-ACC6-E65E1D63ACA2}" srcOrd="1" destOrd="0" presId="urn:microsoft.com/office/officeart/2009/3/layout/StepUpProcess"/>
    <dgm:cxn modelId="{4AA5420E-C2A1-4D24-A1DA-DA9E7976427D}" type="presParOf" srcId="{01035298-0CF7-4145-8EE2-24DBFEAF33BB}" destId="{B746139E-4627-4CCC-9299-5653D77ED24D}" srcOrd="2" destOrd="0" presId="urn:microsoft.com/office/officeart/2009/3/layout/StepUpProcess"/>
    <dgm:cxn modelId="{C3204B2A-D9EE-439E-BA61-A2C860BFF519}" type="presParOf" srcId="{EB3CB291-E23A-4667-A32E-A640A76557A1}" destId="{780BC64D-2F67-498A-99F6-7EB28080D705}" srcOrd="1" destOrd="0" presId="urn:microsoft.com/office/officeart/2009/3/layout/StepUpProcess"/>
    <dgm:cxn modelId="{49AEC91A-7C1D-4222-94BA-4D738F2D6C79}" type="presParOf" srcId="{780BC64D-2F67-498A-99F6-7EB28080D705}" destId="{68E230FA-2656-4C78-B827-58AFD214F445}" srcOrd="0" destOrd="0" presId="urn:microsoft.com/office/officeart/2009/3/layout/StepUpProcess"/>
    <dgm:cxn modelId="{B3ADA2AF-BE62-4C22-84A1-F4C5043918A4}" type="presParOf" srcId="{EB3CB291-E23A-4667-A32E-A640A76557A1}" destId="{B07824BD-C1CB-4098-8E38-D3E1F721DF31}" srcOrd="2" destOrd="0" presId="urn:microsoft.com/office/officeart/2009/3/layout/StepUpProcess"/>
    <dgm:cxn modelId="{D55AC698-F4A8-404D-94F4-78DB0A0637AF}" type="presParOf" srcId="{B07824BD-C1CB-4098-8E38-D3E1F721DF31}" destId="{85769F8C-5820-4CB5-B01D-69A648973D8F}" srcOrd="0" destOrd="0" presId="urn:microsoft.com/office/officeart/2009/3/layout/StepUpProcess"/>
    <dgm:cxn modelId="{6DF3D3A6-F203-4587-9E47-85B7CF8CB3D6}" type="presParOf" srcId="{B07824BD-C1CB-4098-8E38-D3E1F721DF31}" destId="{18F7A15A-3ED1-4A32-B700-36B8D6BBE441}" srcOrd="1" destOrd="0" presId="urn:microsoft.com/office/officeart/2009/3/layout/StepUpProcess"/>
    <dgm:cxn modelId="{B0900791-DD10-486B-8501-E09AD6094101}" type="presParOf" srcId="{B07824BD-C1CB-4098-8E38-D3E1F721DF31}" destId="{F6F2BEFC-1674-4E8D-98FF-DE4432BB887C}" srcOrd="2" destOrd="0" presId="urn:microsoft.com/office/officeart/2009/3/layout/StepUpProcess"/>
    <dgm:cxn modelId="{3EE6A66E-230B-46C6-B833-F1FB7D9677BB}" type="presParOf" srcId="{EB3CB291-E23A-4667-A32E-A640A76557A1}" destId="{E26373E0-D095-405B-9F4A-CC7FBB5BEBD2}" srcOrd="3" destOrd="0" presId="urn:microsoft.com/office/officeart/2009/3/layout/StepUpProcess"/>
    <dgm:cxn modelId="{3C46AB4C-8FD6-4F18-89B0-206793A671D9}" type="presParOf" srcId="{E26373E0-D095-405B-9F4A-CC7FBB5BEBD2}" destId="{8B10941C-73F0-477C-9F3D-EB0A4525ACBE}" srcOrd="0" destOrd="0" presId="urn:microsoft.com/office/officeart/2009/3/layout/StepUpProcess"/>
    <dgm:cxn modelId="{BD02CC66-E7B8-4247-B83C-1E49E3A3190F}" type="presParOf" srcId="{EB3CB291-E23A-4667-A32E-A640A76557A1}" destId="{DF2F85E9-6BAE-40EA-8F18-DAFCA3EFFB69}" srcOrd="4" destOrd="0" presId="urn:microsoft.com/office/officeart/2009/3/layout/StepUpProcess"/>
    <dgm:cxn modelId="{73FD8DEB-3FA4-428D-8D3F-4FFB6F588D0C}" type="presParOf" srcId="{DF2F85E9-6BAE-40EA-8F18-DAFCA3EFFB69}" destId="{A5E67CF4-39ED-4CC8-A27F-E45EA5D3AC44}" srcOrd="0" destOrd="0" presId="urn:microsoft.com/office/officeart/2009/3/layout/StepUpProcess"/>
    <dgm:cxn modelId="{1D96201E-2684-4A2C-ABB0-E762F06034DB}" type="presParOf" srcId="{DF2F85E9-6BAE-40EA-8F18-DAFCA3EFFB69}" destId="{F0124EB5-2136-46F3-B2F4-41A5196C24A0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DDEAAE-DE55-45A3-A4F7-3874E0140D37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F034794-D109-40B6-8FA2-8971C3123AB6}">
      <dgm:prSet phldrT="[Text]" custT="1"/>
      <dgm:spPr/>
      <dgm:t>
        <a:bodyPr/>
        <a:lstStyle/>
        <a:p>
          <a:endParaRPr lang="en-US" sz="2800" b="1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D09C75-3D44-4CEF-9459-5C91DB44A9EA}" type="parTrans" cxnId="{80FF73C0-9BCD-436E-A85B-D6D7D322462C}">
      <dgm:prSet/>
      <dgm:spPr/>
      <dgm:t>
        <a:bodyPr/>
        <a:lstStyle/>
        <a:p>
          <a:endParaRPr lang="en-US"/>
        </a:p>
      </dgm:t>
    </dgm:pt>
    <dgm:pt modelId="{CDDFC891-FC62-4131-A642-2D94388BCCE2}" type="sibTrans" cxnId="{80FF73C0-9BCD-436E-A85B-D6D7D322462C}">
      <dgm:prSet/>
      <dgm:spPr/>
      <dgm:t>
        <a:bodyPr/>
        <a:lstStyle/>
        <a:p>
          <a:endParaRPr lang="en-US"/>
        </a:p>
      </dgm:t>
    </dgm:pt>
    <dgm:pt modelId="{15E11DBD-E9B5-4BCF-A56C-7AAE26CE30DC}">
      <dgm:prSet phldrT="[Text]" custT="1"/>
      <dgm:spPr/>
      <dgm:t>
        <a:bodyPr/>
        <a:lstStyle/>
        <a:p>
          <a:endParaRPr lang="en-US" sz="3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B43D5B-12E9-44B1-B818-4B50F6AD3C0A}" type="parTrans" cxnId="{5E0737F0-6DE4-4885-BC59-82E10D617E50}">
      <dgm:prSet/>
      <dgm:spPr/>
      <dgm:t>
        <a:bodyPr/>
        <a:lstStyle/>
        <a:p>
          <a:endParaRPr lang="en-US"/>
        </a:p>
      </dgm:t>
    </dgm:pt>
    <dgm:pt modelId="{329BDEDB-415B-4AB3-B964-E819D0C56DBB}" type="sibTrans" cxnId="{5E0737F0-6DE4-4885-BC59-82E10D617E50}">
      <dgm:prSet/>
      <dgm:spPr/>
      <dgm:t>
        <a:bodyPr/>
        <a:lstStyle/>
        <a:p>
          <a:endParaRPr lang="en-US"/>
        </a:p>
      </dgm:t>
    </dgm:pt>
    <dgm:pt modelId="{E4D23657-D1E8-4B22-974B-8DC90813F51B}">
      <dgm:prSet phldrT="[Text]" custT="1"/>
      <dgm:spPr/>
      <dgm:t>
        <a:bodyPr/>
        <a:lstStyle/>
        <a:p>
          <a:endParaRPr lang="en-US" sz="3200" b="1" dirty="0"/>
        </a:p>
      </dgm:t>
    </dgm:pt>
    <dgm:pt modelId="{529487B0-19AA-4AAC-8F83-CF2C113EB84D}" type="sibTrans" cxnId="{99F95D8E-A851-4953-A3C5-9BF7753ED9FA}">
      <dgm:prSet/>
      <dgm:spPr/>
      <dgm:t>
        <a:bodyPr/>
        <a:lstStyle/>
        <a:p>
          <a:endParaRPr lang="en-US"/>
        </a:p>
      </dgm:t>
    </dgm:pt>
    <dgm:pt modelId="{89EF0911-2234-42D0-AEF3-7FADAFD12999}" type="parTrans" cxnId="{99F95D8E-A851-4953-A3C5-9BF7753ED9FA}">
      <dgm:prSet/>
      <dgm:spPr/>
      <dgm:t>
        <a:bodyPr/>
        <a:lstStyle/>
        <a:p>
          <a:endParaRPr lang="en-US"/>
        </a:p>
      </dgm:t>
    </dgm:pt>
    <dgm:pt modelId="{EB3CB291-E23A-4667-A32E-A640A76557A1}" type="pres">
      <dgm:prSet presAssocID="{41DDEAAE-DE55-45A3-A4F7-3874E0140D3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01035298-0CF7-4145-8EE2-24DBFEAF33BB}" type="pres">
      <dgm:prSet presAssocID="{E4D23657-D1E8-4B22-974B-8DC90813F51B}" presName="composite" presStyleCnt="0"/>
      <dgm:spPr/>
    </dgm:pt>
    <dgm:pt modelId="{21E1F518-1190-4883-914B-1FB66E6D3A63}" type="pres">
      <dgm:prSet presAssocID="{E4D23657-D1E8-4B22-974B-8DC90813F51B}" presName="LShape" presStyleLbl="alignNode1" presStyleIdx="0" presStyleCnt="5"/>
      <dgm:spPr>
        <a:solidFill>
          <a:srgbClr val="FF0000"/>
        </a:solidFill>
      </dgm:spPr>
    </dgm:pt>
    <dgm:pt modelId="{80B372F1-8EF3-4532-ACC6-E65E1D63ACA2}" type="pres">
      <dgm:prSet presAssocID="{E4D23657-D1E8-4B22-974B-8DC90813F51B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746139E-4627-4CCC-9299-5653D77ED24D}" type="pres">
      <dgm:prSet presAssocID="{E4D23657-D1E8-4B22-974B-8DC90813F51B}" presName="Triangle" presStyleLbl="alignNode1" presStyleIdx="1" presStyleCnt="5"/>
      <dgm:spPr>
        <a:solidFill>
          <a:schemeClr val="accent3">
            <a:lumMod val="75000"/>
          </a:schemeClr>
        </a:solidFill>
      </dgm:spPr>
    </dgm:pt>
    <dgm:pt modelId="{780BC64D-2F67-498A-99F6-7EB28080D705}" type="pres">
      <dgm:prSet presAssocID="{529487B0-19AA-4AAC-8F83-CF2C113EB84D}" presName="sibTrans" presStyleCnt="0"/>
      <dgm:spPr/>
    </dgm:pt>
    <dgm:pt modelId="{68E230FA-2656-4C78-B827-58AFD214F445}" type="pres">
      <dgm:prSet presAssocID="{529487B0-19AA-4AAC-8F83-CF2C113EB84D}" presName="space" presStyleCnt="0"/>
      <dgm:spPr/>
    </dgm:pt>
    <dgm:pt modelId="{B07824BD-C1CB-4098-8E38-D3E1F721DF31}" type="pres">
      <dgm:prSet presAssocID="{EF034794-D109-40B6-8FA2-8971C3123AB6}" presName="composite" presStyleCnt="0"/>
      <dgm:spPr/>
    </dgm:pt>
    <dgm:pt modelId="{85769F8C-5820-4CB5-B01D-69A648973D8F}" type="pres">
      <dgm:prSet presAssocID="{EF034794-D109-40B6-8FA2-8971C3123AB6}" presName="LShape" presStyleLbl="alignNode1" presStyleIdx="2" presStyleCnt="5"/>
      <dgm:spPr>
        <a:solidFill>
          <a:schemeClr val="accent3"/>
        </a:solidFill>
      </dgm:spPr>
    </dgm:pt>
    <dgm:pt modelId="{18F7A15A-3ED1-4A32-B700-36B8D6BBE441}" type="pres">
      <dgm:prSet presAssocID="{EF034794-D109-40B6-8FA2-8971C3123AB6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6F2BEFC-1674-4E8D-98FF-DE4432BB887C}" type="pres">
      <dgm:prSet presAssocID="{EF034794-D109-40B6-8FA2-8971C3123AB6}" presName="Triangle" presStyleLbl="alignNode1" presStyleIdx="3" presStyleCnt="5"/>
      <dgm:spPr>
        <a:solidFill>
          <a:srgbClr val="92D050"/>
        </a:solidFill>
      </dgm:spPr>
    </dgm:pt>
    <dgm:pt modelId="{E26373E0-D095-405B-9F4A-CC7FBB5BEBD2}" type="pres">
      <dgm:prSet presAssocID="{CDDFC891-FC62-4131-A642-2D94388BCCE2}" presName="sibTrans" presStyleCnt="0"/>
      <dgm:spPr/>
    </dgm:pt>
    <dgm:pt modelId="{8B10941C-73F0-477C-9F3D-EB0A4525ACBE}" type="pres">
      <dgm:prSet presAssocID="{CDDFC891-FC62-4131-A642-2D94388BCCE2}" presName="space" presStyleCnt="0"/>
      <dgm:spPr/>
    </dgm:pt>
    <dgm:pt modelId="{DF2F85E9-6BAE-40EA-8F18-DAFCA3EFFB69}" type="pres">
      <dgm:prSet presAssocID="{15E11DBD-E9B5-4BCF-A56C-7AAE26CE30DC}" presName="composite" presStyleCnt="0"/>
      <dgm:spPr/>
    </dgm:pt>
    <dgm:pt modelId="{A5E67CF4-39ED-4CC8-A27F-E45EA5D3AC44}" type="pres">
      <dgm:prSet presAssocID="{15E11DBD-E9B5-4BCF-A56C-7AAE26CE30DC}" presName="LShape" presStyleLbl="alignNode1" presStyleIdx="4" presStyleCnt="5"/>
      <dgm:spPr>
        <a:solidFill>
          <a:schemeClr val="accent1">
            <a:lumMod val="75000"/>
          </a:schemeClr>
        </a:solidFill>
      </dgm:spPr>
    </dgm:pt>
    <dgm:pt modelId="{F0124EB5-2136-46F3-B2F4-41A5196C24A0}" type="pres">
      <dgm:prSet presAssocID="{15E11DBD-E9B5-4BCF-A56C-7AAE26CE30DC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0FF73C0-9BCD-436E-A85B-D6D7D322462C}" srcId="{41DDEAAE-DE55-45A3-A4F7-3874E0140D37}" destId="{EF034794-D109-40B6-8FA2-8971C3123AB6}" srcOrd="1" destOrd="0" parTransId="{64D09C75-3D44-4CEF-9459-5C91DB44A9EA}" sibTransId="{CDDFC891-FC62-4131-A642-2D94388BCCE2}"/>
    <dgm:cxn modelId="{5E0737F0-6DE4-4885-BC59-82E10D617E50}" srcId="{41DDEAAE-DE55-45A3-A4F7-3874E0140D37}" destId="{15E11DBD-E9B5-4BCF-A56C-7AAE26CE30DC}" srcOrd="2" destOrd="0" parTransId="{B7B43D5B-12E9-44B1-B818-4B50F6AD3C0A}" sibTransId="{329BDEDB-415B-4AB3-B964-E819D0C56DBB}"/>
    <dgm:cxn modelId="{144D3C17-9BB9-4853-A637-BAE8CE37705E}" type="presOf" srcId="{EF034794-D109-40B6-8FA2-8971C3123AB6}" destId="{18F7A15A-3ED1-4A32-B700-36B8D6BBE441}" srcOrd="0" destOrd="0" presId="urn:microsoft.com/office/officeart/2009/3/layout/StepUpProcess"/>
    <dgm:cxn modelId="{2607AFFA-E9F8-4160-9AE4-19F4DB2B71C9}" type="presOf" srcId="{41DDEAAE-DE55-45A3-A4F7-3874E0140D37}" destId="{EB3CB291-E23A-4667-A32E-A640A76557A1}" srcOrd="0" destOrd="0" presId="urn:microsoft.com/office/officeart/2009/3/layout/StepUpProcess"/>
    <dgm:cxn modelId="{99F95D8E-A851-4953-A3C5-9BF7753ED9FA}" srcId="{41DDEAAE-DE55-45A3-A4F7-3874E0140D37}" destId="{E4D23657-D1E8-4B22-974B-8DC90813F51B}" srcOrd="0" destOrd="0" parTransId="{89EF0911-2234-42D0-AEF3-7FADAFD12999}" sibTransId="{529487B0-19AA-4AAC-8F83-CF2C113EB84D}"/>
    <dgm:cxn modelId="{A98402AF-AFAB-470F-9C97-EF1C509D8499}" type="presOf" srcId="{15E11DBD-E9B5-4BCF-A56C-7AAE26CE30DC}" destId="{F0124EB5-2136-46F3-B2F4-41A5196C24A0}" srcOrd="0" destOrd="0" presId="urn:microsoft.com/office/officeart/2009/3/layout/StepUpProcess"/>
    <dgm:cxn modelId="{B9285067-C906-4FDE-AAAC-9EE99F7669E3}" type="presOf" srcId="{E4D23657-D1E8-4B22-974B-8DC90813F51B}" destId="{80B372F1-8EF3-4532-ACC6-E65E1D63ACA2}" srcOrd="0" destOrd="0" presId="urn:microsoft.com/office/officeart/2009/3/layout/StepUpProcess"/>
    <dgm:cxn modelId="{D3BFF791-8D8E-4FBF-9F59-1FB887121875}" type="presParOf" srcId="{EB3CB291-E23A-4667-A32E-A640A76557A1}" destId="{01035298-0CF7-4145-8EE2-24DBFEAF33BB}" srcOrd="0" destOrd="0" presId="urn:microsoft.com/office/officeart/2009/3/layout/StepUpProcess"/>
    <dgm:cxn modelId="{AFA2BCAD-2F0B-4C3E-86A6-55A260AD16B0}" type="presParOf" srcId="{01035298-0CF7-4145-8EE2-24DBFEAF33BB}" destId="{21E1F518-1190-4883-914B-1FB66E6D3A63}" srcOrd="0" destOrd="0" presId="urn:microsoft.com/office/officeart/2009/3/layout/StepUpProcess"/>
    <dgm:cxn modelId="{AF2B8620-9DC0-4A87-9014-D45C2D1F8B38}" type="presParOf" srcId="{01035298-0CF7-4145-8EE2-24DBFEAF33BB}" destId="{80B372F1-8EF3-4532-ACC6-E65E1D63ACA2}" srcOrd="1" destOrd="0" presId="urn:microsoft.com/office/officeart/2009/3/layout/StepUpProcess"/>
    <dgm:cxn modelId="{4AA5420E-C2A1-4D24-A1DA-DA9E7976427D}" type="presParOf" srcId="{01035298-0CF7-4145-8EE2-24DBFEAF33BB}" destId="{B746139E-4627-4CCC-9299-5653D77ED24D}" srcOrd="2" destOrd="0" presId="urn:microsoft.com/office/officeart/2009/3/layout/StepUpProcess"/>
    <dgm:cxn modelId="{C3204B2A-D9EE-439E-BA61-A2C860BFF519}" type="presParOf" srcId="{EB3CB291-E23A-4667-A32E-A640A76557A1}" destId="{780BC64D-2F67-498A-99F6-7EB28080D705}" srcOrd="1" destOrd="0" presId="urn:microsoft.com/office/officeart/2009/3/layout/StepUpProcess"/>
    <dgm:cxn modelId="{49AEC91A-7C1D-4222-94BA-4D738F2D6C79}" type="presParOf" srcId="{780BC64D-2F67-498A-99F6-7EB28080D705}" destId="{68E230FA-2656-4C78-B827-58AFD214F445}" srcOrd="0" destOrd="0" presId="urn:microsoft.com/office/officeart/2009/3/layout/StepUpProcess"/>
    <dgm:cxn modelId="{B3ADA2AF-BE62-4C22-84A1-F4C5043918A4}" type="presParOf" srcId="{EB3CB291-E23A-4667-A32E-A640A76557A1}" destId="{B07824BD-C1CB-4098-8E38-D3E1F721DF31}" srcOrd="2" destOrd="0" presId="urn:microsoft.com/office/officeart/2009/3/layout/StepUpProcess"/>
    <dgm:cxn modelId="{D55AC698-F4A8-404D-94F4-78DB0A0637AF}" type="presParOf" srcId="{B07824BD-C1CB-4098-8E38-D3E1F721DF31}" destId="{85769F8C-5820-4CB5-B01D-69A648973D8F}" srcOrd="0" destOrd="0" presId="urn:microsoft.com/office/officeart/2009/3/layout/StepUpProcess"/>
    <dgm:cxn modelId="{6DF3D3A6-F203-4587-9E47-85B7CF8CB3D6}" type="presParOf" srcId="{B07824BD-C1CB-4098-8E38-D3E1F721DF31}" destId="{18F7A15A-3ED1-4A32-B700-36B8D6BBE441}" srcOrd="1" destOrd="0" presId="urn:microsoft.com/office/officeart/2009/3/layout/StepUpProcess"/>
    <dgm:cxn modelId="{B0900791-DD10-486B-8501-E09AD6094101}" type="presParOf" srcId="{B07824BD-C1CB-4098-8E38-D3E1F721DF31}" destId="{F6F2BEFC-1674-4E8D-98FF-DE4432BB887C}" srcOrd="2" destOrd="0" presId="urn:microsoft.com/office/officeart/2009/3/layout/StepUpProcess"/>
    <dgm:cxn modelId="{3EE6A66E-230B-46C6-B833-F1FB7D9677BB}" type="presParOf" srcId="{EB3CB291-E23A-4667-A32E-A640A76557A1}" destId="{E26373E0-D095-405B-9F4A-CC7FBB5BEBD2}" srcOrd="3" destOrd="0" presId="urn:microsoft.com/office/officeart/2009/3/layout/StepUpProcess"/>
    <dgm:cxn modelId="{3C46AB4C-8FD6-4F18-89B0-206793A671D9}" type="presParOf" srcId="{E26373E0-D095-405B-9F4A-CC7FBB5BEBD2}" destId="{8B10941C-73F0-477C-9F3D-EB0A4525ACBE}" srcOrd="0" destOrd="0" presId="urn:microsoft.com/office/officeart/2009/3/layout/StepUpProcess"/>
    <dgm:cxn modelId="{BD02CC66-E7B8-4247-B83C-1E49E3A3190F}" type="presParOf" srcId="{EB3CB291-E23A-4667-A32E-A640A76557A1}" destId="{DF2F85E9-6BAE-40EA-8F18-DAFCA3EFFB69}" srcOrd="4" destOrd="0" presId="urn:microsoft.com/office/officeart/2009/3/layout/StepUpProcess"/>
    <dgm:cxn modelId="{73FD8DEB-3FA4-428D-8D3F-4FFB6F588D0C}" type="presParOf" srcId="{DF2F85E9-6BAE-40EA-8F18-DAFCA3EFFB69}" destId="{A5E67CF4-39ED-4CC8-A27F-E45EA5D3AC44}" srcOrd="0" destOrd="0" presId="urn:microsoft.com/office/officeart/2009/3/layout/StepUpProcess"/>
    <dgm:cxn modelId="{1D96201E-2684-4A2C-ABB0-E762F06034DB}" type="presParOf" srcId="{DF2F85E9-6BAE-40EA-8F18-DAFCA3EFFB69}" destId="{F0124EB5-2136-46F3-B2F4-41A5196C24A0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DDEAAE-DE55-45A3-A4F7-3874E0140D37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F034794-D109-40B6-8FA2-8971C3123AB6}">
      <dgm:prSet phldrT="[Text]" custT="1"/>
      <dgm:spPr/>
      <dgm:t>
        <a:bodyPr/>
        <a:lstStyle/>
        <a:p>
          <a:endParaRPr lang="en-US" sz="2800" b="1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D09C75-3D44-4CEF-9459-5C91DB44A9EA}" type="parTrans" cxnId="{80FF73C0-9BCD-436E-A85B-D6D7D322462C}">
      <dgm:prSet/>
      <dgm:spPr/>
      <dgm:t>
        <a:bodyPr/>
        <a:lstStyle/>
        <a:p>
          <a:endParaRPr lang="en-US"/>
        </a:p>
      </dgm:t>
    </dgm:pt>
    <dgm:pt modelId="{CDDFC891-FC62-4131-A642-2D94388BCCE2}" type="sibTrans" cxnId="{80FF73C0-9BCD-436E-A85B-D6D7D322462C}">
      <dgm:prSet/>
      <dgm:spPr/>
      <dgm:t>
        <a:bodyPr/>
        <a:lstStyle/>
        <a:p>
          <a:endParaRPr lang="en-US"/>
        </a:p>
      </dgm:t>
    </dgm:pt>
    <dgm:pt modelId="{15E11DBD-E9B5-4BCF-A56C-7AAE26CE30DC}">
      <dgm:prSet phldrT="[Text]" custT="1"/>
      <dgm:spPr/>
      <dgm:t>
        <a:bodyPr/>
        <a:lstStyle/>
        <a:p>
          <a:endParaRPr lang="en-US" sz="3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B43D5B-12E9-44B1-B818-4B50F6AD3C0A}" type="parTrans" cxnId="{5E0737F0-6DE4-4885-BC59-82E10D617E50}">
      <dgm:prSet/>
      <dgm:spPr/>
      <dgm:t>
        <a:bodyPr/>
        <a:lstStyle/>
        <a:p>
          <a:endParaRPr lang="en-US"/>
        </a:p>
      </dgm:t>
    </dgm:pt>
    <dgm:pt modelId="{329BDEDB-415B-4AB3-B964-E819D0C56DBB}" type="sibTrans" cxnId="{5E0737F0-6DE4-4885-BC59-82E10D617E50}">
      <dgm:prSet/>
      <dgm:spPr/>
      <dgm:t>
        <a:bodyPr/>
        <a:lstStyle/>
        <a:p>
          <a:endParaRPr lang="en-US"/>
        </a:p>
      </dgm:t>
    </dgm:pt>
    <dgm:pt modelId="{E4D23657-D1E8-4B22-974B-8DC90813F51B}">
      <dgm:prSet phldrT="[Text]" custT="1"/>
      <dgm:spPr/>
      <dgm:t>
        <a:bodyPr/>
        <a:lstStyle/>
        <a:p>
          <a:endParaRPr lang="en-US" sz="3200" b="1" dirty="0"/>
        </a:p>
      </dgm:t>
    </dgm:pt>
    <dgm:pt modelId="{529487B0-19AA-4AAC-8F83-CF2C113EB84D}" type="sibTrans" cxnId="{99F95D8E-A851-4953-A3C5-9BF7753ED9FA}">
      <dgm:prSet/>
      <dgm:spPr/>
      <dgm:t>
        <a:bodyPr/>
        <a:lstStyle/>
        <a:p>
          <a:endParaRPr lang="en-US"/>
        </a:p>
      </dgm:t>
    </dgm:pt>
    <dgm:pt modelId="{89EF0911-2234-42D0-AEF3-7FADAFD12999}" type="parTrans" cxnId="{99F95D8E-A851-4953-A3C5-9BF7753ED9FA}">
      <dgm:prSet/>
      <dgm:spPr/>
      <dgm:t>
        <a:bodyPr/>
        <a:lstStyle/>
        <a:p>
          <a:endParaRPr lang="en-US"/>
        </a:p>
      </dgm:t>
    </dgm:pt>
    <dgm:pt modelId="{EB3CB291-E23A-4667-A32E-A640A76557A1}" type="pres">
      <dgm:prSet presAssocID="{41DDEAAE-DE55-45A3-A4F7-3874E0140D3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01035298-0CF7-4145-8EE2-24DBFEAF33BB}" type="pres">
      <dgm:prSet presAssocID="{E4D23657-D1E8-4B22-974B-8DC90813F51B}" presName="composite" presStyleCnt="0"/>
      <dgm:spPr/>
    </dgm:pt>
    <dgm:pt modelId="{21E1F518-1190-4883-914B-1FB66E6D3A63}" type="pres">
      <dgm:prSet presAssocID="{E4D23657-D1E8-4B22-974B-8DC90813F51B}" presName="LShape" presStyleLbl="alignNode1" presStyleIdx="0" presStyleCnt="5"/>
      <dgm:spPr>
        <a:solidFill>
          <a:srgbClr val="FF0000"/>
        </a:solidFill>
      </dgm:spPr>
    </dgm:pt>
    <dgm:pt modelId="{80B372F1-8EF3-4532-ACC6-E65E1D63ACA2}" type="pres">
      <dgm:prSet presAssocID="{E4D23657-D1E8-4B22-974B-8DC90813F51B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746139E-4627-4CCC-9299-5653D77ED24D}" type="pres">
      <dgm:prSet presAssocID="{E4D23657-D1E8-4B22-974B-8DC90813F51B}" presName="Triangle" presStyleLbl="alignNode1" presStyleIdx="1" presStyleCnt="5"/>
      <dgm:spPr>
        <a:solidFill>
          <a:schemeClr val="accent3">
            <a:lumMod val="75000"/>
          </a:schemeClr>
        </a:solidFill>
      </dgm:spPr>
    </dgm:pt>
    <dgm:pt modelId="{780BC64D-2F67-498A-99F6-7EB28080D705}" type="pres">
      <dgm:prSet presAssocID="{529487B0-19AA-4AAC-8F83-CF2C113EB84D}" presName="sibTrans" presStyleCnt="0"/>
      <dgm:spPr/>
    </dgm:pt>
    <dgm:pt modelId="{68E230FA-2656-4C78-B827-58AFD214F445}" type="pres">
      <dgm:prSet presAssocID="{529487B0-19AA-4AAC-8F83-CF2C113EB84D}" presName="space" presStyleCnt="0"/>
      <dgm:spPr/>
    </dgm:pt>
    <dgm:pt modelId="{B07824BD-C1CB-4098-8E38-D3E1F721DF31}" type="pres">
      <dgm:prSet presAssocID="{EF034794-D109-40B6-8FA2-8971C3123AB6}" presName="composite" presStyleCnt="0"/>
      <dgm:spPr/>
    </dgm:pt>
    <dgm:pt modelId="{85769F8C-5820-4CB5-B01D-69A648973D8F}" type="pres">
      <dgm:prSet presAssocID="{EF034794-D109-40B6-8FA2-8971C3123AB6}" presName="LShape" presStyleLbl="alignNode1" presStyleIdx="2" presStyleCnt="5" custLinFactNeighborY="0"/>
      <dgm:spPr>
        <a:solidFill>
          <a:schemeClr val="accent3"/>
        </a:solidFill>
      </dgm:spPr>
    </dgm:pt>
    <dgm:pt modelId="{18F7A15A-3ED1-4A32-B700-36B8D6BBE441}" type="pres">
      <dgm:prSet presAssocID="{EF034794-D109-40B6-8FA2-8971C3123AB6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6F2BEFC-1674-4E8D-98FF-DE4432BB887C}" type="pres">
      <dgm:prSet presAssocID="{EF034794-D109-40B6-8FA2-8971C3123AB6}" presName="Triangle" presStyleLbl="alignNode1" presStyleIdx="3" presStyleCnt="5"/>
      <dgm:spPr>
        <a:solidFill>
          <a:srgbClr val="92D050"/>
        </a:solidFill>
      </dgm:spPr>
    </dgm:pt>
    <dgm:pt modelId="{E26373E0-D095-405B-9F4A-CC7FBB5BEBD2}" type="pres">
      <dgm:prSet presAssocID="{CDDFC891-FC62-4131-A642-2D94388BCCE2}" presName="sibTrans" presStyleCnt="0"/>
      <dgm:spPr/>
    </dgm:pt>
    <dgm:pt modelId="{8B10941C-73F0-477C-9F3D-EB0A4525ACBE}" type="pres">
      <dgm:prSet presAssocID="{CDDFC891-FC62-4131-A642-2D94388BCCE2}" presName="space" presStyleCnt="0"/>
      <dgm:spPr/>
    </dgm:pt>
    <dgm:pt modelId="{DF2F85E9-6BAE-40EA-8F18-DAFCA3EFFB69}" type="pres">
      <dgm:prSet presAssocID="{15E11DBD-E9B5-4BCF-A56C-7AAE26CE30DC}" presName="composite" presStyleCnt="0"/>
      <dgm:spPr/>
    </dgm:pt>
    <dgm:pt modelId="{A5E67CF4-39ED-4CC8-A27F-E45EA5D3AC44}" type="pres">
      <dgm:prSet presAssocID="{15E11DBD-E9B5-4BCF-A56C-7AAE26CE30DC}" presName="LShape" presStyleLbl="alignNode1" presStyleIdx="4" presStyleCnt="5"/>
      <dgm:spPr>
        <a:solidFill>
          <a:schemeClr val="accent1">
            <a:lumMod val="75000"/>
          </a:schemeClr>
        </a:solidFill>
      </dgm:spPr>
    </dgm:pt>
    <dgm:pt modelId="{F0124EB5-2136-46F3-B2F4-41A5196C24A0}" type="pres">
      <dgm:prSet presAssocID="{15E11DBD-E9B5-4BCF-A56C-7AAE26CE30DC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0FF73C0-9BCD-436E-A85B-D6D7D322462C}" srcId="{41DDEAAE-DE55-45A3-A4F7-3874E0140D37}" destId="{EF034794-D109-40B6-8FA2-8971C3123AB6}" srcOrd="1" destOrd="0" parTransId="{64D09C75-3D44-4CEF-9459-5C91DB44A9EA}" sibTransId="{CDDFC891-FC62-4131-A642-2D94388BCCE2}"/>
    <dgm:cxn modelId="{5E0737F0-6DE4-4885-BC59-82E10D617E50}" srcId="{41DDEAAE-DE55-45A3-A4F7-3874E0140D37}" destId="{15E11DBD-E9B5-4BCF-A56C-7AAE26CE30DC}" srcOrd="2" destOrd="0" parTransId="{B7B43D5B-12E9-44B1-B818-4B50F6AD3C0A}" sibTransId="{329BDEDB-415B-4AB3-B964-E819D0C56DBB}"/>
    <dgm:cxn modelId="{144D3C17-9BB9-4853-A637-BAE8CE37705E}" type="presOf" srcId="{EF034794-D109-40B6-8FA2-8971C3123AB6}" destId="{18F7A15A-3ED1-4A32-B700-36B8D6BBE441}" srcOrd="0" destOrd="0" presId="urn:microsoft.com/office/officeart/2009/3/layout/StepUpProcess"/>
    <dgm:cxn modelId="{2607AFFA-E9F8-4160-9AE4-19F4DB2B71C9}" type="presOf" srcId="{41DDEAAE-DE55-45A3-A4F7-3874E0140D37}" destId="{EB3CB291-E23A-4667-A32E-A640A76557A1}" srcOrd="0" destOrd="0" presId="urn:microsoft.com/office/officeart/2009/3/layout/StepUpProcess"/>
    <dgm:cxn modelId="{99F95D8E-A851-4953-A3C5-9BF7753ED9FA}" srcId="{41DDEAAE-DE55-45A3-A4F7-3874E0140D37}" destId="{E4D23657-D1E8-4B22-974B-8DC90813F51B}" srcOrd="0" destOrd="0" parTransId="{89EF0911-2234-42D0-AEF3-7FADAFD12999}" sibTransId="{529487B0-19AA-4AAC-8F83-CF2C113EB84D}"/>
    <dgm:cxn modelId="{A98402AF-AFAB-470F-9C97-EF1C509D8499}" type="presOf" srcId="{15E11DBD-E9B5-4BCF-A56C-7AAE26CE30DC}" destId="{F0124EB5-2136-46F3-B2F4-41A5196C24A0}" srcOrd="0" destOrd="0" presId="urn:microsoft.com/office/officeart/2009/3/layout/StepUpProcess"/>
    <dgm:cxn modelId="{B9285067-C906-4FDE-AAAC-9EE99F7669E3}" type="presOf" srcId="{E4D23657-D1E8-4B22-974B-8DC90813F51B}" destId="{80B372F1-8EF3-4532-ACC6-E65E1D63ACA2}" srcOrd="0" destOrd="0" presId="urn:microsoft.com/office/officeart/2009/3/layout/StepUpProcess"/>
    <dgm:cxn modelId="{D3BFF791-8D8E-4FBF-9F59-1FB887121875}" type="presParOf" srcId="{EB3CB291-E23A-4667-A32E-A640A76557A1}" destId="{01035298-0CF7-4145-8EE2-24DBFEAF33BB}" srcOrd="0" destOrd="0" presId="urn:microsoft.com/office/officeart/2009/3/layout/StepUpProcess"/>
    <dgm:cxn modelId="{AFA2BCAD-2F0B-4C3E-86A6-55A260AD16B0}" type="presParOf" srcId="{01035298-0CF7-4145-8EE2-24DBFEAF33BB}" destId="{21E1F518-1190-4883-914B-1FB66E6D3A63}" srcOrd="0" destOrd="0" presId="urn:microsoft.com/office/officeart/2009/3/layout/StepUpProcess"/>
    <dgm:cxn modelId="{AF2B8620-9DC0-4A87-9014-D45C2D1F8B38}" type="presParOf" srcId="{01035298-0CF7-4145-8EE2-24DBFEAF33BB}" destId="{80B372F1-8EF3-4532-ACC6-E65E1D63ACA2}" srcOrd="1" destOrd="0" presId="urn:microsoft.com/office/officeart/2009/3/layout/StepUpProcess"/>
    <dgm:cxn modelId="{4AA5420E-C2A1-4D24-A1DA-DA9E7976427D}" type="presParOf" srcId="{01035298-0CF7-4145-8EE2-24DBFEAF33BB}" destId="{B746139E-4627-4CCC-9299-5653D77ED24D}" srcOrd="2" destOrd="0" presId="urn:microsoft.com/office/officeart/2009/3/layout/StepUpProcess"/>
    <dgm:cxn modelId="{C3204B2A-D9EE-439E-BA61-A2C860BFF519}" type="presParOf" srcId="{EB3CB291-E23A-4667-A32E-A640A76557A1}" destId="{780BC64D-2F67-498A-99F6-7EB28080D705}" srcOrd="1" destOrd="0" presId="urn:microsoft.com/office/officeart/2009/3/layout/StepUpProcess"/>
    <dgm:cxn modelId="{49AEC91A-7C1D-4222-94BA-4D738F2D6C79}" type="presParOf" srcId="{780BC64D-2F67-498A-99F6-7EB28080D705}" destId="{68E230FA-2656-4C78-B827-58AFD214F445}" srcOrd="0" destOrd="0" presId="urn:microsoft.com/office/officeart/2009/3/layout/StepUpProcess"/>
    <dgm:cxn modelId="{B3ADA2AF-BE62-4C22-84A1-F4C5043918A4}" type="presParOf" srcId="{EB3CB291-E23A-4667-A32E-A640A76557A1}" destId="{B07824BD-C1CB-4098-8E38-D3E1F721DF31}" srcOrd="2" destOrd="0" presId="urn:microsoft.com/office/officeart/2009/3/layout/StepUpProcess"/>
    <dgm:cxn modelId="{D55AC698-F4A8-404D-94F4-78DB0A0637AF}" type="presParOf" srcId="{B07824BD-C1CB-4098-8E38-D3E1F721DF31}" destId="{85769F8C-5820-4CB5-B01D-69A648973D8F}" srcOrd="0" destOrd="0" presId="urn:microsoft.com/office/officeart/2009/3/layout/StepUpProcess"/>
    <dgm:cxn modelId="{6DF3D3A6-F203-4587-9E47-85B7CF8CB3D6}" type="presParOf" srcId="{B07824BD-C1CB-4098-8E38-D3E1F721DF31}" destId="{18F7A15A-3ED1-4A32-B700-36B8D6BBE441}" srcOrd="1" destOrd="0" presId="urn:microsoft.com/office/officeart/2009/3/layout/StepUpProcess"/>
    <dgm:cxn modelId="{B0900791-DD10-486B-8501-E09AD6094101}" type="presParOf" srcId="{B07824BD-C1CB-4098-8E38-D3E1F721DF31}" destId="{F6F2BEFC-1674-4E8D-98FF-DE4432BB887C}" srcOrd="2" destOrd="0" presId="urn:microsoft.com/office/officeart/2009/3/layout/StepUpProcess"/>
    <dgm:cxn modelId="{3EE6A66E-230B-46C6-B833-F1FB7D9677BB}" type="presParOf" srcId="{EB3CB291-E23A-4667-A32E-A640A76557A1}" destId="{E26373E0-D095-405B-9F4A-CC7FBB5BEBD2}" srcOrd="3" destOrd="0" presId="urn:microsoft.com/office/officeart/2009/3/layout/StepUpProcess"/>
    <dgm:cxn modelId="{3C46AB4C-8FD6-4F18-89B0-206793A671D9}" type="presParOf" srcId="{E26373E0-D095-405B-9F4A-CC7FBB5BEBD2}" destId="{8B10941C-73F0-477C-9F3D-EB0A4525ACBE}" srcOrd="0" destOrd="0" presId="urn:microsoft.com/office/officeart/2009/3/layout/StepUpProcess"/>
    <dgm:cxn modelId="{BD02CC66-E7B8-4247-B83C-1E49E3A3190F}" type="presParOf" srcId="{EB3CB291-E23A-4667-A32E-A640A76557A1}" destId="{DF2F85E9-6BAE-40EA-8F18-DAFCA3EFFB69}" srcOrd="4" destOrd="0" presId="urn:microsoft.com/office/officeart/2009/3/layout/StepUpProcess"/>
    <dgm:cxn modelId="{73FD8DEB-3FA4-428D-8D3F-4FFB6F588D0C}" type="presParOf" srcId="{DF2F85E9-6BAE-40EA-8F18-DAFCA3EFFB69}" destId="{A5E67CF4-39ED-4CC8-A27F-E45EA5D3AC44}" srcOrd="0" destOrd="0" presId="urn:microsoft.com/office/officeart/2009/3/layout/StepUpProcess"/>
    <dgm:cxn modelId="{1D96201E-2684-4A2C-ABB0-E762F06034DB}" type="presParOf" srcId="{DF2F85E9-6BAE-40EA-8F18-DAFCA3EFFB69}" destId="{F0124EB5-2136-46F3-B2F4-41A5196C24A0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E1F518-1190-4883-914B-1FB66E6D3A63}">
      <dsp:nvSpPr>
        <dsp:cNvPr id="0" name=""/>
        <dsp:cNvSpPr/>
      </dsp:nvSpPr>
      <dsp:spPr>
        <a:xfrm rot="5400000">
          <a:off x="1167106" y="999079"/>
          <a:ext cx="1723951" cy="2868616"/>
        </a:xfrm>
        <a:prstGeom prst="corner">
          <a:avLst>
            <a:gd name="adj1" fmla="val 16120"/>
            <a:gd name="adj2" fmla="val 16110"/>
          </a:avLst>
        </a:prstGeom>
        <a:solidFill>
          <a:srgbClr val="FF0000"/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B372F1-8EF3-4532-ACC6-E65E1D63ACA2}">
      <dsp:nvSpPr>
        <dsp:cNvPr id="0" name=""/>
        <dsp:cNvSpPr/>
      </dsp:nvSpPr>
      <dsp:spPr>
        <a:xfrm>
          <a:off x="879336" y="1856177"/>
          <a:ext cx="2589803" cy="22701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3200" b="1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Gạch dưới STP của hàng quy tròn</a:t>
          </a:r>
          <a:r>
            <a:rPr lang="en-US" sz="32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28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en-US" sz="28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tròn</a:t>
          </a:r>
          <a:r>
            <a:rPr lang="en-US" sz="28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8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STP </a:t>
          </a:r>
          <a:r>
            <a:rPr lang="en-US" sz="28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đến</a:t>
          </a:r>
          <a:r>
            <a:rPr lang="en-US" sz="28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hàng</a:t>
          </a:r>
          <a:r>
            <a:rPr lang="en-US" sz="28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nào</a:t>
          </a:r>
          <a:r>
            <a:rPr lang="en-US" sz="28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thì</a:t>
          </a:r>
          <a:r>
            <a:rPr lang="en-US" sz="28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hàng</a:t>
          </a:r>
          <a:r>
            <a:rPr lang="en-US" sz="28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đó</a:t>
          </a:r>
          <a:r>
            <a:rPr lang="en-US" sz="28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gọi</a:t>
          </a:r>
          <a:r>
            <a:rPr lang="en-US" sz="28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28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hàng</a:t>
          </a:r>
          <a:r>
            <a:rPr lang="en-US" sz="2800" b="1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quy</a:t>
          </a:r>
          <a:r>
            <a:rPr lang="en-US" sz="2800" b="1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tròn</a:t>
          </a:r>
          <a:endParaRPr lang="en-US" sz="3200" b="1" kern="1200" dirty="0"/>
        </a:p>
      </dsp:txBody>
      <dsp:txXfrm>
        <a:off x="879336" y="1856177"/>
        <a:ext cx="2589803" cy="2270114"/>
      </dsp:txXfrm>
    </dsp:sp>
    <dsp:sp modelId="{B746139E-4627-4CCC-9299-5653D77ED24D}">
      <dsp:nvSpPr>
        <dsp:cNvPr id="0" name=""/>
        <dsp:cNvSpPr/>
      </dsp:nvSpPr>
      <dsp:spPr>
        <a:xfrm>
          <a:off x="2980497" y="787888"/>
          <a:ext cx="488642" cy="488642"/>
        </a:xfrm>
        <a:prstGeom prst="triangle">
          <a:avLst>
            <a:gd name="adj" fmla="val 100000"/>
          </a:avLst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769F8C-5820-4CB5-B01D-69A648973D8F}">
      <dsp:nvSpPr>
        <dsp:cNvPr id="0" name=""/>
        <dsp:cNvSpPr/>
      </dsp:nvSpPr>
      <dsp:spPr>
        <a:xfrm rot="5400000">
          <a:off x="4337531" y="214554"/>
          <a:ext cx="1723951" cy="2868616"/>
        </a:xfrm>
        <a:prstGeom prst="corner">
          <a:avLst>
            <a:gd name="adj1" fmla="val 16120"/>
            <a:gd name="adj2" fmla="val 16110"/>
          </a:avLst>
        </a:prstGeom>
        <a:solidFill>
          <a:schemeClr val="accent3"/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F7A15A-3ED1-4A32-B700-36B8D6BBE441}">
      <dsp:nvSpPr>
        <dsp:cNvPr id="0" name=""/>
        <dsp:cNvSpPr/>
      </dsp:nvSpPr>
      <dsp:spPr>
        <a:xfrm>
          <a:off x="4049761" y="1071652"/>
          <a:ext cx="2589803" cy="22701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Nhìn</a:t>
          </a:r>
          <a:r>
            <a:rPr lang="en-US" sz="32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sang </a:t>
          </a:r>
          <a:r>
            <a:rPr lang="en-US" sz="32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chữ</a:t>
          </a:r>
          <a:r>
            <a:rPr lang="en-US" sz="32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32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ngay</a:t>
          </a:r>
          <a:r>
            <a:rPr lang="en-US" sz="32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bên</a:t>
          </a:r>
          <a:r>
            <a:rPr lang="en-US" sz="32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phải</a:t>
          </a:r>
          <a:r>
            <a:rPr lang="en-US" sz="32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8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 Nếu </a:t>
          </a:r>
          <a:r>
            <a:rPr lang="en-US" sz="2800" b="1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nó</a:t>
          </a:r>
          <a:r>
            <a:rPr lang="vi-VN" sz="2800" b="1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</a:t>
          </a:r>
          <a:r>
            <a:rPr lang="vi-VN" sz="2800" b="1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thì tăng số gạch dưới lên 1 đơn vị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8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 Nếu </a:t>
          </a:r>
          <a:r>
            <a:rPr lang="en-US" sz="2800" b="1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nó</a:t>
          </a:r>
          <a:r>
            <a:rPr lang="vi-VN" sz="2800" b="1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&lt; 5 thì giữ nguyên chữ số gạch dưới</a:t>
          </a:r>
          <a:endParaRPr lang="en-US" sz="2800" kern="1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49761" y="1071652"/>
        <a:ext cx="2589803" cy="2270114"/>
      </dsp:txXfrm>
    </dsp:sp>
    <dsp:sp modelId="{F6F2BEFC-1674-4E8D-98FF-DE4432BB887C}">
      <dsp:nvSpPr>
        <dsp:cNvPr id="0" name=""/>
        <dsp:cNvSpPr/>
      </dsp:nvSpPr>
      <dsp:spPr>
        <a:xfrm>
          <a:off x="6150922" y="3363"/>
          <a:ext cx="488642" cy="488642"/>
        </a:xfrm>
        <a:prstGeom prst="triangle">
          <a:avLst>
            <a:gd name="adj" fmla="val 100000"/>
          </a:avLst>
        </a:prstGeom>
        <a:solidFill>
          <a:srgbClr val="92D050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E67CF4-39ED-4CC8-A27F-E45EA5D3AC44}">
      <dsp:nvSpPr>
        <dsp:cNvPr id="0" name=""/>
        <dsp:cNvSpPr/>
      </dsp:nvSpPr>
      <dsp:spPr>
        <a:xfrm rot="5400000">
          <a:off x="7507957" y="-569970"/>
          <a:ext cx="1723951" cy="286861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124EB5-2136-46F3-B2F4-41A5196C24A0}">
      <dsp:nvSpPr>
        <dsp:cNvPr id="0" name=""/>
        <dsp:cNvSpPr/>
      </dsp:nvSpPr>
      <dsp:spPr>
        <a:xfrm>
          <a:off x="7220186" y="287127"/>
          <a:ext cx="2589803" cy="22701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Thay</a:t>
          </a:r>
          <a:r>
            <a:rPr lang="en-US" sz="32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tất</a:t>
          </a:r>
          <a:r>
            <a:rPr lang="en-US" sz="32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cả</a:t>
          </a:r>
          <a:r>
            <a:rPr lang="en-US" sz="32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32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chữ</a:t>
          </a:r>
          <a:r>
            <a:rPr lang="en-US" sz="32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32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bên</a:t>
          </a:r>
          <a:r>
            <a:rPr lang="en-US" sz="32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phải</a:t>
          </a:r>
          <a:r>
            <a:rPr lang="en-US" sz="32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bằng</a:t>
          </a:r>
          <a:r>
            <a:rPr lang="en-US" sz="32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32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0 </a:t>
          </a:r>
          <a:r>
            <a:rPr lang="en-US" sz="32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hoặc</a:t>
          </a:r>
          <a:r>
            <a:rPr lang="en-US" sz="32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bỏ</a:t>
          </a:r>
          <a:r>
            <a:rPr lang="en-US" sz="32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đi</a:t>
          </a:r>
          <a:r>
            <a:rPr lang="en-US" sz="32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nếu</a:t>
          </a:r>
          <a:r>
            <a:rPr lang="en-US" sz="32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chúng</a:t>
          </a:r>
          <a:r>
            <a:rPr lang="en-US" sz="32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ở </a:t>
          </a:r>
          <a:r>
            <a:rPr lang="en-US" sz="32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sz="32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thập</a:t>
          </a:r>
          <a:r>
            <a:rPr lang="en-US" sz="32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lang="en-US" sz="32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7220186" y="287127"/>
        <a:ext cx="2589803" cy="22701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E1F518-1190-4883-914B-1FB66E6D3A63}">
      <dsp:nvSpPr>
        <dsp:cNvPr id="0" name=""/>
        <dsp:cNvSpPr/>
      </dsp:nvSpPr>
      <dsp:spPr>
        <a:xfrm rot="5400000">
          <a:off x="1167106" y="999079"/>
          <a:ext cx="1723951" cy="2868616"/>
        </a:xfrm>
        <a:prstGeom prst="corner">
          <a:avLst>
            <a:gd name="adj1" fmla="val 16120"/>
            <a:gd name="adj2" fmla="val 16110"/>
          </a:avLst>
        </a:prstGeom>
        <a:solidFill>
          <a:srgbClr val="FF0000"/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B372F1-8EF3-4532-ACC6-E65E1D63ACA2}">
      <dsp:nvSpPr>
        <dsp:cNvPr id="0" name=""/>
        <dsp:cNvSpPr/>
      </dsp:nvSpPr>
      <dsp:spPr>
        <a:xfrm>
          <a:off x="879336" y="1856177"/>
          <a:ext cx="2589803" cy="22701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b="1" kern="1200" dirty="0"/>
        </a:p>
      </dsp:txBody>
      <dsp:txXfrm>
        <a:off x="879336" y="1856177"/>
        <a:ext cx="2589803" cy="2270114"/>
      </dsp:txXfrm>
    </dsp:sp>
    <dsp:sp modelId="{B746139E-4627-4CCC-9299-5653D77ED24D}">
      <dsp:nvSpPr>
        <dsp:cNvPr id="0" name=""/>
        <dsp:cNvSpPr/>
      </dsp:nvSpPr>
      <dsp:spPr>
        <a:xfrm>
          <a:off x="2980497" y="787888"/>
          <a:ext cx="488642" cy="488642"/>
        </a:xfrm>
        <a:prstGeom prst="triangle">
          <a:avLst>
            <a:gd name="adj" fmla="val 100000"/>
          </a:avLst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769F8C-5820-4CB5-B01D-69A648973D8F}">
      <dsp:nvSpPr>
        <dsp:cNvPr id="0" name=""/>
        <dsp:cNvSpPr/>
      </dsp:nvSpPr>
      <dsp:spPr>
        <a:xfrm rot="5400000">
          <a:off x="4337531" y="214554"/>
          <a:ext cx="1723951" cy="2868616"/>
        </a:xfrm>
        <a:prstGeom prst="corner">
          <a:avLst>
            <a:gd name="adj1" fmla="val 16120"/>
            <a:gd name="adj2" fmla="val 16110"/>
          </a:avLst>
        </a:prstGeom>
        <a:solidFill>
          <a:schemeClr val="accent3"/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F7A15A-3ED1-4A32-B700-36B8D6BBE441}">
      <dsp:nvSpPr>
        <dsp:cNvPr id="0" name=""/>
        <dsp:cNvSpPr/>
      </dsp:nvSpPr>
      <dsp:spPr>
        <a:xfrm>
          <a:off x="4049761" y="1071652"/>
          <a:ext cx="2589803" cy="22701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49761" y="1071652"/>
        <a:ext cx="2589803" cy="2270114"/>
      </dsp:txXfrm>
    </dsp:sp>
    <dsp:sp modelId="{F6F2BEFC-1674-4E8D-98FF-DE4432BB887C}">
      <dsp:nvSpPr>
        <dsp:cNvPr id="0" name=""/>
        <dsp:cNvSpPr/>
      </dsp:nvSpPr>
      <dsp:spPr>
        <a:xfrm>
          <a:off x="6150922" y="3363"/>
          <a:ext cx="488642" cy="488642"/>
        </a:xfrm>
        <a:prstGeom prst="triangle">
          <a:avLst>
            <a:gd name="adj" fmla="val 100000"/>
          </a:avLst>
        </a:prstGeom>
        <a:solidFill>
          <a:srgbClr val="92D050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E67CF4-39ED-4CC8-A27F-E45EA5D3AC44}">
      <dsp:nvSpPr>
        <dsp:cNvPr id="0" name=""/>
        <dsp:cNvSpPr/>
      </dsp:nvSpPr>
      <dsp:spPr>
        <a:xfrm rot="5400000">
          <a:off x="7507957" y="-569970"/>
          <a:ext cx="1723951" cy="286861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124EB5-2136-46F3-B2F4-41A5196C24A0}">
      <dsp:nvSpPr>
        <dsp:cNvPr id="0" name=""/>
        <dsp:cNvSpPr/>
      </dsp:nvSpPr>
      <dsp:spPr>
        <a:xfrm>
          <a:off x="7220186" y="287127"/>
          <a:ext cx="2589803" cy="22701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20186" y="287127"/>
        <a:ext cx="2589803" cy="22701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E1F518-1190-4883-914B-1FB66E6D3A63}">
      <dsp:nvSpPr>
        <dsp:cNvPr id="0" name=""/>
        <dsp:cNvSpPr/>
      </dsp:nvSpPr>
      <dsp:spPr>
        <a:xfrm rot="5400000">
          <a:off x="1167106" y="999079"/>
          <a:ext cx="1723951" cy="2868616"/>
        </a:xfrm>
        <a:prstGeom prst="corner">
          <a:avLst>
            <a:gd name="adj1" fmla="val 16120"/>
            <a:gd name="adj2" fmla="val 16110"/>
          </a:avLst>
        </a:prstGeom>
        <a:solidFill>
          <a:srgbClr val="FF0000"/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B372F1-8EF3-4532-ACC6-E65E1D63ACA2}">
      <dsp:nvSpPr>
        <dsp:cNvPr id="0" name=""/>
        <dsp:cNvSpPr/>
      </dsp:nvSpPr>
      <dsp:spPr>
        <a:xfrm>
          <a:off x="879336" y="1856177"/>
          <a:ext cx="2589803" cy="22701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b="1" kern="1200" dirty="0"/>
        </a:p>
      </dsp:txBody>
      <dsp:txXfrm>
        <a:off x="879336" y="1856177"/>
        <a:ext cx="2589803" cy="2270114"/>
      </dsp:txXfrm>
    </dsp:sp>
    <dsp:sp modelId="{B746139E-4627-4CCC-9299-5653D77ED24D}">
      <dsp:nvSpPr>
        <dsp:cNvPr id="0" name=""/>
        <dsp:cNvSpPr/>
      </dsp:nvSpPr>
      <dsp:spPr>
        <a:xfrm>
          <a:off x="2980497" y="787888"/>
          <a:ext cx="488642" cy="488642"/>
        </a:xfrm>
        <a:prstGeom prst="triangle">
          <a:avLst>
            <a:gd name="adj" fmla="val 100000"/>
          </a:avLst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769F8C-5820-4CB5-B01D-69A648973D8F}">
      <dsp:nvSpPr>
        <dsp:cNvPr id="0" name=""/>
        <dsp:cNvSpPr/>
      </dsp:nvSpPr>
      <dsp:spPr>
        <a:xfrm rot="5400000">
          <a:off x="4337531" y="214554"/>
          <a:ext cx="1723951" cy="2868616"/>
        </a:xfrm>
        <a:prstGeom prst="corner">
          <a:avLst>
            <a:gd name="adj1" fmla="val 16120"/>
            <a:gd name="adj2" fmla="val 16110"/>
          </a:avLst>
        </a:prstGeom>
        <a:solidFill>
          <a:schemeClr val="accent3"/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F7A15A-3ED1-4A32-B700-36B8D6BBE441}">
      <dsp:nvSpPr>
        <dsp:cNvPr id="0" name=""/>
        <dsp:cNvSpPr/>
      </dsp:nvSpPr>
      <dsp:spPr>
        <a:xfrm>
          <a:off x="4049761" y="1071652"/>
          <a:ext cx="2589803" cy="22701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49761" y="1071652"/>
        <a:ext cx="2589803" cy="2270114"/>
      </dsp:txXfrm>
    </dsp:sp>
    <dsp:sp modelId="{F6F2BEFC-1674-4E8D-98FF-DE4432BB887C}">
      <dsp:nvSpPr>
        <dsp:cNvPr id="0" name=""/>
        <dsp:cNvSpPr/>
      </dsp:nvSpPr>
      <dsp:spPr>
        <a:xfrm>
          <a:off x="6150922" y="3363"/>
          <a:ext cx="488642" cy="488642"/>
        </a:xfrm>
        <a:prstGeom prst="triangle">
          <a:avLst>
            <a:gd name="adj" fmla="val 100000"/>
          </a:avLst>
        </a:prstGeom>
        <a:solidFill>
          <a:srgbClr val="92D050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E67CF4-39ED-4CC8-A27F-E45EA5D3AC44}">
      <dsp:nvSpPr>
        <dsp:cNvPr id="0" name=""/>
        <dsp:cNvSpPr/>
      </dsp:nvSpPr>
      <dsp:spPr>
        <a:xfrm rot="5400000">
          <a:off x="7507957" y="-569970"/>
          <a:ext cx="1723951" cy="286861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124EB5-2136-46F3-B2F4-41A5196C24A0}">
      <dsp:nvSpPr>
        <dsp:cNvPr id="0" name=""/>
        <dsp:cNvSpPr/>
      </dsp:nvSpPr>
      <dsp:spPr>
        <a:xfrm>
          <a:off x="7220186" y="287127"/>
          <a:ext cx="2589803" cy="22701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20186" y="287127"/>
        <a:ext cx="2589803" cy="22701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35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35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image" Target="../media/image45.wmf"/><Relationship Id="rId7" Type="http://schemas.openxmlformats.org/officeDocument/2006/relationships/image" Target="../media/image50.wmf"/><Relationship Id="rId2" Type="http://schemas.openxmlformats.org/officeDocument/2006/relationships/image" Target="../media/image44.wmf"/><Relationship Id="rId1" Type="http://schemas.openxmlformats.org/officeDocument/2006/relationships/image" Target="../media/image35.wmf"/><Relationship Id="rId6" Type="http://schemas.openxmlformats.org/officeDocument/2006/relationships/image" Target="../media/image49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Relationship Id="rId9" Type="http://schemas.openxmlformats.org/officeDocument/2006/relationships/image" Target="../media/image5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6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52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F61C737-8407-42DE-9095-292E01A95A0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70210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357414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206817" cy="6867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63751" y="1701800"/>
            <a:ext cx="9211733" cy="10826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63751" y="2927350"/>
            <a:ext cx="9218083" cy="1752600"/>
          </a:xfrm>
        </p:spPr>
        <p:txBody>
          <a:bodyPr/>
          <a:lstStyle>
            <a:lvl1pPr marL="0" indent="0" algn="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B0B9FF-AC25-40C9-8FC6-1D01107D640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B0B9FF-AC25-40C9-8FC6-1D01107D640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B0B9FF-AC25-40C9-8FC6-1D01107D640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2F2A2-727E-4A12-AD7A-324D6A53385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206817" cy="6867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63751" y="1701800"/>
            <a:ext cx="9211733" cy="10826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63751" y="2927350"/>
            <a:ext cx="9218083" cy="1752600"/>
          </a:xfrm>
        </p:spPr>
        <p:txBody>
          <a:bodyPr/>
          <a:lstStyle>
            <a:lvl1pPr marL="0" indent="0" algn="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B0B9FF-AC25-40C9-8FC6-1D01107D640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B0B9FF-AC25-40C9-8FC6-1D01107D640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B0B9FF-AC25-40C9-8FC6-1D01107D640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B0B9FF-AC25-40C9-8FC6-1D01107D640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B0B9FF-AC25-40C9-8FC6-1D01107D640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B0B9FF-AC25-40C9-8FC6-1D01107D640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B0B9FF-AC25-40C9-8FC6-1D01107D640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B0B9FF-AC25-40C9-8FC6-1D01107D640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B0B9FF-AC25-40C9-8FC6-1D01107D640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B0B9FF-AC25-40C9-8FC6-1D01107D640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B0B9FF-AC25-40C9-8FC6-1D01107D640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B0B9FF-AC25-40C9-8FC6-1D01107D640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37B32A-B434-43E9-B979-0D77EA2F8A88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11/27/2024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5679AF-804A-427F-A1AE-0742FD0136DE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07992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414834-2461-44E6-96B1-7B3F2D48BE13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11/27/2024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6B8C15-72E5-48C1-A582-8D2C137FE6CC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22471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D0CE75-6B6B-4376-9C4E-76EC754BCDD9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11/27/2024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2806F5-2EC3-4597-8B72-41ED2D52785C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20881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7FF18-A694-4954-A9AE-742B533DCCED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11/27/2024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1D9F61-ABB5-42FA-95C1-F3AEAEEABD87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11135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A1F771-1176-436C-A77A-2834FC06EECE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11/27/2024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D8C005-3DBA-4BC8-A1EF-9A29D4FFE7A2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63868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23EF9F-E392-4044-99C9-CEDD9E9C91D5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11/27/2024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1C488B-0D8F-4970-8EDE-97FA9842E3A2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1146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B0B9FF-AC25-40C9-8FC6-1D01107D640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20455E-22B1-4886-9273-1EC7277A6602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11/27/2024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81B9A5-BEC7-4D6A-AE97-F74B230E7B80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35763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09F53D-0C45-4781-B141-8C87693330BA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11/27/2024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9EA69F-A8BD-4FFD-ABA0-4632ACD8ADB6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75513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7"/>
          <p:cNvSpPr/>
          <p:nvPr/>
        </p:nvSpPr>
        <p:spPr>
          <a:xfrm>
            <a:off x="1293813" y="533400"/>
            <a:ext cx="6858000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82B9D5-51CF-41AD-9294-B3F1D5E1DD04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11/27/2024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E62CB3-840E-4A82-93CF-BD12FDCDF7AC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79988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DA1DAA-4E75-4B83-B9E5-7371FA2A4ABD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11/27/2024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03FF3E-2DA3-402A-BEBC-C2A5B8175372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80826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6DA91F-2C4F-4202-965A-19391F5ECAE2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11/27/2024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324E9F-67CD-4FF3-9214-BCDD48E36F98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58331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37B32A-B434-43E9-B979-0D77EA2F8A88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11/27/2024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5679AF-804A-427F-A1AE-0742FD0136DE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85847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414834-2461-44E6-96B1-7B3F2D48BE13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11/27/2024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6B8C15-72E5-48C1-A582-8D2C137FE6CC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5695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D0CE75-6B6B-4376-9C4E-76EC754BCDD9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11/27/2024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2806F5-2EC3-4597-8B72-41ED2D52785C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34894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7FF18-A694-4954-A9AE-742B533DCCED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11/27/2024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1D9F61-ABB5-42FA-95C1-F3AEAEEABD87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00849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A1F771-1176-436C-A77A-2834FC06EECE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11/27/2024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D8C005-3DBA-4BC8-A1EF-9A29D4FFE7A2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5340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B0B9FF-AC25-40C9-8FC6-1D01107D640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23EF9F-E392-4044-99C9-CEDD9E9C91D5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11/27/2024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1C488B-0D8F-4970-8EDE-97FA9842E3A2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04234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20455E-22B1-4886-9273-1EC7277A6602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11/27/2024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81B9A5-BEC7-4D6A-AE97-F74B230E7B80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290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09F53D-0C45-4781-B141-8C87693330BA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11/27/2024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9EA69F-A8BD-4FFD-ABA0-4632ACD8ADB6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74821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7"/>
          <p:cNvSpPr/>
          <p:nvPr/>
        </p:nvSpPr>
        <p:spPr>
          <a:xfrm>
            <a:off x="1293813" y="533400"/>
            <a:ext cx="6858000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82B9D5-51CF-41AD-9294-B3F1D5E1DD04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11/27/2024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E62CB3-840E-4A82-93CF-BD12FDCDF7AC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41849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DA1DAA-4E75-4B83-B9E5-7371FA2A4ABD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11/27/2024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03FF3E-2DA3-402A-BEBC-C2A5B8175372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18918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6DA91F-2C4F-4202-965A-19391F5ECAE2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11/27/2024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324E9F-67CD-4FF3-9214-BCDD48E36F98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92310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37B32A-B434-43E9-B979-0D77EA2F8A88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11/27/2024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5679AF-804A-427F-A1AE-0742FD0136DE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44416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414834-2461-44E6-96B1-7B3F2D48BE13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11/27/2024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6B8C15-72E5-48C1-A582-8D2C137FE6CC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51710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D0CE75-6B6B-4376-9C4E-76EC754BCDD9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11/27/2024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2806F5-2EC3-4597-8B72-41ED2D52785C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28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7FF18-A694-4954-A9AE-742B533DCCED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11/27/2024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1D9F61-ABB5-42FA-95C1-F3AEAEEABD87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7047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B0B9FF-AC25-40C9-8FC6-1D01107D640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A1F771-1176-436C-A77A-2834FC06EECE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11/27/2024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D8C005-3DBA-4BC8-A1EF-9A29D4FFE7A2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35330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23EF9F-E392-4044-99C9-CEDD9E9C91D5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11/27/2024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1C488B-0D8F-4970-8EDE-97FA9842E3A2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42119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20455E-22B1-4886-9273-1EC7277A6602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11/27/2024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81B9A5-BEC7-4D6A-AE97-F74B230E7B80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97778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09F53D-0C45-4781-B141-8C87693330BA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11/27/2024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9EA69F-A8BD-4FFD-ABA0-4632ACD8ADB6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00341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7"/>
          <p:cNvSpPr/>
          <p:nvPr/>
        </p:nvSpPr>
        <p:spPr>
          <a:xfrm>
            <a:off x="1293813" y="533400"/>
            <a:ext cx="6858000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82B9D5-51CF-41AD-9294-B3F1D5E1DD04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11/27/2024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E62CB3-840E-4A82-93CF-BD12FDCDF7AC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4274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DA1DAA-4E75-4B83-B9E5-7371FA2A4ABD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11/27/2024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03FF3E-2DA3-402A-BEBC-C2A5B8175372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54030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6DA91F-2C4F-4202-965A-19391F5ECAE2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11/27/2024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324E9F-67CD-4FF3-9214-BCDD48E36F98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013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B0B9FF-AC25-40C9-8FC6-1D01107D640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B0B9FF-AC25-40C9-8FC6-1D01107D640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B0B9FF-AC25-40C9-8FC6-1D01107D640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B0B9FF-AC25-40C9-8FC6-1D01107D640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B0B9FF-AC25-40C9-8FC6-1D01107D640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r" rtl="0" fontAlgn="base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B0B9FF-AC25-40C9-8FC6-1D01107D640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r" rtl="0" fontAlgn="base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2208213" y="304800"/>
            <a:ext cx="9372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  <a:endParaRPr lang="vi-VN" altLang="vi-VN"/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8213" y="1600200"/>
            <a:ext cx="9372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  <a:endParaRPr lang="vi-VN" alt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4000" y="6505575"/>
            <a:ext cx="963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D8D11B-DE35-4D51-8650-4DC6F2F3C8D9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11/27/2024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79525" y="6505575"/>
            <a:ext cx="687705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0813" y="6280150"/>
            <a:ext cx="533400" cy="349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100" b="1" smtClean="0">
                <a:solidFill>
                  <a:srgbClr val="AB3C1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F3FB94-BC9A-4CB8-B7BD-76302D5F8DD3}" type="slidenum">
              <a:rPr kumimoji="0" lang="en-US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latin typeface="Euphemia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latin typeface="Euphemi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8505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9pPr>
    </p:titleStyle>
    <p:bodyStyle>
      <a:lvl1pPr marL="273050" indent="-228600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3725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80000"/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3488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2208213" y="304800"/>
            <a:ext cx="9372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  <a:endParaRPr lang="vi-VN" altLang="vi-VN"/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8213" y="1600200"/>
            <a:ext cx="9372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  <a:endParaRPr lang="vi-VN" alt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4000" y="6505575"/>
            <a:ext cx="963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D8D11B-DE35-4D51-8650-4DC6F2F3C8D9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11/27/2024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79525" y="6505575"/>
            <a:ext cx="687705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0813" y="6280150"/>
            <a:ext cx="533400" cy="349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100" b="1" smtClean="0">
                <a:solidFill>
                  <a:srgbClr val="AB3C1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F3FB94-BC9A-4CB8-B7BD-76302D5F8DD3}" type="slidenum">
              <a:rPr kumimoji="0" lang="en-US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latin typeface="Euphemia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latin typeface="Euphemi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679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9pPr>
    </p:titleStyle>
    <p:bodyStyle>
      <a:lvl1pPr marL="273050" indent="-228600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3725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80000"/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3488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2208213" y="304800"/>
            <a:ext cx="9372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  <a:endParaRPr lang="vi-VN" altLang="vi-VN"/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8213" y="1600200"/>
            <a:ext cx="9372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  <a:endParaRPr lang="vi-VN" alt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4000" y="6505575"/>
            <a:ext cx="963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D8D11B-DE35-4D51-8650-4DC6F2F3C8D9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11/27/2024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79525" y="6505575"/>
            <a:ext cx="687705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0813" y="6280150"/>
            <a:ext cx="533400" cy="349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100" b="1" smtClean="0">
                <a:solidFill>
                  <a:srgbClr val="AB3C1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F3FB94-BC9A-4CB8-B7BD-76302D5F8DD3}" type="slidenum">
              <a:rPr kumimoji="0" lang="en-US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latin typeface="Euphemia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latin typeface="Euphemi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642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9pPr>
    </p:titleStyle>
    <p:bodyStyle>
      <a:lvl1pPr marL="273050" indent="-228600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3725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80000"/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3488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8.png"/><Relationship Id="rId4" Type="http://schemas.openxmlformats.org/officeDocument/2006/relationships/image" Target="../media/image3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41.wmf"/><Relationship Id="rId4" Type="http://schemas.openxmlformats.org/officeDocument/2006/relationships/oleObject" Target="../embeddings/oleObject32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42.wmf"/><Relationship Id="rId4" Type="http://schemas.openxmlformats.org/officeDocument/2006/relationships/oleObject" Target="../embeddings/oleObject33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3.jpeg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4.bin"/><Relationship Id="rId5" Type="http://schemas.openxmlformats.org/officeDocument/2006/relationships/image" Target="../media/image10.wmf"/><Relationship Id="rId10" Type="http://schemas.openxmlformats.org/officeDocument/2006/relationships/image" Target="../media/image14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2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13" Type="http://schemas.openxmlformats.org/officeDocument/2006/relationships/oleObject" Target="../embeddings/oleObject38.bin"/><Relationship Id="rId3" Type="http://schemas.openxmlformats.org/officeDocument/2006/relationships/image" Target="../media/image13.jpeg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46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37.bin"/><Relationship Id="rId5" Type="http://schemas.openxmlformats.org/officeDocument/2006/relationships/oleObject" Target="../embeddings/oleObject34.bin"/><Relationship Id="rId10" Type="http://schemas.openxmlformats.org/officeDocument/2006/relationships/image" Target="../media/image45.wmf"/><Relationship Id="rId4" Type="http://schemas.openxmlformats.org/officeDocument/2006/relationships/image" Target="../media/image48.jpeg"/><Relationship Id="rId9" Type="http://schemas.openxmlformats.org/officeDocument/2006/relationships/oleObject" Target="../embeddings/oleObject36.bin"/><Relationship Id="rId14" Type="http://schemas.openxmlformats.org/officeDocument/2006/relationships/image" Target="../media/image47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13" Type="http://schemas.openxmlformats.org/officeDocument/2006/relationships/oleObject" Target="../embeddings/oleObject43.bin"/><Relationship Id="rId3" Type="http://schemas.openxmlformats.org/officeDocument/2006/relationships/image" Target="../media/image13.jpeg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46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42.bin"/><Relationship Id="rId5" Type="http://schemas.openxmlformats.org/officeDocument/2006/relationships/oleObject" Target="../embeddings/oleObject39.bin"/><Relationship Id="rId10" Type="http://schemas.openxmlformats.org/officeDocument/2006/relationships/image" Target="../media/image45.wmf"/><Relationship Id="rId4" Type="http://schemas.openxmlformats.org/officeDocument/2006/relationships/image" Target="../media/image48.jpeg"/><Relationship Id="rId9" Type="http://schemas.openxmlformats.org/officeDocument/2006/relationships/oleObject" Target="../embeddings/oleObject41.bin"/><Relationship Id="rId14" Type="http://schemas.openxmlformats.org/officeDocument/2006/relationships/image" Target="../media/image47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13" Type="http://schemas.openxmlformats.org/officeDocument/2006/relationships/oleObject" Target="../embeddings/oleObject48.bin"/><Relationship Id="rId18" Type="http://schemas.openxmlformats.org/officeDocument/2006/relationships/image" Target="../media/image50.wmf"/><Relationship Id="rId3" Type="http://schemas.openxmlformats.org/officeDocument/2006/relationships/image" Target="../media/image13.jpeg"/><Relationship Id="rId21" Type="http://schemas.openxmlformats.org/officeDocument/2006/relationships/oleObject" Target="../embeddings/oleObject52.bin"/><Relationship Id="rId7" Type="http://schemas.openxmlformats.org/officeDocument/2006/relationships/oleObject" Target="../embeddings/oleObject45.bin"/><Relationship Id="rId12" Type="http://schemas.openxmlformats.org/officeDocument/2006/relationships/image" Target="../media/image46.wmf"/><Relationship Id="rId17" Type="http://schemas.openxmlformats.org/officeDocument/2006/relationships/oleObject" Target="../embeddings/oleObject50.bin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49.wmf"/><Relationship Id="rId20" Type="http://schemas.openxmlformats.org/officeDocument/2006/relationships/image" Target="../media/image51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47.bin"/><Relationship Id="rId5" Type="http://schemas.openxmlformats.org/officeDocument/2006/relationships/oleObject" Target="../embeddings/oleObject44.bin"/><Relationship Id="rId15" Type="http://schemas.openxmlformats.org/officeDocument/2006/relationships/oleObject" Target="../embeddings/oleObject49.bin"/><Relationship Id="rId10" Type="http://schemas.openxmlformats.org/officeDocument/2006/relationships/image" Target="../media/image45.wmf"/><Relationship Id="rId19" Type="http://schemas.openxmlformats.org/officeDocument/2006/relationships/oleObject" Target="../embeddings/oleObject51.bin"/><Relationship Id="rId4" Type="http://schemas.openxmlformats.org/officeDocument/2006/relationships/image" Target="../media/image48.jpeg"/><Relationship Id="rId9" Type="http://schemas.openxmlformats.org/officeDocument/2006/relationships/oleObject" Target="../embeddings/oleObject46.bin"/><Relationship Id="rId14" Type="http://schemas.openxmlformats.org/officeDocument/2006/relationships/image" Target="../media/image47.wmf"/><Relationship Id="rId22" Type="http://schemas.openxmlformats.org/officeDocument/2006/relationships/image" Target="../media/image52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53.bin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56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55.bin"/><Relationship Id="rId5" Type="http://schemas.openxmlformats.org/officeDocument/2006/relationships/image" Target="../media/image55.wmf"/><Relationship Id="rId4" Type="http://schemas.openxmlformats.org/officeDocument/2006/relationships/oleObject" Target="../embeddings/oleObject54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57.wmf"/><Relationship Id="rId4" Type="http://schemas.openxmlformats.org/officeDocument/2006/relationships/oleObject" Target="../embeddings/oleObject56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areheartbeat.com/dan-so-tphcm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oleObject" Target="../embeddings/oleObject5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58.bin"/><Relationship Id="rId5" Type="http://schemas.openxmlformats.org/officeDocument/2006/relationships/image" Target="../media/image59.wmf"/><Relationship Id="rId4" Type="http://schemas.openxmlformats.org/officeDocument/2006/relationships/oleObject" Target="../embeddings/oleObject57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3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60.wmf"/><Relationship Id="rId4" Type="http://schemas.openxmlformats.org/officeDocument/2006/relationships/oleObject" Target="../embeddings/oleObject60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9.vml"/><Relationship Id="rId5" Type="http://schemas.openxmlformats.org/officeDocument/2006/relationships/oleObject" Target="../embeddings/oleObject62.bin"/><Relationship Id="rId4" Type="http://schemas.openxmlformats.org/officeDocument/2006/relationships/image" Target="../media/image61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oleObject" Target="../embeddings/oleObject63.bin"/><Relationship Id="rId7" Type="http://schemas.openxmlformats.org/officeDocument/2006/relationships/oleObject" Target="../embeddings/oleObject65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63.wmf"/><Relationship Id="rId5" Type="http://schemas.openxmlformats.org/officeDocument/2006/relationships/oleObject" Target="../embeddings/oleObject64.bin"/><Relationship Id="rId4" Type="http://schemas.openxmlformats.org/officeDocument/2006/relationships/image" Target="../media/image62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67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65.wmf"/><Relationship Id="rId5" Type="http://schemas.openxmlformats.org/officeDocument/2006/relationships/oleObject" Target="../embeddings/oleObject66.bin"/><Relationship Id="rId10" Type="http://schemas.openxmlformats.org/officeDocument/2006/relationships/image" Target="../media/image67.wmf"/><Relationship Id="rId4" Type="http://schemas.openxmlformats.org/officeDocument/2006/relationships/image" Target="../media/image68.png"/><Relationship Id="rId9" Type="http://schemas.openxmlformats.org/officeDocument/2006/relationships/oleObject" Target="../embeddings/oleObject68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danso.org/viet-nam" TargetMode="External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69.wmf"/><Relationship Id="rId4" Type="http://schemas.openxmlformats.org/officeDocument/2006/relationships/oleObject" Target="../embeddings/oleObject69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3.v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6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vietnamtourism.gov.vn/" TargetMode="External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70.wmf"/><Relationship Id="rId5" Type="http://schemas.openxmlformats.org/officeDocument/2006/relationships/oleObject" Target="../embeddings/oleObject70.bin"/><Relationship Id="rId4" Type="http://schemas.openxmlformats.org/officeDocument/2006/relationships/image" Target="../media/image7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24.vml"/><Relationship Id="rId5" Type="http://schemas.openxmlformats.org/officeDocument/2006/relationships/oleObject" Target="../embeddings/oleObject72.bin"/><Relationship Id="rId4" Type="http://schemas.openxmlformats.org/officeDocument/2006/relationships/image" Target="../media/image72.w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oleObject" Target="../embeddings/oleObject9.bin"/><Relationship Id="rId18" Type="http://schemas.openxmlformats.org/officeDocument/2006/relationships/image" Target="../media/image21.wmf"/><Relationship Id="rId3" Type="http://schemas.openxmlformats.org/officeDocument/2006/relationships/image" Target="../media/image22.png"/><Relationship Id="rId7" Type="http://schemas.openxmlformats.org/officeDocument/2006/relationships/diagramColors" Target="../diagrams/colors2.xml"/><Relationship Id="rId12" Type="http://schemas.openxmlformats.org/officeDocument/2006/relationships/image" Target="../media/image18.wmf"/><Relationship Id="rId17" Type="http://schemas.openxmlformats.org/officeDocument/2006/relationships/oleObject" Target="../embeddings/oleObject11.bin"/><Relationship Id="rId2" Type="http://schemas.openxmlformats.org/officeDocument/2006/relationships/slideLayout" Target="../slideLayouts/slideLayout51.xml"/><Relationship Id="rId16" Type="http://schemas.openxmlformats.org/officeDocument/2006/relationships/image" Target="../media/image20.wmf"/><Relationship Id="rId1" Type="http://schemas.openxmlformats.org/officeDocument/2006/relationships/vmlDrawing" Target="../drawings/vmlDrawing4.vml"/><Relationship Id="rId6" Type="http://schemas.openxmlformats.org/officeDocument/2006/relationships/diagramQuickStyle" Target="../diagrams/quickStyle2.xml"/><Relationship Id="rId11" Type="http://schemas.openxmlformats.org/officeDocument/2006/relationships/oleObject" Target="../embeddings/oleObject8.bin"/><Relationship Id="rId5" Type="http://schemas.openxmlformats.org/officeDocument/2006/relationships/diagramLayout" Target="../diagrams/layout2.xml"/><Relationship Id="rId15" Type="http://schemas.openxmlformats.org/officeDocument/2006/relationships/oleObject" Target="../embeddings/oleObject10.bin"/><Relationship Id="rId10" Type="http://schemas.openxmlformats.org/officeDocument/2006/relationships/image" Target="../media/image17.wmf"/><Relationship Id="rId19" Type="http://schemas.openxmlformats.org/officeDocument/2006/relationships/oleObject" Target="../embeddings/oleObject12.bin"/><Relationship Id="rId4" Type="http://schemas.openxmlformats.org/officeDocument/2006/relationships/diagramData" Target="../diagrams/data2.xml"/><Relationship Id="rId9" Type="http://schemas.openxmlformats.org/officeDocument/2006/relationships/oleObject" Target="../embeddings/oleObject7.bin"/><Relationship Id="rId14" Type="http://schemas.openxmlformats.org/officeDocument/2006/relationships/image" Target="../media/image19.wmf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openxmlformats.org/officeDocument/2006/relationships/oleObject" Target="../embeddings/oleObject15.bin"/><Relationship Id="rId18" Type="http://schemas.openxmlformats.org/officeDocument/2006/relationships/image" Target="../media/image21.wmf"/><Relationship Id="rId3" Type="http://schemas.openxmlformats.org/officeDocument/2006/relationships/image" Target="../media/image22.png"/><Relationship Id="rId7" Type="http://schemas.openxmlformats.org/officeDocument/2006/relationships/diagramColors" Target="../diagrams/colors3.xml"/><Relationship Id="rId12" Type="http://schemas.openxmlformats.org/officeDocument/2006/relationships/image" Target="../media/image24.wmf"/><Relationship Id="rId17" Type="http://schemas.openxmlformats.org/officeDocument/2006/relationships/oleObject" Target="../embeddings/oleObject17.bin"/><Relationship Id="rId2" Type="http://schemas.openxmlformats.org/officeDocument/2006/relationships/slideLayout" Target="../slideLayouts/slideLayout51.xml"/><Relationship Id="rId16" Type="http://schemas.openxmlformats.org/officeDocument/2006/relationships/image" Target="../media/image20.wmf"/><Relationship Id="rId20" Type="http://schemas.openxmlformats.org/officeDocument/2006/relationships/image" Target="../media/image26.wmf"/><Relationship Id="rId1" Type="http://schemas.openxmlformats.org/officeDocument/2006/relationships/vmlDrawing" Target="../drawings/vmlDrawing5.vml"/><Relationship Id="rId6" Type="http://schemas.openxmlformats.org/officeDocument/2006/relationships/diagramQuickStyle" Target="../diagrams/quickStyle3.xml"/><Relationship Id="rId11" Type="http://schemas.openxmlformats.org/officeDocument/2006/relationships/oleObject" Target="../embeddings/oleObject14.bin"/><Relationship Id="rId5" Type="http://schemas.openxmlformats.org/officeDocument/2006/relationships/diagramLayout" Target="../diagrams/layout3.xml"/><Relationship Id="rId15" Type="http://schemas.openxmlformats.org/officeDocument/2006/relationships/oleObject" Target="../embeddings/oleObject16.bin"/><Relationship Id="rId10" Type="http://schemas.openxmlformats.org/officeDocument/2006/relationships/image" Target="../media/image23.wmf"/><Relationship Id="rId19" Type="http://schemas.openxmlformats.org/officeDocument/2006/relationships/oleObject" Target="../embeddings/oleObject18.bin"/><Relationship Id="rId4" Type="http://schemas.openxmlformats.org/officeDocument/2006/relationships/diagramData" Target="../diagrams/data3.xml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25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31.wmf"/><Relationship Id="rId3" Type="http://schemas.openxmlformats.org/officeDocument/2006/relationships/image" Target="../media/image37.png"/><Relationship Id="rId7" Type="http://schemas.openxmlformats.org/officeDocument/2006/relationships/image" Target="../media/image28.wmf"/><Relationship Id="rId12" Type="http://schemas.openxmlformats.org/officeDocument/2006/relationships/oleObject" Target="../embeddings/oleObject23.bin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30.wmf"/><Relationship Id="rId5" Type="http://schemas.openxmlformats.org/officeDocument/2006/relationships/image" Target="../media/image27.w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29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oleObject" Target="../embeddings/oleObject29.bin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36.wmf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35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27.bin"/><Relationship Id="rId14" Type="http://schemas.openxmlformats.org/officeDocument/2006/relationships/oleObject" Target="../embeddings/oleObject3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8" name="Picture 2" descr="SZ169"/>
          <p:cNvPicPr>
            <a:picLocks noChangeAspect="1"/>
          </p:cNvPicPr>
          <p:nvPr/>
        </p:nvPicPr>
        <p:blipFill>
          <a:blip r:embed="rId2"/>
          <a:srcRect l="10156" t="2061" r="8594" b="5154"/>
          <a:stretch>
            <a:fillRect/>
          </a:stretch>
        </p:blipFill>
        <p:spPr>
          <a:xfrm>
            <a:off x="30305" y="0"/>
            <a:ext cx="12197080" cy="6857365"/>
          </a:xfrm>
          <a:prstGeom prst="rect">
            <a:avLst/>
          </a:prstGeom>
          <a:solidFill>
            <a:srgbClr val="FF0066"/>
          </a:solidFill>
          <a:ln w="9525">
            <a:noFill/>
          </a:ln>
        </p:spPr>
      </p:pic>
      <p:sp>
        <p:nvSpPr>
          <p:cNvPr id="113670" name="WordArt 7"/>
          <p:cNvSpPr>
            <a:spLocks noTextEdit="1"/>
          </p:cNvSpPr>
          <p:nvPr/>
        </p:nvSpPr>
        <p:spPr>
          <a:xfrm>
            <a:off x="3195955" y="2131695"/>
            <a:ext cx="7401560" cy="134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2800" b="1">
                <a:ln w="12700" cap="flat" cmpd="sng">
                  <a:solidFill>
                    <a:srgbClr val="F60AD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.VnAristote" panose="020B7200000000000000" charset="0"/>
                <a:cs typeface="Times New Roman" panose="02020603050405020304" pitchFamily="18" charset="0"/>
              </a:rPr>
              <a:t> CHÀO MỪNG CÁC EM </a:t>
            </a:r>
          </a:p>
          <a:p>
            <a:pPr algn="ctr"/>
            <a:r>
              <a:rPr lang="en-US" sz="2800" b="1">
                <a:ln w="12700" cap="flat" cmpd="sng">
                  <a:solidFill>
                    <a:srgbClr val="F60AD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.VnAristote" panose="020B7200000000000000" charset="0"/>
                <a:cs typeface="Times New Roman" panose="02020603050405020304" pitchFamily="18" charset="0"/>
              </a:rPr>
              <a:t>ĐẾN VỚI TIẾT HỌC HÔM NAY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3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/>
          <p:cNvSpPr txBox="1">
            <a:spLocks noChangeArrowheads="1"/>
          </p:cNvSpPr>
          <p:nvPr/>
        </p:nvSpPr>
        <p:spPr bwMode="auto">
          <a:xfrm>
            <a:off x="2380216" y="376240"/>
            <a:ext cx="6074810" cy="756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lvl="0"/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chu vi một cái bánh xe có bán kính 65cm và làm tròn đến kết quả hàng đơn vị.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455025" y="2117725"/>
            <a:ext cx="4413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421688" y="1903413"/>
            <a:ext cx="62547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9437" y="376240"/>
            <a:ext cx="2060613" cy="756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itle 6"/>
          <p:cNvSpPr txBox="1">
            <a:spLocks noChangeArrowheads="1"/>
          </p:cNvSpPr>
          <p:nvPr/>
        </p:nvSpPr>
        <p:spPr bwMode="auto">
          <a:xfrm>
            <a:off x="770658" y="1473201"/>
            <a:ext cx="8142287" cy="547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lvl="0"/>
            <a:r>
              <a:rPr lang="vi-VN" b="1" dirty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 xe trên thực tế hình gì?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3302000" y="2336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02000" y="23368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5078" y="-8256"/>
            <a:ext cx="3049341" cy="2543493"/>
          </a:xfrm>
          <a:prstGeom prst="rect">
            <a:avLst/>
          </a:prstGeom>
        </p:spPr>
      </p:pic>
      <p:sp>
        <p:nvSpPr>
          <p:cNvPr id="37" name="Title 6"/>
          <p:cNvSpPr txBox="1">
            <a:spLocks noChangeArrowheads="1"/>
          </p:cNvSpPr>
          <p:nvPr/>
        </p:nvSpPr>
        <p:spPr bwMode="auto">
          <a:xfrm>
            <a:off x="777676" y="1861915"/>
            <a:ext cx="8142287" cy="547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lvl="0"/>
            <a:r>
              <a:rPr lang="vi-VN" b="1" dirty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tính diện tích hình tròn ta dung công thức nào?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8" name="Title 6"/>
          <p:cNvSpPr txBox="1">
            <a:spLocks noChangeArrowheads="1"/>
          </p:cNvSpPr>
          <p:nvPr/>
        </p:nvSpPr>
        <p:spPr bwMode="auto">
          <a:xfrm>
            <a:off x="3346450" y="1084487"/>
            <a:ext cx="1014033" cy="547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lvl="0"/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88731" y="2295629"/>
            <a:ext cx="62552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vi-VN" sz="2800" b="1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 vi bánh xe có bán kính là 65 cm là:</a:t>
            </a:r>
            <a:endParaRPr lang="vi-VN" sz="2800" b="1" dirty="0">
              <a:solidFill>
                <a:schemeClr val="tx2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45817" y="2986334"/>
            <a:ext cx="5361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 = 2.r.π=2.65.π =408,407045 (cm)</a:t>
            </a:r>
            <a:endParaRPr lang="vi-VN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69498" y="3677039"/>
            <a:ext cx="66127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408,407045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đến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hàng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đơn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vị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408(cm)</a:t>
            </a:r>
            <a:endParaRPr lang="vi-VN" sz="2800" b="1" dirty="0"/>
          </a:p>
        </p:txBody>
      </p:sp>
    </p:spTree>
    <p:extLst>
      <p:ext uri="{BB962C8B-B14F-4D97-AF65-F5344CB8AC3E}">
        <p14:creationId xmlns:p14="http://schemas.microsoft.com/office/powerpoint/2010/main" val="124387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8" presetClass="entr" presetSubtype="1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11" grpId="0"/>
      <p:bldP spid="11" grpId="1"/>
      <p:bldP spid="37" grpId="0"/>
      <p:bldP spid="37" grpId="1"/>
      <p:bldP spid="37" grpId="2"/>
      <p:bldP spid="38" grpId="0"/>
      <p:bldP spid="4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/>
          <p:cNvSpPr txBox="1">
            <a:spLocks noChangeArrowheads="1"/>
          </p:cNvSpPr>
          <p:nvPr/>
        </p:nvSpPr>
        <p:spPr bwMode="auto">
          <a:xfrm>
            <a:off x="2661645" y="216933"/>
            <a:ext cx="7479262" cy="915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lvl="0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45,67358 là tròn đến hàng phần trăm là: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9437" y="376240"/>
            <a:ext cx="2060613" cy="756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1746890" y="2479640"/>
            <a:ext cx="2266428" cy="906571"/>
          </a:xfrm>
          <a:custGeom>
            <a:avLst/>
            <a:gdLst>
              <a:gd name="connsiteX0" fmla="*/ 0 w 2266428"/>
              <a:gd name="connsiteY0" fmla="*/ 0 h 906571"/>
              <a:gd name="connsiteX1" fmla="*/ 1813143 w 2266428"/>
              <a:gd name="connsiteY1" fmla="*/ 0 h 906571"/>
              <a:gd name="connsiteX2" fmla="*/ 2266428 w 2266428"/>
              <a:gd name="connsiteY2" fmla="*/ 453286 h 906571"/>
              <a:gd name="connsiteX3" fmla="*/ 1813143 w 2266428"/>
              <a:gd name="connsiteY3" fmla="*/ 906571 h 906571"/>
              <a:gd name="connsiteX4" fmla="*/ 0 w 2266428"/>
              <a:gd name="connsiteY4" fmla="*/ 906571 h 906571"/>
              <a:gd name="connsiteX5" fmla="*/ 453286 w 2266428"/>
              <a:gd name="connsiteY5" fmla="*/ 453286 h 906571"/>
              <a:gd name="connsiteX6" fmla="*/ 0 w 2266428"/>
              <a:gd name="connsiteY6" fmla="*/ 0 h 90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66428" h="906571">
                <a:moveTo>
                  <a:pt x="0" y="0"/>
                </a:moveTo>
                <a:lnTo>
                  <a:pt x="1813143" y="0"/>
                </a:lnTo>
                <a:lnTo>
                  <a:pt x="2266428" y="453286"/>
                </a:lnTo>
                <a:lnTo>
                  <a:pt x="1813143" y="906571"/>
                </a:lnTo>
                <a:lnTo>
                  <a:pt x="0" y="906571"/>
                </a:lnTo>
                <a:lnTo>
                  <a:pt x="453286" y="45328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1302" tIns="42672" rIns="495957" bIns="42672" numCol="1" spcCol="1270" anchor="ctr" anchorCtr="0">
            <a:noAutofit/>
          </a:bodyPr>
          <a:lstStyle/>
          <a:p>
            <a:pPr lvl="0" algn="ctr" defTabSz="1422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3200" b="1" i="0" kern="1200" baseline="0" dirty="0"/>
              <a:t>A. 45</a:t>
            </a:r>
            <a:endParaRPr lang="vi-VN" sz="3200" kern="1200" dirty="0"/>
          </a:p>
        </p:txBody>
      </p:sp>
      <p:sp>
        <p:nvSpPr>
          <p:cNvPr id="18" name="Freeform 17"/>
          <p:cNvSpPr/>
          <p:nvPr/>
        </p:nvSpPr>
        <p:spPr>
          <a:xfrm>
            <a:off x="3786676" y="2479640"/>
            <a:ext cx="2624705" cy="906571"/>
          </a:xfrm>
          <a:custGeom>
            <a:avLst/>
            <a:gdLst>
              <a:gd name="connsiteX0" fmla="*/ 0 w 2624705"/>
              <a:gd name="connsiteY0" fmla="*/ 0 h 906571"/>
              <a:gd name="connsiteX1" fmla="*/ 2171420 w 2624705"/>
              <a:gd name="connsiteY1" fmla="*/ 0 h 906571"/>
              <a:gd name="connsiteX2" fmla="*/ 2624705 w 2624705"/>
              <a:gd name="connsiteY2" fmla="*/ 453286 h 906571"/>
              <a:gd name="connsiteX3" fmla="*/ 2171420 w 2624705"/>
              <a:gd name="connsiteY3" fmla="*/ 906571 h 906571"/>
              <a:gd name="connsiteX4" fmla="*/ 0 w 2624705"/>
              <a:gd name="connsiteY4" fmla="*/ 906571 h 906571"/>
              <a:gd name="connsiteX5" fmla="*/ 453286 w 2624705"/>
              <a:gd name="connsiteY5" fmla="*/ 453286 h 906571"/>
              <a:gd name="connsiteX6" fmla="*/ 0 w 2624705"/>
              <a:gd name="connsiteY6" fmla="*/ 0 h 90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4705" h="906571">
                <a:moveTo>
                  <a:pt x="0" y="0"/>
                </a:moveTo>
                <a:lnTo>
                  <a:pt x="2171420" y="0"/>
                </a:lnTo>
                <a:lnTo>
                  <a:pt x="2624705" y="453286"/>
                </a:lnTo>
                <a:lnTo>
                  <a:pt x="2171420" y="906571"/>
                </a:lnTo>
                <a:lnTo>
                  <a:pt x="0" y="906571"/>
                </a:lnTo>
                <a:lnTo>
                  <a:pt x="453286" y="45328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1302" tIns="42672" rIns="495957" bIns="42672" numCol="1" spcCol="1270" anchor="ctr" anchorCtr="0">
            <a:noAutofit/>
          </a:bodyPr>
          <a:lstStyle/>
          <a:p>
            <a:pPr lvl="0" algn="ctr" defTabSz="1422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3200" b="1" i="0" kern="1200" baseline="0" dirty="0"/>
              <a:t>B. 45,67</a:t>
            </a:r>
            <a:endParaRPr lang="vi-VN" sz="3200" kern="1200" dirty="0"/>
          </a:p>
        </p:txBody>
      </p:sp>
      <p:sp>
        <p:nvSpPr>
          <p:cNvPr id="19" name="Freeform 18"/>
          <p:cNvSpPr/>
          <p:nvPr/>
        </p:nvSpPr>
        <p:spPr>
          <a:xfrm>
            <a:off x="6184739" y="2483448"/>
            <a:ext cx="2962947" cy="898956"/>
          </a:xfrm>
          <a:custGeom>
            <a:avLst/>
            <a:gdLst>
              <a:gd name="connsiteX0" fmla="*/ 0 w 2962947"/>
              <a:gd name="connsiteY0" fmla="*/ 0 h 898956"/>
              <a:gd name="connsiteX1" fmla="*/ 2513469 w 2962947"/>
              <a:gd name="connsiteY1" fmla="*/ 0 h 898956"/>
              <a:gd name="connsiteX2" fmla="*/ 2962947 w 2962947"/>
              <a:gd name="connsiteY2" fmla="*/ 449478 h 898956"/>
              <a:gd name="connsiteX3" fmla="*/ 2513469 w 2962947"/>
              <a:gd name="connsiteY3" fmla="*/ 898956 h 898956"/>
              <a:gd name="connsiteX4" fmla="*/ 0 w 2962947"/>
              <a:gd name="connsiteY4" fmla="*/ 898956 h 898956"/>
              <a:gd name="connsiteX5" fmla="*/ 449478 w 2962947"/>
              <a:gd name="connsiteY5" fmla="*/ 449478 h 898956"/>
              <a:gd name="connsiteX6" fmla="*/ 0 w 2962947"/>
              <a:gd name="connsiteY6" fmla="*/ 0 h 89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62947" h="898956">
                <a:moveTo>
                  <a:pt x="0" y="0"/>
                </a:moveTo>
                <a:lnTo>
                  <a:pt x="2513469" y="0"/>
                </a:lnTo>
                <a:lnTo>
                  <a:pt x="2962947" y="449478"/>
                </a:lnTo>
                <a:lnTo>
                  <a:pt x="2513469" y="898956"/>
                </a:lnTo>
                <a:lnTo>
                  <a:pt x="0" y="898956"/>
                </a:lnTo>
                <a:lnTo>
                  <a:pt x="449478" y="4494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7494" tIns="42672" rIns="492150" bIns="42672" numCol="1" spcCol="1270" anchor="ctr" anchorCtr="0">
            <a:noAutofit/>
          </a:bodyPr>
          <a:lstStyle/>
          <a:p>
            <a:pPr lvl="0" algn="ctr" defTabSz="1422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3200" b="1" i="0" kern="1200" baseline="0" dirty="0"/>
              <a:t>C. 45,68</a:t>
            </a:r>
            <a:endParaRPr lang="vi-VN" sz="3200" kern="1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88025" y="3505319"/>
            <a:ext cx="1979534" cy="19795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70077" y="3538454"/>
            <a:ext cx="1291812" cy="194639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0050" y="3563438"/>
            <a:ext cx="1291812" cy="194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95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/>
          <p:cNvSpPr txBox="1">
            <a:spLocks noChangeArrowheads="1"/>
          </p:cNvSpPr>
          <p:nvPr/>
        </p:nvSpPr>
        <p:spPr bwMode="auto">
          <a:xfrm>
            <a:off x="2661645" y="216933"/>
            <a:ext cx="7479262" cy="915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 125,926 là tròn đến hàng Chục</a:t>
            </a:r>
            <a:r>
              <a:rPr kumimoji="0" lang="vi-VN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là:</a:t>
            </a:r>
          </a:p>
        </p:txBody>
      </p:sp>
      <p:sp>
        <p:nvSpPr>
          <p:cNvPr id="5" name="Rectangle 4"/>
          <p:cNvSpPr/>
          <p:nvPr/>
        </p:nvSpPr>
        <p:spPr>
          <a:xfrm>
            <a:off x="219437" y="376240"/>
            <a:ext cx="2060613" cy="756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1593179" y="2479640"/>
            <a:ext cx="2420139" cy="906571"/>
          </a:xfrm>
          <a:custGeom>
            <a:avLst/>
            <a:gdLst>
              <a:gd name="connsiteX0" fmla="*/ 0 w 2266428"/>
              <a:gd name="connsiteY0" fmla="*/ 0 h 906571"/>
              <a:gd name="connsiteX1" fmla="*/ 1813143 w 2266428"/>
              <a:gd name="connsiteY1" fmla="*/ 0 h 906571"/>
              <a:gd name="connsiteX2" fmla="*/ 2266428 w 2266428"/>
              <a:gd name="connsiteY2" fmla="*/ 453286 h 906571"/>
              <a:gd name="connsiteX3" fmla="*/ 1813143 w 2266428"/>
              <a:gd name="connsiteY3" fmla="*/ 906571 h 906571"/>
              <a:gd name="connsiteX4" fmla="*/ 0 w 2266428"/>
              <a:gd name="connsiteY4" fmla="*/ 906571 h 906571"/>
              <a:gd name="connsiteX5" fmla="*/ 453286 w 2266428"/>
              <a:gd name="connsiteY5" fmla="*/ 453286 h 906571"/>
              <a:gd name="connsiteX6" fmla="*/ 0 w 2266428"/>
              <a:gd name="connsiteY6" fmla="*/ 0 h 90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66428" h="906571">
                <a:moveTo>
                  <a:pt x="0" y="0"/>
                </a:moveTo>
                <a:lnTo>
                  <a:pt x="1813143" y="0"/>
                </a:lnTo>
                <a:lnTo>
                  <a:pt x="2266428" y="453286"/>
                </a:lnTo>
                <a:lnTo>
                  <a:pt x="1813143" y="906571"/>
                </a:lnTo>
                <a:lnTo>
                  <a:pt x="0" y="906571"/>
                </a:lnTo>
                <a:lnTo>
                  <a:pt x="453286" y="45328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1302" tIns="42672" rIns="495957" bIns="42672" numCol="1" spcCol="1270" anchor="ctr" anchorCtr="0">
            <a:noAutofit/>
          </a:bodyPr>
          <a:lstStyle/>
          <a:p>
            <a:pPr marL="0" marR="0" lvl="0" indent="0" algn="ctr" defTabSz="1422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t>A. 125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3786676" y="2479640"/>
            <a:ext cx="2624705" cy="906571"/>
          </a:xfrm>
          <a:custGeom>
            <a:avLst/>
            <a:gdLst>
              <a:gd name="connsiteX0" fmla="*/ 0 w 2624705"/>
              <a:gd name="connsiteY0" fmla="*/ 0 h 906571"/>
              <a:gd name="connsiteX1" fmla="*/ 2171420 w 2624705"/>
              <a:gd name="connsiteY1" fmla="*/ 0 h 906571"/>
              <a:gd name="connsiteX2" fmla="*/ 2624705 w 2624705"/>
              <a:gd name="connsiteY2" fmla="*/ 453286 h 906571"/>
              <a:gd name="connsiteX3" fmla="*/ 2171420 w 2624705"/>
              <a:gd name="connsiteY3" fmla="*/ 906571 h 906571"/>
              <a:gd name="connsiteX4" fmla="*/ 0 w 2624705"/>
              <a:gd name="connsiteY4" fmla="*/ 906571 h 906571"/>
              <a:gd name="connsiteX5" fmla="*/ 453286 w 2624705"/>
              <a:gd name="connsiteY5" fmla="*/ 453286 h 906571"/>
              <a:gd name="connsiteX6" fmla="*/ 0 w 2624705"/>
              <a:gd name="connsiteY6" fmla="*/ 0 h 90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4705" h="906571">
                <a:moveTo>
                  <a:pt x="0" y="0"/>
                </a:moveTo>
                <a:lnTo>
                  <a:pt x="2171420" y="0"/>
                </a:lnTo>
                <a:lnTo>
                  <a:pt x="2624705" y="453286"/>
                </a:lnTo>
                <a:lnTo>
                  <a:pt x="2171420" y="906571"/>
                </a:lnTo>
                <a:lnTo>
                  <a:pt x="0" y="906571"/>
                </a:lnTo>
                <a:lnTo>
                  <a:pt x="453286" y="45328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1302" tIns="42672" rIns="495957" bIns="42672" numCol="1" spcCol="1270" anchor="ctr" anchorCtr="0">
            <a:noAutofit/>
          </a:bodyPr>
          <a:lstStyle/>
          <a:p>
            <a:pPr marL="0" marR="0" lvl="0" indent="0" algn="ctr" defTabSz="1422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t>B. 130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6184739" y="2483448"/>
            <a:ext cx="2962947" cy="898956"/>
          </a:xfrm>
          <a:custGeom>
            <a:avLst/>
            <a:gdLst>
              <a:gd name="connsiteX0" fmla="*/ 0 w 2962947"/>
              <a:gd name="connsiteY0" fmla="*/ 0 h 898956"/>
              <a:gd name="connsiteX1" fmla="*/ 2513469 w 2962947"/>
              <a:gd name="connsiteY1" fmla="*/ 0 h 898956"/>
              <a:gd name="connsiteX2" fmla="*/ 2962947 w 2962947"/>
              <a:gd name="connsiteY2" fmla="*/ 449478 h 898956"/>
              <a:gd name="connsiteX3" fmla="*/ 2513469 w 2962947"/>
              <a:gd name="connsiteY3" fmla="*/ 898956 h 898956"/>
              <a:gd name="connsiteX4" fmla="*/ 0 w 2962947"/>
              <a:gd name="connsiteY4" fmla="*/ 898956 h 898956"/>
              <a:gd name="connsiteX5" fmla="*/ 449478 w 2962947"/>
              <a:gd name="connsiteY5" fmla="*/ 449478 h 898956"/>
              <a:gd name="connsiteX6" fmla="*/ 0 w 2962947"/>
              <a:gd name="connsiteY6" fmla="*/ 0 h 89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62947" h="898956">
                <a:moveTo>
                  <a:pt x="0" y="0"/>
                </a:moveTo>
                <a:lnTo>
                  <a:pt x="2513469" y="0"/>
                </a:lnTo>
                <a:lnTo>
                  <a:pt x="2962947" y="449478"/>
                </a:lnTo>
                <a:lnTo>
                  <a:pt x="2513469" y="898956"/>
                </a:lnTo>
                <a:lnTo>
                  <a:pt x="0" y="898956"/>
                </a:lnTo>
                <a:lnTo>
                  <a:pt x="449478" y="4494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7494" tIns="42672" rIns="492150" bIns="42672" numCol="1" spcCol="1270" anchor="ctr" anchorCtr="0">
            <a:noAutofit/>
          </a:bodyPr>
          <a:lstStyle/>
          <a:p>
            <a:pPr marL="0" marR="0" lvl="0" indent="0" algn="ctr" defTabSz="1422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t>C. 125,93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88025" y="3505319"/>
            <a:ext cx="1979534" cy="19795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70077" y="3538454"/>
            <a:ext cx="1291812" cy="194639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0050" y="3563438"/>
            <a:ext cx="1291812" cy="194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94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/>
          <p:cNvSpPr txBox="1">
            <a:spLocks noChangeArrowheads="1"/>
          </p:cNvSpPr>
          <p:nvPr/>
        </p:nvSpPr>
        <p:spPr bwMode="auto">
          <a:xfrm>
            <a:off x="2605804" y="3352681"/>
            <a:ext cx="7479262" cy="915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Về</a:t>
            </a:r>
            <a:r>
              <a:rPr kumimoji="0" lang="vi-VN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nhà xem lại phần 1 làm tròn số.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Học hiểu nội dung phần quy tắc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Làm</a:t>
            </a:r>
            <a:r>
              <a:rPr kumimoji="0" lang="vi-VN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bài tập 1, 2 SGK Trang 42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Xem trước</a:t>
            </a:r>
            <a:r>
              <a:rPr kumimoji="0" lang="vi-VN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nội dung tiết 2 phần 2: </a:t>
            </a:r>
            <a:r>
              <a:rPr kumimoji="0" lang="vi-VN" sz="3200" b="1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 tròn số căn cứ vào độ chính xác cho trước.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4713" y="681516"/>
            <a:ext cx="2060613" cy="756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Dặn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dò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25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1584" y="1292068"/>
            <a:ext cx="9463556" cy="27474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4400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4400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4400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400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400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14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05180" y="950595"/>
            <a:ext cx="6812280" cy="651510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1"/>
          <p:cNvSpPr/>
          <p:nvPr/>
        </p:nvSpPr>
        <p:spPr>
          <a:xfrm>
            <a:off x="671830" y="1602105"/>
            <a:ext cx="9392758" cy="6794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4" name="Flowchart: Alternate Process 3"/>
          <p:cNvSpPr/>
          <p:nvPr/>
        </p:nvSpPr>
        <p:spPr>
          <a:xfrm>
            <a:off x="1822136" y="147320"/>
            <a:ext cx="9387237" cy="656590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algn="ctr" eaLnBrk="1" hangingPunct="1"/>
            <a:r>
              <a:rPr lang="vi-VN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 3: LÀM TRÒN SỐ VÀ ƯỚC LƯỢNG KẾT QUẢ.</a:t>
            </a:r>
            <a:endParaRPr kumimoji="0" lang="en-US" altLang="zh-CN" sz="28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Content Placeholder 1"/>
          <p:cNvSpPr/>
          <p:nvPr/>
        </p:nvSpPr>
        <p:spPr>
          <a:xfrm>
            <a:off x="671830" y="2281555"/>
            <a:ext cx="9392758" cy="6794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5735630"/>
              </p:ext>
            </p:extLst>
          </p:nvPr>
        </p:nvGraphicFramePr>
        <p:xfrm>
          <a:off x="1170150" y="2254250"/>
          <a:ext cx="957262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Equation" r:id="rId4" imgW="342720" imgH="228600" progId="Equation.DSMT4">
                  <p:embed/>
                </p:oleObj>
              </mc:Choice>
              <mc:Fallback>
                <p:oleObj name="Equation" r:id="rId4" imgW="3427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70150" y="2254250"/>
                        <a:ext cx="957262" cy="638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Freeform 14"/>
          <p:cNvSpPr/>
          <p:nvPr/>
        </p:nvSpPr>
        <p:spPr>
          <a:xfrm>
            <a:off x="674581" y="3079115"/>
            <a:ext cx="3352590" cy="679450"/>
          </a:xfrm>
          <a:custGeom>
            <a:avLst/>
            <a:gdLst>
              <a:gd name="connsiteX0" fmla="*/ 0 w 3352590"/>
              <a:gd name="connsiteY0" fmla="*/ 0 h 679450"/>
              <a:gd name="connsiteX1" fmla="*/ 3012865 w 3352590"/>
              <a:gd name="connsiteY1" fmla="*/ 0 h 679450"/>
              <a:gd name="connsiteX2" fmla="*/ 3352590 w 3352590"/>
              <a:gd name="connsiteY2" fmla="*/ 339725 h 679450"/>
              <a:gd name="connsiteX3" fmla="*/ 3012865 w 3352590"/>
              <a:gd name="connsiteY3" fmla="*/ 679450 h 679450"/>
              <a:gd name="connsiteX4" fmla="*/ 0 w 3352590"/>
              <a:gd name="connsiteY4" fmla="*/ 679450 h 679450"/>
              <a:gd name="connsiteX5" fmla="*/ 339725 w 3352590"/>
              <a:gd name="connsiteY5" fmla="*/ 339725 h 679450"/>
              <a:gd name="connsiteX6" fmla="*/ 0 w 3352590"/>
              <a:gd name="connsiteY6" fmla="*/ 0 h 67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590" h="679450">
                <a:moveTo>
                  <a:pt x="0" y="0"/>
                </a:moveTo>
                <a:lnTo>
                  <a:pt x="3012865" y="0"/>
                </a:lnTo>
                <a:lnTo>
                  <a:pt x="3352590" y="339725"/>
                </a:lnTo>
                <a:lnTo>
                  <a:pt x="3012865" y="679450"/>
                </a:lnTo>
                <a:lnTo>
                  <a:pt x="0" y="679450"/>
                </a:lnTo>
                <a:lnTo>
                  <a:pt x="339725" y="3397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7746" tIns="56007" rIns="395732" bIns="56007" numCol="1" spcCol="1270" anchor="ctr" anchorCtr="0">
            <a:noAutofit/>
          </a:bodyPr>
          <a:lstStyle/>
          <a:p>
            <a:pPr lvl="0" algn="ctr" defTabSz="18669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200" b="0" i="0" kern="1200" baseline="0" dirty="0"/>
              <a:t>A. 2,82</a:t>
            </a:r>
            <a:endParaRPr lang="vi-VN" sz="4200" kern="1200" dirty="0"/>
          </a:p>
        </p:txBody>
      </p:sp>
      <p:sp>
        <p:nvSpPr>
          <p:cNvPr id="16" name="Freeform 15"/>
          <p:cNvSpPr/>
          <p:nvPr/>
        </p:nvSpPr>
        <p:spPr>
          <a:xfrm>
            <a:off x="3691913" y="3079115"/>
            <a:ext cx="3352590" cy="679450"/>
          </a:xfrm>
          <a:custGeom>
            <a:avLst/>
            <a:gdLst>
              <a:gd name="connsiteX0" fmla="*/ 0 w 3352590"/>
              <a:gd name="connsiteY0" fmla="*/ 0 h 679450"/>
              <a:gd name="connsiteX1" fmla="*/ 3012865 w 3352590"/>
              <a:gd name="connsiteY1" fmla="*/ 0 h 679450"/>
              <a:gd name="connsiteX2" fmla="*/ 3352590 w 3352590"/>
              <a:gd name="connsiteY2" fmla="*/ 339725 h 679450"/>
              <a:gd name="connsiteX3" fmla="*/ 3012865 w 3352590"/>
              <a:gd name="connsiteY3" fmla="*/ 679450 h 679450"/>
              <a:gd name="connsiteX4" fmla="*/ 0 w 3352590"/>
              <a:gd name="connsiteY4" fmla="*/ 679450 h 679450"/>
              <a:gd name="connsiteX5" fmla="*/ 339725 w 3352590"/>
              <a:gd name="connsiteY5" fmla="*/ 339725 h 679450"/>
              <a:gd name="connsiteX6" fmla="*/ 0 w 3352590"/>
              <a:gd name="connsiteY6" fmla="*/ 0 h 67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590" h="679450">
                <a:moveTo>
                  <a:pt x="0" y="0"/>
                </a:moveTo>
                <a:lnTo>
                  <a:pt x="3012865" y="0"/>
                </a:lnTo>
                <a:lnTo>
                  <a:pt x="3352590" y="339725"/>
                </a:lnTo>
                <a:lnTo>
                  <a:pt x="3012865" y="679450"/>
                </a:lnTo>
                <a:lnTo>
                  <a:pt x="0" y="679450"/>
                </a:lnTo>
                <a:lnTo>
                  <a:pt x="339725" y="3397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7746" tIns="56007" rIns="395732" bIns="56007" numCol="1" spcCol="1270" anchor="ctr" anchorCtr="0">
            <a:noAutofit/>
          </a:bodyPr>
          <a:lstStyle/>
          <a:p>
            <a:pPr lvl="0" algn="ctr" defTabSz="18669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200" b="0" i="0" kern="1200" baseline="0" dirty="0"/>
              <a:t>B. 2,828</a:t>
            </a:r>
            <a:endParaRPr lang="vi-VN" sz="4200" kern="1200" dirty="0"/>
          </a:p>
        </p:txBody>
      </p:sp>
      <p:sp>
        <p:nvSpPr>
          <p:cNvPr id="17" name="Freeform 16"/>
          <p:cNvSpPr/>
          <p:nvPr/>
        </p:nvSpPr>
        <p:spPr>
          <a:xfrm>
            <a:off x="6709245" y="3079115"/>
            <a:ext cx="3352590" cy="679450"/>
          </a:xfrm>
          <a:custGeom>
            <a:avLst/>
            <a:gdLst>
              <a:gd name="connsiteX0" fmla="*/ 0 w 3352590"/>
              <a:gd name="connsiteY0" fmla="*/ 0 h 679450"/>
              <a:gd name="connsiteX1" fmla="*/ 3012865 w 3352590"/>
              <a:gd name="connsiteY1" fmla="*/ 0 h 679450"/>
              <a:gd name="connsiteX2" fmla="*/ 3352590 w 3352590"/>
              <a:gd name="connsiteY2" fmla="*/ 339725 h 679450"/>
              <a:gd name="connsiteX3" fmla="*/ 3012865 w 3352590"/>
              <a:gd name="connsiteY3" fmla="*/ 679450 h 679450"/>
              <a:gd name="connsiteX4" fmla="*/ 0 w 3352590"/>
              <a:gd name="connsiteY4" fmla="*/ 679450 h 679450"/>
              <a:gd name="connsiteX5" fmla="*/ 339725 w 3352590"/>
              <a:gd name="connsiteY5" fmla="*/ 339725 h 679450"/>
              <a:gd name="connsiteX6" fmla="*/ 0 w 3352590"/>
              <a:gd name="connsiteY6" fmla="*/ 0 h 67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590" h="679450">
                <a:moveTo>
                  <a:pt x="0" y="0"/>
                </a:moveTo>
                <a:lnTo>
                  <a:pt x="3012865" y="0"/>
                </a:lnTo>
                <a:lnTo>
                  <a:pt x="3352590" y="339725"/>
                </a:lnTo>
                <a:lnTo>
                  <a:pt x="3012865" y="679450"/>
                </a:lnTo>
                <a:lnTo>
                  <a:pt x="0" y="679450"/>
                </a:lnTo>
                <a:lnTo>
                  <a:pt x="339725" y="3397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7746" tIns="56007" rIns="395732" bIns="56007" numCol="1" spcCol="1270" anchor="ctr" anchorCtr="0">
            <a:noAutofit/>
          </a:bodyPr>
          <a:lstStyle/>
          <a:p>
            <a:pPr lvl="0" algn="ctr" defTabSz="18669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200" b="0" i="0" kern="1200" baseline="0" dirty="0"/>
              <a:t>C. 2,8284</a:t>
            </a:r>
            <a:endParaRPr lang="vi-VN" sz="4200" kern="1200" dirty="0"/>
          </a:p>
        </p:txBody>
      </p:sp>
      <p:sp>
        <p:nvSpPr>
          <p:cNvPr id="21" name="Explosion 1 20"/>
          <p:cNvSpPr/>
          <p:nvPr/>
        </p:nvSpPr>
        <p:spPr bwMode="auto">
          <a:xfrm>
            <a:off x="1364222" y="4039552"/>
            <a:ext cx="1679018" cy="1602699"/>
          </a:xfrm>
          <a:prstGeom prst="irregularSeal1">
            <a:avLst/>
          </a:prstGeom>
          <a:gradFill rotWithShape="0">
            <a:gsLst>
              <a:gs pos="64000">
                <a:srgbClr val="FFFF00"/>
              </a:gs>
              <a:gs pos="81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SAI</a:t>
            </a:r>
            <a:endParaRPr kumimoji="0" lang="vi-VN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22" name="Explosion 1 21"/>
          <p:cNvSpPr/>
          <p:nvPr/>
        </p:nvSpPr>
        <p:spPr bwMode="auto">
          <a:xfrm>
            <a:off x="4528699" y="4039552"/>
            <a:ext cx="1679018" cy="1602699"/>
          </a:xfrm>
          <a:prstGeom prst="irregularSeal1">
            <a:avLst/>
          </a:prstGeom>
          <a:gradFill rotWithShape="0">
            <a:gsLst>
              <a:gs pos="64000">
                <a:srgbClr val="FFFF00"/>
              </a:gs>
              <a:gs pos="81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ĐÚNG</a:t>
            </a:r>
            <a:endParaRPr kumimoji="0" lang="vi-VN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23" name="Explosion 1 22"/>
          <p:cNvSpPr/>
          <p:nvPr/>
        </p:nvSpPr>
        <p:spPr bwMode="auto">
          <a:xfrm>
            <a:off x="7698444" y="4192190"/>
            <a:ext cx="1679018" cy="1602699"/>
          </a:xfrm>
          <a:prstGeom prst="irregularSeal1">
            <a:avLst/>
          </a:prstGeom>
          <a:gradFill rotWithShape="0">
            <a:gsLst>
              <a:gs pos="64000">
                <a:srgbClr val="FFFF00"/>
              </a:gs>
              <a:gs pos="81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SAI</a:t>
            </a:r>
            <a:endParaRPr kumimoji="0" lang="vi-VN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  <p:bldP spid="3" grpId="0" bldLvl="0" animBg="1"/>
      <p:bldP spid="3" grpId="1" animBg="1"/>
      <p:bldP spid="4" grpId="0" bldLvl="0" animBg="1"/>
      <p:bldP spid="4" grpId="1" animBg="1"/>
      <p:bldP spid="7" grpId="1" animBg="1"/>
      <p:bldP spid="7" grpId="2" animBg="1"/>
      <p:bldP spid="15" grpId="0" animBg="1"/>
      <p:bldP spid="16" grpId="0" animBg="1"/>
      <p:bldP spid="17" grpId="0" animBg="1"/>
      <p:bldP spid="21" grpId="0" animBg="1"/>
      <p:bldP spid="22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05180" y="950595"/>
            <a:ext cx="6812280" cy="651510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1"/>
          <p:cNvSpPr/>
          <p:nvPr/>
        </p:nvSpPr>
        <p:spPr>
          <a:xfrm>
            <a:off x="671830" y="1602105"/>
            <a:ext cx="9392758" cy="6794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1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tròn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đây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hàng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phần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nghìn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4" name="Flowchart: Alternate Process 3"/>
          <p:cNvSpPr/>
          <p:nvPr/>
        </p:nvSpPr>
        <p:spPr>
          <a:xfrm>
            <a:off x="1822136" y="147320"/>
            <a:ext cx="9387237" cy="656590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 3: LÀM TRÒN SỐ VÀ ƯỚC LƯỢNG KẾT QUẢ.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Content Placeholder 1"/>
          <p:cNvSpPr/>
          <p:nvPr/>
        </p:nvSpPr>
        <p:spPr>
          <a:xfrm>
            <a:off x="671830" y="2281555"/>
            <a:ext cx="9392758" cy="6794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b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) 12,(91)=12,919191....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SimSun"/>
              <a:cs typeface="Times New Roman" panose="02020603050405020304" pitchFamily="18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674581" y="3079115"/>
            <a:ext cx="3352590" cy="679450"/>
          </a:xfrm>
          <a:custGeom>
            <a:avLst/>
            <a:gdLst>
              <a:gd name="connsiteX0" fmla="*/ 0 w 3352590"/>
              <a:gd name="connsiteY0" fmla="*/ 0 h 679450"/>
              <a:gd name="connsiteX1" fmla="*/ 3012865 w 3352590"/>
              <a:gd name="connsiteY1" fmla="*/ 0 h 679450"/>
              <a:gd name="connsiteX2" fmla="*/ 3352590 w 3352590"/>
              <a:gd name="connsiteY2" fmla="*/ 339725 h 679450"/>
              <a:gd name="connsiteX3" fmla="*/ 3012865 w 3352590"/>
              <a:gd name="connsiteY3" fmla="*/ 679450 h 679450"/>
              <a:gd name="connsiteX4" fmla="*/ 0 w 3352590"/>
              <a:gd name="connsiteY4" fmla="*/ 679450 h 679450"/>
              <a:gd name="connsiteX5" fmla="*/ 339725 w 3352590"/>
              <a:gd name="connsiteY5" fmla="*/ 339725 h 679450"/>
              <a:gd name="connsiteX6" fmla="*/ 0 w 3352590"/>
              <a:gd name="connsiteY6" fmla="*/ 0 h 67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590" h="679450">
                <a:moveTo>
                  <a:pt x="0" y="0"/>
                </a:moveTo>
                <a:lnTo>
                  <a:pt x="3012865" y="0"/>
                </a:lnTo>
                <a:lnTo>
                  <a:pt x="3352590" y="339725"/>
                </a:lnTo>
                <a:lnTo>
                  <a:pt x="3012865" y="679450"/>
                </a:lnTo>
                <a:lnTo>
                  <a:pt x="0" y="679450"/>
                </a:lnTo>
                <a:lnTo>
                  <a:pt x="339725" y="3397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7746" tIns="56007" rIns="395732" bIns="56007" numCol="1" spcCol="1270" anchor="ctr" anchorCtr="0">
            <a:noAutofit/>
          </a:bodyPr>
          <a:lstStyle/>
          <a:p>
            <a:pPr marL="0" marR="0" lvl="0" indent="0" algn="ctr" defTabSz="18669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t>A. 12,91</a:t>
            </a:r>
            <a:endParaRPr kumimoji="0" lang="vi-VN" sz="4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3691913" y="3079115"/>
            <a:ext cx="3352590" cy="679450"/>
          </a:xfrm>
          <a:custGeom>
            <a:avLst/>
            <a:gdLst>
              <a:gd name="connsiteX0" fmla="*/ 0 w 3352590"/>
              <a:gd name="connsiteY0" fmla="*/ 0 h 679450"/>
              <a:gd name="connsiteX1" fmla="*/ 3012865 w 3352590"/>
              <a:gd name="connsiteY1" fmla="*/ 0 h 679450"/>
              <a:gd name="connsiteX2" fmla="*/ 3352590 w 3352590"/>
              <a:gd name="connsiteY2" fmla="*/ 339725 h 679450"/>
              <a:gd name="connsiteX3" fmla="*/ 3012865 w 3352590"/>
              <a:gd name="connsiteY3" fmla="*/ 679450 h 679450"/>
              <a:gd name="connsiteX4" fmla="*/ 0 w 3352590"/>
              <a:gd name="connsiteY4" fmla="*/ 679450 h 679450"/>
              <a:gd name="connsiteX5" fmla="*/ 339725 w 3352590"/>
              <a:gd name="connsiteY5" fmla="*/ 339725 h 679450"/>
              <a:gd name="connsiteX6" fmla="*/ 0 w 3352590"/>
              <a:gd name="connsiteY6" fmla="*/ 0 h 67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590" h="679450">
                <a:moveTo>
                  <a:pt x="0" y="0"/>
                </a:moveTo>
                <a:lnTo>
                  <a:pt x="3012865" y="0"/>
                </a:lnTo>
                <a:lnTo>
                  <a:pt x="3352590" y="339725"/>
                </a:lnTo>
                <a:lnTo>
                  <a:pt x="3012865" y="679450"/>
                </a:lnTo>
                <a:lnTo>
                  <a:pt x="0" y="679450"/>
                </a:lnTo>
                <a:lnTo>
                  <a:pt x="339725" y="3397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7746" tIns="56007" rIns="395732" bIns="56007" numCol="1" spcCol="1270" anchor="ctr" anchorCtr="0">
            <a:noAutofit/>
          </a:bodyPr>
          <a:lstStyle/>
          <a:p>
            <a:pPr marL="0" marR="0" lvl="0" indent="0" algn="ctr" defTabSz="18669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t>B. 12,919</a:t>
            </a:r>
            <a:endParaRPr kumimoji="0" lang="vi-VN" sz="4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6709245" y="3079115"/>
            <a:ext cx="3352590" cy="679450"/>
          </a:xfrm>
          <a:custGeom>
            <a:avLst/>
            <a:gdLst>
              <a:gd name="connsiteX0" fmla="*/ 0 w 3352590"/>
              <a:gd name="connsiteY0" fmla="*/ 0 h 679450"/>
              <a:gd name="connsiteX1" fmla="*/ 3012865 w 3352590"/>
              <a:gd name="connsiteY1" fmla="*/ 0 h 679450"/>
              <a:gd name="connsiteX2" fmla="*/ 3352590 w 3352590"/>
              <a:gd name="connsiteY2" fmla="*/ 339725 h 679450"/>
              <a:gd name="connsiteX3" fmla="*/ 3012865 w 3352590"/>
              <a:gd name="connsiteY3" fmla="*/ 679450 h 679450"/>
              <a:gd name="connsiteX4" fmla="*/ 0 w 3352590"/>
              <a:gd name="connsiteY4" fmla="*/ 679450 h 679450"/>
              <a:gd name="connsiteX5" fmla="*/ 339725 w 3352590"/>
              <a:gd name="connsiteY5" fmla="*/ 339725 h 679450"/>
              <a:gd name="connsiteX6" fmla="*/ 0 w 3352590"/>
              <a:gd name="connsiteY6" fmla="*/ 0 h 67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590" h="679450">
                <a:moveTo>
                  <a:pt x="0" y="0"/>
                </a:moveTo>
                <a:lnTo>
                  <a:pt x="3012865" y="0"/>
                </a:lnTo>
                <a:lnTo>
                  <a:pt x="3352590" y="339725"/>
                </a:lnTo>
                <a:lnTo>
                  <a:pt x="3012865" y="679450"/>
                </a:lnTo>
                <a:lnTo>
                  <a:pt x="0" y="679450"/>
                </a:lnTo>
                <a:lnTo>
                  <a:pt x="339725" y="3397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7746" tIns="56007" rIns="395732" bIns="56007" numCol="1" spcCol="1270" anchor="ctr" anchorCtr="0">
            <a:noAutofit/>
          </a:bodyPr>
          <a:lstStyle/>
          <a:p>
            <a:pPr marL="0" marR="0" lvl="0" indent="0" algn="ctr" defTabSz="18669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t>C. 12,92</a:t>
            </a:r>
            <a:endParaRPr kumimoji="0" lang="vi-VN" sz="4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21" name="Explosion 1 20"/>
          <p:cNvSpPr/>
          <p:nvPr/>
        </p:nvSpPr>
        <p:spPr bwMode="auto">
          <a:xfrm>
            <a:off x="1364222" y="4039552"/>
            <a:ext cx="1679018" cy="1602699"/>
          </a:xfrm>
          <a:prstGeom prst="irregularSeal1">
            <a:avLst/>
          </a:prstGeom>
          <a:gradFill rotWithShape="0">
            <a:gsLst>
              <a:gs pos="64000">
                <a:srgbClr val="FFFF00"/>
              </a:gs>
              <a:gs pos="81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SAI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2" name="Explosion 1 21"/>
          <p:cNvSpPr/>
          <p:nvPr/>
        </p:nvSpPr>
        <p:spPr bwMode="auto">
          <a:xfrm>
            <a:off x="4528699" y="4039552"/>
            <a:ext cx="1679018" cy="1602699"/>
          </a:xfrm>
          <a:prstGeom prst="irregularSeal1">
            <a:avLst/>
          </a:prstGeom>
          <a:gradFill rotWithShape="0">
            <a:gsLst>
              <a:gs pos="64000">
                <a:srgbClr val="FFFF00"/>
              </a:gs>
              <a:gs pos="81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ĐÚNG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3" name="Explosion 1 22"/>
          <p:cNvSpPr/>
          <p:nvPr/>
        </p:nvSpPr>
        <p:spPr bwMode="auto">
          <a:xfrm>
            <a:off x="7698444" y="4192190"/>
            <a:ext cx="1679018" cy="1602699"/>
          </a:xfrm>
          <a:prstGeom prst="irregularSeal1">
            <a:avLst/>
          </a:prstGeom>
          <a:gradFill rotWithShape="0">
            <a:gsLst>
              <a:gs pos="64000">
                <a:srgbClr val="FFFF00"/>
              </a:gs>
              <a:gs pos="81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SAI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511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  <p:bldP spid="3" grpId="0" bldLvl="0" animBg="1"/>
      <p:bldP spid="3" grpId="1" animBg="1"/>
      <p:bldP spid="4" grpId="0" bldLvl="0" animBg="1"/>
      <p:bldP spid="4" grpId="1" animBg="1"/>
      <p:bldP spid="7" grpId="0" animBg="1"/>
      <p:bldP spid="7" grpId="1" animBg="1"/>
      <p:bldP spid="15" grpId="0" animBg="1"/>
      <p:bldP spid="16" grpId="0" animBg="1"/>
      <p:bldP spid="17" grpId="0" animBg="1"/>
      <p:bldP spid="21" grpId="0" animBg="1"/>
      <p:bldP spid="22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05180" y="950595"/>
            <a:ext cx="6812280" cy="651510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1"/>
          <p:cNvSpPr/>
          <p:nvPr/>
        </p:nvSpPr>
        <p:spPr>
          <a:xfrm>
            <a:off x="671830" y="1602104"/>
            <a:ext cx="11520170" cy="886301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2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: a) Cho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biết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a=        = 2,23606...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tròn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a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đ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hàng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phần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nghìn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4" name="Flowchart: Alternate Process 3"/>
          <p:cNvSpPr/>
          <p:nvPr/>
        </p:nvSpPr>
        <p:spPr>
          <a:xfrm>
            <a:off x="1822136" y="147320"/>
            <a:ext cx="9387237" cy="656590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 3: LÀM TRÒN SỐ VÀ ƯỚC LƯỢNG KẾT QUẢ.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674581" y="3079115"/>
            <a:ext cx="3352590" cy="679450"/>
          </a:xfrm>
          <a:custGeom>
            <a:avLst/>
            <a:gdLst>
              <a:gd name="connsiteX0" fmla="*/ 0 w 3352590"/>
              <a:gd name="connsiteY0" fmla="*/ 0 h 679450"/>
              <a:gd name="connsiteX1" fmla="*/ 3012865 w 3352590"/>
              <a:gd name="connsiteY1" fmla="*/ 0 h 679450"/>
              <a:gd name="connsiteX2" fmla="*/ 3352590 w 3352590"/>
              <a:gd name="connsiteY2" fmla="*/ 339725 h 679450"/>
              <a:gd name="connsiteX3" fmla="*/ 3012865 w 3352590"/>
              <a:gd name="connsiteY3" fmla="*/ 679450 h 679450"/>
              <a:gd name="connsiteX4" fmla="*/ 0 w 3352590"/>
              <a:gd name="connsiteY4" fmla="*/ 679450 h 679450"/>
              <a:gd name="connsiteX5" fmla="*/ 339725 w 3352590"/>
              <a:gd name="connsiteY5" fmla="*/ 339725 h 679450"/>
              <a:gd name="connsiteX6" fmla="*/ 0 w 3352590"/>
              <a:gd name="connsiteY6" fmla="*/ 0 h 67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590" h="679450">
                <a:moveTo>
                  <a:pt x="0" y="0"/>
                </a:moveTo>
                <a:lnTo>
                  <a:pt x="3012865" y="0"/>
                </a:lnTo>
                <a:lnTo>
                  <a:pt x="3352590" y="339725"/>
                </a:lnTo>
                <a:lnTo>
                  <a:pt x="3012865" y="679450"/>
                </a:lnTo>
                <a:lnTo>
                  <a:pt x="0" y="679450"/>
                </a:lnTo>
                <a:lnTo>
                  <a:pt x="339725" y="3397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7746" tIns="56007" rIns="395732" bIns="56007" numCol="1" spcCol="1270" anchor="ctr" anchorCtr="0">
            <a:noAutofit/>
          </a:bodyPr>
          <a:lstStyle/>
          <a:p>
            <a:pPr marL="0" marR="0" lvl="0" indent="0" algn="ctr" defTabSz="18669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t>A. 2,23</a:t>
            </a:r>
            <a:endParaRPr kumimoji="0" lang="vi-VN" sz="4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3691913" y="3079115"/>
            <a:ext cx="3352590" cy="679450"/>
          </a:xfrm>
          <a:custGeom>
            <a:avLst/>
            <a:gdLst>
              <a:gd name="connsiteX0" fmla="*/ 0 w 3352590"/>
              <a:gd name="connsiteY0" fmla="*/ 0 h 679450"/>
              <a:gd name="connsiteX1" fmla="*/ 3012865 w 3352590"/>
              <a:gd name="connsiteY1" fmla="*/ 0 h 679450"/>
              <a:gd name="connsiteX2" fmla="*/ 3352590 w 3352590"/>
              <a:gd name="connsiteY2" fmla="*/ 339725 h 679450"/>
              <a:gd name="connsiteX3" fmla="*/ 3012865 w 3352590"/>
              <a:gd name="connsiteY3" fmla="*/ 679450 h 679450"/>
              <a:gd name="connsiteX4" fmla="*/ 0 w 3352590"/>
              <a:gd name="connsiteY4" fmla="*/ 679450 h 679450"/>
              <a:gd name="connsiteX5" fmla="*/ 339725 w 3352590"/>
              <a:gd name="connsiteY5" fmla="*/ 339725 h 679450"/>
              <a:gd name="connsiteX6" fmla="*/ 0 w 3352590"/>
              <a:gd name="connsiteY6" fmla="*/ 0 h 67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590" h="679450">
                <a:moveTo>
                  <a:pt x="0" y="0"/>
                </a:moveTo>
                <a:lnTo>
                  <a:pt x="3012865" y="0"/>
                </a:lnTo>
                <a:lnTo>
                  <a:pt x="3352590" y="339725"/>
                </a:lnTo>
                <a:lnTo>
                  <a:pt x="3012865" y="679450"/>
                </a:lnTo>
                <a:lnTo>
                  <a:pt x="0" y="679450"/>
                </a:lnTo>
                <a:lnTo>
                  <a:pt x="339725" y="3397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7746" tIns="56007" rIns="395732" bIns="56007" numCol="1" spcCol="1270" anchor="ctr" anchorCtr="0">
            <a:noAutofit/>
          </a:bodyPr>
          <a:lstStyle/>
          <a:p>
            <a:pPr marL="0" marR="0" lvl="0" indent="0" algn="ctr" defTabSz="18669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t>B. 2,236</a:t>
            </a:r>
            <a:endParaRPr kumimoji="0" lang="vi-VN" sz="4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6709245" y="3079115"/>
            <a:ext cx="3352590" cy="679450"/>
          </a:xfrm>
          <a:custGeom>
            <a:avLst/>
            <a:gdLst>
              <a:gd name="connsiteX0" fmla="*/ 0 w 3352590"/>
              <a:gd name="connsiteY0" fmla="*/ 0 h 679450"/>
              <a:gd name="connsiteX1" fmla="*/ 3012865 w 3352590"/>
              <a:gd name="connsiteY1" fmla="*/ 0 h 679450"/>
              <a:gd name="connsiteX2" fmla="*/ 3352590 w 3352590"/>
              <a:gd name="connsiteY2" fmla="*/ 339725 h 679450"/>
              <a:gd name="connsiteX3" fmla="*/ 3012865 w 3352590"/>
              <a:gd name="connsiteY3" fmla="*/ 679450 h 679450"/>
              <a:gd name="connsiteX4" fmla="*/ 0 w 3352590"/>
              <a:gd name="connsiteY4" fmla="*/ 679450 h 679450"/>
              <a:gd name="connsiteX5" fmla="*/ 339725 w 3352590"/>
              <a:gd name="connsiteY5" fmla="*/ 339725 h 679450"/>
              <a:gd name="connsiteX6" fmla="*/ 0 w 3352590"/>
              <a:gd name="connsiteY6" fmla="*/ 0 h 67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590" h="679450">
                <a:moveTo>
                  <a:pt x="0" y="0"/>
                </a:moveTo>
                <a:lnTo>
                  <a:pt x="3012865" y="0"/>
                </a:lnTo>
                <a:lnTo>
                  <a:pt x="3352590" y="339725"/>
                </a:lnTo>
                <a:lnTo>
                  <a:pt x="3012865" y="679450"/>
                </a:lnTo>
                <a:lnTo>
                  <a:pt x="0" y="679450"/>
                </a:lnTo>
                <a:lnTo>
                  <a:pt x="339725" y="3397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7746" tIns="56007" rIns="395732" bIns="56007" numCol="1" spcCol="1270" anchor="ctr" anchorCtr="0">
            <a:noAutofit/>
          </a:bodyPr>
          <a:lstStyle/>
          <a:p>
            <a:pPr marL="0" marR="0" lvl="0" indent="0" algn="ctr" defTabSz="18669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t>C. 2,2361</a:t>
            </a:r>
            <a:endParaRPr kumimoji="0" lang="vi-VN" sz="4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21" name="Explosion 1 20"/>
          <p:cNvSpPr/>
          <p:nvPr/>
        </p:nvSpPr>
        <p:spPr bwMode="auto">
          <a:xfrm>
            <a:off x="1364222" y="4039552"/>
            <a:ext cx="1679018" cy="1602699"/>
          </a:xfrm>
          <a:prstGeom prst="irregularSeal1">
            <a:avLst/>
          </a:prstGeom>
          <a:gradFill rotWithShape="0">
            <a:gsLst>
              <a:gs pos="75220">
                <a:srgbClr val="64BBDF"/>
              </a:gs>
              <a:gs pos="64000">
                <a:srgbClr val="C2FDA1"/>
              </a:gs>
              <a:gs pos="81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noProof="0" dirty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SAI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2" name="Explosion 1 21"/>
          <p:cNvSpPr/>
          <p:nvPr/>
        </p:nvSpPr>
        <p:spPr bwMode="auto">
          <a:xfrm>
            <a:off x="4528699" y="4039552"/>
            <a:ext cx="1679018" cy="1602699"/>
          </a:xfrm>
          <a:prstGeom prst="irregularSeal1">
            <a:avLst/>
          </a:prstGeom>
          <a:gradFill rotWithShape="0">
            <a:gsLst>
              <a:gs pos="64000">
                <a:srgbClr val="C2FDA1"/>
              </a:gs>
              <a:gs pos="81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ĐÚNG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3" name="Explosion 1 22"/>
          <p:cNvSpPr/>
          <p:nvPr/>
        </p:nvSpPr>
        <p:spPr bwMode="auto">
          <a:xfrm>
            <a:off x="7698444" y="4192190"/>
            <a:ext cx="1679018" cy="1602699"/>
          </a:xfrm>
          <a:prstGeom prst="irregularSeal1">
            <a:avLst/>
          </a:prstGeom>
          <a:gradFill rotWithShape="0">
            <a:gsLst>
              <a:gs pos="64000">
                <a:srgbClr val="C2FDA1"/>
              </a:gs>
              <a:gs pos="81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SAI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6150025"/>
              </p:ext>
            </p:extLst>
          </p:nvPr>
        </p:nvGraphicFramePr>
        <p:xfrm>
          <a:off x="4653640" y="1573370"/>
          <a:ext cx="619444" cy="619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Equation" r:id="rId4" imgW="228600" imgH="228600" progId="Equation.DSMT4">
                  <p:embed/>
                </p:oleObj>
              </mc:Choice>
              <mc:Fallback>
                <p:oleObj name="Equation" r:id="rId4" imgW="2286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53640" y="1573370"/>
                        <a:ext cx="619444" cy="6194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360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  <p:bldP spid="3" grpId="1" animBg="1"/>
      <p:bldP spid="3" grpId="2" animBg="1"/>
      <p:bldP spid="4" grpId="0" bldLvl="0" animBg="1"/>
      <p:bldP spid="4" grpId="1" animBg="1"/>
      <p:bldP spid="15" grpId="0" animBg="1"/>
      <p:bldP spid="16" grpId="0" animBg="1"/>
      <p:bldP spid="17" grpId="0" animBg="1"/>
      <p:bldP spid="21" grpId="0" animBg="1"/>
      <p:bldP spid="22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05180" y="950595"/>
            <a:ext cx="6812280" cy="651510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1"/>
          <p:cNvSpPr/>
          <p:nvPr/>
        </p:nvSpPr>
        <p:spPr>
          <a:xfrm>
            <a:off x="671830" y="1602104"/>
            <a:ext cx="11520170" cy="886301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2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: b) Cho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b= 6 547,12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tròn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b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hàng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trăm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4" name="Flowchart: Alternate Process 3"/>
          <p:cNvSpPr/>
          <p:nvPr/>
        </p:nvSpPr>
        <p:spPr>
          <a:xfrm>
            <a:off x="1822136" y="147320"/>
            <a:ext cx="9387237" cy="656590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 3: LÀM TRÒN SỐ VÀ ƯỚC LƯỢNG KẾT QUẢ.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674581" y="3079115"/>
            <a:ext cx="3352590" cy="679450"/>
          </a:xfrm>
          <a:custGeom>
            <a:avLst/>
            <a:gdLst>
              <a:gd name="connsiteX0" fmla="*/ 0 w 3352590"/>
              <a:gd name="connsiteY0" fmla="*/ 0 h 679450"/>
              <a:gd name="connsiteX1" fmla="*/ 3012865 w 3352590"/>
              <a:gd name="connsiteY1" fmla="*/ 0 h 679450"/>
              <a:gd name="connsiteX2" fmla="*/ 3352590 w 3352590"/>
              <a:gd name="connsiteY2" fmla="*/ 339725 h 679450"/>
              <a:gd name="connsiteX3" fmla="*/ 3012865 w 3352590"/>
              <a:gd name="connsiteY3" fmla="*/ 679450 h 679450"/>
              <a:gd name="connsiteX4" fmla="*/ 0 w 3352590"/>
              <a:gd name="connsiteY4" fmla="*/ 679450 h 679450"/>
              <a:gd name="connsiteX5" fmla="*/ 339725 w 3352590"/>
              <a:gd name="connsiteY5" fmla="*/ 339725 h 679450"/>
              <a:gd name="connsiteX6" fmla="*/ 0 w 3352590"/>
              <a:gd name="connsiteY6" fmla="*/ 0 h 67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590" h="679450">
                <a:moveTo>
                  <a:pt x="0" y="0"/>
                </a:moveTo>
                <a:lnTo>
                  <a:pt x="3012865" y="0"/>
                </a:lnTo>
                <a:lnTo>
                  <a:pt x="3352590" y="339725"/>
                </a:lnTo>
                <a:lnTo>
                  <a:pt x="3012865" y="679450"/>
                </a:lnTo>
                <a:lnTo>
                  <a:pt x="0" y="679450"/>
                </a:lnTo>
                <a:lnTo>
                  <a:pt x="339725" y="3397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7746" tIns="56007" rIns="395732" bIns="56007" numCol="1" spcCol="1270" anchor="ctr" anchorCtr="0">
            <a:noAutofit/>
          </a:bodyPr>
          <a:lstStyle/>
          <a:p>
            <a:pPr marL="0" marR="0" lvl="0" indent="0" algn="ctr" defTabSz="18669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t>A. 6547</a:t>
            </a:r>
            <a:endParaRPr kumimoji="0" lang="vi-VN" sz="4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3691913" y="3079115"/>
            <a:ext cx="3352590" cy="679450"/>
          </a:xfrm>
          <a:custGeom>
            <a:avLst/>
            <a:gdLst>
              <a:gd name="connsiteX0" fmla="*/ 0 w 3352590"/>
              <a:gd name="connsiteY0" fmla="*/ 0 h 679450"/>
              <a:gd name="connsiteX1" fmla="*/ 3012865 w 3352590"/>
              <a:gd name="connsiteY1" fmla="*/ 0 h 679450"/>
              <a:gd name="connsiteX2" fmla="*/ 3352590 w 3352590"/>
              <a:gd name="connsiteY2" fmla="*/ 339725 h 679450"/>
              <a:gd name="connsiteX3" fmla="*/ 3012865 w 3352590"/>
              <a:gd name="connsiteY3" fmla="*/ 679450 h 679450"/>
              <a:gd name="connsiteX4" fmla="*/ 0 w 3352590"/>
              <a:gd name="connsiteY4" fmla="*/ 679450 h 679450"/>
              <a:gd name="connsiteX5" fmla="*/ 339725 w 3352590"/>
              <a:gd name="connsiteY5" fmla="*/ 339725 h 679450"/>
              <a:gd name="connsiteX6" fmla="*/ 0 w 3352590"/>
              <a:gd name="connsiteY6" fmla="*/ 0 h 67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590" h="679450">
                <a:moveTo>
                  <a:pt x="0" y="0"/>
                </a:moveTo>
                <a:lnTo>
                  <a:pt x="3012865" y="0"/>
                </a:lnTo>
                <a:lnTo>
                  <a:pt x="3352590" y="339725"/>
                </a:lnTo>
                <a:lnTo>
                  <a:pt x="3012865" y="679450"/>
                </a:lnTo>
                <a:lnTo>
                  <a:pt x="0" y="679450"/>
                </a:lnTo>
                <a:lnTo>
                  <a:pt x="339725" y="3397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7746" tIns="56007" rIns="395732" bIns="56007" numCol="1" spcCol="1270" anchor="ctr" anchorCtr="0">
            <a:noAutofit/>
          </a:bodyPr>
          <a:lstStyle/>
          <a:p>
            <a:pPr marL="0" marR="0" lvl="0" indent="0" algn="ctr" defTabSz="18669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t>B. 6548</a:t>
            </a:r>
            <a:endParaRPr kumimoji="0" lang="vi-VN" sz="4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6709245" y="3079115"/>
            <a:ext cx="3352590" cy="679450"/>
          </a:xfrm>
          <a:custGeom>
            <a:avLst/>
            <a:gdLst>
              <a:gd name="connsiteX0" fmla="*/ 0 w 3352590"/>
              <a:gd name="connsiteY0" fmla="*/ 0 h 679450"/>
              <a:gd name="connsiteX1" fmla="*/ 3012865 w 3352590"/>
              <a:gd name="connsiteY1" fmla="*/ 0 h 679450"/>
              <a:gd name="connsiteX2" fmla="*/ 3352590 w 3352590"/>
              <a:gd name="connsiteY2" fmla="*/ 339725 h 679450"/>
              <a:gd name="connsiteX3" fmla="*/ 3012865 w 3352590"/>
              <a:gd name="connsiteY3" fmla="*/ 679450 h 679450"/>
              <a:gd name="connsiteX4" fmla="*/ 0 w 3352590"/>
              <a:gd name="connsiteY4" fmla="*/ 679450 h 679450"/>
              <a:gd name="connsiteX5" fmla="*/ 339725 w 3352590"/>
              <a:gd name="connsiteY5" fmla="*/ 339725 h 679450"/>
              <a:gd name="connsiteX6" fmla="*/ 0 w 3352590"/>
              <a:gd name="connsiteY6" fmla="*/ 0 h 67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590" h="679450">
                <a:moveTo>
                  <a:pt x="0" y="0"/>
                </a:moveTo>
                <a:lnTo>
                  <a:pt x="3012865" y="0"/>
                </a:lnTo>
                <a:lnTo>
                  <a:pt x="3352590" y="339725"/>
                </a:lnTo>
                <a:lnTo>
                  <a:pt x="3012865" y="679450"/>
                </a:lnTo>
                <a:lnTo>
                  <a:pt x="0" y="679450"/>
                </a:lnTo>
                <a:lnTo>
                  <a:pt x="339725" y="3397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7746" tIns="56007" rIns="395732" bIns="56007" numCol="1" spcCol="1270" anchor="ctr" anchorCtr="0">
            <a:noAutofit/>
          </a:bodyPr>
          <a:lstStyle/>
          <a:p>
            <a:pPr marL="0" marR="0" lvl="0" indent="0" algn="ctr" defTabSz="18669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t>C. </a:t>
            </a:r>
            <a:r>
              <a:rPr lang="en-US" sz="4200" dirty="0">
                <a:solidFill>
                  <a:srgbClr val="FFFFFF"/>
                </a:solidFill>
                <a:latin typeface="Arial"/>
                <a:ea typeface="SimSun"/>
              </a:rPr>
              <a:t>6500</a:t>
            </a:r>
            <a:endParaRPr kumimoji="0" lang="vi-VN" sz="4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21" name="Explosion 1 20"/>
          <p:cNvSpPr/>
          <p:nvPr/>
        </p:nvSpPr>
        <p:spPr bwMode="auto">
          <a:xfrm>
            <a:off x="1364222" y="4039552"/>
            <a:ext cx="1679018" cy="1602699"/>
          </a:xfrm>
          <a:prstGeom prst="irregularSeal1">
            <a:avLst/>
          </a:prstGeom>
          <a:gradFill rotWithShape="0">
            <a:gsLst>
              <a:gs pos="75220">
                <a:srgbClr val="64BBDF"/>
              </a:gs>
              <a:gs pos="64000">
                <a:srgbClr val="C2FDA1"/>
              </a:gs>
              <a:gs pos="81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SAI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2" name="Explosion 1 21"/>
          <p:cNvSpPr/>
          <p:nvPr/>
        </p:nvSpPr>
        <p:spPr bwMode="auto">
          <a:xfrm>
            <a:off x="4528699" y="4039552"/>
            <a:ext cx="1679018" cy="1602699"/>
          </a:xfrm>
          <a:prstGeom prst="irregularSeal1">
            <a:avLst/>
          </a:prstGeom>
          <a:gradFill rotWithShape="0">
            <a:gsLst>
              <a:gs pos="64000">
                <a:srgbClr val="C2FDA1"/>
              </a:gs>
              <a:gs pos="81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SAI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3" name="Explosion 1 22"/>
          <p:cNvSpPr/>
          <p:nvPr/>
        </p:nvSpPr>
        <p:spPr bwMode="auto">
          <a:xfrm>
            <a:off x="7698444" y="4192190"/>
            <a:ext cx="1679018" cy="1602699"/>
          </a:xfrm>
          <a:prstGeom prst="irregularSeal1">
            <a:avLst/>
          </a:prstGeom>
          <a:gradFill rotWithShape="0">
            <a:gsLst>
              <a:gs pos="64000">
                <a:srgbClr val="C2FDA1"/>
              </a:gs>
              <a:gs pos="81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ĐÚNG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955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  <p:bldP spid="3" grpId="0" animBg="1"/>
      <p:bldP spid="3" grpId="1" animBg="1"/>
      <p:bldP spid="4" grpId="0" bldLvl="0" animBg="1"/>
      <p:bldP spid="4" grpId="1" animBg="1"/>
      <p:bldP spid="15" grpId="0" animBg="1"/>
      <p:bldP spid="16" grpId="0" animBg="1"/>
      <p:bldP spid="17" grpId="0" animBg="1"/>
      <p:bldP spid="21" grpId="0" animBg="1"/>
      <p:bldP spid="22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772160" y="826135"/>
            <a:ext cx="5995670" cy="1593850"/>
          </a:xfrm>
        </p:spPr>
        <p:txBody>
          <a:bodyPr/>
          <a:lstStyle/>
          <a:p>
            <a:pPr marL="0" indent="0">
              <a:buNone/>
            </a:pPr>
            <a:r>
              <a:rPr lang="en-US" sz="280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</p:txBody>
      </p:sp>
      <p:sp>
        <p:nvSpPr>
          <p:cNvPr id="23" name="AutoShape 18"/>
          <p:cNvSpPr/>
          <p:nvPr/>
        </p:nvSpPr>
        <p:spPr>
          <a:xfrm>
            <a:off x="3577473" y="987108"/>
            <a:ext cx="4883785" cy="3041015"/>
          </a:xfrm>
          <a:prstGeom prst="cloudCallout">
            <a:avLst>
              <a:gd name="adj1" fmla="val -49449"/>
              <a:gd name="adj2" fmla="val 56838"/>
            </a:avLst>
          </a:prstGeom>
          <a:solidFill>
            <a:srgbClr val="99CCFF"/>
          </a:solidFill>
          <a:ln w="9525" cap="flat" cmpd="sng">
            <a:solidFill>
              <a:srgbClr val="FFFFCC"/>
            </a:solidFill>
            <a:prstDash val="solid"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căn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cứ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4" name="Picture 17" descr="Cau ho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9995" y="1292068"/>
            <a:ext cx="873125" cy="14217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" name="Flowchart: Alternate Process 24"/>
          <p:cNvSpPr/>
          <p:nvPr/>
        </p:nvSpPr>
        <p:spPr>
          <a:xfrm>
            <a:off x="2585085" y="147320"/>
            <a:ext cx="8547100" cy="656590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lvl="0" algn="ctr" eaLnBrk="1" hangingPunct="1">
              <a:defRPr/>
            </a:pPr>
            <a:r>
              <a:rPr lang="vi-VN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 3: LÀM TRÒN SỐ VÀ ƯỚC LƯỢNG KẾT QUẢ.</a:t>
            </a:r>
            <a:endParaRPr lang="en-US" altLang="zh-CN" sz="2800" b="1" dirty="0">
              <a:solidFill>
                <a:srgbClr val="C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0" name="Text Box 99"/>
          <p:cNvSpPr txBox="1"/>
          <p:nvPr/>
        </p:nvSpPr>
        <p:spPr>
          <a:xfrm>
            <a:off x="2737964" y="3015105"/>
            <a:ext cx="7339330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HÌNH THÀNH KIẾN THỨC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xit" presetSubtype="2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build="p"/>
      <p:bldP spid="23" grpId="1" animBg="1"/>
      <p:bldP spid="23" grpId="2" animBg="1"/>
      <p:bldP spid="23" grpId="3" animBg="1"/>
      <p:bldP spid="25" grpId="0" bldLvl="0" animBg="1"/>
      <p:bldP spid="25" grpId="1" animBg="1"/>
      <p:bldP spid="100" grpId="1"/>
      <p:bldP spid="100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3742863" name="Shape 59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48310" y="986790"/>
            <a:ext cx="628015" cy="6769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 Box 7"/>
          <p:cNvSpPr txBox="1"/>
          <p:nvPr/>
        </p:nvSpPr>
        <p:spPr>
          <a:xfrm>
            <a:off x="4826000" y="3198495"/>
            <a:ext cx="2540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/>
              <a:t>  </a:t>
            </a:r>
          </a:p>
        </p:txBody>
      </p:sp>
      <p:sp>
        <p:nvSpPr>
          <p:cNvPr id="100" name="Text Box 99"/>
          <p:cNvSpPr txBox="1"/>
          <p:nvPr/>
        </p:nvSpPr>
        <p:spPr>
          <a:xfrm>
            <a:off x="1177800" y="834154"/>
            <a:ext cx="6806565" cy="310854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latin typeface="Times New Roman" panose="02020603050405020304" pitchFamily="18" charset="0"/>
              </a:rPr>
              <a:t>Hãy viết các số sau dưới dạng số thập phân rồi làm theo yêu cầu:</a:t>
            </a:r>
          </a:p>
          <a:p>
            <a:pPr algn="just"/>
            <a:r>
              <a:rPr lang="vi-VN" sz="2800" dirty="0">
                <a:latin typeface="Times New Roman" panose="02020603050405020304" pitchFamily="18" charset="0"/>
              </a:rPr>
              <a:t>a) Làm tròn 3,1415 và số   đến hàng phần mười</a:t>
            </a:r>
          </a:p>
          <a:p>
            <a:pPr algn="just"/>
            <a:r>
              <a:rPr lang="vi-VN" sz="2800" dirty="0">
                <a:latin typeface="Times New Roman" panose="02020603050405020304" pitchFamily="18" charset="0"/>
              </a:rPr>
              <a:t>b) Làm tròn số        đến hàng phần trăm</a:t>
            </a:r>
          </a:p>
          <a:p>
            <a:pPr algn="just"/>
            <a:endParaRPr lang="vi-VN" sz="2800" dirty="0">
              <a:latin typeface="Times New Roman" panose="02020603050405020304" pitchFamily="18" charset="0"/>
            </a:endParaRPr>
          </a:p>
          <a:p>
            <a:pPr algn="just"/>
            <a:r>
              <a:rPr lang="vi-VN" sz="2800" dirty="0">
                <a:latin typeface="Times New Roman" panose="02020603050405020304" pitchFamily="18" charset="0"/>
              </a:rPr>
              <a:t>c) Làm tròn      đến hàng phần nghìn</a:t>
            </a:r>
          </a:p>
        </p:txBody>
      </p:sp>
      <p:sp>
        <p:nvSpPr>
          <p:cNvPr id="4" name="Title 1"/>
          <p:cNvSpPr>
            <a:spLocks noGrp="1"/>
          </p:cNvSpPr>
          <p:nvPr/>
        </p:nvSpPr>
        <p:spPr>
          <a:xfrm>
            <a:off x="3310922" y="4171533"/>
            <a:ext cx="1365250" cy="58293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ctr" anchorCtr="0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2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5643409"/>
              </p:ext>
            </p:extLst>
          </p:nvPr>
        </p:nvGraphicFramePr>
        <p:xfrm>
          <a:off x="5180172" y="1954088"/>
          <a:ext cx="604083" cy="4265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Equation" r:id="rId4" imgW="139680" imgH="139680" progId="Equation.DSMT4">
                  <p:embed/>
                </p:oleObj>
              </mc:Choice>
              <mc:Fallback>
                <p:oleObj name="Equation" r:id="rId4" imgW="13968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80172" y="1954088"/>
                        <a:ext cx="604083" cy="4265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5291529"/>
              </p:ext>
            </p:extLst>
          </p:nvPr>
        </p:nvGraphicFramePr>
        <p:xfrm>
          <a:off x="3348516" y="2471826"/>
          <a:ext cx="686871" cy="853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Equation" r:id="rId6" imgW="314202" imgH="391223" progId="Equation.DSMT4">
                  <p:embed/>
                </p:oleObj>
              </mc:Choice>
              <mc:Fallback>
                <p:oleObj name="Equation" r:id="rId6" imgW="314202" imgH="391223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348516" y="2471826"/>
                        <a:ext cx="686871" cy="8533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0668171"/>
              </p:ext>
            </p:extLst>
          </p:nvPr>
        </p:nvGraphicFramePr>
        <p:xfrm>
          <a:off x="2924178" y="3581638"/>
          <a:ext cx="500657" cy="460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Equation" r:id="rId8" imgW="237901" imgH="219590" progId="Equation.DSMT4">
                  <p:embed/>
                </p:oleObj>
              </mc:Choice>
              <mc:Fallback>
                <p:oleObj name="Equation" r:id="rId8" imgW="237901" imgH="21959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924178" y="3581638"/>
                        <a:ext cx="500657" cy="4606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25079" y="1215749"/>
            <a:ext cx="2694666" cy="157900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335789" y="4754463"/>
            <a:ext cx="77366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3,1415 làm tròn đến hàng phần mười là 3,1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     làm tròn đến hàng phần mười là 3,14</a:t>
            </a: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0088209"/>
              </p:ext>
            </p:extLst>
          </p:nvPr>
        </p:nvGraphicFramePr>
        <p:xfrm>
          <a:off x="1822136" y="5260656"/>
          <a:ext cx="604083" cy="4265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Equation" r:id="rId11" imgW="139680" imgH="139680" progId="Equation.DSMT4">
                  <p:embed/>
                </p:oleObj>
              </mc:Choice>
              <mc:Fallback>
                <p:oleObj name="Equation" r:id="rId11" imgW="139680" imgH="13968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22136" y="5260656"/>
                        <a:ext cx="604083" cy="4265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9"/>
          <p:cNvSpPr/>
          <p:nvPr/>
        </p:nvSpPr>
        <p:spPr>
          <a:xfrm>
            <a:off x="1076325" y="5805902"/>
            <a:ext cx="101858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đã biết cách làm tròn số thập phân hữu hạn. Cách làm tròn số thập phân vô hạn cũng tương tự như vậy.</a:t>
            </a:r>
          </a:p>
        </p:txBody>
      </p:sp>
      <p:sp>
        <p:nvSpPr>
          <p:cNvPr id="15" name="Text Box 5"/>
          <p:cNvSpPr txBox="1"/>
          <p:nvPr/>
        </p:nvSpPr>
        <p:spPr>
          <a:xfrm>
            <a:off x="-56426" y="47490"/>
            <a:ext cx="1649605" cy="58356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0" i="0" u="none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  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s 1"/>
          <p:cNvSpPr/>
          <p:nvPr/>
        </p:nvSpPr>
        <p:spPr>
          <a:xfrm>
            <a:off x="1898455" y="47490"/>
            <a:ext cx="9539875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 TRÒN SỐ VÀ ƯỚC LƯỢNG KẾT QUẢ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742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73742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1"/>
      <p:bldP spid="100" grpId="2"/>
      <p:bldP spid="4" grpId="0" animBg="1"/>
      <p:bldP spid="4" grpId="1" animBg="1"/>
      <p:bldP spid="16" grpId="0"/>
      <p:bldP spid="30" grpId="0"/>
      <p:bldP spid="17" grpId="1" animBg="1"/>
      <p:bldP spid="17" grpId="2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3742861" name="Shape 63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04812" y="1902620"/>
            <a:ext cx="734695" cy="7924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" name="Flowchart: Alternate Process 24"/>
          <p:cNvSpPr/>
          <p:nvPr/>
        </p:nvSpPr>
        <p:spPr>
          <a:xfrm>
            <a:off x="1898455" y="147320"/>
            <a:ext cx="8853004" cy="656590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lvl="0" algn="ctr" eaLnBrk="1" hangingPunct="1">
              <a:defRPr/>
            </a:pPr>
            <a:r>
              <a:rPr lang="vi-VN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 3: LÀM TRÒN SỐ VÀ ƯỚC LƯỢNG KẾT QUẢ.</a:t>
            </a:r>
            <a:endParaRPr lang="en-US" altLang="zh-CN" sz="2800" b="1" dirty="0">
              <a:solidFill>
                <a:srgbClr val="C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Text Box 99"/>
          <p:cNvSpPr txBox="1"/>
          <p:nvPr/>
        </p:nvSpPr>
        <p:spPr>
          <a:xfrm>
            <a:off x="219437" y="1206133"/>
            <a:ext cx="10837298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2. LÀM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 TRÒN SỐ CĂN CỨ VÀO ĐỘ CHÍNH XÁC CHO TRƯỚC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SimSun"/>
              <a:cs typeface="+mn-cs"/>
            </a:endParaRPr>
          </a:p>
        </p:txBody>
      </p:sp>
      <p:sp>
        <p:nvSpPr>
          <p:cNvPr id="32" name="Text Box 99"/>
          <p:cNvSpPr txBox="1"/>
          <p:nvPr/>
        </p:nvSpPr>
        <p:spPr>
          <a:xfrm>
            <a:off x="1139506" y="1787159"/>
            <a:ext cx="10802201" cy="181588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just"/>
            <a:r>
              <a:rPr lang="vi-VN" sz="2800" dirty="0">
                <a:latin typeface="Times New Roman" panose="02020603050405020304" pitchFamily="18" charset="0"/>
              </a:rPr>
              <a:t>a) Gọi x là số làm tròn đến hàng chục của số a = 3128. Hãy chứng tỏ:</a:t>
            </a:r>
          </a:p>
          <a:p>
            <a:pPr lvl="0" algn="just"/>
            <a:r>
              <a:rPr lang="vi-VN" sz="2800" dirty="0">
                <a:latin typeface="Times New Roman" panose="02020603050405020304" pitchFamily="18" charset="0"/>
              </a:rPr>
              <a:t>               và  </a:t>
            </a:r>
          </a:p>
          <a:p>
            <a:pPr lvl="0" algn="just"/>
            <a:r>
              <a:rPr lang="vi-VN" sz="2800" dirty="0">
                <a:latin typeface="Times New Roman" panose="02020603050405020304" pitchFamily="18" charset="0"/>
              </a:rPr>
              <a:t>b) Gọi y là số làm tròn đến hàng phần trăm của    . </a:t>
            </a:r>
            <a:r>
              <a:rPr lang="vi-VN" sz="2600" dirty="0">
                <a:latin typeface="Times New Roman" panose="02020603050405020304" pitchFamily="18" charset="0"/>
              </a:rPr>
              <a:t>Hãy chứng tỏ</a:t>
            </a:r>
          </a:p>
          <a:p>
            <a:pPr lvl="0" algn="just"/>
            <a:r>
              <a:rPr lang="vi-VN" sz="2600" dirty="0">
                <a:latin typeface="Times New Roman" panose="02020603050405020304" pitchFamily="18" charset="0"/>
              </a:rPr>
              <a:t> </a:t>
            </a:r>
            <a:endParaRPr kumimoji="0" lang="en-US" sz="2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SimSun"/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6100868"/>
              </p:ext>
            </p:extLst>
          </p:nvPr>
        </p:nvGraphicFramePr>
        <p:xfrm>
          <a:off x="3302000" y="2336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6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02000" y="23368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7925996"/>
              </p:ext>
            </p:extLst>
          </p:nvPr>
        </p:nvGraphicFramePr>
        <p:xfrm>
          <a:off x="1507999" y="2309812"/>
          <a:ext cx="924689" cy="38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7" name="Equation" r:id="rId7" imgW="609480" imgH="253800" progId="Equation.DSMT4">
                  <p:embed/>
                </p:oleObj>
              </mc:Choice>
              <mc:Fallback>
                <p:oleObj name="Equation" r:id="rId7" imgW="6094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07999" y="2309812"/>
                        <a:ext cx="924689" cy="385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1662144"/>
              </p:ext>
            </p:extLst>
          </p:nvPr>
        </p:nvGraphicFramePr>
        <p:xfrm>
          <a:off x="3119559" y="2317036"/>
          <a:ext cx="1943169" cy="3487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8" name="Equation" r:id="rId9" imgW="990360" imgH="177480" progId="Equation.DSMT4">
                  <p:embed/>
                </p:oleObj>
              </mc:Choice>
              <mc:Fallback>
                <p:oleObj name="Equation" r:id="rId9" imgW="9903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119559" y="2317036"/>
                        <a:ext cx="1943169" cy="3487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8392317"/>
              </p:ext>
            </p:extLst>
          </p:nvPr>
        </p:nvGraphicFramePr>
        <p:xfrm>
          <a:off x="8011361" y="2523808"/>
          <a:ext cx="297890" cy="839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9" name="Equation" r:id="rId11" imgW="139680" imgH="393480" progId="Equation.DSMT4">
                  <p:embed/>
                </p:oleObj>
              </mc:Choice>
              <mc:Fallback>
                <p:oleObj name="Equation" r:id="rId11" imgW="1396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011361" y="2523808"/>
                        <a:ext cx="297890" cy="8395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0878033"/>
              </p:ext>
            </p:extLst>
          </p:nvPr>
        </p:nvGraphicFramePr>
        <p:xfrm>
          <a:off x="10346365" y="2523808"/>
          <a:ext cx="1777784" cy="839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0" name="Equation" r:id="rId13" imgW="914400" imgH="431640" progId="Equation.DSMT4">
                  <p:embed/>
                </p:oleObj>
              </mc:Choice>
              <mc:Fallback>
                <p:oleObj name="Equation" r:id="rId13" imgW="9144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0346365" y="2523808"/>
                        <a:ext cx="1777784" cy="8395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Cloud 34"/>
          <p:cNvSpPr/>
          <p:nvPr/>
        </p:nvSpPr>
        <p:spPr bwMode="auto">
          <a:xfrm>
            <a:off x="5102969" y="3363317"/>
            <a:ext cx="6105520" cy="2594846"/>
          </a:xfrm>
          <a:prstGeom prst="cloud">
            <a:avLst/>
          </a:prstGeom>
          <a:gradFill rotWithShape="0">
            <a:gsLst>
              <a:gs pos="0">
                <a:srgbClr val="92D050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Hãy</a:t>
            </a:r>
            <a:r>
              <a:rPr kumimoji="0" lang="vi-VN" sz="28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hoạt động nhóm thảo luận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sz="28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phần HĐKP 2</a:t>
            </a:r>
            <a:endParaRPr kumimoji="0" lang="vi-VN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6" name="Cloud Callout 35"/>
          <p:cNvSpPr/>
          <p:nvPr/>
        </p:nvSpPr>
        <p:spPr bwMode="auto">
          <a:xfrm>
            <a:off x="404812" y="3195687"/>
            <a:ext cx="6301740" cy="3057116"/>
          </a:xfrm>
          <a:prstGeom prst="cloudCallout">
            <a:avLst/>
          </a:prstGeom>
          <a:gradFill rotWithShape="0">
            <a:gsLst>
              <a:gs pos="0">
                <a:srgbClr val="FFFF00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HD: a)</a:t>
            </a:r>
            <a:r>
              <a:rPr kumimoji="0" lang="vi-VN" sz="28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Trước</a:t>
            </a:r>
            <a:r>
              <a:rPr kumimoji="0" lang="vi-VN" sz="28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tiên ta thay thế số a vào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vi-VN" sz="2800" baseline="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vế của bất đẳng thức </a:t>
            </a:r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để tính</a:t>
            </a:r>
            <a:r>
              <a:rPr lang="vi-VN" sz="280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từ đó dựa vào kết quả để so sánh</a:t>
            </a:r>
            <a:endParaRPr kumimoji="0" lang="vi-VN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16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742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animBg="1"/>
      <p:bldP spid="13" grpId="0"/>
      <p:bldP spid="13" grpId="1"/>
      <p:bldP spid="32" grpId="1"/>
      <p:bldP spid="32" grpId="2"/>
      <p:bldP spid="35" grpId="0" animBg="1"/>
      <p:bldP spid="35" grpId="1" animBg="1"/>
      <p:bldP spid="3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3742861" name="Shape 63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04812" y="1902620"/>
            <a:ext cx="734695" cy="7924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" name="Flowchart: Alternate Process 24"/>
          <p:cNvSpPr/>
          <p:nvPr/>
        </p:nvSpPr>
        <p:spPr>
          <a:xfrm>
            <a:off x="1898455" y="147320"/>
            <a:ext cx="8853004" cy="656590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 3: LÀM TRÒN SỐ VÀ ƯỚC LƯỢNG KẾT QUẢ.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Text Box 99"/>
          <p:cNvSpPr txBox="1"/>
          <p:nvPr/>
        </p:nvSpPr>
        <p:spPr>
          <a:xfrm>
            <a:off x="219437" y="1206133"/>
            <a:ext cx="10837298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2. LÀM TRÒN SỐ CĂN CỨ VÀO ĐỘ CHÍNH XÁC CHO TRƯỚC</a:t>
            </a:r>
          </a:p>
        </p:txBody>
      </p:sp>
      <p:sp>
        <p:nvSpPr>
          <p:cNvPr id="32" name="Text Box 99"/>
          <p:cNvSpPr txBox="1"/>
          <p:nvPr/>
        </p:nvSpPr>
        <p:spPr>
          <a:xfrm>
            <a:off x="1139506" y="1787159"/>
            <a:ext cx="10802201" cy="181588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a) Gọi x là số làm tròn đến hàng chục của số a = 3128. Hãy chứng tỏ: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               và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b) Gọi y là số làm tròn đến hàng phần trăm của    . 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Hãy chứng tỏ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 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SimSun"/>
              <a:cs typeface="+mn-cs"/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3302000" y="2336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0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29" name="Object 2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02000" y="23368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1507999" y="2309812"/>
          <a:ext cx="924689" cy="38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1" name="Equation" r:id="rId7" imgW="609480" imgH="253800" progId="Equation.DSMT4">
                  <p:embed/>
                </p:oleObj>
              </mc:Choice>
              <mc:Fallback>
                <p:oleObj name="Equation" r:id="rId7" imgW="609480" imgH="253800" progId="Equation.DSMT4">
                  <p:embed/>
                  <p:pic>
                    <p:nvPicPr>
                      <p:cNvPr id="30" name="Object 2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07999" y="2309812"/>
                        <a:ext cx="924689" cy="385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/>
        </p:nvGraphicFramePr>
        <p:xfrm>
          <a:off x="3119559" y="2317036"/>
          <a:ext cx="1943169" cy="3487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2" name="Equation" r:id="rId9" imgW="990360" imgH="177480" progId="Equation.DSMT4">
                  <p:embed/>
                </p:oleObj>
              </mc:Choice>
              <mc:Fallback>
                <p:oleObj name="Equation" r:id="rId9" imgW="990360" imgH="177480" progId="Equation.DSMT4">
                  <p:embed/>
                  <p:pic>
                    <p:nvPicPr>
                      <p:cNvPr id="31" name="Object 30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119559" y="2317036"/>
                        <a:ext cx="1943169" cy="3487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/>
        </p:nvGraphicFramePr>
        <p:xfrm>
          <a:off x="8011361" y="2523808"/>
          <a:ext cx="297890" cy="839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3" name="Equation" r:id="rId11" imgW="139680" imgH="393480" progId="Equation.DSMT4">
                  <p:embed/>
                </p:oleObj>
              </mc:Choice>
              <mc:Fallback>
                <p:oleObj name="Equation" r:id="rId11" imgW="139680" imgH="393480" progId="Equation.DSMT4">
                  <p:embed/>
                  <p:pic>
                    <p:nvPicPr>
                      <p:cNvPr id="33" name="Object 32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011361" y="2523808"/>
                        <a:ext cx="297890" cy="8395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/>
        </p:nvGraphicFramePr>
        <p:xfrm>
          <a:off x="10346365" y="2523808"/>
          <a:ext cx="1777784" cy="839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4" name="Equation" r:id="rId13" imgW="914400" imgH="431640" progId="Equation.DSMT4">
                  <p:embed/>
                </p:oleObj>
              </mc:Choice>
              <mc:Fallback>
                <p:oleObj name="Equation" r:id="rId13" imgW="914400" imgH="431640" progId="Equation.DSMT4">
                  <p:embed/>
                  <p:pic>
                    <p:nvPicPr>
                      <p:cNvPr id="34" name="Object 33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0346365" y="2523808"/>
                        <a:ext cx="1777784" cy="8395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99"/>
          <p:cNvSpPr txBox="1"/>
          <p:nvPr/>
        </p:nvSpPr>
        <p:spPr>
          <a:xfrm>
            <a:off x="574673" y="3133682"/>
            <a:ext cx="933326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vi-VN" sz="2800" u="sng" noProof="0" dirty="0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Giải:</a:t>
            </a:r>
            <a:endParaRPr kumimoji="0" lang="vi-VN" sz="26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SimSu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16859" y="3198168"/>
            <a:ext cx="44573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a) Ta c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ó: a=3128 =&gt; x = 3130</a:t>
            </a:r>
            <a:endParaRPr lang="vi-VN" sz="2800" dirty="0"/>
          </a:p>
        </p:txBody>
      </p:sp>
      <p:sp>
        <p:nvSpPr>
          <p:cNvPr id="3" name="Rectangle 2"/>
          <p:cNvSpPr/>
          <p:nvPr/>
        </p:nvSpPr>
        <p:spPr>
          <a:xfrm>
            <a:off x="1139506" y="3730526"/>
            <a:ext cx="49151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a−x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=|3128−3130| = |−2| =2 ≤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800" dirty="0"/>
          </a:p>
        </p:txBody>
      </p:sp>
      <p:sp>
        <p:nvSpPr>
          <p:cNvPr id="4" name="Rectangle 3"/>
          <p:cNvSpPr/>
          <p:nvPr/>
        </p:nvSpPr>
        <p:spPr>
          <a:xfrm>
            <a:off x="6680984" y="3657957"/>
            <a:ext cx="19335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Vậy |a−x|≤5</a:t>
            </a:r>
            <a:endParaRPr lang="vi-VN" sz="2800" dirty="0"/>
          </a:p>
        </p:txBody>
      </p:sp>
      <p:sp>
        <p:nvSpPr>
          <p:cNvPr id="5" name="Rectangle 4"/>
          <p:cNvSpPr/>
          <p:nvPr/>
        </p:nvSpPr>
        <p:spPr>
          <a:xfrm>
            <a:off x="1168400" y="4189260"/>
            <a:ext cx="3894328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c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ó: </a:t>
            </a:r>
            <a:endParaRPr lang="vi-VN" sz="28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 - 5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vi-VN" sz="28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3130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- 5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vi-VN" sz="280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3125</a:t>
            </a:r>
            <a:endParaRPr lang="vi-VN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51575" y="4689550"/>
            <a:ext cx="42931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  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 + 5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 </a:t>
            </a:r>
            <a:r>
              <a:rPr lang="vi-VN" sz="28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3130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+ 5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 </a:t>
            </a:r>
            <a:r>
              <a:rPr lang="vi-VN" sz="280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3135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76040" y="5433080"/>
            <a:ext cx="2866490" cy="5475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⇒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x−5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≤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≤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x+5</a:t>
            </a:r>
            <a:endParaRPr lang="vi-VN" sz="28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2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742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animBg="1"/>
      <p:bldP spid="13" grpId="0"/>
      <p:bldP spid="13" grpId="1"/>
      <p:bldP spid="32" grpId="0"/>
      <p:bldP spid="32" grpId="1"/>
      <p:bldP spid="14" grpId="0"/>
      <p:bldP spid="14" grpId="1"/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3742861" name="Shape 63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04812" y="1902620"/>
            <a:ext cx="734695" cy="7924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" name="Flowchart: Alternate Process 24"/>
          <p:cNvSpPr/>
          <p:nvPr/>
        </p:nvSpPr>
        <p:spPr>
          <a:xfrm>
            <a:off x="1898455" y="147320"/>
            <a:ext cx="8853004" cy="656590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 3: LÀM TRÒN SỐ VÀ ƯỚC LƯỢNG KẾT QUẢ.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Text Box 99"/>
          <p:cNvSpPr txBox="1"/>
          <p:nvPr/>
        </p:nvSpPr>
        <p:spPr>
          <a:xfrm>
            <a:off x="219437" y="1206133"/>
            <a:ext cx="10837298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2. LÀM TRÒN SỐ CĂN CỨ VÀO ĐỘ CHÍNH XÁC CHO TRƯỚC</a:t>
            </a:r>
          </a:p>
        </p:txBody>
      </p:sp>
      <p:sp>
        <p:nvSpPr>
          <p:cNvPr id="32" name="Text Box 99"/>
          <p:cNvSpPr txBox="1"/>
          <p:nvPr/>
        </p:nvSpPr>
        <p:spPr>
          <a:xfrm>
            <a:off x="1139506" y="1787159"/>
            <a:ext cx="10802201" cy="181588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a) Gọi x là số làm tròn đến hàng chục của số a = 3128. Hãy chứng tỏ: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               và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b) Gọi y là số làm tròn đến hàng phần trăm của    . 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Hãy chứng tỏ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 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SimSun"/>
              <a:cs typeface="+mn-cs"/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3302000" y="2336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7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29" name="Object 2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02000" y="23368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1507999" y="2309812"/>
          <a:ext cx="924689" cy="38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8" name="Equation" r:id="rId7" imgW="609480" imgH="253800" progId="Equation.DSMT4">
                  <p:embed/>
                </p:oleObj>
              </mc:Choice>
              <mc:Fallback>
                <p:oleObj name="Equation" r:id="rId7" imgW="609480" imgH="253800" progId="Equation.DSMT4">
                  <p:embed/>
                  <p:pic>
                    <p:nvPicPr>
                      <p:cNvPr id="30" name="Object 2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07999" y="2309812"/>
                        <a:ext cx="924689" cy="385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/>
        </p:nvGraphicFramePr>
        <p:xfrm>
          <a:off x="3119559" y="2317036"/>
          <a:ext cx="1943169" cy="3487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9" name="Equation" r:id="rId9" imgW="990360" imgH="177480" progId="Equation.DSMT4">
                  <p:embed/>
                </p:oleObj>
              </mc:Choice>
              <mc:Fallback>
                <p:oleObj name="Equation" r:id="rId9" imgW="990360" imgH="177480" progId="Equation.DSMT4">
                  <p:embed/>
                  <p:pic>
                    <p:nvPicPr>
                      <p:cNvPr id="31" name="Object 30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119559" y="2317036"/>
                        <a:ext cx="1943169" cy="3487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/>
        </p:nvGraphicFramePr>
        <p:xfrm>
          <a:off x="8011361" y="2523808"/>
          <a:ext cx="297890" cy="839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0" name="Equation" r:id="rId11" imgW="139680" imgH="393480" progId="Equation.DSMT4">
                  <p:embed/>
                </p:oleObj>
              </mc:Choice>
              <mc:Fallback>
                <p:oleObj name="Equation" r:id="rId11" imgW="139680" imgH="393480" progId="Equation.DSMT4">
                  <p:embed/>
                  <p:pic>
                    <p:nvPicPr>
                      <p:cNvPr id="33" name="Object 32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011361" y="2523808"/>
                        <a:ext cx="297890" cy="8395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/>
        </p:nvGraphicFramePr>
        <p:xfrm>
          <a:off x="10346365" y="2523808"/>
          <a:ext cx="1777784" cy="839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1" name="Equation" r:id="rId13" imgW="914400" imgH="431640" progId="Equation.DSMT4">
                  <p:embed/>
                </p:oleObj>
              </mc:Choice>
              <mc:Fallback>
                <p:oleObj name="Equation" r:id="rId13" imgW="914400" imgH="431640" progId="Equation.DSMT4">
                  <p:embed/>
                  <p:pic>
                    <p:nvPicPr>
                      <p:cNvPr id="34" name="Object 33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0346365" y="2523808"/>
                        <a:ext cx="1777784" cy="8395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99"/>
          <p:cNvSpPr txBox="1"/>
          <p:nvPr/>
        </p:nvSpPr>
        <p:spPr>
          <a:xfrm>
            <a:off x="574673" y="3133682"/>
            <a:ext cx="933326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Giải:</a:t>
            </a:r>
            <a:endParaRPr kumimoji="0" lang="vi-VN" sz="26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SimSun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516860" y="3287375"/>
            <a:ext cx="91582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Do y là số làm tròn đến hàng phần trăm của     nên y = 0,33 </a:t>
            </a: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3998880"/>
              </p:ext>
            </p:extLst>
          </p:nvPr>
        </p:nvGraphicFramePr>
        <p:xfrm>
          <a:off x="8309251" y="3221257"/>
          <a:ext cx="381595" cy="7635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2" name="Equation" r:id="rId15" imgW="139680" imgH="393480" progId="Equation.DSMT4">
                  <p:embed/>
                </p:oleObj>
              </mc:Choice>
              <mc:Fallback>
                <p:oleObj name="Equation" r:id="rId15" imgW="1396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309251" y="3221257"/>
                        <a:ext cx="381595" cy="7635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Rectangle 60"/>
          <p:cNvSpPr/>
          <p:nvPr/>
        </p:nvSpPr>
        <p:spPr>
          <a:xfrm>
            <a:off x="1593180" y="4126884"/>
            <a:ext cx="91582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 </a:t>
            </a:r>
          </a:p>
        </p:txBody>
      </p:sp>
      <p:graphicFrame>
        <p:nvGraphicFramePr>
          <p:cNvPr id="1073742854" name="Object 10737428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3508608"/>
              </p:ext>
            </p:extLst>
          </p:nvPr>
        </p:nvGraphicFramePr>
        <p:xfrm>
          <a:off x="2432688" y="4096651"/>
          <a:ext cx="4273864" cy="717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3" name="Equation" r:id="rId17" imgW="1955520" imgH="431640" progId="Equation.DSMT4">
                  <p:embed/>
                </p:oleObj>
              </mc:Choice>
              <mc:Fallback>
                <p:oleObj name="Equation" r:id="rId17" imgW="19555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432688" y="4096651"/>
                        <a:ext cx="4273864" cy="7178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3742855" name="Rectangle 1073742854"/>
          <p:cNvSpPr/>
          <p:nvPr/>
        </p:nvSpPr>
        <p:spPr>
          <a:xfrm>
            <a:off x="6706552" y="4218672"/>
            <a:ext cx="28761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dirty="0"/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=0,00(3)     0,005</a:t>
            </a:r>
          </a:p>
        </p:txBody>
      </p:sp>
      <p:graphicFrame>
        <p:nvGraphicFramePr>
          <p:cNvPr id="1073742856" name="Object 10737428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0989072"/>
              </p:ext>
            </p:extLst>
          </p:nvPr>
        </p:nvGraphicFramePr>
        <p:xfrm>
          <a:off x="1745816" y="5094911"/>
          <a:ext cx="1907975" cy="754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4" name="Equation" r:id="rId19" imgW="1091880" imgH="431640" progId="Equation.DSMT4">
                  <p:embed/>
                </p:oleObj>
              </mc:Choice>
              <mc:Fallback>
                <p:oleObj name="Equation" r:id="rId19" imgW="10918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745816" y="5094911"/>
                        <a:ext cx="1907975" cy="7543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3742857" name="Object 10737428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2176952"/>
              </p:ext>
            </p:extLst>
          </p:nvPr>
        </p:nvGraphicFramePr>
        <p:xfrm>
          <a:off x="8222087" y="4197652"/>
          <a:ext cx="392440" cy="470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5" name="Equation" r:id="rId21" imgW="126720" imgH="152280" progId="Equation.DSMT4">
                  <p:embed/>
                </p:oleObj>
              </mc:Choice>
              <mc:Fallback>
                <p:oleObj name="Equation" r:id="rId21" imgW="126720" imgH="152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8222087" y="4197652"/>
                        <a:ext cx="392440" cy="4709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760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742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742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73742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742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73742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742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73742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742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73742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animBg="1"/>
      <p:bldP spid="13" grpId="0"/>
      <p:bldP spid="13" grpId="1"/>
      <p:bldP spid="32" grpId="0"/>
      <p:bldP spid="32" grpId="1"/>
      <p:bldP spid="14" grpId="0"/>
      <p:bldP spid="14" grpId="1"/>
      <p:bldP spid="23" grpId="0"/>
      <p:bldP spid="61" grpId="0"/>
      <p:bldP spid="107374285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Alternate Process 24"/>
          <p:cNvSpPr/>
          <p:nvPr/>
        </p:nvSpPr>
        <p:spPr>
          <a:xfrm>
            <a:off x="1898455" y="147320"/>
            <a:ext cx="8853004" cy="656590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 3: LÀM TRÒN SỐ VÀ ƯỚC LƯỢNG KẾT QUẢ.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Text Box 99"/>
          <p:cNvSpPr txBox="1"/>
          <p:nvPr/>
        </p:nvSpPr>
        <p:spPr>
          <a:xfrm>
            <a:off x="219437" y="1063111"/>
            <a:ext cx="10837298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2. LÀM TRÒN SỐ CĂN CỨ VÀO ĐỘ CHÍNH XÁC CHO TRƯỚC</a:t>
            </a:r>
          </a:p>
        </p:txBody>
      </p:sp>
      <p:pic>
        <p:nvPicPr>
          <p:cNvPr id="20" name="Picture 19"/>
          <p:cNvPicPr/>
          <p:nvPr/>
        </p:nvPicPr>
        <p:blipFill>
          <a:blip r:embed="rId4"/>
          <a:stretch>
            <a:fillRect/>
          </a:stretch>
        </p:blipFill>
        <p:spPr>
          <a:xfrm>
            <a:off x="219437" y="1612564"/>
            <a:ext cx="581620" cy="654446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58946" y="1690197"/>
            <a:ext cx="10311256" cy="830997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kumimoji="0" lang="en-US" altLang="vi-VN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kumimoji="0" lang="en-US" altLang="vi-VN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vi-VN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altLang="vi-VN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d, </a:t>
            </a:r>
            <a:r>
              <a:rPr kumimoji="0" lang="en-US" altLang="vi-VN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kumimoji="0" lang="en-US" altLang="vi-VN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altLang="vi-VN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altLang="vi-VN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kumimoji="0" lang="en-US" altLang="vi-VN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vi-VN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ta </a:t>
            </a:r>
            <a:r>
              <a:rPr kumimoji="0" lang="en-US" altLang="vi-VN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kumimoji="0" lang="en-US" altLang="vi-VN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vi-VN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vi-VN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kumimoji="0" lang="en-US" altLang="vi-VN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thỏa</a:t>
            </a:r>
            <a:r>
              <a:rPr kumimoji="0" lang="en-US" altLang="vi-VN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mãn</a:t>
            </a:r>
            <a:r>
              <a:rPr kumimoji="0" lang="en-US" altLang="vi-VN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altLang="vi-VN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vi-VN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vi-VN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altLang="vi-VN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vi-VN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vi-VN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vi-VN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vi-VN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vi-VN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endParaRPr lang="en-US" alt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6837026"/>
              </p:ext>
            </p:extLst>
          </p:nvPr>
        </p:nvGraphicFramePr>
        <p:xfrm>
          <a:off x="9301398" y="1703908"/>
          <a:ext cx="1136305" cy="457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name="Equation" r:id="rId5" imgW="634725" imgH="253890" progId="Equation.DSMT4">
                  <p:embed/>
                </p:oleObj>
              </mc:Choice>
              <mc:Fallback>
                <p:oleObj name="Equation" r:id="rId5" imgW="634725" imgH="25389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1398" y="1703908"/>
                        <a:ext cx="1136305" cy="4579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536206" y="2625060"/>
            <a:ext cx="1045479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87903" y="2894767"/>
            <a:ext cx="10904097" cy="886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Callout 10"/>
          <p:cNvSpPr/>
          <p:nvPr/>
        </p:nvSpPr>
        <p:spPr bwMode="auto">
          <a:xfrm>
            <a:off x="2627581" y="4052894"/>
            <a:ext cx="7665964" cy="2042212"/>
          </a:xfrm>
          <a:prstGeom prst="wedgeEllipseCallout">
            <a:avLst/>
          </a:prstGeom>
          <a:gradFill rotWithShape="0">
            <a:gsLst>
              <a:gs pos="0">
                <a:srgbClr val="FFFFCC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kiến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trọng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tâm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Làm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ví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dụ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3</a:t>
            </a:r>
            <a:endParaRPr kumimoji="0" lang="vi-VN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67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animBg="1"/>
      <p:bldP spid="13" grpId="0"/>
      <p:bldP spid="13" grpId="1"/>
      <p:bldP spid="6" grpId="0" animBg="1"/>
      <p:bldP spid="9" grpId="0"/>
      <p:bldP spid="10" grpId="0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8394" y="986792"/>
            <a:ext cx="461354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Ví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dụ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 3: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Hãy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làm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tròn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:</a:t>
            </a:r>
            <a:endParaRPr lang="vi-VN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7134" y="1575857"/>
            <a:ext cx="5144357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-4,3456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d=0,006</a:t>
            </a:r>
            <a:endParaRPr lang="vi-VN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4939" y="2092922"/>
            <a:ext cx="5246949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12 735 590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d=500</a:t>
            </a:r>
            <a:endParaRPr lang="vi-VN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48394" y="2609987"/>
            <a:ext cx="4844596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d=0,0003</a:t>
            </a:r>
            <a:endParaRPr lang="vi-VN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0038461"/>
              </p:ext>
            </p:extLst>
          </p:nvPr>
        </p:nvGraphicFramePr>
        <p:xfrm>
          <a:off x="1189754" y="2609987"/>
          <a:ext cx="534233" cy="477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9" name="Equation" r:id="rId4" imgW="241200" imgH="215640" progId="Equation.DSMT4">
                  <p:embed/>
                </p:oleObj>
              </mc:Choice>
              <mc:Fallback>
                <p:oleObj name="Equation" r:id="rId4" imgW="24120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89754" y="2609987"/>
                        <a:ext cx="534233" cy="4779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219437" y="3127052"/>
            <a:ext cx="798617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6461" y="3678993"/>
            <a:ext cx="51756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a)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nghìn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vi-VN" dirty="0"/>
          </a:p>
        </p:txBody>
      </p:sp>
      <p:sp>
        <p:nvSpPr>
          <p:cNvPr id="23" name="Rectangle 22"/>
          <p:cNvSpPr/>
          <p:nvPr/>
        </p:nvSpPr>
        <p:spPr>
          <a:xfrm>
            <a:off x="434939" y="4148401"/>
            <a:ext cx="8963730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-4,3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56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-4,35.</a:t>
            </a:r>
            <a:endParaRPr lang="vi-VN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5935" y="4581818"/>
            <a:ext cx="43805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b)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trăm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vi-VN" dirty="0"/>
          </a:p>
        </p:txBody>
      </p:sp>
      <p:sp>
        <p:nvSpPr>
          <p:cNvPr id="15" name="Rectangle 14"/>
          <p:cNvSpPr/>
          <p:nvPr/>
        </p:nvSpPr>
        <p:spPr>
          <a:xfrm>
            <a:off x="448394" y="5048448"/>
            <a:ext cx="9650601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12 73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590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12 736 000</a:t>
            </a:r>
            <a:endParaRPr lang="vi-VN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8556" y="5489613"/>
            <a:ext cx="58328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c)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chục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nghìn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vi-VN" dirty="0"/>
          </a:p>
        </p:txBody>
      </p:sp>
      <p:sp>
        <p:nvSpPr>
          <p:cNvPr id="17" name="Rectangle 16"/>
          <p:cNvSpPr/>
          <p:nvPr/>
        </p:nvSpPr>
        <p:spPr>
          <a:xfrm>
            <a:off x="468556" y="5951123"/>
            <a:ext cx="26949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endParaRPr lang="vi-VN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7461508"/>
              </p:ext>
            </p:extLst>
          </p:nvPr>
        </p:nvGraphicFramePr>
        <p:xfrm>
          <a:off x="2850008" y="5934951"/>
          <a:ext cx="534987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0" name="Equation" r:id="rId6" imgW="534960" imgH="477720" progId="Equation.DSMT4">
                  <p:embed/>
                </p:oleObj>
              </mc:Choice>
              <mc:Fallback>
                <p:oleObj name="Equation" r:id="rId6" imgW="534960" imgH="477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850008" y="5934951"/>
                        <a:ext cx="534987" cy="477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/>
          <p:nvPr/>
        </p:nvSpPr>
        <p:spPr>
          <a:xfrm>
            <a:off x="3577473" y="5951278"/>
            <a:ext cx="78706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=1,41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213562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nghìn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1,414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12384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2" grpId="0"/>
      <p:bldP spid="21" grpId="0"/>
      <p:bldP spid="22" grpId="0"/>
      <p:bldP spid="19" grpId="0"/>
      <p:bldP spid="23" grpId="0"/>
      <p:bldP spid="14" grpId="0"/>
      <p:bldP spid="15" grpId="0"/>
      <p:bldP spid="16" grpId="0"/>
      <p:bldP spid="17" grpId="0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99"/>
          <p:cNvSpPr txBox="1"/>
          <p:nvPr/>
        </p:nvSpPr>
        <p:spPr>
          <a:xfrm>
            <a:off x="594555" y="1292068"/>
            <a:ext cx="231800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Thực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hành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 2: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336600"/>
              </a:solidFill>
              <a:effectLst/>
              <a:uLnTx/>
              <a:uFillTx/>
              <a:latin typeface="Times New Roman" panose="02020603050405020304" pitchFamily="18" charset="0"/>
              <a:ea typeface="SimSun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4821" y="2157898"/>
            <a:ext cx="2284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a)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vi-VN" dirty="0"/>
          </a:p>
        </p:txBody>
      </p:sp>
      <p:sp>
        <p:nvSpPr>
          <p:cNvPr id="3" name="Rectangle 2"/>
          <p:cNvSpPr/>
          <p:nvPr/>
        </p:nvSpPr>
        <p:spPr>
          <a:xfrm>
            <a:off x="4977890" y="2055258"/>
            <a:ext cx="3331361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chính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xác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d=0,005</a:t>
            </a:r>
            <a:endParaRPr lang="vi-VN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6112869"/>
              </p:ext>
            </p:extLst>
          </p:nvPr>
        </p:nvGraphicFramePr>
        <p:xfrm>
          <a:off x="2432688" y="2087206"/>
          <a:ext cx="2511425" cy="502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5" name="Equation" r:id="rId4" imgW="1206360" imgH="241200" progId="Equation.DSMT4">
                  <p:embed/>
                </p:oleObj>
              </mc:Choice>
              <mc:Fallback>
                <p:oleObj name="Equation" r:id="rId4" imgW="12063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32688" y="2087206"/>
                        <a:ext cx="2511425" cy="5022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219437" y="2674514"/>
            <a:ext cx="67409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b)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tròn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- 634 755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 = 70</a:t>
            </a:r>
            <a:endParaRPr lang="vi-VN" dirty="0"/>
          </a:p>
        </p:txBody>
      </p:sp>
      <p:sp>
        <p:nvSpPr>
          <p:cNvPr id="19" name="Rectangle 18"/>
          <p:cNvSpPr/>
          <p:nvPr/>
        </p:nvSpPr>
        <p:spPr>
          <a:xfrm>
            <a:off x="4537575" y="3163001"/>
            <a:ext cx="84830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endParaRPr lang="vi-VN" sz="3000" u="sng" dirty="0"/>
          </a:p>
        </p:txBody>
      </p:sp>
      <p:sp>
        <p:nvSpPr>
          <p:cNvPr id="16" name="Rectangle 15"/>
          <p:cNvSpPr/>
          <p:nvPr/>
        </p:nvSpPr>
        <p:spPr>
          <a:xfrm>
            <a:off x="276757" y="3677674"/>
            <a:ext cx="37008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a)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Vì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độ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chính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xác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 d = 0,005</a:t>
            </a:r>
            <a:endParaRPr lang="vi-VN" dirty="0"/>
          </a:p>
        </p:txBody>
      </p:sp>
      <p:sp>
        <p:nvSpPr>
          <p:cNvPr id="20" name="Rectangle 19"/>
          <p:cNvSpPr/>
          <p:nvPr/>
        </p:nvSpPr>
        <p:spPr>
          <a:xfrm>
            <a:off x="66799" y="4181869"/>
            <a:ext cx="53190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Do đó </a:t>
            </a:r>
            <a:r>
              <a:rPr lang="en-US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độ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chính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xác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đến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hàng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phần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nghìn</a:t>
            </a:r>
            <a:r>
              <a:rPr lang="vi-VN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vi-VN" dirty="0"/>
          </a:p>
        </p:txBody>
      </p:sp>
      <p:sp>
        <p:nvSpPr>
          <p:cNvPr id="23" name="Rectangle 22"/>
          <p:cNvSpPr/>
          <p:nvPr/>
        </p:nvSpPr>
        <p:spPr>
          <a:xfrm>
            <a:off x="5210486" y="4162733"/>
            <a:ext cx="61975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Nên </a:t>
            </a:r>
            <a:r>
              <a:rPr lang="en-US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làm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tròn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số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1,7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3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205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đến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hàng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phần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trăm</a:t>
            </a:r>
            <a:r>
              <a:rPr lang="vi-VN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r>
              <a:rPr lang="en-US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endParaRPr lang="vi-VN" dirty="0"/>
          </a:p>
        </p:txBody>
      </p:sp>
      <p:sp>
        <p:nvSpPr>
          <p:cNvPr id="26" name="Rectangle 25"/>
          <p:cNvSpPr/>
          <p:nvPr/>
        </p:nvSpPr>
        <p:spPr>
          <a:xfrm>
            <a:off x="66799" y="4591365"/>
            <a:ext cx="3326552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Vậy ta</a:t>
            </a:r>
            <a:r>
              <a:rPr lang="en-US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quả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1,73.</a:t>
            </a:r>
            <a:endParaRPr lang="vi-VN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3057" y="5124161"/>
            <a:ext cx="32568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b)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Vì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độ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chính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xác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 d=70 </a:t>
            </a:r>
            <a:endParaRPr lang="vi-VN" dirty="0"/>
          </a:p>
        </p:txBody>
      </p:sp>
      <p:sp>
        <p:nvSpPr>
          <p:cNvPr id="21" name="Rectangle 20"/>
          <p:cNvSpPr/>
          <p:nvPr/>
        </p:nvSpPr>
        <p:spPr>
          <a:xfrm>
            <a:off x="191002" y="5617875"/>
            <a:ext cx="45239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Do đó </a:t>
            </a:r>
            <a:r>
              <a:rPr lang="en-US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độ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chính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xác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 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đến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hàng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chục</a:t>
            </a:r>
            <a:r>
              <a:rPr lang="vi-VN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vi-VN" dirty="0"/>
          </a:p>
        </p:txBody>
      </p:sp>
      <p:sp>
        <p:nvSpPr>
          <p:cNvPr id="22" name="Rectangle 21"/>
          <p:cNvSpPr/>
          <p:nvPr/>
        </p:nvSpPr>
        <p:spPr>
          <a:xfrm>
            <a:off x="4545050" y="5617875"/>
            <a:ext cx="54072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Nên </a:t>
            </a:r>
            <a:r>
              <a:rPr lang="en-US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làm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tròn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số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–634 755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đến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hàng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trăm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vi-VN" dirty="0"/>
          </a:p>
        </p:txBody>
      </p:sp>
      <p:sp>
        <p:nvSpPr>
          <p:cNvPr id="27" name="Rectangle 26"/>
          <p:cNvSpPr/>
          <p:nvPr/>
        </p:nvSpPr>
        <p:spPr>
          <a:xfrm>
            <a:off x="219437" y="6054320"/>
            <a:ext cx="38651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Vậy ta</a:t>
            </a:r>
            <a:r>
              <a:rPr lang="en-US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có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kết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quả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–634 800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01185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2" grpId="0"/>
      <p:bldP spid="3" grpId="0"/>
      <p:bldP spid="11" grpId="0"/>
      <p:bldP spid="19" grpId="0"/>
      <p:bldP spid="16" grpId="0"/>
      <p:bldP spid="20" grpId="0"/>
      <p:bldP spid="23" grpId="0"/>
      <p:bldP spid="26" grpId="0"/>
      <p:bldP spid="18" grpId="0"/>
      <p:bldP spid="21" grpId="0"/>
      <p:bldP spid="22" grpId="0"/>
      <p:bldP spid="2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99"/>
          <p:cNvSpPr txBox="1"/>
          <p:nvPr/>
        </p:nvSpPr>
        <p:spPr>
          <a:xfrm>
            <a:off x="191002" y="1579727"/>
            <a:ext cx="2165367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Vận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dụng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 2: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SimSun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56369" y="1597344"/>
            <a:ext cx="94635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quận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Gò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Vấp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phố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Hồ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Minh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12/06/2021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635 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88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000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https://www.shareheartbeat.com/dan-so-tphcm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 = 50</a:t>
            </a:r>
            <a:endParaRPr lang="vi-VN" dirty="0"/>
          </a:p>
        </p:txBody>
      </p:sp>
      <p:sp>
        <p:nvSpPr>
          <p:cNvPr id="15" name="Rectangle 14"/>
          <p:cNvSpPr/>
          <p:nvPr/>
        </p:nvSpPr>
        <p:spPr>
          <a:xfrm>
            <a:off x="1440541" y="2740804"/>
            <a:ext cx="5580374" cy="4826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d=50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1800" i="1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1002" y="2740803"/>
            <a:ext cx="798617" cy="4826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1800" u="sng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88674" y="2779723"/>
            <a:ext cx="11673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chục</a:t>
            </a:r>
            <a:endParaRPr lang="vi-VN" dirty="0"/>
          </a:p>
        </p:txBody>
      </p:sp>
      <p:sp>
        <p:nvSpPr>
          <p:cNvPr id="17" name="Rectangle 16"/>
          <p:cNvSpPr/>
          <p:nvPr/>
        </p:nvSpPr>
        <p:spPr>
          <a:xfrm>
            <a:off x="1440541" y="3176997"/>
            <a:ext cx="5090432" cy="4826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1800" i="1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530973" y="3262356"/>
            <a:ext cx="1963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trăm</a:t>
            </a:r>
            <a:endParaRPr lang="vi-VN" dirty="0"/>
          </a:p>
        </p:txBody>
      </p:sp>
      <p:sp>
        <p:nvSpPr>
          <p:cNvPr id="22" name="Rectangle 21"/>
          <p:cNvSpPr/>
          <p:nvPr/>
        </p:nvSpPr>
        <p:spPr>
          <a:xfrm>
            <a:off x="753670" y="3659629"/>
            <a:ext cx="96161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Khi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làm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tròn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số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với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độ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chính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xác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d= 50 (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hàng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chục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)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thì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dân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số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quận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Gò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Vấp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Thành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phố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Hồ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Chí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Minh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tính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đến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ngày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12/06/2021 (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làm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tròn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đến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hàng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trăm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)</a:t>
            </a:r>
            <a:endParaRPr lang="vi-VN" dirty="0"/>
          </a:p>
        </p:txBody>
      </p:sp>
      <p:sp>
        <p:nvSpPr>
          <p:cNvPr id="23" name="Rectangle 22"/>
          <p:cNvSpPr/>
          <p:nvPr/>
        </p:nvSpPr>
        <p:spPr>
          <a:xfrm>
            <a:off x="753670" y="4497662"/>
            <a:ext cx="23599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636 000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người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10719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0" grpId="0"/>
      <p:bldP spid="15" grpId="0"/>
      <p:bldP spid="15" grpId="1"/>
      <p:bldP spid="20" grpId="0"/>
      <p:bldP spid="16" grpId="0"/>
      <p:bldP spid="16" grpId="1"/>
      <p:bldP spid="17" grpId="0" build="allAtOnce"/>
      <p:bldP spid="18" grpId="0"/>
      <p:bldP spid="18" grpId="1"/>
      <p:bldP spid="22" grpId="0"/>
      <p:bldP spid="2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2075" y="1139430"/>
            <a:ext cx="10718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Đây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là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một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tivi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 32inch.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Vậy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bạn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có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biết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đường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chéo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của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tivi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dài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bao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nhiêu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 cm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không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?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SimSun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46" y="1630385"/>
            <a:ext cx="10598821" cy="522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80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99"/>
          <p:cNvSpPr txBox="1"/>
          <p:nvPr/>
        </p:nvSpPr>
        <p:spPr>
          <a:xfrm>
            <a:off x="191002" y="1579727"/>
            <a:ext cx="2165367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Vận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dụng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 3: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91002" y="2957669"/>
            <a:ext cx="901209" cy="5476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vi-VN" sz="28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27411" y="1540474"/>
            <a:ext cx="969251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chiếc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tivi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đường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chéo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dài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32 inch,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hãy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tính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độ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dài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đường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chéo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tivi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này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theo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vị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cm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độ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chính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xác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d = 0,05 (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biết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1 inch       2,54cm)</a:t>
            </a:r>
            <a:endParaRPr lang="vi-VN" sz="28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998130"/>
              </p:ext>
            </p:extLst>
          </p:nvPr>
        </p:nvGraphicFramePr>
        <p:xfrm>
          <a:off x="3730111" y="2472705"/>
          <a:ext cx="492325" cy="465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6" name="Equation" r:id="rId4" imgW="126720" imgH="126720" progId="Equation.DSMT4">
                  <p:embed/>
                </p:oleObj>
              </mc:Choice>
              <mc:Fallback>
                <p:oleObj name="Equation" r:id="rId4" imgW="126720" imgH="126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30111" y="2472705"/>
                        <a:ext cx="492325" cy="4653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1140025" y="2818448"/>
            <a:ext cx="72455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d=0,05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trăm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nghìn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vi-VN" dirty="0"/>
          </a:p>
        </p:txBody>
      </p:sp>
      <p:sp>
        <p:nvSpPr>
          <p:cNvPr id="5" name="Rectangle 4"/>
          <p:cNvSpPr/>
          <p:nvPr/>
        </p:nvSpPr>
        <p:spPr>
          <a:xfrm>
            <a:off x="8235593" y="2818448"/>
            <a:ext cx="19816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trăm</a:t>
            </a:r>
            <a:endParaRPr lang="vi-VN" b="1" dirty="0"/>
          </a:p>
        </p:txBody>
      </p:sp>
      <p:sp>
        <p:nvSpPr>
          <p:cNvPr id="6" name="Rectangle 5"/>
          <p:cNvSpPr/>
          <p:nvPr/>
        </p:nvSpPr>
        <p:spPr>
          <a:xfrm>
            <a:off x="1242780" y="3183552"/>
            <a:ext cx="5005858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66633" y="3241033"/>
            <a:ext cx="20281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b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 mười</a:t>
            </a:r>
            <a:endParaRPr lang="vi-VN" b="1" dirty="0"/>
          </a:p>
        </p:txBody>
      </p:sp>
      <p:sp>
        <p:nvSpPr>
          <p:cNvPr id="8" name="Rectangle 7"/>
          <p:cNvSpPr/>
          <p:nvPr/>
        </p:nvSpPr>
        <p:spPr>
          <a:xfrm>
            <a:off x="865286" y="3661055"/>
            <a:ext cx="36792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Do 1 inch     2,54 cm nên     </a:t>
            </a:r>
            <a:endParaRPr lang="vi-VN" dirty="0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7511466"/>
              </p:ext>
            </p:extLst>
          </p:nvPr>
        </p:nvGraphicFramePr>
        <p:xfrm>
          <a:off x="2127411" y="3692218"/>
          <a:ext cx="492325" cy="465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7" name="Equation" r:id="rId6" imgW="126720" imgH="126720" progId="Equation.DSMT4">
                  <p:embed/>
                </p:oleObj>
              </mc:Choice>
              <mc:Fallback>
                <p:oleObj name="Equation" r:id="rId6" imgW="126720" imgH="12672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27411" y="3692218"/>
                        <a:ext cx="492325" cy="4653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4069509" y="3687095"/>
            <a:ext cx="47916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32 inch        32 . 2,54 cm = 81,28 </a:t>
            </a:r>
            <a:r>
              <a:rPr lang="vi-VN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cm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vi-VN" dirty="0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8677140"/>
              </p:ext>
            </p:extLst>
          </p:nvPr>
        </p:nvGraphicFramePr>
        <p:xfrm>
          <a:off x="5103853" y="3712462"/>
          <a:ext cx="492325" cy="465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8" name="Equation" r:id="rId7" imgW="126720" imgH="126720" progId="Equation.DSMT4">
                  <p:embed/>
                </p:oleObj>
              </mc:Choice>
              <mc:Fallback>
                <p:oleObj name="Equation" r:id="rId7" imgW="126720" imgH="126720" progId="Equation.DSMT4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03853" y="3712462"/>
                        <a:ext cx="492325" cy="4653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928272" y="4246960"/>
            <a:ext cx="69993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 làm tròn số 81,</a:t>
            </a:r>
            <a:r>
              <a:rPr lang="vi-VN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 (cm) với độ chính xác d= 0,05</a:t>
            </a:r>
            <a:endParaRPr lang="vi-VN" dirty="0"/>
          </a:p>
        </p:txBody>
      </p:sp>
      <p:sp>
        <p:nvSpPr>
          <p:cNvPr id="12" name="Rectangle 11"/>
          <p:cNvSpPr/>
          <p:nvPr/>
        </p:nvSpPr>
        <p:spPr>
          <a:xfrm>
            <a:off x="7546061" y="4225992"/>
            <a:ext cx="2375971" cy="4826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được 81,3(cm).</a:t>
            </a:r>
            <a:endParaRPr lang="vi-VN" sz="18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90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20" grpId="0"/>
      <p:bldP spid="2" grpId="0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24" grpId="0"/>
      <p:bldP spid="11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/>
          <p:cNvSpPr txBox="1">
            <a:spLocks noChangeArrowheads="1"/>
          </p:cNvSpPr>
          <p:nvPr/>
        </p:nvSpPr>
        <p:spPr bwMode="auto">
          <a:xfrm>
            <a:off x="2661645" y="216933"/>
            <a:ext cx="8089814" cy="915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 657 </a:t>
            </a:r>
            <a:r>
              <a:rPr kumimoji="0" lang="vi-VN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68 được</a:t>
            </a:r>
            <a:r>
              <a:rPr kumimoji="0" lang="vi-VN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làm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tròn với</a:t>
            </a:r>
            <a:r>
              <a:rPr kumimoji="0" lang="vi-VN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độ chính xác d =80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9437" y="376240"/>
            <a:ext cx="2060613" cy="756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906308" y="2479640"/>
            <a:ext cx="3107010" cy="906571"/>
          </a:xfrm>
          <a:custGeom>
            <a:avLst/>
            <a:gdLst>
              <a:gd name="connsiteX0" fmla="*/ 0 w 2266428"/>
              <a:gd name="connsiteY0" fmla="*/ 0 h 906571"/>
              <a:gd name="connsiteX1" fmla="*/ 1813143 w 2266428"/>
              <a:gd name="connsiteY1" fmla="*/ 0 h 906571"/>
              <a:gd name="connsiteX2" fmla="*/ 2266428 w 2266428"/>
              <a:gd name="connsiteY2" fmla="*/ 453286 h 906571"/>
              <a:gd name="connsiteX3" fmla="*/ 1813143 w 2266428"/>
              <a:gd name="connsiteY3" fmla="*/ 906571 h 906571"/>
              <a:gd name="connsiteX4" fmla="*/ 0 w 2266428"/>
              <a:gd name="connsiteY4" fmla="*/ 906571 h 906571"/>
              <a:gd name="connsiteX5" fmla="*/ 453286 w 2266428"/>
              <a:gd name="connsiteY5" fmla="*/ 453286 h 906571"/>
              <a:gd name="connsiteX6" fmla="*/ 0 w 2266428"/>
              <a:gd name="connsiteY6" fmla="*/ 0 h 90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66428" h="906571">
                <a:moveTo>
                  <a:pt x="0" y="0"/>
                </a:moveTo>
                <a:lnTo>
                  <a:pt x="1813143" y="0"/>
                </a:lnTo>
                <a:lnTo>
                  <a:pt x="2266428" y="453286"/>
                </a:lnTo>
                <a:lnTo>
                  <a:pt x="1813143" y="906571"/>
                </a:lnTo>
                <a:lnTo>
                  <a:pt x="0" y="906571"/>
                </a:lnTo>
                <a:lnTo>
                  <a:pt x="453286" y="45328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1302" tIns="42672" rIns="495957" bIns="42672" numCol="1" spcCol="1270" anchor="ctr" anchorCtr="0">
            <a:noAutofit/>
          </a:bodyPr>
          <a:lstStyle/>
          <a:p>
            <a:pPr marL="0" marR="0" lvl="0" indent="0" algn="ctr" defTabSz="1422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t>A. 6575000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3786676" y="2479640"/>
            <a:ext cx="3072514" cy="906571"/>
          </a:xfrm>
          <a:custGeom>
            <a:avLst/>
            <a:gdLst>
              <a:gd name="connsiteX0" fmla="*/ 0 w 2624705"/>
              <a:gd name="connsiteY0" fmla="*/ 0 h 906571"/>
              <a:gd name="connsiteX1" fmla="*/ 2171420 w 2624705"/>
              <a:gd name="connsiteY1" fmla="*/ 0 h 906571"/>
              <a:gd name="connsiteX2" fmla="*/ 2624705 w 2624705"/>
              <a:gd name="connsiteY2" fmla="*/ 453286 h 906571"/>
              <a:gd name="connsiteX3" fmla="*/ 2171420 w 2624705"/>
              <a:gd name="connsiteY3" fmla="*/ 906571 h 906571"/>
              <a:gd name="connsiteX4" fmla="*/ 0 w 2624705"/>
              <a:gd name="connsiteY4" fmla="*/ 906571 h 906571"/>
              <a:gd name="connsiteX5" fmla="*/ 453286 w 2624705"/>
              <a:gd name="connsiteY5" fmla="*/ 453286 h 906571"/>
              <a:gd name="connsiteX6" fmla="*/ 0 w 2624705"/>
              <a:gd name="connsiteY6" fmla="*/ 0 h 90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4705" h="906571">
                <a:moveTo>
                  <a:pt x="0" y="0"/>
                </a:moveTo>
                <a:lnTo>
                  <a:pt x="2171420" y="0"/>
                </a:lnTo>
                <a:lnTo>
                  <a:pt x="2624705" y="453286"/>
                </a:lnTo>
                <a:lnTo>
                  <a:pt x="2171420" y="906571"/>
                </a:lnTo>
                <a:lnTo>
                  <a:pt x="0" y="906571"/>
                </a:lnTo>
                <a:lnTo>
                  <a:pt x="453286" y="45328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1302" tIns="42672" rIns="495957" bIns="42672" numCol="1" spcCol="1270" anchor="ctr" anchorCtr="0">
            <a:noAutofit/>
          </a:bodyPr>
          <a:lstStyle/>
          <a:p>
            <a:pPr marL="0" marR="0" lvl="0" indent="0" algn="ctr" defTabSz="1422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t>B. </a:t>
            </a:r>
            <a:r>
              <a:rPr lang="vi-VN" sz="2800" b="1" dirty="0">
                <a:solidFill>
                  <a:prstClr val="white"/>
                </a:solidFill>
                <a:latin typeface="Euphemia"/>
              </a:rPr>
              <a:t>657400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6720046" y="2483448"/>
            <a:ext cx="2962947" cy="898956"/>
          </a:xfrm>
          <a:custGeom>
            <a:avLst/>
            <a:gdLst>
              <a:gd name="connsiteX0" fmla="*/ 0 w 2962947"/>
              <a:gd name="connsiteY0" fmla="*/ 0 h 898956"/>
              <a:gd name="connsiteX1" fmla="*/ 2513469 w 2962947"/>
              <a:gd name="connsiteY1" fmla="*/ 0 h 898956"/>
              <a:gd name="connsiteX2" fmla="*/ 2962947 w 2962947"/>
              <a:gd name="connsiteY2" fmla="*/ 449478 h 898956"/>
              <a:gd name="connsiteX3" fmla="*/ 2513469 w 2962947"/>
              <a:gd name="connsiteY3" fmla="*/ 898956 h 898956"/>
              <a:gd name="connsiteX4" fmla="*/ 0 w 2962947"/>
              <a:gd name="connsiteY4" fmla="*/ 898956 h 898956"/>
              <a:gd name="connsiteX5" fmla="*/ 449478 w 2962947"/>
              <a:gd name="connsiteY5" fmla="*/ 449478 h 898956"/>
              <a:gd name="connsiteX6" fmla="*/ 0 w 2962947"/>
              <a:gd name="connsiteY6" fmla="*/ 0 h 89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62947" h="898956">
                <a:moveTo>
                  <a:pt x="0" y="0"/>
                </a:moveTo>
                <a:lnTo>
                  <a:pt x="2513469" y="0"/>
                </a:lnTo>
                <a:lnTo>
                  <a:pt x="2962947" y="449478"/>
                </a:lnTo>
                <a:lnTo>
                  <a:pt x="2513469" y="898956"/>
                </a:lnTo>
                <a:lnTo>
                  <a:pt x="0" y="898956"/>
                </a:lnTo>
                <a:lnTo>
                  <a:pt x="449478" y="4494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7494" tIns="42672" rIns="492150" bIns="42672" numCol="1" spcCol="1270" anchor="ctr" anchorCtr="0">
            <a:noAutofit/>
          </a:bodyPr>
          <a:lstStyle/>
          <a:p>
            <a:pPr marL="0" marR="0" lvl="0" indent="0" algn="ctr" defTabSz="1422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t>C. 657460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49743" y="3415538"/>
            <a:ext cx="1979534" cy="19795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70077" y="3538454"/>
            <a:ext cx="1291812" cy="194639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0663" y="3526617"/>
            <a:ext cx="1291812" cy="194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12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0113963" y="207963"/>
            <a:ext cx="1966912" cy="1424376"/>
            <a:chOff x="2513863" y="44721"/>
            <a:chExt cx="1967261" cy="1232149"/>
          </a:xfrm>
        </p:grpSpPr>
        <p:sp>
          <p:nvSpPr>
            <p:cNvPr id="5" name="Rectangle: Rounded Corners 4"/>
            <p:cNvSpPr/>
            <p:nvPr/>
          </p:nvSpPr>
          <p:spPr>
            <a:xfrm>
              <a:off x="2513863" y="44721"/>
              <a:ext cx="1967261" cy="123214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" name="Rectangle: Rounded Corners 4"/>
            <p:cNvSpPr txBox="1"/>
            <p:nvPr/>
          </p:nvSpPr>
          <p:spPr>
            <a:xfrm>
              <a:off x="2550381" y="81240"/>
              <a:ext cx="1894224" cy="11591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40640" rIns="60960" bIns="40640" spcCol="1270" anchor="ctr"/>
            <a:lstStyle/>
            <a:p>
              <a:pPr marL="0" marR="0" lvl="0" indent="0" algn="ctr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Hình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thành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kiến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thức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0258425" y="1597025"/>
            <a:ext cx="1785938" cy="1424376"/>
            <a:chOff x="2907315" y="1527749"/>
            <a:chExt cx="1605616" cy="1003510"/>
          </a:xfrm>
        </p:grpSpPr>
        <p:sp>
          <p:nvSpPr>
            <p:cNvPr id="8" name="Rectangle: Rounded Corners 7"/>
            <p:cNvSpPr/>
            <p:nvPr/>
          </p:nvSpPr>
          <p:spPr>
            <a:xfrm>
              <a:off x="2907315" y="1527749"/>
              <a:ext cx="1605616" cy="100351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Rectangle: Rounded Corners 4"/>
            <p:cNvSpPr txBox="1"/>
            <p:nvPr/>
          </p:nvSpPr>
          <p:spPr>
            <a:xfrm>
              <a:off x="2937287" y="1557493"/>
              <a:ext cx="1545672" cy="9440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3340" tIns="35560" rIns="53340" bIns="35560" spcCol="1270" anchor="ctr"/>
            <a:lstStyle/>
            <a:p>
              <a:pPr marL="0" marR="0" lvl="0" indent="0" algn="ctr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E9E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E9E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Làm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E9E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E9E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tròn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E9E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E9E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số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E9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211584" y="452559"/>
            <a:ext cx="7326624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E9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 tắc làm tròn số: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 làm tròn các STP đến hàng nào thì hàng đó gọi là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hàng quy tròn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Muốn làm tròn STP đến hàng quy tròn nào đó, ta thực hiện các bước sau: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Gạch dưới STP của hàng quy tròn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Nhìn sang chữ số ngay bên phải: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Nếu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 số đó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thì tăng chữ số gạch dưới lên 1 đơn vị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Nếu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 số đó &lt; 5 thì giữ nguyên chữ số gạch dưới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Thay tất cả các chữ số bên phải bằng số 0 hoặc bỏ đi nếu chúng ở phần thập phân.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6801246"/>
              </p:ext>
            </p:extLst>
          </p:nvPr>
        </p:nvGraphicFramePr>
        <p:xfrm>
          <a:off x="3424835" y="3429000"/>
          <a:ext cx="481012" cy="396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quation" r:id="rId3" imgW="266469" imgH="190335" progId="Equation.DSMT4">
                  <p:embed/>
                </p:oleObj>
              </mc:Choice>
              <mc:Fallback>
                <p:oleObj name="Equation" r:id="rId3" imgW="266469" imgH="190335" progId="Equation.DSMT4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4835" y="3429000"/>
                        <a:ext cx="481012" cy="3964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82107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/>
          <p:cNvSpPr txBox="1">
            <a:spLocks noChangeArrowheads="1"/>
          </p:cNvSpPr>
          <p:nvPr/>
        </p:nvSpPr>
        <p:spPr bwMode="auto">
          <a:xfrm>
            <a:off x="2661645" y="216933"/>
            <a:ext cx="8089814" cy="915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 2,5</a:t>
            </a:r>
            <a:r>
              <a:rPr kumimoji="0" lang="vi-VN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345</a:t>
            </a:r>
            <a:r>
              <a:rPr kumimoji="0" lang="vi-VN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 làm tròn với độ chính xác d =0,006</a:t>
            </a:r>
          </a:p>
        </p:txBody>
      </p:sp>
      <p:sp>
        <p:nvSpPr>
          <p:cNvPr id="5" name="Rectangle 4"/>
          <p:cNvSpPr/>
          <p:nvPr/>
        </p:nvSpPr>
        <p:spPr>
          <a:xfrm>
            <a:off x="219437" y="376240"/>
            <a:ext cx="2060613" cy="756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906308" y="2479640"/>
            <a:ext cx="3107010" cy="906571"/>
          </a:xfrm>
          <a:custGeom>
            <a:avLst/>
            <a:gdLst>
              <a:gd name="connsiteX0" fmla="*/ 0 w 2266428"/>
              <a:gd name="connsiteY0" fmla="*/ 0 h 906571"/>
              <a:gd name="connsiteX1" fmla="*/ 1813143 w 2266428"/>
              <a:gd name="connsiteY1" fmla="*/ 0 h 906571"/>
              <a:gd name="connsiteX2" fmla="*/ 2266428 w 2266428"/>
              <a:gd name="connsiteY2" fmla="*/ 453286 h 906571"/>
              <a:gd name="connsiteX3" fmla="*/ 1813143 w 2266428"/>
              <a:gd name="connsiteY3" fmla="*/ 906571 h 906571"/>
              <a:gd name="connsiteX4" fmla="*/ 0 w 2266428"/>
              <a:gd name="connsiteY4" fmla="*/ 906571 h 906571"/>
              <a:gd name="connsiteX5" fmla="*/ 453286 w 2266428"/>
              <a:gd name="connsiteY5" fmla="*/ 453286 h 906571"/>
              <a:gd name="connsiteX6" fmla="*/ 0 w 2266428"/>
              <a:gd name="connsiteY6" fmla="*/ 0 h 90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66428" h="906571">
                <a:moveTo>
                  <a:pt x="0" y="0"/>
                </a:moveTo>
                <a:lnTo>
                  <a:pt x="1813143" y="0"/>
                </a:lnTo>
                <a:lnTo>
                  <a:pt x="2266428" y="453286"/>
                </a:lnTo>
                <a:lnTo>
                  <a:pt x="1813143" y="906571"/>
                </a:lnTo>
                <a:lnTo>
                  <a:pt x="0" y="906571"/>
                </a:lnTo>
                <a:lnTo>
                  <a:pt x="453286" y="45328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1302" tIns="42672" rIns="495957" bIns="42672" numCol="1" spcCol="1270" anchor="ctr" anchorCtr="0">
            <a:noAutofit/>
          </a:bodyPr>
          <a:lstStyle/>
          <a:p>
            <a:pPr marL="0" marR="0" lvl="0" indent="0" algn="ctr" defTabSz="1422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t>A. 2,56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3786676" y="2479640"/>
            <a:ext cx="3072514" cy="906571"/>
          </a:xfrm>
          <a:custGeom>
            <a:avLst/>
            <a:gdLst>
              <a:gd name="connsiteX0" fmla="*/ 0 w 2624705"/>
              <a:gd name="connsiteY0" fmla="*/ 0 h 906571"/>
              <a:gd name="connsiteX1" fmla="*/ 2171420 w 2624705"/>
              <a:gd name="connsiteY1" fmla="*/ 0 h 906571"/>
              <a:gd name="connsiteX2" fmla="*/ 2624705 w 2624705"/>
              <a:gd name="connsiteY2" fmla="*/ 453286 h 906571"/>
              <a:gd name="connsiteX3" fmla="*/ 2171420 w 2624705"/>
              <a:gd name="connsiteY3" fmla="*/ 906571 h 906571"/>
              <a:gd name="connsiteX4" fmla="*/ 0 w 2624705"/>
              <a:gd name="connsiteY4" fmla="*/ 906571 h 906571"/>
              <a:gd name="connsiteX5" fmla="*/ 453286 w 2624705"/>
              <a:gd name="connsiteY5" fmla="*/ 453286 h 906571"/>
              <a:gd name="connsiteX6" fmla="*/ 0 w 2624705"/>
              <a:gd name="connsiteY6" fmla="*/ 0 h 90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4705" h="906571">
                <a:moveTo>
                  <a:pt x="0" y="0"/>
                </a:moveTo>
                <a:lnTo>
                  <a:pt x="2171420" y="0"/>
                </a:lnTo>
                <a:lnTo>
                  <a:pt x="2624705" y="453286"/>
                </a:lnTo>
                <a:lnTo>
                  <a:pt x="2171420" y="906571"/>
                </a:lnTo>
                <a:lnTo>
                  <a:pt x="0" y="906571"/>
                </a:lnTo>
                <a:lnTo>
                  <a:pt x="453286" y="45328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1302" tIns="42672" rIns="495957" bIns="42672" numCol="1" spcCol="1270" anchor="ctr" anchorCtr="0">
            <a:noAutofit/>
          </a:bodyPr>
          <a:lstStyle/>
          <a:p>
            <a:pPr marL="0" marR="0" lvl="0" indent="0" algn="ctr" defTabSz="1422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t>B. 2,563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6720046" y="2483448"/>
            <a:ext cx="2962947" cy="898956"/>
          </a:xfrm>
          <a:custGeom>
            <a:avLst/>
            <a:gdLst>
              <a:gd name="connsiteX0" fmla="*/ 0 w 2962947"/>
              <a:gd name="connsiteY0" fmla="*/ 0 h 898956"/>
              <a:gd name="connsiteX1" fmla="*/ 2513469 w 2962947"/>
              <a:gd name="connsiteY1" fmla="*/ 0 h 898956"/>
              <a:gd name="connsiteX2" fmla="*/ 2962947 w 2962947"/>
              <a:gd name="connsiteY2" fmla="*/ 449478 h 898956"/>
              <a:gd name="connsiteX3" fmla="*/ 2513469 w 2962947"/>
              <a:gd name="connsiteY3" fmla="*/ 898956 h 898956"/>
              <a:gd name="connsiteX4" fmla="*/ 0 w 2962947"/>
              <a:gd name="connsiteY4" fmla="*/ 898956 h 898956"/>
              <a:gd name="connsiteX5" fmla="*/ 449478 w 2962947"/>
              <a:gd name="connsiteY5" fmla="*/ 449478 h 898956"/>
              <a:gd name="connsiteX6" fmla="*/ 0 w 2962947"/>
              <a:gd name="connsiteY6" fmla="*/ 0 h 89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62947" h="898956">
                <a:moveTo>
                  <a:pt x="0" y="0"/>
                </a:moveTo>
                <a:lnTo>
                  <a:pt x="2513469" y="0"/>
                </a:lnTo>
                <a:lnTo>
                  <a:pt x="2962947" y="449478"/>
                </a:lnTo>
                <a:lnTo>
                  <a:pt x="2513469" y="898956"/>
                </a:lnTo>
                <a:lnTo>
                  <a:pt x="0" y="898956"/>
                </a:lnTo>
                <a:lnTo>
                  <a:pt x="449478" y="4494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7494" tIns="42672" rIns="492150" bIns="42672" numCol="1" spcCol="1270" anchor="ctr" anchorCtr="0">
            <a:noAutofit/>
          </a:bodyPr>
          <a:lstStyle/>
          <a:p>
            <a:pPr marL="0" marR="0" lvl="0" indent="0" algn="ctr" defTabSz="1422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t>C. 2,5635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49743" y="3415538"/>
            <a:ext cx="1979534" cy="19795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46396" y="3538454"/>
            <a:ext cx="1291812" cy="194639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0663" y="3526617"/>
            <a:ext cx="1291812" cy="194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03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/>
          <p:cNvSpPr txBox="1">
            <a:spLocks noChangeArrowheads="1"/>
          </p:cNvSpPr>
          <p:nvPr/>
        </p:nvSpPr>
        <p:spPr bwMode="auto">
          <a:xfrm>
            <a:off x="2605804" y="3352681"/>
            <a:ext cx="7479262" cy="915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Về nhà xem lại nội</a:t>
            </a:r>
            <a:r>
              <a:rPr kumimoji="0" lang="vi-VN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dung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 2 làm tròn số căn</a:t>
            </a:r>
            <a:r>
              <a:rPr kumimoji="0" lang="vi-VN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cứ vào độ chính xác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Học hiểu nội dung phần chú</a:t>
            </a:r>
            <a:r>
              <a:rPr kumimoji="0" lang="vi-VN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 Trang 40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Làm bài tập 3</a:t>
            </a:r>
            <a:r>
              <a:rPr kumimoji="0" lang="vi-VN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SGK Trang 42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Xem trước nội dung tiết 3 phần 3: </a:t>
            </a:r>
            <a:r>
              <a:rPr lang="vi-VN" sz="3200" b="1" dirty="0">
                <a:solidFill>
                  <a:srgbClr val="DF532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 lượng các phép tính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DF5327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4713" y="681516"/>
            <a:ext cx="2060613" cy="756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Dặn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dò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15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1584" y="1292068"/>
            <a:ext cx="9463556" cy="27474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3: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ước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quả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10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05180" y="950595"/>
            <a:ext cx="6812280" cy="651510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1"/>
          <p:cNvSpPr/>
          <p:nvPr/>
        </p:nvSpPr>
        <p:spPr>
          <a:xfrm>
            <a:off x="671829" y="1602105"/>
            <a:ext cx="10537544" cy="6794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3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: a)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Hãy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tròn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                     3,7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4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1657....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độ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chính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xác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aseline="0" dirty="0">
                <a:solidFill>
                  <a:srgbClr val="000000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d= 0,005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SimSun"/>
              <a:cs typeface="Times New Roman" panose="02020603050405020304" pitchFamily="18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1822136" y="147320"/>
            <a:ext cx="9387237" cy="656590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 3: LÀM TRÒN SỐ VÀ ƯỚC LƯỢNG KẾT QUẢ.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Content Placeholder 1"/>
          <p:cNvSpPr/>
          <p:nvPr/>
        </p:nvSpPr>
        <p:spPr>
          <a:xfrm>
            <a:off x="671830" y="2596912"/>
            <a:ext cx="9392758" cy="6794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(HD: Ta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sẽ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làm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tròn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x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đến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hàng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phần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trăm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SimSun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7553239"/>
              </p:ext>
            </p:extLst>
          </p:nvPr>
        </p:nvGraphicFramePr>
        <p:xfrm>
          <a:off x="5103853" y="1525270"/>
          <a:ext cx="1605392" cy="566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3" name="Equation" r:id="rId4" imgW="647640" imgH="228600" progId="Equation.DSMT4">
                  <p:embed/>
                </p:oleObj>
              </mc:Choice>
              <mc:Fallback>
                <p:oleObj name="Equation" r:id="rId4" imgW="647640" imgH="2286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03853" y="1525270"/>
                        <a:ext cx="1605392" cy="5666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Freeform 14"/>
          <p:cNvSpPr/>
          <p:nvPr/>
        </p:nvSpPr>
        <p:spPr>
          <a:xfrm>
            <a:off x="674581" y="3283783"/>
            <a:ext cx="3352590" cy="679450"/>
          </a:xfrm>
          <a:custGeom>
            <a:avLst/>
            <a:gdLst>
              <a:gd name="connsiteX0" fmla="*/ 0 w 3352590"/>
              <a:gd name="connsiteY0" fmla="*/ 0 h 679450"/>
              <a:gd name="connsiteX1" fmla="*/ 3012865 w 3352590"/>
              <a:gd name="connsiteY1" fmla="*/ 0 h 679450"/>
              <a:gd name="connsiteX2" fmla="*/ 3352590 w 3352590"/>
              <a:gd name="connsiteY2" fmla="*/ 339725 h 679450"/>
              <a:gd name="connsiteX3" fmla="*/ 3012865 w 3352590"/>
              <a:gd name="connsiteY3" fmla="*/ 679450 h 679450"/>
              <a:gd name="connsiteX4" fmla="*/ 0 w 3352590"/>
              <a:gd name="connsiteY4" fmla="*/ 679450 h 679450"/>
              <a:gd name="connsiteX5" fmla="*/ 339725 w 3352590"/>
              <a:gd name="connsiteY5" fmla="*/ 339725 h 679450"/>
              <a:gd name="connsiteX6" fmla="*/ 0 w 3352590"/>
              <a:gd name="connsiteY6" fmla="*/ 0 h 67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590" h="679450">
                <a:moveTo>
                  <a:pt x="0" y="0"/>
                </a:moveTo>
                <a:lnTo>
                  <a:pt x="3012865" y="0"/>
                </a:lnTo>
                <a:lnTo>
                  <a:pt x="3352590" y="339725"/>
                </a:lnTo>
                <a:lnTo>
                  <a:pt x="3012865" y="679450"/>
                </a:lnTo>
                <a:lnTo>
                  <a:pt x="0" y="679450"/>
                </a:lnTo>
                <a:lnTo>
                  <a:pt x="339725" y="3397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7746" tIns="56007" rIns="395732" bIns="56007" numCol="1" spcCol="1270" anchor="ctr" anchorCtr="0">
            <a:noAutofit/>
          </a:bodyPr>
          <a:lstStyle/>
          <a:p>
            <a:pPr marL="0" marR="0" lvl="0" indent="0" algn="ctr" defTabSz="18669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t>A. 3,742</a:t>
            </a:r>
            <a:endParaRPr kumimoji="0" lang="vi-VN" sz="4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3691913" y="3283783"/>
            <a:ext cx="3352590" cy="679450"/>
          </a:xfrm>
          <a:custGeom>
            <a:avLst/>
            <a:gdLst>
              <a:gd name="connsiteX0" fmla="*/ 0 w 3352590"/>
              <a:gd name="connsiteY0" fmla="*/ 0 h 679450"/>
              <a:gd name="connsiteX1" fmla="*/ 3012865 w 3352590"/>
              <a:gd name="connsiteY1" fmla="*/ 0 h 679450"/>
              <a:gd name="connsiteX2" fmla="*/ 3352590 w 3352590"/>
              <a:gd name="connsiteY2" fmla="*/ 339725 h 679450"/>
              <a:gd name="connsiteX3" fmla="*/ 3012865 w 3352590"/>
              <a:gd name="connsiteY3" fmla="*/ 679450 h 679450"/>
              <a:gd name="connsiteX4" fmla="*/ 0 w 3352590"/>
              <a:gd name="connsiteY4" fmla="*/ 679450 h 679450"/>
              <a:gd name="connsiteX5" fmla="*/ 339725 w 3352590"/>
              <a:gd name="connsiteY5" fmla="*/ 339725 h 679450"/>
              <a:gd name="connsiteX6" fmla="*/ 0 w 3352590"/>
              <a:gd name="connsiteY6" fmla="*/ 0 h 67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590" h="679450">
                <a:moveTo>
                  <a:pt x="0" y="0"/>
                </a:moveTo>
                <a:lnTo>
                  <a:pt x="3012865" y="0"/>
                </a:lnTo>
                <a:lnTo>
                  <a:pt x="3352590" y="339725"/>
                </a:lnTo>
                <a:lnTo>
                  <a:pt x="3012865" y="679450"/>
                </a:lnTo>
                <a:lnTo>
                  <a:pt x="0" y="679450"/>
                </a:lnTo>
                <a:lnTo>
                  <a:pt x="339725" y="3397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7746" tIns="56007" rIns="395732" bIns="56007" numCol="1" spcCol="1270" anchor="ctr" anchorCtr="0">
            <a:noAutofit/>
          </a:bodyPr>
          <a:lstStyle/>
          <a:p>
            <a:pPr marL="0" marR="0" lvl="0" indent="0" algn="ctr" defTabSz="18669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t>B. 3,74</a:t>
            </a:r>
            <a:endParaRPr kumimoji="0" lang="vi-VN" sz="4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6709245" y="3283783"/>
            <a:ext cx="3352590" cy="679450"/>
          </a:xfrm>
          <a:custGeom>
            <a:avLst/>
            <a:gdLst>
              <a:gd name="connsiteX0" fmla="*/ 0 w 3352590"/>
              <a:gd name="connsiteY0" fmla="*/ 0 h 679450"/>
              <a:gd name="connsiteX1" fmla="*/ 3012865 w 3352590"/>
              <a:gd name="connsiteY1" fmla="*/ 0 h 679450"/>
              <a:gd name="connsiteX2" fmla="*/ 3352590 w 3352590"/>
              <a:gd name="connsiteY2" fmla="*/ 339725 h 679450"/>
              <a:gd name="connsiteX3" fmla="*/ 3012865 w 3352590"/>
              <a:gd name="connsiteY3" fmla="*/ 679450 h 679450"/>
              <a:gd name="connsiteX4" fmla="*/ 0 w 3352590"/>
              <a:gd name="connsiteY4" fmla="*/ 679450 h 679450"/>
              <a:gd name="connsiteX5" fmla="*/ 339725 w 3352590"/>
              <a:gd name="connsiteY5" fmla="*/ 339725 h 679450"/>
              <a:gd name="connsiteX6" fmla="*/ 0 w 3352590"/>
              <a:gd name="connsiteY6" fmla="*/ 0 h 67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590" h="679450">
                <a:moveTo>
                  <a:pt x="0" y="0"/>
                </a:moveTo>
                <a:lnTo>
                  <a:pt x="3012865" y="0"/>
                </a:lnTo>
                <a:lnTo>
                  <a:pt x="3352590" y="339725"/>
                </a:lnTo>
                <a:lnTo>
                  <a:pt x="3012865" y="679450"/>
                </a:lnTo>
                <a:lnTo>
                  <a:pt x="0" y="679450"/>
                </a:lnTo>
                <a:lnTo>
                  <a:pt x="339725" y="3397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7746" tIns="56007" rIns="395732" bIns="56007" numCol="1" spcCol="1270" anchor="ctr" anchorCtr="0">
            <a:noAutofit/>
          </a:bodyPr>
          <a:lstStyle/>
          <a:p>
            <a:pPr marL="0" marR="0" lvl="0" indent="0" algn="ctr" defTabSz="18669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t>C. 3,7417</a:t>
            </a:r>
            <a:endParaRPr kumimoji="0" lang="vi-VN" sz="4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21" name="Explosion 1 20"/>
          <p:cNvSpPr/>
          <p:nvPr/>
        </p:nvSpPr>
        <p:spPr bwMode="auto">
          <a:xfrm>
            <a:off x="1364222" y="4421147"/>
            <a:ext cx="1679018" cy="1602699"/>
          </a:xfrm>
          <a:prstGeom prst="irregularSeal1">
            <a:avLst/>
          </a:prstGeom>
          <a:gradFill rotWithShape="0">
            <a:gsLst>
              <a:gs pos="64000">
                <a:srgbClr val="FFFF00"/>
              </a:gs>
              <a:gs pos="81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SAI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2" name="Explosion 1 21"/>
          <p:cNvSpPr/>
          <p:nvPr/>
        </p:nvSpPr>
        <p:spPr bwMode="auto">
          <a:xfrm>
            <a:off x="4528699" y="4421147"/>
            <a:ext cx="1679018" cy="1602699"/>
          </a:xfrm>
          <a:prstGeom prst="irregularSeal1">
            <a:avLst/>
          </a:prstGeom>
          <a:gradFill rotWithShape="0">
            <a:gsLst>
              <a:gs pos="64000">
                <a:srgbClr val="FFFF00"/>
              </a:gs>
              <a:gs pos="81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ĐÚNG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3" name="Explosion 1 22"/>
          <p:cNvSpPr/>
          <p:nvPr/>
        </p:nvSpPr>
        <p:spPr bwMode="auto">
          <a:xfrm>
            <a:off x="7698444" y="4573785"/>
            <a:ext cx="1679018" cy="1602699"/>
          </a:xfrm>
          <a:prstGeom prst="irregularSeal1">
            <a:avLst/>
          </a:prstGeom>
          <a:gradFill rotWithShape="0">
            <a:gsLst>
              <a:gs pos="64000">
                <a:srgbClr val="FFFF00"/>
              </a:gs>
              <a:gs pos="81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SAI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478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  <p:bldP spid="3" grpId="0" bldLvl="0" animBg="1"/>
      <p:bldP spid="3" grpId="1" animBg="1"/>
      <p:bldP spid="4" grpId="0" bldLvl="0" animBg="1"/>
      <p:bldP spid="4" grpId="1" animBg="1"/>
      <p:bldP spid="7" grpId="0" animBg="1"/>
      <p:bldP spid="7" grpId="1" animBg="1"/>
      <p:bldP spid="15" grpId="0" animBg="1"/>
      <p:bldP spid="16" grpId="0" animBg="1"/>
      <p:bldP spid="17" grpId="0" animBg="1"/>
      <p:bldP spid="21" grpId="0" animBg="1"/>
      <p:bldP spid="22" grpId="0" animBg="1"/>
      <p:bldP spid="2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/>
          <p:nvPr/>
        </p:nvSpPr>
        <p:spPr>
          <a:xfrm>
            <a:off x="671829" y="1602105"/>
            <a:ext cx="10537544" cy="6794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b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Hãy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tròn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 9 21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4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235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chính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xác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d = 500</a:t>
            </a:r>
          </a:p>
        </p:txBody>
      </p:sp>
      <p:sp>
        <p:nvSpPr>
          <p:cNvPr id="7" name="Content Placeholder 1"/>
          <p:cNvSpPr/>
          <p:nvPr/>
        </p:nvSpPr>
        <p:spPr>
          <a:xfrm>
            <a:off x="671830" y="2436853"/>
            <a:ext cx="9392758" cy="6794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(HD: Ta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sẽ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tròn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hàng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nghìn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)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SimSun"/>
              <a:cs typeface="Times New Roman" panose="02020603050405020304" pitchFamily="18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674581" y="3283783"/>
            <a:ext cx="3352590" cy="679450"/>
          </a:xfrm>
          <a:custGeom>
            <a:avLst/>
            <a:gdLst>
              <a:gd name="connsiteX0" fmla="*/ 0 w 3352590"/>
              <a:gd name="connsiteY0" fmla="*/ 0 h 679450"/>
              <a:gd name="connsiteX1" fmla="*/ 3012865 w 3352590"/>
              <a:gd name="connsiteY1" fmla="*/ 0 h 679450"/>
              <a:gd name="connsiteX2" fmla="*/ 3352590 w 3352590"/>
              <a:gd name="connsiteY2" fmla="*/ 339725 h 679450"/>
              <a:gd name="connsiteX3" fmla="*/ 3012865 w 3352590"/>
              <a:gd name="connsiteY3" fmla="*/ 679450 h 679450"/>
              <a:gd name="connsiteX4" fmla="*/ 0 w 3352590"/>
              <a:gd name="connsiteY4" fmla="*/ 679450 h 679450"/>
              <a:gd name="connsiteX5" fmla="*/ 339725 w 3352590"/>
              <a:gd name="connsiteY5" fmla="*/ 339725 h 679450"/>
              <a:gd name="connsiteX6" fmla="*/ 0 w 3352590"/>
              <a:gd name="connsiteY6" fmla="*/ 0 h 67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590" h="679450">
                <a:moveTo>
                  <a:pt x="0" y="0"/>
                </a:moveTo>
                <a:lnTo>
                  <a:pt x="3012865" y="0"/>
                </a:lnTo>
                <a:lnTo>
                  <a:pt x="3352590" y="339725"/>
                </a:lnTo>
                <a:lnTo>
                  <a:pt x="3012865" y="679450"/>
                </a:lnTo>
                <a:lnTo>
                  <a:pt x="0" y="679450"/>
                </a:lnTo>
                <a:lnTo>
                  <a:pt x="339725" y="3397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7746" tIns="56007" rIns="395732" bIns="56007" numCol="1" spcCol="1270" anchor="ctr" anchorCtr="0">
            <a:noAutofit/>
          </a:bodyPr>
          <a:lstStyle/>
          <a:p>
            <a:pPr marL="0" marR="0" lvl="0" indent="0" algn="ctr" defTabSz="18669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t>A. 921400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3691913" y="3283783"/>
            <a:ext cx="3352590" cy="679450"/>
          </a:xfrm>
          <a:custGeom>
            <a:avLst/>
            <a:gdLst>
              <a:gd name="connsiteX0" fmla="*/ 0 w 3352590"/>
              <a:gd name="connsiteY0" fmla="*/ 0 h 679450"/>
              <a:gd name="connsiteX1" fmla="*/ 3012865 w 3352590"/>
              <a:gd name="connsiteY1" fmla="*/ 0 h 679450"/>
              <a:gd name="connsiteX2" fmla="*/ 3352590 w 3352590"/>
              <a:gd name="connsiteY2" fmla="*/ 339725 h 679450"/>
              <a:gd name="connsiteX3" fmla="*/ 3012865 w 3352590"/>
              <a:gd name="connsiteY3" fmla="*/ 679450 h 679450"/>
              <a:gd name="connsiteX4" fmla="*/ 0 w 3352590"/>
              <a:gd name="connsiteY4" fmla="*/ 679450 h 679450"/>
              <a:gd name="connsiteX5" fmla="*/ 339725 w 3352590"/>
              <a:gd name="connsiteY5" fmla="*/ 339725 h 679450"/>
              <a:gd name="connsiteX6" fmla="*/ 0 w 3352590"/>
              <a:gd name="connsiteY6" fmla="*/ 0 h 67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590" h="679450">
                <a:moveTo>
                  <a:pt x="0" y="0"/>
                </a:moveTo>
                <a:lnTo>
                  <a:pt x="3012865" y="0"/>
                </a:lnTo>
                <a:lnTo>
                  <a:pt x="3352590" y="339725"/>
                </a:lnTo>
                <a:lnTo>
                  <a:pt x="3012865" y="679450"/>
                </a:lnTo>
                <a:lnTo>
                  <a:pt x="0" y="679450"/>
                </a:lnTo>
                <a:lnTo>
                  <a:pt x="339725" y="3397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7746" tIns="56007" rIns="395732" bIns="56007" numCol="1" spcCol="1270" anchor="ctr" anchorCtr="0">
            <a:noAutofit/>
          </a:bodyPr>
          <a:lstStyle/>
          <a:p>
            <a:pPr marL="0" marR="0" lvl="0" indent="0" algn="ctr" defTabSz="18669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t>B. 9214200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6709245" y="3283783"/>
            <a:ext cx="3889576" cy="679450"/>
          </a:xfrm>
          <a:custGeom>
            <a:avLst/>
            <a:gdLst>
              <a:gd name="connsiteX0" fmla="*/ 0 w 3352590"/>
              <a:gd name="connsiteY0" fmla="*/ 0 h 679450"/>
              <a:gd name="connsiteX1" fmla="*/ 3012865 w 3352590"/>
              <a:gd name="connsiteY1" fmla="*/ 0 h 679450"/>
              <a:gd name="connsiteX2" fmla="*/ 3352590 w 3352590"/>
              <a:gd name="connsiteY2" fmla="*/ 339725 h 679450"/>
              <a:gd name="connsiteX3" fmla="*/ 3012865 w 3352590"/>
              <a:gd name="connsiteY3" fmla="*/ 679450 h 679450"/>
              <a:gd name="connsiteX4" fmla="*/ 0 w 3352590"/>
              <a:gd name="connsiteY4" fmla="*/ 679450 h 679450"/>
              <a:gd name="connsiteX5" fmla="*/ 339725 w 3352590"/>
              <a:gd name="connsiteY5" fmla="*/ 339725 h 679450"/>
              <a:gd name="connsiteX6" fmla="*/ 0 w 3352590"/>
              <a:gd name="connsiteY6" fmla="*/ 0 h 67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590" h="679450">
                <a:moveTo>
                  <a:pt x="0" y="0"/>
                </a:moveTo>
                <a:lnTo>
                  <a:pt x="3012865" y="0"/>
                </a:lnTo>
                <a:lnTo>
                  <a:pt x="3352590" y="339725"/>
                </a:lnTo>
                <a:lnTo>
                  <a:pt x="3012865" y="679450"/>
                </a:lnTo>
                <a:lnTo>
                  <a:pt x="0" y="679450"/>
                </a:lnTo>
                <a:lnTo>
                  <a:pt x="339725" y="3397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7746" tIns="56007" rIns="395732" bIns="56007" numCol="1" spcCol="1270" anchor="ctr" anchorCtr="0">
            <a:noAutofit/>
          </a:bodyPr>
          <a:lstStyle/>
          <a:p>
            <a:pPr marL="0" marR="0" lvl="0" indent="0" algn="ctr" defTabSz="18669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t>C. 9214000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21" name="Explosion 1 20"/>
          <p:cNvSpPr/>
          <p:nvPr/>
        </p:nvSpPr>
        <p:spPr bwMode="auto">
          <a:xfrm>
            <a:off x="1364222" y="4421147"/>
            <a:ext cx="1679018" cy="1602699"/>
          </a:xfrm>
          <a:prstGeom prst="irregularSeal1">
            <a:avLst/>
          </a:prstGeom>
          <a:gradFill rotWithShape="0">
            <a:gsLst>
              <a:gs pos="64000">
                <a:srgbClr val="FFFF00"/>
              </a:gs>
              <a:gs pos="81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SAI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2" name="Explosion 1 21"/>
          <p:cNvSpPr/>
          <p:nvPr/>
        </p:nvSpPr>
        <p:spPr bwMode="auto">
          <a:xfrm>
            <a:off x="4528699" y="4421147"/>
            <a:ext cx="1679018" cy="1602699"/>
          </a:xfrm>
          <a:prstGeom prst="irregularSeal1">
            <a:avLst/>
          </a:prstGeom>
          <a:gradFill rotWithShape="0">
            <a:gsLst>
              <a:gs pos="64000">
                <a:srgbClr val="FFFF00"/>
              </a:gs>
              <a:gs pos="81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SAI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3" name="Explosion 1 22"/>
          <p:cNvSpPr/>
          <p:nvPr/>
        </p:nvSpPr>
        <p:spPr bwMode="auto">
          <a:xfrm>
            <a:off x="7698444" y="4573785"/>
            <a:ext cx="1679018" cy="1602699"/>
          </a:xfrm>
          <a:prstGeom prst="irregularSeal1">
            <a:avLst/>
          </a:prstGeom>
          <a:gradFill rotWithShape="0">
            <a:gsLst>
              <a:gs pos="64000">
                <a:srgbClr val="FFFF00"/>
              </a:gs>
              <a:gs pos="81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ĐÚNG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095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animBg="1"/>
      <p:bldP spid="7" grpId="0" animBg="1"/>
      <p:bldP spid="7" grpId="1" animBg="1"/>
      <p:bldP spid="15" grpId="0" animBg="1"/>
      <p:bldP spid="16" grpId="0" animBg="1"/>
      <p:bldP spid="17" grpId="0" animBg="1"/>
      <p:bldP spid="21" grpId="0" animBg="1"/>
      <p:bldP spid="22" grpId="0" animBg="1"/>
      <p:bldP spid="2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772160" y="826135"/>
            <a:ext cx="5995670" cy="1593850"/>
          </a:xfrm>
        </p:spPr>
        <p:txBody>
          <a:bodyPr/>
          <a:lstStyle/>
          <a:p>
            <a:pPr marL="0" indent="0">
              <a:buNone/>
            </a:pPr>
            <a:r>
              <a:rPr lang="en-US" sz="280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</p:txBody>
      </p:sp>
      <p:sp>
        <p:nvSpPr>
          <p:cNvPr id="23" name="AutoShape 18"/>
          <p:cNvSpPr/>
          <p:nvPr/>
        </p:nvSpPr>
        <p:spPr>
          <a:xfrm>
            <a:off x="5561767" y="223602"/>
            <a:ext cx="4883785" cy="3041015"/>
          </a:xfrm>
          <a:prstGeom prst="cloudCallout">
            <a:avLst>
              <a:gd name="adj1" fmla="val -49449"/>
              <a:gd name="adj2" fmla="val 56838"/>
            </a:avLst>
          </a:prstGeom>
          <a:solidFill>
            <a:srgbClr val="99CCFF"/>
          </a:solidFill>
          <a:ln w="9525" cap="flat" cmpd="sng">
            <a:solidFill>
              <a:srgbClr val="FFFFCC"/>
            </a:solidFill>
            <a:prstDash val="solid"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Muốn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800" b="1" noProof="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ước</a:t>
            </a:r>
            <a:r>
              <a:rPr lang="en-US" sz="2800" b="1" noProof="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noProof="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2800" b="1" noProof="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noProof="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800" b="1" noProof="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noProof="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800" b="1" noProof="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noProof="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b="1" noProof="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noProof="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2800" b="1" noProof="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noProof="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b="1" noProof="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nào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24" name="Picture 17" descr="Cau ho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9995" y="1292068"/>
            <a:ext cx="873125" cy="142176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-8092" y="223602"/>
            <a:ext cx="5615362" cy="944563"/>
            <a:chOff x="2384032" y="-10519"/>
            <a:chExt cx="3933865" cy="944754"/>
          </a:xfrm>
        </p:grpSpPr>
        <p:sp>
          <p:nvSpPr>
            <p:cNvPr id="7" name="Rectangle: Rounded Corners 5"/>
            <p:cNvSpPr/>
            <p:nvPr/>
          </p:nvSpPr>
          <p:spPr>
            <a:xfrm>
              <a:off x="2513863" y="44721"/>
              <a:ext cx="3804034" cy="88951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" name="Rectangle: Rounded Corners 4"/>
            <p:cNvSpPr txBox="1"/>
            <p:nvPr/>
          </p:nvSpPr>
          <p:spPr>
            <a:xfrm>
              <a:off x="2384032" y="-10519"/>
              <a:ext cx="3933864" cy="9447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40640" rIns="60960" bIns="40640" spcCol="1270" anchor="ctr"/>
            <a:lstStyle/>
            <a:p>
              <a:pPr marL="0" marR="0" lvl="0" indent="0" algn="ctr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32.15,78694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807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3" grpId="0" animBg="1"/>
      <p:bldP spid="23" grpId="1" animBg="1"/>
      <p:bldP spid="23" grpId="2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9" name="Group 4"/>
          <p:cNvGrpSpPr>
            <a:grpSpLocks/>
          </p:cNvGrpSpPr>
          <p:nvPr/>
        </p:nvGrpSpPr>
        <p:grpSpPr bwMode="auto">
          <a:xfrm>
            <a:off x="-8092" y="223602"/>
            <a:ext cx="5615362" cy="944563"/>
            <a:chOff x="2384032" y="-10519"/>
            <a:chExt cx="3933865" cy="944754"/>
          </a:xfrm>
        </p:grpSpPr>
        <p:sp>
          <p:nvSpPr>
            <p:cNvPr id="6" name="Rectangle: Rounded Corners 5"/>
            <p:cNvSpPr/>
            <p:nvPr/>
          </p:nvSpPr>
          <p:spPr>
            <a:xfrm>
              <a:off x="2513863" y="44721"/>
              <a:ext cx="3804034" cy="88951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" name="Rectangle: Rounded Corners 4"/>
            <p:cNvSpPr txBox="1"/>
            <p:nvPr/>
          </p:nvSpPr>
          <p:spPr>
            <a:xfrm>
              <a:off x="2384032" y="-10519"/>
              <a:ext cx="3933864" cy="9447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40640" rIns="60960" bIns="40640" spcCol="1270" anchor="ctr"/>
            <a:lstStyle/>
            <a:p>
              <a:pPr marL="0" marR="0" lvl="0" indent="0" algn="ctr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3. </a:t>
              </a:r>
              <a:r>
                <a:rPr lang="en-US" sz="3200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Ước</a:t>
              </a:r>
              <a:r>
                <a:rPr lang="en-US" sz="32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lượng</a:t>
              </a:r>
              <a:r>
                <a:rPr lang="en-US" sz="32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2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en-US" sz="32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8455025" y="2117725"/>
            <a:ext cx="4413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421688" y="1903413"/>
            <a:ext cx="62547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484516"/>
            <a:ext cx="11295212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...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2569" y="2958102"/>
            <a:ext cx="9403061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Ví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4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7148 . 593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2569" y="3546427"/>
            <a:ext cx="7647725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mtClean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</a:t>
            </a:r>
            <a:r>
              <a:rPr lang="vi-VN" smtClean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lang="en-US" smtClean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tròn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chữ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ở </a:t>
            </a:r>
            <a:r>
              <a:rPr lang="en-US" i="1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hàng</a:t>
            </a:r>
            <a:r>
              <a:rPr lang="en-US" i="1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cao</a:t>
            </a:r>
            <a:r>
              <a:rPr lang="en-US" i="1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nhất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mỗi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thừa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endParaRPr lang="vi-VN" sz="1800" dirty="0">
              <a:solidFill>
                <a:schemeClr val="tx2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50632" y="3501460"/>
            <a:ext cx="1984997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rabicPlain" startAt="7148"/>
            </a:pP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7000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593         600</a:t>
            </a:r>
            <a:endParaRPr lang="vi-VN" sz="1800" dirty="0">
              <a:solidFill>
                <a:schemeClr val="tx2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8534653"/>
              </p:ext>
            </p:extLst>
          </p:nvPr>
        </p:nvGraphicFramePr>
        <p:xfrm>
          <a:off x="8574520" y="3546427"/>
          <a:ext cx="472643" cy="472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4" name="Equation" r:id="rId3" imgW="126720" imgH="126720" progId="Equation.DSMT4">
                  <p:embed/>
                </p:oleObj>
              </mc:Choice>
              <mc:Fallback>
                <p:oleObj name="Equation" r:id="rId3" imgW="126720" imgH="126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574520" y="3546427"/>
                        <a:ext cx="472643" cy="4726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755707"/>
              </p:ext>
            </p:extLst>
          </p:nvPr>
        </p:nvGraphicFramePr>
        <p:xfrm>
          <a:off x="8551722" y="3940597"/>
          <a:ext cx="472643" cy="472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5" name="Equation" r:id="rId5" imgW="126720" imgH="126720" progId="Equation.DSMT4">
                  <p:embed/>
                </p:oleObj>
              </mc:Choice>
              <mc:Fallback>
                <p:oleObj name="Equation" r:id="rId5" imgW="126720" imgH="126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551722" y="3940597"/>
                        <a:ext cx="472643" cy="4726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448394" y="4319725"/>
            <a:ext cx="11040579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Do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khi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tròn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ta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7000. 600 =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4 200 000 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Tích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ước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</a:t>
            </a:r>
            <a:endParaRPr lang="vi-VN" sz="1800" dirty="0">
              <a:solidFill>
                <a:schemeClr val="tx2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79556" y="4943074"/>
            <a:ext cx="6772166" cy="482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i="1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Thực</a:t>
            </a:r>
            <a:r>
              <a:rPr lang="en-US" b="1" i="1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tế</a:t>
            </a:r>
            <a:r>
              <a:rPr lang="en-US" b="1" i="1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b="1" i="1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tích</a:t>
            </a:r>
            <a:r>
              <a:rPr lang="en-US" b="1" i="1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đúng</a:t>
            </a:r>
            <a:r>
              <a:rPr lang="en-US" b="1" i="1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b="1" i="1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7 148 . 593 =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4 238 764</a:t>
            </a:r>
            <a:endParaRPr lang="vi-VN" sz="18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18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16" grpId="0"/>
      <p:bldP spid="9" grpId="0"/>
      <p:bldP spid="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8421688" y="1903413"/>
            <a:ext cx="62547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2120" y="147283"/>
            <a:ext cx="9962468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3000" b="1" i="1" u="none" strike="noStrike" kern="1200" cap="none" spc="0" normalizeH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1" u="none" strike="noStrike" kern="1200" cap="none" spc="0" normalizeH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kumimoji="0" lang="en-US" sz="3000" b="1" i="1" u="none" strike="noStrike" kern="1200" cap="none" spc="0" normalizeH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kumimoji="0" lang="en-US" sz="3000" b="1" i="1" u="none" strike="noStrike" kern="1200" cap="none" spc="0" normalizeH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sz="3000" b="1" i="1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1" u="none" strike="noStrike" kern="1200" cap="none" spc="0" normalizeH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kumimoji="0" lang="en-US" sz="3000" b="1" i="1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1" u="none" strike="noStrike" kern="1200" cap="none" spc="0" normalizeH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kumimoji="0" lang="en-US" sz="3000" b="1" i="1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1" u="none" strike="noStrike" kern="1200" cap="none" spc="0" normalizeH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sz="3000" b="1" i="1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1" u="none" strike="noStrike" kern="1200" cap="none" spc="0" normalizeH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sz="3000" b="1" i="1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1" u="none" strike="noStrike" kern="1200" cap="none" spc="0" normalizeH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000" b="1" i="1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1" u="none" strike="noStrike" kern="1200" cap="none" spc="0" normalizeH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kumimoji="0" lang="en-US" sz="3000" b="1" i="1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1" u="none" strike="noStrike" kern="1200" cap="none" spc="0" normalizeH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3000" b="1" i="1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1" u="none" strike="noStrike" kern="1200" cap="none" spc="0" normalizeH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3000" b="1" i="1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136596" y="770531"/>
            <a:ext cx="2526129" cy="762501"/>
          </a:xfrm>
          <a:custGeom>
            <a:avLst/>
            <a:gdLst>
              <a:gd name="connsiteX0" fmla="*/ 0 w 2526129"/>
              <a:gd name="connsiteY0" fmla="*/ 76250 h 762501"/>
              <a:gd name="connsiteX1" fmla="*/ 76250 w 2526129"/>
              <a:gd name="connsiteY1" fmla="*/ 0 h 762501"/>
              <a:gd name="connsiteX2" fmla="*/ 2449879 w 2526129"/>
              <a:gd name="connsiteY2" fmla="*/ 0 h 762501"/>
              <a:gd name="connsiteX3" fmla="*/ 2526129 w 2526129"/>
              <a:gd name="connsiteY3" fmla="*/ 76250 h 762501"/>
              <a:gd name="connsiteX4" fmla="*/ 2526129 w 2526129"/>
              <a:gd name="connsiteY4" fmla="*/ 686251 h 762501"/>
              <a:gd name="connsiteX5" fmla="*/ 2449879 w 2526129"/>
              <a:gd name="connsiteY5" fmla="*/ 762501 h 762501"/>
              <a:gd name="connsiteX6" fmla="*/ 76250 w 2526129"/>
              <a:gd name="connsiteY6" fmla="*/ 762501 h 762501"/>
              <a:gd name="connsiteX7" fmla="*/ 0 w 2526129"/>
              <a:gd name="connsiteY7" fmla="*/ 686251 h 762501"/>
              <a:gd name="connsiteX8" fmla="*/ 0 w 2526129"/>
              <a:gd name="connsiteY8" fmla="*/ 76250 h 76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6129" h="762501">
                <a:moveTo>
                  <a:pt x="0" y="76250"/>
                </a:moveTo>
                <a:cubicBezTo>
                  <a:pt x="0" y="34138"/>
                  <a:pt x="34138" y="0"/>
                  <a:pt x="76250" y="0"/>
                </a:cubicBezTo>
                <a:lnTo>
                  <a:pt x="2449879" y="0"/>
                </a:lnTo>
                <a:cubicBezTo>
                  <a:pt x="2491991" y="0"/>
                  <a:pt x="2526129" y="34138"/>
                  <a:pt x="2526129" y="76250"/>
                </a:cubicBezTo>
                <a:lnTo>
                  <a:pt x="2526129" y="686251"/>
                </a:lnTo>
                <a:cubicBezTo>
                  <a:pt x="2526129" y="728363"/>
                  <a:pt x="2491991" y="762501"/>
                  <a:pt x="2449879" y="762501"/>
                </a:cubicBezTo>
                <a:lnTo>
                  <a:pt x="76250" y="762501"/>
                </a:lnTo>
                <a:cubicBezTo>
                  <a:pt x="34138" y="762501"/>
                  <a:pt x="0" y="728363"/>
                  <a:pt x="0" y="686251"/>
                </a:cubicBezTo>
                <a:lnTo>
                  <a:pt x="0" y="76250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773" tIns="113773" rIns="113773" bIns="113773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2400" b="0" i="0" kern="1200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6121. 99</a:t>
            </a:r>
            <a:endParaRPr lang="vi-VN" sz="24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3337310" y="785922"/>
            <a:ext cx="2526129" cy="762501"/>
          </a:xfrm>
          <a:custGeom>
            <a:avLst/>
            <a:gdLst>
              <a:gd name="connsiteX0" fmla="*/ 0 w 2526129"/>
              <a:gd name="connsiteY0" fmla="*/ 76250 h 762501"/>
              <a:gd name="connsiteX1" fmla="*/ 76250 w 2526129"/>
              <a:gd name="connsiteY1" fmla="*/ 0 h 762501"/>
              <a:gd name="connsiteX2" fmla="*/ 2449879 w 2526129"/>
              <a:gd name="connsiteY2" fmla="*/ 0 h 762501"/>
              <a:gd name="connsiteX3" fmla="*/ 2526129 w 2526129"/>
              <a:gd name="connsiteY3" fmla="*/ 76250 h 762501"/>
              <a:gd name="connsiteX4" fmla="*/ 2526129 w 2526129"/>
              <a:gd name="connsiteY4" fmla="*/ 686251 h 762501"/>
              <a:gd name="connsiteX5" fmla="*/ 2449879 w 2526129"/>
              <a:gd name="connsiteY5" fmla="*/ 762501 h 762501"/>
              <a:gd name="connsiteX6" fmla="*/ 76250 w 2526129"/>
              <a:gd name="connsiteY6" fmla="*/ 762501 h 762501"/>
              <a:gd name="connsiteX7" fmla="*/ 0 w 2526129"/>
              <a:gd name="connsiteY7" fmla="*/ 686251 h 762501"/>
              <a:gd name="connsiteX8" fmla="*/ 0 w 2526129"/>
              <a:gd name="connsiteY8" fmla="*/ 76250 h 76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6129" h="762501">
                <a:moveTo>
                  <a:pt x="0" y="76250"/>
                </a:moveTo>
                <a:cubicBezTo>
                  <a:pt x="0" y="34138"/>
                  <a:pt x="34138" y="0"/>
                  <a:pt x="76250" y="0"/>
                </a:cubicBezTo>
                <a:lnTo>
                  <a:pt x="2449879" y="0"/>
                </a:lnTo>
                <a:cubicBezTo>
                  <a:pt x="2491991" y="0"/>
                  <a:pt x="2526129" y="34138"/>
                  <a:pt x="2526129" y="76250"/>
                </a:cubicBezTo>
                <a:lnTo>
                  <a:pt x="2526129" y="686251"/>
                </a:lnTo>
                <a:cubicBezTo>
                  <a:pt x="2526129" y="728363"/>
                  <a:pt x="2491991" y="762501"/>
                  <a:pt x="2449879" y="762501"/>
                </a:cubicBezTo>
                <a:lnTo>
                  <a:pt x="76250" y="762501"/>
                </a:lnTo>
                <a:cubicBezTo>
                  <a:pt x="34138" y="762501"/>
                  <a:pt x="0" y="728363"/>
                  <a:pt x="0" y="686251"/>
                </a:cubicBezTo>
                <a:lnTo>
                  <a:pt x="0" y="76250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773" tIns="113773" rIns="113773" bIns="113773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2400" b="0" i="0" kern="1200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922,11</a:t>
            </a:r>
            <a:r>
              <a:rPr lang="vi-VN" sz="2400" b="0" i="0" kern="12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vi-VN" sz="2400" b="0" i="0" kern="1200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59,38</a:t>
            </a:r>
            <a:endParaRPr lang="vi-VN" sz="24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7393422" y="785922"/>
            <a:ext cx="2526129" cy="762501"/>
          </a:xfrm>
          <a:custGeom>
            <a:avLst/>
            <a:gdLst>
              <a:gd name="connsiteX0" fmla="*/ 0 w 2526129"/>
              <a:gd name="connsiteY0" fmla="*/ 76250 h 762501"/>
              <a:gd name="connsiteX1" fmla="*/ 76250 w 2526129"/>
              <a:gd name="connsiteY1" fmla="*/ 0 h 762501"/>
              <a:gd name="connsiteX2" fmla="*/ 2449879 w 2526129"/>
              <a:gd name="connsiteY2" fmla="*/ 0 h 762501"/>
              <a:gd name="connsiteX3" fmla="*/ 2526129 w 2526129"/>
              <a:gd name="connsiteY3" fmla="*/ 76250 h 762501"/>
              <a:gd name="connsiteX4" fmla="*/ 2526129 w 2526129"/>
              <a:gd name="connsiteY4" fmla="*/ 686251 h 762501"/>
              <a:gd name="connsiteX5" fmla="*/ 2449879 w 2526129"/>
              <a:gd name="connsiteY5" fmla="*/ 762501 h 762501"/>
              <a:gd name="connsiteX6" fmla="*/ 76250 w 2526129"/>
              <a:gd name="connsiteY6" fmla="*/ 762501 h 762501"/>
              <a:gd name="connsiteX7" fmla="*/ 0 w 2526129"/>
              <a:gd name="connsiteY7" fmla="*/ 686251 h 762501"/>
              <a:gd name="connsiteX8" fmla="*/ 0 w 2526129"/>
              <a:gd name="connsiteY8" fmla="*/ 76250 h 76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6129" h="762501">
                <a:moveTo>
                  <a:pt x="0" y="76250"/>
                </a:moveTo>
                <a:cubicBezTo>
                  <a:pt x="0" y="34138"/>
                  <a:pt x="34138" y="0"/>
                  <a:pt x="76250" y="0"/>
                </a:cubicBezTo>
                <a:lnTo>
                  <a:pt x="2449879" y="0"/>
                </a:lnTo>
                <a:cubicBezTo>
                  <a:pt x="2491991" y="0"/>
                  <a:pt x="2526129" y="34138"/>
                  <a:pt x="2526129" y="76250"/>
                </a:cubicBezTo>
                <a:lnTo>
                  <a:pt x="2526129" y="686251"/>
                </a:lnTo>
                <a:cubicBezTo>
                  <a:pt x="2526129" y="728363"/>
                  <a:pt x="2491991" y="762501"/>
                  <a:pt x="2449879" y="762501"/>
                </a:cubicBezTo>
                <a:lnTo>
                  <a:pt x="76250" y="762501"/>
                </a:lnTo>
                <a:cubicBezTo>
                  <a:pt x="34138" y="762501"/>
                  <a:pt x="0" y="728363"/>
                  <a:pt x="0" y="686251"/>
                </a:cubicBezTo>
                <a:lnTo>
                  <a:pt x="0" y="76250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773" tIns="113773" rIns="113773" bIns="113773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2400" b="0" i="0" kern="1200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(-551) . 8314</a:t>
            </a:r>
            <a:endParaRPr lang="vi-VN" sz="24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418053" y="2724839"/>
            <a:ext cx="5423280" cy="500302"/>
            <a:chOff x="423972" y="3198168"/>
            <a:chExt cx="5423280" cy="878037"/>
          </a:xfrm>
        </p:grpSpPr>
        <p:sp>
          <p:nvSpPr>
            <p:cNvPr id="23" name="Rectangle 22"/>
            <p:cNvSpPr/>
            <p:nvPr/>
          </p:nvSpPr>
          <p:spPr>
            <a:xfrm>
              <a:off x="423972" y="3198168"/>
              <a:ext cx="542328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a) 6121. 99     6000 . 100 = 600 000 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4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44296636"/>
                </p:ext>
              </p:extLst>
            </p:nvPr>
          </p:nvGraphicFramePr>
          <p:xfrm>
            <a:off x="2127412" y="3366570"/>
            <a:ext cx="709634" cy="7096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78" name="Equation" r:id="rId3" imgW="126720" imgH="126720" progId="Equation.DSMT4">
                    <p:embed/>
                  </p:oleObj>
                </mc:Choice>
                <mc:Fallback>
                  <p:oleObj name="Equation" r:id="rId3" imgW="126720" imgH="1267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127412" y="3366570"/>
                          <a:ext cx="709634" cy="70963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Rectangle 25"/>
          <p:cNvSpPr/>
          <p:nvPr/>
        </p:nvSpPr>
        <p:spPr>
          <a:xfrm>
            <a:off x="463523" y="3441032"/>
            <a:ext cx="62816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b) 922,11.59,38      900 . 60 = 54 000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1118904"/>
              </p:ext>
            </p:extLst>
          </p:nvPr>
        </p:nvGraphicFramePr>
        <p:xfrm>
          <a:off x="3153987" y="3575443"/>
          <a:ext cx="450364" cy="450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9" name="Equation" r:id="rId5" imgW="126720" imgH="126720" progId="Equation.DSMT4">
                  <p:embed/>
                </p:oleObj>
              </mc:Choice>
              <mc:Fallback>
                <p:oleObj name="Equation" r:id="rId5" imgW="126720" imgH="126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53987" y="3575443"/>
                        <a:ext cx="450364" cy="4503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7"/>
          <p:cNvSpPr/>
          <p:nvPr/>
        </p:nvSpPr>
        <p:spPr>
          <a:xfrm>
            <a:off x="463523" y="4168895"/>
            <a:ext cx="80329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c) (−551).8314       (−600) . 8000 = </a:t>
            </a: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</a:t>
            </a:r>
            <a:r>
              <a:rPr lang="en-US" sz="320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4</a:t>
            </a:r>
            <a:r>
              <a:rPr lang="vi-VN" sz="320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80</a:t>
            </a:r>
            <a:r>
              <a:rPr lang="en-US" sz="320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0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000  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2797953"/>
              </p:ext>
            </p:extLst>
          </p:nvPr>
        </p:nvGraphicFramePr>
        <p:xfrm>
          <a:off x="3211402" y="4319560"/>
          <a:ext cx="450364" cy="450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0" name="Equation" r:id="rId7" imgW="126720" imgH="126720" progId="Equation.DSMT4">
                  <p:embed/>
                </p:oleObj>
              </mc:Choice>
              <mc:Fallback>
                <p:oleObj name="Equation" r:id="rId7" imgW="126720" imgH="12672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11402" y="4319560"/>
                        <a:ext cx="450364" cy="4503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34"/>
          <p:cNvSpPr/>
          <p:nvPr/>
        </p:nvSpPr>
        <p:spPr>
          <a:xfrm>
            <a:off x="4798577" y="1979325"/>
            <a:ext cx="8915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Giải</a:t>
            </a:r>
            <a:endParaRPr lang="vi-VN" sz="32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38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animBg="1"/>
      <p:bldP spid="20" grpId="0" animBg="1"/>
      <p:bldP spid="22" grpId="0" animBg="1"/>
      <p:bldP spid="26" grpId="0"/>
      <p:bldP spid="28" grpId="0"/>
      <p:bldP spid="3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8421688" y="1903413"/>
            <a:ext cx="62547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409" y="313021"/>
            <a:ext cx="8559117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kumimoji="0" lang="en-US" sz="3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sz="3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0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 bạn học sinh </a:t>
            </a:r>
            <a:r>
              <a:rPr lang="vi-VN" sz="3000" b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dùng máy</a:t>
            </a:r>
            <a:r>
              <a:rPr lang="vi-VN" sz="3000" b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0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 cầm tay tính được kết quả của phép tính như </a:t>
            </a:r>
            <a:r>
              <a:rPr lang="vi-VN" sz="3000" b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vi-VN" sz="3000" b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vi-VN" sz="3000" b="1" dirty="0">
              <a:solidFill>
                <a:srgbClr val="00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0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Em hãy kiểm tra lại bằng cách ước lượng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3086" y="943622"/>
            <a:ext cx="3380512" cy="5914377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3117529"/>
              </p:ext>
            </p:extLst>
          </p:nvPr>
        </p:nvGraphicFramePr>
        <p:xfrm>
          <a:off x="295756" y="2527258"/>
          <a:ext cx="3510674" cy="629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2" name="Equation" r:id="rId5" imgW="1346040" imgH="241200" progId="Equation.DSMT4">
                  <p:embed/>
                </p:oleObj>
              </mc:Choice>
              <mc:Fallback>
                <p:oleObj name="Equation" r:id="rId5" imgW="13460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5756" y="2527258"/>
                        <a:ext cx="3510674" cy="6292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28"/>
          <p:cNvSpPr/>
          <p:nvPr/>
        </p:nvSpPr>
        <p:spPr>
          <a:xfrm>
            <a:off x="476809" y="3256165"/>
            <a:ext cx="887414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vi-VN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63566" y="3282723"/>
            <a:ext cx="29770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60463"/>
              </p:ext>
            </p:extLst>
          </p:nvPr>
        </p:nvGraphicFramePr>
        <p:xfrm>
          <a:off x="1089025" y="4021138"/>
          <a:ext cx="22860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3" name="Equation" r:id="rId7" imgW="876240" imgH="228600" progId="Equation.DSMT4">
                  <p:embed/>
                </p:oleObj>
              </mc:Choice>
              <mc:Fallback>
                <p:oleObj name="Equation" r:id="rId7" imgW="876240" imgH="2286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89025" y="4021138"/>
                        <a:ext cx="2286000" cy="59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30"/>
          <p:cNvSpPr/>
          <p:nvPr/>
        </p:nvSpPr>
        <p:spPr>
          <a:xfrm>
            <a:off x="3312629" y="4043781"/>
            <a:ext cx="186781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 +14 =17 </a:t>
            </a:r>
            <a:endParaRPr lang="vi-VN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4717174"/>
              </p:ext>
            </p:extLst>
          </p:nvPr>
        </p:nvGraphicFramePr>
        <p:xfrm>
          <a:off x="5256491" y="4119879"/>
          <a:ext cx="1557337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4" name="Equation" r:id="rId9" imgW="596880" imgH="203040" progId="Equation.DSMT4">
                  <p:embed/>
                </p:oleObj>
              </mc:Choice>
              <mc:Fallback>
                <p:oleObj name="Equation" r:id="rId9" imgW="596880" imgH="203040" progId="Equation.DSMT4">
                  <p:embed/>
                  <p:pic>
                    <p:nvPicPr>
                      <p:cNvPr id="30" name="Object 2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256491" y="4119879"/>
                        <a:ext cx="1557337" cy="53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36"/>
          <p:cNvSpPr/>
          <p:nvPr/>
        </p:nvSpPr>
        <p:spPr>
          <a:xfrm>
            <a:off x="1898455" y="5073983"/>
            <a:ext cx="71426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Do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bấm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29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" grpId="0"/>
      <p:bldP spid="8" grpId="0"/>
      <p:bldP spid="31" grpId="0"/>
      <p:bldP spid="3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9437" y="376240"/>
            <a:ext cx="2060613" cy="756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 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85326" y="339001"/>
            <a:ext cx="93109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 số của Việt Nam tính đến ngày 20/01/2021 là 97 800 744 người  (nguồn: </a:t>
            </a:r>
            <a:r>
              <a:rPr lang="vi-VN" sz="28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https:/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/</a:t>
            </a:r>
            <a:r>
              <a:rPr lang="vi-VN" sz="28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danso.org/viet-nam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 Hãy làm tròn số này đến hàng triệu</a:t>
            </a:r>
            <a:endParaRPr lang="vi-VN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7367" y="1662313"/>
            <a:ext cx="2060613" cy="7565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67980" y="1830981"/>
            <a:ext cx="7627141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20/01/2021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endParaRPr lang="vi-VN" sz="2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80454" y="2829686"/>
            <a:ext cx="2821606" cy="5476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98 000 000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vi-VN" sz="2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62926" y="2895107"/>
            <a:ext cx="39517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(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tròn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hàng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triệu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).</a:t>
            </a:r>
            <a:endParaRPr lang="vi-VN" sz="2800" dirty="0"/>
          </a:p>
        </p:txBody>
      </p:sp>
      <p:sp>
        <p:nvSpPr>
          <p:cNvPr id="7" name="Rectangle 6"/>
          <p:cNvSpPr/>
          <p:nvPr/>
        </p:nvSpPr>
        <p:spPr>
          <a:xfrm>
            <a:off x="1362074" y="2829268"/>
            <a:ext cx="28216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9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7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800 744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 </a:t>
            </a:r>
            <a:endParaRPr lang="vi-VN" sz="28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4945118"/>
              </p:ext>
            </p:extLst>
          </p:nvPr>
        </p:nvGraphicFramePr>
        <p:xfrm>
          <a:off x="4152639" y="2846888"/>
          <a:ext cx="487980" cy="487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0" name="Equation" r:id="rId4" imgW="126720" imgH="126720" progId="Equation.DSMT4">
                  <p:embed/>
                </p:oleObj>
              </mc:Choice>
              <mc:Fallback>
                <p:oleObj name="Equation" r:id="rId4" imgW="126720" imgH="126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52639" y="2846888"/>
                        <a:ext cx="487980" cy="4879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569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12" grpId="0"/>
      <p:bldP spid="6" grpId="0"/>
      <p:bldP spid="8" grpId="0"/>
      <p:bldP spid="9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>
          <a:xfrm>
            <a:off x="2022475" y="4763"/>
            <a:ext cx="7572375" cy="914400"/>
          </a:xfrm>
        </p:spPr>
        <p:txBody>
          <a:bodyPr/>
          <a:lstStyle/>
          <a:p>
            <a:pPr eaLnBrk="1" hangingPunct="1"/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5" name="Content Placeholder 14" descr="Step Up Process diagram showing 5 steps ascending" title="SmartArt"/>
          <p:cNvGraphicFramePr>
            <a:graphicFrameLocks noGrp="1"/>
          </p:cNvGraphicFramePr>
          <p:nvPr>
            <p:ph idx="1"/>
          </p:nvPr>
        </p:nvGraphicFramePr>
        <p:xfrm>
          <a:off x="1440873" y="918865"/>
          <a:ext cx="10404764" cy="4128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73263" y="2016125"/>
            <a:ext cx="1884362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Bước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7050088" y="3532188"/>
          <a:ext cx="5207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Equation" r:id="rId8" imgW="521398" imgH="372053" progId="Equation.DSMT4">
                  <p:embed/>
                </p:oleObj>
              </mc:Choice>
              <mc:Fallback>
                <p:oleObj name="Equation" r:id="rId8" imgW="521398" imgH="372053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0088" y="3532188"/>
                        <a:ext cx="5207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111750" y="1208088"/>
            <a:ext cx="188436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E9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Bước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E9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85163" y="395288"/>
            <a:ext cx="188436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A6B72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Bước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6B72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</a:t>
            </a:r>
          </a:p>
        </p:txBody>
      </p:sp>
      <p:grpSp>
        <p:nvGrpSpPr>
          <p:cNvPr id="22536" name="Group 9"/>
          <p:cNvGrpSpPr>
            <a:grpSpLocks/>
          </p:cNvGrpSpPr>
          <p:nvPr/>
        </p:nvGrpSpPr>
        <p:grpSpPr bwMode="auto">
          <a:xfrm>
            <a:off x="4763" y="157163"/>
            <a:ext cx="1968500" cy="1231900"/>
            <a:chOff x="2513863" y="44721"/>
            <a:chExt cx="1967261" cy="1232149"/>
          </a:xfrm>
        </p:grpSpPr>
        <p:sp>
          <p:nvSpPr>
            <p:cNvPr id="11" name="Rectangle: Rounded Corners 10"/>
            <p:cNvSpPr/>
            <p:nvPr/>
          </p:nvSpPr>
          <p:spPr>
            <a:xfrm>
              <a:off x="2513863" y="44721"/>
              <a:ext cx="1967261" cy="123214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Rectangle: Rounded Corners 4"/>
            <p:cNvSpPr txBox="1"/>
            <p:nvPr/>
          </p:nvSpPr>
          <p:spPr>
            <a:xfrm>
              <a:off x="2550352" y="81240"/>
              <a:ext cx="1894282" cy="11591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40640" rIns="60960" bIns="40640" spcCol="1270" anchor="ctr"/>
            <a:lstStyle/>
            <a:p>
              <a:pPr marL="0" marR="0" lvl="0" indent="0" algn="ctr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Hình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thành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kiến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thức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537" name="Group 12"/>
          <p:cNvGrpSpPr>
            <a:grpSpLocks/>
          </p:cNvGrpSpPr>
          <p:nvPr/>
        </p:nvGrpSpPr>
        <p:grpSpPr bwMode="auto">
          <a:xfrm>
            <a:off x="150813" y="1546225"/>
            <a:ext cx="1785937" cy="1231900"/>
            <a:chOff x="2907315" y="1527749"/>
            <a:chExt cx="1605616" cy="1003510"/>
          </a:xfrm>
        </p:grpSpPr>
        <p:sp>
          <p:nvSpPr>
            <p:cNvPr id="14" name="Rectangle: Rounded Corners 13"/>
            <p:cNvSpPr/>
            <p:nvPr/>
          </p:nvSpPr>
          <p:spPr>
            <a:xfrm>
              <a:off x="2907315" y="1527749"/>
              <a:ext cx="1605616" cy="100351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: Rounded Corners 4"/>
            <p:cNvSpPr txBox="1"/>
            <p:nvPr/>
          </p:nvSpPr>
          <p:spPr>
            <a:xfrm>
              <a:off x="2937286" y="1557493"/>
              <a:ext cx="1545674" cy="9440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3340" tIns="35560" rIns="53340" bIns="35560" spcCol="1270" anchor="ctr"/>
            <a:lstStyle/>
            <a:p>
              <a:pPr marL="0" marR="0" lvl="0" indent="0" algn="ctr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E9E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E9E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Làm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E9E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E9E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tròn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E9E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E9E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số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E9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936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5" grpId="0">
        <p:bldAsOne/>
      </p:bldGraphic>
      <p:bldP spid="3" grpId="0"/>
      <p:bldP spid="8" grpId="0"/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9437" y="376240"/>
            <a:ext cx="2060613" cy="756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 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7303" y="1521025"/>
            <a:ext cx="1156855" cy="7565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32688" y="163265"/>
            <a:ext cx="97593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vi-VN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 chung 9 tháng đầu năm 2019, tổng lượng khách du lịch quốc tế đến Việt Nam đạt </a:t>
            </a:r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12 870 506 </a:t>
            </a:r>
            <a:r>
              <a:rPr lang="vi-VN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lượt khách (nguồn: </a:t>
            </a:r>
            <a:r>
              <a:rPr lang="vi-VN" u="sng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https://vietnamtourism.gov.vn/</a:t>
            </a:r>
            <a:r>
              <a:rPr lang="vi-VN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vi-VN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 làm tròn số này đến </a:t>
            </a:r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hàng trăm</a:t>
            </a:r>
            <a:r>
              <a:rPr lang="vi-VN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vi-VN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4820" name="Picture 4" descr="Hơn 4,5 triệu khách du lịch quốc tế đến Việt Nam trong quý I-2019 - Hànộimớ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887" y="1132761"/>
            <a:ext cx="5251113" cy="572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1032" y="2250311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Tính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chung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9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tháng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đầu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năm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2019,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tổng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lượng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khách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du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lịch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quốc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tế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đến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Việt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Nam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đạt</a:t>
            </a:r>
            <a:endParaRPr lang="vi-VN" dirty="0"/>
          </a:p>
        </p:txBody>
      </p:sp>
      <p:sp>
        <p:nvSpPr>
          <p:cNvPr id="11" name="Rectangle 10"/>
          <p:cNvSpPr/>
          <p:nvPr/>
        </p:nvSpPr>
        <p:spPr>
          <a:xfrm>
            <a:off x="601032" y="3418299"/>
            <a:ext cx="4421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12870506      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12870500  (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 </a:t>
            </a:r>
            <a:endParaRPr lang="vi-VN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956610"/>
              </p:ext>
            </p:extLst>
          </p:nvPr>
        </p:nvGraphicFramePr>
        <p:xfrm>
          <a:off x="1962689" y="3394588"/>
          <a:ext cx="416006" cy="416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3" name="Equation" r:id="rId5" imgW="126720" imgH="126720" progId="Equation.DSMT4">
                  <p:embed/>
                </p:oleObj>
              </mc:Choice>
              <mc:Fallback>
                <p:oleObj name="Equation" r:id="rId5" imgW="126720" imgH="126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62689" y="3394588"/>
                        <a:ext cx="416006" cy="4160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2185218" y="3886735"/>
            <a:ext cx="33906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(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làm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tròn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đến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hàng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trăm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).</a:t>
            </a:r>
            <a:endParaRPr lang="vi-VN" i="1" dirty="0"/>
          </a:p>
        </p:txBody>
      </p:sp>
    </p:spTree>
    <p:extLst>
      <p:ext uri="{BB962C8B-B14F-4D97-AF65-F5344CB8AC3E}">
        <p14:creationId xmlns:p14="http://schemas.microsoft.com/office/powerpoint/2010/main" val="315903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2" grpId="0"/>
      <p:bldP spid="3" grpId="0"/>
      <p:bldP spid="11" grpId="0"/>
      <p:bldP spid="1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9437" y="376240"/>
            <a:ext cx="2060613" cy="756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 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7368" y="1662314"/>
            <a:ext cx="1080536" cy="6219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37964" y="256232"/>
            <a:ext cx="8853004" cy="1539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 inch      2,54 cm.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chéo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cm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màn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32 inch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mười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vi-VN" sz="28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9012956"/>
              </p:ext>
            </p:extLst>
          </p:nvPr>
        </p:nvGraphicFramePr>
        <p:xfrm>
          <a:off x="5130146" y="376240"/>
          <a:ext cx="339687" cy="339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6" name="Equation" r:id="rId3" imgW="126720" imgH="126720" progId="Equation.DSMT4">
                  <p:embed/>
                </p:oleObj>
              </mc:Choice>
              <mc:Fallback>
                <p:oleObj name="Equation" r:id="rId3" imgW="126720" imgH="126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30146" y="376240"/>
                        <a:ext cx="339687" cy="339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1287904" y="1795371"/>
            <a:ext cx="7860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vi-VN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 dài đường chéo bằng của màn hình 32 inch là:</a:t>
            </a:r>
            <a:endParaRPr lang="vi-VN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37964" y="2589491"/>
            <a:ext cx="6096000" cy="5480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32. 2,54 =  81,28 (cm)        81,3 (cm) </a:t>
            </a:r>
            <a:endParaRPr lang="vi-VN" sz="28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5328349"/>
              </p:ext>
            </p:extLst>
          </p:nvPr>
        </p:nvGraphicFramePr>
        <p:xfrm>
          <a:off x="6137908" y="2742129"/>
          <a:ext cx="339687" cy="339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7" name="Equation" r:id="rId5" imgW="126720" imgH="126720" progId="Equation.DSMT4">
                  <p:embed/>
                </p:oleObj>
              </mc:Choice>
              <mc:Fallback>
                <p:oleObj name="Equation" r:id="rId5" imgW="126720" imgH="12672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37908" y="2742129"/>
                        <a:ext cx="339687" cy="339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6145285" y="3081816"/>
            <a:ext cx="47115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</a:t>
            </a:r>
            <a:r>
              <a:rPr lang="en-US" sz="2800" i="1" dirty="0" err="1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i="1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tròn</a:t>
            </a:r>
            <a:r>
              <a:rPr lang="en-US" sz="2800" i="1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i="1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hàng</a:t>
            </a:r>
            <a:r>
              <a:rPr lang="en-US" sz="2800" i="1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phần</a:t>
            </a:r>
            <a:r>
              <a:rPr lang="en-US" sz="2800" i="1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mười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14283" y="4097361"/>
            <a:ext cx="7744351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chéo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màn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gần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81,3 cm.</a:t>
            </a:r>
            <a:endParaRPr lang="vi-VN" sz="280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75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2" grpId="0"/>
      <p:bldP spid="11" grpId="0"/>
      <p:bldP spid="13" grpId="0"/>
      <p:bldP spid="15" grpId="0"/>
      <p:bldP spid="1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6799" y="147283"/>
            <a:ext cx="3205398" cy="756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trắc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nghiệm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8394" y="1139430"/>
            <a:ext cx="6711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Câu 1.  </a:t>
            </a:r>
            <a:r>
              <a:rPr lang="nl-NL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Làm tròn số 12,3564 đến hàng phần trăm</a:t>
            </a:r>
            <a:endParaRPr lang="vi-VN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6024" y="1836721"/>
            <a:ext cx="82364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A. 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</a:rPr>
              <a:t>12,35</a:t>
            </a:r>
            <a:r>
              <a:rPr lang="nl-NL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	  B. 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</a:rPr>
              <a:t>12,36</a:t>
            </a:r>
            <a:r>
              <a:rPr lang="nl-NL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	   C. 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</a:rPr>
              <a:t>12,356</a:t>
            </a:r>
            <a:r>
              <a:rPr lang="nl-NL" dirty="0"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r>
              <a:rPr lang="nl-NL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	         D. 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</a:rPr>
              <a:t>12,4</a:t>
            </a:r>
            <a:r>
              <a:rPr lang="nl-NL" dirty="0"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vi-VN" dirty="0"/>
          </a:p>
        </p:txBody>
      </p:sp>
      <p:sp>
        <p:nvSpPr>
          <p:cNvPr id="18" name="Oval 17"/>
          <p:cNvSpPr/>
          <p:nvPr/>
        </p:nvSpPr>
        <p:spPr>
          <a:xfrm>
            <a:off x="2661645" y="1836245"/>
            <a:ext cx="610552" cy="4579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Rectangle 18"/>
          <p:cNvSpPr/>
          <p:nvPr/>
        </p:nvSpPr>
        <p:spPr>
          <a:xfrm>
            <a:off x="448394" y="2718036"/>
            <a:ext cx="8695606" cy="939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 marR="0" indent="-539750" algn="just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 2.	</a:t>
            </a:r>
            <a:r>
              <a:rPr lang="nl-NL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Dân số thế giới tính đến 11/02/2020 là </a:t>
            </a:r>
            <a:r>
              <a:rPr lang="nl-NL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7 762 912 358 </a:t>
            </a:r>
            <a:r>
              <a:rPr lang="nl-NL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người. Em hãy làm tròn dân số thế giới đến hàng trăm nghìn?</a:t>
            </a:r>
            <a:endParaRPr lang="vi-VN" sz="1800" dirty="0">
              <a:solidFill>
                <a:schemeClr val="tx2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36023" y="4077367"/>
            <a:ext cx="106786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A. 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</a:rPr>
              <a:t>7 762 9</a:t>
            </a:r>
            <a:r>
              <a:rPr lang="nl-NL" dirty="0"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r>
              <a:rPr lang="nl-NL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	B. 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</a:rPr>
              <a:t>7 763 000 000</a:t>
            </a:r>
            <a:r>
              <a:rPr lang="nl-NL" dirty="0"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r>
              <a:rPr lang="nl-NL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	C. 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</a:rPr>
              <a:t>7 762 900 000</a:t>
            </a:r>
            <a:r>
              <a:rPr lang="nl-NL" dirty="0"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r>
              <a:rPr lang="nl-NL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	D. 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</a:rPr>
              <a:t>7 762 912 400</a:t>
            </a:r>
            <a:r>
              <a:rPr lang="nl-NL" dirty="0"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vi-VN" dirty="0"/>
          </a:p>
        </p:txBody>
      </p:sp>
      <p:sp>
        <p:nvSpPr>
          <p:cNvPr id="21" name="Oval 20"/>
          <p:cNvSpPr/>
          <p:nvPr/>
        </p:nvSpPr>
        <p:spPr>
          <a:xfrm>
            <a:off x="5256492" y="4004799"/>
            <a:ext cx="610552" cy="6453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82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6" grpId="0"/>
      <p:bldP spid="18" grpId="0" animBg="1"/>
      <p:bldP spid="19" grpId="0"/>
      <p:bldP spid="20" grpId="0"/>
      <p:bldP spid="2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6799" y="147283"/>
            <a:ext cx="3205398" cy="756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luận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70769" y="398396"/>
            <a:ext cx="6235681" cy="5638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</a:pPr>
            <a:r>
              <a:rPr lang="nl-NL" sz="2800" spc="-30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Ước lượng kết quả của các phép tính sau:</a:t>
            </a:r>
            <a:endParaRPr lang="vi-VN" sz="2800" dirty="0">
              <a:solidFill>
                <a:schemeClr val="tx2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270769" y="1673663"/>
            <a:ext cx="6096000" cy="121161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spc="-30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a) 11,189 + 23,511</a:t>
            </a:r>
            <a:endParaRPr lang="vi-VN" sz="2800" dirty="0">
              <a:solidFill>
                <a:schemeClr val="tx2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b) 91,131 – 9,868</a:t>
            </a:r>
            <a:endParaRPr lang="vi-VN" sz="280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051093" y="3569859"/>
            <a:ext cx="7860857" cy="7565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16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22" grpId="0"/>
      <p:bldP spid="2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1584" y="452559"/>
            <a:ext cx="6554743" cy="5638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-3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Sau bài</a:t>
            </a:r>
            <a:r>
              <a:rPr kumimoji="0" lang="nl-NL" sz="2800" b="0" i="0" u="none" strike="noStrike" kern="1200" cap="none" spc="-3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học này, em đã làm được những gì?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16860" y="1673663"/>
            <a:ext cx="900564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-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-3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Nhận</a:t>
            </a:r>
            <a:r>
              <a:rPr kumimoji="0" lang="en-US" sz="2800" b="0" i="0" u="none" strike="noStrike" kern="1200" cap="none" spc="-3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-3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biết</a:t>
            </a:r>
            <a:r>
              <a:rPr kumimoji="0" lang="en-US" sz="2800" b="0" i="0" u="none" strike="noStrike" kern="1200" cap="none" spc="-3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-3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-3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ý </a:t>
            </a:r>
            <a:r>
              <a:rPr kumimoji="0" lang="en-US" sz="2800" b="0" i="0" u="none" strike="noStrike" kern="1200" cap="none" spc="-3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kumimoji="0" lang="en-US" sz="2800" b="0" i="0" u="none" strike="noStrike" kern="1200" cap="none" spc="-3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-3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-3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-3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việc</a:t>
            </a:r>
            <a:r>
              <a:rPr kumimoji="0" lang="en-US" sz="2800" b="0" i="0" u="none" strike="noStrike" kern="1200" cap="none" spc="-3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-3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ước</a:t>
            </a:r>
            <a:r>
              <a:rPr kumimoji="0" lang="en-US" sz="2800" b="0" i="0" u="none" strike="noStrike" kern="1200" cap="none" spc="-3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-3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lượng</a:t>
            </a:r>
            <a:r>
              <a:rPr kumimoji="0" lang="en-US" sz="2800" b="0" i="0" u="none" strike="noStrike" kern="1200" cap="none" spc="-3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-3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-3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-3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2800" b="0" i="0" u="none" strike="noStrike" kern="1200" cap="none" spc="-3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-3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tròn</a:t>
            </a:r>
            <a:r>
              <a:rPr kumimoji="0" lang="en-US" sz="2800" b="0" i="0" u="none" strike="noStrike" kern="1200" cap="none" spc="-3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-3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tròn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thập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phân</a:t>
            </a:r>
            <a:endParaRPr kumimoji="0" lang="en-US" sz="2800" b="0" i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ước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lượng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tròn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căn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cứ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chính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xác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trước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máy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tay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ước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lượng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tròn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85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rgbClr val="99FFCC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7" descr="Picture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1600" y="3733483"/>
            <a:ext cx="3048000" cy="30400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Text Box 99"/>
          <p:cNvSpPr txBox="1"/>
          <p:nvPr/>
        </p:nvSpPr>
        <p:spPr>
          <a:xfrm>
            <a:off x="1211580" y="1597025"/>
            <a:ext cx="10326370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sz="2800" dirty="0">
                <a:latin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</a:rPr>
              <a:t>Ôn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ước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</a:p>
          <a:p>
            <a:pPr algn="l"/>
            <a:r>
              <a:rPr lang="en-US" sz="2800" dirty="0">
                <a:latin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</a:rPr>
              <a:t>Xem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toán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tiễn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liên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  <a:endParaRPr lang="en-US" sz="2800" dirty="0"/>
          </a:p>
        </p:txBody>
      </p:sp>
      <p:sp>
        <p:nvSpPr>
          <p:cNvPr id="101" name="Text Box 100"/>
          <p:cNvSpPr txBox="1"/>
          <p:nvPr/>
        </p:nvSpPr>
        <p:spPr>
          <a:xfrm>
            <a:off x="1211580" y="2440929"/>
            <a:ext cx="970343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</a:rPr>
              <a:t>Xem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trải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nghiệm</a:t>
            </a:r>
            <a:r>
              <a:rPr lang="en-US" sz="2800" dirty="0">
                <a:latin typeface="Times New Roman" panose="02020603050405020304" pitchFamily="18" charset="0"/>
              </a:rPr>
              <a:t>.  </a:t>
            </a:r>
          </a:p>
        </p:txBody>
      </p:sp>
      <p:sp>
        <p:nvSpPr>
          <p:cNvPr id="104" name="Text Box 103"/>
          <p:cNvSpPr txBox="1"/>
          <p:nvPr/>
        </p:nvSpPr>
        <p:spPr>
          <a:xfrm>
            <a:off x="1190045" y="2917132"/>
            <a:ext cx="780155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</a:rPr>
              <a:t> 7/ </a:t>
            </a:r>
            <a:r>
              <a:rPr lang="en-US" sz="2800" dirty="0" err="1">
                <a:latin typeface="Times New Roman" panose="02020603050405020304" pitchFamily="18" charset="0"/>
              </a:rPr>
              <a:t>sgk</a:t>
            </a:r>
            <a:r>
              <a:rPr lang="en-US" sz="2800" dirty="0">
                <a:latin typeface="Times New Roman" panose="02020603050405020304" pitchFamily="18" charset="0"/>
              </a:rPr>
              <a:t>/42 </a:t>
            </a:r>
            <a:r>
              <a:rPr lang="en-US" sz="2800" dirty="0" err="1">
                <a:latin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luận</a:t>
            </a:r>
            <a:endParaRPr lang="en-US" sz="2800" dirty="0">
              <a:latin typeface="Times New Roman" panose="02020603050405020304" pitchFamily="18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3959225" y="375920"/>
            <a:ext cx="4011295" cy="521970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2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</a:rPr>
              <a:t> GIAO VIỆC VỀ NHÀ</a:t>
            </a:r>
          </a:p>
        </p:txBody>
      </p:sp>
      <p:sp>
        <p:nvSpPr>
          <p:cNvPr id="7" name="Text Box 103"/>
          <p:cNvSpPr txBox="1"/>
          <p:nvPr/>
        </p:nvSpPr>
        <p:spPr>
          <a:xfrm>
            <a:off x="1178267" y="3544742"/>
            <a:ext cx="780155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  <p:bldP spid="101" grpId="0"/>
      <p:bldP spid="101" grpId="1"/>
      <p:bldP spid="104" grpId="0"/>
      <p:bldP spid="104" grpId="1"/>
      <p:bldP spid="10" grpId="0" bldLvl="0" animBg="1"/>
      <p:bldP spid="10" grpId="1" animBg="1"/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/>
          <p:cNvSpPr txBox="1">
            <a:spLocks noChangeArrowheads="1"/>
          </p:cNvSpPr>
          <p:nvPr/>
        </p:nvSpPr>
        <p:spPr bwMode="auto">
          <a:xfrm>
            <a:off x="2134394" y="312627"/>
            <a:ext cx="8142287" cy="1278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vi-VN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grpSp>
        <p:nvGrpSpPr>
          <p:cNvPr id="24579" name="Group 4"/>
          <p:cNvGrpSpPr>
            <a:grpSpLocks/>
          </p:cNvGrpSpPr>
          <p:nvPr/>
        </p:nvGrpSpPr>
        <p:grpSpPr bwMode="auto">
          <a:xfrm>
            <a:off x="4763" y="157163"/>
            <a:ext cx="1968500" cy="1231900"/>
            <a:chOff x="2513863" y="44721"/>
            <a:chExt cx="1967261" cy="1232149"/>
          </a:xfrm>
        </p:grpSpPr>
        <p:sp>
          <p:nvSpPr>
            <p:cNvPr id="6" name="Rectangle: Rounded Corners 5"/>
            <p:cNvSpPr/>
            <p:nvPr/>
          </p:nvSpPr>
          <p:spPr>
            <a:xfrm>
              <a:off x="2513863" y="44721"/>
              <a:ext cx="1967261" cy="123214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" name="Rectangle: Rounded Corners 4"/>
            <p:cNvSpPr txBox="1"/>
            <p:nvPr/>
          </p:nvSpPr>
          <p:spPr>
            <a:xfrm>
              <a:off x="2550352" y="81240"/>
              <a:ext cx="1894282" cy="11591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40640" rIns="60960" bIns="40640" spcCol="1270" anchor="ctr"/>
            <a:lstStyle/>
            <a:p>
              <a:pPr marL="0" marR="0" lvl="0" indent="0" algn="ctr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1.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Làm</a:t>
              </a:r>
              <a:r>
                <a:rPr kumimoji="0" lang="en-US" sz="32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tròn</a:t>
              </a:r>
              <a:r>
                <a:rPr kumimoji="0" lang="en-US" sz="32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số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580" name="Group 7"/>
          <p:cNvGrpSpPr>
            <a:grpSpLocks/>
          </p:cNvGrpSpPr>
          <p:nvPr/>
        </p:nvGrpSpPr>
        <p:grpSpPr bwMode="auto">
          <a:xfrm>
            <a:off x="150813" y="1546225"/>
            <a:ext cx="1785937" cy="1231900"/>
            <a:chOff x="2907315" y="1527749"/>
            <a:chExt cx="1605616" cy="1003510"/>
          </a:xfrm>
        </p:grpSpPr>
        <p:sp>
          <p:nvSpPr>
            <p:cNvPr id="9" name="Rectangle: Rounded Corners 8"/>
            <p:cNvSpPr/>
            <p:nvPr/>
          </p:nvSpPr>
          <p:spPr>
            <a:xfrm>
              <a:off x="2907315" y="1527749"/>
              <a:ext cx="1605616" cy="100351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" name="Rectangle: Rounded Corners 4"/>
            <p:cNvSpPr txBox="1"/>
            <p:nvPr/>
          </p:nvSpPr>
          <p:spPr>
            <a:xfrm>
              <a:off x="2937286" y="1557493"/>
              <a:ext cx="1545674" cy="9440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3340" tIns="35560" rIns="53340" bIns="35560" spcCol="1270" anchor="ctr"/>
            <a:lstStyle/>
            <a:p>
              <a:pPr marL="0" marR="0" lvl="0" indent="0" algn="ctr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E9E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Ví</a:t>
              </a:r>
              <a:r>
                <a:rPr kumimoji="0" lang="en-US" sz="2800" b="0" i="0" u="none" strike="noStrike" kern="1200" cap="none" spc="0" normalizeH="0" noProof="0" dirty="0">
                  <a:ln>
                    <a:noFill/>
                  </a:ln>
                  <a:solidFill>
                    <a:srgbClr val="FE9E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noProof="0" dirty="0" err="1">
                  <a:ln>
                    <a:noFill/>
                  </a:ln>
                  <a:solidFill>
                    <a:srgbClr val="FE9E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dụ</a:t>
              </a:r>
              <a:r>
                <a:rPr kumimoji="0" lang="en-US" sz="2800" b="0" i="0" u="none" strike="noStrike" kern="1200" cap="none" spc="0" normalizeH="0" noProof="0" dirty="0">
                  <a:ln>
                    <a:noFill/>
                  </a:ln>
                  <a:solidFill>
                    <a:srgbClr val="FE9E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1: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E9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24581" name="Graphic 12" descr="Group brainstorm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2813" y="92075"/>
            <a:ext cx="201295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Content Placeholder 14" descr="Step Up Process diagram showing 5 steps ascending" title="SmartArt"/>
          <p:cNvGraphicFramePr>
            <a:graphicFrameLocks/>
          </p:cNvGraphicFramePr>
          <p:nvPr/>
        </p:nvGraphicFramePr>
        <p:xfrm>
          <a:off x="1619331" y="2665901"/>
          <a:ext cx="10404764" cy="4128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614613" y="4627563"/>
            <a:ext cx="188436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45,123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53100" y="3776663"/>
            <a:ext cx="247983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solidFill>
                  <a:srgbClr val="FE9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6,(6)= 6,6666...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FE9E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924925" y="3041650"/>
            <a:ext cx="1884363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A6B72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-1,4142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A6B727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056052" y="3657957"/>
            <a:ext cx="13687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lvl="0" eaLnBrk="1" hangingPunct="1"/>
            <a:r>
              <a:rPr lang="en-US" altLang="vi-VN" sz="2800" b="1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45,1</a:t>
            </a:r>
            <a:r>
              <a:rPr lang="en-US" altLang="vi-VN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vi-VN" sz="2800" b="1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altLang="vi-VN" sz="28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95000"/>
                  <a:lumOff val="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9183927"/>
              </p:ext>
            </p:extLst>
          </p:nvPr>
        </p:nvGraphicFramePr>
        <p:xfrm>
          <a:off x="3119558" y="3738562"/>
          <a:ext cx="1333379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6" name="Equation" r:id="rId9" imgW="571320" imgH="215640" progId="Equation.DSMT4">
                  <p:embed/>
                </p:oleObj>
              </mc:Choice>
              <mc:Fallback>
                <p:oleObj name="Equation" r:id="rId9" imgW="571320" imgH="215640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9558" y="3738562"/>
                        <a:ext cx="1333379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3020767"/>
              </p:ext>
            </p:extLst>
          </p:nvPr>
        </p:nvGraphicFramePr>
        <p:xfrm>
          <a:off x="6538913" y="2967551"/>
          <a:ext cx="1276350" cy="54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" name="Equation" r:id="rId11" imgW="507960" imgH="215640" progId="Equation.DSMT4">
                  <p:embed/>
                </p:oleObj>
              </mc:Choice>
              <mc:Fallback>
                <p:oleObj name="Equation" r:id="rId11" imgW="507960" imgH="215640" progId="Equation.DSMT4">
                  <p:embed/>
                  <p:pic>
                    <p:nvPicPr>
                      <p:cNvPr id="25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8913" y="2967551"/>
                        <a:ext cx="1276350" cy="542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8455025" y="2117725"/>
            <a:ext cx="150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lvl="0" eaLnBrk="1" hangingPunct="1"/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1,4</a:t>
            </a:r>
            <a:r>
              <a:rPr lang="en-US" sz="32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42</a:t>
            </a:r>
            <a:endParaRPr kumimoji="0" lang="en-US" altLang="vi-VN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809052"/>
              </p:ext>
            </p:extLst>
          </p:nvPr>
        </p:nvGraphicFramePr>
        <p:xfrm>
          <a:off x="9853648" y="2138363"/>
          <a:ext cx="1355725" cy="511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8" name="Equation" r:id="rId13" imgW="571320" imgH="215640" progId="Equation.DSMT4">
                  <p:embed/>
                </p:oleObj>
              </mc:Choice>
              <mc:Fallback>
                <p:oleObj name="Equation" r:id="rId13" imgW="571320" imgH="215640" progId="Equation.DSMT4">
                  <p:embed/>
                  <p:pic>
                    <p:nvPicPr>
                      <p:cNvPr id="27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53648" y="2138363"/>
                        <a:ext cx="1355725" cy="5111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8009392"/>
              </p:ext>
            </p:extLst>
          </p:nvPr>
        </p:nvGraphicFramePr>
        <p:xfrm>
          <a:off x="5991582" y="2733675"/>
          <a:ext cx="333375" cy="249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9" name="Equation" r:id="rId15" imgW="253890" imgH="190417" progId="Equation.DSMT4">
                  <p:embed/>
                </p:oleObj>
              </mc:Choice>
              <mc:Fallback>
                <p:oleObj name="Equation" r:id="rId15" imgW="253890" imgH="190417" progId="Equation.DSMT4">
                  <p:embed/>
                  <p:pic>
                    <p:nvPicPr>
                      <p:cNvPr id="29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1582" y="2733675"/>
                        <a:ext cx="333375" cy="249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5623163" y="2677518"/>
            <a:ext cx="62547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E9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455025" y="2117725"/>
            <a:ext cx="4413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9142494"/>
              </p:ext>
            </p:extLst>
          </p:nvPr>
        </p:nvGraphicFramePr>
        <p:xfrm>
          <a:off x="9351206" y="1962150"/>
          <a:ext cx="331787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0" name="Equation" r:id="rId17" imgW="253800" imgH="190440" progId="Equation.DSMT4">
                  <p:embed/>
                </p:oleObj>
              </mc:Choice>
              <mc:Fallback>
                <p:oleObj name="Equation" r:id="rId17" imgW="253800" imgH="190440" progId="Equation.DSMT4">
                  <p:embed/>
                  <p:pic>
                    <p:nvPicPr>
                      <p:cNvPr id="32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51206" y="1962150"/>
                        <a:ext cx="331787" cy="25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8421688" y="1903413"/>
            <a:ext cx="62547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6850189"/>
              </p:ext>
            </p:extLst>
          </p:nvPr>
        </p:nvGraphicFramePr>
        <p:xfrm>
          <a:off x="2938822" y="3485038"/>
          <a:ext cx="333375" cy="249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1" name="Equation" r:id="rId19" imgW="253800" imgH="190440" progId="Equation.DSMT4">
                  <p:embed/>
                </p:oleObj>
              </mc:Choice>
              <mc:Fallback>
                <p:oleObj name="Equation" r:id="rId19" imgW="253800" imgH="190440" progId="Equation.DSMT4">
                  <p:embed/>
                  <p:pic>
                    <p:nvPicPr>
                      <p:cNvPr id="29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8822" y="3485038"/>
                        <a:ext cx="333375" cy="249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230020" y="2912244"/>
            <a:ext cx="150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lvl="0" eaLnBrk="1" hangingPunct="1"/>
            <a:r>
              <a:rPr lang="en-US" sz="32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6,6</a:t>
            </a:r>
            <a:r>
              <a:rPr lang="en-US" sz="32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66</a:t>
            </a:r>
            <a:endParaRPr kumimoji="0" lang="en-US" altLang="vi-VN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3614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9" grpId="0"/>
      <p:bldP spid="26" grpId="0"/>
      <p:bldP spid="30" grpId="0"/>
      <p:bldP spid="31" grpId="0"/>
      <p:bldP spid="33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/>
          <p:cNvSpPr txBox="1">
            <a:spLocks noChangeArrowheads="1"/>
          </p:cNvSpPr>
          <p:nvPr/>
        </p:nvSpPr>
        <p:spPr bwMode="auto">
          <a:xfrm>
            <a:off x="2134394" y="312627"/>
            <a:ext cx="8142287" cy="1278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b) </a:t>
            </a:r>
            <a:r>
              <a:rPr kumimoji="0" lang="en-US" altLang="vi-V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Dựa</a:t>
            </a:r>
            <a:r>
              <a:rPr kumimoji="0" lang="en-US" alt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alt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</a:t>
            </a:r>
            <a:r>
              <a:rPr kumimoji="0" lang="en-US" alt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tắc</a:t>
            </a:r>
            <a:r>
              <a:rPr kumimoji="0" lang="en-US" alt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alt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lần</a:t>
            </a:r>
            <a:r>
              <a:rPr kumimoji="0" lang="en-US" alt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lượt</a:t>
            </a:r>
            <a:r>
              <a:rPr kumimoji="0" lang="en-US" alt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alt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tròn</a:t>
            </a:r>
            <a:r>
              <a:rPr kumimoji="0" lang="en-US" alt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alt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alt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hàng</a:t>
            </a:r>
            <a:r>
              <a:rPr kumimoji="0" lang="en-US" alt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chục</a:t>
            </a:r>
            <a:r>
              <a:rPr kumimoji="0" lang="en-US" alt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altLang="vi-VN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Euphemia" pitchFamily="34" charset="0"/>
              <a:ea typeface="+mn-ea"/>
              <a:cs typeface="+mn-cs"/>
            </a:endParaRPr>
          </a:p>
        </p:txBody>
      </p:sp>
      <p:grpSp>
        <p:nvGrpSpPr>
          <p:cNvPr id="24579" name="Group 4"/>
          <p:cNvGrpSpPr>
            <a:grpSpLocks/>
          </p:cNvGrpSpPr>
          <p:nvPr/>
        </p:nvGrpSpPr>
        <p:grpSpPr bwMode="auto">
          <a:xfrm>
            <a:off x="4763" y="157163"/>
            <a:ext cx="1968500" cy="1231900"/>
            <a:chOff x="2513863" y="44721"/>
            <a:chExt cx="1967261" cy="1232149"/>
          </a:xfrm>
        </p:grpSpPr>
        <p:sp>
          <p:nvSpPr>
            <p:cNvPr id="6" name="Rectangle: Rounded Corners 5"/>
            <p:cNvSpPr/>
            <p:nvPr/>
          </p:nvSpPr>
          <p:spPr>
            <a:xfrm>
              <a:off x="2513863" y="44721"/>
              <a:ext cx="1967261" cy="123214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" name="Rectangle: Rounded Corners 4"/>
            <p:cNvSpPr txBox="1"/>
            <p:nvPr/>
          </p:nvSpPr>
          <p:spPr>
            <a:xfrm>
              <a:off x="2550352" y="81240"/>
              <a:ext cx="1894282" cy="11591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40640" rIns="60960" bIns="40640" spcCol="1270" anchor="ctr"/>
            <a:lstStyle/>
            <a:p>
              <a:pPr marL="0" marR="0" lvl="0" indent="0" algn="ctr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1.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Làm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tròn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số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580" name="Group 7"/>
          <p:cNvGrpSpPr>
            <a:grpSpLocks/>
          </p:cNvGrpSpPr>
          <p:nvPr/>
        </p:nvGrpSpPr>
        <p:grpSpPr bwMode="auto">
          <a:xfrm>
            <a:off x="150813" y="1546225"/>
            <a:ext cx="1785937" cy="1231900"/>
            <a:chOff x="2907315" y="1527749"/>
            <a:chExt cx="1605616" cy="1003510"/>
          </a:xfrm>
        </p:grpSpPr>
        <p:sp>
          <p:nvSpPr>
            <p:cNvPr id="9" name="Rectangle: Rounded Corners 8"/>
            <p:cNvSpPr/>
            <p:nvPr/>
          </p:nvSpPr>
          <p:spPr>
            <a:xfrm>
              <a:off x="2907315" y="1527749"/>
              <a:ext cx="1605616" cy="100351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" name="Rectangle: Rounded Corners 4"/>
            <p:cNvSpPr txBox="1"/>
            <p:nvPr/>
          </p:nvSpPr>
          <p:spPr>
            <a:xfrm>
              <a:off x="2937286" y="1557493"/>
              <a:ext cx="1545674" cy="9440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3340" tIns="35560" rIns="53340" bIns="35560" spcCol="1270" anchor="ctr"/>
            <a:lstStyle/>
            <a:p>
              <a:pPr marL="0" marR="0" lvl="0" indent="0" algn="ctr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E9E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Ví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E9E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E9E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dụ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E9E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1:</a:t>
              </a:r>
            </a:p>
          </p:txBody>
        </p:sp>
      </p:grpSp>
      <p:pic>
        <p:nvPicPr>
          <p:cNvPr id="24581" name="Graphic 12" descr="Group brainstorm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2813" y="92075"/>
            <a:ext cx="201295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Content Placeholder 14" descr="Step Up Process diagram showing 5 steps ascending" title="SmartArt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8826324"/>
              </p:ext>
            </p:extLst>
          </p:nvPr>
        </p:nvGraphicFramePr>
        <p:xfrm>
          <a:off x="1669852" y="2653853"/>
          <a:ext cx="10404764" cy="4128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614613" y="4627563"/>
            <a:ext cx="188436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u="sng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2800" b="1" noProof="0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9,99499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53100" y="3776663"/>
            <a:ext cx="247983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>
                <a:solidFill>
                  <a:srgbClr val="FE9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en-US" sz="2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5,(12)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FE9E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924925" y="3023978"/>
            <a:ext cx="1884363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6B72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67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1,22(5)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A6B727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898455" y="3730525"/>
            <a:ext cx="13687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</a:t>
            </a:r>
            <a:r>
              <a:rPr kumimoji="0" lang="en-US" altLang="vi-VN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9,99499</a:t>
            </a: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0152517"/>
              </p:ext>
            </p:extLst>
          </p:nvPr>
        </p:nvGraphicFramePr>
        <p:xfrm>
          <a:off x="3245646" y="3750662"/>
          <a:ext cx="1043780" cy="460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0" name="Equation" r:id="rId9" imgW="431640" imgH="190440" progId="Equation.DSMT4">
                  <p:embed/>
                </p:oleObj>
              </mc:Choice>
              <mc:Fallback>
                <p:oleObj name="Equation" r:id="rId9" imgW="431640" imgH="190440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5646" y="3750662"/>
                        <a:ext cx="1043780" cy="4609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6411459"/>
              </p:ext>
            </p:extLst>
          </p:nvPr>
        </p:nvGraphicFramePr>
        <p:xfrm>
          <a:off x="6491288" y="2998788"/>
          <a:ext cx="13716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1" name="Equation" r:id="rId11" imgW="545760" imgH="190440" progId="Equation.DSMT4">
                  <p:embed/>
                </p:oleObj>
              </mc:Choice>
              <mc:Fallback>
                <p:oleObj name="Equation" r:id="rId11" imgW="545760" imgH="190440" progId="Equation.DSMT4">
                  <p:embed/>
                  <p:pic>
                    <p:nvPicPr>
                      <p:cNvPr id="25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1288" y="2998788"/>
                        <a:ext cx="1371600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8410689" y="2127826"/>
            <a:ext cx="17302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67</a:t>
            </a:r>
            <a:r>
              <a:rPr kumimoji="0" lang="en-US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5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1,22(5)</a:t>
            </a:r>
            <a:endParaRPr kumimoji="0" lang="en-US" altLang="vi-VN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cs typeface="+mn-cs"/>
            </a:endParaRP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7923671"/>
              </p:ext>
            </p:extLst>
          </p:nvPr>
        </p:nvGraphicFramePr>
        <p:xfrm>
          <a:off x="9898063" y="2168525"/>
          <a:ext cx="1265237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2" name="Equation" r:id="rId13" imgW="533160" imgH="190440" progId="Equation.DSMT4">
                  <p:embed/>
                </p:oleObj>
              </mc:Choice>
              <mc:Fallback>
                <p:oleObj name="Equation" r:id="rId13" imgW="533160" imgH="190440" progId="Equation.DSMT4">
                  <p:embed/>
                  <p:pic>
                    <p:nvPicPr>
                      <p:cNvPr id="27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98063" y="2168525"/>
                        <a:ext cx="1265237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0697291"/>
              </p:ext>
            </p:extLst>
          </p:nvPr>
        </p:nvGraphicFramePr>
        <p:xfrm>
          <a:off x="5790724" y="2733675"/>
          <a:ext cx="333375" cy="249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3" name="Equation" r:id="rId15" imgW="253890" imgH="190417" progId="Equation.DSMT4">
                  <p:embed/>
                </p:oleObj>
              </mc:Choice>
              <mc:Fallback>
                <p:oleObj name="Equation" r:id="rId15" imgW="253890" imgH="190417" progId="Equation.DSMT4">
                  <p:embed/>
                  <p:pic>
                    <p:nvPicPr>
                      <p:cNvPr id="29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0724" y="2733675"/>
                        <a:ext cx="333375" cy="249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5409129" y="2677518"/>
            <a:ext cx="62547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E9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455025" y="2117725"/>
            <a:ext cx="4413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4651243"/>
              </p:ext>
            </p:extLst>
          </p:nvPr>
        </p:nvGraphicFramePr>
        <p:xfrm>
          <a:off x="8893292" y="1962150"/>
          <a:ext cx="331787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4" name="Equation" r:id="rId17" imgW="253800" imgH="190440" progId="Equation.DSMT4">
                  <p:embed/>
                </p:oleObj>
              </mc:Choice>
              <mc:Fallback>
                <p:oleObj name="Equation" r:id="rId17" imgW="253800" imgH="190440" progId="Equation.DSMT4">
                  <p:embed/>
                  <p:pic>
                    <p:nvPicPr>
                      <p:cNvPr id="32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3292" y="1962150"/>
                        <a:ext cx="331787" cy="25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8421688" y="1903413"/>
            <a:ext cx="62547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3588655"/>
              </p:ext>
            </p:extLst>
          </p:nvPr>
        </p:nvGraphicFramePr>
        <p:xfrm>
          <a:off x="1898455" y="3484563"/>
          <a:ext cx="617538" cy="249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5" name="Equation" r:id="rId19" imgW="469800" imgH="190440" progId="Equation.DSMT4">
                  <p:embed/>
                </p:oleObj>
              </mc:Choice>
              <mc:Fallback>
                <p:oleObj name="Equation" r:id="rId19" imgW="469800" imgH="190440" progId="Equation.DSMT4">
                  <p:embed/>
                  <p:pic>
                    <p:nvPicPr>
                      <p:cNvPr id="35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8455" y="3484563"/>
                        <a:ext cx="617538" cy="249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280541" y="2955287"/>
            <a:ext cx="1508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2</a:t>
            </a:r>
            <a:r>
              <a:rPr kumimoji="0" lang="en-US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3</a:t>
            </a:r>
            <a:r>
              <a:rPr kumimoji="0" lang="en-US" b="1" i="0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5,(12)</a:t>
            </a:r>
            <a:endParaRPr kumimoji="0" lang="en-US" altLang="vi-VN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85000"/>
                  <a:lumOff val="15000"/>
                </a:schemeClr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659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9" grpId="0"/>
      <p:bldP spid="26" grpId="0"/>
      <p:bldP spid="30" grpId="0"/>
      <p:bldP spid="31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/>
          <p:cNvSpPr txBox="1">
            <a:spLocks noChangeArrowheads="1"/>
          </p:cNvSpPr>
          <p:nvPr/>
        </p:nvSpPr>
        <p:spPr bwMode="auto">
          <a:xfrm>
            <a:off x="2127412" y="1139430"/>
            <a:ext cx="9158280" cy="1278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 </a:t>
            </a:r>
            <a:r>
              <a:rPr kumimoji="0" lang="en-US" altLang="vi-VN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mọi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đều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dưới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dạng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thập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hữu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hạn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hoặc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vô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hạn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nên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dễ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nhớ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dễ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ước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lượng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dễ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nhiều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thường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tròn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lang="en-US" altLang="vi-VN" sz="3600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vi-VN" sz="5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85000"/>
                  <a:lumOff val="15000"/>
                </a:schemeClr>
              </a:solidFill>
              <a:effectLst/>
              <a:uLnTx/>
              <a:uFillTx/>
            </a:endParaRPr>
          </a:p>
        </p:txBody>
      </p:sp>
      <p:grpSp>
        <p:nvGrpSpPr>
          <p:cNvPr id="24579" name="Group 4"/>
          <p:cNvGrpSpPr>
            <a:grpSpLocks/>
          </p:cNvGrpSpPr>
          <p:nvPr/>
        </p:nvGrpSpPr>
        <p:grpSpPr bwMode="auto">
          <a:xfrm>
            <a:off x="4763" y="157163"/>
            <a:ext cx="1968500" cy="1231900"/>
            <a:chOff x="2513863" y="44721"/>
            <a:chExt cx="1967261" cy="1232149"/>
          </a:xfrm>
        </p:grpSpPr>
        <p:sp>
          <p:nvSpPr>
            <p:cNvPr id="6" name="Rectangle: Rounded Corners 5"/>
            <p:cNvSpPr/>
            <p:nvPr/>
          </p:nvSpPr>
          <p:spPr>
            <a:xfrm>
              <a:off x="2513863" y="44721"/>
              <a:ext cx="1967261" cy="123214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" name="Rectangle: Rounded Corners 4"/>
            <p:cNvSpPr txBox="1"/>
            <p:nvPr/>
          </p:nvSpPr>
          <p:spPr>
            <a:xfrm>
              <a:off x="2550352" y="81240"/>
              <a:ext cx="1894282" cy="11591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40640" rIns="60960" bIns="40640" spcCol="1270" anchor="ctr"/>
            <a:lstStyle/>
            <a:p>
              <a:pPr marL="0" marR="0" lvl="0" indent="0" algn="ctr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1.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Làm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tròn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số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8455025" y="2117725"/>
            <a:ext cx="4413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421688" y="1903413"/>
            <a:ext cx="62547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Title 6"/>
          <p:cNvSpPr txBox="1">
            <a:spLocks noChangeArrowheads="1"/>
          </p:cNvSpPr>
          <p:nvPr/>
        </p:nvSpPr>
        <p:spPr bwMode="auto">
          <a:xfrm>
            <a:off x="448394" y="2436853"/>
            <a:ext cx="1450061" cy="763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ý:</a:t>
            </a:r>
            <a:endParaRPr kumimoji="0" lang="en-US" altLang="vi-VN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Euphemia" pitchFamily="34" charset="0"/>
              <a:ea typeface="+mn-ea"/>
              <a:cs typeface="+mn-cs"/>
            </a:endParaRPr>
          </a:p>
        </p:txBody>
      </p:sp>
      <p:sp>
        <p:nvSpPr>
          <p:cNvPr id="36" name="Title 6"/>
          <p:cNvSpPr txBox="1">
            <a:spLocks noChangeArrowheads="1"/>
          </p:cNvSpPr>
          <p:nvPr/>
        </p:nvSpPr>
        <p:spPr bwMode="auto">
          <a:xfrm>
            <a:off x="1898455" y="2589491"/>
            <a:ext cx="9387237" cy="2289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lvl="0" eaLnBrk="1" hangingPunct="1">
              <a:lnSpc>
                <a:spcPct val="90000"/>
              </a:lnSpc>
            </a:pPr>
            <a:r>
              <a:rPr lang="vi-VN" altLang="vi-VN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Ta phải viết một số dưới dạng thập phân trước khi làm tròn.</a:t>
            </a:r>
          </a:p>
          <a:p>
            <a:pPr lvl="0" eaLnBrk="1" hangingPunct="1">
              <a:lnSpc>
                <a:spcPct val="90000"/>
              </a:lnSpc>
            </a:pPr>
            <a:r>
              <a:rPr lang="vi-VN" altLang="vi-VN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Khi làm tròn số thập phân ta không quan tâm đến dấu của nó.</a:t>
            </a:r>
          </a:p>
        </p:txBody>
      </p:sp>
    </p:spTree>
    <p:extLst>
      <p:ext uri="{BB962C8B-B14F-4D97-AF65-F5344CB8AC3E}">
        <p14:creationId xmlns:p14="http://schemas.microsoft.com/office/powerpoint/2010/main" val="373965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/>
          <p:cNvSpPr txBox="1">
            <a:spLocks noChangeArrowheads="1"/>
          </p:cNvSpPr>
          <p:nvPr/>
        </p:nvSpPr>
        <p:spPr bwMode="auto">
          <a:xfrm>
            <a:off x="2134394" y="376240"/>
            <a:ext cx="8142287" cy="756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a) </a:t>
            </a:r>
            <a:r>
              <a:rPr kumimoji="0" lang="en-US" altLang="vi-V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tròn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hàng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đơn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vị</a:t>
            </a:r>
            <a:r>
              <a:rPr kumimoji="0" lang="en-US" alt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altLang="vi-VN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Euphemia" pitchFamily="34" charset="0"/>
              <a:ea typeface="+mn-ea"/>
              <a:cs typeface="+mn-cs"/>
            </a:endParaRPr>
          </a:p>
        </p:txBody>
      </p:sp>
      <p:grpSp>
        <p:nvGrpSpPr>
          <p:cNvPr id="24579" name="Group 4"/>
          <p:cNvGrpSpPr>
            <a:grpSpLocks/>
          </p:cNvGrpSpPr>
          <p:nvPr/>
        </p:nvGrpSpPr>
        <p:grpSpPr bwMode="auto">
          <a:xfrm>
            <a:off x="4762" y="157163"/>
            <a:ext cx="1970011" cy="829629"/>
            <a:chOff x="2513862" y="44721"/>
            <a:chExt cx="1968771" cy="829797"/>
          </a:xfrm>
        </p:grpSpPr>
        <p:sp>
          <p:nvSpPr>
            <p:cNvPr id="6" name="Rectangle: Rounded Corners 5"/>
            <p:cNvSpPr/>
            <p:nvPr/>
          </p:nvSpPr>
          <p:spPr>
            <a:xfrm>
              <a:off x="2513862" y="44721"/>
              <a:ext cx="1968771" cy="82979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" name="Rectangle: Rounded Corners 4"/>
            <p:cNvSpPr txBox="1"/>
            <p:nvPr/>
          </p:nvSpPr>
          <p:spPr>
            <a:xfrm>
              <a:off x="2550352" y="81240"/>
              <a:ext cx="1779740" cy="7932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40640" rIns="60960" bIns="40640" spcCol="1270" anchor="ctr"/>
            <a:lstStyle/>
            <a:p>
              <a:pPr marL="0" marR="0" lvl="0" indent="0" algn="ctr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 err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32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32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2: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8455025" y="2117725"/>
            <a:ext cx="4413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421688" y="1903413"/>
            <a:ext cx="62547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488781" y="1235044"/>
                <a:ext cx="878766" cy="7936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250</m:t>
                          </m:r>
                        </m:num>
                        <m:den>
                          <m:r>
                            <a:rPr lang="vi-VN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781" y="1235044"/>
                <a:ext cx="878766" cy="7936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/>
          <p:cNvSpPr/>
          <p:nvPr/>
        </p:nvSpPr>
        <p:spPr>
          <a:xfrm>
            <a:off x="3387773" y="1440955"/>
            <a:ext cx="13344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chemeClr val="tx2"/>
                </a:solidFill>
              </a:rPr>
              <a:t>=</a:t>
            </a:r>
            <a:r>
              <a:rPr lang="vi-VN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vi-VN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,(3)</a:t>
            </a:r>
            <a:endParaRPr lang="vi-VN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4998290"/>
              </p:ext>
            </p:extLst>
          </p:nvPr>
        </p:nvGraphicFramePr>
        <p:xfrm>
          <a:off x="4722258" y="1360355"/>
          <a:ext cx="933209" cy="543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6" name="Equation" r:id="rId4" imgW="304560" imgH="177480" progId="Equation.DSMT4">
                  <p:embed/>
                </p:oleObj>
              </mc:Choice>
              <mc:Fallback>
                <p:oleObj name="Equation" r:id="rId4" imgW="3045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22258" y="1360355"/>
                        <a:ext cx="933209" cy="5430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itle 6"/>
          <p:cNvSpPr txBox="1">
            <a:spLocks noChangeArrowheads="1"/>
          </p:cNvSpPr>
          <p:nvPr/>
        </p:nvSpPr>
        <p:spPr bwMode="auto">
          <a:xfrm>
            <a:off x="1058946" y="2074747"/>
            <a:ext cx="8142287" cy="756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b) </a:t>
            </a:r>
            <a:r>
              <a:rPr kumimoji="0" lang="en-US" altLang="vi-V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tròn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hàng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chục</a:t>
            </a:r>
            <a:r>
              <a:rPr kumimoji="0" lang="en-US" alt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altLang="vi-VN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Euphemia" pitchFamily="34" charset="0"/>
              <a:ea typeface="+mn-ea"/>
              <a:cs typeface="+mn-cs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197547"/>
              </p:ext>
            </p:extLst>
          </p:nvPr>
        </p:nvGraphicFramePr>
        <p:xfrm>
          <a:off x="829989" y="3138163"/>
          <a:ext cx="1068465" cy="519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7" name="Equation" r:id="rId6" imgW="469800" imgH="228600" progId="Equation.DSMT4">
                  <p:embed/>
                </p:oleObj>
              </mc:Choice>
              <mc:Fallback>
                <p:oleObj name="Equation" r:id="rId6" imgW="4698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29989" y="3138163"/>
                        <a:ext cx="1068465" cy="519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ectangle 40"/>
          <p:cNvSpPr/>
          <p:nvPr/>
        </p:nvSpPr>
        <p:spPr>
          <a:xfrm>
            <a:off x="1974773" y="3160660"/>
            <a:ext cx="27474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chemeClr val="tx2"/>
                </a:solidFill>
              </a:rPr>
              <a:t>=</a:t>
            </a:r>
            <a:r>
              <a:rPr lang="vi-VN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1,60696126...</a:t>
            </a:r>
            <a:endParaRPr lang="vi-VN" sz="2800" dirty="0"/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7416883"/>
              </p:ext>
            </p:extLst>
          </p:nvPr>
        </p:nvGraphicFramePr>
        <p:xfrm>
          <a:off x="4523649" y="3138163"/>
          <a:ext cx="1190756" cy="51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8" name="Equation" r:id="rId8" imgW="406080" imgH="177480" progId="Equation.DSMT4">
                  <p:embed/>
                </p:oleObj>
              </mc:Choice>
              <mc:Fallback>
                <p:oleObj name="Equation" r:id="rId8" imgW="406080" imgH="17748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23649" y="3138163"/>
                        <a:ext cx="1190756" cy="519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itle 6"/>
          <p:cNvSpPr txBox="1">
            <a:spLocks noChangeArrowheads="1"/>
          </p:cNvSpPr>
          <p:nvPr/>
        </p:nvSpPr>
        <p:spPr bwMode="auto">
          <a:xfrm>
            <a:off x="1024089" y="3770522"/>
            <a:ext cx="8142287" cy="756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c) </a:t>
            </a:r>
            <a:r>
              <a:rPr kumimoji="0" lang="en-US" altLang="vi-V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tròn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hàng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nghìn</a:t>
            </a:r>
            <a:r>
              <a:rPr kumimoji="0" lang="en-US" alt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altLang="vi-VN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Euphemia" pitchFamily="34" charset="0"/>
              <a:ea typeface="+mn-ea"/>
              <a:cs typeface="+mn-cs"/>
            </a:endParaRPr>
          </a:p>
        </p:txBody>
      </p: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595557"/>
              </p:ext>
            </p:extLst>
          </p:nvPr>
        </p:nvGraphicFramePr>
        <p:xfrm>
          <a:off x="2355849" y="4903787"/>
          <a:ext cx="562509" cy="562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9" name="Equation" r:id="rId10" imgW="139680" imgH="139680" progId="Equation.DSMT4">
                  <p:embed/>
                </p:oleObj>
              </mc:Choice>
              <mc:Fallback>
                <p:oleObj name="Equation" r:id="rId10" imgW="139680" imgH="13968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355849" y="4903787"/>
                        <a:ext cx="562509" cy="5625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 44"/>
          <p:cNvSpPr/>
          <p:nvPr/>
        </p:nvSpPr>
        <p:spPr>
          <a:xfrm>
            <a:off x="2873278" y="4954787"/>
            <a:ext cx="27474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chemeClr val="tx2"/>
                </a:solidFill>
              </a:rPr>
              <a:t>=</a:t>
            </a:r>
            <a:r>
              <a:rPr lang="vi-VN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3,14</a:t>
            </a:r>
            <a:r>
              <a:rPr lang="vi-VN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592653...</a:t>
            </a:r>
            <a:endParaRPr lang="vi-VN" sz="2800" dirty="0"/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0926956"/>
              </p:ext>
            </p:extLst>
          </p:nvPr>
        </p:nvGraphicFramePr>
        <p:xfrm>
          <a:off x="5256491" y="4929538"/>
          <a:ext cx="1457047" cy="59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0" name="Equation" r:id="rId12" imgW="495000" imgH="203040" progId="Equation.DSMT4">
                  <p:embed/>
                </p:oleObj>
              </mc:Choice>
              <mc:Fallback>
                <p:oleObj name="Equation" r:id="rId12" imgW="495000" imgH="203040" progId="Equation.DSMT4">
                  <p:embed/>
                  <p:pic>
                    <p:nvPicPr>
                      <p:cNvPr id="42" name="Object 4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256491" y="4929538"/>
                        <a:ext cx="1457047" cy="596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761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8" presetClass="entr" presetSubtype="1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2" grpId="0"/>
      <p:bldP spid="34" grpId="0"/>
      <p:bldP spid="41" grpId="0"/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/>
          <p:cNvSpPr txBox="1">
            <a:spLocks noChangeArrowheads="1"/>
          </p:cNvSpPr>
          <p:nvPr/>
        </p:nvSpPr>
        <p:spPr bwMode="auto">
          <a:xfrm>
            <a:off x="2380215" y="376240"/>
            <a:ext cx="8142287" cy="756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455025" y="2117725"/>
            <a:ext cx="4413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421688" y="1903413"/>
            <a:ext cx="62547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9437" y="376240"/>
            <a:ext cx="2060613" cy="756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vi-VN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6"/>
          <p:cNvSpPr txBox="1">
            <a:spLocks noChangeArrowheads="1"/>
          </p:cNvSpPr>
          <p:nvPr/>
        </p:nvSpPr>
        <p:spPr bwMode="auto">
          <a:xfrm>
            <a:off x="770658" y="1473201"/>
            <a:ext cx="8142287" cy="547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r>
              <a:rPr lang="vi-VN" b="1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Làm tròn đến hàng trăm:               và 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6493747"/>
              </p:ext>
            </p:extLst>
          </p:nvPr>
        </p:nvGraphicFramePr>
        <p:xfrm>
          <a:off x="4493301" y="1548988"/>
          <a:ext cx="1146584" cy="472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6" name="Equation" r:id="rId3" imgW="431640" imgH="177480" progId="Equation.DSMT4">
                  <p:embed/>
                </p:oleObj>
              </mc:Choice>
              <mc:Fallback>
                <p:oleObj name="Equation" r:id="rId3" imgW="4316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93301" y="1548988"/>
                        <a:ext cx="1146584" cy="4721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0346495"/>
              </p:ext>
            </p:extLst>
          </p:nvPr>
        </p:nvGraphicFramePr>
        <p:xfrm>
          <a:off x="6096000" y="1481380"/>
          <a:ext cx="1464693" cy="565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7" name="Equation" r:id="rId5" imgW="558720" imgH="215640" progId="Equation.DSMT4">
                  <p:embed/>
                </p:oleObj>
              </mc:Choice>
              <mc:Fallback>
                <p:oleObj name="Equation" r:id="rId5" imgW="55872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96000" y="1481380"/>
                        <a:ext cx="1464693" cy="5659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itle 6"/>
          <p:cNvSpPr txBox="1">
            <a:spLocks noChangeArrowheads="1"/>
          </p:cNvSpPr>
          <p:nvPr/>
        </p:nvSpPr>
        <p:spPr bwMode="auto">
          <a:xfrm>
            <a:off x="777676" y="2055463"/>
            <a:ext cx="8142287" cy="547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r>
              <a:rPr lang="vi-VN" b="1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Làm tròn </a:t>
            </a:r>
            <a:r>
              <a:rPr lang="vi-VN" b="1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</a:t>
            </a:r>
            <a:r>
              <a:rPr lang="vi-VN" b="1" smtClean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nghìn:             </a:t>
            </a:r>
            <a:r>
              <a:rPr lang="vi-VN" b="1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6,(234)  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0743811"/>
              </p:ext>
            </p:extLst>
          </p:nvPr>
        </p:nvGraphicFramePr>
        <p:xfrm>
          <a:off x="4686572" y="2173161"/>
          <a:ext cx="760041" cy="432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8" name="Equation" r:id="rId7" imgW="317160" imgH="228600" progId="Equation.DSMT4">
                  <p:embed/>
                </p:oleObj>
              </mc:Choice>
              <mc:Fallback>
                <p:oleObj name="Equation" r:id="rId7" imgW="3171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86572" y="2173161"/>
                        <a:ext cx="760041" cy="4329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5061293"/>
              </p:ext>
            </p:extLst>
          </p:nvPr>
        </p:nvGraphicFramePr>
        <p:xfrm>
          <a:off x="3302000" y="2336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9" name="Equation" r:id="rId9" imgW="914400" imgH="198720" progId="Equation.DSMT4">
                  <p:embed/>
                </p:oleObj>
              </mc:Choice>
              <mc:Fallback>
                <p:oleObj name="Equation" r:id="rId9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302000" y="23368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itle 6"/>
          <p:cNvSpPr txBox="1">
            <a:spLocks noChangeArrowheads="1"/>
          </p:cNvSpPr>
          <p:nvPr/>
        </p:nvSpPr>
        <p:spPr bwMode="auto">
          <a:xfrm>
            <a:off x="268881" y="2566470"/>
            <a:ext cx="763190" cy="548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r>
              <a:rPr lang="en-US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vi-V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76707" y="2884540"/>
            <a:ext cx="39869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vi-VN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1000   = 3</a:t>
            </a:r>
            <a:r>
              <a:rPr lang="vi-VN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41,59265… 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7117412"/>
              </p:ext>
            </p:extLst>
          </p:nvPr>
        </p:nvGraphicFramePr>
        <p:xfrm>
          <a:off x="2295337" y="2977875"/>
          <a:ext cx="346037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0" name="Equation" r:id="rId11" imgW="139680" imgH="139680" progId="Equation.DSMT4">
                  <p:embed/>
                </p:oleObj>
              </mc:Choice>
              <mc:Fallback>
                <p:oleObj name="Equation" r:id="rId11" imgW="13968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295337" y="2977875"/>
                        <a:ext cx="346037" cy="336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5066592" y="2884540"/>
            <a:ext cx="39998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tròn đến hàng trăm là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032988" y="2840921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135900" y="3364141"/>
            <a:ext cx="38876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= -</a:t>
            </a:r>
            <a:r>
              <a:rPr lang="vi-VN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41,421356…</a:t>
            </a: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6448809"/>
              </p:ext>
            </p:extLst>
          </p:nvPr>
        </p:nvGraphicFramePr>
        <p:xfrm>
          <a:off x="1032071" y="3334143"/>
          <a:ext cx="1464693" cy="565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1" name="Equation" r:id="rId13" imgW="558720" imgH="215640" progId="Equation.DSMT4">
                  <p:embed/>
                </p:oleObj>
              </mc:Choice>
              <mc:Fallback>
                <p:oleObj name="Equation" r:id="rId13" imgW="558720" imgH="21564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32071" y="3334143"/>
                        <a:ext cx="1464693" cy="5659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5"/>
          <p:cNvSpPr/>
          <p:nvPr/>
        </p:nvSpPr>
        <p:spPr>
          <a:xfrm>
            <a:off x="5098436" y="3381000"/>
            <a:ext cx="39998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tròn đến hàng trăm là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173182" y="3354144"/>
            <a:ext cx="8435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-100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176707" y="4045195"/>
            <a:ext cx="38587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vi-VN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= -2,23</a:t>
            </a:r>
            <a:r>
              <a:rPr lang="vi-VN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vi-VN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06797... </a:t>
            </a: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5865857"/>
              </p:ext>
            </p:extLst>
          </p:nvPr>
        </p:nvGraphicFramePr>
        <p:xfrm>
          <a:off x="1620174" y="4062529"/>
          <a:ext cx="888160" cy="505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2" name="Equation" r:id="rId14" imgW="317160" imgH="228600" progId="Equation.DSMT4">
                  <p:embed/>
                </p:oleObj>
              </mc:Choice>
              <mc:Fallback>
                <p:oleObj name="Equation" r:id="rId14" imgW="317160" imgH="22860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20174" y="4062529"/>
                        <a:ext cx="888160" cy="5058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9"/>
          <p:cNvSpPr/>
          <p:nvPr/>
        </p:nvSpPr>
        <p:spPr>
          <a:xfrm>
            <a:off x="4920150" y="4067980"/>
            <a:ext cx="49471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tròn đến hàng phần nghìn là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867338" y="4045194"/>
            <a:ext cx="11128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-2,236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491886" y="4682630"/>
            <a:ext cx="32303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6,(234) </a:t>
            </a:r>
            <a:r>
              <a:rPr lang="vi-VN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=6,23</a:t>
            </a:r>
            <a:r>
              <a:rPr lang="vi-VN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234... 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887650" y="4661698"/>
            <a:ext cx="49471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tròn đến hàng phần nghìn là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9891253" y="4661698"/>
            <a:ext cx="9925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6,234</a:t>
            </a:r>
          </a:p>
        </p:txBody>
      </p:sp>
    </p:spTree>
    <p:extLst>
      <p:ext uri="{BB962C8B-B14F-4D97-AF65-F5344CB8AC3E}">
        <p14:creationId xmlns:p14="http://schemas.microsoft.com/office/powerpoint/2010/main" val="293754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8" presetClass="entr" presetSubtype="1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11" grpId="0"/>
      <p:bldP spid="14" grpId="0"/>
      <p:bldP spid="15" grpId="0"/>
      <p:bldP spid="23" grpId="0"/>
      <p:bldP spid="24" grpId="0"/>
      <p:bldP spid="27" grpId="0"/>
      <p:bldP spid="28" grpId="0"/>
      <p:bldP spid="32" grpId="0"/>
      <p:bldP spid="34" grpId="0"/>
      <p:bldP spid="36" grpId="0"/>
    </p:bldLst>
  </p:timing>
</p:sld>
</file>

<file path=ppt/theme/theme1.xml><?xml version="1.0" encoding="utf-8"?>
<a:theme xmlns:a="http://schemas.openxmlformats.org/drawingml/2006/main" name="Communications and Dialogues">
  <a:themeElements>
    <a:clrScheme name="Communications and Dialogu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Communications and Dialogu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Communications and Dialogu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ommunications and Dialogues">
  <a:themeElements>
    <a:clrScheme name="Communications and Dialogu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Communications and Dialogu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Communications and Dialogu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ildren Playing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03461883.potx" id="{18737D51-7733-4200-B5C9-BF22CA2CE631}" vid="{40CEFE45-12FF-4454-86EB-59F04C858872}"/>
    </a:ext>
  </a:extLst>
</a:theme>
</file>

<file path=ppt/theme/theme4.xml><?xml version="1.0" encoding="utf-8"?>
<a:theme xmlns:a="http://schemas.openxmlformats.org/drawingml/2006/main" name="1_Children Playing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03461883.potx" id="{18737D51-7733-4200-B5C9-BF22CA2CE631}" vid="{40CEFE45-12FF-4454-86EB-59F04C858872}"/>
    </a:ext>
  </a:extLst>
</a:theme>
</file>

<file path=ppt/theme/theme5.xml><?xml version="1.0" encoding="utf-8"?>
<a:theme xmlns:a="http://schemas.openxmlformats.org/drawingml/2006/main" name="2_Children Playing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03461883.potx" id="{18737D51-7733-4200-B5C9-BF22CA2CE631}" vid="{40CEFE45-12FF-4454-86EB-59F04C858872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957</TotalTime>
  <Words>2795</Words>
  <Application>Microsoft Office PowerPoint</Application>
  <PresentationFormat>Custom</PresentationFormat>
  <Paragraphs>346</Paragraphs>
  <Slides>45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Communications and Dialogues</vt:lpstr>
      <vt:lpstr>1_Communications and Dialogues</vt:lpstr>
      <vt:lpstr>Children Playing 16x9</vt:lpstr>
      <vt:lpstr>1_Children Playing 16x9</vt:lpstr>
      <vt:lpstr>2_Children Playing 16x9</vt:lpstr>
      <vt:lpstr>Equation</vt:lpstr>
      <vt:lpstr>PowerPoint Presentation</vt:lpstr>
      <vt:lpstr>PowerPoint Presentation</vt:lpstr>
      <vt:lpstr>PowerPoint Presentation</vt:lpstr>
      <vt:lpstr>Các bước để làm tròn số: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PC</cp:lastModifiedBy>
  <cp:revision>348</cp:revision>
  <dcterms:created xsi:type="dcterms:W3CDTF">2010-03-01T11:27:00Z</dcterms:created>
  <dcterms:modified xsi:type="dcterms:W3CDTF">2024-11-27T14:44:56Z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1033-11.2.0.10200</vt:lpwstr>
  </property>
</Properties>
</file>