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sldIdLst>
    <p:sldId id="382" r:id="rId2"/>
    <p:sldId id="291" r:id="rId3"/>
    <p:sldId id="302" r:id="rId4"/>
    <p:sldId id="386" r:id="rId5"/>
    <p:sldId id="293" r:id="rId6"/>
    <p:sldId id="260" r:id="rId7"/>
    <p:sldId id="294" r:id="rId8"/>
    <p:sldId id="387" r:id="rId9"/>
    <p:sldId id="388" r:id="rId10"/>
    <p:sldId id="296" r:id="rId11"/>
    <p:sldId id="390" r:id="rId12"/>
    <p:sldId id="391" r:id="rId13"/>
    <p:sldId id="368" r:id="rId14"/>
    <p:sldId id="392" r:id="rId15"/>
    <p:sldId id="363" r:id="rId16"/>
    <p:sldId id="364" r:id="rId17"/>
    <p:sldId id="365" r:id="rId18"/>
    <p:sldId id="367" r:id="rId19"/>
    <p:sldId id="371" r:id="rId20"/>
    <p:sldId id="372" r:id="rId21"/>
    <p:sldId id="393" r:id="rId22"/>
    <p:sldId id="380" r:id="rId23"/>
  </p:sldIdLst>
  <p:sldSz cx="9144000" cy="5143500" type="screen16x9"/>
  <p:notesSz cx="6858000" cy="9144000"/>
  <p:embeddedFontLst>
    <p:embeddedFont>
      <p:font typeface="Impact" panose="020B0806030902050204" pitchFamily="34" charset="0"/>
      <p:regular r:id="rId25"/>
    </p:embeddedFont>
    <p:embeddedFont>
      <p:font typeface="微软雅黑" panose="020B0503020204020204" pitchFamily="34" charset="-122"/>
      <p:regular r:id="rId26"/>
      <p:bold r:id="rId27"/>
    </p:embeddedFont>
    <p:embeddedFont>
      <p:font typeface="Arial Unicode MS" panose="020B0604020202020204" pitchFamily="34" charset="-128"/>
      <p:regular r:id="rId28"/>
    </p:embeddedFont>
    <p:embeddedFont>
      <p:font typeface="黑体" panose="02010609060101010101" pitchFamily="49" charset="-122"/>
      <p:regular r:id="rId29"/>
    </p:embeddedFont>
    <p:embeddedFont>
      <p:font typeface="SimSun" panose="02010600030101010101" pitchFamily="2" charset="-122"/>
      <p:regular r:id="rId30"/>
    </p:embeddedFont>
    <p:embeddedFont>
      <p:font typeface="Calibri Light" panose="020F0302020204030204" pitchFamily="34" charset="0"/>
      <p:regular r:id="rId31"/>
      <p:italic r:id="rId32"/>
    </p:embeddedFont>
    <p:embeddedFont>
      <p:font typeface=".VnTime" panose="020B7200000000000000" pitchFamily="3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
      <p:font typeface="方正兰亭黑_GBK" panose="02010600030101010101" charset="-122"/>
      <p:regular r:id="rId41"/>
    </p:embeddedFont>
  </p:embeddedFontLst>
  <p:custDataLst>
    <p:tags r:id="rId4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4"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B9779"/>
    <a:srgbClr val="E94848"/>
    <a:srgbClr val="EEECE1"/>
    <a:srgbClr val="A5CB52"/>
    <a:srgbClr val="F2F2F2"/>
    <a:srgbClr val="30B8D8"/>
    <a:srgbClr val="007D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45" autoAdjust="0"/>
    <p:restoredTop sz="99755" autoAdjust="0"/>
  </p:normalViewPr>
  <p:slideViewPr>
    <p:cSldViewPr>
      <p:cViewPr varScale="1">
        <p:scale>
          <a:sx n="98" d="100"/>
          <a:sy n="98" d="100"/>
        </p:scale>
        <p:origin x="708" y="96"/>
      </p:cViewPr>
      <p:guideLst>
        <p:guide pos="2880"/>
        <p:guide orient="horz" pos="1620"/>
      </p:guideLst>
    </p:cSldViewPr>
  </p:slideViewPr>
  <p:notesTextViewPr>
    <p:cViewPr>
      <p:scale>
        <a:sx n="1" d="1"/>
        <a:sy n="1" d="1"/>
      </p:scale>
      <p:origin x="0" y="0"/>
    </p:cViewPr>
  </p:notesTextViewPr>
  <p:sorterViewPr>
    <p:cViewPr>
      <p:scale>
        <a:sx n="33" d="100"/>
        <a:sy n="3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064D4F-0E9C-4E20-8456-E7D024E17572}" type="datetimeFigureOut">
              <a:rPr lang="zh-CN" altLang="en-US" smtClean="0"/>
              <a:pPr/>
              <a:t>2024/10/12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77E8F4-36F5-42F3-8BF8-DD642CEEF780}" type="slidenum">
              <a:rPr lang="zh-CN" altLang="en-US" smtClean="0"/>
              <a:pPr/>
              <a:t>‹#›</a:t>
            </a:fld>
            <a:endParaRPr lang="zh-CN" altLang="en-US"/>
          </a:p>
        </p:txBody>
      </p:sp>
    </p:spTree>
    <p:extLst>
      <p:ext uri="{BB962C8B-B14F-4D97-AF65-F5344CB8AC3E}">
        <p14:creationId xmlns:p14="http://schemas.microsoft.com/office/powerpoint/2010/main" val="1042100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13</a:t>
            </a:fld>
            <a:endParaRPr lang="zh-CN" altLang="en-US"/>
          </a:p>
        </p:txBody>
      </p:sp>
    </p:spTree>
    <p:extLst>
      <p:ext uri="{BB962C8B-B14F-4D97-AF65-F5344CB8AC3E}">
        <p14:creationId xmlns:p14="http://schemas.microsoft.com/office/powerpoint/2010/main" val="2488346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14</a:t>
            </a:fld>
            <a:endParaRPr lang="zh-CN" altLang="en-US"/>
          </a:p>
        </p:txBody>
      </p:sp>
    </p:spTree>
    <p:extLst>
      <p:ext uri="{BB962C8B-B14F-4D97-AF65-F5344CB8AC3E}">
        <p14:creationId xmlns:p14="http://schemas.microsoft.com/office/powerpoint/2010/main" val="4293059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19</a:t>
            </a:fld>
            <a:endParaRPr lang="zh-CN" altLang="en-US"/>
          </a:p>
        </p:txBody>
      </p:sp>
    </p:spTree>
    <p:extLst>
      <p:ext uri="{BB962C8B-B14F-4D97-AF65-F5344CB8AC3E}">
        <p14:creationId xmlns:p14="http://schemas.microsoft.com/office/powerpoint/2010/main" val="2665196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20</a:t>
            </a:fld>
            <a:endParaRPr lang="zh-CN" altLang="en-US"/>
          </a:p>
        </p:txBody>
      </p:sp>
    </p:spTree>
    <p:extLst>
      <p:ext uri="{BB962C8B-B14F-4D97-AF65-F5344CB8AC3E}">
        <p14:creationId xmlns:p14="http://schemas.microsoft.com/office/powerpoint/2010/main" val="2665196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77E8F4-36F5-42F3-8BF8-DD642CEEF780}" type="slidenum">
              <a:rPr lang="zh-CN" altLang="en-US" smtClean="0"/>
              <a:pPr/>
              <a:t>22</a:t>
            </a:fld>
            <a:endParaRPr lang="zh-CN" altLang="en-US"/>
          </a:p>
        </p:txBody>
      </p:sp>
    </p:spTree>
    <p:extLst>
      <p:ext uri="{BB962C8B-B14F-4D97-AF65-F5344CB8AC3E}">
        <p14:creationId xmlns:p14="http://schemas.microsoft.com/office/powerpoint/2010/main" val="324252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0356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592ADA-4250-4FCF-A651-0F312BFFC3F1}" type="datetimeFigureOut">
              <a:rPr lang="zh-CN" altLang="en-US" smtClean="0"/>
              <a:pPr/>
              <a:t>2024/10/12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814386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2"/>
            <a:ext cx="2057400" cy="329088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154782"/>
            <a:ext cx="6019800" cy="329088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A592ADA-4250-4FCF-A651-0F312BFFC3F1}" type="datetimeFigureOut">
              <a:rPr lang="zh-CN" altLang="en-US" smtClean="0"/>
              <a:pPr/>
              <a:t>2024/10/12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20356346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D84323-2A5C-42FB-892F-74069FCA80C7}" type="datetimeFigureOut">
              <a:rPr lang="en-US" smtClean="0"/>
              <a:pPr/>
              <a:t>10/12/2024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AED8E0-B6DC-4E2D-B722-BEDB42CE87D9}" type="slidenum">
              <a:rPr lang="en-US" smtClean="0"/>
              <a:pPr/>
              <a:t>‹#›</a:t>
            </a:fld>
            <a:endParaRPr lang="en-US"/>
          </a:p>
        </p:txBody>
      </p:sp>
    </p:spTree>
    <p:extLst>
      <p:ext uri="{BB962C8B-B14F-4D97-AF65-F5344CB8AC3E}">
        <p14:creationId xmlns:p14="http://schemas.microsoft.com/office/powerpoint/2010/main" val="3584218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8" name="矩形 7"/>
          <p:cNvSpPr/>
          <p:nvPr/>
        </p:nvSpPr>
        <p:spPr>
          <a:xfrm>
            <a:off x="0" y="-1"/>
            <a:ext cx="9144000" cy="52798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47"/>
          <p:cNvSpPr/>
          <p:nvPr userDrawn="1"/>
        </p:nvSpPr>
        <p:spPr>
          <a:xfrm rot="2700000">
            <a:off x="488189" y="379561"/>
            <a:ext cx="216704" cy="216704"/>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47"/>
          <p:cNvSpPr/>
          <p:nvPr userDrawn="1"/>
        </p:nvSpPr>
        <p:spPr>
          <a:xfrm rot="2700000">
            <a:off x="469274" y="712765"/>
            <a:ext cx="108352" cy="108352"/>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47"/>
          <p:cNvSpPr/>
          <p:nvPr userDrawn="1"/>
        </p:nvSpPr>
        <p:spPr>
          <a:xfrm rot="18900000" flipV="1">
            <a:off x="132264" y="388006"/>
            <a:ext cx="298169" cy="298169"/>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47"/>
          <p:cNvSpPr/>
          <p:nvPr userDrawn="1"/>
        </p:nvSpPr>
        <p:spPr>
          <a:xfrm rot="2700000">
            <a:off x="290580" y="602328"/>
            <a:ext cx="136370" cy="136370"/>
          </a:xfrm>
          <a:custGeom>
            <a:avLst/>
            <a:gdLst>
              <a:gd name="connsiteX0" fmla="*/ 0 w 416623"/>
              <a:gd name="connsiteY0" fmla="*/ 0 h 416623"/>
              <a:gd name="connsiteX1" fmla="*/ 416623 w 416623"/>
              <a:gd name="connsiteY1" fmla="*/ 0 h 416623"/>
              <a:gd name="connsiteX2" fmla="*/ 416623 w 416623"/>
              <a:gd name="connsiteY2" fmla="*/ 416623 h 416623"/>
              <a:gd name="connsiteX3" fmla="*/ 0 w 416623"/>
              <a:gd name="connsiteY3" fmla="*/ 416623 h 416623"/>
              <a:gd name="connsiteX4" fmla="*/ 0 w 416623"/>
              <a:gd name="connsiteY4" fmla="*/ 0 h 416623"/>
              <a:gd name="connsiteX0" fmla="*/ 0 w 416623"/>
              <a:gd name="connsiteY0" fmla="*/ 416623 h 416623"/>
              <a:gd name="connsiteX1" fmla="*/ 416623 w 416623"/>
              <a:gd name="connsiteY1" fmla="*/ 0 h 416623"/>
              <a:gd name="connsiteX2" fmla="*/ 416623 w 416623"/>
              <a:gd name="connsiteY2" fmla="*/ 416623 h 416623"/>
              <a:gd name="connsiteX3" fmla="*/ 0 w 416623"/>
              <a:gd name="connsiteY3" fmla="*/ 416623 h 416623"/>
            </a:gdLst>
            <a:ahLst/>
            <a:cxnLst>
              <a:cxn ang="0">
                <a:pos x="connsiteX0" y="connsiteY0"/>
              </a:cxn>
              <a:cxn ang="0">
                <a:pos x="connsiteX1" y="connsiteY1"/>
              </a:cxn>
              <a:cxn ang="0">
                <a:pos x="connsiteX2" y="connsiteY2"/>
              </a:cxn>
              <a:cxn ang="0">
                <a:pos x="connsiteX3" y="connsiteY3"/>
              </a:cxn>
            </a:cxnLst>
            <a:rect l="l" t="t" r="r" b="b"/>
            <a:pathLst>
              <a:path w="416623" h="416623">
                <a:moveTo>
                  <a:pt x="0" y="416623"/>
                </a:moveTo>
                <a:lnTo>
                  <a:pt x="416623" y="0"/>
                </a:lnTo>
                <a:lnTo>
                  <a:pt x="416623" y="416623"/>
                </a:lnTo>
                <a:lnTo>
                  <a:pt x="0" y="41662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4681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CA592ADA-4250-4FCF-A651-0F312BFFC3F1}" type="datetimeFigureOut">
              <a:rPr lang="zh-CN" altLang="en-US" smtClean="0"/>
              <a:pPr/>
              <a:t>2024/10/12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062644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A592ADA-4250-4FCF-A651-0F312BFFC3F1}" type="datetimeFigureOut">
              <a:rPr lang="zh-CN" altLang="en-US" smtClean="0"/>
              <a:pPr/>
              <a:t>2024/10/12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298138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A592ADA-4250-4FCF-A651-0F312BFFC3F1}" type="datetimeFigureOut">
              <a:rPr lang="zh-CN" altLang="en-US" smtClean="0"/>
              <a:pPr/>
              <a:t>2024/10/12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2014085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A592ADA-4250-4FCF-A651-0F312BFFC3F1}" type="datetimeFigureOut">
              <a:rPr lang="zh-CN" altLang="en-US" smtClean="0"/>
              <a:pPr/>
              <a:t>2024/10/12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4207144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592ADA-4250-4FCF-A651-0F312BFFC3F1}" type="datetimeFigureOut">
              <a:rPr lang="zh-CN" altLang="en-US" smtClean="0"/>
              <a:pPr/>
              <a:t>2024/10/12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440652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592ADA-4250-4FCF-A651-0F312BFFC3F1}" type="datetimeFigureOut">
              <a:rPr lang="zh-CN" altLang="en-US" smtClean="0"/>
              <a:pPr/>
              <a:t>2024/10/12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3843571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CA592ADA-4250-4FCF-A651-0F312BFFC3F1}" type="datetimeFigureOut">
              <a:rPr lang="zh-CN" altLang="en-US" smtClean="0"/>
              <a:pPr/>
              <a:t>2024/10/12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807961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A592ADA-4250-4FCF-A651-0F312BFFC3F1}" type="datetimeFigureOut">
              <a:rPr lang="zh-CN" altLang="en-US" smtClean="0"/>
              <a:pPr/>
              <a:t>2024/10/12</a:t>
            </a:fld>
            <a:endParaRPr lang="zh-CN" altLang="en-US"/>
          </a:p>
        </p:txBody>
      </p:sp>
      <p:sp>
        <p:nvSpPr>
          <p:cNvPr id="5" name="页脚占位符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DDBEC0-2DB8-4133-8823-AC5F1478E71E}" type="slidenum">
              <a:rPr lang="zh-CN" altLang="en-US" smtClean="0"/>
              <a:pPr/>
              <a:t>‹#›</a:t>
            </a:fld>
            <a:endParaRPr lang="zh-CN" altLang="en-US"/>
          </a:p>
        </p:txBody>
      </p:sp>
    </p:spTree>
    <p:extLst>
      <p:ext uri="{BB962C8B-B14F-4D97-AF65-F5344CB8AC3E}">
        <p14:creationId xmlns:p14="http://schemas.microsoft.com/office/powerpoint/2010/main" val="1415788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riting on a box&#10;&#10;Description automatically generated">
            <a:extLst>
              <a:ext uri="{FF2B5EF4-FFF2-40B4-BE49-F238E27FC236}">
                <a16:creationId xmlns:a16="http://schemas.microsoft.com/office/drawing/2014/main" xmlns="" id="{302170B8-6F7B-FEDD-9B70-E55A6482D5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5EC50575-EA74-04B1-AA27-2746ED783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6">
            <a:extLst>
              <a:ext uri="{FF2B5EF4-FFF2-40B4-BE49-F238E27FC236}">
                <a16:creationId xmlns:a16="http://schemas.microsoft.com/office/drawing/2014/main" xmlns="" id="{947F2C3C-3D02-0A28-7317-462D586E518C}"/>
              </a:ext>
            </a:extLst>
          </p:cNvPr>
          <p:cNvSpPr txBox="1"/>
          <p:nvPr/>
        </p:nvSpPr>
        <p:spPr>
          <a:xfrm>
            <a:off x="1063262" y="113698"/>
            <a:ext cx="7017478" cy="530915"/>
          </a:xfrm>
          <a:prstGeom prst="rect">
            <a:avLst/>
          </a:prstGeom>
          <a:noFill/>
        </p:spPr>
        <p:txBody>
          <a:bodyPr wrap="none" anchor="ctr">
            <a:norm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PHIẾU HỌC TẬP</a:t>
            </a:r>
          </a:p>
        </p:txBody>
      </p:sp>
      <p:grpSp>
        <p:nvGrpSpPr>
          <p:cNvPr id="5" name="Group 4">
            <a:extLst>
              <a:ext uri="{FF2B5EF4-FFF2-40B4-BE49-F238E27FC236}">
                <a16:creationId xmlns:a16="http://schemas.microsoft.com/office/drawing/2014/main" xmlns="" id="{44E6ECF6-C44F-4CA2-F450-C699D9C15E78}"/>
              </a:ext>
            </a:extLst>
          </p:cNvPr>
          <p:cNvGrpSpPr/>
          <p:nvPr/>
        </p:nvGrpSpPr>
        <p:grpSpPr>
          <a:xfrm>
            <a:off x="70584" y="654630"/>
            <a:ext cx="9002832" cy="4432349"/>
            <a:chOff x="82550" y="-38100"/>
            <a:chExt cx="3679825" cy="2851787"/>
          </a:xfrm>
        </p:grpSpPr>
        <p:sp>
          <p:nvSpPr>
            <p:cNvPr id="6" name="Rectangle: Rounded Corners 4">
              <a:extLst>
                <a:ext uri="{FF2B5EF4-FFF2-40B4-BE49-F238E27FC236}">
                  <a16:creationId xmlns:a16="http://schemas.microsoft.com/office/drawing/2014/main" xmlns="" id="{E0271814-EB4B-CD42-FF00-63EAA6F85B7B}"/>
                </a:ext>
              </a:extLst>
            </p:cNvPr>
            <p:cNvSpPr/>
            <p:nvPr/>
          </p:nvSpPr>
          <p:spPr>
            <a:xfrm>
              <a:off x="82550" y="-38100"/>
              <a:ext cx="3679825" cy="2851787"/>
            </a:xfrm>
            <a:prstGeom prst="roundRect">
              <a:avLst>
                <a:gd name="adj" fmla="val 2438"/>
              </a:avLst>
            </a:prstGeom>
            <a:solidFill>
              <a:sysClr val="window" lastClr="FFFFFF"/>
            </a:solidFill>
            <a:ln w="12700" cap="flat" cmpd="sng" algn="ctr">
              <a:solidFill>
                <a:srgbClr val="00B0F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378">
                <a:defRPr/>
              </a:pPr>
              <a:endParaRPr lang="en-US" sz="2200" kern="0" dirty="0">
                <a:solidFill>
                  <a:sysClr val="window" lastClr="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56A5F07C-41F7-7FA7-8B57-1CF63518C4A7}"/>
                </a:ext>
              </a:extLst>
            </p:cNvPr>
            <p:cNvGrpSpPr/>
            <p:nvPr/>
          </p:nvGrpSpPr>
          <p:grpSpPr>
            <a:xfrm>
              <a:off x="271722" y="19049"/>
              <a:ext cx="3249956" cy="2409813"/>
              <a:chOff x="189172" y="-317501"/>
              <a:chExt cx="3249956" cy="2409813"/>
            </a:xfrm>
          </p:grpSpPr>
          <p:sp>
            <p:nvSpPr>
              <p:cNvPr id="8" name="Rectangle: Rounded Corners 6">
                <a:extLst>
                  <a:ext uri="{FF2B5EF4-FFF2-40B4-BE49-F238E27FC236}">
                    <a16:creationId xmlns:a16="http://schemas.microsoft.com/office/drawing/2014/main" xmlns="" id="{B64EFE08-75A3-51BD-5844-1A49516086EB}"/>
                  </a:ext>
                </a:extLst>
              </p:cNvPr>
              <p:cNvSpPr/>
              <p:nvPr/>
            </p:nvSpPr>
            <p:spPr>
              <a:xfrm>
                <a:off x="1070103" y="-317501"/>
                <a:ext cx="1545477" cy="635000"/>
              </a:xfrm>
              <a:prstGeom prst="roundRect">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Times New Roman" panose="02020603050405020304" pitchFamily="18" charset="0"/>
                    <a:cs typeface="Times New Roman" panose="02020603050405020304" pitchFamily="18" charset="0"/>
                  </a:rPr>
                  <a:t>VẤN ĐỀ CẦN BÀN LUẬN</a:t>
                </a:r>
              </a:p>
              <a:p>
                <a:pPr algn="ctr"/>
                <a:r>
                  <a:rPr lang="en-US">
                    <a:latin typeface="Times New Roman" panose="02020603050405020304" pitchFamily="18" charset="0"/>
                    <a:cs typeface="Times New Roman" panose="02020603050405020304" pitchFamily="18" charset="0"/>
                  </a:rPr>
                  <a:t>Nội dung vấn đề</a:t>
                </a: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9" name="Rectangle: Rounded Corners 7">
                <a:extLst>
                  <a:ext uri="{FF2B5EF4-FFF2-40B4-BE49-F238E27FC236}">
                    <a16:creationId xmlns:a16="http://schemas.microsoft.com/office/drawing/2014/main" xmlns="" id="{3EA918BD-7B85-6EC9-BB0C-1E81254529C6}"/>
                  </a:ext>
                </a:extLst>
              </p:cNvPr>
              <p:cNvSpPr/>
              <p:nvPr/>
            </p:nvSpPr>
            <p:spPr>
              <a:xfrm>
                <a:off x="189172" y="809803"/>
                <a:ext cx="1046507" cy="311150"/>
              </a:xfrm>
              <a:prstGeom prst="roundRect">
                <a:avLst/>
              </a:prstGeom>
              <a:solidFill>
                <a:srgbClr val="70AD47">
                  <a:lumMod val="40000"/>
                  <a:lumOff val="60000"/>
                </a:srgbClr>
              </a:solidFill>
              <a:ln w="12700" cap="flat" cmpd="sng" algn="ctr">
                <a:solidFill>
                  <a:srgbClr val="70AD47">
                    <a:lumMod val="40000"/>
                    <a:lumOff val="6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1</a:t>
                </a:r>
              </a:p>
            </p:txBody>
          </p:sp>
          <p:sp>
            <p:nvSpPr>
              <p:cNvPr id="10" name="Rectangle: Rounded Corners 8">
                <a:extLst>
                  <a:ext uri="{FF2B5EF4-FFF2-40B4-BE49-F238E27FC236}">
                    <a16:creationId xmlns:a16="http://schemas.microsoft.com/office/drawing/2014/main" xmlns="" id="{68624170-CC7B-C288-A1D8-FA1E89E1405E}"/>
                  </a:ext>
                </a:extLst>
              </p:cNvPr>
              <p:cNvSpPr/>
              <p:nvPr/>
            </p:nvSpPr>
            <p:spPr>
              <a:xfrm>
                <a:off x="2392621" y="809804"/>
                <a:ext cx="1046507" cy="311150"/>
              </a:xfrm>
              <a:prstGeom prst="roundRect">
                <a:avLst/>
              </a:prstGeom>
              <a:solidFill>
                <a:srgbClr val="70AD47">
                  <a:lumMod val="40000"/>
                  <a:lumOff val="60000"/>
                </a:srgbClr>
              </a:solidFill>
              <a:ln w="12700" cap="flat" cmpd="sng" algn="ctr">
                <a:solidFill>
                  <a:srgbClr val="70AD47">
                    <a:lumMod val="40000"/>
                    <a:lumOff val="6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dirty="0" err="1">
                    <a:latin typeface="Times New Roman" panose="02020603050405020304" pitchFamily="18" charset="0"/>
                    <a:cs typeface="Times New Roman" panose="02020603050405020304" pitchFamily="18" charset="0"/>
                  </a:rPr>
                  <a:t>Luận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2</a:t>
                </a:r>
              </a:p>
            </p:txBody>
          </p:sp>
          <p:sp>
            <p:nvSpPr>
              <p:cNvPr id="12" name="Rectangle: Rounded Corners 10">
                <a:extLst>
                  <a:ext uri="{FF2B5EF4-FFF2-40B4-BE49-F238E27FC236}">
                    <a16:creationId xmlns:a16="http://schemas.microsoft.com/office/drawing/2014/main" xmlns="" id="{A66AE2C1-31B7-DCF6-127D-BB9B2D35FBE4}"/>
                  </a:ext>
                </a:extLst>
              </p:cNvPr>
              <p:cNvSpPr/>
              <p:nvPr/>
            </p:nvSpPr>
            <p:spPr>
              <a:xfrm>
                <a:off x="189172" y="1415735"/>
                <a:ext cx="1046507" cy="676577"/>
              </a:xfrm>
              <a:prstGeom prst="roundRect">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lẽ</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p:txBody>
          </p:sp>
          <p:sp>
            <p:nvSpPr>
              <p:cNvPr id="13" name="Rectangle: Rounded Corners 11">
                <a:extLst>
                  <a:ext uri="{FF2B5EF4-FFF2-40B4-BE49-F238E27FC236}">
                    <a16:creationId xmlns:a16="http://schemas.microsoft.com/office/drawing/2014/main" xmlns="" id="{6FF186B4-2309-8A03-5715-6EAC01BC9F7A}"/>
                  </a:ext>
                </a:extLst>
              </p:cNvPr>
              <p:cNvSpPr/>
              <p:nvPr/>
            </p:nvSpPr>
            <p:spPr>
              <a:xfrm>
                <a:off x="2392621" y="1415735"/>
                <a:ext cx="1046507" cy="676577"/>
              </a:xfrm>
              <a:prstGeom prst="roundRect">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lẽ</a:t>
                </a:r>
                <a:r>
                  <a:rPr lang="en-US" dirty="0">
                    <a:latin typeface="Times New Roman" panose="02020603050405020304" pitchFamily="18" charset="0"/>
                    <a:cs typeface="Times New Roman" panose="02020603050405020304" pitchFamily="18" charset="0"/>
                  </a:rPr>
                  <a:t>……….</a:t>
                </a:r>
              </a:p>
              <a:p>
                <a:pPr algn="just"/>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chứng</a:t>
                </a:r>
                <a:r>
                  <a:rPr lang="en-US" dirty="0">
                    <a:latin typeface="Times New Roman" panose="02020603050405020304" pitchFamily="18" charset="0"/>
                    <a:cs typeface="Times New Roman" panose="02020603050405020304" pitchFamily="18" charset="0"/>
                  </a:rPr>
                  <a:t>………..</a:t>
                </a:r>
              </a:p>
            </p:txBody>
          </p:sp>
          <p:cxnSp>
            <p:nvCxnSpPr>
              <p:cNvPr id="15" name="Straight Connector 14">
                <a:extLst>
                  <a:ext uri="{FF2B5EF4-FFF2-40B4-BE49-F238E27FC236}">
                    <a16:creationId xmlns:a16="http://schemas.microsoft.com/office/drawing/2014/main" xmlns="" id="{48491A00-1576-8532-B5B9-8898680211BC}"/>
                  </a:ext>
                </a:extLst>
              </p:cNvPr>
              <p:cNvCxnSpPr>
                <a:cxnSpLocks/>
                <a:stCxn id="8" idx="2"/>
                <a:endCxn id="10" idx="0"/>
              </p:cNvCxnSpPr>
              <p:nvPr/>
            </p:nvCxnSpPr>
            <p:spPr>
              <a:xfrm>
                <a:off x="1842841" y="317499"/>
                <a:ext cx="1073033" cy="492304"/>
              </a:xfrm>
              <a:prstGeom prst="line">
                <a:avLst/>
              </a:prstGeom>
              <a:noFill/>
              <a:ln w="12700" cap="flat" cmpd="sng" algn="ctr">
                <a:solidFill>
                  <a:srgbClr val="70AD47">
                    <a:lumMod val="60000"/>
                    <a:lumOff val="40000"/>
                  </a:srgbClr>
                </a:solidFill>
                <a:prstDash val="solid"/>
                <a:miter lim="800000"/>
              </a:ln>
              <a:effectLst/>
            </p:spPr>
          </p:cxnSp>
          <p:cxnSp>
            <p:nvCxnSpPr>
              <p:cNvPr id="16" name="Straight Connector 15">
                <a:extLst>
                  <a:ext uri="{FF2B5EF4-FFF2-40B4-BE49-F238E27FC236}">
                    <a16:creationId xmlns:a16="http://schemas.microsoft.com/office/drawing/2014/main" xmlns="" id="{6B89A34C-94A2-0442-3BD9-57EB91E1A268}"/>
                  </a:ext>
                </a:extLst>
              </p:cNvPr>
              <p:cNvCxnSpPr>
                <a:cxnSpLocks/>
                <a:stCxn id="8" idx="2"/>
                <a:endCxn id="9" idx="0"/>
              </p:cNvCxnSpPr>
              <p:nvPr/>
            </p:nvCxnSpPr>
            <p:spPr>
              <a:xfrm flipH="1">
                <a:off x="712426" y="317499"/>
                <a:ext cx="1130416" cy="492304"/>
              </a:xfrm>
              <a:prstGeom prst="line">
                <a:avLst/>
              </a:prstGeom>
              <a:noFill/>
              <a:ln w="12700" cap="flat" cmpd="sng" algn="ctr">
                <a:solidFill>
                  <a:srgbClr val="70AD47">
                    <a:lumMod val="60000"/>
                    <a:lumOff val="40000"/>
                  </a:srgbClr>
                </a:solidFill>
                <a:prstDash val="solid"/>
                <a:miter lim="800000"/>
              </a:ln>
              <a:effectLst/>
            </p:spPr>
          </p:cxnSp>
          <p:cxnSp>
            <p:nvCxnSpPr>
              <p:cNvPr id="18" name="Straight Connector 17">
                <a:extLst>
                  <a:ext uri="{FF2B5EF4-FFF2-40B4-BE49-F238E27FC236}">
                    <a16:creationId xmlns:a16="http://schemas.microsoft.com/office/drawing/2014/main" xmlns="" id="{4793F094-CF37-A855-B5AC-74FC14E7429B}"/>
                  </a:ext>
                </a:extLst>
              </p:cNvPr>
              <p:cNvCxnSpPr>
                <a:cxnSpLocks/>
                <a:stCxn id="9" idx="2"/>
                <a:endCxn id="12" idx="0"/>
              </p:cNvCxnSpPr>
              <p:nvPr/>
            </p:nvCxnSpPr>
            <p:spPr>
              <a:xfrm>
                <a:off x="712426" y="1120953"/>
                <a:ext cx="0" cy="294782"/>
              </a:xfrm>
              <a:prstGeom prst="line">
                <a:avLst/>
              </a:prstGeom>
              <a:noFill/>
              <a:ln w="12700" cap="flat" cmpd="sng" algn="ctr">
                <a:solidFill>
                  <a:srgbClr val="70AD47">
                    <a:lumMod val="60000"/>
                    <a:lumOff val="40000"/>
                  </a:srgbClr>
                </a:solidFill>
                <a:prstDash val="solid"/>
                <a:miter lim="800000"/>
              </a:ln>
              <a:effectLst/>
            </p:spPr>
          </p:cxnSp>
          <p:cxnSp>
            <p:nvCxnSpPr>
              <p:cNvPr id="19" name="Straight Connector 18">
                <a:extLst>
                  <a:ext uri="{FF2B5EF4-FFF2-40B4-BE49-F238E27FC236}">
                    <a16:creationId xmlns:a16="http://schemas.microsoft.com/office/drawing/2014/main" xmlns="" id="{AA85A43C-0F4B-E585-1173-C212E31458C4}"/>
                  </a:ext>
                </a:extLst>
              </p:cNvPr>
              <p:cNvCxnSpPr>
                <a:cxnSpLocks/>
                <a:stCxn id="10" idx="2"/>
                <a:endCxn id="13" idx="0"/>
              </p:cNvCxnSpPr>
              <p:nvPr/>
            </p:nvCxnSpPr>
            <p:spPr>
              <a:xfrm>
                <a:off x="2915875" y="1120953"/>
                <a:ext cx="0" cy="294782"/>
              </a:xfrm>
              <a:prstGeom prst="line">
                <a:avLst/>
              </a:prstGeom>
              <a:noFill/>
              <a:ln w="12700" cap="flat" cmpd="sng" algn="ctr">
                <a:solidFill>
                  <a:srgbClr val="70AD47">
                    <a:lumMod val="60000"/>
                    <a:lumOff val="40000"/>
                  </a:srgbClr>
                </a:solidFill>
                <a:prstDash val="solid"/>
                <a:miter lim="800000"/>
              </a:ln>
              <a:effectLst/>
            </p:spPr>
          </p:cxnSp>
        </p:grpSp>
      </p:grpSp>
    </p:spTree>
    <p:extLst>
      <p:ext uri="{BB962C8B-B14F-4D97-AF65-F5344CB8AC3E}">
        <p14:creationId xmlns:p14="http://schemas.microsoft.com/office/powerpoint/2010/main" val="1088074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xmlns="" id="{5EC50575-EA74-04B1-AA27-2746ED783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6">
            <a:extLst>
              <a:ext uri="{FF2B5EF4-FFF2-40B4-BE49-F238E27FC236}">
                <a16:creationId xmlns:a16="http://schemas.microsoft.com/office/drawing/2014/main" xmlns="" id="{947F2C3C-3D02-0A28-7317-462D586E518C}"/>
              </a:ext>
            </a:extLst>
          </p:cNvPr>
          <p:cNvSpPr txBox="1"/>
          <p:nvPr/>
        </p:nvSpPr>
        <p:spPr>
          <a:xfrm>
            <a:off x="609600" y="-14186"/>
            <a:ext cx="7017478" cy="530915"/>
          </a:xfrm>
          <a:prstGeom prst="rect">
            <a:avLst/>
          </a:prstGeom>
          <a:noFill/>
        </p:spPr>
        <p:txBody>
          <a:bodyPr wrap="none" anchor="ctr">
            <a:norm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PHIẾU HỌC TẬP</a:t>
            </a:r>
          </a:p>
        </p:txBody>
      </p:sp>
      <p:grpSp>
        <p:nvGrpSpPr>
          <p:cNvPr id="5" name="Group 4">
            <a:extLst>
              <a:ext uri="{FF2B5EF4-FFF2-40B4-BE49-F238E27FC236}">
                <a16:creationId xmlns:a16="http://schemas.microsoft.com/office/drawing/2014/main" xmlns="" id="{44E6ECF6-C44F-4CA2-F450-C699D9C15E78}"/>
              </a:ext>
            </a:extLst>
          </p:cNvPr>
          <p:cNvGrpSpPr/>
          <p:nvPr/>
        </p:nvGrpSpPr>
        <p:grpSpPr>
          <a:xfrm>
            <a:off x="70584" y="481048"/>
            <a:ext cx="9002832" cy="4605932"/>
            <a:chOff x="82550" y="-38100"/>
            <a:chExt cx="3679825" cy="2851787"/>
          </a:xfrm>
        </p:grpSpPr>
        <p:sp>
          <p:nvSpPr>
            <p:cNvPr id="6" name="Rectangle: Rounded Corners 4">
              <a:extLst>
                <a:ext uri="{FF2B5EF4-FFF2-40B4-BE49-F238E27FC236}">
                  <a16:creationId xmlns:a16="http://schemas.microsoft.com/office/drawing/2014/main" xmlns="" id="{E0271814-EB4B-CD42-FF00-63EAA6F85B7B}"/>
                </a:ext>
              </a:extLst>
            </p:cNvPr>
            <p:cNvSpPr/>
            <p:nvPr/>
          </p:nvSpPr>
          <p:spPr>
            <a:xfrm>
              <a:off x="82550" y="-38100"/>
              <a:ext cx="3679825" cy="2851787"/>
            </a:xfrm>
            <a:prstGeom prst="roundRect">
              <a:avLst>
                <a:gd name="adj" fmla="val 2438"/>
              </a:avLst>
            </a:prstGeom>
            <a:solidFill>
              <a:sysClr val="window" lastClr="FFFFFF"/>
            </a:solidFill>
            <a:ln w="12700" cap="flat" cmpd="sng" algn="ctr">
              <a:solidFill>
                <a:srgbClr val="00B0F0"/>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914378">
                <a:defRPr/>
              </a:pPr>
              <a:endParaRPr lang="en-US" sz="2200" kern="0" dirty="0">
                <a:solidFill>
                  <a:sysClr val="window" lastClr="FFFFFF"/>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xmlns="" id="{56A5F07C-41F7-7FA7-8B57-1CF63518C4A7}"/>
                </a:ext>
              </a:extLst>
            </p:cNvPr>
            <p:cNvGrpSpPr/>
            <p:nvPr/>
          </p:nvGrpSpPr>
          <p:grpSpPr>
            <a:xfrm>
              <a:off x="114300" y="-7224"/>
              <a:ext cx="3616325" cy="2726161"/>
              <a:chOff x="31750" y="-343774"/>
              <a:chExt cx="3616325" cy="2726161"/>
            </a:xfrm>
          </p:grpSpPr>
          <p:sp>
            <p:nvSpPr>
              <p:cNvPr id="8" name="Rectangle: Rounded Corners 6">
                <a:extLst>
                  <a:ext uri="{FF2B5EF4-FFF2-40B4-BE49-F238E27FC236}">
                    <a16:creationId xmlns:a16="http://schemas.microsoft.com/office/drawing/2014/main" xmlns="" id="{B64EFE08-75A3-51BD-5844-1A49516086EB}"/>
                  </a:ext>
                </a:extLst>
              </p:cNvPr>
              <p:cNvSpPr/>
              <p:nvPr/>
            </p:nvSpPr>
            <p:spPr>
              <a:xfrm>
                <a:off x="909952" y="-343774"/>
                <a:ext cx="1859921" cy="356662"/>
              </a:xfrm>
              <a:prstGeom prst="roundRect">
                <a:avLst/>
              </a:prstGeom>
              <a:solidFill>
                <a:srgbClr val="70AD47">
                  <a:lumMod val="60000"/>
                  <a:lumOff val="40000"/>
                </a:srgbClr>
              </a:solidFill>
              <a:ln w="12700" cap="flat" cmpd="sng" algn="ctr">
                <a:solidFill>
                  <a:srgbClr val="70AD47">
                    <a:lumMod val="60000"/>
                    <a:lumOff val="4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b="1" dirty="0">
                    <a:latin typeface="Times New Roman" panose="02020603050405020304" pitchFamily="18" charset="0"/>
                    <a:cs typeface="Times New Roman" panose="02020603050405020304" pitchFamily="18" charset="0"/>
                  </a:rPr>
                  <a:t>VẤN ĐỀ CẦN BÀN LUẬN</a:t>
                </a:r>
              </a:p>
              <a:p>
                <a:pPr algn="ctr"/>
                <a:r>
                  <a:rPr lang="vi-VN" dirty="0">
                    <a:latin typeface="Times New Roman" panose="02020603050405020304" pitchFamily="18" charset="0"/>
                    <a:cs typeface="Times New Roman" panose="02020603050405020304" pitchFamily="18" charset="0"/>
                  </a:rPr>
                  <a:t>Tính đa nghĩa trong bài thơ Bánh </a:t>
                </a:r>
                <a:r>
                  <a:rPr lang="vi-VN">
                    <a:latin typeface="Times New Roman" panose="02020603050405020304" pitchFamily="18" charset="0"/>
                    <a:cs typeface="Times New Roman" panose="02020603050405020304" pitchFamily="18" charset="0"/>
                  </a:rPr>
                  <a:t>trôi nước</a:t>
                </a:r>
                <a:endParaRPr lang="en-US" dirty="0">
                  <a:latin typeface="Times New Roman" panose="02020603050405020304" pitchFamily="18" charset="0"/>
                  <a:cs typeface="Times New Roman" panose="02020603050405020304" pitchFamily="18" charset="0"/>
                </a:endParaRPr>
              </a:p>
            </p:txBody>
          </p:sp>
          <p:sp>
            <p:nvSpPr>
              <p:cNvPr id="9" name="Rectangle: Rounded Corners 7">
                <a:extLst>
                  <a:ext uri="{FF2B5EF4-FFF2-40B4-BE49-F238E27FC236}">
                    <a16:creationId xmlns:a16="http://schemas.microsoft.com/office/drawing/2014/main" xmlns="" id="{3EA918BD-7B85-6EC9-BB0C-1E81254529C6}"/>
                  </a:ext>
                </a:extLst>
              </p:cNvPr>
              <p:cNvSpPr/>
              <p:nvPr/>
            </p:nvSpPr>
            <p:spPr>
              <a:xfrm>
                <a:off x="31750" y="105089"/>
                <a:ext cx="1681519" cy="510170"/>
              </a:xfrm>
              <a:prstGeom prst="roundRect">
                <a:avLst/>
              </a:prstGeom>
              <a:solidFill>
                <a:srgbClr val="70AD47">
                  <a:lumMod val="40000"/>
                  <a:lumOff val="60000"/>
                </a:srgbClr>
              </a:solidFill>
              <a:ln w="12700" cap="flat" cmpd="sng" algn="ctr">
                <a:solidFill>
                  <a:srgbClr val="70AD47">
                    <a:lumMod val="40000"/>
                    <a:lumOff val="6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defRPr/>
                </a:pPr>
                <a:endParaRPr lang="en-US" dirty="0">
                  <a:latin typeface="Times New Roman" panose="02020603050405020304" pitchFamily="18" charset="0"/>
                  <a:cs typeface="Times New Roman" panose="02020603050405020304" pitchFamily="18" charset="0"/>
                </a:endParaRPr>
              </a:p>
              <a:p>
                <a:pPr algn="ctr">
                  <a:defRPr/>
                </a:pPr>
                <a:r>
                  <a:rPr lang="en-US" b="1" dirty="0" err="1">
                    <a:latin typeface="Times New Roman" panose="02020603050405020304" pitchFamily="18" charset="0"/>
                    <a:cs typeface="Times New Roman" panose="02020603050405020304" pitchFamily="18" charset="0"/>
                  </a:rPr>
                  <a:t>Luận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r>
                  <a:rPr lang="en-US" b="1" dirty="0">
                    <a:latin typeface="Times New Roman" panose="02020603050405020304" pitchFamily="18" charset="0"/>
                    <a:cs typeface="Times New Roman" panose="02020603050405020304" pitchFamily="18" charset="0"/>
                  </a:rPr>
                  <a:t> 1</a:t>
                </a:r>
              </a:p>
              <a:p>
                <a:pPr algn="ctr">
                  <a:defRPr/>
                </a:pP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Nghĩa thứ nhất là nghĩa tả thực.</a:t>
                </a:r>
                <a:endParaRPr lang="en-US"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gn="ctr">
                  <a:defRPr/>
                </a:pPr>
                <a:endParaRPr lang="en-US" dirty="0">
                  <a:latin typeface="Times New Roman" panose="02020603050405020304" pitchFamily="18" charset="0"/>
                  <a:cs typeface="Times New Roman" panose="02020603050405020304" pitchFamily="18" charset="0"/>
                </a:endParaRPr>
              </a:p>
            </p:txBody>
          </p:sp>
          <p:sp>
            <p:nvSpPr>
              <p:cNvPr id="10" name="Rectangle: Rounded Corners 8">
                <a:extLst>
                  <a:ext uri="{FF2B5EF4-FFF2-40B4-BE49-F238E27FC236}">
                    <a16:creationId xmlns:a16="http://schemas.microsoft.com/office/drawing/2014/main" xmlns="" id="{68624170-CC7B-C288-A1D8-FA1E89E1405E}"/>
                  </a:ext>
                </a:extLst>
              </p:cNvPr>
              <p:cNvSpPr/>
              <p:nvPr/>
            </p:nvSpPr>
            <p:spPr>
              <a:xfrm>
                <a:off x="1808766" y="105089"/>
                <a:ext cx="1839309" cy="510170"/>
              </a:xfrm>
              <a:prstGeom prst="roundRect">
                <a:avLst/>
              </a:prstGeom>
              <a:solidFill>
                <a:srgbClr val="70AD47">
                  <a:lumMod val="40000"/>
                  <a:lumOff val="60000"/>
                </a:srgbClr>
              </a:solidFill>
              <a:ln w="12700" cap="flat" cmpd="sng" algn="ctr">
                <a:solidFill>
                  <a:srgbClr val="70AD47">
                    <a:lumMod val="40000"/>
                    <a:lumOff val="6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dirty="0">
                  <a:latin typeface="Times New Roman" panose="02020603050405020304" pitchFamily="18" charset="0"/>
                  <a:cs typeface="Times New Roman" panose="02020603050405020304" pitchFamily="18" charset="0"/>
                </a:endParaRPr>
              </a:p>
              <a:p>
                <a:pPr algn="ctr"/>
                <a:r>
                  <a:rPr lang="en-US" b="1" dirty="0" err="1">
                    <a:latin typeface="Times New Roman" panose="02020603050405020304" pitchFamily="18" charset="0"/>
                    <a:cs typeface="Times New Roman" panose="02020603050405020304" pitchFamily="18" charset="0"/>
                  </a:rPr>
                  <a:t>Luận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điểm</a:t>
                </a:r>
                <a:r>
                  <a:rPr lang="en-US" b="1" dirty="0">
                    <a:latin typeface="Times New Roman" panose="02020603050405020304" pitchFamily="18" charset="0"/>
                    <a:cs typeface="Times New Roman" panose="02020603050405020304" pitchFamily="18" charset="0"/>
                  </a:rPr>
                  <a:t> 2</a:t>
                </a:r>
                <a:r>
                  <a:rPr lang="en-US" dirty="0">
                    <a:latin typeface="Times New Roman" panose="02020603050405020304" pitchFamily="18" charset="0"/>
                    <a:cs typeface="Times New Roman" panose="02020603050405020304" pitchFamily="18" charset="0"/>
                  </a:rPr>
                  <a:t>: </a:t>
                </a:r>
                <a:r>
                  <a:rPr lang="vi-VN" sz="1800" kern="100" dirty="0">
                    <a:effectLst/>
                    <a:latin typeface="Times New Roman" panose="02020603050405020304" pitchFamily="18" charset="0"/>
                    <a:ea typeface="DengXian" panose="02010600030101010101" pitchFamily="2" charset="-122"/>
                    <a:cs typeface="Times New Roman" panose="02020603050405020304" pitchFamily="18" charset="0"/>
                  </a:rPr>
                  <a:t>Nghĩa thứ hai của bài thơ nói về nhan sắc, thân phận và phẩm chất người phụ nữ.</a:t>
                </a:r>
                <a:endParaRPr lang="en-US" sz="18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gn="ctr"/>
                <a:endParaRPr lang="en-US" dirty="0">
                  <a:latin typeface="Times New Roman" panose="02020603050405020304" pitchFamily="18" charset="0"/>
                  <a:cs typeface="Times New Roman" panose="02020603050405020304" pitchFamily="18" charset="0"/>
                </a:endParaRPr>
              </a:p>
            </p:txBody>
          </p:sp>
          <p:sp>
            <p:nvSpPr>
              <p:cNvPr id="12" name="Rectangle: Rounded Corners 10">
                <a:extLst>
                  <a:ext uri="{FF2B5EF4-FFF2-40B4-BE49-F238E27FC236}">
                    <a16:creationId xmlns:a16="http://schemas.microsoft.com/office/drawing/2014/main" xmlns="" id="{A66AE2C1-31B7-DCF6-127D-BB9B2D35FBE4}"/>
                  </a:ext>
                </a:extLst>
              </p:cNvPr>
              <p:cNvSpPr/>
              <p:nvPr/>
            </p:nvSpPr>
            <p:spPr>
              <a:xfrm>
                <a:off x="31750" y="731101"/>
                <a:ext cx="1681519" cy="1651286"/>
              </a:xfrm>
              <a:prstGeom prst="roundRect">
                <a:avLst>
                  <a:gd name="adj" fmla="val 10348"/>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vi-VN" b="1">
                    <a:latin typeface="Times New Roman" panose="02020603050405020304" pitchFamily="18" charset="0"/>
                    <a:cs typeface="Times New Roman" panose="02020603050405020304" pitchFamily="18" charset="0"/>
                  </a:rPr>
                  <a:t>Lí </a:t>
                </a:r>
                <a:r>
                  <a:rPr lang="vi-VN" b="1" dirty="0">
                    <a:latin typeface="Times New Roman" panose="02020603050405020304" pitchFamily="18" charset="0"/>
                    <a:cs typeface="Times New Roman" panose="02020603050405020304" pitchFamily="18" charset="0"/>
                  </a:rPr>
                  <a:t>lẽ: </a:t>
                </a:r>
                <a:r>
                  <a:rPr lang="vi-VN" dirty="0">
                    <a:latin typeface="Times New Roman" panose="02020603050405020304" pitchFamily="18" charset="0"/>
                    <a:cs typeface="Times New Roman" panose="02020603050405020304" pitchFamily="18" charset="0"/>
                  </a:rPr>
                  <a:t>Quá trình hình thành của chiếc bánh trôi</a:t>
                </a:r>
              </a:p>
              <a:p>
                <a:pPr algn="just"/>
                <a:r>
                  <a:rPr lang="vi-VN" b="1">
                    <a:latin typeface="Times New Roman" panose="02020603050405020304" pitchFamily="18" charset="0"/>
                    <a:cs typeface="Times New Roman" panose="02020603050405020304" pitchFamily="18" charset="0"/>
                  </a:rPr>
                  <a:t>Bằng </a:t>
                </a:r>
                <a:r>
                  <a:rPr lang="vi-VN" b="1" dirty="0">
                    <a:latin typeface="Times New Roman" panose="02020603050405020304" pitchFamily="18" charset="0"/>
                    <a:cs typeface="Times New Roman" panose="02020603050405020304" pitchFamily="18" charset="0"/>
                  </a:rPr>
                  <a:t>chứng:</a:t>
                </a:r>
              </a:p>
              <a:p>
                <a:pPr algn="just"/>
                <a:r>
                  <a:rPr lang="en-US">
                    <a:latin typeface="Times New Roman" panose="02020603050405020304" pitchFamily="18" charset="0"/>
                    <a:cs typeface="Times New Roman" panose="02020603050405020304" pitchFamily="18" charset="0"/>
                  </a:rPr>
                  <a:t>-</a:t>
                </a:r>
                <a:r>
                  <a:rPr lang="vi-VN">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Tác giả đưa ra cách làm bánh trôi qua việc miêu tả quá trình ấy, qua đó thấy được Hồ Xuân Hương là một người am hiểu về miêu tả sự vật.</a:t>
                </a:r>
              </a:p>
              <a:p>
                <a:pPr algn="just"/>
                <a:r>
                  <a:rPr lang="en-US">
                    <a:latin typeface="Times New Roman" panose="02020603050405020304" pitchFamily="18" charset="0"/>
                    <a:cs typeface="Times New Roman" panose="02020603050405020304" pitchFamily="18" charset="0"/>
                  </a:rPr>
                  <a:t>-</a:t>
                </a:r>
                <a:r>
                  <a:rPr lang="vi-VN">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Bánh trôi như có linh hồn hay chính Hồ Xuân Hương đã thổi hồn vào nó.</a:t>
                </a:r>
              </a:p>
            </p:txBody>
          </p:sp>
          <p:sp>
            <p:nvSpPr>
              <p:cNvPr id="13" name="Rectangle: Rounded Corners 11">
                <a:extLst>
                  <a:ext uri="{FF2B5EF4-FFF2-40B4-BE49-F238E27FC236}">
                    <a16:creationId xmlns:a16="http://schemas.microsoft.com/office/drawing/2014/main" xmlns="" id="{6FF186B4-2309-8A03-5715-6EAC01BC9F7A}"/>
                  </a:ext>
                </a:extLst>
              </p:cNvPr>
              <p:cNvSpPr/>
              <p:nvPr/>
            </p:nvSpPr>
            <p:spPr>
              <a:xfrm>
                <a:off x="1808767" y="731101"/>
                <a:ext cx="1839308" cy="1651286"/>
              </a:xfrm>
              <a:prstGeom prst="roundRect">
                <a:avLst>
                  <a:gd name="adj" fmla="val 9842"/>
                </a:avLst>
              </a:prstGeom>
              <a:solidFill>
                <a:srgbClr val="70AD47">
                  <a:lumMod val="20000"/>
                  <a:lumOff val="80000"/>
                </a:srgbClr>
              </a:solidFill>
              <a:ln w="12700" cap="flat" cmpd="sng" algn="ctr">
                <a:solidFill>
                  <a:srgbClr val="70AD47">
                    <a:lumMod val="20000"/>
                    <a:lumOff val="8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r>
                  <a:rPr lang="vi-VN" b="1" dirty="0">
                    <a:latin typeface="Times New Roman" panose="02020603050405020304" pitchFamily="18" charset="0"/>
                    <a:cs typeface="Times New Roman" panose="02020603050405020304" pitchFamily="18" charset="0"/>
                  </a:rPr>
                  <a:t>Lí lẽ: </a:t>
                </a:r>
                <a:r>
                  <a:rPr lang="vi-VN" dirty="0">
                    <a:latin typeface="Times New Roman" panose="02020603050405020304" pitchFamily="18" charset="0"/>
                    <a:cs typeface="Times New Roman" panose="02020603050405020304" pitchFamily="18" charset="0"/>
                  </a:rPr>
                  <a:t>Nhan sắc, thân phận và phẩm chất của người phụ nữ trong xã hội cũ</a:t>
                </a:r>
              </a:p>
              <a:p>
                <a:pPr algn="just"/>
                <a:r>
                  <a:rPr lang="vi-VN" b="1" dirty="0">
                    <a:latin typeface="Times New Roman" panose="02020603050405020304" pitchFamily="18" charset="0"/>
                    <a:cs typeface="Times New Roman" panose="02020603050405020304" pitchFamily="18" charset="0"/>
                  </a:rPr>
                  <a:t>Bằng chứng:</a:t>
                </a:r>
              </a:p>
              <a:p>
                <a:pPr algn="just"/>
                <a:r>
                  <a:rPr lang="en-US" dirty="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Tác giả phân tích bài thơ sử dụng các bằng chứng trong bài để chứng mình về lí lẽ trên</a:t>
                </a:r>
                <a:endParaRPr lang="en-US" dirty="0">
                  <a:latin typeface="Times New Roman" panose="02020603050405020304" pitchFamily="18" charset="0"/>
                  <a:cs typeface="Times New Roman" panose="02020603050405020304" pitchFamily="18" charset="0"/>
                </a:endParaRPr>
              </a:p>
              <a:p>
                <a:pPr algn="just"/>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tới</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phận</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nữ</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cũ</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smtClean="0">
                    <a:effectLst/>
                    <a:latin typeface="Times New Roman" panose="02020603050405020304" pitchFamily="18" charset="0"/>
                    <a:ea typeface="Calibri" panose="020F0502020204030204" pitchFamily="34" charset="0"/>
                    <a:cs typeface="Times New Roman" panose="02020603050405020304" pitchFamily="18" charset="0"/>
                  </a:rPr>
                  <a:t>thuộc</a:t>
                </a:r>
                <a:r>
                  <a:rPr lang="en-US" sz="1800" kern="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smtClean="0">
                    <a:effectLst/>
                    <a:latin typeface="Times New Roman" panose="02020603050405020304" pitchFamily="18" charset="0"/>
                    <a:ea typeface="Calibri" panose="020F0502020204030204" pitchFamily="34" charset="0"/>
                    <a:cs typeface="Times New Roman" panose="02020603050405020304" pitchFamily="18" charset="0"/>
                  </a:rPr>
                  <a:t>nhưng</a:t>
                </a:r>
                <a:r>
                  <a:rPr lang="en-US" sz="1800" kern="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lĩnh</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họ</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vượt</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cảnh</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ngộ</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vẫn</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son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sắt</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thuỷ</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kern="0" dirty="0" err="1">
                    <a:effectLst/>
                    <a:latin typeface="Times New Roman" panose="02020603050405020304" pitchFamily="18" charset="0"/>
                    <a:ea typeface="Calibri" panose="020F0502020204030204" pitchFamily="34" charset="0"/>
                    <a:cs typeface="Times New Roman" panose="02020603050405020304" pitchFamily="18" charset="0"/>
                  </a:rPr>
                  <a:t>chung</a:t>
                </a:r>
                <a:r>
                  <a:rPr lang="en-US" sz="1800" kern="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cxnSp>
            <p:nvCxnSpPr>
              <p:cNvPr id="15" name="Straight Connector 14">
                <a:extLst>
                  <a:ext uri="{FF2B5EF4-FFF2-40B4-BE49-F238E27FC236}">
                    <a16:creationId xmlns:a16="http://schemas.microsoft.com/office/drawing/2014/main" xmlns="" id="{48491A00-1576-8532-B5B9-8898680211BC}"/>
                  </a:ext>
                </a:extLst>
              </p:cNvPr>
              <p:cNvCxnSpPr>
                <a:cxnSpLocks/>
                <a:stCxn id="8" idx="2"/>
                <a:endCxn id="10" idx="0"/>
              </p:cNvCxnSpPr>
              <p:nvPr/>
            </p:nvCxnSpPr>
            <p:spPr>
              <a:xfrm>
                <a:off x="1839913" y="12888"/>
                <a:ext cx="888508" cy="92201"/>
              </a:xfrm>
              <a:prstGeom prst="line">
                <a:avLst/>
              </a:prstGeom>
              <a:noFill/>
              <a:ln w="12700" cap="flat" cmpd="sng" algn="ctr">
                <a:solidFill>
                  <a:srgbClr val="70AD47">
                    <a:lumMod val="60000"/>
                    <a:lumOff val="40000"/>
                  </a:srgbClr>
                </a:solidFill>
                <a:prstDash val="solid"/>
                <a:miter lim="800000"/>
              </a:ln>
              <a:effectLst/>
            </p:spPr>
          </p:cxnSp>
          <p:cxnSp>
            <p:nvCxnSpPr>
              <p:cNvPr id="16" name="Straight Connector 15">
                <a:extLst>
                  <a:ext uri="{FF2B5EF4-FFF2-40B4-BE49-F238E27FC236}">
                    <a16:creationId xmlns:a16="http://schemas.microsoft.com/office/drawing/2014/main" xmlns="" id="{6B89A34C-94A2-0442-3BD9-57EB91E1A268}"/>
                  </a:ext>
                </a:extLst>
              </p:cNvPr>
              <p:cNvCxnSpPr>
                <a:cxnSpLocks/>
                <a:stCxn id="8" idx="2"/>
                <a:endCxn id="9" idx="0"/>
              </p:cNvCxnSpPr>
              <p:nvPr/>
            </p:nvCxnSpPr>
            <p:spPr>
              <a:xfrm flipH="1">
                <a:off x="872509" y="12888"/>
                <a:ext cx="967403" cy="92201"/>
              </a:xfrm>
              <a:prstGeom prst="line">
                <a:avLst/>
              </a:prstGeom>
              <a:noFill/>
              <a:ln w="12700" cap="flat" cmpd="sng" algn="ctr">
                <a:solidFill>
                  <a:srgbClr val="70AD47">
                    <a:lumMod val="60000"/>
                    <a:lumOff val="40000"/>
                  </a:srgbClr>
                </a:solidFill>
                <a:prstDash val="solid"/>
                <a:miter lim="800000"/>
              </a:ln>
              <a:effectLst/>
            </p:spPr>
          </p:cxnSp>
          <p:cxnSp>
            <p:nvCxnSpPr>
              <p:cNvPr id="18" name="Straight Connector 17">
                <a:extLst>
                  <a:ext uri="{FF2B5EF4-FFF2-40B4-BE49-F238E27FC236}">
                    <a16:creationId xmlns:a16="http://schemas.microsoft.com/office/drawing/2014/main" xmlns="" id="{4793F094-CF37-A855-B5AC-74FC14E7429B}"/>
                  </a:ext>
                </a:extLst>
              </p:cNvPr>
              <p:cNvCxnSpPr>
                <a:cxnSpLocks/>
                <a:stCxn id="9" idx="2"/>
                <a:endCxn id="12" idx="0"/>
              </p:cNvCxnSpPr>
              <p:nvPr/>
            </p:nvCxnSpPr>
            <p:spPr>
              <a:xfrm>
                <a:off x="872509" y="615259"/>
                <a:ext cx="0" cy="115842"/>
              </a:xfrm>
              <a:prstGeom prst="line">
                <a:avLst/>
              </a:prstGeom>
              <a:noFill/>
              <a:ln w="12700" cap="flat" cmpd="sng" algn="ctr">
                <a:solidFill>
                  <a:srgbClr val="70AD47">
                    <a:lumMod val="60000"/>
                    <a:lumOff val="40000"/>
                  </a:srgbClr>
                </a:solidFill>
                <a:prstDash val="solid"/>
                <a:miter lim="800000"/>
              </a:ln>
              <a:effectLst/>
            </p:spPr>
          </p:cxnSp>
          <p:cxnSp>
            <p:nvCxnSpPr>
              <p:cNvPr id="19" name="Straight Connector 18">
                <a:extLst>
                  <a:ext uri="{FF2B5EF4-FFF2-40B4-BE49-F238E27FC236}">
                    <a16:creationId xmlns:a16="http://schemas.microsoft.com/office/drawing/2014/main" xmlns="" id="{AA85A43C-0F4B-E585-1173-C212E31458C4}"/>
                  </a:ext>
                </a:extLst>
              </p:cNvPr>
              <p:cNvCxnSpPr>
                <a:cxnSpLocks/>
                <a:stCxn id="10" idx="2"/>
                <a:endCxn id="13" idx="0"/>
              </p:cNvCxnSpPr>
              <p:nvPr/>
            </p:nvCxnSpPr>
            <p:spPr>
              <a:xfrm>
                <a:off x="2728420" y="615259"/>
                <a:ext cx="1" cy="115842"/>
              </a:xfrm>
              <a:prstGeom prst="line">
                <a:avLst/>
              </a:prstGeom>
              <a:noFill/>
              <a:ln w="12700" cap="flat" cmpd="sng" algn="ctr">
                <a:solidFill>
                  <a:srgbClr val="70AD47">
                    <a:lumMod val="60000"/>
                    <a:lumOff val="40000"/>
                  </a:srgbClr>
                </a:solidFill>
                <a:prstDash val="solid"/>
                <a:miter lim="800000"/>
              </a:ln>
              <a:effectLst/>
            </p:spPr>
          </p:cxnSp>
        </p:grpSp>
      </p:grpSp>
    </p:spTree>
    <p:extLst>
      <p:ext uri="{BB962C8B-B14F-4D97-AF65-F5344CB8AC3E}">
        <p14:creationId xmlns:p14="http://schemas.microsoft.com/office/powerpoint/2010/main" val="113418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5D9CBF9-D65A-48B3-8602-893C9F5A63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3831399"/>
            <a:ext cx="8945123" cy="1468712"/>
          </a:xfrm>
          <a:prstGeom prst="rect">
            <a:avLst/>
          </a:prstGeom>
        </p:spPr>
      </p:pic>
      <p:pic>
        <p:nvPicPr>
          <p:cNvPr id="35" name="图片 2">
            <a:extLst>
              <a:ext uri="{FF2B5EF4-FFF2-40B4-BE49-F238E27FC236}">
                <a16:creationId xmlns:a16="http://schemas.microsoft.com/office/drawing/2014/main" xmlns="" id="{7D560D32-387D-CD03-8006-604475B24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3627" b="34029"/>
          <a:stretch/>
        </p:blipFill>
        <p:spPr>
          <a:xfrm>
            <a:off x="1987512" y="361950"/>
            <a:ext cx="4970100" cy="2384270"/>
          </a:xfrm>
          <a:prstGeom prst="rect">
            <a:avLst/>
          </a:prstGeom>
        </p:spPr>
      </p:pic>
      <p:sp>
        <p:nvSpPr>
          <p:cNvPr id="4" name="文本框 18">
            <a:extLst>
              <a:ext uri="{FF2B5EF4-FFF2-40B4-BE49-F238E27FC236}">
                <a16:creationId xmlns:a16="http://schemas.microsoft.com/office/drawing/2014/main" xmlns="" id="{CD6069F6-94D9-4E79-6C21-CF4A23BF6E90}"/>
              </a:ext>
            </a:extLst>
          </p:cNvPr>
          <p:cNvSpPr txBox="1">
            <a:spLocks noChangeArrowheads="1"/>
          </p:cNvSpPr>
          <p:nvPr/>
        </p:nvSpPr>
        <p:spPr bwMode="auto">
          <a:xfrm>
            <a:off x="2338961" y="1352550"/>
            <a:ext cx="4267202"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pPr>
            <a:r>
              <a:rPr lang="en-US" sz="3600" b="1">
                <a:solidFill>
                  <a:srgbClr val="5B9BD5">
                    <a:lumMod val="50000"/>
                  </a:srgbClr>
                </a:solidFill>
                <a:latin typeface="Times New Roman" panose="02020603050405020304" pitchFamily="18" charset="0"/>
                <a:ea typeface="Times New Roman" panose="02020603050405020304" pitchFamily="18" charset="0"/>
                <a:cs typeface="Times New Roman" panose="02020603050405020304" pitchFamily="18" charset="0"/>
              </a:rPr>
              <a:t>LUYỆN TẬP</a:t>
            </a:r>
            <a:endParaRPr lang="en-US" sz="3600" b="1" dirty="0">
              <a:solidFill>
                <a:srgbClr val="5B9BD5">
                  <a:lumMod val="50000"/>
                </a:srgb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765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CD730EB-B425-AB49-7BE6-D6877FA7347A}"/>
              </a:ext>
            </a:extLst>
          </p:cNvPr>
          <p:cNvSpPr txBox="1"/>
          <p:nvPr/>
        </p:nvSpPr>
        <p:spPr>
          <a:xfrm>
            <a:off x="76200" y="929697"/>
            <a:ext cx="8991600" cy="1569660"/>
          </a:xfrm>
          <a:prstGeom prst="rect">
            <a:avLst/>
          </a:prstGeom>
          <a:noFill/>
        </p:spPr>
        <p:txBody>
          <a:bodyPr wrap="square" rtlCol="0">
            <a:spAutoFit/>
          </a:bodyPr>
          <a:lstStyle/>
          <a:p>
            <a:pPr algn="just"/>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b="1"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b="1"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s-ES" sz="2400" b="1"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b="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b="1"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b="1"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s-ES" sz="2400" b="1" dirty="0">
                <a:effectLst/>
                <a:latin typeface="Times New Roman" panose="02020603050405020304" pitchFamily="18" charset="0"/>
                <a:ea typeface="Calibri" panose="020F0502020204030204" pitchFamily="34" charset="0"/>
                <a:cs typeface="Times New Roman" panose="02020603050405020304" pitchFamily="18" charset="0"/>
              </a:rPr>
              <a: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bánh</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trôi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nước</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hàm</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nói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phận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nữ</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Hồ</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Xuân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Hương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khái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quát</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nỗi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phận</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phụ</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nữ</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xã</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hội</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dirty="0" err="1">
                <a:effectLst/>
                <a:latin typeface="Times New Roman" panose="02020603050405020304" pitchFamily="18" charset="0"/>
                <a:ea typeface="Calibri" panose="020F0502020204030204" pitchFamily="34" charset="0"/>
                <a:cs typeface="Times New Roman" panose="02020603050405020304" pitchFamily="18" charset="0"/>
              </a:rPr>
              <a:t>phong</a:t>
            </a:r>
            <a:r>
              <a:rPr lang="es-E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400" err="1">
                <a:effectLst/>
                <a:latin typeface="Times New Roman" panose="02020603050405020304" pitchFamily="18" charset="0"/>
                <a:ea typeface="Calibri" panose="020F0502020204030204" pitchFamily="34" charset="0"/>
                <a:cs typeface="Times New Roman" panose="02020603050405020304" pitchFamily="18" charset="0"/>
              </a:rPr>
              <a:t>kiến</a:t>
            </a:r>
            <a:r>
              <a:rPr lang="es-ES" sz="240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xmlns="" id="{6C7CD324-D201-600B-529C-70CB1BCCB35E}"/>
              </a:ext>
            </a:extLst>
          </p:cNvPr>
          <p:cNvSpPr txBox="1"/>
          <p:nvPr/>
        </p:nvSpPr>
        <p:spPr>
          <a:xfrm>
            <a:off x="221400" y="38285"/>
            <a:ext cx="8077200" cy="461665"/>
          </a:xfrm>
          <a:prstGeom prst="rect">
            <a:avLst/>
          </a:prstGeom>
          <a:noFill/>
        </p:spPr>
        <p:txBody>
          <a:bodyPr wrap="square" rtlCol="0">
            <a:spAutoFit/>
          </a:bodyPr>
          <a:lstStyle/>
          <a:p>
            <a:r>
              <a:rPr lang="es-ES" sz="2400" b="1">
                <a:solidFill>
                  <a:srgbClr val="FF0000"/>
                </a:solidFill>
                <a:effectLst/>
                <a:latin typeface="Times New Roman" panose="02020603050405020304" pitchFamily="18" charset="0"/>
                <a:ea typeface="Aptos" panose="020B0004020202020204" pitchFamily="34" charset="0"/>
              </a:rPr>
              <a:t>Hoạt động: </a:t>
            </a:r>
            <a:r>
              <a:rPr lang="es-ES" sz="2400" b="1" dirty="0" err="1">
                <a:solidFill>
                  <a:srgbClr val="FF0000"/>
                </a:solidFill>
                <a:effectLst/>
                <a:latin typeface="Times New Roman" panose="02020603050405020304" pitchFamily="18" charset="0"/>
                <a:ea typeface="Aptos" panose="020B0004020202020204" pitchFamily="34" charset="0"/>
              </a:rPr>
              <a:t>Luyện</a:t>
            </a:r>
            <a:r>
              <a:rPr lang="es-ES" sz="2400" b="1" dirty="0">
                <a:solidFill>
                  <a:srgbClr val="FF0000"/>
                </a:solidFill>
                <a:effectLst/>
                <a:latin typeface="Times New Roman" panose="02020603050405020304" pitchFamily="18" charset="0"/>
                <a:ea typeface="Aptos" panose="020B0004020202020204" pitchFamily="34" charset="0"/>
              </a:rPr>
              <a:t> </a:t>
            </a:r>
            <a:r>
              <a:rPr lang="es-ES" sz="2400" b="1" err="1">
                <a:solidFill>
                  <a:srgbClr val="FF0000"/>
                </a:solidFill>
                <a:effectLst/>
                <a:latin typeface="Times New Roman" panose="02020603050405020304" pitchFamily="18" charset="0"/>
                <a:ea typeface="Aptos" panose="020B0004020202020204" pitchFamily="34" charset="0"/>
              </a:rPr>
              <a:t>tập</a:t>
            </a:r>
            <a:r>
              <a:rPr lang="es-ES" sz="2400" b="1">
                <a:solidFill>
                  <a:srgbClr val="FF0000"/>
                </a:solidFill>
                <a:effectLst/>
                <a:latin typeface="Times New Roman" panose="02020603050405020304" pitchFamily="18" charset="0"/>
                <a:ea typeface="Aptos" panose="020B0004020202020204" pitchFamily="34" charset="0"/>
              </a:rPr>
              <a:t> </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833847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4A57D87-E5B0-4C46-99AA-9CD1440A9372}"/>
              </a:ext>
            </a:extLst>
          </p:cNvPr>
          <p:cNvGrpSpPr/>
          <p:nvPr/>
        </p:nvGrpSpPr>
        <p:grpSpPr>
          <a:xfrm>
            <a:off x="3079665" y="1614859"/>
            <a:ext cx="2984671" cy="2706265"/>
            <a:chOff x="2961971" y="1614859"/>
            <a:chExt cx="2984671" cy="2706265"/>
          </a:xfrm>
        </p:grpSpPr>
        <p:sp>
          <p:nvSpPr>
            <p:cNvPr id="8" name="AutoShape 4"/>
            <p:cNvSpPr>
              <a:spLocks noChangeArrowheads="1"/>
            </p:cNvSpPr>
            <p:nvPr/>
          </p:nvSpPr>
          <p:spPr bwMode="gray">
            <a:xfrm rot="19367479">
              <a:off x="2961971" y="1821810"/>
              <a:ext cx="2984671" cy="2499314"/>
            </a:xfrm>
            <a:custGeom>
              <a:avLst/>
              <a:gdLst>
                <a:gd name="G0" fmla="+- 2978742 0 0"/>
                <a:gd name="G1" fmla="+- -2701147 0 0"/>
                <a:gd name="G2" fmla="+- 2978742 0 -2701147"/>
                <a:gd name="G3" fmla="+- 10800 0 0"/>
                <a:gd name="G4" fmla="+- 0 0 2978742"/>
                <a:gd name="T0" fmla="*/ 360 256 1"/>
                <a:gd name="T1" fmla="*/ 0 256 1"/>
                <a:gd name="G5" fmla="+- G2 T0 T1"/>
                <a:gd name="G6" fmla="?: G2 G2 G5"/>
                <a:gd name="G7" fmla="+- 0 0 G6"/>
                <a:gd name="G8" fmla="+- 7349 0 0"/>
                <a:gd name="G9" fmla="+- 0 0 -2701147"/>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147"/>
                <a:gd name="G36" fmla="sin G34 -2701147"/>
                <a:gd name="G37" fmla="+/ -2701147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9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3">
                <a:lumMod val="40000"/>
                <a:lumOff val="60000"/>
              </a:schemeClr>
            </a:solidFill>
            <a:ln w="3175" cap="flat" cmpd="sng" algn="ctr">
              <a:noFill/>
              <a:prstDash val="solid"/>
            </a:ln>
            <a:effectLst/>
          </p:spPr>
          <p:txBody>
            <a:bodyPr lIns="0" rIns="0" anchor="ctr"/>
            <a:lstStyle/>
            <a:p>
              <a:pPr marL="0" marR="0" lvl="0" indent="0" algn="ctr" defTabSz="914400" eaLnBrk="1" fontAlgn="base" latinLnBrk="0" hangingPunct="1">
                <a:lnSpc>
                  <a:spcPct val="120000"/>
                </a:lnSpc>
                <a:spcBef>
                  <a:spcPts val="600"/>
                </a:spcBef>
                <a:spcAft>
                  <a:spcPts val="600"/>
                </a:spcAft>
                <a:buClrTx/>
                <a:buSzTx/>
                <a:buFontTx/>
                <a:buNone/>
                <a:tabLst/>
                <a:defRPr/>
              </a:pPr>
              <a:endParaRPr kumimoji="0" lang="zh-CN" altLang="en-US" sz="2800" b="0" i="0" u="none" strike="noStrike" kern="0" cap="none" spc="0" normalizeH="0" baseline="0" noProof="0">
                <a:ln>
                  <a:noFill/>
                </a:ln>
                <a:solidFill>
                  <a:sysClr val="window" lastClr="FFFFFF"/>
                </a:solidFill>
                <a:effectLst/>
                <a:uLnTx/>
                <a:uFillTx/>
                <a:latin typeface="Impact" pitchFamily="34" charset="0"/>
                <a:ea typeface="微软雅黑" pitchFamily="34" charset="-122"/>
                <a:cs typeface="+mn-cs"/>
              </a:endParaRPr>
            </a:p>
          </p:txBody>
        </p:sp>
        <p:sp>
          <p:nvSpPr>
            <p:cNvPr id="15" name="AutoShape 6"/>
            <p:cNvSpPr>
              <a:spLocks noChangeArrowheads="1"/>
            </p:cNvSpPr>
            <p:nvPr/>
          </p:nvSpPr>
          <p:spPr bwMode="gray">
            <a:xfrm rot="12146960">
              <a:off x="3043835" y="1614859"/>
              <a:ext cx="2820942" cy="2573180"/>
            </a:xfrm>
            <a:custGeom>
              <a:avLst/>
              <a:gdLst>
                <a:gd name="G0" fmla="+- 2978742 0 0"/>
                <a:gd name="G1" fmla="+- -2534030 0 0"/>
                <a:gd name="G2" fmla="+- 2978742 0 -2534030"/>
                <a:gd name="G3" fmla="+- 10800 0 0"/>
                <a:gd name="G4" fmla="+- 0 0 2978742"/>
                <a:gd name="T0" fmla="*/ 360 256 1"/>
                <a:gd name="T1" fmla="*/ 0 256 1"/>
                <a:gd name="G5" fmla="+- G2 T0 T1"/>
                <a:gd name="G6" fmla="?: G2 G2 G5"/>
                <a:gd name="G7" fmla="+- 0 0 G6"/>
                <a:gd name="G8" fmla="+- 7349 0 0"/>
                <a:gd name="G9" fmla="+- 0 0 -2534030"/>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534030"/>
                <a:gd name="G36" fmla="sin G34 -2534030"/>
                <a:gd name="G37" fmla="+/ -2534030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81 w 21600"/>
                <a:gd name="T5" fmla="*/ 11439 h 21600"/>
                <a:gd name="T6" fmla="*/ 17885 w 21600"/>
                <a:gd name="T7" fmla="*/ 5130 h 21600"/>
                <a:gd name="T8" fmla="*/ 18136 w 21600"/>
                <a:gd name="T9" fmla="*/ 11234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2"/>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srgbClr val="4D4D4D"/>
                </a:solidFill>
                <a:effectLst/>
                <a:uLnTx/>
                <a:uFillTx/>
                <a:latin typeface="微软雅黑" pitchFamily="34" charset="-122"/>
                <a:ea typeface="微软雅黑" pitchFamily="34" charset="-122"/>
                <a:cs typeface="+mn-cs"/>
              </a:endParaRPr>
            </a:p>
          </p:txBody>
        </p:sp>
        <p:sp>
          <p:nvSpPr>
            <p:cNvPr id="22" name="AutoShape 5"/>
            <p:cNvSpPr>
              <a:spLocks noChangeArrowheads="1"/>
            </p:cNvSpPr>
            <p:nvPr/>
          </p:nvSpPr>
          <p:spPr bwMode="gray">
            <a:xfrm rot="5078397">
              <a:off x="3219281" y="1832650"/>
              <a:ext cx="2470051" cy="2249716"/>
            </a:xfrm>
            <a:custGeom>
              <a:avLst/>
              <a:gdLst>
                <a:gd name="G0" fmla="+- 2978742 0 0"/>
                <a:gd name="G1" fmla="+- -2701274 0 0"/>
                <a:gd name="G2" fmla="+- 2978742 0 -2701274"/>
                <a:gd name="G3" fmla="+- 10800 0 0"/>
                <a:gd name="G4" fmla="+- 0 0 2978742"/>
                <a:gd name="T0" fmla="*/ 360 256 1"/>
                <a:gd name="T1" fmla="*/ 0 256 1"/>
                <a:gd name="G5" fmla="+- G2 T0 T1"/>
                <a:gd name="G6" fmla="?: G2 G2 G5"/>
                <a:gd name="G7" fmla="+- 0 0 G6"/>
                <a:gd name="G8" fmla="+- 7349 0 0"/>
                <a:gd name="G9" fmla="+- 0 0 -2701274"/>
                <a:gd name="G10" fmla="+- 7349 0 2700"/>
                <a:gd name="G11" fmla="cos G10 2978742"/>
                <a:gd name="G12" fmla="sin G10 2978742"/>
                <a:gd name="G13" fmla="cos 13500 2978742"/>
                <a:gd name="G14" fmla="sin 13500 2978742"/>
                <a:gd name="G15" fmla="+- G11 10800 0"/>
                <a:gd name="G16" fmla="+- G12 10800 0"/>
                <a:gd name="G17" fmla="+- G13 10800 0"/>
                <a:gd name="G18" fmla="+- G14 10800 0"/>
                <a:gd name="G19" fmla="*/ 7349 1 2"/>
                <a:gd name="G20" fmla="+- G19 5400 0"/>
                <a:gd name="G21" fmla="cos G20 2978742"/>
                <a:gd name="G22" fmla="sin G20 2978742"/>
                <a:gd name="G23" fmla="+- G21 10800 0"/>
                <a:gd name="G24" fmla="+- G12 G23 G22"/>
                <a:gd name="G25" fmla="+- G22 G23 G11"/>
                <a:gd name="G26" fmla="cos 10800 2978742"/>
                <a:gd name="G27" fmla="sin 10800 2978742"/>
                <a:gd name="G28" fmla="cos 7349 2978742"/>
                <a:gd name="G29" fmla="sin 7349 2978742"/>
                <a:gd name="G30" fmla="+- G26 10800 0"/>
                <a:gd name="G31" fmla="+- G27 10800 0"/>
                <a:gd name="G32" fmla="+- G28 10800 0"/>
                <a:gd name="G33" fmla="+- G29 10800 0"/>
                <a:gd name="G34" fmla="+- G19 5400 0"/>
                <a:gd name="G35" fmla="cos G34 -2701274"/>
                <a:gd name="G36" fmla="sin G34 -2701274"/>
                <a:gd name="G37" fmla="+/ -2701274 2978742 2"/>
                <a:gd name="T2" fmla="*/ 180 256 1"/>
                <a:gd name="T3" fmla="*/ 0 256 1"/>
                <a:gd name="G38" fmla="+- G37 T2 T3"/>
                <a:gd name="G39" fmla="?: G2 G37 G38"/>
                <a:gd name="G40" fmla="cos 10800 G39"/>
                <a:gd name="G41" fmla="sin 10800 G39"/>
                <a:gd name="G42" fmla="cos 7349 G39"/>
                <a:gd name="G43" fmla="sin 7349 G39"/>
                <a:gd name="G44" fmla="+- G40 10800 0"/>
                <a:gd name="G45" fmla="+- G41 10800 0"/>
                <a:gd name="G46" fmla="+- G42 10800 0"/>
                <a:gd name="G47" fmla="+- G43 10800 0"/>
                <a:gd name="G48" fmla="+- G35 10800 0"/>
                <a:gd name="G49" fmla="+- G36 10800 0"/>
                <a:gd name="T4" fmla="*/ 21592 w 21600"/>
                <a:gd name="T5" fmla="*/ 11198 h 21600"/>
                <a:gd name="T6" fmla="*/ 17626 w 21600"/>
                <a:gd name="T7" fmla="*/ 4820 h 21600"/>
                <a:gd name="T8" fmla="*/ 18143 w 21600"/>
                <a:gd name="T9" fmla="*/ 11071 h 21600"/>
                <a:gd name="T10" fmla="*/ 20270 w 21600"/>
                <a:gd name="T11" fmla="*/ 20420 h 21600"/>
                <a:gd name="T12" fmla="*/ 14012 w 21600"/>
                <a:gd name="T13" fmla="*/ 20372 h 21600"/>
                <a:gd name="T14" fmla="*/ 14061 w 21600"/>
                <a:gd name="T15" fmla="*/ 14113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solidFill>
              <a:schemeClr val="accent4">
                <a:lumMod val="40000"/>
                <a:lumOff val="60000"/>
              </a:schemeClr>
            </a:solidFill>
            <a:ln w="3175" cap="flat" cmpd="sng" algn="ctr">
              <a:solidFill>
                <a:srgbClr val="2676FF">
                  <a:lumMod val="20000"/>
                  <a:lumOff val="80000"/>
                </a:srgbClr>
              </a:solidFill>
              <a:prstDash val="solid"/>
            </a:ln>
            <a:effectLst/>
          </p:spPr>
          <p:txBody>
            <a:bodyPr lIns="0" rIns="0" anchor="ctr"/>
            <a:lstStyle/>
            <a:p>
              <a:pPr marL="182563" marR="0" lvl="0" indent="-182563" defTabSz="914400" eaLnBrk="1" fontAlgn="base" latinLnBrk="0" hangingPunct="1">
                <a:lnSpc>
                  <a:spcPct val="120000"/>
                </a:lnSpc>
                <a:spcBef>
                  <a:spcPts val="600"/>
                </a:spcBef>
                <a:spcAft>
                  <a:spcPts val="600"/>
                </a:spcAft>
                <a:buClrTx/>
                <a:buSzTx/>
                <a:buFont typeface="Arial" pitchFamily="34" charset="0"/>
                <a:buChar char="•"/>
                <a:tabLst/>
                <a:defRPr/>
              </a:pPr>
              <a:endParaRPr kumimoji="0" lang="zh-CN" altLang="en-US" sz="1400" b="0" i="0" u="none" strike="noStrike" kern="0" cap="none" spc="0" normalizeH="0" baseline="0" noProof="0">
                <a:ln>
                  <a:noFill/>
                </a:ln>
                <a:solidFill>
                  <a:prstClr val="white"/>
                </a:solidFill>
                <a:effectLst/>
                <a:uLnTx/>
                <a:uFillTx/>
                <a:latin typeface="微软雅黑" pitchFamily="34" charset="-122"/>
                <a:ea typeface="微软雅黑" pitchFamily="34" charset="-122"/>
                <a:cs typeface="+mn-cs"/>
              </a:endParaRPr>
            </a:p>
          </p:txBody>
        </p:sp>
      </p:grpSp>
      <p:grpSp>
        <p:nvGrpSpPr>
          <p:cNvPr id="2" name="组合 24">
            <a:extLst>
              <a:ext uri="{FF2B5EF4-FFF2-40B4-BE49-F238E27FC236}">
                <a16:creationId xmlns:a16="http://schemas.microsoft.com/office/drawing/2014/main" xmlns="" id="{9A882C33-9FE1-4942-B9A5-F85659D6227A}"/>
              </a:ext>
            </a:extLst>
          </p:cNvPr>
          <p:cNvGrpSpPr/>
          <p:nvPr/>
        </p:nvGrpSpPr>
        <p:grpSpPr>
          <a:xfrm>
            <a:off x="467544" y="-20538"/>
            <a:ext cx="8104956" cy="1306405"/>
            <a:chOff x="472838" y="-18110"/>
            <a:chExt cx="8104956" cy="1306405"/>
          </a:xfrm>
        </p:grpSpPr>
        <p:sp>
          <p:nvSpPr>
            <p:cNvPr id="26" name="文本框 25">
              <a:extLst>
                <a:ext uri="{FF2B5EF4-FFF2-40B4-BE49-F238E27FC236}">
                  <a16:creationId xmlns:a16="http://schemas.microsoft.com/office/drawing/2014/main" xmlns="" id="{F027CFB4-3DB3-41CC-A96D-DE07157EAC34}"/>
                </a:ext>
              </a:extLst>
            </p:cNvPr>
            <p:cNvSpPr txBox="1"/>
            <p:nvPr/>
          </p:nvSpPr>
          <p:spPr>
            <a:xfrm>
              <a:off x="472838" y="-18110"/>
              <a:ext cx="2158492" cy="253916"/>
            </a:xfrm>
            <a:prstGeom prst="rect">
              <a:avLst/>
            </a:prstGeom>
            <a:noFill/>
          </p:spPr>
          <p:txBody>
            <a:bodyPr wrap="square" rtlCol="0">
              <a:spAutoFit/>
            </a:bodyPr>
            <a:lstStyle/>
            <a:p>
              <a:endParaRPr lang="zh-CN" altLang="en-US" sz="1050" dirty="0">
                <a:solidFill>
                  <a:schemeClr val="bg1"/>
                </a:solidFill>
                <a:latin typeface="微软雅黑" panose="020B0503020204020204" pitchFamily="34" charset="-122"/>
                <a:ea typeface="微软雅黑" panose="020B0503020204020204" pitchFamily="34" charset="-122"/>
              </a:endParaRPr>
            </a:p>
          </p:txBody>
        </p:sp>
        <p:sp>
          <p:nvSpPr>
            <p:cNvPr id="27" name="矩形 26">
              <a:extLst>
                <a:ext uri="{FF2B5EF4-FFF2-40B4-BE49-F238E27FC236}">
                  <a16:creationId xmlns:a16="http://schemas.microsoft.com/office/drawing/2014/main" xmlns="" id="{D08CFEA9-E304-4995-B0E1-8C74FD52E50A}"/>
                </a:ext>
              </a:extLst>
            </p:cNvPr>
            <p:cNvSpPr/>
            <p:nvPr/>
          </p:nvSpPr>
          <p:spPr>
            <a:xfrm>
              <a:off x="576794" y="457298"/>
              <a:ext cx="8001000" cy="830997"/>
            </a:xfrm>
            <a:prstGeom prst="rect">
              <a:avLst/>
            </a:prstGeom>
          </p:spPr>
          <p:txBody>
            <a:bodyPr wrap="square">
              <a:spAutoFit/>
            </a:bodyPr>
            <a:lstStyle/>
            <a:p>
              <a:pPr algn="ctr"/>
              <a:r>
                <a:rPr lang="pl-PL" sz="2400" b="1" dirty="0">
                  <a:solidFill>
                    <a:srgbClr val="FF0000"/>
                  </a:solidFill>
                  <a:latin typeface="Times New Roman" pitchFamily="18" charset="0"/>
                  <a:ea typeface="Calibri" charset="0"/>
                  <a:cs typeface="Times New Roman" pitchFamily="18" charset="0"/>
                </a:rPr>
                <a:t>Qua</a:t>
              </a:r>
              <a:r>
                <a:rPr lang="en-US" sz="2400" b="1" dirty="0">
                  <a:solidFill>
                    <a:srgbClr val="FF0000"/>
                  </a:solidFill>
                  <a:latin typeface="Times New Roman" pitchFamily="18" charset="0"/>
                  <a:ea typeface="Calibri" charset="0"/>
                  <a:cs typeface="Times New Roman" pitchFamily="18" charset="0"/>
                </a:rPr>
                <a:t> </a:t>
              </a:r>
              <a:r>
                <a:rPr lang="en-US" sz="2400" b="1" dirty="0" err="1">
                  <a:solidFill>
                    <a:srgbClr val="FF0000"/>
                  </a:solidFill>
                  <a:latin typeface="Times New Roman" pitchFamily="18" charset="0"/>
                  <a:ea typeface="Calibri" charset="0"/>
                  <a:cs typeface="Times New Roman" pitchFamily="18" charset="0"/>
                </a:rPr>
                <a:t>văn</a:t>
              </a:r>
              <a:r>
                <a:rPr lang="en-US" sz="2400" b="1" dirty="0">
                  <a:solidFill>
                    <a:srgbClr val="FF0000"/>
                  </a:solidFill>
                  <a:latin typeface="Times New Roman" pitchFamily="18" charset="0"/>
                  <a:ea typeface="Calibri" charset="0"/>
                  <a:cs typeface="Times New Roman" pitchFamily="18" charset="0"/>
                </a:rPr>
                <a:t> </a:t>
              </a:r>
              <a:r>
                <a:rPr lang="en-US" sz="2400" b="1" dirty="0" err="1">
                  <a:solidFill>
                    <a:srgbClr val="FF0000"/>
                  </a:solidFill>
                  <a:latin typeface="Times New Roman" pitchFamily="18" charset="0"/>
                  <a:ea typeface="Calibri" charset="0"/>
                  <a:cs typeface="Times New Roman" pitchFamily="18" charset="0"/>
                </a:rPr>
                <a:t>bản</a:t>
              </a:r>
              <a:r>
                <a:rPr lang="pl-PL" sz="2400" b="1" dirty="0">
                  <a:solidFill>
                    <a:srgbClr val="FF0000"/>
                  </a:solidFill>
                  <a:latin typeface="Times New Roman" pitchFamily="18" charset="0"/>
                  <a:ea typeface="Calibri" charset="0"/>
                  <a:cs typeface="Times New Roman" pitchFamily="18" charset="0"/>
                </a:rPr>
                <a:t> </a:t>
              </a:r>
              <a:r>
                <a:rPr lang="en-US" sz="2400" b="1" dirty="0">
                  <a:solidFill>
                    <a:srgbClr val="FF0000"/>
                  </a:solidFill>
                  <a:latin typeface="Times New Roman" pitchFamily="18" charset="0"/>
                  <a:ea typeface="Calibri" charset="0"/>
                  <a:cs typeface="Times New Roman" pitchFamily="18" charset="0"/>
                </a:rPr>
                <a:t>“</a:t>
              </a:r>
              <a:r>
                <a:rPr lang="en-US" sz="2400" b="1" dirty="0" err="1">
                  <a:solidFill>
                    <a:srgbClr val="FF0000"/>
                  </a:solidFill>
                  <a:latin typeface="Times New Roman" panose="02020603050405020304" pitchFamily="18" charset="0"/>
                  <a:ea typeface="Calibri" charset="0"/>
                  <a:cs typeface="Times New Roman" pitchFamily="18" charset="0"/>
                </a:rPr>
                <a:t>T</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ính</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đa</a:t>
              </a:r>
              <a:r>
                <a:rPr lang="en-US" sz="24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nghĩa trong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bánh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x-none" sz="2400" b="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endParaRPr>
            </a:p>
            <a:p>
              <a:pPr algn="ctr"/>
              <a:r>
                <a:rPr lang="pl-PL" sz="2400" b="1" i="1" dirty="0">
                  <a:solidFill>
                    <a:srgbClr val="FF0000"/>
                  </a:solidFill>
                  <a:latin typeface="Times New Roman" pitchFamily="18" charset="0"/>
                  <a:ea typeface="Calibri" charset="0"/>
                  <a:cs typeface="Times New Roman" pitchFamily="18" charset="0"/>
                </a:rPr>
                <a:t> </a:t>
              </a:r>
              <a:r>
                <a:rPr lang="pl-PL" sz="2400" b="1" dirty="0">
                  <a:solidFill>
                    <a:srgbClr val="FF0000"/>
                  </a:solidFill>
                  <a:latin typeface="Times New Roman" pitchFamily="18" charset="0"/>
                  <a:ea typeface="Calibri" charset="0"/>
                  <a:cs typeface="Times New Roman" pitchFamily="18" charset="0"/>
                </a:rPr>
                <a:t>cho em hiểu gì về nhà thơ  Hồ Xuân Hương?</a:t>
              </a:r>
              <a:endParaRPr lang="zh-CN" altLang="en-US" sz="2400" dirty="0">
                <a:solidFill>
                  <a:srgbClr val="FF0000"/>
                </a:solidFill>
                <a:latin typeface="Times New Roman" pitchFamily="18" charset="0"/>
                <a:cs typeface="Times New Roman" pitchFamily="18" charset="0"/>
              </a:endParaRPr>
            </a:p>
          </p:txBody>
        </p:sp>
      </p:grpSp>
      <p:sp>
        <p:nvSpPr>
          <p:cNvPr id="28" name="Rectangle 27"/>
          <p:cNvSpPr/>
          <p:nvPr/>
        </p:nvSpPr>
        <p:spPr>
          <a:xfrm>
            <a:off x="520836" y="1663809"/>
            <a:ext cx="2133600" cy="1815882"/>
          </a:xfrm>
          <a:prstGeom prst="rect">
            <a:avLst/>
          </a:prstGeom>
        </p:spPr>
        <p:txBody>
          <a:bodyPr wrap="square">
            <a:spAutoFit/>
          </a:bodyPr>
          <a:lstStyle/>
          <a:p>
            <a:pPr algn="ctr"/>
            <a:r>
              <a:rPr lang="pl-PL" sz="2800" dirty="0">
                <a:latin typeface="Times New Roman" pitchFamily="18" charset="0"/>
                <a:ea typeface="Times New Roman" pitchFamily="18" charset="0"/>
                <a:cs typeface="Times New Roman" pitchFamily="18" charset="0"/>
              </a:rPr>
              <a:t>Trân trọng vẻ đẹp người phụ nữ trong xã hội xưa.</a:t>
            </a:r>
            <a:endParaRPr lang="en-US" sz="2800" dirty="0"/>
          </a:p>
        </p:txBody>
      </p:sp>
      <p:sp>
        <p:nvSpPr>
          <p:cNvPr id="29" name="Rectangle 28"/>
          <p:cNvSpPr/>
          <p:nvPr/>
        </p:nvSpPr>
        <p:spPr>
          <a:xfrm>
            <a:off x="6477000" y="1663809"/>
            <a:ext cx="2438400" cy="1815882"/>
          </a:xfrm>
          <a:prstGeom prst="rect">
            <a:avLst/>
          </a:prstGeom>
        </p:spPr>
        <p:txBody>
          <a:bodyPr wrap="square">
            <a:spAutoFit/>
          </a:bodyPr>
          <a:lstStyle/>
          <a:p>
            <a:pPr algn="ctr"/>
            <a:r>
              <a:rPr lang="pl-PL" sz="2800" dirty="0">
                <a:latin typeface="Times New Roman" pitchFamily="18" charset="0"/>
                <a:ea typeface="Times New Roman" pitchFamily="18" charset="0"/>
                <a:cs typeface="Times New Roman" pitchFamily="18" charset="0"/>
              </a:rPr>
              <a:t>Cảm thông sâu sắc với thân phận người phụ nữ…</a:t>
            </a:r>
            <a:endParaRPr lang="en-US" sz="2800" dirty="0"/>
          </a:p>
        </p:txBody>
      </p:sp>
      <p:sp>
        <p:nvSpPr>
          <p:cNvPr id="30" name="Rectangle 29"/>
          <p:cNvSpPr/>
          <p:nvPr/>
        </p:nvSpPr>
        <p:spPr>
          <a:xfrm>
            <a:off x="3010515" y="4476750"/>
            <a:ext cx="3122971" cy="523220"/>
          </a:xfrm>
          <a:prstGeom prst="rect">
            <a:avLst/>
          </a:prstGeom>
        </p:spPr>
        <p:txBody>
          <a:bodyPr wrap="none">
            <a:spAutoFit/>
          </a:bodyPr>
          <a:lstStyle/>
          <a:p>
            <a:pPr algn="ctr"/>
            <a:r>
              <a:rPr lang="pl-PL" sz="2800" dirty="0">
                <a:latin typeface="Times New Roman" pitchFamily="18" charset="0"/>
                <a:ea typeface="Calibri" charset="0"/>
                <a:cs typeface="Times New Roman" pitchFamily="18" charset="0"/>
              </a:rPr>
              <a:t>Tâm hồn </a:t>
            </a:r>
            <a:r>
              <a:rPr lang="pl-PL" sz="2800">
                <a:latin typeface="Times New Roman" pitchFamily="18" charset="0"/>
                <a:ea typeface="Calibri" charset="0"/>
                <a:cs typeface="Times New Roman" pitchFamily="18" charset="0"/>
              </a:rPr>
              <a:t>nhạy cảm</a:t>
            </a:r>
            <a:r>
              <a:rPr lang="en-US" sz="2800">
                <a:latin typeface="Times New Roman" pitchFamily="18" charset="0"/>
                <a:ea typeface="Calibri" charset="0"/>
                <a:cs typeface="Times New Roman" pitchFamily="18" charset="0"/>
              </a:rPr>
              <a:t>.</a:t>
            </a:r>
            <a:endParaRPr lang="en-US" sz="2800" dirty="0"/>
          </a:p>
        </p:txBody>
      </p:sp>
    </p:spTree>
    <p:extLst>
      <p:ext uri="{BB962C8B-B14F-4D97-AF65-F5344CB8AC3E}">
        <p14:creationId xmlns:p14="http://schemas.microsoft.com/office/powerpoint/2010/main" val="30641142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8">
                                            <p:txEl>
                                              <p:pRg st="0" end="0"/>
                                            </p:txEl>
                                          </p:spTgt>
                                        </p:tgtEl>
                                        <p:attrNameLst>
                                          <p:attrName>style.visibility</p:attrName>
                                        </p:attrNameLst>
                                      </p:cBhvr>
                                      <p:to>
                                        <p:strVal val="visible"/>
                                      </p:to>
                                    </p:set>
                                    <p:animEffect transition="in" filter="wheel(1)">
                                      <p:cBhvr>
                                        <p:cTn id="14" dur="1000"/>
                                        <p:tgtEl>
                                          <p:spTgt spid="28">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9">
                                            <p:txEl>
                                              <p:pRg st="0" end="0"/>
                                            </p:txEl>
                                          </p:spTgt>
                                        </p:tgtEl>
                                        <p:attrNameLst>
                                          <p:attrName>style.visibility</p:attrName>
                                        </p:attrNameLst>
                                      </p:cBhvr>
                                      <p:to>
                                        <p:strVal val="visible"/>
                                      </p:to>
                                    </p:set>
                                    <p:animEffect transition="in" filter="barn(inVertical)">
                                      <p:cBhvr>
                                        <p:cTn id="19" dur="500"/>
                                        <p:tgtEl>
                                          <p:spTgt spid="2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0">
                                            <p:txEl>
                                              <p:pRg st="0" end="0"/>
                                            </p:txEl>
                                          </p:spTgt>
                                        </p:tgtEl>
                                        <p:attrNameLst>
                                          <p:attrName>style.visibility</p:attrName>
                                        </p:attrNameLst>
                                      </p:cBhvr>
                                      <p:to>
                                        <p:strVal val="visible"/>
                                      </p:to>
                                    </p:set>
                                    <p:animEffect transition="in" filter="fade">
                                      <p:cBhvr>
                                        <p:cTn id="24" dur="1000"/>
                                        <p:tgtEl>
                                          <p:spTgt spid="30">
                                            <p:txEl>
                                              <p:pRg st="0" end="0"/>
                                            </p:txEl>
                                          </p:spTgt>
                                        </p:tgtEl>
                                      </p:cBhvr>
                                    </p:animEffect>
                                    <p:anim calcmode="lin" valueType="num">
                                      <p:cBhvr>
                                        <p:cTn id="25" dur="10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vÅ© thá» thiáº¿t"/>
          <p:cNvPicPr>
            <a:picLocks noChangeAspect="1" noChangeArrowheads="1"/>
          </p:cNvPicPr>
          <p:nvPr/>
        </p:nvPicPr>
        <p:blipFill>
          <a:blip r:embed="rId2"/>
          <a:srcRect/>
          <a:stretch>
            <a:fillRect/>
          </a:stretch>
        </p:blipFill>
        <p:spPr bwMode="auto">
          <a:xfrm>
            <a:off x="914400" y="819150"/>
            <a:ext cx="4114800" cy="4114800"/>
          </a:xfrm>
          <a:prstGeom prst="rect">
            <a:avLst/>
          </a:prstGeom>
          <a:noFill/>
        </p:spPr>
      </p:pic>
      <p:sp>
        <p:nvSpPr>
          <p:cNvPr id="3" name="Rectangle 2"/>
          <p:cNvSpPr/>
          <p:nvPr/>
        </p:nvSpPr>
        <p:spPr>
          <a:xfrm>
            <a:off x="609600" y="-19050"/>
            <a:ext cx="8458200" cy="523220"/>
          </a:xfrm>
          <a:prstGeom prst="rect">
            <a:avLst/>
          </a:prstGeom>
        </p:spPr>
        <p:txBody>
          <a:bodyPr wrap="square">
            <a:spAutoFit/>
          </a:bodyPr>
          <a:lstStyle/>
          <a:p>
            <a:r>
              <a:rPr lang="en-US" sz="2800" b="1" dirty="0">
                <a:latin typeface="Times New Roman" pitchFamily="18" charset="0"/>
                <a:ea typeface="Times New Roman" pitchFamily="18" charset="0"/>
                <a:cs typeface="Times New Roman" pitchFamily="18" charset="0"/>
              </a:rPr>
              <a:t>H</a:t>
            </a:r>
            <a:r>
              <a:rPr lang="pl-PL" sz="2800" b="1" dirty="0">
                <a:latin typeface="Times New Roman" pitchFamily="18" charset="0"/>
                <a:ea typeface="Times New Roman" pitchFamily="18" charset="0"/>
                <a:cs typeface="Times New Roman" pitchFamily="18" charset="0"/>
              </a:rPr>
              <a:t>ình ảnh người phụ nữ trong một số tác phẩm</a:t>
            </a:r>
            <a:endParaRPr lang="en-US" sz="2800" b="1" dirty="0">
              <a:latin typeface="Times New Roman" pitchFamily="18" charset="0"/>
              <a:cs typeface="Times New Roman" pitchFamily="18" charset="0"/>
            </a:endParaRPr>
          </a:p>
        </p:txBody>
      </p:sp>
      <p:sp>
        <p:nvSpPr>
          <p:cNvPr id="4" name="Cloud Callout 3"/>
          <p:cNvSpPr/>
          <p:nvPr/>
        </p:nvSpPr>
        <p:spPr>
          <a:xfrm>
            <a:off x="5181600" y="1123950"/>
            <a:ext cx="3733800" cy="3048000"/>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1400" dirty="0">
              <a:latin typeface="Times New Roman" pitchFamily="18" charset="0"/>
              <a:cs typeface="Times New Roman" pitchFamily="18" charset="0"/>
            </a:endParaRPr>
          </a:p>
          <a:p>
            <a:pPr algn="ctr"/>
            <a:r>
              <a:rPr lang="vi-VN" sz="2400" dirty="0">
                <a:latin typeface="Times New Roman" pitchFamily="18" charset="0"/>
                <a:cs typeface="Times New Roman" pitchFamily="18" charset="0"/>
              </a:rPr>
              <a:t>Vũ Thị Thiết, người con gái quê ở Nam Xương. Người đã thùy mị nết na, lại thêm có tư dung tốt đẹp. </a:t>
            </a: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Káº¿t quáº£ hÃ¬nh áº£nh cho thÃºy kiá»u"/>
          <p:cNvPicPr>
            <a:picLocks noChangeAspect="1" noChangeArrowheads="1"/>
          </p:cNvPicPr>
          <p:nvPr/>
        </p:nvPicPr>
        <p:blipFill>
          <a:blip r:embed="rId2"/>
          <a:srcRect/>
          <a:stretch>
            <a:fillRect/>
          </a:stretch>
        </p:blipFill>
        <p:spPr bwMode="auto">
          <a:xfrm>
            <a:off x="0" y="556261"/>
            <a:ext cx="9144000" cy="4587240"/>
          </a:xfrm>
          <a:prstGeom prst="rect">
            <a:avLst/>
          </a:prstGeom>
          <a:noFill/>
        </p:spPr>
      </p:pic>
      <p:sp>
        <p:nvSpPr>
          <p:cNvPr id="3" name="Rectangle 2"/>
          <p:cNvSpPr/>
          <p:nvPr/>
        </p:nvSpPr>
        <p:spPr>
          <a:xfrm>
            <a:off x="609600" y="-19050"/>
            <a:ext cx="8458200" cy="523220"/>
          </a:xfrm>
          <a:prstGeom prst="rect">
            <a:avLst/>
          </a:prstGeom>
        </p:spPr>
        <p:txBody>
          <a:bodyPr wrap="square">
            <a:spAutoFit/>
          </a:bodyPr>
          <a:lstStyle/>
          <a:p>
            <a:pPr algn="ctr"/>
            <a:r>
              <a:rPr lang="en-US" sz="2800" b="1" dirty="0" err="1">
                <a:latin typeface="Times New Roman" pitchFamily="18" charset="0"/>
                <a:ea typeface="Times New Roman" pitchFamily="18" charset="0"/>
                <a:cs typeface="Times New Roman" pitchFamily="18" charset="0"/>
              </a:rPr>
              <a:t>Thúy</a:t>
            </a:r>
            <a:r>
              <a:rPr lang="en-US" sz="2800" b="1" dirty="0">
                <a:latin typeface="Times New Roman" pitchFamily="18" charset="0"/>
                <a:ea typeface="Times New Roman" pitchFamily="18" charset="0"/>
                <a:cs typeface="Times New Roman" pitchFamily="18" charset="0"/>
              </a:rPr>
              <a:t> </a:t>
            </a:r>
            <a:r>
              <a:rPr lang="en-US" sz="2800" b="1" dirty="0" err="1">
                <a:latin typeface="Times New Roman" pitchFamily="18" charset="0"/>
                <a:ea typeface="Times New Roman" pitchFamily="18" charset="0"/>
                <a:cs typeface="Times New Roman" pitchFamily="18" charset="0"/>
              </a:rPr>
              <a:t>Kiều</a:t>
            </a:r>
            <a:endParaRPr lang="en-US" sz="2800" b="1" dirty="0">
              <a:latin typeface="Times New Roman" pitchFamily="18" charset="0"/>
              <a:cs typeface="Times New Roman" pitchFamily="18"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2180332"/>
            <a:ext cx="2133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err="1">
                <a:latin typeface="Times New Roman" pitchFamily="18" charset="0"/>
                <a:ea typeface="Times New Roman" pitchFamily="18" charset="0"/>
                <a:cs typeface="Times New Roman" pitchFamily="18" charset="0"/>
              </a:rPr>
              <a:t>Bánh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trôi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nước</a:t>
            </a:r>
            <a:endParaRPr kumimoji="0" lang="en-US" sz="40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3810000" y="1047750"/>
            <a:ext cx="4876800" cy="1077218"/>
          </a:xfrm>
          <a:prstGeom prst="rect">
            <a:avLst/>
          </a:prstGeom>
        </p:spPr>
        <p:txBody>
          <a:bodyPr wrap="square">
            <a:spAutoFit/>
          </a:bodyPr>
          <a:lstStyle/>
          <a:p>
            <a:r>
              <a:rPr lang="en-US" sz="3200" dirty="0" err="1">
                <a:latin typeface="Times New Roman" pitchFamily="18" charset="0"/>
                <a:ea typeface="Times New Roman" pitchFamily="18" charset="0"/>
                <a:cs typeface="Times New Roman" pitchFamily="18" charset="0"/>
              </a:rPr>
              <a:t>Nét</a:t>
            </a:r>
            <a:r>
              <a:rPr lang="en-US" sz="3200" dirty="0">
                <a:latin typeface="Times New Roman" pitchFamily="18" charset="0"/>
                <a:ea typeface="Times New Roman" pitchFamily="18" charset="0"/>
                <a:cs typeface="Times New Roman" pitchFamily="18" charset="0"/>
              </a:rPr>
              <a:t> </a:t>
            </a:r>
            <a:r>
              <a:rPr lang="en-US" sz="3200" dirty="0" err="1">
                <a:latin typeface="Times New Roman" pitchFamily="18" charset="0"/>
                <a:ea typeface="Times New Roman" pitchFamily="18" charset="0"/>
                <a:cs typeface="Times New Roman" pitchFamily="18" charset="0"/>
              </a:rPr>
              <a:t>nghĩa</a:t>
            </a:r>
            <a:r>
              <a:rPr lang="en-US" sz="3200" dirty="0">
                <a:latin typeface="Times New Roman" pitchFamily="18" charset="0"/>
                <a:ea typeface="Times New Roman" pitchFamily="18" charset="0"/>
                <a:cs typeface="Times New Roman" pitchFamily="18" charset="0"/>
              </a:rPr>
              <a:t> 1: T</a:t>
            </a:r>
            <a:r>
              <a:rPr lang="pl-PL" sz="3200" dirty="0">
                <a:latin typeface="Times New Roman" pitchFamily="18" charset="0"/>
                <a:ea typeface="Times New Roman" pitchFamily="18" charset="0"/>
                <a:cs typeface="Times New Roman" pitchFamily="18" charset="0"/>
              </a:rPr>
              <a:t>ả thực về bánh trôi nước</a:t>
            </a:r>
            <a:endParaRPr lang="en-US" sz="3200" dirty="0">
              <a:latin typeface="Times New Roman" pitchFamily="18" charset="0"/>
              <a:cs typeface="Times New Roman" pitchFamily="18" charset="0"/>
            </a:endParaRPr>
          </a:p>
        </p:txBody>
      </p:sp>
      <p:sp>
        <p:nvSpPr>
          <p:cNvPr id="4" name="Rectangle 3"/>
          <p:cNvSpPr/>
          <p:nvPr/>
        </p:nvSpPr>
        <p:spPr>
          <a:xfrm>
            <a:off x="3810000" y="3028950"/>
            <a:ext cx="4876800" cy="1569660"/>
          </a:xfrm>
          <a:prstGeom prst="rect">
            <a:avLst/>
          </a:prstGeom>
        </p:spPr>
        <p:txBody>
          <a:bodyPr wrap="square">
            <a:spAutoFit/>
          </a:bodyPr>
          <a:lstStyle/>
          <a:p>
            <a:pPr algn="just"/>
            <a:r>
              <a:rPr lang="en-US" sz="3200" dirty="0" err="1">
                <a:latin typeface="Times New Roman" pitchFamily="18" charset="0"/>
                <a:ea typeface="Times New Roman" pitchFamily="18" charset="0"/>
                <a:cs typeface="Times New Roman" pitchFamily="18" charset="0"/>
              </a:rPr>
              <a:t>Nét</a:t>
            </a:r>
            <a:r>
              <a:rPr lang="pl-PL" sz="3200" dirty="0">
                <a:latin typeface="Times New Roman" pitchFamily="18" charset="0"/>
                <a:ea typeface="Times New Roman" pitchFamily="18" charset="0"/>
                <a:cs typeface="Times New Roman" pitchFamily="18" charset="0"/>
              </a:rPr>
              <a:t> nghĩa </a:t>
            </a:r>
            <a:r>
              <a:rPr lang="en-US" sz="3200" dirty="0">
                <a:latin typeface="Times New Roman" pitchFamily="18" charset="0"/>
                <a:ea typeface="Times New Roman" pitchFamily="18" charset="0"/>
                <a:cs typeface="Times New Roman" pitchFamily="18" charset="0"/>
              </a:rPr>
              <a:t>2: N</a:t>
            </a:r>
            <a:r>
              <a:rPr lang="pl-PL" sz="3200" dirty="0">
                <a:latin typeface="Times New Roman" pitchFamily="18" charset="0"/>
                <a:ea typeface="Times New Roman" pitchFamily="18" charset="0"/>
                <a:cs typeface="Times New Roman" pitchFamily="18" charset="0"/>
              </a:rPr>
              <a:t>ói về phẩm chất, thân phận của người phụ nữ trong xã hội cũ.</a:t>
            </a:r>
            <a:endParaRPr lang="en-US" sz="3200" dirty="0">
              <a:latin typeface="Times New Roman" pitchFamily="18" charset="0"/>
              <a:cs typeface="Times New Roman" pitchFamily="18" charset="0"/>
            </a:endParaRPr>
          </a:p>
        </p:txBody>
      </p:sp>
      <p:cxnSp>
        <p:nvCxnSpPr>
          <p:cNvPr id="6" name="Straight Arrow Connector 5"/>
          <p:cNvCxnSpPr>
            <a:cxnSpLocks/>
            <a:stCxn id="2" idx="3"/>
            <a:endCxn id="3" idx="1"/>
          </p:cNvCxnSpPr>
          <p:nvPr/>
        </p:nvCxnSpPr>
        <p:spPr>
          <a:xfrm flipV="1">
            <a:off x="2133600" y="1586359"/>
            <a:ext cx="1676400" cy="11325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a:stCxn id="2" idx="3"/>
            <a:endCxn id="4" idx="1"/>
          </p:cNvCxnSpPr>
          <p:nvPr/>
        </p:nvCxnSpPr>
        <p:spPr>
          <a:xfrm>
            <a:off x="2133600" y="2718941"/>
            <a:ext cx="1676400" cy="109483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5" name="Cloud Callout 2">
            <a:extLst>
              <a:ext uri="{FF2B5EF4-FFF2-40B4-BE49-F238E27FC236}">
                <a16:creationId xmlns:a16="http://schemas.microsoft.com/office/drawing/2014/main" xmlns="" id="{B1B986A6-EE75-B9C9-8853-0F151CBA23FA}"/>
              </a:ext>
            </a:extLst>
          </p:cNvPr>
          <p:cNvSpPr/>
          <p:nvPr/>
        </p:nvSpPr>
        <p:spPr>
          <a:xfrm flipH="1">
            <a:off x="304800" y="0"/>
            <a:ext cx="8915400" cy="4986115"/>
          </a:xfrm>
          <a:prstGeom prst="cloudCallou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pl-PL" sz="3200" dirty="0">
                <a:solidFill>
                  <a:schemeClr val="tx1"/>
                </a:solidFill>
                <a:latin typeface="Times New Roman" pitchFamily="18" charset="0"/>
                <a:ea typeface="Times New Roman" pitchFamily="18" charset="0"/>
                <a:cs typeface="Times New Roman" pitchFamily="18" charset="0"/>
              </a:rPr>
              <a:t>Theo em trong hai nét nghĩa trên, nét nghĩa nào quyết định giá trị của bài thơ? Vì sao?</a:t>
            </a:r>
            <a:endParaRPr lang="en-US" sz="30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upRight)">
                                      <p:cBhvr>
                                        <p:cTn id="12" dur="500"/>
                                        <p:tgtEl>
                                          <p:spTgt spid="6"/>
                                        </p:tgtEl>
                                      </p:cBhvr>
                                    </p:animEffect>
                                  </p:childTnLst>
                                </p:cTn>
                              </p:par>
                            </p:childTnLst>
                          </p:cTn>
                        </p:par>
                        <p:par>
                          <p:cTn id="13" fill="hold">
                            <p:stCondLst>
                              <p:cond delay="500"/>
                            </p:stCondLst>
                            <p:childTnLst>
                              <p:par>
                                <p:cTn id="14" presetID="18" presetClass="entr" presetSubtype="3"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strips(upRigh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Right)">
                                      <p:cBhvr>
                                        <p:cTn id="21" dur="500"/>
                                        <p:tgtEl>
                                          <p:spTgt spid="8"/>
                                        </p:tgtEl>
                                      </p:cBhvr>
                                    </p:animEffect>
                                  </p:childTnLst>
                                </p:cTn>
                              </p:par>
                            </p:childTnLst>
                          </p:cTn>
                        </p:par>
                        <p:par>
                          <p:cTn id="22" fill="hold">
                            <p:stCondLst>
                              <p:cond delay="500"/>
                            </p:stCondLst>
                            <p:childTnLst>
                              <p:par>
                                <p:cTn id="23" presetID="18" presetClass="entr" presetSubtype="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strips(downRight)">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 presetClass="exit" presetSubtype="10" fill="hold" grpId="1" nodeType="clickEffect">
                                  <p:stCondLst>
                                    <p:cond delay="0"/>
                                  </p:stCondLst>
                                  <p:childTnLst>
                                    <p:animEffect transition="out" filter="blinds(horizontal)">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189732"/>
            <a:ext cx="21336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3200" b="1" dirty="0" err="1">
                <a:latin typeface="Times New Roman" pitchFamily="18" charset="0"/>
                <a:ea typeface="Times New Roman" pitchFamily="18" charset="0"/>
                <a:cs typeface="Times New Roman" pitchFamily="18" charset="0"/>
              </a:rPr>
              <a:t>Bánh</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trôi</a:t>
            </a:r>
            <a:r>
              <a:rPr lang="en-US" sz="3200" b="1" dirty="0">
                <a:latin typeface="Times New Roman" pitchFamily="18" charset="0"/>
                <a:ea typeface="Times New Roman" pitchFamily="18" charset="0"/>
                <a:cs typeface="Times New Roman" pitchFamily="18" charset="0"/>
              </a:rPr>
              <a:t> </a:t>
            </a:r>
            <a:r>
              <a:rPr lang="en-US" sz="3200" b="1" dirty="0" err="1">
                <a:latin typeface="Times New Roman" pitchFamily="18" charset="0"/>
                <a:ea typeface="Times New Roman" pitchFamily="18" charset="0"/>
                <a:cs typeface="Times New Roman" pitchFamily="18" charset="0"/>
              </a:rPr>
              <a:t>nước</a:t>
            </a:r>
            <a:endParaRPr kumimoji="0" lang="en-US" sz="4000" b="1"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2"/>
          <p:cNvSpPr/>
          <p:nvPr/>
        </p:nvSpPr>
        <p:spPr>
          <a:xfrm>
            <a:off x="2819400" y="514350"/>
            <a:ext cx="6324600" cy="954107"/>
          </a:xfrm>
          <a:prstGeom prst="rect">
            <a:avLst/>
          </a:prstGeom>
        </p:spPr>
        <p:txBody>
          <a:bodyPr wrap="square">
            <a:spAutoFit/>
          </a:bodyPr>
          <a:lstStyle/>
          <a:p>
            <a:r>
              <a:rPr lang="en-US" sz="2800" dirty="0" err="1">
                <a:latin typeface="Times New Roman" pitchFamily="18" charset="0"/>
                <a:ea typeface="Times New Roman" pitchFamily="18" charset="0"/>
                <a:cs typeface="Times New Roman" pitchFamily="18" charset="0"/>
              </a:rPr>
              <a:t>Nét</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nghĩa</a:t>
            </a:r>
            <a:r>
              <a:rPr lang="en-US" sz="2800" dirty="0">
                <a:latin typeface="Times New Roman" pitchFamily="18" charset="0"/>
                <a:ea typeface="Times New Roman" pitchFamily="18" charset="0"/>
                <a:cs typeface="Times New Roman" pitchFamily="18" charset="0"/>
              </a:rPr>
              <a:t> 1: </a:t>
            </a:r>
            <a:r>
              <a:rPr lang="en-US" sz="2800" dirty="0" err="1">
                <a:latin typeface="Times New Roman" pitchFamily="18" charset="0"/>
                <a:ea typeface="Times New Roman" pitchFamily="18" charset="0"/>
                <a:cs typeface="Times New Roman" pitchFamily="18" charset="0"/>
              </a:rPr>
              <a:t>Là</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phương</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tiện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để</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truyền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tải</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nghĩa</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thứ</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hai</a:t>
            </a:r>
            <a:r>
              <a:rPr lang="en-US" sz="2800" dirty="0">
                <a:latin typeface="Times New Roman" pitchFamily="18" charset="0"/>
                <a:ea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4" name="Rectangle 3"/>
          <p:cNvSpPr/>
          <p:nvPr/>
        </p:nvSpPr>
        <p:spPr>
          <a:xfrm>
            <a:off x="2895600" y="2038350"/>
            <a:ext cx="5791200" cy="523220"/>
          </a:xfrm>
          <a:prstGeom prst="rect">
            <a:avLst/>
          </a:prstGeom>
        </p:spPr>
        <p:txBody>
          <a:bodyPr wrap="square">
            <a:spAutoFit/>
          </a:bodyPr>
          <a:lstStyle/>
          <a:p>
            <a:pPr algn="just"/>
            <a:r>
              <a:rPr lang="en-US" sz="2800" dirty="0" err="1">
                <a:latin typeface="Times New Roman" pitchFamily="18" charset="0"/>
                <a:ea typeface="Times New Roman" pitchFamily="18" charset="0"/>
                <a:cs typeface="Times New Roman" pitchFamily="18" charset="0"/>
              </a:rPr>
              <a:t>Nét</a:t>
            </a:r>
            <a:r>
              <a:rPr lang="pl-PL" sz="2800" dirty="0">
                <a:latin typeface="Times New Roman" pitchFamily="18" charset="0"/>
                <a:ea typeface="Times New Roman" pitchFamily="18" charset="0"/>
                <a:cs typeface="Times New Roman" pitchFamily="18" charset="0"/>
              </a:rPr>
              <a:t> nghĩa </a:t>
            </a:r>
            <a:r>
              <a:rPr lang="en-US" sz="2800" dirty="0">
                <a:latin typeface="Times New Roman" pitchFamily="18" charset="0"/>
                <a:ea typeface="Times New Roman" pitchFamily="18" charset="0"/>
                <a:cs typeface="Times New Roman" pitchFamily="18" charset="0"/>
              </a:rPr>
              <a:t>2: </a:t>
            </a:r>
            <a:r>
              <a:rPr lang="en-US" sz="2800" dirty="0" err="1">
                <a:latin typeface="Times New Roman" pitchFamily="18" charset="0"/>
                <a:ea typeface="Times New Roman" pitchFamily="18" charset="0"/>
                <a:cs typeface="Times New Roman" pitchFamily="18" charset="0"/>
              </a:rPr>
              <a:t>Tạo</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nên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giá</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trị</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bài</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thơ</a:t>
            </a:r>
            <a:r>
              <a:rPr lang="en-US" sz="2800" dirty="0">
                <a:latin typeface="Times New Roman" pitchFamily="18" charset="0"/>
                <a:ea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cxnSp>
        <p:nvCxnSpPr>
          <p:cNvPr id="6" name="Straight Arrow Connector 5"/>
          <p:cNvCxnSpPr>
            <a:cxnSpLocks/>
            <a:stCxn id="2" idx="3"/>
            <a:endCxn id="3" idx="1"/>
          </p:cNvCxnSpPr>
          <p:nvPr/>
        </p:nvCxnSpPr>
        <p:spPr>
          <a:xfrm flipV="1">
            <a:off x="2133600" y="991404"/>
            <a:ext cx="685800" cy="7369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3"/>
            <a:endCxn id="4" idx="1"/>
          </p:cNvCxnSpPr>
          <p:nvPr/>
        </p:nvCxnSpPr>
        <p:spPr>
          <a:xfrm>
            <a:off x="2133600" y="1728341"/>
            <a:ext cx="762000" cy="57161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752600" y="2876550"/>
            <a:ext cx="7391400" cy="2246769"/>
          </a:xfrm>
          <a:prstGeom prst="rect">
            <a:avLst/>
          </a:prstGeom>
        </p:spPr>
        <p:txBody>
          <a:bodyPr wrap="square">
            <a:spAutoFit/>
          </a:bodyPr>
          <a:lstStyle/>
          <a:p>
            <a:pPr algn="just"/>
            <a:r>
              <a:rPr lang="en-US" sz="2800" dirty="0" err="1">
                <a:latin typeface="Times New Roman" pitchFamily="18" charset="0"/>
                <a:ea typeface="Times New Roman" pitchFamily="18" charset="0"/>
                <a:cs typeface="Times New Roman" pitchFamily="18" charset="0"/>
              </a:rPr>
              <a:t>Với</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nét</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nghĩa</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thứ</a:t>
            </a:r>
            <a:r>
              <a:rPr lang="en-US" sz="2800" dirty="0">
                <a:latin typeface="Times New Roman" pitchFamily="18" charset="0"/>
                <a:ea typeface="Times New Roman" pitchFamily="18" charset="0"/>
                <a:cs typeface="Times New Roman" pitchFamily="18" charset="0"/>
              </a:rPr>
              <a:t> 2 </a:t>
            </a:r>
            <a:r>
              <a:rPr lang="en-US" sz="2800" dirty="0" err="1">
                <a:latin typeface="Times New Roman" pitchFamily="18" charset="0"/>
                <a:ea typeface="Times New Roman" pitchFamily="18" charset="0"/>
                <a:cs typeface="Times New Roman" pitchFamily="18" charset="0"/>
              </a:rPr>
              <a:t>Hồ</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Xuân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Hương</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đã</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thể</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hiện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một</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thái</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độ</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vừa</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trân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trọng</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vẻ</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đẹp</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của</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người</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phụ</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nữ</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vừa</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cảm</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thương</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cho</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thân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phận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chìm</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nổi</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của</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họ</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trong</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xã</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hội</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xưa</a:t>
            </a:r>
            <a:r>
              <a:rPr lang="en-US" sz="2800" dirty="0">
                <a:latin typeface="Times New Roman" pitchFamily="18" charset="0"/>
                <a:ea typeface="Times New Roman" pitchFamily="18" charset="0"/>
                <a:cs typeface="Times New Roman" pitchFamily="18" charset="0"/>
              </a:rPr>
              <a:t>. </a:t>
            </a:r>
          </a:p>
          <a:p>
            <a:pPr algn="just"/>
            <a:r>
              <a:rPr lang="en-US" sz="2800" dirty="0">
                <a:latin typeface="Times New Roman" pitchFamily="18" charset="0"/>
                <a:ea typeface="Times New Roman" pitchFamily="18" charset="0"/>
                <a:cs typeface="Times New Roman" pitchFamily="18" charset="0"/>
                <a:sym typeface="Wingdings" pitchFamily="2" charset="2"/>
              </a:rPr>
              <a:t></a:t>
            </a:r>
            <a:r>
              <a:rPr lang="en-US" sz="2800" dirty="0" err="1">
                <a:latin typeface="Times New Roman" pitchFamily="18" charset="0"/>
                <a:ea typeface="Times New Roman" pitchFamily="18" charset="0"/>
                <a:cs typeface="Times New Roman" pitchFamily="18" charset="0"/>
              </a:rPr>
              <a:t>Tính</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đa</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nghĩa</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trong</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thơ</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Hồ</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Xuân</a:t>
            </a:r>
            <a:r>
              <a:rPr lang="en-US" sz="2800" dirty="0">
                <a:latin typeface="Times New Roman" pitchFamily="18" charset="0"/>
                <a:ea typeface="Times New Roman" pitchFamily="18" charset="0"/>
                <a:cs typeface="Times New Roman" pitchFamily="18" charset="0"/>
              </a:rPr>
              <a:t> </a:t>
            </a:r>
            <a:r>
              <a:rPr lang="en-US" sz="2800" dirty="0" err="1">
                <a:latin typeface="Times New Roman" pitchFamily="18" charset="0"/>
                <a:ea typeface="Times New Roman" pitchFamily="18" charset="0"/>
                <a:cs typeface="Times New Roman" pitchFamily="18" charset="0"/>
              </a:rPr>
              <a:t>Hương</a:t>
            </a:r>
            <a:r>
              <a:rPr lang="en-US" sz="2800" dirty="0">
                <a:latin typeface="Times New Roman" pitchFamily="18" charset="0"/>
                <a:ea typeface="Times New Roman" pitchFamily="18" charset="0"/>
                <a:cs typeface="Times New Roman" pitchFamily="18" charset="0"/>
              </a:rPr>
              <a:t>.</a:t>
            </a:r>
            <a:r>
              <a:rPr lang="en-US" sz="1100" dirty="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76200" y="-646114"/>
            <a:ext cx="2368153" cy="5789614"/>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3424922" y="1472815"/>
            <a:ext cx="4195822" cy="261610"/>
          </a:xfrm>
          <a:prstGeom prst="rect">
            <a:avLst/>
          </a:prstGeom>
          <a:noFill/>
        </p:spPr>
        <p:txBody>
          <a:bodyPr wrap="square" rtlCol="0">
            <a:spAutoFit/>
          </a:bodyPr>
          <a:lstStyle/>
          <a:p>
            <a:pPr algn="just">
              <a:defRPr/>
            </a:pPr>
            <a:endParaRPr lang="en-US" altLang="zh-CN" sz="1050" dirty="0">
              <a:solidFill>
                <a:schemeClr val="tx1">
                  <a:lumMod val="65000"/>
                  <a:lumOff val="35000"/>
                </a:schemeClr>
              </a:solidFill>
              <a:latin typeface="方正兰亭黑_GBK" pitchFamily="2" charset="-122"/>
              <a:ea typeface="方正兰亭黑_GBK" pitchFamily="2" charset="-122"/>
            </a:endParaRPr>
          </a:p>
        </p:txBody>
      </p:sp>
      <p:sp>
        <p:nvSpPr>
          <p:cNvPr id="7" name="Rectangle 11">
            <a:extLst>
              <a:ext uri="{FF2B5EF4-FFF2-40B4-BE49-F238E27FC236}">
                <a16:creationId xmlns:a16="http://schemas.microsoft.com/office/drawing/2014/main" xmlns="" id="{45167010-16E5-52A7-99D5-E63041E5C311}"/>
              </a:ext>
            </a:extLst>
          </p:cNvPr>
          <p:cNvSpPr>
            <a:spLocks noChangeArrowheads="1"/>
          </p:cNvSpPr>
          <p:nvPr/>
        </p:nvSpPr>
        <p:spPr bwMode="gray">
          <a:xfrm>
            <a:off x="1160578" y="47826"/>
            <a:ext cx="3425523" cy="923330"/>
          </a:xfrm>
          <a:prstGeom prst="rect">
            <a:avLst/>
          </a:prstGeom>
          <a:noFill/>
          <a:ln>
            <a:noFill/>
          </a:ln>
        </p:spPr>
        <p:txBody>
          <a:bodyPr wrap="square">
            <a:spAutoFit/>
          </a:bodyPr>
          <a:lstStyle/>
          <a:p>
            <a:pPr algn="ctr"/>
            <a:r>
              <a:rPr lang="en-US" altLang="zh-CN" sz="5400" b="1" dirty="0" err="1">
                <a:solidFill>
                  <a:srgbClr val="FF0000"/>
                </a:solidFill>
                <a:latin typeface="Times New Roman" pitchFamily="18" charset="0"/>
                <a:ea typeface="方正兰亭中黑_GBK" pitchFamily="2" charset="-122"/>
                <a:cs typeface="Times New Roman" pitchFamily="18" charset="0"/>
              </a:rPr>
              <a:t>Tổng</a:t>
            </a:r>
            <a:r>
              <a:rPr lang="en-US" altLang="zh-CN" sz="5400" b="1" dirty="0">
                <a:solidFill>
                  <a:srgbClr val="FF0000"/>
                </a:solidFill>
                <a:latin typeface="Times New Roman" pitchFamily="18" charset="0"/>
                <a:ea typeface="方正兰亭中黑_GBK" pitchFamily="2" charset="-122"/>
                <a:cs typeface="Times New Roman" pitchFamily="18" charset="0"/>
              </a:rPr>
              <a:t> </a:t>
            </a:r>
            <a:r>
              <a:rPr lang="en-US" altLang="zh-CN" sz="5400" b="1" dirty="0" err="1">
                <a:solidFill>
                  <a:srgbClr val="FF0000"/>
                </a:solidFill>
                <a:latin typeface="Times New Roman" pitchFamily="18" charset="0"/>
                <a:ea typeface="方正兰亭中黑_GBK" pitchFamily="2" charset="-122"/>
                <a:cs typeface="Times New Roman" pitchFamily="18" charset="0"/>
              </a:rPr>
              <a:t>kết</a:t>
            </a:r>
            <a:endParaRPr lang="zh-CN" altLang="en-US" sz="5400" b="1" dirty="0">
              <a:solidFill>
                <a:srgbClr val="FF0000"/>
              </a:solidFill>
              <a:latin typeface="Times New Roman" pitchFamily="18" charset="0"/>
              <a:ea typeface="方正兰亭中黑_GBK" pitchFamily="2" charset="-122"/>
              <a:cs typeface="Times New Roman" pitchFamily="18" charset="0"/>
            </a:endParaRPr>
          </a:p>
        </p:txBody>
      </p:sp>
    </p:spTree>
    <p:extLst>
      <p:ext uri="{BB962C8B-B14F-4D97-AF65-F5344CB8AC3E}">
        <p14:creationId xmlns:p14="http://schemas.microsoft.com/office/powerpoint/2010/main" val="3513227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5D9CBF9-D65A-48B3-8602-893C9F5A63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3831399"/>
            <a:ext cx="8945123" cy="1468712"/>
          </a:xfrm>
          <a:prstGeom prst="rect">
            <a:avLst/>
          </a:prstGeom>
        </p:spPr>
      </p:pic>
      <p:grpSp>
        <p:nvGrpSpPr>
          <p:cNvPr id="48" name="Group 47">
            <a:extLst>
              <a:ext uri="{FF2B5EF4-FFF2-40B4-BE49-F238E27FC236}">
                <a16:creationId xmlns:a16="http://schemas.microsoft.com/office/drawing/2014/main" xmlns="" id="{78CB948B-D6E1-1EB8-203C-E500D657AE2E}"/>
              </a:ext>
            </a:extLst>
          </p:cNvPr>
          <p:cNvGrpSpPr/>
          <p:nvPr/>
        </p:nvGrpSpPr>
        <p:grpSpPr>
          <a:xfrm>
            <a:off x="2086950" y="877124"/>
            <a:ext cx="4970100" cy="2384270"/>
            <a:chOff x="2447502" y="1498225"/>
            <a:chExt cx="4007030" cy="1089111"/>
          </a:xfrm>
        </p:grpSpPr>
        <p:pic>
          <p:nvPicPr>
            <p:cNvPr id="35" name="图片 2">
              <a:extLst>
                <a:ext uri="{FF2B5EF4-FFF2-40B4-BE49-F238E27FC236}">
                  <a16:creationId xmlns:a16="http://schemas.microsoft.com/office/drawing/2014/main" xmlns="" id="{7D560D32-387D-CD03-8006-604475B243C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3627" b="34029"/>
            <a:stretch/>
          </p:blipFill>
          <p:spPr>
            <a:xfrm>
              <a:off x="2447502" y="1498225"/>
              <a:ext cx="4007030" cy="1089111"/>
            </a:xfrm>
            <a:prstGeom prst="rect">
              <a:avLst/>
            </a:prstGeom>
          </p:spPr>
        </p:pic>
        <p:sp>
          <p:nvSpPr>
            <p:cNvPr id="42" name="文本框 18">
              <a:extLst>
                <a:ext uri="{FF2B5EF4-FFF2-40B4-BE49-F238E27FC236}">
                  <a16:creationId xmlns:a16="http://schemas.microsoft.com/office/drawing/2014/main" xmlns="" id="{B0B1F62B-6D4B-EAD1-773D-96807E2E91DD}"/>
                </a:ext>
              </a:extLst>
            </p:cNvPr>
            <p:cNvSpPr txBox="1">
              <a:spLocks noChangeArrowheads="1"/>
            </p:cNvSpPr>
            <p:nvPr/>
          </p:nvSpPr>
          <p:spPr bwMode="auto">
            <a:xfrm>
              <a:off x="2601632" y="2033860"/>
              <a:ext cx="3698771" cy="269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3600" b="1">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KHỞI ĐỘNG</a:t>
              </a:r>
              <a:endParaRPr lang="en-US" sz="3600" b="1" dirty="0">
                <a:solidFill>
                  <a:schemeClr val="accent5">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71473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56639" y="-632373"/>
            <a:ext cx="2368153" cy="5789614"/>
            <a:chOff x="-56639" y="-632373"/>
            <a:chExt cx="2368153" cy="5789614"/>
          </a:xfrm>
        </p:grpSpPr>
        <p:sp>
          <p:nvSpPr>
            <p:cNvPr id="59" name="矩形 2"/>
            <p:cNvSpPr/>
            <p:nvPr/>
          </p:nvSpPr>
          <p:spPr>
            <a:xfrm rot="5400000">
              <a:off x="-585140" y="2039529"/>
              <a:ext cx="2340562" cy="1170284"/>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2"/>
            <p:cNvSpPr/>
            <p:nvPr/>
          </p:nvSpPr>
          <p:spPr>
            <a:xfrm rot="5400000">
              <a:off x="-335752" y="830698"/>
              <a:ext cx="1343009" cy="671506"/>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矩形 2"/>
            <p:cNvSpPr/>
            <p:nvPr/>
          </p:nvSpPr>
          <p:spPr>
            <a:xfrm rot="5400000">
              <a:off x="440446" y="1295374"/>
              <a:ext cx="804216" cy="402109"/>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矩形 2"/>
            <p:cNvSpPr/>
            <p:nvPr/>
          </p:nvSpPr>
          <p:spPr>
            <a:xfrm rot="5400000">
              <a:off x="315136" y="117698"/>
              <a:ext cx="1302985" cy="650260"/>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2"/>
            <p:cNvSpPr/>
            <p:nvPr/>
          </p:nvSpPr>
          <p:spPr>
            <a:xfrm rot="5400000">
              <a:off x="906560" y="1633477"/>
              <a:ext cx="547159" cy="273062"/>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2"/>
            <p:cNvSpPr/>
            <p:nvPr/>
          </p:nvSpPr>
          <p:spPr>
            <a:xfrm rot="5400000">
              <a:off x="906560" y="2161641"/>
              <a:ext cx="547159" cy="273062"/>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矩形 2"/>
            <p:cNvSpPr/>
            <p:nvPr/>
          </p:nvSpPr>
          <p:spPr>
            <a:xfrm rot="5400000">
              <a:off x="440446" y="2097118"/>
              <a:ext cx="804216" cy="402109"/>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2"/>
            <p:cNvSpPr/>
            <p:nvPr/>
          </p:nvSpPr>
          <p:spPr>
            <a:xfrm rot="5400000">
              <a:off x="367402" y="2970980"/>
              <a:ext cx="1094318" cy="54612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2"/>
            <p:cNvSpPr/>
            <p:nvPr/>
          </p:nvSpPr>
          <p:spPr>
            <a:xfrm rot="5400000">
              <a:off x="486335" y="3963123"/>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矩形 2"/>
            <p:cNvSpPr/>
            <p:nvPr/>
          </p:nvSpPr>
          <p:spPr>
            <a:xfrm rot="5400000">
              <a:off x="-335752" y="4149984"/>
              <a:ext cx="1343009" cy="671506"/>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2"/>
            <p:cNvSpPr/>
            <p:nvPr/>
          </p:nvSpPr>
          <p:spPr>
            <a:xfrm rot="5400000">
              <a:off x="486335" y="4623674"/>
              <a:ext cx="619485" cy="309157"/>
            </a:xfrm>
            <a:custGeom>
              <a:avLst/>
              <a:gdLst/>
              <a:ahLst/>
              <a:cxnLst/>
              <a:rect l="l" t="t" r="r" b="b"/>
              <a:pathLst>
                <a:path w="421675" h="210838">
                  <a:moveTo>
                    <a:pt x="210838" y="0"/>
                  </a:moveTo>
                  <a:lnTo>
                    <a:pt x="421675" y="210838"/>
                  </a:lnTo>
                  <a:lnTo>
                    <a:pt x="0" y="210838"/>
                  </a:lnTo>
                  <a:close/>
                </a:path>
              </a:pathLst>
            </a:cu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矩形 2"/>
            <p:cNvSpPr/>
            <p:nvPr/>
          </p:nvSpPr>
          <p:spPr>
            <a:xfrm rot="5400000">
              <a:off x="795492" y="4313931"/>
              <a:ext cx="619485" cy="309157"/>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矩形 2"/>
            <p:cNvSpPr/>
            <p:nvPr/>
          </p:nvSpPr>
          <p:spPr>
            <a:xfrm rot="5400000">
              <a:off x="1106720" y="4010387"/>
              <a:ext cx="611216" cy="305030"/>
            </a:xfrm>
            <a:custGeom>
              <a:avLst/>
              <a:gdLst/>
              <a:ahLst/>
              <a:cxnLst/>
              <a:rect l="l" t="t" r="r" b="b"/>
              <a:pathLst>
                <a:path w="421675" h="210838">
                  <a:moveTo>
                    <a:pt x="210838" y="0"/>
                  </a:moveTo>
                  <a:lnTo>
                    <a:pt x="421675" y="210838"/>
                  </a:lnTo>
                  <a:lnTo>
                    <a:pt x="0" y="210838"/>
                  </a:lnTo>
                  <a:close/>
                </a:path>
              </a:pathLst>
            </a:cu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2"/>
            <p:cNvSpPr/>
            <p:nvPr/>
          </p:nvSpPr>
          <p:spPr>
            <a:xfrm rot="5400000">
              <a:off x="1104649" y="3392972"/>
              <a:ext cx="619485" cy="309157"/>
            </a:xfrm>
            <a:custGeom>
              <a:avLst/>
              <a:gdLst/>
              <a:ahLst/>
              <a:cxnLst/>
              <a:rect l="l" t="t" r="r" b="b"/>
              <a:pathLst>
                <a:path w="421675" h="210838">
                  <a:moveTo>
                    <a:pt x="210838" y="0"/>
                  </a:moveTo>
                  <a:lnTo>
                    <a:pt x="421675" y="210838"/>
                  </a:lnTo>
                  <a:lnTo>
                    <a:pt x="0" y="2108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矩形 2"/>
            <p:cNvSpPr/>
            <p:nvPr/>
          </p:nvSpPr>
          <p:spPr>
            <a:xfrm rot="5400000">
              <a:off x="-233773" y="2840433"/>
              <a:ext cx="935087" cy="467544"/>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矩形 2"/>
            <p:cNvSpPr/>
            <p:nvPr/>
          </p:nvSpPr>
          <p:spPr>
            <a:xfrm rot="5400000">
              <a:off x="-457281" y="-175093"/>
              <a:ext cx="1829122" cy="914562"/>
            </a:xfrm>
            <a:custGeom>
              <a:avLst/>
              <a:gdLst/>
              <a:ahLst/>
              <a:cxnLst/>
              <a:rect l="l" t="t" r="r" b="b"/>
              <a:pathLst>
                <a:path w="421675" h="210838">
                  <a:moveTo>
                    <a:pt x="210838" y="0"/>
                  </a:moveTo>
                  <a:lnTo>
                    <a:pt x="421675" y="210838"/>
                  </a:lnTo>
                  <a:lnTo>
                    <a:pt x="0" y="210838"/>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矩形 2"/>
            <p:cNvSpPr/>
            <p:nvPr/>
          </p:nvSpPr>
          <p:spPr>
            <a:xfrm rot="5400000">
              <a:off x="151528" y="1207865"/>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2"/>
            <p:cNvSpPr/>
            <p:nvPr/>
          </p:nvSpPr>
          <p:spPr>
            <a:xfrm rot="5400000">
              <a:off x="151528" y="2228650"/>
              <a:ext cx="578516" cy="288711"/>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矩形 2"/>
            <p:cNvSpPr/>
            <p:nvPr/>
          </p:nvSpPr>
          <p:spPr>
            <a:xfrm rot="5400000">
              <a:off x="-75391" y="3569140"/>
              <a:ext cx="957086" cy="47763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矩形 2"/>
            <p:cNvSpPr/>
            <p:nvPr/>
          </p:nvSpPr>
          <p:spPr>
            <a:xfrm rot="5400000">
              <a:off x="1306481" y="1184509"/>
              <a:ext cx="360071" cy="179695"/>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矩形 2"/>
            <p:cNvSpPr/>
            <p:nvPr/>
          </p:nvSpPr>
          <p:spPr>
            <a:xfrm rot="5400000">
              <a:off x="-700570" y="776139"/>
              <a:ext cx="2571422" cy="1283279"/>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2"/>
            <p:cNvSpPr/>
            <p:nvPr/>
          </p:nvSpPr>
          <p:spPr>
            <a:xfrm rot="5400000">
              <a:off x="-407031" y="2619045"/>
              <a:ext cx="1398922" cy="698138"/>
            </a:xfrm>
            <a:custGeom>
              <a:avLst/>
              <a:gdLst/>
              <a:ahLst/>
              <a:cxnLst/>
              <a:rect l="l" t="t" r="r" b="b"/>
              <a:pathLst>
                <a:path w="421675" h="210838">
                  <a:moveTo>
                    <a:pt x="210838" y="0"/>
                  </a:moveTo>
                  <a:lnTo>
                    <a:pt x="421675" y="210838"/>
                  </a:lnTo>
                  <a:lnTo>
                    <a:pt x="0" y="2108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矩形 2"/>
            <p:cNvSpPr/>
            <p:nvPr/>
          </p:nvSpPr>
          <p:spPr>
            <a:xfrm rot="5400000">
              <a:off x="361002" y="3725314"/>
              <a:ext cx="1092871" cy="545402"/>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矩形 2"/>
            <p:cNvSpPr/>
            <p:nvPr/>
          </p:nvSpPr>
          <p:spPr>
            <a:xfrm rot="5400000">
              <a:off x="1277524" y="2767053"/>
              <a:ext cx="546433" cy="272700"/>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矩形 2"/>
            <p:cNvSpPr/>
            <p:nvPr/>
          </p:nvSpPr>
          <p:spPr>
            <a:xfrm rot="5400000">
              <a:off x="1881487" y="2071264"/>
              <a:ext cx="302735" cy="151081"/>
            </a:xfrm>
            <a:custGeom>
              <a:avLst/>
              <a:gdLst/>
              <a:ahLst/>
              <a:cxnLst/>
              <a:rect l="l" t="t" r="r" b="b"/>
              <a:pathLst>
                <a:path w="421675" h="210838">
                  <a:moveTo>
                    <a:pt x="210838" y="0"/>
                  </a:moveTo>
                  <a:lnTo>
                    <a:pt x="421675" y="210838"/>
                  </a:lnTo>
                  <a:lnTo>
                    <a:pt x="0" y="210838"/>
                  </a:lnTo>
                  <a:close/>
                </a:path>
              </a:pathLst>
            </a:custGeom>
            <a:solidFill>
              <a:srgbClr val="F2F2F2">
                <a:alpha val="50196"/>
              </a:srgb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2"/>
            <p:cNvSpPr/>
            <p:nvPr/>
          </p:nvSpPr>
          <p:spPr>
            <a:xfrm rot="5400000">
              <a:off x="1687430" y="2534823"/>
              <a:ext cx="360071" cy="179695"/>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矩形 2"/>
            <p:cNvSpPr/>
            <p:nvPr/>
          </p:nvSpPr>
          <p:spPr>
            <a:xfrm rot="5400000">
              <a:off x="1501312" y="4232261"/>
              <a:ext cx="260409" cy="129958"/>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6" name="矩形 2"/>
            <p:cNvSpPr/>
            <p:nvPr/>
          </p:nvSpPr>
          <p:spPr>
            <a:xfrm rot="5400000">
              <a:off x="1164999" y="4749137"/>
              <a:ext cx="428960" cy="214074"/>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矩形 2"/>
            <p:cNvSpPr/>
            <p:nvPr/>
          </p:nvSpPr>
          <p:spPr>
            <a:xfrm rot="5400000">
              <a:off x="-470723" y="2255402"/>
              <a:ext cx="1882895" cy="941450"/>
            </a:xfrm>
            <a:custGeom>
              <a:avLst/>
              <a:gdLst/>
              <a:ahLst/>
              <a:cxnLst/>
              <a:rect l="l" t="t" r="r" b="b"/>
              <a:pathLst>
                <a:path w="421675" h="210838">
                  <a:moveTo>
                    <a:pt x="210838" y="0"/>
                  </a:moveTo>
                  <a:lnTo>
                    <a:pt x="421675" y="210838"/>
                  </a:lnTo>
                  <a:lnTo>
                    <a:pt x="0" y="210838"/>
                  </a:lnTo>
                  <a:close/>
                </a:path>
              </a:pathLst>
            </a:custGeom>
            <a:solidFill>
              <a:schemeClr val="bg1">
                <a:lumMod val="9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2"/>
            <p:cNvSpPr/>
            <p:nvPr/>
          </p:nvSpPr>
          <p:spPr>
            <a:xfrm rot="5400000">
              <a:off x="197724" y="4221698"/>
              <a:ext cx="888492" cy="444247"/>
            </a:xfrm>
            <a:custGeom>
              <a:avLst/>
              <a:gdLst/>
              <a:ahLst/>
              <a:cxnLst/>
              <a:rect l="l" t="t" r="r" b="b"/>
              <a:pathLst>
                <a:path w="421675" h="210838">
                  <a:moveTo>
                    <a:pt x="210838" y="0"/>
                  </a:moveTo>
                  <a:lnTo>
                    <a:pt x="421675" y="210838"/>
                  </a:lnTo>
                  <a:lnTo>
                    <a:pt x="0" y="210838"/>
                  </a:lnTo>
                  <a:close/>
                </a:path>
              </a:pathLst>
            </a:custGeom>
            <a:solidFill>
              <a:schemeClr val="accent1">
                <a:lumMod val="20000"/>
                <a:lumOff val="8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2"/>
            <p:cNvSpPr/>
            <p:nvPr/>
          </p:nvSpPr>
          <p:spPr>
            <a:xfrm rot="5400000">
              <a:off x="176184" y="940564"/>
              <a:ext cx="888492" cy="444247"/>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矩形 2"/>
            <p:cNvSpPr/>
            <p:nvPr/>
          </p:nvSpPr>
          <p:spPr>
            <a:xfrm rot="5400000">
              <a:off x="1184628" y="1902050"/>
              <a:ext cx="528165" cy="264083"/>
            </a:xfrm>
            <a:custGeom>
              <a:avLst/>
              <a:gdLst/>
              <a:ahLst/>
              <a:cxnLst/>
              <a:rect l="l" t="t" r="r" b="b"/>
              <a:pathLst>
                <a:path w="421675" h="210838">
                  <a:moveTo>
                    <a:pt x="210838" y="0"/>
                  </a:moveTo>
                  <a:lnTo>
                    <a:pt x="421675" y="210838"/>
                  </a:lnTo>
                  <a:lnTo>
                    <a:pt x="0" y="21083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矩形 2"/>
            <p:cNvSpPr/>
            <p:nvPr/>
          </p:nvSpPr>
          <p:spPr>
            <a:xfrm rot="5400000">
              <a:off x="1226534" y="247645"/>
              <a:ext cx="260409" cy="129958"/>
            </a:xfrm>
            <a:custGeom>
              <a:avLst/>
              <a:gdLst/>
              <a:ahLst/>
              <a:cxnLst/>
              <a:rect l="l" t="t" r="r" b="b"/>
              <a:pathLst>
                <a:path w="421675" h="210838">
                  <a:moveTo>
                    <a:pt x="210838" y="0"/>
                  </a:moveTo>
                  <a:lnTo>
                    <a:pt x="421675" y="210838"/>
                  </a:lnTo>
                  <a:lnTo>
                    <a:pt x="0" y="210838"/>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2"/>
            <p:cNvSpPr/>
            <p:nvPr/>
          </p:nvSpPr>
          <p:spPr>
            <a:xfrm rot="5400000">
              <a:off x="2143823" y="3999344"/>
              <a:ext cx="223729" cy="111653"/>
            </a:xfrm>
            <a:custGeom>
              <a:avLst/>
              <a:gdLst/>
              <a:ahLst/>
              <a:cxnLst/>
              <a:rect l="l" t="t" r="r" b="b"/>
              <a:pathLst>
                <a:path w="421675" h="210838">
                  <a:moveTo>
                    <a:pt x="210838" y="0"/>
                  </a:moveTo>
                  <a:lnTo>
                    <a:pt x="421675" y="210838"/>
                  </a:lnTo>
                  <a:lnTo>
                    <a:pt x="0" y="210838"/>
                  </a:ln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Rectangle 94"/>
          <p:cNvSpPr/>
          <p:nvPr/>
        </p:nvSpPr>
        <p:spPr>
          <a:xfrm>
            <a:off x="51494" y="1217757"/>
            <a:ext cx="8903467" cy="3416320"/>
          </a:xfrm>
          <a:prstGeom prst="rect">
            <a:avLst/>
          </a:prstGeom>
        </p:spPr>
        <p:txBody>
          <a:bodyPr wrap="square">
            <a:spAutoFit/>
          </a:bodyPr>
          <a:lstStyle/>
          <a:p>
            <a:pPr lvl="0" algn="just" eaLnBrk="0" fontAlgn="base" hangingPunct="0">
              <a:spcBef>
                <a:spcPct val="0"/>
              </a:spcBef>
              <a:spcAft>
                <a:spcPct val="0"/>
              </a:spcAft>
            </a:pPr>
            <a:r>
              <a:rPr lang="vi-VN" sz="2400" dirty="0">
                <a:latin typeface="Times New Roman" pitchFamily="18" charset="0"/>
                <a:ea typeface="Times New Roman" pitchFamily="18" charset="0"/>
                <a:cs typeface="Times New Roman" pitchFamily="18" charset="0"/>
              </a:rPr>
              <a:t>Văn bản bàn luận về tính đa nghĩa trong bài thơ Bánh trôi nước của Hồ Xuân Hương. Tính đa nghĩa của bài thơ được làm sáng tỏ trên hai khía cạnh: </a:t>
            </a:r>
            <a:r>
              <a:rPr lang="vi-VN" sz="2400" b="1" dirty="0">
                <a:latin typeface="Times New Roman" pitchFamily="18" charset="0"/>
                <a:ea typeface="Times New Roman" pitchFamily="18" charset="0"/>
                <a:cs typeface="Times New Roman" pitchFamily="18" charset="0"/>
              </a:rPr>
              <a:t>Nghĩa thực</a:t>
            </a:r>
            <a:r>
              <a:rPr lang="en-US" sz="2400" b="1" dirty="0">
                <a:latin typeface="Times New Roman" pitchFamily="18" charset="0"/>
                <a:ea typeface="Times New Roman" pitchFamily="18" charset="0"/>
                <a:cs typeface="Times New Roman" pitchFamily="18" charset="0"/>
              </a:rPr>
              <a:t> </a:t>
            </a:r>
            <a:r>
              <a:rPr lang="vi-VN" sz="2400" dirty="0">
                <a:latin typeface="Times New Roman" pitchFamily="18" charset="0"/>
                <a:ea typeface="Times New Roman" pitchFamily="18" charset="0"/>
                <a:cs typeface="Times New Roman" pitchFamily="18" charset="0"/>
              </a:rPr>
              <a:t>- Hình ảnh và quá trình sinh thành của bánh trôi nước;</a:t>
            </a:r>
            <a:r>
              <a:rPr lang="en-US" sz="2400" dirty="0">
                <a:latin typeface="Times New Roman" pitchFamily="18" charset="0"/>
                <a:ea typeface="Times New Roman" pitchFamily="18" charset="0"/>
                <a:cs typeface="Times New Roman" pitchFamily="18" charset="0"/>
              </a:rPr>
              <a:t> </a:t>
            </a:r>
            <a:r>
              <a:rPr lang="vi-VN" sz="2400" b="1" dirty="0">
                <a:latin typeface="Times New Roman" pitchFamily="18" charset="0"/>
                <a:ea typeface="Times New Roman" pitchFamily="18" charset="0"/>
                <a:cs typeface="Times New Roman" pitchFamily="18" charset="0"/>
              </a:rPr>
              <a:t>Nghĩa ẩn dụ</a:t>
            </a:r>
            <a:r>
              <a:rPr lang="en-US" sz="2400" b="1" dirty="0">
                <a:latin typeface="Times New Roman" pitchFamily="18" charset="0"/>
                <a:ea typeface="Times New Roman" pitchFamily="18" charset="0"/>
                <a:cs typeface="Times New Roman" pitchFamily="18" charset="0"/>
              </a:rPr>
              <a:t> </a:t>
            </a:r>
            <a:r>
              <a:rPr lang="vi-VN" sz="2400" dirty="0">
                <a:latin typeface="Times New Roman" pitchFamily="18" charset="0"/>
                <a:ea typeface="Times New Roman" pitchFamily="18" charset="0"/>
                <a:cs typeface="Times New Roman" pitchFamily="18" charset="0"/>
              </a:rPr>
              <a:t>- Nhan sắc, thân phận và phẩm ch</a:t>
            </a:r>
            <a:r>
              <a:rPr lang="en-US" sz="2400" dirty="0">
                <a:latin typeface="Times New Roman" pitchFamily="18" charset="0"/>
                <a:ea typeface="Times New Roman" pitchFamily="18" charset="0"/>
                <a:cs typeface="Times New Roman" pitchFamily="18" charset="0"/>
              </a:rPr>
              <a:t>ấ</a:t>
            </a:r>
            <a:r>
              <a:rPr lang="vi-VN" sz="2400" dirty="0">
                <a:latin typeface="Times New Roman" pitchFamily="18" charset="0"/>
                <a:ea typeface="Times New Roman" pitchFamily="18" charset="0"/>
                <a:cs typeface="Times New Roman" pitchFamily="18" charset="0"/>
              </a:rPr>
              <a:t>t của người phụ nữ. Qua việc phân tích hai luận điểm trên, bài viết không chỉ chứng minh được tính đa nghĩa của bài thơ </a:t>
            </a:r>
            <a:r>
              <a:rPr lang="vi-VN" sz="2400" b="1" i="1" dirty="0">
                <a:latin typeface="Times New Roman" pitchFamily="18" charset="0"/>
                <a:ea typeface="Times New Roman" pitchFamily="18" charset="0"/>
                <a:cs typeface="Times New Roman" pitchFamily="18" charset="0"/>
              </a:rPr>
              <a:t>Bánh trôi nước</a:t>
            </a:r>
            <a:r>
              <a:rPr lang="vi-VN" sz="2400" dirty="0">
                <a:latin typeface="Times New Roman" pitchFamily="18" charset="0"/>
                <a:ea typeface="Times New Roman" pitchFamily="18" charset="0"/>
                <a:cs typeface="Times New Roman" pitchFamily="18" charset="0"/>
              </a:rPr>
              <a:t>, rằng hình tượng chiếc bánh trôi và quá trình làm bánh chính là biểu tượng ẩn dụ cho cuộc đời, số phận người phụ nữ thời phong kiến mà còn giúp bạn đọc thấy được bút pháp miêu tả tài tình của nữ sĩ Hồ Xuân Hương.</a:t>
            </a:r>
            <a:endParaRPr lang="en-US" sz="1000" dirty="0">
              <a:latin typeface="Times New Roman" pitchFamily="18" charset="0"/>
              <a:cs typeface="Times New Roman" pitchFamily="18" charset="0"/>
            </a:endParaRPr>
          </a:p>
        </p:txBody>
      </p:sp>
    </p:spTree>
    <p:extLst>
      <p:ext uri="{BB962C8B-B14F-4D97-AF65-F5344CB8AC3E}">
        <p14:creationId xmlns:p14="http://schemas.microsoft.com/office/powerpoint/2010/main" val="35132278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1" fill="hold" grpId="0" nodeType="afterEffect">
                                  <p:stCondLst>
                                    <p:cond delay="0"/>
                                  </p:stCondLst>
                                  <p:iterate type="wd">
                                    <p:tmPct val="10000"/>
                                  </p:iterate>
                                  <p:childTnLst>
                                    <p:set>
                                      <p:cBhvr>
                                        <p:cTn id="11" dur="1" fill="hold">
                                          <p:stCondLst>
                                            <p:cond delay="0"/>
                                          </p:stCondLst>
                                        </p:cTn>
                                        <p:tgtEl>
                                          <p:spTgt spid="95"/>
                                        </p:tgtEl>
                                        <p:attrNameLst>
                                          <p:attrName>style.visibility</p:attrName>
                                        </p:attrNameLst>
                                      </p:cBhvr>
                                      <p:to>
                                        <p:strVal val="visible"/>
                                      </p:to>
                                    </p:set>
                                    <p:animEffect transition="in" filter="wipe(up)">
                                      <p:cBhvr>
                                        <p:cTn id="1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5D9CBF9-D65A-48B3-8602-893C9F5A63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3831399"/>
            <a:ext cx="8945123" cy="1468712"/>
          </a:xfrm>
          <a:prstGeom prst="rect">
            <a:avLst/>
          </a:prstGeom>
        </p:spPr>
      </p:pic>
      <p:pic>
        <p:nvPicPr>
          <p:cNvPr id="21" name="图片 20">
            <a:extLst>
              <a:ext uri="{FF2B5EF4-FFF2-40B4-BE49-F238E27FC236}">
                <a16:creationId xmlns:a16="http://schemas.microsoft.com/office/drawing/2014/main" xmlns="" id="{008ABBBE-A577-41BA-889E-919A27556E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8085" y="152141"/>
            <a:ext cx="2565915" cy="2384270"/>
          </a:xfrm>
          <a:prstGeom prst="rect">
            <a:avLst/>
          </a:prstGeom>
        </p:spPr>
      </p:pic>
      <p:grpSp>
        <p:nvGrpSpPr>
          <p:cNvPr id="2" name="Group 1">
            <a:extLst>
              <a:ext uri="{FF2B5EF4-FFF2-40B4-BE49-F238E27FC236}">
                <a16:creationId xmlns:a16="http://schemas.microsoft.com/office/drawing/2014/main" xmlns="" id="{3E27784B-86E9-6729-3E19-44C191AE88FE}"/>
              </a:ext>
            </a:extLst>
          </p:cNvPr>
          <p:cNvGrpSpPr/>
          <p:nvPr/>
        </p:nvGrpSpPr>
        <p:grpSpPr>
          <a:xfrm>
            <a:off x="2086949" y="935832"/>
            <a:ext cx="4970100" cy="2250281"/>
            <a:chOff x="2447501" y="2552566"/>
            <a:chExt cx="4007030" cy="984525"/>
          </a:xfrm>
        </p:grpSpPr>
        <p:pic>
          <p:nvPicPr>
            <p:cNvPr id="4" name="图片 2">
              <a:extLst>
                <a:ext uri="{FF2B5EF4-FFF2-40B4-BE49-F238E27FC236}">
                  <a16:creationId xmlns:a16="http://schemas.microsoft.com/office/drawing/2014/main" xmlns="" id="{D4C7F8D2-2341-3B34-2DA8-6583E210D6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5" name="文本框 18">
              <a:extLst>
                <a:ext uri="{FF2B5EF4-FFF2-40B4-BE49-F238E27FC236}">
                  <a16:creationId xmlns:a16="http://schemas.microsoft.com/office/drawing/2014/main" xmlns="" id="{E68F6CD4-9944-9CAB-D8A1-C8C0A883EF3A}"/>
                </a:ext>
              </a:extLst>
            </p:cNvPr>
            <p:cNvSpPr txBox="1">
              <a:spLocks noChangeArrowheads="1"/>
            </p:cNvSpPr>
            <p:nvPr/>
          </p:nvSpPr>
          <p:spPr bwMode="auto">
            <a:xfrm>
              <a:off x="2601631" y="2879068"/>
              <a:ext cx="3698771" cy="53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3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VẬN DỤNG,</a:t>
              </a:r>
            </a:p>
            <a:p>
              <a:pPr algn="ctr">
                <a:buNone/>
              </a:pPr>
              <a:r>
                <a:rPr lang="en-US" sz="36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MỞ RỘNG</a:t>
              </a:r>
              <a:endParaRPr lang="x-none" sz="3600" dirty="0">
                <a:solidFill>
                  <a:srgbClr val="7030A0"/>
                </a:solidFill>
                <a:latin typeface=".VnTime"/>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36929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46100" y="971550"/>
            <a:ext cx="2433305" cy="1335017"/>
            <a:chOff x="152400" y="971548"/>
            <a:chExt cx="2433305" cy="2171455"/>
          </a:xfrm>
        </p:grpSpPr>
        <p:sp>
          <p:nvSpPr>
            <p:cNvPr id="4" name="圆角矩形 3"/>
            <p:cNvSpPr/>
            <p:nvPr/>
          </p:nvSpPr>
          <p:spPr bwMode="auto">
            <a:xfrm rot="5400000">
              <a:off x="-170389" y="1294340"/>
              <a:ext cx="1859132" cy="1213553"/>
            </a:xfrm>
            <a:prstGeom prst="roundRect">
              <a:avLst>
                <a:gd name="adj" fmla="val 50000"/>
              </a:avLst>
            </a:prstGeom>
            <a:ln/>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zh-CN" altLang="en-US" sz="1600"/>
            </a:p>
          </p:txBody>
        </p:sp>
        <p:sp>
          <p:nvSpPr>
            <p:cNvPr id="5" name="椭圆 4"/>
            <p:cNvSpPr/>
            <p:nvPr/>
          </p:nvSpPr>
          <p:spPr bwMode="auto">
            <a:xfrm>
              <a:off x="270400" y="1123949"/>
              <a:ext cx="948800" cy="14588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Text Box 39"/>
            <p:cNvSpPr txBox="1">
              <a:spLocks noChangeArrowheads="1"/>
            </p:cNvSpPr>
            <p:nvPr/>
          </p:nvSpPr>
          <p:spPr bwMode="auto">
            <a:xfrm>
              <a:off x="228600" y="971548"/>
              <a:ext cx="1042932" cy="890180"/>
            </a:xfrm>
            <a:prstGeom prst="rect">
              <a:avLst/>
            </a:prstGeom>
            <a:noFill/>
            <a:ln w="9525">
              <a:noFill/>
              <a:miter lim="800000"/>
              <a:headEnd/>
              <a:tailEnd/>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4400" b="1" spc="50" dirty="0">
                  <a:ln w="11430"/>
                  <a:solidFill>
                    <a:schemeClr val="tx1">
                      <a:lumMod val="65000"/>
                      <a:lumOff val="35000"/>
                    </a:schemeClr>
                  </a:solidFill>
                  <a:latin typeface="Arial" pitchFamily="34" charset="0"/>
                  <a:ea typeface="微软雅黑" pitchFamily="34" charset="-122"/>
                  <a:cs typeface="Arial" pitchFamily="34" charset="0"/>
                </a:rPr>
                <a:t>1</a:t>
              </a:r>
            </a:p>
          </p:txBody>
        </p:sp>
        <p:sp>
          <p:nvSpPr>
            <p:cNvPr id="8" name="Text Box 39"/>
            <p:cNvSpPr txBox="1">
              <a:spLocks noChangeArrowheads="1"/>
            </p:cNvSpPr>
            <p:nvPr/>
          </p:nvSpPr>
          <p:spPr bwMode="auto">
            <a:xfrm>
              <a:off x="1499515"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spcBef>
                  <a:spcPct val="0"/>
                </a:spcBef>
                <a:defRPr/>
              </a:pPr>
              <a:r>
                <a:rPr lang="zh-CN" altLang="en-US" sz="1100" dirty="0">
                  <a:solidFill>
                    <a:schemeClr val="bg1"/>
                  </a:solidFill>
                  <a:latin typeface="方正兰亭黑_GBK" pitchFamily="2" charset="-122"/>
                  <a:ea typeface="方正兰亭黑_GBK" pitchFamily="2" charset="-122"/>
                </a:rPr>
                <a:t>点击此处添加</a:t>
              </a:r>
              <a:endParaRPr lang="en-US" altLang="zh-CN" sz="1100" dirty="0">
                <a:solidFill>
                  <a:schemeClr val="bg1"/>
                </a:solidFill>
                <a:latin typeface="方正兰亭黑_GBK" pitchFamily="2" charset="-122"/>
                <a:ea typeface="方正兰亭黑_GBK" pitchFamily="2" charset="-122"/>
              </a:endParaRPr>
            </a:p>
            <a:p>
              <a:pPr algn="ctr">
                <a:spcBef>
                  <a:spcPct val="0"/>
                </a:spcBef>
                <a:defRPr/>
              </a:pPr>
              <a:r>
                <a:rPr lang="zh-CN" altLang="en-US" sz="1100" dirty="0">
                  <a:solidFill>
                    <a:schemeClr val="bg1"/>
                  </a:solidFill>
                  <a:latin typeface="方正兰亭黑_GBK" pitchFamily="2" charset="-122"/>
                  <a:ea typeface="方正兰亭黑_GBK" pitchFamily="2" charset="-122"/>
                </a:rPr>
                <a:t>简要说明</a:t>
              </a:r>
              <a:endParaRPr lang="en-US" altLang="zh-CN" sz="1100" dirty="0">
                <a:solidFill>
                  <a:schemeClr val="bg1"/>
                </a:solidFill>
                <a:latin typeface="方正兰亭黑_GBK" pitchFamily="2" charset="-122"/>
                <a:ea typeface="方正兰亭黑_GBK" pitchFamily="2" charset="-122"/>
              </a:endParaRPr>
            </a:p>
          </p:txBody>
        </p:sp>
      </p:grpSp>
      <p:sp>
        <p:nvSpPr>
          <p:cNvPr id="46" name="Rectangle 45"/>
          <p:cNvSpPr/>
          <p:nvPr/>
        </p:nvSpPr>
        <p:spPr>
          <a:xfrm>
            <a:off x="304800" y="17443"/>
            <a:ext cx="8534400" cy="468077"/>
          </a:xfrm>
          <a:prstGeom prst="rect">
            <a:avLst/>
          </a:prstGeom>
        </p:spPr>
        <p:txBody>
          <a:bodyPr wrap="square">
            <a:spAutoFit/>
          </a:bodyPr>
          <a:lstStyle/>
          <a:p>
            <a:pPr algn="just">
              <a:lnSpc>
                <a:spcPct val="107000"/>
              </a:lnSpc>
              <a:spcAft>
                <a:spcPts val="800"/>
              </a:spcAft>
            </a:pPr>
            <a:r>
              <a:rPr lang="es-ES" sz="2400" b="1">
                <a:solidFill>
                  <a:srgbClr val="FF0000"/>
                </a:solidFill>
                <a:effectLst/>
                <a:latin typeface="Times New Roman" panose="02020603050405020304" pitchFamily="18" charset="0"/>
                <a:ea typeface="Calibri" panose="020F0502020204030204" pitchFamily="34" charset="0"/>
              </a:rPr>
              <a:t>Hoạt động: </a:t>
            </a:r>
            <a:r>
              <a:rPr lang="es-ES" sz="2400" b="1" dirty="0" err="1">
                <a:solidFill>
                  <a:srgbClr val="FF0000"/>
                </a:solidFill>
                <a:effectLst/>
                <a:latin typeface="Times New Roman" panose="02020603050405020304" pitchFamily="18" charset="0"/>
                <a:ea typeface="Calibri" panose="020F0502020204030204" pitchFamily="34" charset="0"/>
              </a:rPr>
              <a:t>Vận</a:t>
            </a:r>
            <a:r>
              <a:rPr lang="es-ES" sz="2400" b="1" dirty="0">
                <a:solidFill>
                  <a:srgbClr val="FF0000"/>
                </a:solidFill>
                <a:effectLst/>
                <a:latin typeface="Times New Roman" panose="02020603050405020304" pitchFamily="18" charset="0"/>
                <a:ea typeface="Calibri" panose="020F0502020204030204" pitchFamily="34" charset="0"/>
              </a:rPr>
              <a:t> </a:t>
            </a:r>
            <a:r>
              <a:rPr lang="es-ES" sz="2400" b="1" dirty="0" err="1">
                <a:solidFill>
                  <a:srgbClr val="FF0000"/>
                </a:solidFill>
                <a:effectLst/>
                <a:latin typeface="Times New Roman" panose="02020603050405020304" pitchFamily="18" charset="0"/>
                <a:ea typeface="Calibri" panose="020F0502020204030204" pitchFamily="34" charset="0"/>
              </a:rPr>
              <a:t>dụng</a:t>
            </a:r>
            <a:r>
              <a:rPr lang="es-ES" sz="2400" b="1" dirty="0">
                <a:solidFill>
                  <a:srgbClr val="FF0000"/>
                </a:solidFill>
                <a:effectLst/>
                <a:latin typeface="Times New Roman" panose="02020603050405020304" pitchFamily="18" charset="0"/>
                <a:ea typeface="Calibri" panose="020F0502020204030204" pitchFamily="34" charset="0"/>
              </a:rPr>
              <a:t> (</a:t>
            </a:r>
            <a:r>
              <a:rPr lang="es-ES" sz="2400" b="1" dirty="0" err="1">
                <a:solidFill>
                  <a:srgbClr val="FF0000"/>
                </a:solidFill>
                <a:effectLst/>
                <a:latin typeface="Times New Roman" panose="02020603050405020304" pitchFamily="18" charset="0"/>
                <a:ea typeface="Calibri" panose="020F0502020204030204" pitchFamily="34" charset="0"/>
              </a:rPr>
              <a:t>làm</a:t>
            </a:r>
            <a:r>
              <a:rPr lang="es-ES" sz="2400" b="1" dirty="0">
                <a:solidFill>
                  <a:srgbClr val="FF0000"/>
                </a:solidFill>
                <a:effectLst/>
                <a:latin typeface="Times New Roman" panose="02020603050405020304" pitchFamily="18" charset="0"/>
                <a:ea typeface="Calibri" panose="020F0502020204030204" pitchFamily="34" charset="0"/>
              </a:rPr>
              <a:t> ở </a:t>
            </a:r>
            <a:r>
              <a:rPr lang="es-ES" sz="2400" b="1" dirty="0" err="1">
                <a:solidFill>
                  <a:srgbClr val="FF0000"/>
                </a:solidFill>
                <a:effectLst/>
                <a:latin typeface="Times New Roman" panose="02020603050405020304" pitchFamily="18" charset="0"/>
                <a:ea typeface="Calibri" panose="020F0502020204030204" pitchFamily="34" charset="0"/>
              </a:rPr>
              <a:t>nhà</a:t>
            </a:r>
            <a:r>
              <a:rPr lang="es-ES" sz="2400" b="1" dirty="0">
                <a:solidFill>
                  <a:srgbClr val="FF0000"/>
                </a:solidFill>
                <a:effectLst/>
                <a:latin typeface="Times New Roman" panose="02020603050405020304" pitchFamily="18" charset="0"/>
                <a:ea typeface="Calibri" panose="020F0502020204030204" pitchFamily="34" charset="0"/>
              </a:rPr>
              <a:t> – </a:t>
            </a:r>
            <a:r>
              <a:rPr lang="es-ES" sz="2400" b="1" dirty="0" err="1">
                <a:solidFill>
                  <a:srgbClr val="FF0000"/>
                </a:solidFill>
                <a:effectLst/>
                <a:latin typeface="Times New Roman" panose="02020603050405020304" pitchFamily="18" charset="0"/>
                <a:ea typeface="Calibri" panose="020F0502020204030204" pitchFamily="34" charset="0"/>
              </a:rPr>
              <a:t>sau</a:t>
            </a:r>
            <a:r>
              <a:rPr lang="es-ES" sz="2400" b="1" dirty="0">
                <a:solidFill>
                  <a:srgbClr val="FF0000"/>
                </a:solidFill>
                <a:effectLst/>
                <a:latin typeface="Times New Roman" panose="02020603050405020304" pitchFamily="18" charset="0"/>
                <a:ea typeface="Calibri" panose="020F0502020204030204" pitchFamily="34" charset="0"/>
              </a:rPr>
              <a:t> </a:t>
            </a:r>
            <a:r>
              <a:rPr lang="es-ES" sz="2400" b="1" dirty="0" err="1">
                <a:solidFill>
                  <a:srgbClr val="FF0000"/>
                </a:solidFill>
                <a:effectLst/>
                <a:latin typeface="Times New Roman" panose="02020603050405020304" pitchFamily="18" charset="0"/>
                <a:ea typeface="Calibri" panose="020F0502020204030204" pitchFamily="34" charset="0"/>
              </a:rPr>
              <a:t>tiết</a:t>
            </a:r>
            <a:r>
              <a:rPr lang="es-ES" sz="2400" b="1" dirty="0">
                <a:solidFill>
                  <a:srgbClr val="FF0000"/>
                </a:solidFill>
                <a:effectLst/>
                <a:latin typeface="Times New Roman" panose="02020603050405020304" pitchFamily="18" charset="0"/>
                <a:ea typeface="Calibri" panose="020F0502020204030204" pitchFamily="34" charset="0"/>
              </a:rPr>
              <a:t> </a:t>
            </a:r>
            <a:r>
              <a:rPr lang="es-ES" sz="2400" b="1" dirty="0" err="1">
                <a:solidFill>
                  <a:srgbClr val="FF0000"/>
                </a:solidFill>
                <a:effectLst/>
                <a:latin typeface="Times New Roman" panose="02020603050405020304" pitchFamily="18" charset="0"/>
                <a:ea typeface="Calibri" panose="020F0502020204030204" pitchFamily="34" charset="0"/>
              </a:rPr>
              <a:t>học</a:t>
            </a:r>
            <a:r>
              <a:rPr lang="es-ES" sz="2400" b="1" dirty="0">
                <a:solidFill>
                  <a:srgbClr val="FF0000"/>
                </a:solidFill>
                <a:effectLst/>
                <a:latin typeface="Times New Roman" panose="02020603050405020304" pitchFamily="18" charset="0"/>
                <a:ea typeface="Calibri" panose="020F0502020204030204" pitchFamily="34" charset="0"/>
              </a:rPr>
              <a:t>)</a:t>
            </a:r>
            <a:endParaRPr lang="en-US" sz="2400" dirty="0">
              <a:effectLst/>
              <a:latin typeface="Calibri" panose="020F0502020204030204" pitchFamily="34" charset="0"/>
              <a:ea typeface="Calibri" panose="020F0502020204030204" pitchFamily="34" charset="0"/>
            </a:endParaRPr>
          </a:p>
        </p:txBody>
      </p:sp>
      <p:sp>
        <p:nvSpPr>
          <p:cNvPr id="44" name="Rectangle 43"/>
          <p:cNvSpPr/>
          <p:nvPr/>
        </p:nvSpPr>
        <p:spPr>
          <a:xfrm>
            <a:off x="1828800" y="942886"/>
            <a:ext cx="6705600" cy="1200329"/>
          </a:xfrm>
          <a:prstGeom prst="rect">
            <a:avLst/>
          </a:prstGeom>
        </p:spPr>
        <p:txBody>
          <a:bodyPr wrap="square">
            <a:spAutoFit/>
          </a:bodyPr>
          <a:lstStyle/>
          <a:p>
            <a:pPr algn="just"/>
            <a:r>
              <a:rPr lang="nl-NL" sz="2400" dirty="0">
                <a:latin typeface="Times New Roman" pitchFamily="18" charset="0"/>
                <a:ea typeface="Calibri" charset="0"/>
                <a:cs typeface="Times New Roman" pitchFamily="18" charset="0"/>
              </a:rPr>
              <a:t>Các nhóm sưu tầm các bài thơ Nôm của nữ sĩ Hồ Xuân Hương nói về chủ đề người </a:t>
            </a:r>
            <a:r>
              <a:rPr lang="nl-NL" sz="2400">
                <a:latin typeface="Times New Roman" pitchFamily="18" charset="0"/>
                <a:ea typeface="Calibri" charset="0"/>
                <a:cs typeface="Times New Roman" pitchFamily="18" charset="0"/>
              </a:rPr>
              <a:t>phụ nữ, </a:t>
            </a:r>
            <a:r>
              <a:rPr lang="nl-NL" sz="2400" dirty="0">
                <a:latin typeface="Times New Roman" pitchFamily="18" charset="0"/>
                <a:ea typeface="Calibri" charset="0"/>
                <a:cs typeface="Times New Roman" pitchFamily="18" charset="0"/>
              </a:rPr>
              <a:t>đọc </a:t>
            </a:r>
            <a:r>
              <a:rPr lang="nl-NL" sz="2400">
                <a:latin typeface="Times New Roman" pitchFamily="18" charset="0"/>
                <a:ea typeface="Calibri" charset="0"/>
                <a:cs typeface="Times New Roman" pitchFamily="18" charset="0"/>
              </a:rPr>
              <a:t>diễn cảm.</a:t>
            </a:r>
            <a:endParaRPr lang="en-US" sz="2400" dirty="0">
              <a:latin typeface="Times New Roman" pitchFamily="18" charset="0"/>
              <a:cs typeface="Times New Roman" pitchFamily="18" charset="0"/>
            </a:endParaRPr>
          </a:p>
        </p:txBody>
      </p:sp>
      <p:grpSp>
        <p:nvGrpSpPr>
          <p:cNvPr id="3" name="组合 1"/>
          <p:cNvGrpSpPr/>
          <p:nvPr/>
        </p:nvGrpSpPr>
        <p:grpSpPr>
          <a:xfrm>
            <a:off x="146100" y="2571750"/>
            <a:ext cx="2433305" cy="1335017"/>
            <a:chOff x="152400" y="971548"/>
            <a:chExt cx="2433305" cy="2171455"/>
          </a:xfrm>
        </p:grpSpPr>
        <p:sp>
          <p:nvSpPr>
            <p:cNvPr id="47" name="圆角矩形 3"/>
            <p:cNvSpPr/>
            <p:nvPr/>
          </p:nvSpPr>
          <p:spPr bwMode="auto">
            <a:xfrm rot="5400000">
              <a:off x="-170389" y="1294340"/>
              <a:ext cx="1859132" cy="1213553"/>
            </a:xfrm>
            <a:prstGeom prst="roundRect">
              <a:avLst>
                <a:gd name="adj" fmla="val 50000"/>
              </a:avLst>
            </a:prstGeom>
            <a:ln/>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zh-CN" altLang="en-US" sz="1600"/>
            </a:p>
          </p:txBody>
        </p:sp>
        <p:sp>
          <p:nvSpPr>
            <p:cNvPr id="48" name="椭圆 4"/>
            <p:cNvSpPr/>
            <p:nvPr/>
          </p:nvSpPr>
          <p:spPr bwMode="auto">
            <a:xfrm>
              <a:off x="270400" y="1123950"/>
              <a:ext cx="948800" cy="14588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49" name="Text Box 39"/>
            <p:cNvSpPr txBox="1">
              <a:spLocks noChangeArrowheads="1"/>
            </p:cNvSpPr>
            <p:nvPr/>
          </p:nvSpPr>
          <p:spPr bwMode="auto">
            <a:xfrm>
              <a:off x="228600" y="971548"/>
              <a:ext cx="1042932" cy="1652014"/>
            </a:xfrm>
            <a:prstGeom prst="rect">
              <a:avLst/>
            </a:prstGeom>
            <a:noFill/>
            <a:ln w="9525">
              <a:noFill/>
              <a:miter lim="800000"/>
              <a:headEnd/>
              <a:tailEnd/>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fontAlgn="auto">
                <a:lnSpc>
                  <a:spcPct val="150000"/>
                </a:lnSpc>
                <a:spcBef>
                  <a:spcPts val="0"/>
                </a:spcBef>
                <a:spcAft>
                  <a:spcPts val="0"/>
                </a:spcAft>
                <a:buClr>
                  <a:schemeClr val="bg1"/>
                </a:buClr>
                <a:defRPr/>
              </a:pPr>
              <a:r>
                <a:rPr lang="en-US" altLang="zh-CN" sz="4400" b="1" spc="50" dirty="0">
                  <a:ln w="11430"/>
                  <a:solidFill>
                    <a:schemeClr val="tx1">
                      <a:lumMod val="65000"/>
                      <a:lumOff val="35000"/>
                    </a:schemeClr>
                  </a:solidFill>
                  <a:latin typeface="Arial" pitchFamily="34" charset="0"/>
                  <a:ea typeface="微软雅黑" pitchFamily="34" charset="-122"/>
                  <a:cs typeface="Arial" pitchFamily="34" charset="0"/>
                </a:rPr>
                <a:t>2</a:t>
              </a:r>
            </a:p>
          </p:txBody>
        </p:sp>
        <p:sp>
          <p:nvSpPr>
            <p:cNvPr id="50" name="Text Box 39"/>
            <p:cNvSpPr txBox="1">
              <a:spLocks noChangeArrowheads="1"/>
            </p:cNvSpPr>
            <p:nvPr/>
          </p:nvSpPr>
          <p:spPr bwMode="auto">
            <a:xfrm>
              <a:off x="1499515" y="2712116"/>
              <a:ext cx="108619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fontAlgn="base">
                <a:spcBef>
                  <a:spcPct val="0"/>
                </a:spcBef>
                <a:spcAft>
                  <a:spcPct val="0"/>
                </a:spcAft>
                <a:defRPr>
                  <a:solidFill>
                    <a:schemeClr val="tx1"/>
                  </a:solidFill>
                  <a:latin typeface="Arial" charset="0"/>
                  <a:ea typeface="宋体" charset="-122"/>
                </a:defRPr>
              </a:lvl6pPr>
              <a:lvl7pPr marL="2971800" indent="-228600" fontAlgn="base">
                <a:spcBef>
                  <a:spcPct val="0"/>
                </a:spcBef>
                <a:spcAft>
                  <a:spcPct val="0"/>
                </a:spcAft>
                <a:defRPr>
                  <a:solidFill>
                    <a:schemeClr val="tx1"/>
                  </a:solidFill>
                  <a:latin typeface="Arial" charset="0"/>
                  <a:ea typeface="宋体" charset="-122"/>
                </a:defRPr>
              </a:lvl7pPr>
              <a:lvl8pPr marL="3429000" indent="-228600" fontAlgn="base">
                <a:spcBef>
                  <a:spcPct val="0"/>
                </a:spcBef>
                <a:spcAft>
                  <a:spcPct val="0"/>
                </a:spcAft>
                <a:defRPr>
                  <a:solidFill>
                    <a:schemeClr val="tx1"/>
                  </a:solidFill>
                  <a:latin typeface="Arial" charset="0"/>
                  <a:ea typeface="宋体" charset="-122"/>
                </a:defRPr>
              </a:lvl8pPr>
              <a:lvl9pPr marL="3886200" indent="-228600" fontAlgn="base">
                <a:spcBef>
                  <a:spcPct val="0"/>
                </a:spcBef>
                <a:spcAft>
                  <a:spcPct val="0"/>
                </a:spcAft>
                <a:defRPr>
                  <a:solidFill>
                    <a:schemeClr val="tx1"/>
                  </a:solidFill>
                  <a:latin typeface="Arial" charset="0"/>
                  <a:ea typeface="宋体" charset="-122"/>
                </a:defRPr>
              </a:lvl9pPr>
            </a:lstStyle>
            <a:p>
              <a:pPr algn="ctr">
                <a:spcBef>
                  <a:spcPct val="0"/>
                </a:spcBef>
                <a:defRPr/>
              </a:pPr>
              <a:r>
                <a:rPr lang="zh-CN" altLang="en-US" sz="1100" dirty="0">
                  <a:solidFill>
                    <a:schemeClr val="bg1"/>
                  </a:solidFill>
                  <a:latin typeface="方正兰亭黑_GBK" pitchFamily="2" charset="-122"/>
                  <a:ea typeface="方正兰亭黑_GBK" pitchFamily="2" charset="-122"/>
                </a:rPr>
                <a:t>点击此处添加</a:t>
              </a:r>
              <a:endParaRPr lang="en-US" altLang="zh-CN" sz="1100" dirty="0">
                <a:solidFill>
                  <a:schemeClr val="bg1"/>
                </a:solidFill>
                <a:latin typeface="方正兰亭黑_GBK" pitchFamily="2" charset="-122"/>
                <a:ea typeface="方正兰亭黑_GBK" pitchFamily="2" charset="-122"/>
              </a:endParaRPr>
            </a:p>
            <a:p>
              <a:pPr algn="ctr">
                <a:spcBef>
                  <a:spcPct val="0"/>
                </a:spcBef>
                <a:defRPr/>
              </a:pPr>
              <a:r>
                <a:rPr lang="zh-CN" altLang="en-US" sz="1100" dirty="0">
                  <a:solidFill>
                    <a:schemeClr val="bg1"/>
                  </a:solidFill>
                  <a:latin typeface="方正兰亭黑_GBK" pitchFamily="2" charset="-122"/>
                  <a:ea typeface="方正兰亭黑_GBK" pitchFamily="2" charset="-122"/>
                </a:rPr>
                <a:t>简要说明</a:t>
              </a:r>
              <a:endParaRPr lang="en-US" altLang="zh-CN" sz="1100" dirty="0">
                <a:solidFill>
                  <a:schemeClr val="bg1"/>
                </a:solidFill>
                <a:latin typeface="方正兰亭黑_GBK" pitchFamily="2" charset="-122"/>
                <a:ea typeface="方正兰亭黑_GBK" pitchFamily="2" charset="-122"/>
              </a:endParaRPr>
            </a:p>
          </p:txBody>
        </p:sp>
      </p:grpSp>
      <p:sp>
        <p:nvSpPr>
          <p:cNvPr id="51" name="Rectangle 50"/>
          <p:cNvSpPr/>
          <p:nvPr/>
        </p:nvSpPr>
        <p:spPr>
          <a:xfrm>
            <a:off x="1828800" y="2495550"/>
            <a:ext cx="6705600" cy="2308324"/>
          </a:xfrm>
          <a:prstGeom prst="rect">
            <a:avLst/>
          </a:prstGeom>
        </p:spPr>
        <p:txBody>
          <a:bodyPr wrap="square">
            <a:spAutoFit/>
          </a:bodyPr>
          <a:lstStyle/>
          <a:p>
            <a:pPr lvl="0" algn="just" eaLnBrk="0" fontAlgn="base" hangingPunct="0">
              <a:spcBef>
                <a:spcPct val="0"/>
              </a:spcBef>
              <a:spcAft>
                <a:spcPct val="0"/>
              </a:spcAft>
              <a:tabLst>
                <a:tab pos="2381250" algn="l"/>
              </a:tabLst>
            </a:pPr>
            <a:r>
              <a:rPr lang="pt-BR" sz="2400" dirty="0">
                <a:latin typeface="Times New Roman" pitchFamily="18" charset="0"/>
                <a:ea typeface="Times New Roman" pitchFamily="18" charset="0"/>
                <a:cs typeface="Times New Roman" pitchFamily="18" charset="0"/>
              </a:rPr>
              <a:t>Bài </a:t>
            </a:r>
            <a:r>
              <a:rPr lang="pt-BR" sz="2400">
                <a:latin typeface="Times New Roman" pitchFamily="18" charset="0"/>
                <a:ea typeface="Times New Roman" pitchFamily="18" charset="0"/>
                <a:cs typeface="Times New Roman" pitchFamily="18" charset="0"/>
              </a:rPr>
              <a:t>thơ “Bánh </a:t>
            </a:r>
            <a:r>
              <a:rPr lang="pt-BR" sz="2400" dirty="0">
                <a:latin typeface="Times New Roman" pitchFamily="18" charset="0"/>
                <a:ea typeface="Times New Roman" pitchFamily="18" charset="0"/>
                <a:cs typeface="Times New Roman" pitchFamily="18" charset="0"/>
              </a:rPr>
              <a:t>trôi nước” của Hồ Xuân Hương đã đem lại cho em những cảm nhận về người phụ nữ Việt Nam trong xã hội phong </a:t>
            </a:r>
            <a:r>
              <a:rPr lang="pt-BR" sz="2400">
                <a:latin typeface="Times New Roman" pitchFamily="18" charset="0"/>
                <a:ea typeface="Times New Roman" pitchFamily="18" charset="0"/>
                <a:cs typeface="Times New Roman" pitchFamily="18" charset="0"/>
              </a:rPr>
              <a:t>kiến xưa. </a:t>
            </a:r>
            <a:r>
              <a:rPr lang="pt-BR" sz="2400" dirty="0">
                <a:latin typeface="Times New Roman" pitchFamily="18" charset="0"/>
                <a:ea typeface="Times New Roman" pitchFamily="18" charset="0"/>
                <a:cs typeface="Times New Roman" pitchFamily="18" charset="0"/>
              </a:rPr>
              <a:t>Liên hệ với người Phụ nữ Việt Nam thời </a:t>
            </a:r>
            <a:r>
              <a:rPr lang="pt-BR" sz="2400">
                <a:latin typeface="Times New Roman" pitchFamily="18" charset="0"/>
                <a:ea typeface="Times New Roman" pitchFamily="18" charset="0"/>
                <a:cs typeface="Times New Roman" pitchFamily="18" charset="0"/>
              </a:rPr>
              <a:t>hiện tại. </a:t>
            </a:r>
            <a:r>
              <a:rPr lang="pt-BR" sz="2400" dirty="0">
                <a:latin typeface="Times New Roman" pitchFamily="18" charset="0"/>
                <a:ea typeface="Times New Roman" pitchFamily="18" charset="0"/>
                <a:cs typeface="Times New Roman" pitchFamily="18" charset="0"/>
              </a:rPr>
              <a:t>Viết đoạn văn từ 8 đến 10 câu nêu cảm nhận về vẻ đẹp tâm hồn người phụ nữ Việt Nam xưa và nay.</a:t>
            </a:r>
            <a:endParaRPr lang="pt-BR" sz="3200" dirty="0">
              <a:latin typeface="Times New Roman" pitchFamily="18" charset="0"/>
              <a:cs typeface="Times New Roman" pitchFamily="18" charset="0"/>
            </a:endParaRPr>
          </a:p>
        </p:txBody>
      </p:sp>
    </p:spTree>
    <p:extLst>
      <p:ext uri="{BB962C8B-B14F-4D97-AF65-F5344CB8AC3E}">
        <p14:creationId xmlns:p14="http://schemas.microsoft.com/office/powerpoint/2010/main" val="30641378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1000"/>
                                        <p:tgtEl>
                                          <p:spTgt spid="44"/>
                                        </p:tgtEl>
                                      </p:cBhvr>
                                    </p:animEffect>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52685"/>
            <a:ext cx="6551794" cy="461665"/>
          </a:xfrm>
          <a:prstGeom prst="rect">
            <a:avLst/>
          </a:prstGeom>
          <a:noFill/>
        </p:spPr>
        <p:txBody>
          <a:bodyPr wrap="none" rtlCol="0">
            <a:spAutoFit/>
          </a:bodyPr>
          <a:lstStyle/>
          <a:p>
            <a:r>
              <a:rPr lang="en-US" sz="2400" dirty="0" err="1">
                <a:latin typeface="Times New Roman" pitchFamily="18" charset="0"/>
                <a:cs typeface="Times New Roman" pitchFamily="18" charset="0"/>
              </a:rPr>
              <a:t>Nối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cách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trôi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với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minh </a:t>
            </a:r>
            <a:r>
              <a:rPr lang="en-US" sz="2400" dirty="0" err="1">
                <a:latin typeface="Times New Roman" pitchFamily="18" charset="0"/>
                <a:cs typeface="Times New Roman" pitchFamily="18" charset="0"/>
              </a:rPr>
              <a:t>họa</a:t>
            </a:r>
            <a:endParaRPr lang="en-US" sz="2400" dirty="0">
              <a:latin typeface="Times New Roman" pitchFamily="18" charset="0"/>
              <a:cs typeface="Times New Roman" pitchFamily="18" charset="0"/>
            </a:endParaRPr>
          </a:p>
        </p:txBody>
      </p:sp>
      <p:sp>
        <p:nvSpPr>
          <p:cNvPr id="3" name="TextBox 2"/>
          <p:cNvSpPr txBox="1"/>
          <p:nvPr/>
        </p:nvSpPr>
        <p:spPr>
          <a:xfrm>
            <a:off x="457200" y="3638729"/>
            <a:ext cx="1680268" cy="461665"/>
          </a:xfrm>
          <a:prstGeom prst="rect">
            <a:avLst/>
          </a:prstGeom>
          <a:noFill/>
        </p:spPr>
        <p:txBody>
          <a:bodyPr wrap="none" rtlCol="0">
            <a:spAutoFit/>
          </a:bodyPr>
          <a:lstStyle/>
          <a:p>
            <a:r>
              <a:rPr lang="en-US" sz="2400" dirty="0">
                <a:latin typeface="Times New Roman" pitchFamily="18" charset="0"/>
                <a:cs typeface="Times New Roman" pitchFamily="18" charset="0"/>
              </a:rPr>
              <a:t>1. </a:t>
            </a:r>
            <a:r>
              <a:rPr lang="en-US" sz="2400" dirty="0" err="1">
                <a:latin typeface="Times New Roman" pitchFamily="18" charset="0"/>
                <a:cs typeface="Times New Roman" pitchFamily="18" charset="0"/>
              </a:rPr>
              <a:t>Nặn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endParaRPr lang="en-US" sz="2400" dirty="0">
              <a:latin typeface="Times New Roman" pitchFamily="18" charset="0"/>
              <a:cs typeface="Times New Roman" pitchFamily="18" charset="0"/>
            </a:endParaRPr>
          </a:p>
        </p:txBody>
      </p:sp>
      <p:sp>
        <p:nvSpPr>
          <p:cNvPr id="4" name="TextBox 3"/>
          <p:cNvSpPr txBox="1"/>
          <p:nvPr/>
        </p:nvSpPr>
        <p:spPr>
          <a:xfrm>
            <a:off x="2743200" y="3638550"/>
            <a:ext cx="1905000" cy="1200329"/>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2. </a:t>
            </a:r>
            <a:r>
              <a:rPr lang="en-US" sz="2400" dirty="0" err="1">
                <a:latin typeface="Times New Roman" pitchFamily="18" charset="0"/>
                <a:cs typeface="Times New Roman" pitchFamily="18" charset="0"/>
              </a:rPr>
              <a:t>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sôi</a:t>
            </a:r>
            <a:endParaRPr lang="en-US" sz="2400" dirty="0">
              <a:latin typeface="Times New Roman" pitchFamily="18" charset="0"/>
              <a:cs typeface="Times New Roman" pitchFamily="18" charset="0"/>
            </a:endParaRPr>
          </a:p>
        </p:txBody>
      </p:sp>
      <p:sp>
        <p:nvSpPr>
          <p:cNvPr id="5" name="TextBox 4"/>
          <p:cNvSpPr txBox="1"/>
          <p:nvPr/>
        </p:nvSpPr>
        <p:spPr>
          <a:xfrm>
            <a:off x="5029200" y="3638550"/>
            <a:ext cx="1905000" cy="1200329"/>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3. </a:t>
            </a:r>
            <a:r>
              <a:rPr lang="en-US" sz="2400" dirty="0" err="1">
                <a:latin typeface="Times New Roman" pitchFamily="18" charset="0"/>
                <a:cs typeface="Times New Roman" pitchFamily="18" charset="0"/>
              </a:rPr>
              <a:t>Vớt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endParaRPr lang="en-US" sz="2400" dirty="0">
              <a:latin typeface="Times New Roman" pitchFamily="18" charset="0"/>
              <a:cs typeface="Times New Roman" pitchFamily="18" charset="0"/>
            </a:endParaRPr>
          </a:p>
        </p:txBody>
      </p:sp>
      <p:sp>
        <p:nvSpPr>
          <p:cNvPr id="6" name="TextBox 5"/>
          <p:cNvSpPr txBox="1"/>
          <p:nvPr/>
        </p:nvSpPr>
        <p:spPr>
          <a:xfrm>
            <a:off x="7239000" y="3638729"/>
            <a:ext cx="1721946" cy="461665"/>
          </a:xfrm>
          <a:prstGeom prst="rect">
            <a:avLst/>
          </a:prstGeom>
          <a:noFill/>
        </p:spPr>
        <p:txBody>
          <a:bodyPr wrap="none" rtlCol="0">
            <a:spAutoFit/>
          </a:bodyPr>
          <a:lstStyle/>
          <a:p>
            <a:r>
              <a:rPr lang="en-US" sz="2400" dirty="0">
                <a:latin typeface="Times New Roman" pitchFamily="18" charset="0"/>
                <a:cs typeface="Times New Roman" pitchFamily="18" charset="0"/>
              </a:rPr>
              <a:t>4. </a:t>
            </a:r>
            <a:r>
              <a:rPr lang="en-US" sz="2400" dirty="0" err="1">
                <a:latin typeface="Times New Roman" pitchFamily="18" charset="0"/>
                <a:cs typeface="Times New Roman" pitchFamily="18" charset="0"/>
              </a:rPr>
              <a:t>Sắp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đĩa</a:t>
            </a:r>
            <a:endParaRPr lang="en-US" sz="2400" dirty="0">
              <a:latin typeface="Times New Roman" pitchFamily="18" charset="0"/>
              <a:cs typeface="Times New Roman" pitchFamily="18" charset="0"/>
            </a:endParaRPr>
          </a:p>
        </p:txBody>
      </p:sp>
      <p:pic>
        <p:nvPicPr>
          <p:cNvPr id="1026" name="Picture 2" descr="HÃ¬nh áº£nh cÃ³ liÃªn quan"/>
          <p:cNvPicPr>
            <a:picLocks noChangeAspect="1" noChangeArrowheads="1"/>
          </p:cNvPicPr>
          <p:nvPr/>
        </p:nvPicPr>
        <p:blipFill>
          <a:blip r:embed="rId2"/>
          <a:srcRect t="10000" r="12000"/>
          <a:stretch>
            <a:fillRect/>
          </a:stretch>
        </p:blipFill>
        <p:spPr bwMode="auto">
          <a:xfrm>
            <a:off x="2667000" y="971550"/>
            <a:ext cx="1828800" cy="1371600"/>
          </a:xfrm>
          <a:prstGeom prst="rect">
            <a:avLst/>
          </a:prstGeom>
          <a:noFill/>
        </p:spPr>
      </p:pic>
      <p:sp>
        <p:nvSpPr>
          <p:cNvPr id="1028" name="AutoShape 4"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HÃ¬nh áº£nh cÃ³ liÃªn qua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10" descr="cuoi-sac-tiet-voi-nhung-pha-nan-banh-troi-ba-dao-cua-cac-chi-7.gif"/>
          <p:cNvPicPr>
            <a:picLocks noChangeAspect="1"/>
          </p:cNvPicPr>
          <p:nvPr/>
        </p:nvPicPr>
        <p:blipFill>
          <a:blip r:embed="rId3"/>
          <a:stretch>
            <a:fillRect/>
          </a:stretch>
        </p:blipFill>
        <p:spPr>
          <a:xfrm>
            <a:off x="4724400" y="971550"/>
            <a:ext cx="2078182" cy="1371600"/>
          </a:xfrm>
          <a:prstGeom prst="rect">
            <a:avLst/>
          </a:prstGeom>
        </p:spPr>
      </p:pic>
      <p:pic>
        <p:nvPicPr>
          <p:cNvPr id="1034" name="Picture 10" descr="Káº¿t quáº£ hÃ¬nh áº£nh cho tháº£ bÃ¡nh trÃ´i"/>
          <p:cNvPicPr>
            <a:picLocks noChangeAspect="1" noChangeArrowheads="1"/>
          </p:cNvPicPr>
          <p:nvPr/>
        </p:nvPicPr>
        <p:blipFill>
          <a:blip r:embed="rId4" cstate="print"/>
          <a:srcRect/>
          <a:stretch>
            <a:fillRect/>
          </a:stretch>
        </p:blipFill>
        <p:spPr bwMode="auto">
          <a:xfrm>
            <a:off x="7086600" y="971550"/>
            <a:ext cx="1752600" cy="1374038"/>
          </a:xfrm>
          <a:prstGeom prst="rect">
            <a:avLst/>
          </a:prstGeom>
          <a:noFill/>
        </p:spPr>
      </p:pic>
      <p:pic>
        <p:nvPicPr>
          <p:cNvPr id="1036" name="Picture 12" descr="Káº¿t quáº£ hÃ¬nh áº£nh cho tháº£ bÃ¡nh trÃ´i vÃ o ná»i"/>
          <p:cNvPicPr>
            <a:picLocks noChangeAspect="1" noChangeArrowheads="1"/>
          </p:cNvPicPr>
          <p:nvPr/>
        </p:nvPicPr>
        <p:blipFill>
          <a:blip r:embed="rId5"/>
          <a:srcRect/>
          <a:stretch>
            <a:fillRect/>
          </a:stretch>
        </p:blipFill>
        <p:spPr bwMode="auto">
          <a:xfrm>
            <a:off x="381000" y="997148"/>
            <a:ext cx="1981200" cy="1315641"/>
          </a:xfrm>
          <a:prstGeom prst="rect">
            <a:avLst/>
          </a:prstGeom>
          <a:noFill/>
        </p:spPr>
      </p:pic>
      <p:cxnSp>
        <p:nvCxnSpPr>
          <p:cNvPr id="15" name="Straight Arrow Connector 14"/>
          <p:cNvCxnSpPr>
            <a:endCxn id="4" idx="0"/>
          </p:cNvCxnSpPr>
          <p:nvPr/>
        </p:nvCxnSpPr>
        <p:spPr>
          <a:xfrm>
            <a:off x="1371600" y="2343150"/>
            <a:ext cx="2324100" cy="129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026" idx="2"/>
            <a:endCxn id="3" idx="0"/>
          </p:cNvCxnSpPr>
          <p:nvPr/>
        </p:nvCxnSpPr>
        <p:spPr>
          <a:xfrm rot="5400000">
            <a:off x="1791578" y="1848906"/>
            <a:ext cx="1295579" cy="228406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11" idx="2"/>
            <a:endCxn id="6" idx="0"/>
          </p:cNvCxnSpPr>
          <p:nvPr/>
        </p:nvCxnSpPr>
        <p:spPr>
          <a:xfrm rot="16200000" flipH="1">
            <a:off x="6283943" y="1822698"/>
            <a:ext cx="1295579" cy="23364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034" idx="2"/>
            <a:endCxn id="5" idx="0"/>
          </p:cNvCxnSpPr>
          <p:nvPr/>
        </p:nvCxnSpPr>
        <p:spPr>
          <a:xfrm rot="5400000">
            <a:off x="6325819" y="2001469"/>
            <a:ext cx="1292962" cy="1981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52895" y="2307708"/>
            <a:ext cx="1288877" cy="369332"/>
          </a:xfrm>
          <a:prstGeom prst="rect">
            <a:avLst/>
          </a:prstGeom>
          <a:noFill/>
        </p:spPr>
        <p:txBody>
          <a:bodyPr wrap="square" rtlCol="0">
            <a:spAutoFit/>
          </a:bodyPr>
          <a:lstStyle/>
          <a:p>
            <a:r>
              <a:rPr lang="en-US" dirty="0" err="1" smtClean="0"/>
              <a:t>Hình</a:t>
            </a:r>
            <a:r>
              <a:rPr lang="en-US" dirty="0"/>
              <a:t> </a:t>
            </a:r>
            <a:r>
              <a:rPr lang="en-US" dirty="0" smtClean="0"/>
              <a:t>A</a:t>
            </a:r>
            <a:endParaRPr lang="en-US" dirty="0"/>
          </a:p>
        </p:txBody>
      </p:sp>
      <p:sp>
        <p:nvSpPr>
          <p:cNvPr id="8" name="TextBox 7"/>
          <p:cNvSpPr txBox="1"/>
          <p:nvPr/>
        </p:nvSpPr>
        <p:spPr>
          <a:xfrm>
            <a:off x="3461906" y="2307708"/>
            <a:ext cx="1039091" cy="369332"/>
          </a:xfrm>
          <a:prstGeom prst="rect">
            <a:avLst/>
          </a:prstGeom>
          <a:noFill/>
        </p:spPr>
        <p:txBody>
          <a:bodyPr wrap="square" rtlCol="0">
            <a:spAutoFit/>
          </a:bodyPr>
          <a:lstStyle/>
          <a:p>
            <a:r>
              <a:rPr lang="en-US" dirty="0" err="1" smtClean="0"/>
              <a:t>Hình</a:t>
            </a:r>
            <a:r>
              <a:rPr lang="en-US" dirty="0" smtClean="0"/>
              <a:t> B</a:t>
            </a:r>
            <a:endParaRPr lang="en-US" dirty="0"/>
          </a:p>
        </p:txBody>
      </p:sp>
      <p:sp>
        <p:nvSpPr>
          <p:cNvPr id="9" name="TextBox 8"/>
          <p:cNvSpPr txBox="1"/>
          <p:nvPr/>
        </p:nvSpPr>
        <p:spPr>
          <a:xfrm>
            <a:off x="4982921" y="2343148"/>
            <a:ext cx="1234788" cy="369332"/>
          </a:xfrm>
          <a:prstGeom prst="rect">
            <a:avLst/>
          </a:prstGeom>
          <a:noFill/>
        </p:spPr>
        <p:txBody>
          <a:bodyPr wrap="square" rtlCol="0">
            <a:spAutoFit/>
          </a:bodyPr>
          <a:lstStyle/>
          <a:p>
            <a:r>
              <a:rPr lang="en-US" dirty="0" err="1" smtClean="0"/>
              <a:t>Hình</a:t>
            </a:r>
            <a:r>
              <a:rPr lang="en-US" dirty="0" smtClean="0"/>
              <a:t> C</a:t>
            </a:r>
            <a:endParaRPr lang="en-US" dirty="0"/>
          </a:p>
        </p:txBody>
      </p:sp>
      <p:sp>
        <p:nvSpPr>
          <p:cNvPr id="10" name="TextBox 9"/>
          <p:cNvSpPr txBox="1"/>
          <p:nvPr/>
        </p:nvSpPr>
        <p:spPr>
          <a:xfrm>
            <a:off x="7923394" y="2398932"/>
            <a:ext cx="895219" cy="369332"/>
          </a:xfrm>
          <a:prstGeom prst="rect">
            <a:avLst/>
          </a:prstGeom>
          <a:noFill/>
        </p:spPr>
        <p:txBody>
          <a:bodyPr wrap="square" rtlCol="0">
            <a:spAutoFit/>
          </a:bodyPr>
          <a:lstStyle/>
          <a:p>
            <a:r>
              <a:rPr lang="en-US" dirty="0" err="1" smtClean="0"/>
              <a:t>Hình</a:t>
            </a:r>
            <a:r>
              <a:rPr lang="en-US" dirty="0" smtClean="0"/>
              <a:t> 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strips(down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strips(down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strips(down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036"/>
                                        </p:tgtEl>
                                        <p:attrNameLst>
                                          <p:attrName>style.visibility</p:attrName>
                                        </p:attrNameLst>
                                      </p:cBhvr>
                                      <p:to>
                                        <p:strVal val="visible"/>
                                      </p:to>
                                    </p:set>
                                    <p:animEffect transition="in" filter="wheel(4)">
                                      <p:cBhvr>
                                        <p:cTn id="32" dur="2000"/>
                                        <p:tgtEl>
                                          <p:spTgt spid="1036"/>
                                        </p:tgtEl>
                                      </p:cBhvr>
                                    </p:animEffect>
                                  </p:childTnLst>
                                </p:cTn>
                              </p:par>
                              <p:par>
                                <p:cTn id="33" presetID="21" presetClass="entr" presetSubtype="4"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Effect transition="in" filter="wheel(4)">
                                      <p:cBhvr>
                                        <p:cTn id="35" dur="2000"/>
                                        <p:tgtEl>
                                          <p:spTgt spid="1026"/>
                                        </p:tgtEl>
                                      </p:cBhvr>
                                    </p:animEffect>
                                  </p:childTnLst>
                                </p:cTn>
                              </p:par>
                              <p:par>
                                <p:cTn id="36" presetID="21" presetClass="entr" presetSubtype="4"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heel(4)">
                                      <p:cBhvr>
                                        <p:cTn id="38" dur="2000"/>
                                        <p:tgtEl>
                                          <p:spTgt spid="11"/>
                                        </p:tgtEl>
                                      </p:cBhvr>
                                    </p:animEffect>
                                  </p:childTnLst>
                                </p:cTn>
                              </p:par>
                              <p:par>
                                <p:cTn id="39" presetID="21" presetClass="entr" presetSubtype="4" fill="hold" nodeType="withEffect">
                                  <p:stCondLst>
                                    <p:cond delay="0"/>
                                  </p:stCondLst>
                                  <p:childTnLst>
                                    <p:set>
                                      <p:cBhvr>
                                        <p:cTn id="40" dur="1" fill="hold">
                                          <p:stCondLst>
                                            <p:cond delay="0"/>
                                          </p:stCondLst>
                                        </p:cTn>
                                        <p:tgtEl>
                                          <p:spTgt spid="1034"/>
                                        </p:tgtEl>
                                        <p:attrNameLst>
                                          <p:attrName>style.visibility</p:attrName>
                                        </p:attrNameLst>
                                      </p:cBhvr>
                                      <p:to>
                                        <p:strVal val="visible"/>
                                      </p:to>
                                    </p:set>
                                    <p:animEffect transition="in" filter="wheel(4)">
                                      <p:cBhvr>
                                        <p:cTn id="41" dur="2000"/>
                                        <p:tgtEl>
                                          <p:spTgt spid="1034"/>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barn(inHorizontal)">
                                      <p:cBhvr>
                                        <p:cTn id="46" dur="500"/>
                                        <p:tgtEl>
                                          <p:spTgt spid="15"/>
                                        </p:tgtEl>
                                      </p:cBhvr>
                                    </p:animEffect>
                                  </p:childTnLst>
                                </p:cTn>
                              </p:par>
                              <p:par>
                                <p:cTn id="47" presetID="16" presetClass="entr" presetSubtype="26"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Horizontal)">
                                      <p:cBhvr>
                                        <p:cTn id="49" dur="500"/>
                                        <p:tgtEl>
                                          <p:spTgt spid="16"/>
                                        </p:tgtEl>
                                      </p:cBhvr>
                                    </p:animEffect>
                                  </p:childTnLst>
                                </p:cTn>
                              </p:par>
                              <p:par>
                                <p:cTn id="50" presetID="16" presetClass="entr" presetSubtype="26"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arn(inHorizontal)">
                                      <p:cBhvr>
                                        <p:cTn id="52" dur="500"/>
                                        <p:tgtEl>
                                          <p:spTgt spid="19"/>
                                        </p:tgtEl>
                                      </p:cBhvr>
                                    </p:animEffect>
                                  </p:childTnLst>
                                </p:cTn>
                              </p:par>
                              <p:par>
                                <p:cTn id="53" presetID="16" presetClass="entr" presetSubtype="26"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barn(inHorizontal)">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xmlns=""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4828" y="0"/>
            <a:ext cx="9144000" cy="5136878"/>
          </a:xfrm>
          <a:prstGeom prst="rect">
            <a:avLst/>
          </a:prstGeom>
        </p:spPr>
      </p:pic>
      <p:pic>
        <p:nvPicPr>
          <p:cNvPr id="5" name="图片 4">
            <a:extLst>
              <a:ext uri="{FF2B5EF4-FFF2-40B4-BE49-F238E27FC236}">
                <a16:creationId xmlns:a16="http://schemas.microsoft.com/office/drawing/2014/main" xmlns=""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0167" y="386072"/>
            <a:ext cx="6653322" cy="4364734"/>
          </a:xfrm>
          <a:prstGeom prst="rect">
            <a:avLst/>
          </a:prstGeom>
        </p:spPr>
      </p:pic>
      <p:sp>
        <p:nvSpPr>
          <p:cNvPr id="2" name="TextBox 1">
            <a:extLst>
              <a:ext uri="{FF2B5EF4-FFF2-40B4-BE49-F238E27FC236}">
                <a16:creationId xmlns:a16="http://schemas.microsoft.com/office/drawing/2014/main" xmlns="" id="{FDDBD53D-4EA5-35DA-E89E-6982F2583C8B}"/>
              </a:ext>
            </a:extLst>
          </p:cNvPr>
          <p:cNvSpPr txBox="1"/>
          <p:nvPr/>
        </p:nvSpPr>
        <p:spPr>
          <a:xfrm>
            <a:off x="1320168" y="1275246"/>
            <a:ext cx="6503666" cy="2031325"/>
          </a:xfrm>
          <a:prstGeom prst="rect">
            <a:avLst/>
          </a:prstGeom>
          <a:noFill/>
        </p:spPr>
        <p:txBody>
          <a:bodyPr wrap="square" rtlCol="0">
            <a:spAutoFit/>
          </a:bodyPr>
          <a:lstStyle/>
          <a:p>
            <a:pPr algn="ctr">
              <a:lnSpc>
                <a:spcPct val="150000"/>
              </a:lnSpc>
            </a:pPr>
            <a:r>
              <a:rPr lang="en-US" sz="2800" b="1" dirty="0">
                <a:latin typeface="Times New Roman" panose="02020603050405020304" pitchFamily="18" charset="0"/>
                <a:cs typeface="Times New Roman" panose="02020603050405020304" pitchFamily="18" charset="0"/>
              </a:rPr>
              <a:t>ĐỌC MỞ RỘNG THEO THỂ LOẠI</a:t>
            </a:r>
            <a:endParaRPr lang="x-none" sz="2800" b="1" dirty="0">
              <a:latin typeface="Times New Roman" panose="02020603050405020304" pitchFamily="18" charset="0"/>
              <a:cs typeface="Times New Roman" panose="02020603050405020304" pitchFamily="18" charset="0"/>
            </a:endParaRPr>
          </a:p>
          <a:p>
            <a:pPr algn="ct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TÍNH ĐA NGHĨA </a:t>
            </a:r>
          </a:p>
          <a:p>
            <a:pPr algn="ctr"/>
            <a:r>
              <a:rPr lang="en-US"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TRONG BÀI THƠ BÁNH TRÔI NƯỚC</a:t>
            </a:r>
            <a:endParaRPr lang="x-none" sz="2800" b="1" dirty="0">
              <a:solidFill>
                <a:srgbClr val="FF0000"/>
              </a:solidFill>
              <a:latin typeface="Calibri Light" panose="020F0302020204030204" pitchFamily="34" charset="0"/>
              <a:ea typeface="Times New Roman" panose="02020603050405020304" pitchFamily="18" charset="0"/>
              <a:cs typeface="Times New Roman" panose="02020603050405020304" pitchFamily="18" charset="0"/>
            </a:endParaRPr>
          </a:p>
          <a:p>
            <a:endParaRPr lang="x-none" sz="28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46828" y="2719028"/>
            <a:ext cx="2362200" cy="461665"/>
          </a:xfrm>
          <a:prstGeom prst="rect">
            <a:avLst/>
          </a:prstGeom>
          <a:noFill/>
        </p:spPr>
        <p:txBody>
          <a:bodyPr wrap="square" rtlCol="0">
            <a:spAutoFit/>
          </a:bodyPr>
          <a:lstStyle/>
          <a:p>
            <a:r>
              <a:rPr lang="en-US" sz="2400" b="1" dirty="0" err="1" smtClean="0"/>
              <a:t>Vũ</a:t>
            </a:r>
            <a:r>
              <a:rPr lang="en-US" sz="2400" b="1" dirty="0" smtClean="0"/>
              <a:t> </a:t>
            </a:r>
            <a:r>
              <a:rPr lang="en-US" sz="2400" b="1" dirty="0" err="1" smtClean="0"/>
              <a:t>Dương</a:t>
            </a:r>
            <a:r>
              <a:rPr lang="en-US" sz="2400" b="1" dirty="0" smtClean="0"/>
              <a:t> </a:t>
            </a:r>
            <a:r>
              <a:rPr lang="en-US" sz="2400" b="1" dirty="0" err="1" smtClean="0"/>
              <a:t>Qũy</a:t>
            </a:r>
            <a:endParaRPr lang="en-US" sz="2400" b="1" dirty="0"/>
          </a:p>
        </p:txBody>
      </p:sp>
    </p:spTree>
    <p:extLst>
      <p:ext uri="{BB962C8B-B14F-4D97-AF65-F5344CB8AC3E}">
        <p14:creationId xmlns:p14="http://schemas.microsoft.com/office/powerpoint/2010/main" val="45912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75D9CBF9-D65A-48B3-8602-893C9F5A63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3831399"/>
            <a:ext cx="8945123" cy="1468712"/>
          </a:xfrm>
          <a:prstGeom prst="rect">
            <a:avLst/>
          </a:prstGeom>
        </p:spPr>
      </p:pic>
      <p:pic>
        <p:nvPicPr>
          <p:cNvPr id="21" name="图片 20">
            <a:extLst>
              <a:ext uri="{FF2B5EF4-FFF2-40B4-BE49-F238E27FC236}">
                <a16:creationId xmlns:a16="http://schemas.microsoft.com/office/drawing/2014/main" xmlns="" id="{008ABBBE-A577-41BA-889E-919A27556EE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78085" y="152141"/>
            <a:ext cx="2565915" cy="2384270"/>
          </a:xfrm>
          <a:prstGeom prst="rect">
            <a:avLst/>
          </a:prstGeom>
        </p:spPr>
      </p:pic>
      <p:grpSp>
        <p:nvGrpSpPr>
          <p:cNvPr id="2" name="Group 1">
            <a:extLst>
              <a:ext uri="{FF2B5EF4-FFF2-40B4-BE49-F238E27FC236}">
                <a16:creationId xmlns:a16="http://schemas.microsoft.com/office/drawing/2014/main" xmlns="" id="{3E27784B-86E9-6729-3E19-44C191AE88FE}"/>
              </a:ext>
            </a:extLst>
          </p:cNvPr>
          <p:cNvGrpSpPr/>
          <p:nvPr/>
        </p:nvGrpSpPr>
        <p:grpSpPr>
          <a:xfrm>
            <a:off x="2086949" y="935832"/>
            <a:ext cx="4970100" cy="2250281"/>
            <a:chOff x="2447501" y="2552566"/>
            <a:chExt cx="4007030" cy="984525"/>
          </a:xfrm>
        </p:grpSpPr>
        <p:pic>
          <p:nvPicPr>
            <p:cNvPr id="4" name="图片 2">
              <a:extLst>
                <a:ext uri="{FF2B5EF4-FFF2-40B4-BE49-F238E27FC236}">
                  <a16:creationId xmlns:a16="http://schemas.microsoft.com/office/drawing/2014/main" xmlns="" id="{D4C7F8D2-2341-3B34-2DA8-6583E210D68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5" name="文本框 18">
              <a:extLst>
                <a:ext uri="{FF2B5EF4-FFF2-40B4-BE49-F238E27FC236}">
                  <a16:creationId xmlns:a16="http://schemas.microsoft.com/office/drawing/2014/main" xmlns="" id="{E68F6CD4-9944-9CAB-D8A1-C8C0A883EF3A}"/>
                </a:ext>
              </a:extLst>
            </p:cNvPr>
            <p:cNvSpPr txBox="1">
              <a:spLocks noChangeArrowheads="1"/>
            </p:cNvSpPr>
            <p:nvPr/>
          </p:nvSpPr>
          <p:spPr bwMode="auto">
            <a:xfrm>
              <a:off x="2601631" y="2915257"/>
              <a:ext cx="3698771" cy="53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a:buNone/>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HÌNH THÀNH </a:t>
              </a:r>
            </a:p>
            <a:p>
              <a:pPr algn="ctr">
                <a:buNone/>
              </a:pPr>
              <a:r>
                <a:rPr lang="en-US" sz="36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KIẾN THỨC MỚI</a:t>
              </a:r>
              <a:endParaRPr lang="x-none" sz="3600" dirty="0">
                <a:solidFill>
                  <a:srgbClr val="C00000"/>
                </a:solidFill>
                <a:latin typeface=".VnTime"/>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60797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4419840"/>
            <a:ext cx="9144000" cy="723660"/>
          </a:xfrm>
          <a:prstGeom prst="rect">
            <a:avLst/>
          </a:prstGeom>
        </p:spPr>
      </p:pic>
      <p:grpSp>
        <p:nvGrpSpPr>
          <p:cNvPr id="6" name="Group 5">
            <a:extLst>
              <a:ext uri="{FF2B5EF4-FFF2-40B4-BE49-F238E27FC236}">
                <a16:creationId xmlns:a16="http://schemas.microsoft.com/office/drawing/2014/main" xmlns="" id="{70956075-0D7B-6D59-B443-82A56CCE2C7D}"/>
              </a:ext>
            </a:extLst>
          </p:cNvPr>
          <p:cNvGrpSpPr/>
          <p:nvPr/>
        </p:nvGrpSpPr>
        <p:grpSpPr>
          <a:xfrm>
            <a:off x="25344" y="12559"/>
            <a:ext cx="5308656" cy="816833"/>
            <a:chOff x="2447502" y="1498225"/>
            <a:chExt cx="4007030" cy="1089111"/>
          </a:xfrm>
        </p:grpSpPr>
        <p:pic>
          <p:nvPicPr>
            <p:cNvPr id="7" name="图片 2">
              <a:extLst>
                <a:ext uri="{FF2B5EF4-FFF2-40B4-BE49-F238E27FC236}">
                  <a16:creationId xmlns:a16="http://schemas.microsoft.com/office/drawing/2014/main" xmlns="" id="{C8407804-AB8D-2317-0C59-042E1F6828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3627" b="34029"/>
            <a:stretch/>
          </p:blipFill>
          <p:spPr>
            <a:xfrm>
              <a:off x="2447502" y="1498225"/>
              <a:ext cx="4007030" cy="1089111"/>
            </a:xfrm>
            <a:prstGeom prst="rect">
              <a:avLst/>
            </a:prstGeom>
          </p:spPr>
        </p:pic>
        <p:sp>
          <p:nvSpPr>
            <p:cNvPr id="8" name="文本框 18">
              <a:extLst>
                <a:ext uri="{FF2B5EF4-FFF2-40B4-BE49-F238E27FC236}">
                  <a16:creationId xmlns:a16="http://schemas.microsoft.com/office/drawing/2014/main" xmlns="" id="{EBB551BF-AB67-0653-0034-08FCB2174D99}"/>
                </a:ext>
              </a:extLst>
            </p:cNvPr>
            <p:cNvSpPr txBox="1">
              <a:spLocks noChangeArrowheads="1"/>
            </p:cNvSpPr>
            <p:nvPr/>
          </p:nvSpPr>
          <p:spPr bwMode="auto">
            <a:xfrm>
              <a:off x="2601631" y="1938562"/>
              <a:ext cx="3698771" cy="6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just">
                <a:buNone/>
              </a:pPr>
              <a:r>
                <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I. </a:t>
              </a:r>
              <a:r>
                <a:rPr lang="en-US"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chung</a:t>
              </a:r>
              <a:endParaRPr lang="en-US" b="1" dirty="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endParaRPr>
            </a:p>
          </p:txBody>
        </p:sp>
      </p:grpSp>
      <p:sp>
        <p:nvSpPr>
          <p:cNvPr id="9" name="TextBox 8">
            <a:extLst>
              <a:ext uri="{FF2B5EF4-FFF2-40B4-BE49-F238E27FC236}">
                <a16:creationId xmlns:a16="http://schemas.microsoft.com/office/drawing/2014/main" xmlns="" id="{F086E507-C020-AF44-98C5-494C22B4D382}"/>
              </a:ext>
            </a:extLst>
          </p:cNvPr>
          <p:cNvSpPr txBox="1"/>
          <p:nvPr/>
        </p:nvSpPr>
        <p:spPr>
          <a:xfrm>
            <a:off x="35448" y="924615"/>
            <a:ext cx="8888759" cy="381642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1</a:t>
            </a:r>
            <a:r>
              <a:rPr lang="en-US" sz="2800" b="1" dirty="0" smtClean="0">
                <a:latin typeface="Times New Roman" panose="02020603050405020304" pitchFamily="18" charset="0"/>
                <a:cs typeface="Times New Roman" panose="02020603050405020304" pitchFamily="18" charset="0"/>
              </a:rPr>
              <a:t>. </a:t>
            </a:r>
            <a:r>
              <a:rPr lang="vi-VN" sz="2800" b="1" dirty="0">
                <a:latin typeface="Times New Roman" panose="02020603050405020304" pitchFamily="18" charset="0"/>
                <a:cs typeface="Times New Roman" panose="02020603050405020304" pitchFamily="18" charset="0"/>
              </a:rPr>
              <a:t>Tác giả </a:t>
            </a:r>
            <a:endParaRPr lang="en-US" sz="2800" b="1" dirty="0">
              <a:latin typeface="Times New Roman" panose="02020603050405020304" pitchFamily="18" charset="0"/>
              <a:cs typeface="Times New Roman" panose="02020603050405020304" pitchFamily="18" charset="0"/>
            </a:endParaRPr>
          </a:p>
          <a:p>
            <a:r>
              <a:rPr lang="vi-VN" sz="2800" dirty="0">
                <a:latin typeface="Times New Roman" panose="02020603050405020304" pitchFamily="18" charset="0"/>
                <a:cs typeface="Times New Roman" panose="02020603050405020304" pitchFamily="18" charset="0"/>
              </a:rPr>
              <a:t>Vũ Dương Quỹ (1939 – 2021) là nhà giáo ưu tú, tác giả của nhiều bài viết bình giảng tác phẩm văn học trong nhà trường.</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itchFamily="18" charset="0"/>
                <a:ea typeface="Times New Roman" pitchFamily="18"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Tác</a:t>
            </a:r>
            <a:r>
              <a:rPr kumimoji="0" lang="en-US" sz="28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dirty="0" err="1">
                <a:ln>
                  <a:noFill/>
                </a:ln>
                <a:solidFill>
                  <a:schemeClr val="tx1"/>
                </a:solidFill>
                <a:effectLst/>
                <a:latin typeface="Times New Roman" pitchFamily="18" charset="0"/>
                <a:ea typeface="Times New Roman" pitchFamily="18" charset="0"/>
                <a:cs typeface="Times New Roman" pitchFamily="18" charset="0"/>
              </a:rPr>
              <a:t>phẩm</a:t>
            </a:r>
            <a:endParaRPr kumimoji="0" lang="en-US" sz="2800" b="1" i="0" u="none" strike="noStrike" cap="none" normalizeH="0" dirty="0">
              <a:ln>
                <a:noFill/>
              </a:ln>
              <a:solidFill>
                <a:schemeClr val="tx1"/>
              </a:solidFill>
              <a:effectLst/>
              <a:latin typeface="Times New Roman" pitchFamily="18" charset="0"/>
              <a:ea typeface="Times New Roman" pitchFamily="18" charset="0"/>
              <a:cs typeface="Times New Roman" pitchFamily="18" charset="0"/>
            </a:endParaRPr>
          </a:p>
          <a:p>
            <a:pPr marL="346075" indent="-346075"/>
            <a:r>
              <a:rPr lang="en-US" sz="2800" dirty="0">
                <a:latin typeface="Times New Roman" pitchFamily="18" charset="0"/>
                <a:cs typeface="Times New Roman" pitchFamily="18" charset="0"/>
              </a:rPr>
              <a:t>- </a:t>
            </a:r>
            <a:r>
              <a:rPr lang="en-US" sz="2800" b="1" dirty="0" err="1">
                <a:solidFill>
                  <a:schemeClr val="accent4">
                    <a:lumMod val="75000"/>
                  </a:schemeClr>
                </a:solidFill>
                <a:latin typeface="Times New Roman" pitchFamily="18" charset="0"/>
                <a:cs typeface="Times New Roman" pitchFamily="18" charset="0"/>
              </a:rPr>
              <a:t>Thể</a:t>
            </a:r>
            <a:r>
              <a:rPr lang="en-US" sz="2800" b="1" dirty="0">
                <a:solidFill>
                  <a:schemeClr val="accent4">
                    <a:lumMod val="75000"/>
                  </a:schemeClr>
                </a:solidFill>
                <a:latin typeface="Times New Roman" pitchFamily="18" charset="0"/>
                <a:cs typeface="Times New Roman" pitchFamily="18" charset="0"/>
              </a:rPr>
              <a:t> </a:t>
            </a:r>
            <a:r>
              <a:rPr lang="en-US" sz="2800" b="1" dirty="0" err="1">
                <a:solidFill>
                  <a:schemeClr val="accent4">
                    <a:lumMod val="75000"/>
                  </a:schemeClr>
                </a:solidFill>
                <a:latin typeface="Times New Roman" pitchFamily="18" charset="0"/>
                <a:cs typeface="Times New Roman" pitchFamily="18" charset="0"/>
              </a:rPr>
              <a:t>loại</a:t>
            </a:r>
            <a:r>
              <a:rPr lang="en-US" sz="2800" b="1" dirty="0">
                <a:solidFill>
                  <a:schemeClr val="accent4">
                    <a:lumMod val="75000"/>
                  </a:schemeClr>
                </a:solidFill>
                <a:latin typeface="Times New Roman" pitchFamily="18" charset="0"/>
                <a:cs typeface="Times New Roman" pitchFamily="18" charset="0"/>
              </a:rPr>
              <a:t>: </a:t>
            </a:r>
            <a:r>
              <a:rPr lang="en-US" sz="2800" b="1" dirty="0">
                <a:solidFill>
                  <a:srgbClr val="0070C0"/>
                </a:solidFill>
                <a:latin typeface="Times New Roman" pitchFamily="18" charset="0"/>
                <a:cs typeface="Times New Roman" pitchFamily="18" charset="0"/>
              </a:rPr>
              <a:t>Văn </a:t>
            </a:r>
            <a:r>
              <a:rPr lang="en-US" sz="2800" b="1" dirty="0" err="1">
                <a:solidFill>
                  <a:srgbClr val="0070C0"/>
                </a:solidFill>
                <a:latin typeface="Times New Roman" pitchFamily="18" charset="0"/>
                <a:cs typeface="Times New Roman" pitchFamily="18" charset="0"/>
              </a:rPr>
              <a:t>bản</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nghị</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luận</a:t>
            </a:r>
            <a:endParaRPr lang="en-US" sz="2800" b="1" dirty="0">
              <a:solidFill>
                <a:srgbClr val="0070C0"/>
              </a:solidFill>
              <a:latin typeface="Times New Roman" pitchFamily="18" charset="0"/>
              <a:cs typeface="Times New Roman" pitchFamily="18" charset="0"/>
            </a:endParaRPr>
          </a:p>
          <a:p>
            <a:r>
              <a:rPr lang="en-US" sz="2800" dirty="0">
                <a:latin typeface="Times New Roman" pitchFamily="18" charset="0"/>
                <a:cs typeface="Times New Roman" pitchFamily="18" charset="0"/>
              </a:rPr>
              <a:t>- </a:t>
            </a:r>
            <a:r>
              <a:rPr lang="en-US" sz="2800" b="1" dirty="0" err="1">
                <a:solidFill>
                  <a:schemeClr val="accent4">
                    <a:lumMod val="75000"/>
                  </a:schemeClr>
                </a:solidFill>
                <a:latin typeface="Times New Roman" pitchFamily="18" charset="0"/>
                <a:cs typeface="Times New Roman" pitchFamily="18" charset="0"/>
              </a:rPr>
              <a:t>Xuất</a:t>
            </a:r>
            <a:r>
              <a:rPr lang="en-US" sz="2800" b="1" dirty="0">
                <a:solidFill>
                  <a:schemeClr val="accent4">
                    <a:lumMod val="75000"/>
                  </a:schemeClr>
                </a:solidFill>
                <a:latin typeface="Times New Roman" pitchFamily="18" charset="0"/>
                <a:cs typeface="Times New Roman" pitchFamily="18" charset="0"/>
              </a:rPr>
              <a:t> </a:t>
            </a:r>
            <a:r>
              <a:rPr lang="en-US" sz="2800" b="1" dirty="0" err="1">
                <a:solidFill>
                  <a:schemeClr val="accent4">
                    <a:lumMod val="75000"/>
                  </a:schemeClr>
                </a:solidFill>
                <a:latin typeface="Times New Roman" pitchFamily="18" charset="0"/>
                <a:cs typeface="Times New Roman" pitchFamily="18" charset="0"/>
              </a:rPr>
              <a:t>xứ</a:t>
            </a:r>
            <a:r>
              <a:rPr lang="en-US" sz="2800" b="1" dirty="0">
                <a:solidFill>
                  <a:schemeClr val="accent4">
                    <a:lumMod val="75000"/>
                  </a:schemeClr>
                </a:solidFill>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Tính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nghĩa</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trong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bài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thơ</a:t>
            </a:r>
            <a:r>
              <a:rPr lang="en-US" sz="2800" i="1" dirty="0">
                <a:latin typeface="Times New Roman" pitchFamily="18" charset="0"/>
                <a:cs typeface="Times New Roman" pitchFamily="18" charset="0"/>
              </a:rPr>
              <a:t> Bánh </a:t>
            </a:r>
            <a:r>
              <a:rPr lang="en-US" sz="2800" i="1" dirty="0" err="1">
                <a:latin typeface="Times New Roman" pitchFamily="18" charset="0"/>
                <a:cs typeface="Times New Roman" pitchFamily="18" charset="0"/>
              </a:rPr>
              <a:t>trôi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in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Những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ấn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tượng</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văn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chương</a:t>
            </a:r>
            <a:r>
              <a:rPr lang="en-US" sz="2800" dirty="0">
                <a:latin typeface="Times New Roman" pitchFamily="18" charset="0"/>
                <a:cs typeface="Times New Roman" pitchFamily="18" charset="0"/>
              </a:rPr>
              <a:t>, NXB </a:t>
            </a:r>
            <a:r>
              <a:rPr lang="en-US" sz="2800" dirty="0" err="1">
                <a:latin typeface="Times New Roman" pitchFamily="18" charset="0"/>
                <a:cs typeface="Times New Roman" pitchFamily="18" charset="0"/>
              </a:rPr>
              <a:t>Giáo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2003. </a:t>
            </a:r>
            <a:r>
              <a:rPr lang="en-US" sz="2800" i="1" dirty="0">
                <a:latin typeface="Times New Roman" pitchFamily="18" charset="0"/>
                <a:cs typeface="Times New Roman" pitchFamily="18" charset="0"/>
              </a:rPr>
              <a:t> </a:t>
            </a:r>
          </a:p>
          <a:p>
            <a:endParaRPr lang="en-US" dirty="0"/>
          </a:p>
        </p:txBody>
      </p:sp>
    </p:spTree>
    <p:extLst>
      <p:ext uri="{BB962C8B-B14F-4D97-AF65-F5344CB8AC3E}">
        <p14:creationId xmlns:p14="http://schemas.microsoft.com/office/powerpoint/2010/main" val="16341504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wipe(left)">
                                      <p:cBhvr>
                                        <p:cTn id="18" dur="1000"/>
                                        <p:tgtEl>
                                          <p:spTgt spid="9">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 calcmode="lin" valueType="num">
                                      <p:cBhvr>
                                        <p:cTn id="23" dur="5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9">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9">
                                            <p:txEl>
                                              <p:pRg st="2" end="2"/>
                                            </p:txEl>
                                          </p:spTgt>
                                        </p:tgtEl>
                                      </p:cBhvr>
                                    </p:animEffect>
                                  </p:childTnLst>
                                </p:cTn>
                              </p:par>
                              <p:par>
                                <p:cTn id="26" presetID="53" presetClass="entr" presetSubtype="16" fill="hold" nodeType="with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 calcmode="lin" valueType="num">
                                      <p:cBhvr>
                                        <p:cTn id="28" dur="500" fill="hold"/>
                                        <p:tgtEl>
                                          <p:spTgt spid="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
                                            <p:txEl>
                                              <p:pRg st="3" end="3"/>
                                            </p:txEl>
                                          </p:spTgt>
                                        </p:tgtEl>
                                      </p:cBhvr>
                                    </p:animEffect>
                                  </p:childTnLst>
                                </p:cTn>
                              </p:par>
                              <p:par>
                                <p:cTn id="31" presetID="53" presetClass="entr" presetSubtype="16" fill="hold" nodeType="with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anim calcmode="lin" valueType="num">
                                      <p:cBhvr>
                                        <p:cTn id="33" dur="500" fill="hold"/>
                                        <p:tgtEl>
                                          <p:spTgt spid="9">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9">
                                            <p:txEl>
                                              <p:pRg st="4" end="4"/>
                                            </p:txEl>
                                          </p:spTgt>
                                        </p:tgtEl>
                                        <p:attrNameLst>
                                          <p:attrName>ppt_h</p:attrName>
                                        </p:attrNameLst>
                                      </p:cBhvr>
                                      <p:tavLst>
                                        <p:tav tm="0">
                                          <p:val>
                                            <p:fltVal val="0"/>
                                          </p:val>
                                        </p:tav>
                                        <p:tav tm="100000">
                                          <p:val>
                                            <p:strVal val="#ppt_h"/>
                                          </p:val>
                                        </p:tav>
                                      </p:tavLst>
                                    </p:anim>
                                    <p:animEffect transition="in" filter="fade">
                                      <p:cBhvr>
                                        <p:cTn id="3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xmlns=""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4419840"/>
            <a:ext cx="9144000" cy="723660"/>
          </a:xfrm>
          <a:prstGeom prst="rect">
            <a:avLst/>
          </a:prstGeom>
        </p:spPr>
      </p:pic>
      <p:pic>
        <p:nvPicPr>
          <p:cNvPr id="12" name="图片 11">
            <a:extLst>
              <a:ext uri="{FF2B5EF4-FFF2-40B4-BE49-F238E27FC236}">
                <a16:creationId xmlns:a16="http://schemas.microsoft.com/office/drawing/2014/main" xmlns="" id="{F01EFD92-33AA-4598-83A2-40990318B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7313" y="21269"/>
            <a:ext cx="995746" cy="904562"/>
          </a:xfrm>
          <a:prstGeom prst="rect">
            <a:avLst/>
          </a:prstGeom>
        </p:spPr>
      </p:pic>
      <p:grpSp>
        <p:nvGrpSpPr>
          <p:cNvPr id="4" name="Group 3">
            <a:extLst>
              <a:ext uri="{FF2B5EF4-FFF2-40B4-BE49-F238E27FC236}">
                <a16:creationId xmlns:a16="http://schemas.microsoft.com/office/drawing/2014/main" xmlns="" id="{BEF0F9A7-11FD-12BA-397E-A9E39D42A97C}"/>
              </a:ext>
            </a:extLst>
          </p:cNvPr>
          <p:cNvGrpSpPr/>
          <p:nvPr/>
        </p:nvGrpSpPr>
        <p:grpSpPr>
          <a:xfrm>
            <a:off x="25345" y="12923"/>
            <a:ext cx="4353224" cy="816102"/>
            <a:chOff x="2447501" y="2552566"/>
            <a:chExt cx="4007030" cy="984525"/>
          </a:xfrm>
        </p:grpSpPr>
        <p:pic>
          <p:nvPicPr>
            <p:cNvPr id="9" name="图片 2">
              <a:extLst>
                <a:ext uri="{FF2B5EF4-FFF2-40B4-BE49-F238E27FC236}">
                  <a16:creationId xmlns:a16="http://schemas.microsoft.com/office/drawing/2014/main" xmlns="" id="{692643A4-4E9B-E7DE-628B-A0832C6AF9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13" name="文本框 18">
              <a:extLst>
                <a:ext uri="{FF2B5EF4-FFF2-40B4-BE49-F238E27FC236}">
                  <a16:creationId xmlns:a16="http://schemas.microsoft.com/office/drawing/2014/main" xmlns="" id="{C68341AE-8206-035A-34DD-1D8ED8B6DE68}"/>
                </a:ext>
              </a:extLst>
            </p:cNvPr>
            <p:cNvSpPr txBox="1">
              <a:spLocks noChangeArrowheads="1"/>
            </p:cNvSpPr>
            <p:nvPr/>
          </p:nvSpPr>
          <p:spPr bwMode="auto">
            <a:xfrm>
              <a:off x="2601630" y="2950878"/>
              <a:ext cx="3698771" cy="46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just">
                <a:buNone/>
              </a:pPr>
              <a:r>
                <a:rPr lang="en-US" sz="21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1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1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1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1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x-none" sz="2100" dirty="0">
                <a:solidFill>
                  <a:srgbClr val="008000"/>
                </a:solidFill>
                <a:latin typeface=".VnTime"/>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72877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a:extLst>
              <a:ext uri="{FF2B5EF4-FFF2-40B4-BE49-F238E27FC236}">
                <a16:creationId xmlns:a16="http://schemas.microsoft.com/office/drawing/2014/main" xmlns="" id="{BC45087A-564A-C37D-AD70-C65A1E6DBB5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4419840"/>
            <a:ext cx="9144000" cy="723660"/>
          </a:xfrm>
          <a:prstGeom prst="rect">
            <a:avLst/>
          </a:prstGeom>
        </p:spPr>
      </p:pic>
      <p:pic>
        <p:nvPicPr>
          <p:cNvPr id="3" name="图片 11">
            <a:extLst>
              <a:ext uri="{FF2B5EF4-FFF2-40B4-BE49-F238E27FC236}">
                <a16:creationId xmlns:a16="http://schemas.microsoft.com/office/drawing/2014/main" xmlns="" id="{8796F9F3-875D-A940-2BE9-CCF18AC755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7313" y="21269"/>
            <a:ext cx="995746" cy="904562"/>
          </a:xfrm>
          <a:prstGeom prst="rect">
            <a:avLst/>
          </a:prstGeom>
        </p:spPr>
      </p:pic>
      <p:grpSp>
        <p:nvGrpSpPr>
          <p:cNvPr id="5" name="Group 4">
            <a:extLst>
              <a:ext uri="{FF2B5EF4-FFF2-40B4-BE49-F238E27FC236}">
                <a16:creationId xmlns:a16="http://schemas.microsoft.com/office/drawing/2014/main" xmlns="" id="{56BAE6D8-F72C-0E69-0B98-B631BD1FF222}"/>
              </a:ext>
            </a:extLst>
          </p:cNvPr>
          <p:cNvGrpSpPr/>
          <p:nvPr/>
        </p:nvGrpSpPr>
        <p:grpSpPr>
          <a:xfrm>
            <a:off x="25345" y="12923"/>
            <a:ext cx="4353224" cy="816102"/>
            <a:chOff x="2447501" y="2552566"/>
            <a:chExt cx="4007030" cy="984525"/>
          </a:xfrm>
        </p:grpSpPr>
        <p:pic>
          <p:nvPicPr>
            <p:cNvPr id="6" name="图片 2">
              <a:extLst>
                <a:ext uri="{FF2B5EF4-FFF2-40B4-BE49-F238E27FC236}">
                  <a16:creationId xmlns:a16="http://schemas.microsoft.com/office/drawing/2014/main" xmlns="" id="{6C07CA03-0EDC-D3E5-F60D-73AD2605A35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69365"/>
            <a:stretch/>
          </p:blipFill>
          <p:spPr>
            <a:xfrm>
              <a:off x="2447501" y="2552566"/>
              <a:ext cx="4007030" cy="984525"/>
            </a:xfrm>
            <a:prstGeom prst="rect">
              <a:avLst/>
            </a:prstGeom>
          </p:spPr>
        </p:pic>
        <p:sp>
          <p:nvSpPr>
            <p:cNvPr id="7" name="文本框 18">
              <a:extLst>
                <a:ext uri="{FF2B5EF4-FFF2-40B4-BE49-F238E27FC236}">
                  <a16:creationId xmlns:a16="http://schemas.microsoft.com/office/drawing/2014/main" xmlns="" id="{DEF71CDC-A315-CAA3-422B-2825BFB4FE0A}"/>
                </a:ext>
              </a:extLst>
            </p:cNvPr>
            <p:cNvSpPr txBox="1">
              <a:spLocks noChangeArrowheads="1"/>
            </p:cNvSpPr>
            <p:nvPr/>
          </p:nvSpPr>
          <p:spPr bwMode="auto">
            <a:xfrm>
              <a:off x="2601630" y="2950878"/>
              <a:ext cx="3698771" cy="46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just">
                <a:buNone/>
              </a:pPr>
              <a:r>
                <a:rPr lang="en-US" sz="2100" b="1" dirty="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II.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1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1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21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100" b="1" dirty="0"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100" b="1" dirty="0" err="1" smtClean="0">
                  <a:solidFill>
                    <a:srgbClr val="008000"/>
                  </a:solidFill>
                  <a:latin typeface="Times New Roman" panose="02020603050405020304" pitchFamily="18" charset="0"/>
                  <a:ea typeface="Times New Roman" panose="02020603050405020304" pitchFamily="18" charset="0"/>
                  <a:cs typeface="Times New Roman" panose="02020603050405020304" pitchFamily="18" charset="0"/>
                </a:rPr>
                <a:t>bản</a:t>
              </a:r>
              <a:endParaRPr lang="x-none" sz="2100" dirty="0">
                <a:solidFill>
                  <a:srgbClr val="008000"/>
                </a:solidFill>
                <a:latin typeface=".VnTime"/>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910199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0160162-D884-AE5D-EB21-86D920E39F05}"/>
              </a:ext>
            </a:extLst>
          </p:cNvPr>
          <p:cNvSpPr txBox="1"/>
          <p:nvPr/>
        </p:nvSpPr>
        <p:spPr>
          <a:xfrm>
            <a:off x="228600" y="133350"/>
            <a:ext cx="8686800" cy="523220"/>
          </a:xfrm>
          <a:prstGeom prst="rect">
            <a:avLst/>
          </a:prstGeom>
          <a:noFill/>
        </p:spPr>
        <p:txBody>
          <a:bodyPr wrap="square" rtlCol="0">
            <a:spAutoFit/>
          </a:bodyPr>
          <a:lstStyle/>
          <a:p>
            <a:r>
              <a:rPr lang="en-US" sz="2800" b="1" dirty="0"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2. </a:t>
            </a:r>
            <a:r>
              <a:rPr lang="en-US" sz="2800" b="1" dirty="0" err="1"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Suy</a:t>
            </a:r>
            <a:r>
              <a:rPr lang="en-US" sz="2800" b="1" dirty="0"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 </a:t>
            </a:r>
            <a:r>
              <a:rPr lang="en-US" sz="2800" b="1" dirty="0" err="1"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ngẫm</a:t>
            </a:r>
            <a:r>
              <a:rPr lang="en-US" sz="2800" b="1" dirty="0"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 </a:t>
            </a:r>
            <a:r>
              <a:rPr lang="en-US" sz="2800" b="1" dirty="0" err="1"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và</a:t>
            </a:r>
            <a:r>
              <a:rPr lang="en-US" sz="2800" b="1" dirty="0"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 </a:t>
            </a:r>
            <a:r>
              <a:rPr lang="en-US" sz="2800" b="1" dirty="0" err="1"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phản</a:t>
            </a:r>
            <a:r>
              <a:rPr lang="en-US" sz="2800" b="1" dirty="0"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 </a:t>
            </a:r>
            <a:r>
              <a:rPr lang="en-US" sz="2800" b="1" dirty="0" err="1" smtClean="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rPr>
              <a:t>hồi</a:t>
            </a:r>
            <a:endParaRPr lang="en-US" sz="2800" b="1" dirty="0">
              <a:ln w="0"/>
              <a:solidFill>
                <a:schemeClr val="accent4">
                  <a:lumMod val="75000"/>
                </a:schemeClr>
              </a:solidFill>
              <a:effectLst>
                <a:reflection blurRad="6350" stA="50000" endPos="35500" dir="5400000" sy="-90000" algn="bl" rotWithShape="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xmlns="" id="{6383A940-5CC5-6962-2490-9C7C44005D0E}"/>
              </a:ext>
            </a:extLst>
          </p:cNvPr>
          <p:cNvSpPr txBox="1"/>
          <p:nvPr/>
        </p:nvSpPr>
        <p:spPr>
          <a:xfrm>
            <a:off x="228600" y="742950"/>
            <a:ext cx="8763000" cy="4061176"/>
          </a:xfrm>
          <a:prstGeom prst="rect">
            <a:avLst/>
          </a:prstGeom>
          <a:noFill/>
        </p:spPr>
        <p:txBody>
          <a:bodyPr wrap="square" rtlCol="0">
            <a:spAutoFit/>
          </a:bodyPr>
          <a:lstStyle/>
          <a:p>
            <a:pPr algn="just"/>
            <a:r>
              <a:rPr lang="en-US" sz="20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a</a:t>
            </a:r>
            <a:r>
              <a:rPr lang="en-US" sz="20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 trình bày khách quan và chủ quan:</a:t>
            </a:r>
            <a:endParaRPr lang="en-US" sz="20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20000"/>
              </a:lnSpc>
            </a:pPr>
            <a:r>
              <a:rPr lang="es-ES" sz="2000" b="1" kern="100" dirty="0">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b="1" kern="100" dirty="0" err="1">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Cách</a:t>
            </a:r>
            <a:r>
              <a:rPr lang="es-ES" sz="2000" b="1" kern="100" dirty="0">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b="1" kern="100" dirty="0" err="1">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trình</a:t>
            </a:r>
            <a:r>
              <a:rPr lang="es-ES" sz="2000" b="1" kern="100" dirty="0">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b="1" kern="100" dirty="0" err="1">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bày</a:t>
            </a:r>
            <a:r>
              <a:rPr lang="es-ES" sz="2000" b="1" kern="100" dirty="0">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b="1" kern="100" dirty="0" err="1">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vấn</a:t>
            </a:r>
            <a:r>
              <a:rPr lang="es-ES" sz="2000" b="1" kern="100" dirty="0">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b="1" kern="100" dirty="0" err="1">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đề</a:t>
            </a:r>
            <a:r>
              <a:rPr lang="es-ES" sz="2000" b="1" kern="100" dirty="0">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b="1" kern="100" dirty="0" err="1">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khách</a:t>
            </a:r>
            <a:r>
              <a:rPr lang="es-ES" sz="2000" b="1" kern="100" dirty="0">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b="1" kern="100" dirty="0" err="1">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quan</a:t>
            </a:r>
            <a:r>
              <a:rPr lang="es-ES" sz="2000" b="1" kern="100" dirty="0">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000" b="1" kern="100" dirty="0">
              <a:solidFill>
                <a:schemeClr val="accent5">
                  <a:lumMod val="75000"/>
                </a:schemeClr>
              </a:solidFill>
              <a:effectLst/>
              <a:latin typeface="Times New Roman" panose="02020603050405020304" pitchFamily="18" charset="0"/>
              <a:ea typeface="DengXian" panose="02010600030101010101" pitchFamily="2" charset="-122"/>
              <a:cs typeface="Times New Roman" panose="02020603050405020304" pitchFamily="18" charset="0"/>
            </a:endParaRPr>
          </a:p>
          <a:p>
            <a:pPr algn="just">
              <a:lnSpc>
                <a:spcPct val="120000"/>
              </a:lnSpc>
            </a:pP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Thông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tin</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về</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latin typeface="Times New Roman" panose="02020603050405020304" pitchFamily="18" charset="0"/>
                <a:ea typeface="DengXian" panose="02010600030101010101" pitchFamily="2" charset="-122"/>
                <a:cs typeface="Times New Roman" panose="02020603050405020304" pitchFamily="18" charset="0"/>
              </a:rPr>
              <a:t>B</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ánh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trôi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nước</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tầng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nghĩa</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tả</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thực</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bài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thơ</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Bánh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trôi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mang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màu</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trắng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bột</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nếp</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nếu</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làm</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bánh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nhào</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nhiều</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bột</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nhiều</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nước</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quá</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thì</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bánh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nát</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ít</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nước</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quá</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thì</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rắn</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gn="just">
              <a:lnSpc>
                <a:spcPct val="120000"/>
              </a:lnSpc>
            </a:pP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Các</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từ</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ngữ</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trích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từ</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bài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thơ</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Thân</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em…”,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Mà</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em…”.</a:t>
            </a:r>
            <a:endParaRPr lang="en-U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a:p>
            <a:pPr>
              <a:lnSpc>
                <a:spcPct val="120000"/>
              </a:lnSpc>
            </a:pPr>
            <a:r>
              <a:rPr lang="en-US" sz="2000" b="1"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0" dirty="0" err="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b="1"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0" dirty="0" err="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b="1"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0" dirty="0" err="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en-US" sz="2000" b="1"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0" dirty="0" err="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en-US" sz="2000" b="1"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0" dirty="0" err="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b="1"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0" dirty="0" err="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b="1"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kern="0" dirty="0" err="1">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b="1" kern="0" dirty="0">
                <a:solidFill>
                  <a:schemeClr val="accent5">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20000"/>
              </a:lnSpc>
            </a:pP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ở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ngữ</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thấy</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cảm</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ngợi</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ca,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thán</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phục</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tài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năng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thơ</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của</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Hồ</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Xuân</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Hương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tình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cảm</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trân</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trọng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với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hình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ảnh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bánh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trôi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nước</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trong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bài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thơ</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Hồ</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Xuân</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Hương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quả</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là</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một</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người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biết</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miêu</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tả</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sự</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vật</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hình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ảnh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chiếc</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bánh</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trôi</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hiện</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ra</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thật</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đáng</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r>
              <a:rPr lang="es-ES" sz="2000" kern="100" dirty="0" err="1">
                <a:effectLst/>
                <a:latin typeface="Times New Roman" panose="02020603050405020304" pitchFamily="18" charset="0"/>
                <a:ea typeface="DengXian" panose="02010600030101010101" pitchFamily="2" charset="-122"/>
                <a:cs typeface="Times New Roman" panose="02020603050405020304" pitchFamily="18" charset="0"/>
              </a:rPr>
              <a:t>yêu</a:t>
            </a:r>
            <a:r>
              <a:rPr lang="es-ES" sz="2000" kern="100" dirty="0">
                <a:effectLst/>
                <a:latin typeface="Times New Roman" panose="02020603050405020304" pitchFamily="18" charset="0"/>
                <a:ea typeface="DengXian" panose="02010600030101010101" pitchFamily="2" charset="-122"/>
                <a:cs typeface="Times New Roman" panose="02020603050405020304" pitchFamily="18" charset="0"/>
              </a:rPr>
              <a:t>”, …).</a:t>
            </a:r>
            <a:endParaRPr lang="en-US" sz="2000" kern="100" dirty="0">
              <a:effectLst/>
              <a:latin typeface="Times New Roman" panose="02020603050405020304" pitchFamily="18"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1707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par>
                          <p:cTn id="23" fill="hold">
                            <p:stCondLst>
                              <p:cond delay="500"/>
                            </p:stCondLst>
                            <p:childTnLst>
                              <p:par>
                                <p:cTn id="24" presetID="22" presetClass="entr" presetSubtype="1" fill="hold" nodeType="after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up)">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barn(inVertical)">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barn(inVertical)">
                                      <p:cBhvr>
                                        <p:cTn id="3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蓝绿格子风"/>
</p:tagLst>
</file>

<file path=ppt/theme/theme1.xml><?xml version="1.0" encoding="utf-8"?>
<a:theme xmlns:a="http://schemas.openxmlformats.org/drawingml/2006/main" name="Office 主题​​">
  <a:themeElements>
    <a:clrScheme name="自定义 2">
      <a:dk1>
        <a:srgbClr val="000000"/>
      </a:dk1>
      <a:lt1>
        <a:srgbClr val="FFFFFF"/>
      </a:lt1>
      <a:dk2>
        <a:srgbClr val="778495"/>
      </a:dk2>
      <a:lt2>
        <a:srgbClr val="F0F0F0"/>
      </a:lt2>
      <a:accent1>
        <a:srgbClr val="867D98"/>
      </a:accent1>
      <a:accent2>
        <a:srgbClr val="C4CFD9"/>
      </a:accent2>
      <a:accent3>
        <a:srgbClr val="5ABE9E"/>
      </a:accent3>
      <a:accent4>
        <a:srgbClr val="ED6568"/>
      </a:accent4>
      <a:accent5>
        <a:srgbClr val="F9B46A"/>
      </a:accent5>
      <a:accent6>
        <a:srgbClr val="C5E7EB"/>
      </a:accent6>
      <a:hlink>
        <a:srgbClr val="867D98"/>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2051</TotalTime>
  <Words>1145</Words>
  <Application>Microsoft Office PowerPoint</Application>
  <PresentationFormat>On-screen Show (16:9)</PresentationFormat>
  <Paragraphs>95</Paragraphs>
  <Slides>22</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22</vt:i4>
      </vt:variant>
    </vt:vector>
  </HeadingPairs>
  <TitlesOfParts>
    <vt:vector size="38" baseType="lpstr">
      <vt:lpstr>Impact</vt:lpstr>
      <vt:lpstr>Times New Roman</vt:lpstr>
      <vt:lpstr>微软雅黑</vt:lpstr>
      <vt:lpstr>Arial</vt:lpstr>
      <vt:lpstr>Arial Unicode MS</vt:lpstr>
      <vt:lpstr>黑体</vt:lpstr>
      <vt:lpstr>Wingdings</vt:lpstr>
      <vt:lpstr>方正兰亭中黑_GBK</vt:lpstr>
      <vt:lpstr>SimSun</vt:lpstr>
      <vt:lpstr>Calibri Light</vt:lpstr>
      <vt:lpstr>.VnTime</vt:lpstr>
      <vt:lpstr>DengXian</vt:lpstr>
      <vt:lpstr>Calibri</vt:lpstr>
      <vt:lpstr>Aptos</vt:lpstr>
      <vt:lpstr>方正兰亭黑_GBK</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蓝绿格子风</dc:title>
  <dc:creator>Janice</dc:creator>
  <cp:lastModifiedBy>Administrator</cp:lastModifiedBy>
  <cp:revision>367</cp:revision>
  <dcterms:created xsi:type="dcterms:W3CDTF">2014-09-21T03:23:02Z</dcterms:created>
  <dcterms:modified xsi:type="dcterms:W3CDTF">2024-10-12T15:49:12Z</dcterms:modified>
</cp:coreProperties>
</file>