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54" r:id="rId2"/>
    <p:sldId id="544" r:id="rId3"/>
    <p:sldId id="555" r:id="rId4"/>
    <p:sldId id="556" r:id="rId5"/>
    <p:sldId id="558" r:id="rId6"/>
    <p:sldId id="559" r:id="rId7"/>
    <p:sldId id="560" r:id="rId8"/>
    <p:sldId id="525" r:id="rId9"/>
    <p:sldId id="546" r:id="rId10"/>
    <p:sldId id="547" r:id="rId11"/>
    <p:sldId id="497" r:id="rId12"/>
    <p:sldId id="515" r:id="rId13"/>
    <p:sldId id="551" r:id="rId14"/>
    <p:sldId id="553" r:id="rId15"/>
    <p:sldId id="521" r:id="rId16"/>
    <p:sldId id="548" r:id="rId17"/>
    <p:sldId id="552" r:id="rId18"/>
  </p:sldIdLst>
  <p:sldSz cx="138176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DD"/>
    <a:srgbClr val="F6162B"/>
    <a:srgbClr val="009900"/>
    <a:srgbClr val="FFCCFF"/>
    <a:srgbClr val="BCFCD4"/>
    <a:srgbClr val="99FF66"/>
    <a:srgbClr val="33CCFF"/>
    <a:srgbClr val="F11BAA"/>
    <a:srgbClr val="00FF00"/>
    <a:srgbClr val="11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80" autoAdjust="0"/>
  </p:normalViewPr>
  <p:slideViewPr>
    <p:cSldViewPr>
      <p:cViewPr varScale="1">
        <p:scale>
          <a:sx n="58" d="100"/>
          <a:sy n="58" d="100"/>
        </p:scale>
        <p:origin x="930" y="72"/>
      </p:cViewPr>
      <p:guideLst>
        <p:guide orient="horz" pos="2448"/>
        <p:guide pos="4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E36B4-5DBD-4D69-9E07-2ACE1B02C7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A4557B-2359-4BA8-9F14-A6ECB8DAC4AB}">
      <dgm:prSet phldrT="[Text]" custT="1"/>
      <dgm:spPr>
        <a:solidFill>
          <a:srgbClr val="BCFCD4"/>
        </a:solidFill>
      </dgm:spPr>
      <dgm:t>
        <a:bodyPr/>
        <a:lstStyle/>
        <a:p>
          <a:pPr algn="l"/>
          <a:r>
            <a:rPr lang="en-US" sz="28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Biên</a:t>
          </a:r>
          <a:r>
            <a: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độ</a:t>
          </a:r>
          <a:r>
            <a: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nhiệt</a:t>
          </a:r>
          <a:r>
            <a: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năm</a:t>
          </a:r>
          <a:r>
            <a: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là</a:t>
          </a:r>
          <a:r>
            <a: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 12,6</a:t>
          </a:r>
          <a:r>
            <a:rPr lang="en-US" sz="2800" baseline="30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0</a:t>
          </a:r>
          <a:r>
            <a: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C.</a:t>
          </a:r>
          <a:endParaRPr lang="en-US" sz="2800" b="0" dirty="0">
            <a:solidFill>
              <a:schemeClr val="tx1"/>
            </a:solidFill>
            <a:latin typeface="Times New Roman" panose="02020603050405020304" pitchFamily="18" charset="0"/>
            <a:ea typeface="Cambria" pitchFamily="18" charset="0"/>
            <a:cs typeface="Times New Roman" panose="02020603050405020304" pitchFamily="18" charset="0"/>
          </a:endParaRPr>
        </a:p>
      </dgm:t>
    </dgm:pt>
    <dgm:pt modelId="{46821B45-B9F5-4FAF-834F-499C8AE36BA2}" type="parTrans" cxnId="{E5E1F8D5-384F-4738-91BA-6CDDED360257}">
      <dgm:prSet/>
      <dgm:spPr/>
      <dgm:t>
        <a:bodyPr/>
        <a:lstStyle/>
        <a:p>
          <a:endParaRPr lang="en-US"/>
        </a:p>
      </dgm:t>
    </dgm:pt>
    <dgm:pt modelId="{29859120-04AA-48A6-ACAA-ED37A6A9AC18}" type="sibTrans" cxnId="{E5E1F8D5-384F-4738-91BA-6CDDED360257}">
      <dgm:prSet/>
      <dgm:spPr/>
      <dgm:t>
        <a:bodyPr/>
        <a:lstStyle/>
        <a:p>
          <a:endParaRPr lang="en-US"/>
        </a:p>
      </dgm:t>
    </dgm:pt>
    <dgm:pt modelId="{9B38993F-91D9-4E45-89FE-E7C2053BB052}">
      <dgm:prSet phldrT="[Text]" custT="1"/>
      <dgm:spPr>
        <a:solidFill>
          <a:srgbClr val="FFCCFF"/>
        </a:solidFill>
      </dgm:spPr>
      <dgm:t>
        <a:bodyPr/>
        <a:lstStyle/>
        <a:p>
          <a:r>
            <a:rPr lang="en-US" sz="28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Nhiệt</a:t>
          </a:r>
          <a:r>
            <a: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độ</a:t>
          </a:r>
          <a:r>
            <a: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trung</a:t>
          </a:r>
          <a:r>
            <a: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bình</a:t>
          </a:r>
          <a:r>
            <a: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năm</a:t>
          </a:r>
          <a:r>
            <a: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là</a:t>
          </a:r>
          <a:r>
            <a: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 23,7</a:t>
          </a:r>
          <a:r>
            <a:rPr lang="en-US" sz="2800" baseline="30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0</a:t>
          </a:r>
          <a:r>
            <a: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C.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ea typeface="Cambria" pitchFamily="18" charset="0"/>
            <a:cs typeface="Times New Roman" panose="02020603050405020304" pitchFamily="18" charset="0"/>
          </a:endParaRPr>
        </a:p>
      </dgm:t>
    </dgm:pt>
    <dgm:pt modelId="{09D1B164-619A-4073-BC5B-FCA5E09B6EF1}" type="parTrans" cxnId="{E47014BD-B35F-4A75-8D3A-E36CBE71105B}">
      <dgm:prSet/>
      <dgm:spPr/>
      <dgm:t>
        <a:bodyPr/>
        <a:lstStyle/>
        <a:p>
          <a:endParaRPr lang="en-US"/>
        </a:p>
      </dgm:t>
    </dgm:pt>
    <dgm:pt modelId="{D53B4CC3-4CE5-4F91-919B-A6C770DA696A}" type="sibTrans" cxnId="{E47014BD-B35F-4A75-8D3A-E36CBE71105B}">
      <dgm:prSet/>
      <dgm:spPr/>
      <dgm:t>
        <a:bodyPr/>
        <a:lstStyle/>
        <a:p>
          <a:endParaRPr lang="en-US"/>
        </a:p>
      </dgm:t>
    </dgm:pt>
    <dgm:pt modelId="{287E208B-7CBA-48D9-A845-7C3BA9246006}" type="pres">
      <dgm:prSet presAssocID="{A55E36B4-5DBD-4D69-9E07-2ACE1B02C75C}" presName="Name0" presStyleCnt="0">
        <dgm:presLayoutVars>
          <dgm:chMax val="7"/>
          <dgm:chPref val="7"/>
          <dgm:dir/>
        </dgm:presLayoutVars>
      </dgm:prSet>
      <dgm:spPr/>
    </dgm:pt>
    <dgm:pt modelId="{5A99791D-9E28-4B3D-8ACD-8F48A5C6199A}" type="pres">
      <dgm:prSet presAssocID="{A55E36B4-5DBD-4D69-9E07-2ACE1B02C75C}" presName="Name1" presStyleCnt="0"/>
      <dgm:spPr/>
    </dgm:pt>
    <dgm:pt modelId="{9839DEA4-81CC-40F3-A882-992AC1AF75D3}" type="pres">
      <dgm:prSet presAssocID="{A55E36B4-5DBD-4D69-9E07-2ACE1B02C75C}" presName="cycle" presStyleCnt="0"/>
      <dgm:spPr/>
    </dgm:pt>
    <dgm:pt modelId="{28F6DBF1-E187-4C38-B1F1-C875CC0EEA2D}" type="pres">
      <dgm:prSet presAssocID="{A55E36B4-5DBD-4D69-9E07-2ACE1B02C75C}" presName="srcNode" presStyleLbl="node1" presStyleIdx="0" presStyleCnt="2"/>
      <dgm:spPr/>
    </dgm:pt>
    <dgm:pt modelId="{C7497E28-FAE4-42DA-8D9D-5B4659273D7A}" type="pres">
      <dgm:prSet presAssocID="{A55E36B4-5DBD-4D69-9E07-2ACE1B02C75C}" presName="conn" presStyleLbl="parChTrans1D2" presStyleIdx="0" presStyleCnt="1"/>
      <dgm:spPr/>
    </dgm:pt>
    <dgm:pt modelId="{175AA276-58F2-4DD9-80FC-A508711E986D}" type="pres">
      <dgm:prSet presAssocID="{A55E36B4-5DBD-4D69-9E07-2ACE1B02C75C}" presName="extraNode" presStyleLbl="node1" presStyleIdx="0" presStyleCnt="2"/>
      <dgm:spPr/>
    </dgm:pt>
    <dgm:pt modelId="{99D1BCB1-BBEC-4020-AF46-9B84DFEEEB12}" type="pres">
      <dgm:prSet presAssocID="{A55E36B4-5DBD-4D69-9E07-2ACE1B02C75C}" presName="dstNode" presStyleLbl="node1" presStyleIdx="0" presStyleCnt="2"/>
      <dgm:spPr/>
    </dgm:pt>
    <dgm:pt modelId="{98DEB39C-38CB-4682-95BD-B6B9CBE73201}" type="pres">
      <dgm:prSet presAssocID="{2EA4557B-2359-4BA8-9F14-A6ECB8DAC4AB}" presName="text_1" presStyleLbl="node1" presStyleIdx="0" presStyleCnt="2" custScaleX="74051" custScaleY="45595" custLinFactNeighborX="3135" custLinFactNeighborY="-8979">
        <dgm:presLayoutVars>
          <dgm:bulletEnabled val="1"/>
        </dgm:presLayoutVars>
      </dgm:prSet>
      <dgm:spPr/>
    </dgm:pt>
    <dgm:pt modelId="{10192E47-BE87-4A2F-BD72-5EF532B434B0}" type="pres">
      <dgm:prSet presAssocID="{2EA4557B-2359-4BA8-9F14-A6ECB8DAC4AB}" presName="accent_1" presStyleCnt="0"/>
      <dgm:spPr/>
    </dgm:pt>
    <dgm:pt modelId="{9D6C96D5-59F1-4074-AA4E-276172A59D56}" type="pres">
      <dgm:prSet presAssocID="{2EA4557B-2359-4BA8-9F14-A6ECB8DAC4AB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B2DCC62-57C2-4C94-BB87-A51480EE7469}" type="pres">
      <dgm:prSet presAssocID="{9B38993F-91D9-4E45-89FE-E7C2053BB052}" presName="text_2" presStyleLbl="node1" presStyleIdx="1" presStyleCnt="2" custScaleX="85786">
        <dgm:presLayoutVars>
          <dgm:bulletEnabled val="1"/>
        </dgm:presLayoutVars>
      </dgm:prSet>
      <dgm:spPr/>
    </dgm:pt>
    <dgm:pt modelId="{04477B1B-2ACA-4407-A2A5-8EC8F6CA829B}" type="pres">
      <dgm:prSet presAssocID="{9B38993F-91D9-4E45-89FE-E7C2053BB052}" presName="accent_2" presStyleCnt="0"/>
      <dgm:spPr/>
    </dgm:pt>
    <dgm:pt modelId="{BB02C15B-25BD-4CA5-8B62-85830BA892A9}" type="pres">
      <dgm:prSet presAssocID="{9B38993F-91D9-4E45-89FE-E7C2053BB052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B3DE852F-BFC7-406F-97D8-1B27B7CFE214}" type="presOf" srcId="{2EA4557B-2359-4BA8-9F14-A6ECB8DAC4AB}" destId="{98DEB39C-38CB-4682-95BD-B6B9CBE73201}" srcOrd="0" destOrd="0" presId="urn:microsoft.com/office/officeart/2008/layout/VerticalCurvedList"/>
    <dgm:cxn modelId="{DB7A7F53-76EB-47C7-82E0-C71D98F12560}" type="presOf" srcId="{9B38993F-91D9-4E45-89FE-E7C2053BB052}" destId="{8B2DCC62-57C2-4C94-BB87-A51480EE7469}" srcOrd="0" destOrd="0" presId="urn:microsoft.com/office/officeart/2008/layout/VerticalCurvedList"/>
    <dgm:cxn modelId="{A3F5DF76-04EA-4037-8DC9-2B93E7713ADB}" type="presOf" srcId="{A55E36B4-5DBD-4D69-9E07-2ACE1B02C75C}" destId="{287E208B-7CBA-48D9-A845-7C3BA9246006}" srcOrd="0" destOrd="0" presId="urn:microsoft.com/office/officeart/2008/layout/VerticalCurvedList"/>
    <dgm:cxn modelId="{311A8987-FE29-4B39-8FE7-2B22E0C4C054}" type="presOf" srcId="{29859120-04AA-48A6-ACAA-ED37A6A9AC18}" destId="{C7497E28-FAE4-42DA-8D9D-5B4659273D7A}" srcOrd="0" destOrd="0" presId="urn:microsoft.com/office/officeart/2008/layout/VerticalCurvedList"/>
    <dgm:cxn modelId="{E47014BD-B35F-4A75-8D3A-E36CBE71105B}" srcId="{A55E36B4-5DBD-4D69-9E07-2ACE1B02C75C}" destId="{9B38993F-91D9-4E45-89FE-E7C2053BB052}" srcOrd="1" destOrd="0" parTransId="{09D1B164-619A-4073-BC5B-FCA5E09B6EF1}" sibTransId="{D53B4CC3-4CE5-4F91-919B-A6C770DA696A}"/>
    <dgm:cxn modelId="{E5E1F8D5-384F-4738-91BA-6CDDED360257}" srcId="{A55E36B4-5DBD-4D69-9E07-2ACE1B02C75C}" destId="{2EA4557B-2359-4BA8-9F14-A6ECB8DAC4AB}" srcOrd="0" destOrd="0" parTransId="{46821B45-B9F5-4FAF-834F-499C8AE36BA2}" sibTransId="{29859120-04AA-48A6-ACAA-ED37A6A9AC18}"/>
    <dgm:cxn modelId="{10EF0A21-DAF6-4D43-986E-E649370C0286}" type="presParOf" srcId="{287E208B-7CBA-48D9-A845-7C3BA9246006}" destId="{5A99791D-9E28-4B3D-8ACD-8F48A5C6199A}" srcOrd="0" destOrd="0" presId="urn:microsoft.com/office/officeart/2008/layout/VerticalCurvedList"/>
    <dgm:cxn modelId="{5AFA6E17-22B9-4BED-AEE6-95EF901271A6}" type="presParOf" srcId="{5A99791D-9E28-4B3D-8ACD-8F48A5C6199A}" destId="{9839DEA4-81CC-40F3-A882-992AC1AF75D3}" srcOrd="0" destOrd="0" presId="urn:microsoft.com/office/officeart/2008/layout/VerticalCurvedList"/>
    <dgm:cxn modelId="{63AA6B5D-B597-401F-A586-52479C4C7DD5}" type="presParOf" srcId="{9839DEA4-81CC-40F3-A882-992AC1AF75D3}" destId="{28F6DBF1-E187-4C38-B1F1-C875CC0EEA2D}" srcOrd="0" destOrd="0" presId="urn:microsoft.com/office/officeart/2008/layout/VerticalCurvedList"/>
    <dgm:cxn modelId="{5506CB25-0E96-4E59-BD4E-8C762FB37BD1}" type="presParOf" srcId="{9839DEA4-81CC-40F3-A882-992AC1AF75D3}" destId="{C7497E28-FAE4-42DA-8D9D-5B4659273D7A}" srcOrd="1" destOrd="0" presId="urn:microsoft.com/office/officeart/2008/layout/VerticalCurvedList"/>
    <dgm:cxn modelId="{FE3BEF7F-A6C8-4F3D-BF7E-015C34E14D04}" type="presParOf" srcId="{9839DEA4-81CC-40F3-A882-992AC1AF75D3}" destId="{175AA276-58F2-4DD9-80FC-A508711E986D}" srcOrd="2" destOrd="0" presId="urn:microsoft.com/office/officeart/2008/layout/VerticalCurvedList"/>
    <dgm:cxn modelId="{4C058B27-814F-47B1-AA56-D8F506AEE9C8}" type="presParOf" srcId="{9839DEA4-81CC-40F3-A882-992AC1AF75D3}" destId="{99D1BCB1-BBEC-4020-AF46-9B84DFEEEB12}" srcOrd="3" destOrd="0" presId="urn:microsoft.com/office/officeart/2008/layout/VerticalCurvedList"/>
    <dgm:cxn modelId="{7488968C-AA6E-44CB-86B9-CADA2EB569DE}" type="presParOf" srcId="{5A99791D-9E28-4B3D-8ACD-8F48A5C6199A}" destId="{98DEB39C-38CB-4682-95BD-B6B9CBE73201}" srcOrd="1" destOrd="0" presId="urn:microsoft.com/office/officeart/2008/layout/VerticalCurvedList"/>
    <dgm:cxn modelId="{49A84663-B07D-48FA-9AF9-B2A21B9FDCA8}" type="presParOf" srcId="{5A99791D-9E28-4B3D-8ACD-8F48A5C6199A}" destId="{10192E47-BE87-4A2F-BD72-5EF532B434B0}" srcOrd="2" destOrd="0" presId="urn:microsoft.com/office/officeart/2008/layout/VerticalCurvedList"/>
    <dgm:cxn modelId="{EA7D458D-F7F4-4D61-9993-287FC45FC9D4}" type="presParOf" srcId="{10192E47-BE87-4A2F-BD72-5EF532B434B0}" destId="{9D6C96D5-59F1-4074-AA4E-276172A59D56}" srcOrd="0" destOrd="0" presId="urn:microsoft.com/office/officeart/2008/layout/VerticalCurvedList"/>
    <dgm:cxn modelId="{9D6557D5-8DA7-474B-97D3-8A41B677819C}" type="presParOf" srcId="{5A99791D-9E28-4B3D-8ACD-8F48A5C6199A}" destId="{8B2DCC62-57C2-4C94-BB87-A51480EE7469}" srcOrd="3" destOrd="0" presId="urn:microsoft.com/office/officeart/2008/layout/VerticalCurvedList"/>
    <dgm:cxn modelId="{31F7C46F-9078-4718-8E48-9737D6EB3ADD}" type="presParOf" srcId="{5A99791D-9E28-4B3D-8ACD-8F48A5C6199A}" destId="{04477B1B-2ACA-4407-A2A5-8EC8F6CA829B}" srcOrd="4" destOrd="0" presId="urn:microsoft.com/office/officeart/2008/layout/VerticalCurvedList"/>
    <dgm:cxn modelId="{A048C097-6D89-4DB3-9A7A-0A95186487F8}" type="presParOf" srcId="{04477B1B-2ACA-4407-A2A5-8EC8F6CA829B}" destId="{BB02C15B-25BD-4CA5-8B62-85830BA892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5E36B4-5DBD-4D69-9E07-2ACE1B02C7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A4557B-2359-4BA8-9F14-A6ECB8DAC4AB}">
      <dgm:prSet phldrT="[Text]" custT="1"/>
      <dgm:spPr>
        <a:solidFill>
          <a:srgbClr val="BCFCD4"/>
        </a:solidFill>
      </dgm:spPr>
      <dgm:t>
        <a:bodyPr/>
        <a:lstStyle/>
        <a:p>
          <a:endParaRPr lang="en-US" sz="2800" dirty="0">
            <a:solidFill>
              <a:schemeClr val="tx1"/>
            </a:solidFill>
            <a:effectLst/>
            <a:latin typeface="Times New Roman" panose="02020603050405020304" pitchFamily="18" charset="0"/>
            <a:ea typeface="Cambria" pitchFamily="18" charset="0"/>
            <a:cs typeface="Times New Roman" panose="02020603050405020304" pitchFamily="18" charset="0"/>
          </a:endParaRPr>
        </a:p>
        <a:p>
          <a:r>
            <a:rPr lang="en-US" sz="28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Thời</a:t>
          </a:r>
          <a:r>
            <a: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gian</a:t>
          </a:r>
          <a:r>
            <a: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mùa</a:t>
          </a:r>
          <a:r>
            <a: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mưa</a:t>
          </a:r>
          <a:r>
            <a: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: </a:t>
          </a:r>
          <a:r>
            <a:rPr lang="en-US" sz="28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Tháng</a:t>
          </a:r>
          <a:r>
            <a: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 5, 6, 7, 8, 9, 10</a:t>
          </a:r>
          <a:endParaRPr lang="en-US" sz="2800" b="0" dirty="0">
            <a:solidFill>
              <a:schemeClr val="tx1"/>
            </a:solidFill>
            <a:latin typeface="Times New Roman" panose="02020603050405020304" pitchFamily="18" charset="0"/>
            <a:ea typeface="Cambria" pitchFamily="18" charset="0"/>
            <a:cs typeface="Times New Roman" panose="02020603050405020304" pitchFamily="18" charset="0"/>
          </a:endParaRPr>
        </a:p>
      </dgm:t>
    </dgm:pt>
    <dgm:pt modelId="{46821B45-B9F5-4FAF-834F-499C8AE36BA2}" type="parTrans" cxnId="{E5E1F8D5-384F-4738-91BA-6CDDED360257}">
      <dgm:prSet/>
      <dgm:spPr/>
      <dgm:t>
        <a:bodyPr/>
        <a:lstStyle/>
        <a:p>
          <a:endParaRPr lang="en-US"/>
        </a:p>
      </dgm:t>
    </dgm:pt>
    <dgm:pt modelId="{29859120-04AA-48A6-ACAA-ED37A6A9AC18}" type="sibTrans" cxnId="{E5E1F8D5-384F-4738-91BA-6CDDED360257}">
      <dgm:prSet/>
      <dgm:spPr/>
      <dgm:t>
        <a:bodyPr/>
        <a:lstStyle/>
        <a:p>
          <a:endParaRPr lang="en-US"/>
        </a:p>
      </dgm:t>
    </dgm:pt>
    <dgm:pt modelId="{9B38993F-91D9-4E45-89FE-E7C2053BB052}">
      <dgm:prSet phldrT="[Text]" custT="1"/>
      <dgm:spPr>
        <a:solidFill>
          <a:srgbClr val="FFCCFF"/>
        </a:solidFill>
      </dgm:spPr>
      <dgm:t>
        <a:bodyPr/>
        <a:lstStyle/>
        <a:p>
          <a:pPr algn="just"/>
          <a:r>
            <a:rPr lang="vi-VN" sz="2800" dirty="0">
              <a:solidFill>
                <a:schemeClr val="tx1"/>
              </a:solidFill>
              <a:effectLst/>
              <a:latin typeface="+mj-lt"/>
              <a:ea typeface="Cambria" pitchFamily="18" charset="0"/>
            </a:rPr>
            <a:t>Lượng mưa trung bình năm là </a:t>
          </a:r>
          <a:r>
            <a:rPr lang="en-US" sz="2800" dirty="0">
              <a:solidFill>
                <a:schemeClr val="tx1"/>
              </a:solidFill>
              <a:effectLst/>
              <a:latin typeface="+mj-lt"/>
              <a:ea typeface="Cambria" pitchFamily="18" charset="0"/>
            </a:rPr>
            <a:t>1690,7mm</a:t>
          </a:r>
          <a:endParaRPr lang="en-US" sz="2800" dirty="0">
            <a:solidFill>
              <a:schemeClr val="tx1"/>
            </a:solidFill>
            <a:latin typeface="+mj-lt"/>
            <a:ea typeface="Cambria" pitchFamily="18" charset="0"/>
          </a:endParaRPr>
        </a:p>
      </dgm:t>
    </dgm:pt>
    <dgm:pt modelId="{09D1B164-619A-4073-BC5B-FCA5E09B6EF1}" type="parTrans" cxnId="{E47014BD-B35F-4A75-8D3A-E36CBE71105B}">
      <dgm:prSet/>
      <dgm:spPr/>
      <dgm:t>
        <a:bodyPr/>
        <a:lstStyle/>
        <a:p>
          <a:endParaRPr lang="en-US"/>
        </a:p>
      </dgm:t>
    </dgm:pt>
    <dgm:pt modelId="{D53B4CC3-4CE5-4F91-919B-A6C770DA696A}" type="sibTrans" cxnId="{E47014BD-B35F-4A75-8D3A-E36CBE71105B}">
      <dgm:prSet/>
      <dgm:spPr/>
      <dgm:t>
        <a:bodyPr/>
        <a:lstStyle/>
        <a:p>
          <a:endParaRPr lang="en-US"/>
        </a:p>
      </dgm:t>
    </dgm:pt>
    <dgm:pt modelId="{287E208B-7CBA-48D9-A845-7C3BA9246006}" type="pres">
      <dgm:prSet presAssocID="{A55E36B4-5DBD-4D69-9E07-2ACE1B02C75C}" presName="Name0" presStyleCnt="0">
        <dgm:presLayoutVars>
          <dgm:chMax val="7"/>
          <dgm:chPref val="7"/>
          <dgm:dir/>
        </dgm:presLayoutVars>
      </dgm:prSet>
      <dgm:spPr/>
    </dgm:pt>
    <dgm:pt modelId="{5A99791D-9E28-4B3D-8ACD-8F48A5C6199A}" type="pres">
      <dgm:prSet presAssocID="{A55E36B4-5DBD-4D69-9E07-2ACE1B02C75C}" presName="Name1" presStyleCnt="0"/>
      <dgm:spPr/>
    </dgm:pt>
    <dgm:pt modelId="{9839DEA4-81CC-40F3-A882-992AC1AF75D3}" type="pres">
      <dgm:prSet presAssocID="{A55E36B4-5DBD-4D69-9E07-2ACE1B02C75C}" presName="cycle" presStyleCnt="0"/>
      <dgm:spPr/>
    </dgm:pt>
    <dgm:pt modelId="{28F6DBF1-E187-4C38-B1F1-C875CC0EEA2D}" type="pres">
      <dgm:prSet presAssocID="{A55E36B4-5DBD-4D69-9E07-2ACE1B02C75C}" presName="srcNode" presStyleLbl="node1" presStyleIdx="0" presStyleCnt="2"/>
      <dgm:spPr/>
    </dgm:pt>
    <dgm:pt modelId="{C7497E28-FAE4-42DA-8D9D-5B4659273D7A}" type="pres">
      <dgm:prSet presAssocID="{A55E36B4-5DBD-4D69-9E07-2ACE1B02C75C}" presName="conn" presStyleLbl="parChTrans1D2" presStyleIdx="0" presStyleCnt="1"/>
      <dgm:spPr/>
    </dgm:pt>
    <dgm:pt modelId="{175AA276-58F2-4DD9-80FC-A508711E986D}" type="pres">
      <dgm:prSet presAssocID="{A55E36B4-5DBD-4D69-9E07-2ACE1B02C75C}" presName="extraNode" presStyleLbl="node1" presStyleIdx="0" presStyleCnt="2"/>
      <dgm:spPr/>
    </dgm:pt>
    <dgm:pt modelId="{99D1BCB1-BBEC-4020-AF46-9B84DFEEEB12}" type="pres">
      <dgm:prSet presAssocID="{A55E36B4-5DBD-4D69-9E07-2ACE1B02C75C}" presName="dstNode" presStyleLbl="node1" presStyleIdx="0" presStyleCnt="2"/>
      <dgm:spPr/>
    </dgm:pt>
    <dgm:pt modelId="{38E0D094-D011-41D9-99E6-A86C2BF1BF63}" type="pres">
      <dgm:prSet presAssocID="{2EA4557B-2359-4BA8-9F14-A6ECB8DAC4AB}" presName="text_1" presStyleLbl="node1" presStyleIdx="0" presStyleCnt="2" custScaleY="89656">
        <dgm:presLayoutVars>
          <dgm:bulletEnabled val="1"/>
        </dgm:presLayoutVars>
      </dgm:prSet>
      <dgm:spPr/>
    </dgm:pt>
    <dgm:pt modelId="{34057635-77C3-4AAA-BE26-AA1C566D18D1}" type="pres">
      <dgm:prSet presAssocID="{2EA4557B-2359-4BA8-9F14-A6ECB8DAC4AB}" presName="accent_1" presStyleCnt="0"/>
      <dgm:spPr/>
    </dgm:pt>
    <dgm:pt modelId="{9D6C96D5-59F1-4074-AA4E-276172A59D56}" type="pres">
      <dgm:prSet presAssocID="{2EA4557B-2359-4BA8-9F14-A6ECB8DAC4AB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7063D5D-CD14-4D40-A94F-BF5C0A4EE626}" type="pres">
      <dgm:prSet presAssocID="{9B38993F-91D9-4E45-89FE-E7C2053BB052}" presName="text_2" presStyleLbl="node1" presStyleIdx="1" presStyleCnt="2">
        <dgm:presLayoutVars>
          <dgm:bulletEnabled val="1"/>
        </dgm:presLayoutVars>
      </dgm:prSet>
      <dgm:spPr/>
    </dgm:pt>
    <dgm:pt modelId="{7A85647D-B199-470C-8AD0-4ED9D53B533B}" type="pres">
      <dgm:prSet presAssocID="{9B38993F-91D9-4E45-89FE-E7C2053BB052}" presName="accent_2" presStyleCnt="0"/>
      <dgm:spPr/>
    </dgm:pt>
    <dgm:pt modelId="{BB02C15B-25BD-4CA5-8B62-85830BA892A9}" type="pres">
      <dgm:prSet presAssocID="{9B38993F-91D9-4E45-89FE-E7C2053BB052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B812180B-291C-416B-9A5E-E9E11175D28A}" type="presOf" srcId="{2EA4557B-2359-4BA8-9F14-A6ECB8DAC4AB}" destId="{38E0D094-D011-41D9-99E6-A86C2BF1BF63}" srcOrd="0" destOrd="0" presId="urn:microsoft.com/office/officeart/2008/layout/VerticalCurvedList"/>
    <dgm:cxn modelId="{4324B322-9350-4766-A235-363CF7C0BBA8}" type="presOf" srcId="{9B38993F-91D9-4E45-89FE-E7C2053BB052}" destId="{87063D5D-CD14-4D40-A94F-BF5C0A4EE626}" srcOrd="0" destOrd="0" presId="urn:microsoft.com/office/officeart/2008/layout/VerticalCurvedList"/>
    <dgm:cxn modelId="{231C112F-E7B5-4179-9130-0D5F48F4A498}" type="presOf" srcId="{A55E36B4-5DBD-4D69-9E07-2ACE1B02C75C}" destId="{287E208B-7CBA-48D9-A845-7C3BA9246006}" srcOrd="0" destOrd="0" presId="urn:microsoft.com/office/officeart/2008/layout/VerticalCurvedList"/>
    <dgm:cxn modelId="{E8738955-DF54-4250-A1BA-AE038C4D8C6A}" type="presOf" srcId="{29859120-04AA-48A6-ACAA-ED37A6A9AC18}" destId="{C7497E28-FAE4-42DA-8D9D-5B4659273D7A}" srcOrd="0" destOrd="0" presId="urn:microsoft.com/office/officeart/2008/layout/VerticalCurvedList"/>
    <dgm:cxn modelId="{E47014BD-B35F-4A75-8D3A-E36CBE71105B}" srcId="{A55E36B4-5DBD-4D69-9E07-2ACE1B02C75C}" destId="{9B38993F-91D9-4E45-89FE-E7C2053BB052}" srcOrd="1" destOrd="0" parTransId="{09D1B164-619A-4073-BC5B-FCA5E09B6EF1}" sibTransId="{D53B4CC3-4CE5-4F91-919B-A6C770DA696A}"/>
    <dgm:cxn modelId="{E5E1F8D5-384F-4738-91BA-6CDDED360257}" srcId="{A55E36B4-5DBD-4D69-9E07-2ACE1B02C75C}" destId="{2EA4557B-2359-4BA8-9F14-A6ECB8DAC4AB}" srcOrd="0" destOrd="0" parTransId="{46821B45-B9F5-4FAF-834F-499C8AE36BA2}" sibTransId="{29859120-04AA-48A6-ACAA-ED37A6A9AC18}"/>
    <dgm:cxn modelId="{B7E213DD-B82A-4E0C-B123-67B155A19514}" type="presParOf" srcId="{287E208B-7CBA-48D9-A845-7C3BA9246006}" destId="{5A99791D-9E28-4B3D-8ACD-8F48A5C6199A}" srcOrd="0" destOrd="0" presId="urn:microsoft.com/office/officeart/2008/layout/VerticalCurvedList"/>
    <dgm:cxn modelId="{733DA463-C835-4908-9CF9-BD56458A4A5F}" type="presParOf" srcId="{5A99791D-9E28-4B3D-8ACD-8F48A5C6199A}" destId="{9839DEA4-81CC-40F3-A882-992AC1AF75D3}" srcOrd="0" destOrd="0" presId="urn:microsoft.com/office/officeart/2008/layout/VerticalCurvedList"/>
    <dgm:cxn modelId="{892CD25E-0EFC-4E94-9748-EDC11F0C8811}" type="presParOf" srcId="{9839DEA4-81CC-40F3-A882-992AC1AF75D3}" destId="{28F6DBF1-E187-4C38-B1F1-C875CC0EEA2D}" srcOrd="0" destOrd="0" presId="urn:microsoft.com/office/officeart/2008/layout/VerticalCurvedList"/>
    <dgm:cxn modelId="{D1C96352-D1AA-4448-9553-C10B20B4FCB8}" type="presParOf" srcId="{9839DEA4-81CC-40F3-A882-992AC1AF75D3}" destId="{C7497E28-FAE4-42DA-8D9D-5B4659273D7A}" srcOrd="1" destOrd="0" presId="urn:microsoft.com/office/officeart/2008/layout/VerticalCurvedList"/>
    <dgm:cxn modelId="{70A1018A-BD2B-4762-975F-386793E8FDFF}" type="presParOf" srcId="{9839DEA4-81CC-40F3-A882-992AC1AF75D3}" destId="{175AA276-58F2-4DD9-80FC-A508711E986D}" srcOrd="2" destOrd="0" presId="urn:microsoft.com/office/officeart/2008/layout/VerticalCurvedList"/>
    <dgm:cxn modelId="{BBD3ED55-2A7C-4267-8D6B-89D54CCA8ABD}" type="presParOf" srcId="{9839DEA4-81CC-40F3-A882-992AC1AF75D3}" destId="{99D1BCB1-BBEC-4020-AF46-9B84DFEEEB12}" srcOrd="3" destOrd="0" presId="urn:microsoft.com/office/officeart/2008/layout/VerticalCurvedList"/>
    <dgm:cxn modelId="{E086A5BE-3223-4205-A179-4C1498695375}" type="presParOf" srcId="{5A99791D-9E28-4B3D-8ACD-8F48A5C6199A}" destId="{38E0D094-D011-41D9-99E6-A86C2BF1BF63}" srcOrd="1" destOrd="0" presId="urn:microsoft.com/office/officeart/2008/layout/VerticalCurvedList"/>
    <dgm:cxn modelId="{7E79902B-6FE5-4D2B-8779-60C57574DBCA}" type="presParOf" srcId="{5A99791D-9E28-4B3D-8ACD-8F48A5C6199A}" destId="{34057635-77C3-4AAA-BE26-AA1C566D18D1}" srcOrd="2" destOrd="0" presId="urn:microsoft.com/office/officeart/2008/layout/VerticalCurvedList"/>
    <dgm:cxn modelId="{72D4102F-4F3A-4A8B-8A1D-FD7C10A845DD}" type="presParOf" srcId="{34057635-77C3-4AAA-BE26-AA1C566D18D1}" destId="{9D6C96D5-59F1-4074-AA4E-276172A59D56}" srcOrd="0" destOrd="0" presId="urn:microsoft.com/office/officeart/2008/layout/VerticalCurvedList"/>
    <dgm:cxn modelId="{3E07E237-1AC8-478E-9540-A0D0A66B4783}" type="presParOf" srcId="{5A99791D-9E28-4B3D-8ACD-8F48A5C6199A}" destId="{87063D5D-CD14-4D40-A94F-BF5C0A4EE626}" srcOrd="3" destOrd="0" presId="urn:microsoft.com/office/officeart/2008/layout/VerticalCurvedList"/>
    <dgm:cxn modelId="{3AD40F5D-6503-40DA-A9E0-DCF2771FC52F}" type="presParOf" srcId="{5A99791D-9E28-4B3D-8ACD-8F48A5C6199A}" destId="{7A85647D-B199-470C-8AD0-4ED9D53B533B}" srcOrd="4" destOrd="0" presId="urn:microsoft.com/office/officeart/2008/layout/VerticalCurvedList"/>
    <dgm:cxn modelId="{38CD7D2F-EEA6-4504-9355-DA48C854E8D5}" type="presParOf" srcId="{7A85647D-B199-470C-8AD0-4ED9D53B533B}" destId="{BB02C15B-25BD-4CA5-8B62-85830BA892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97E28-FAE4-42DA-8D9D-5B4659273D7A}">
      <dsp:nvSpPr>
        <dsp:cNvPr id="0" name=""/>
        <dsp:cNvSpPr/>
      </dsp:nvSpPr>
      <dsp:spPr>
        <a:xfrm>
          <a:off x="-7439301" y="-1194813"/>
          <a:ext cx="9304819" cy="9304819"/>
        </a:xfrm>
        <a:prstGeom prst="blockArc">
          <a:avLst>
            <a:gd name="adj1" fmla="val 18900000"/>
            <a:gd name="adj2" fmla="val 2700000"/>
            <a:gd name="adj3" fmla="val 23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EB39C-38CB-4682-95BD-B6B9CBE73201}">
      <dsp:nvSpPr>
        <dsp:cNvPr id="0" name=""/>
        <dsp:cNvSpPr/>
      </dsp:nvSpPr>
      <dsp:spPr>
        <a:xfrm>
          <a:off x="3025732" y="1347915"/>
          <a:ext cx="6607638" cy="900743"/>
        </a:xfrm>
        <a:prstGeom prst="rect">
          <a:avLst/>
        </a:prstGeom>
        <a:solidFill>
          <a:srgbClr val="BCFC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7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Biên</a:t>
          </a:r>
          <a:r>
            <a:rPr lang="en-US" sz="2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độ</a:t>
          </a:r>
          <a:r>
            <a:rPr lang="en-US" sz="2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nhiệt</a:t>
          </a:r>
          <a:r>
            <a:rPr lang="en-US" sz="2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năm</a:t>
          </a:r>
          <a:r>
            <a:rPr lang="en-US" sz="2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là</a:t>
          </a:r>
          <a:r>
            <a:rPr lang="en-US" sz="2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 12,6</a:t>
          </a:r>
          <a:r>
            <a:rPr lang="en-US" sz="2800" kern="1200" baseline="30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0</a:t>
          </a:r>
          <a:r>
            <a:rPr lang="en-US" sz="2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C.</a:t>
          </a:r>
          <a:endParaRPr lang="en-US" sz="2800" b="0" kern="1200" dirty="0">
            <a:solidFill>
              <a:schemeClr val="tx1"/>
            </a:solidFill>
            <a:latin typeface="Times New Roman" panose="02020603050405020304" pitchFamily="18" charset="0"/>
            <a:ea typeface="Cambria" pitchFamily="18" charset="0"/>
            <a:cs typeface="Times New Roman" panose="02020603050405020304" pitchFamily="18" charset="0"/>
          </a:endParaRPr>
        </a:p>
      </dsp:txBody>
      <dsp:txXfrm>
        <a:off x="3025732" y="1347915"/>
        <a:ext cx="6607638" cy="900743"/>
      </dsp:txXfrm>
    </dsp:sp>
    <dsp:sp modelId="{9D6C96D5-59F1-4074-AA4E-276172A59D56}">
      <dsp:nvSpPr>
        <dsp:cNvPr id="0" name=""/>
        <dsp:cNvSpPr/>
      </dsp:nvSpPr>
      <dsp:spPr>
        <a:xfrm>
          <a:off x="353559" y="740962"/>
          <a:ext cx="2469415" cy="24694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DCC62-57C2-4C94-BB87-A51480EE7469}">
      <dsp:nvSpPr>
        <dsp:cNvPr id="0" name=""/>
        <dsp:cNvSpPr/>
      </dsp:nvSpPr>
      <dsp:spPr>
        <a:xfrm>
          <a:off x="2222431" y="3951756"/>
          <a:ext cx="7654762" cy="1975532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7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Nhiệt</a:t>
          </a:r>
          <a:r>
            <a:rPr lang="en-US" sz="2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độ</a:t>
          </a:r>
          <a:r>
            <a:rPr lang="en-US" sz="2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trung</a:t>
          </a:r>
          <a:r>
            <a:rPr lang="en-US" sz="2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bình</a:t>
          </a:r>
          <a:r>
            <a:rPr lang="en-US" sz="2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năm</a:t>
          </a:r>
          <a:r>
            <a:rPr lang="en-US" sz="2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là</a:t>
          </a:r>
          <a:r>
            <a:rPr lang="en-US" sz="2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 23,7</a:t>
          </a:r>
          <a:r>
            <a:rPr lang="en-US" sz="2800" kern="1200" baseline="30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0</a:t>
          </a:r>
          <a:r>
            <a:rPr lang="en-US" sz="2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C.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ea typeface="Cambria" pitchFamily="18" charset="0"/>
            <a:cs typeface="Times New Roman" panose="02020603050405020304" pitchFamily="18" charset="0"/>
          </a:endParaRPr>
        </a:p>
      </dsp:txBody>
      <dsp:txXfrm>
        <a:off x="2222431" y="3951756"/>
        <a:ext cx="7654762" cy="1975532"/>
      </dsp:txXfrm>
    </dsp:sp>
    <dsp:sp modelId="{BB02C15B-25BD-4CA5-8B62-85830BA892A9}">
      <dsp:nvSpPr>
        <dsp:cNvPr id="0" name=""/>
        <dsp:cNvSpPr/>
      </dsp:nvSpPr>
      <dsp:spPr>
        <a:xfrm>
          <a:off x="353559" y="3704814"/>
          <a:ext cx="2469415" cy="246941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97E28-FAE4-42DA-8D9D-5B4659273D7A}">
      <dsp:nvSpPr>
        <dsp:cNvPr id="0" name=""/>
        <dsp:cNvSpPr/>
      </dsp:nvSpPr>
      <dsp:spPr>
        <a:xfrm>
          <a:off x="-4773399" y="-737064"/>
          <a:ext cx="5727994" cy="5727994"/>
        </a:xfrm>
        <a:prstGeom prst="blockArc">
          <a:avLst>
            <a:gd name="adj1" fmla="val 18900000"/>
            <a:gd name="adj2" fmla="val 2700000"/>
            <a:gd name="adj3" fmla="val 37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0D094-D011-41D9-99E6-A86C2BF1BF63}">
      <dsp:nvSpPr>
        <dsp:cNvPr id="0" name=""/>
        <dsp:cNvSpPr/>
      </dsp:nvSpPr>
      <dsp:spPr>
        <a:xfrm>
          <a:off x="781966" y="670559"/>
          <a:ext cx="5230634" cy="1089539"/>
        </a:xfrm>
        <a:prstGeom prst="rect">
          <a:avLst/>
        </a:prstGeom>
        <a:solidFill>
          <a:srgbClr val="BCFC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60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tx1"/>
            </a:solidFill>
            <a:effectLst/>
            <a:latin typeface="Times New Roman" panose="02020603050405020304" pitchFamily="18" charset="0"/>
            <a:ea typeface="Cambria" pitchFamily="18" charset="0"/>
            <a:cs typeface="Times New Roman" panose="02020603050405020304" pitchFamily="18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Thời</a:t>
          </a:r>
          <a:r>
            <a:rPr lang="en-US" sz="2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gian</a:t>
          </a:r>
          <a:r>
            <a:rPr lang="en-US" sz="2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mùa</a:t>
          </a:r>
          <a:r>
            <a:rPr lang="en-US" sz="2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mưa</a:t>
          </a:r>
          <a:r>
            <a:rPr lang="en-US" sz="2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: </a:t>
          </a:r>
          <a:r>
            <a:rPr lang="en-US" sz="2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Tháng</a:t>
          </a:r>
          <a:r>
            <a:rPr lang="en-US" sz="2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rPr>
            <a:t> 5, 6, 7, 8, 9, 10</a:t>
          </a:r>
          <a:endParaRPr lang="en-US" sz="2800" b="0" kern="1200" dirty="0">
            <a:solidFill>
              <a:schemeClr val="tx1"/>
            </a:solidFill>
            <a:latin typeface="Times New Roman" panose="02020603050405020304" pitchFamily="18" charset="0"/>
            <a:ea typeface="Cambria" pitchFamily="18" charset="0"/>
            <a:cs typeface="Times New Roman" panose="02020603050405020304" pitchFamily="18" charset="0"/>
          </a:endParaRPr>
        </a:p>
      </dsp:txBody>
      <dsp:txXfrm>
        <a:off x="781966" y="670559"/>
        <a:ext cx="5230634" cy="1089539"/>
      </dsp:txXfrm>
    </dsp:sp>
    <dsp:sp modelId="{9D6C96D5-59F1-4074-AA4E-276172A59D56}">
      <dsp:nvSpPr>
        <dsp:cNvPr id="0" name=""/>
        <dsp:cNvSpPr/>
      </dsp:nvSpPr>
      <dsp:spPr>
        <a:xfrm>
          <a:off x="22439" y="455801"/>
          <a:ext cx="1519055" cy="15190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63D5D-CD14-4D40-A94F-BF5C0A4EE626}">
      <dsp:nvSpPr>
        <dsp:cNvPr id="0" name=""/>
        <dsp:cNvSpPr/>
      </dsp:nvSpPr>
      <dsp:spPr>
        <a:xfrm>
          <a:off x="781966" y="2430913"/>
          <a:ext cx="5230634" cy="1215244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600" tIns="71120" rIns="71120" bIns="7112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 dirty="0">
              <a:solidFill>
                <a:schemeClr val="tx1"/>
              </a:solidFill>
              <a:effectLst/>
              <a:latin typeface="+mj-lt"/>
              <a:ea typeface="Cambria" pitchFamily="18" charset="0"/>
            </a:rPr>
            <a:t>Lượng mưa trung bình năm là </a:t>
          </a:r>
          <a:r>
            <a:rPr lang="en-US" sz="2800" kern="1200" dirty="0">
              <a:solidFill>
                <a:schemeClr val="tx1"/>
              </a:solidFill>
              <a:effectLst/>
              <a:latin typeface="+mj-lt"/>
              <a:ea typeface="Cambria" pitchFamily="18" charset="0"/>
            </a:rPr>
            <a:t>1690,7mm</a:t>
          </a:r>
          <a:endParaRPr lang="en-US" sz="2800" kern="1200" dirty="0">
            <a:solidFill>
              <a:schemeClr val="tx1"/>
            </a:solidFill>
            <a:latin typeface="+mj-lt"/>
            <a:ea typeface="Cambria" pitchFamily="18" charset="0"/>
          </a:endParaRPr>
        </a:p>
      </dsp:txBody>
      <dsp:txXfrm>
        <a:off x="781966" y="2430913"/>
        <a:ext cx="5230634" cy="1215244"/>
      </dsp:txXfrm>
    </dsp:sp>
    <dsp:sp modelId="{BB02C15B-25BD-4CA5-8B62-85830BA892A9}">
      <dsp:nvSpPr>
        <dsp:cNvPr id="0" name=""/>
        <dsp:cNvSpPr/>
      </dsp:nvSpPr>
      <dsp:spPr>
        <a:xfrm>
          <a:off x="22439" y="2279008"/>
          <a:ext cx="1519055" cy="151905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2414484"/>
            <a:ext cx="117449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640" y="4404360"/>
            <a:ext cx="96723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4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1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85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0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17760" y="311258"/>
            <a:ext cx="310896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0880" y="311258"/>
            <a:ext cx="9096587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495" y="4994489"/>
            <a:ext cx="11744960" cy="1543685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495" y="3294275"/>
            <a:ext cx="11744960" cy="1700212"/>
          </a:xfrm>
        </p:spPr>
        <p:txBody>
          <a:bodyPr anchor="b"/>
          <a:lstStyle>
            <a:lvl1pPr marL="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7719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880" y="1813563"/>
            <a:ext cx="6102773" cy="5129425"/>
          </a:xfrm>
        </p:spPr>
        <p:txBody>
          <a:bodyPr/>
          <a:lstStyle>
            <a:lvl1pPr>
              <a:defRPr sz="2310"/>
            </a:lvl1pPr>
            <a:lvl2pPr>
              <a:defRPr sz="1980"/>
            </a:lvl2pPr>
            <a:lvl3pPr>
              <a:defRPr sz="1650"/>
            </a:lvl3pPr>
            <a:lvl4pPr>
              <a:defRPr sz="1485"/>
            </a:lvl4pPr>
            <a:lvl5pPr>
              <a:defRPr sz="1485"/>
            </a:lvl5pPr>
            <a:lvl6pPr>
              <a:defRPr sz="1485"/>
            </a:lvl6pPr>
            <a:lvl7pPr>
              <a:defRPr sz="1485"/>
            </a:lvl7pPr>
            <a:lvl8pPr>
              <a:defRPr sz="1485"/>
            </a:lvl8pPr>
            <a:lvl9pPr>
              <a:defRPr sz="14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3947" y="1813563"/>
            <a:ext cx="6102773" cy="5129425"/>
          </a:xfrm>
        </p:spPr>
        <p:txBody>
          <a:bodyPr/>
          <a:lstStyle>
            <a:lvl1pPr>
              <a:defRPr sz="2310"/>
            </a:lvl1pPr>
            <a:lvl2pPr>
              <a:defRPr sz="1980"/>
            </a:lvl2pPr>
            <a:lvl3pPr>
              <a:defRPr sz="1650"/>
            </a:lvl3pPr>
            <a:lvl4pPr>
              <a:defRPr sz="1485"/>
            </a:lvl4pPr>
            <a:lvl5pPr>
              <a:defRPr sz="1485"/>
            </a:lvl5pPr>
            <a:lvl6pPr>
              <a:defRPr sz="1485"/>
            </a:lvl6pPr>
            <a:lvl7pPr>
              <a:defRPr sz="1485"/>
            </a:lvl7pPr>
            <a:lvl8pPr>
              <a:defRPr sz="1485"/>
            </a:lvl8pPr>
            <a:lvl9pPr>
              <a:defRPr sz="14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881" y="1739795"/>
            <a:ext cx="6105173" cy="725064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881" y="2464859"/>
            <a:ext cx="6105173" cy="4478126"/>
          </a:xfrm>
        </p:spPr>
        <p:txBody>
          <a:bodyPr/>
          <a:lstStyle>
            <a:lvl1pPr>
              <a:defRPr sz="1980"/>
            </a:lvl1pPr>
            <a:lvl2pPr>
              <a:defRPr sz="1650"/>
            </a:lvl2pPr>
            <a:lvl3pPr>
              <a:defRPr sz="1485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19151" y="1739795"/>
            <a:ext cx="6107570" cy="725064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19151" y="2464859"/>
            <a:ext cx="6107570" cy="4478126"/>
          </a:xfrm>
        </p:spPr>
        <p:txBody>
          <a:bodyPr/>
          <a:lstStyle>
            <a:lvl1pPr>
              <a:defRPr sz="1980"/>
            </a:lvl1pPr>
            <a:lvl2pPr>
              <a:defRPr sz="1650"/>
            </a:lvl2pPr>
            <a:lvl3pPr>
              <a:defRPr sz="1485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1" y="309457"/>
            <a:ext cx="4545895" cy="1316990"/>
          </a:xfrm>
        </p:spPr>
        <p:txBody>
          <a:bodyPr anchor="b"/>
          <a:lstStyle>
            <a:lvl1pPr algn="l">
              <a:defRPr sz="16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2299" y="309458"/>
            <a:ext cx="7724422" cy="6633528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881" y="1626448"/>
            <a:ext cx="4545895" cy="5316538"/>
          </a:xfrm>
        </p:spPr>
        <p:txBody>
          <a:bodyPr/>
          <a:lstStyle>
            <a:lvl1pPr marL="0" indent="0">
              <a:buNone/>
              <a:defRPr sz="1155"/>
            </a:lvl1pPr>
            <a:lvl2pPr marL="377190" indent="0">
              <a:buNone/>
              <a:defRPr sz="990"/>
            </a:lvl2pPr>
            <a:lvl3pPr marL="754380" indent="0">
              <a:buNone/>
              <a:defRPr sz="825"/>
            </a:lvl3pPr>
            <a:lvl4pPr marL="1131570" indent="0">
              <a:buNone/>
              <a:defRPr sz="743"/>
            </a:lvl4pPr>
            <a:lvl5pPr marL="1508760" indent="0">
              <a:buNone/>
              <a:defRPr sz="743"/>
            </a:lvl5pPr>
            <a:lvl6pPr marL="1885950" indent="0">
              <a:buNone/>
              <a:defRPr sz="743"/>
            </a:lvl6pPr>
            <a:lvl7pPr marL="2263140" indent="0">
              <a:buNone/>
              <a:defRPr sz="743"/>
            </a:lvl7pPr>
            <a:lvl8pPr marL="2640330" indent="0">
              <a:buNone/>
              <a:defRPr sz="743"/>
            </a:lvl8pPr>
            <a:lvl9pPr marL="3017520" indent="0">
              <a:buNone/>
              <a:defRPr sz="7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347" y="5440681"/>
            <a:ext cx="8290560" cy="642303"/>
          </a:xfrm>
        </p:spPr>
        <p:txBody>
          <a:bodyPr anchor="b"/>
          <a:lstStyle>
            <a:lvl1pPr algn="l">
              <a:defRPr sz="16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8347" y="694478"/>
            <a:ext cx="8290560" cy="4663440"/>
          </a:xfrm>
        </p:spPr>
        <p:txBody>
          <a:bodyPr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8347" y="6082984"/>
            <a:ext cx="8290560" cy="912177"/>
          </a:xfrm>
        </p:spPr>
        <p:txBody>
          <a:bodyPr/>
          <a:lstStyle>
            <a:lvl1pPr marL="0" indent="0">
              <a:buNone/>
              <a:defRPr sz="1155"/>
            </a:lvl1pPr>
            <a:lvl2pPr marL="377190" indent="0">
              <a:buNone/>
              <a:defRPr sz="990"/>
            </a:lvl2pPr>
            <a:lvl3pPr marL="754380" indent="0">
              <a:buNone/>
              <a:defRPr sz="825"/>
            </a:lvl3pPr>
            <a:lvl4pPr marL="1131570" indent="0">
              <a:buNone/>
              <a:defRPr sz="743"/>
            </a:lvl4pPr>
            <a:lvl5pPr marL="1508760" indent="0">
              <a:buNone/>
              <a:defRPr sz="743"/>
            </a:lvl5pPr>
            <a:lvl6pPr marL="1885950" indent="0">
              <a:buNone/>
              <a:defRPr sz="743"/>
            </a:lvl6pPr>
            <a:lvl7pPr marL="2263140" indent="0">
              <a:buNone/>
              <a:defRPr sz="743"/>
            </a:lvl7pPr>
            <a:lvl8pPr marL="2640330" indent="0">
              <a:buNone/>
              <a:defRPr sz="743"/>
            </a:lvl8pPr>
            <a:lvl9pPr marL="3017520" indent="0">
              <a:buNone/>
              <a:defRPr sz="7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0880" y="311256"/>
            <a:ext cx="1243584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880" y="1813563"/>
            <a:ext cx="1243584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0880" y="7203865"/>
            <a:ext cx="322410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1014" y="7203865"/>
            <a:ext cx="4375573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2613" y="7203865"/>
            <a:ext cx="322410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54380" rtl="0" eaLnBrk="1" latinLnBrk="0" hangingPunct="1"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2893" indent="-282893" algn="l" defTabSz="754380" rtl="0" eaLnBrk="1" latinLnBrk="0" hangingPunct="1">
        <a:spcBef>
          <a:spcPct val="20000"/>
        </a:spcBef>
        <a:buFont typeface="Arial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12934" indent="-235744" algn="l" defTabSz="754380" rtl="0" eaLnBrk="1" latinLnBrk="0" hangingPunct="1">
        <a:spcBef>
          <a:spcPct val="20000"/>
        </a:spcBef>
        <a:buFont typeface="Arial" pitchFamily="34" charset="0"/>
        <a:buChar char="–"/>
        <a:defRPr sz="231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spcBef>
          <a:spcPct val="20000"/>
        </a:spcBef>
        <a:buFont typeface="Arial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spcBef>
          <a:spcPct val="20000"/>
        </a:spcBef>
        <a:buFont typeface="Arial" pitchFamily="34" charset="0"/>
        <a:buChar char="–"/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spcBef>
          <a:spcPct val="20000"/>
        </a:spcBef>
        <a:buFont typeface="Arial" pitchFamily="34" charset="0"/>
        <a:buChar char="»"/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7.png"/><Relationship Id="rId4" Type="http://schemas.openxmlformats.org/officeDocument/2006/relationships/image" Target="../media/image11.jpeg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pHVyVQ_nHWQ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HVyVQ_nHWQ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9OAu0lwg-Q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EC5E8B-4C42-4F49-9843-3076E1549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2600" y="0"/>
            <a:ext cx="14300199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4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47689"/>
            <a:ext cx="13817600" cy="7148512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85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3305709" y="2034669"/>
            <a:ext cx="182186" cy="188595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85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3368" y="547688"/>
            <a:ext cx="13817599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CÁC BƯỚC VẼ BIỂU ĐỒ KHÍ HẬU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400" b="1" dirty="0">
                <a:solidFill>
                  <a:srgbClr val="0099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Bước 1: Xác định các giá trị cao nhất trong bảng số liệu để tiến hành xây dựng hệ trục tọa độ.</a:t>
            </a:r>
            <a:endParaRPr lang="en-US" sz="2400" b="1" dirty="0">
              <a:solidFill>
                <a:srgbClr val="009900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Ví dụ: </a:t>
            </a:r>
            <a:r>
              <a:rPr lang="vi-VN" sz="2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Trạm </a:t>
            </a:r>
            <a:r>
              <a:rPr lang="en-US" sz="2400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Đông</a:t>
            </a:r>
            <a:r>
              <a:rPr lang="vi-VN" sz="2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) có nhiệt độ tháng cao nhất là 29,</a:t>
            </a:r>
            <a:r>
              <a:rPr lang="en-US" sz="2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°C, lượng mưa tháng cao nhất là </a:t>
            </a:r>
            <a:r>
              <a:rPr lang="en-US" sz="2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293, 5 </a:t>
            </a:r>
            <a:r>
              <a:rPr lang="vi-VN" sz="2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mm.</a:t>
            </a:r>
            <a:endParaRPr lang="en-US" sz="2400" dirty="0"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400" b="1" dirty="0">
                <a:solidFill>
                  <a:srgbClr val="0099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Bước 2: xây dựng hệ trục tọa độ, bao gồm 1 trục hoành và 2 trục tung</a:t>
            </a:r>
            <a:endParaRPr lang="en-US" sz="2400" b="1" dirty="0">
              <a:solidFill>
                <a:srgbClr val="009900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- Trục hoành thể hiện các tháng trong năm (12 tháng)</a:t>
            </a:r>
            <a:endParaRPr lang="en-US" sz="2400" dirty="0"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- Trục tung: (2 trục)</a:t>
            </a:r>
            <a:endParaRPr lang="en-US" sz="2400" dirty="0"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+ Một trục nhiệt độ: Ta sẽ lấy giá trị cao nhất trên trục thể hiện nhiệt độ </a:t>
            </a:r>
            <a:r>
              <a:rPr lang="nl-NL" sz="2400" baseline="300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0</a:t>
            </a:r>
            <a:r>
              <a:rPr lang="nl-NL" sz="2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là khoảng 30°C để cân xứng với trục lượng mưa, chia thành 6 đoạn mỗi đoạn bằng 5</a:t>
            </a:r>
            <a:r>
              <a:rPr lang="nl-NL" sz="2400" baseline="300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0</a:t>
            </a:r>
            <a:r>
              <a:rPr lang="nl-NL" sz="2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C.</a:t>
            </a:r>
            <a:endParaRPr lang="en-US" sz="2400" dirty="0"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+ Một trục lượng mưa: Ta sẽ lấy giá trị cao nhất trên trục thể hiện lượng mưa là khoảng 300mm, chia thành 6 đoạn mỗi đoạn bằng 50mm.</a:t>
            </a:r>
          </a:p>
          <a:p>
            <a:pPr algn="just"/>
            <a:r>
              <a:rPr lang="nl-NL" sz="2400" b="1" dirty="0">
                <a:solidFill>
                  <a:srgbClr val="0099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Bước 3: Vẽ biểu đồ lượng mưa</a:t>
            </a:r>
            <a:endParaRPr lang="en-US" sz="2400" b="1" dirty="0">
              <a:solidFill>
                <a:srgbClr val="009900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- Vẽ lần lượt tuần tự các cột lượng mưa từ tháng 1 cho đến tháng 12.</a:t>
            </a:r>
            <a:endParaRPr lang="en-US" sz="2400" dirty="0"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- Tháng 1 và tháng 12 sẽ vẽ liền với trục.</a:t>
            </a:r>
            <a:endParaRPr lang="en-US" sz="2400" dirty="0"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- Ví dụ: Tháng </a:t>
            </a:r>
            <a:r>
              <a:rPr lang="fr-FR" sz="2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1 </a:t>
            </a:r>
            <a:r>
              <a:rPr lang="fr-FR" sz="2400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lượng</a:t>
            </a:r>
            <a:r>
              <a:rPr lang="fr-FR" sz="2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mưa</a:t>
            </a:r>
            <a:r>
              <a:rPr lang="fr-FR" sz="2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là 22,9mm, </a:t>
            </a:r>
            <a:r>
              <a:rPr lang="fr-FR" sz="2400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tháng</a:t>
            </a:r>
            <a:r>
              <a:rPr lang="fr-FR" sz="2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2 là 11,1mm.</a:t>
            </a:r>
          </a:p>
          <a:p>
            <a:pPr algn="just"/>
            <a:r>
              <a:rPr lang="nl-NL" sz="2400" b="1" dirty="0">
                <a:solidFill>
                  <a:srgbClr val="0099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Bước 4: Vẽ đường biểu diễn nhiệt độ</a:t>
            </a:r>
            <a:endParaRPr lang="en-US" sz="2400" b="1" dirty="0">
              <a:solidFill>
                <a:srgbClr val="009900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- Xác định các điểm nhiệt độ giữa các tháng.</a:t>
            </a:r>
            <a:endParaRPr lang="en-US" sz="2400" dirty="0"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- Nối các điểm lại thành một đường liên tục.</a:t>
            </a:r>
            <a:endParaRPr lang="en-US" sz="2400" dirty="0"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400" b="1" dirty="0">
                <a:solidFill>
                  <a:srgbClr val="0099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Bước 5: Hoàn thiện biểu đồ</a:t>
            </a:r>
            <a:endParaRPr lang="en-US" sz="2400" b="1" dirty="0">
              <a:solidFill>
                <a:srgbClr val="009900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4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Bổ sung bảng chú giải, tên biểu đồ</a:t>
            </a:r>
            <a:endParaRPr lang="en-US" sz="2400" dirty="0"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32">
            <a:extLst>
              <a:ext uri="{FF2B5EF4-FFF2-40B4-BE49-F238E27FC236}">
                <a16:creationId xmlns:a16="http://schemas.microsoft.com/office/drawing/2014/main" id="{16C38299-4A86-46B4-B3B1-3B35EC414203}"/>
              </a:ext>
            </a:extLst>
          </p:cNvPr>
          <p:cNvSpPr/>
          <p:nvPr/>
        </p:nvSpPr>
        <p:spPr>
          <a:xfrm>
            <a:off x="127000" y="76200"/>
            <a:ext cx="404012" cy="524222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9E43ECF-7EC3-48A8-96D6-8507884B8D16}"/>
              </a:ext>
            </a:extLst>
          </p:cNvPr>
          <p:cNvSpPr txBox="1">
            <a:spLocks/>
          </p:cNvSpPr>
          <p:nvPr/>
        </p:nvSpPr>
        <p:spPr>
          <a:xfrm>
            <a:off x="639172" y="76200"/>
            <a:ext cx="3459462" cy="471488"/>
          </a:xfrm>
          <a:prstGeom prst="rect">
            <a:avLst/>
          </a:prstGeom>
        </p:spPr>
        <p:txBody>
          <a:bodyPr vert="horz" lIns="75438" tIns="37719" rIns="75438" bIns="37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2800" b="1" dirty="0">
              <a:solidFill>
                <a:srgbClr val="0D30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3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829" y="0"/>
            <a:ext cx="13817599" cy="7772400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85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3305709" y="2034669"/>
            <a:ext cx="182186" cy="188595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85">
              <a:solidFill>
                <a:prstClr val="black"/>
              </a:solidFill>
            </a:endParaRPr>
          </a:p>
        </p:txBody>
      </p:sp>
      <p:sp>
        <p:nvSpPr>
          <p:cNvPr id="24" name="Line 3"/>
          <p:cNvSpPr>
            <a:spLocks noChangeShapeType="1"/>
          </p:cNvSpPr>
          <p:nvPr/>
        </p:nvSpPr>
        <p:spPr bwMode="auto">
          <a:xfrm flipH="1" flipV="1">
            <a:off x="5345033" y="2346008"/>
            <a:ext cx="55009" cy="304895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85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V="1">
            <a:off x="5400040" y="5394960"/>
            <a:ext cx="301752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85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flipH="1" flipV="1">
            <a:off x="8390055" y="2346008"/>
            <a:ext cx="27504" cy="304895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85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4853639" y="2027322"/>
            <a:ext cx="139897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50" baseline="30000" dirty="0">
                <a:solidFill>
                  <a:srgbClr val="FF0000"/>
                </a:solidFill>
              </a:rPr>
              <a:t> </a:t>
            </a:r>
            <a:r>
              <a:rPr lang="en-US" sz="1650" dirty="0" err="1">
                <a:solidFill>
                  <a:srgbClr val="FF0000"/>
                </a:solidFill>
              </a:rPr>
              <a:t>Nhiệt</a:t>
            </a:r>
            <a:r>
              <a:rPr lang="en-US" sz="1650" dirty="0">
                <a:solidFill>
                  <a:srgbClr val="FF0000"/>
                </a:solidFill>
              </a:rPr>
              <a:t> </a:t>
            </a:r>
            <a:r>
              <a:rPr lang="en-US" sz="1650" dirty="0" err="1">
                <a:solidFill>
                  <a:srgbClr val="FF0000"/>
                </a:solidFill>
              </a:rPr>
              <a:t>độ</a:t>
            </a:r>
            <a:r>
              <a:rPr lang="en-US" sz="1650" dirty="0">
                <a:solidFill>
                  <a:srgbClr val="FF0000"/>
                </a:solidFill>
              </a:rPr>
              <a:t>(0C)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4834255" y="5143502"/>
            <a:ext cx="62865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50" b="0" dirty="0">
                <a:solidFill>
                  <a:srgbClr val="0000FF"/>
                </a:solidFill>
              </a:rPr>
              <a:t>    0</a:t>
            </a: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4771391" y="4766312"/>
            <a:ext cx="69151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50" b="0"/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4897120" y="4892040"/>
            <a:ext cx="628650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20" b="0" dirty="0">
                <a:solidFill>
                  <a:srgbClr val="0000FF"/>
                </a:solidFill>
              </a:rPr>
              <a:t> </a:t>
            </a:r>
            <a:r>
              <a:rPr lang="en-US" sz="1320" dirty="0">
                <a:solidFill>
                  <a:srgbClr val="0000FF"/>
                </a:solidFill>
              </a:rPr>
              <a:t>   5</a:t>
            </a: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5337176" y="5017770"/>
            <a:ext cx="6286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85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V="1">
            <a:off x="5325388" y="4640580"/>
            <a:ext cx="6286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85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5317530" y="4263390"/>
            <a:ext cx="6286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85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5313600" y="3886200"/>
            <a:ext cx="6286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85"/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5305740" y="3509010"/>
            <a:ext cx="6286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85"/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V="1">
            <a:off x="5305740" y="3068955"/>
            <a:ext cx="6286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85"/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4834255" y="4514850"/>
            <a:ext cx="628650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20" b="0" dirty="0">
                <a:solidFill>
                  <a:srgbClr val="0000FF"/>
                </a:solidFill>
              </a:rPr>
              <a:t> </a:t>
            </a:r>
            <a:r>
              <a:rPr lang="en-US" sz="1320" dirty="0">
                <a:solidFill>
                  <a:srgbClr val="0000FF"/>
                </a:solidFill>
              </a:rPr>
              <a:t>   10</a:t>
            </a:r>
          </a:p>
        </p:txBody>
      </p:sp>
      <p:sp>
        <p:nvSpPr>
          <p:cNvPr id="49" name="Text Box 21"/>
          <p:cNvSpPr txBox="1">
            <a:spLocks noChangeArrowheads="1"/>
          </p:cNvSpPr>
          <p:nvPr/>
        </p:nvSpPr>
        <p:spPr bwMode="auto">
          <a:xfrm>
            <a:off x="4834255" y="4137660"/>
            <a:ext cx="628650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20" b="0" dirty="0">
                <a:solidFill>
                  <a:srgbClr val="0000FF"/>
                </a:solidFill>
              </a:rPr>
              <a:t> </a:t>
            </a:r>
            <a:r>
              <a:rPr lang="en-US" sz="1320" dirty="0">
                <a:solidFill>
                  <a:srgbClr val="0000FF"/>
                </a:solidFill>
              </a:rPr>
              <a:t>   15</a:t>
            </a: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4834255" y="3760470"/>
            <a:ext cx="628650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20" b="0" dirty="0">
                <a:solidFill>
                  <a:srgbClr val="0000FF"/>
                </a:solidFill>
              </a:rPr>
              <a:t> </a:t>
            </a:r>
            <a:r>
              <a:rPr lang="en-US" sz="1320" dirty="0">
                <a:solidFill>
                  <a:srgbClr val="0000FF"/>
                </a:solidFill>
              </a:rPr>
              <a:t>   20</a:t>
            </a: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4834255" y="3320415"/>
            <a:ext cx="628650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20" b="0" dirty="0">
                <a:solidFill>
                  <a:srgbClr val="0000FF"/>
                </a:solidFill>
              </a:rPr>
              <a:t> </a:t>
            </a:r>
            <a:r>
              <a:rPr lang="en-US" sz="1320" dirty="0">
                <a:solidFill>
                  <a:srgbClr val="0000FF"/>
                </a:solidFill>
              </a:rPr>
              <a:t>   25</a:t>
            </a: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4865689" y="2943225"/>
            <a:ext cx="447908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20" b="0" dirty="0">
                <a:solidFill>
                  <a:srgbClr val="0000FF"/>
                </a:solidFill>
              </a:rPr>
              <a:t>  </a:t>
            </a:r>
            <a:r>
              <a:rPr lang="en-US" sz="1320" dirty="0">
                <a:solidFill>
                  <a:srgbClr val="0000FF"/>
                </a:solidFill>
              </a:rPr>
              <a:t> 30</a:t>
            </a:r>
          </a:p>
        </p:txBody>
      </p:sp>
      <p:sp>
        <p:nvSpPr>
          <p:cNvPr id="57" name="Rectangle 28"/>
          <p:cNvSpPr>
            <a:spLocks noChangeArrowheads="1"/>
          </p:cNvSpPr>
          <p:nvPr/>
        </p:nvSpPr>
        <p:spPr bwMode="auto">
          <a:xfrm>
            <a:off x="5400040" y="5165765"/>
            <a:ext cx="232436" cy="229196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85"/>
          </a:p>
        </p:txBody>
      </p:sp>
      <p:sp>
        <p:nvSpPr>
          <p:cNvPr id="58" name="Rectangle 29"/>
          <p:cNvSpPr>
            <a:spLocks noChangeArrowheads="1"/>
          </p:cNvSpPr>
          <p:nvPr/>
        </p:nvSpPr>
        <p:spPr bwMode="auto">
          <a:xfrm>
            <a:off x="5637130" y="5194579"/>
            <a:ext cx="251460" cy="193196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85"/>
          </a:p>
        </p:txBody>
      </p:sp>
      <p:sp>
        <p:nvSpPr>
          <p:cNvPr id="59" name="Rectangle 30"/>
          <p:cNvSpPr>
            <a:spLocks noChangeArrowheads="1"/>
          </p:cNvSpPr>
          <p:nvPr/>
        </p:nvSpPr>
        <p:spPr bwMode="auto">
          <a:xfrm>
            <a:off x="5902960" y="5080636"/>
            <a:ext cx="251460" cy="314324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85"/>
          </a:p>
        </p:txBody>
      </p:sp>
      <p:sp>
        <p:nvSpPr>
          <p:cNvPr id="60" name="Rectangle 31"/>
          <p:cNvSpPr>
            <a:spLocks noChangeArrowheads="1"/>
          </p:cNvSpPr>
          <p:nvPr/>
        </p:nvSpPr>
        <p:spPr bwMode="auto">
          <a:xfrm>
            <a:off x="6154420" y="4764515"/>
            <a:ext cx="251460" cy="630446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85"/>
          </a:p>
        </p:txBody>
      </p:sp>
      <p:sp>
        <p:nvSpPr>
          <p:cNvPr id="61" name="Rectangle 32"/>
          <p:cNvSpPr>
            <a:spLocks noChangeArrowheads="1"/>
          </p:cNvSpPr>
          <p:nvPr/>
        </p:nvSpPr>
        <p:spPr bwMode="auto">
          <a:xfrm>
            <a:off x="6405880" y="3975260"/>
            <a:ext cx="251460" cy="1419701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85"/>
          </a:p>
        </p:txBody>
      </p:sp>
      <p:sp>
        <p:nvSpPr>
          <p:cNvPr id="62" name="Rectangle 33"/>
          <p:cNvSpPr>
            <a:spLocks noChangeArrowheads="1"/>
          </p:cNvSpPr>
          <p:nvPr/>
        </p:nvSpPr>
        <p:spPr bwMode="auto">
          <a:xfrm>
            <a:off x="6657340" y="3600614"/>
            <a:ext cx="251460" cy="1794347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85"/>
          </a:p>
        </p:txBody>
      </p:sp>
      <p:sp>
        <p:nvSpPr>
          <p:cNvPr id="63" name="Rectangle 34"/>
          <p:cNvSpPr>
            <a:spLocks noChangeArrowheads="1"/>
          </p:cNvSpPr>
          <p:nvPr/>
        </p:nvSpPr>
        <p:spPr bwMode="auto">
          <a:xfrm>
            <a:off x="6908800" y="3495915"/>
            <a:ext cx="251460" cy="189904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85"/>
          </a:p>
        </p:txBody>
      </p:sp>
      <p:sp>
        <p:nvSpPr>
          <p:cNvPr id="64" name="Rectangle 35"/>
          <p:cNvSpPr>
            <a:spLocks noChangeArrowheads="1"/>
          </p:cNvSpPr>
          <p:nvPr/>
        </p:nvSpPr>
        <p:spPr bwMode="auto">
          <a:xfrm>
            <a:off x="7160260" y="3202943"/>
            <a:ext cx="251460" cy="2192018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85"/>
          </a:p>
        </p:txBody>
      </p:sp>
      <p:sp>
        <p:nvSpPr>
          <p:cNvPr id="65" name="Rectangle 36"/>
          <p:cNvSpPr>
            <a:spLocks noChangeArrowheads="1"/>
          </p:cNvSpPr>
          <p:nvPr/>
        </p:nvSpPr>
        <p:spPr bwMode="auto">
          <a:xfrm>
            <a:off x="7411720" y="3668868"/>
            <a:ext cx="251460" cy="1726093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85"/>
          </a:p>
        </p:txBody>
      </p:sp>
      <p:sp>
        <p:nvSpPr>
          <p:cNvPr id="66" name="Rectangle 37"/>
          <p:cNvSpPr>
            <a:spLocks noChangeArrowheads="1"/>
          </p:cNvSpPr>
          <p:nvPr/>
        </p:nvSpPr>
        <p:spPr bwMode="auto">
          <a:xfrm>
            <a:off x="7663180" y="3975260"/>
            <a:ext cx="251460" cy="1419701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85"/>
          </a:p>
        </p:txBody>
      </p:sp>
      <p:sp>
        <p:nvSpPr>
          <p:cNvPr id="67" name="Rectangle 38"/>
          <p:cNvSpPr>
            <a:spLocks noChangeArrowheads="1"/>
          </p:cNvSpPr>
          <p:nvPr/>
        </p:nvSpPr>
        <p:spPr bwMode="auto">
          <a:xfrm>
            <a:off x="7914640" y="4764514"/>
            <a:ext cx="251460" cy="630446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85"/>
          </a:p>
        </p:txBody>
      </p:sp>
      <p:sp>
        <p:nvSpPr>
          <p:cNvPr id="68" name="Rectangle 39"/>
          <p:cNvSpPr>
            <a:spLocks noChangeArrowheads="1"/>
          </p:cNvSpPr>
          <p:nvPr/>
        </p:nvSpPr>
        <p:spPr bwMode="auto">
          <a:xfrm>
            <a:off x="8166100" y="5120108"/>
            <a:ext cx="251460" cy="274853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85"/>
          </a:p>
        </p:txBody>
      </p:sp>
      <p:sp>
        <p:nvSpPr>
          <p:cNvPr id="69" name="Text Box 40"/>
          <p:cNvSpPr txBox="1">
            <a:spLocks noChangeArrowheads="1"/>
          </p:cNvSpPr>
          <p:nvPr/>
        </p:nvSpPr>
        <p:spPr bwMode="auto">
          <a:xfrm>
            <a:off x="5400041" y="5394962"/>
            <a:ext cx="314325" cy="32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85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" name="Text Box 41"/>
          <p:cNvSpPr txBox="1">
            <a:spLocks noChangeArrowheads="1"/>
          </p:cNvSpPr>
          <p:nvPr/>
        </p:nvSpPr>
        <p:spPr bwMode="auto">
          <a:xfrm>
            <a:off x="5651501" y="5394962"/>
            <a:ext cx="314325" cy="32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85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1" name="Text Box 42"/>
          <p:cNvSpPr txBox="1">
            <a:spLocks noChangeArrowheads="1"/>
          </p:cNvSpPr>
          <p:nvPr/>
        </p:nvSpPr>
        <p:spPr bwMode="auto">
          <a:xfrm>
            <a:off x="5902960" y="5394962"/>
            <a:ext cx="251460" cy="32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85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2" name="Line 43"/>
          <p:cNvSpPr>
            <a:spLocks noChangeShapeType="1"/>
          </p:cNvSpPr>
          <p:nvPr/>
        </p:nvSpPr>
        <p:spPr bwMode="auto">
          <a:xfrm>
            <a:off x="8417561" y="5017770"/>
            <a:ext cx="6286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85"/>
          </a:p>
        </p:txBody>
      </p:sp>
      <p:sp>
        <p:nvSpPr>
          <p:cNvPr id="73" name="Text Box 44"/>
          <p:cNvSpPr txBox="1">
            <a:spLocks noChangeArrowheads="1"/>
          </p:cNvSpPr>
          <p:nvPr/>
        </p:nvSpPr>
        <p:spPr bwMode="auto">
          <a:xfrm>
            <a:off x="8480425" y="4892040"/>
            <a:ext cx="628650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20" dirty="0">
                <a:solidFill>
                  <a:srgbClr val="0000FF"/>
                </a:solidFill>
              </a:rPr>
              <a:t>50</a:t>
            </a:r>
          </a:p>
        </p:txBody>
      </p:sp>
      <p:sp>
        <p:nvSpPr>
          <p:cNvPr id="74" name="Text Box 45"/>
          <p:cNvSpPr txBox="1">
            <a:spLocks noChangeArrowheads="1"/>
          </p:cNvSpPr>
          <p:nvPr/>
        </p:nvSpPr>
        <p:spPr bwMode="auto">
          <a:xfrm>
            <a:off x="8480425" y="5143502"/>
            <a:ext cx="62865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50" b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75" name="Line 46"/>
          <p:cNvSpPr>
            <a:spLocks noChangeShapeType="1"/>
          </p:cNvSpPr>
          <p:nvPr/>
        </p:nvSpPr>
        <p:spPr bwMode="auto">
          <a:xfrm>
            <a:off x="8417560" y="470344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85"/>
          </a:p>
        </p:txBody>
      </p:sp>
      <p:sp>
        <p:nvSpPr>
          <p:cNvPr id="77" name="Text Box 48"/>
          <p:cNvSpPr txBox="1">
            <a:spLocks noChangeArrowheads="1"/>
          </p:cNvSpPr>
          <p:nvPr/>
        </p:nvSpPr>
        <p:spPr bwMode="auto">
          <a:xfrm>
            <a:off x="8480425" y="4488656"/>
            <a:ext cx="628650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20" dirty="0">
                <a:solidFill>
                  <a:srgbClr val="0000FF"/>
                </a:solidFill>
              </a:rPr>
              <a:t>100</a:t>
            </a:r>
          </a:p>
        </p:txBody>
      </p:sp>
      <p:sp>
        <p:nvSpPr>
          <p:cNvPr id="79" name="Text Box 50"/>
          <p:cNvSpPr txBox="1">
            <a:spLocks noChangeArrowheads="1"/>
          </p:cNvSpPr>
          <p:nvPr/>
        </p:nvSpPr>
        <p:spPr bwMode="auto">
          <a:xfrm>
            <a:off x="8480425" y="4111466"/>
            <a:ext cx="628650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20" dirty="0">
                <a:solidFill>
                  <a:srgbClr val="0000FF"/>
                </a:solidFill>
              </a:rPr>
              <a:t>150</a:t>
            </a:r>
          </a:p>
        </p:txBody>
      </p:sp>
      <p:sp>
        <p:nvSpPr>
          <p:cNvPr id="80" name="Line 51"/>
          <p:cNvSpPr>
            <a:spLocks noChangeShapeType="1"/>
          </p:cNvSpPr>
          <p:nvPr/>
        </p:nvSpPr>
        <p:spPr bwMode="auto">
          <a:xfrm flipH="1">
            <a:off x="8480425" y="3949065"/>
            <a:ext cx="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85"/>
          </a:p>
        </p:txBody>
      </p:sp>
      <p:sp>
        <p:nvSpPr>
          <p:cNvPr id="87" name="Text Box 58"/>
          <p:cNvSpPr txBox="1">
            <a:spLocks noChangeArrowheads="1"/>
          </p:cNvSpPr>
          <p:nvPr/>
        </p:nvSpPr>
        <p:spPr bwMode="auto">
          <a:xfrm>
            <a:off x="8480425" y="2943225"/>
            <a:ext cx="628650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20" dirty="0">
                <a:solidFill>
                  <a:srgbClr val="0000FF"/>
                </a:solidFill>
              </a:rPr>
              <a:t>300</a:t>
            </a:r>
          </a:p>
        </p:txBody>
      </p:sp>
      <p:sp>
        <p:nvSpPr>
          <p:cNvPr id="88" name="Text Box 59"/>
          <p:cNvSpPr txBox="1">
            <a:spLocks noChangeArrowheads="1"/>
          </p:cNvSpPr>
          <p:nvPr/>
        </p:nvSpPr>
        <p:spPr bwMode="auto">
          <a:xfrm>
            <a:off x="8480425" y="3697605"/>
            <a:ext cx="628650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20" dirty="0">
                <a:solidFill>
                  <a:srgbClr val="0000FF"/>
                </a:solidFill>
              </a:rPr>
              <a:t>200</a:t>
            </a:r>
          </a:p>
        </p:txBody>
      </p:sp>
      <p:sp>
        <p:nvSpPr>
          <p:cNvPr id="89" name="Text Box 60"/>
          <p:cNvSpPr txBox="1">
            <a:spLocks noChangeArrowheads="1"/>
          </p:cNvSpPr>
          <p:nvPr/>
        </p:nvSpPr>
        <p:spPr bwMode="auto">
          <a:xfrm>
            <a:off x="8480425" y="3320415"/>
            <a:ext cx="628650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20" dirty="0">
                <a:solidFill>
                  <a:srgbClr val="0000FF"/>
                </a:solidFill>
              </a:rPr>
              <a:t>250</a:t>
            </a:r>
          </a:p>
        </p:txBody>
      </p:sp>
      <p:sp>
        <p:nvSpPr>
          <p:cNvPr id="93" name="Text Box 64"/>
          <p:cNvSpPr txBox="1">
            <a:spLocks noChangeArrowheads="1"/>
          </p:cNvSpPr>
          <p:nvPr/>
        </p:nvSpPr>
        <p:spPr bwMode="auto">
          <a:xfrm>
            <a:off x="8354696" y="5379245"/>
            <a:ext cx="119443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50" dirty="0" err="1">
                <a:solidFill>
                  <a:srgbClr val="0000FF"/>
                </a:solidFill>
              </a:rPr>
              <a:t>Tháng</a:t>
            </a:r>
            <a:endParaRPr lang="en-US" sz="1650" dirty="0">
              <a:solidFill>
                <a:srgbClr val="0000FF"/>
              </a:solidFill>
            </a:endParaRPr>
          </a:p>
        </p:txBody>
      </p:sp>
      <p:sp>
        <p:nvSpPr>
          <p:cNvPr id="94" name="Oval 65"/>
          <p:cNvSpPr>
            <a:spLocks noChangeArrowheads="1"/>
          </p:cNvSpPr>
          <p:nvPr/>
        </p:nvSpPr>
        <p:spPr bwMode="auto">
          <a:xfrm>
            <a:off x="5471397" y="4137661"/>
            <a:ext cx="62865" cy="6286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85"/>
          </a:p>
        </p:txBody>
      </p:sp>
      <p:sp>
        <p:nvSpPr>
          <p:cNvPr id="95" name="Oval 66"/>
          <p:cNvSpPr>
            <a:spLocks noChangeArrowheads="1"/>
          </p:cNvSpPr>
          <p:nvPr/>
        </p:nvSpPr>
        <p:spPr bwMode="auto">
          <a:xfrm>
            <a:off x="5682934" y="4042443"/>
            <a:ext cx="62865" cy="6286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85"/>
          </a:p>
        </p:txBody>
      </p:sp>
      <p:sp>
        <p:nvSpPr>
          <p:cNvPr id="96" name="Oval 67"/>
          <p:cNvSpPr>
            <a:spLocks noChangeArrowheads="1"/>
          </p:cNvSpPr>
          <p:nvPr/>
        </p:nvSpPr>
        <p:spPr bwMode="auto">
          <a:xfrm>
            <a:off x="5969753" y="3866805"/>
            <a:ext cx="62865" cy="6286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85"/>
          </a:p>
        </p:txBody>
      </p:sp>
      <p:sp>
        <p:nvSpPr>
          <p:cNvPr id="97" name="Oval 68"/>
          <p:cNvSpPr>
            <a:spLocks noChangeArrowheads="1"/>
          </p:cNvSpPr>
          <p:nvPr/>
        </p:nvSpPr>
        <p:spPr bwMode="auto">
          <a:xfrm>
            <a:off x="6221213" y="3538417"/>
            <a:ext cx="62865" cy="6286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85"/>
          </a:p>
        </p:txBody>
      </p:sp>
      <p:sp>
        <p:nvSpPr>
          <p:cNvPr id="98" name="Oval 69"/>
          <p:cNvSpPr>
            <a:spLocks noChangeArrowheads="1"/>
          </p:cNvSpPr>
          <p:nvPr/>
        </p:nvSpPr>
        <p:spPr bwMode="auto">
          <a:xfrm>
            <a:off x="6498580" y="3220880"/>
            <a:ext cx="62865" cy="6286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85"/>
          </a:p>
        </p:txBody>
      </p:sp>
      <p:sp>
        <p:nvSpPr>
          <p:cNvPr id="99" name="Oval 70"/>
          <p:cNvSpPr>
            <a:spLocks noChangeArrowheads="1"/>
          </p:cNvSpPr>
          <p:nvPr/>
        </p:nvSpPr>
        <p:spPr bwMode="auto">
          <a:xfrm>
            <a:off x="6738730" y="3114623"/>
            <a:ext cx="62865" cy="6286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85"/>
          </a:p>
        </p:txBody>
      </p:sp>
      <p:sp>
        <p:nvSpPr>
          <p:cNvPr id="100" name="Oval 71"/>
          <p:cNvSpPr>
            <a:spLocks noChangeArrowheads="1"/>
          </p:cNvSpPr>
          <p:nvPr/>
        </p:nvSpPr>
        <p:spPr bwMode="auto">
          <a:xfrm>
            <a:off x="7023629" y="3068956"/>
            <a:ext cx="62865" cy="6286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85"/>
          </a:p>
        </p:txBody>
      </p:sp>
      <p:sp>
        <p:nvSpPr>
          <p:cNvPr id="101" name="Oval 72"/>
          <p:cNvSpPr>
            <a:spLocks noChangeArrowheads="1"/>
          </p:cNvSpPr>
          <p:nvPr/>
        </p:nvSpPr>
        <p:spPr bwMode="auto">
          <a:xfrm>
            <a:off x="7241289" y="3131821"/>
            <a:ext cx="62865" cy="6286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85"/>
          </a:p>
        </p:txBody>
      </p:sp>
      <p:sp>
        <p:nvSpPr>
          <p:cNvPr id="102" name="Oval 73"/>
          <p:cNvSpPr>
            <a:spLocks noChangeArrowheads="1"/>
          </p:cNvSpPr>
          <p:nvPr/>
        </p:nvSpPr>
        <p:spPr bwMode="auto">
          <a:xfrm>
            <a:off x="7512904" y="3220880"/>
            <a:ext cx="62865" cy="6286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85"/>
          </a:p>
        </p:txBody>
      </p:sp>
      <p:sp>
        <p:nvSpPr>
          <p:cNvPr id="103" name="Oval 74"/>
          <p:cNvSpPr>
            <a:spLocks noChangeArrowheads="1"/>
          </p:cNvSpPr>
          <p:nvPr/>
        </p:nvSpPr>
        <p:spPr bwMode="auto">
          <a:xfrm>
            <a:off x="7758742" y="3529301"/>
            <a:ext cx="62865" cy="6286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85"/>
          </a:p>
        </p:txBody>
      </p:sp>
      <p:sp>
        <p:nvSpPr>
          <p:cNvPr id="104" name="Oval 75"/>
          <p:cNvSpPr>
            <a:spLocks noChangeArrowheads="1"/>
          </p:cNvSpPr>
          <p:nvPr/>
        </p:nvSpPr>
        <p:spPr bwMode="auto">
          <a:xfrm>
            <a:off x="8045931" y="3726346"/>
            <a:ext cx="62865" cy="6286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85"/>
          </a:p>
        </p:txBody>
      </p:sp>
      <p:sp>
        <p:nvSpPr>
          <p:cNvPr id="105" name="Oval 76"/>
          <p:cNvSpPr>
            <a:spLocks noChangeArrowheads="1"/>
          </p:cNvSpPr>
          <p:nvPr/>
        </p:nvSpPr>
        <p:spPr bwMode="auto">
          <a:xfrm>
            <a:off x="8280839" y="4059784"/>
            <a:ext cx="62865" cy="6286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85"/>
          </a:p>
        </p:txBody>
      </p:sp>
      <p:sp>
        <p:nvSpPr>
          <p:cNvPr id="106" name="Text Box 77"/>
          <p:cNvSpPr txBox="1">
            <a:spLocks noChangeArrowheads="1"/>
          </p:cNvSpPr>
          <p:nvPr/>
        </p:nvSpPr>
        <p:spPr bwMode="auto">
          <a:xfrm>
            <a:off x="6154420" y="5394962"/>
            <a:ext cx="251460" cy="32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85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7" name="Text Box 78"/>
          <p:cNvSpPr txBox="1">
            <a:spLocks noChangeArrowheads="1"/>
          </p:cNvSpPr>
          <p:nvPr/>
        </p:nvSpPr>
        <p:spPr bwMode="auto">
          <a:xfrm>
            <a:off x="6405880" y="5394962"/>
            <a:ext cx="251460" cy="32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85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8" name="Text Box 79"/>
          <p:cNvSpPr txBox="1">
            <a:spLocks noChangeArrowheads="1"/>
          </p:cNvSpPr>
          <p:nvPr/>
        </p:nvSpPr>
        <p:spPr bwMode="auto">
          <a:xfrm>
            <a:off x="6594475" y="5394962"/>
            <a:ext cx="377190" cy="32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85">
                <a:solidFill>
                  <a:srgbClr val="FF0000"/>
                </a:solidFill>
              </a:rPr>
              <a:t> 6</a:t>
            </a:r>
          </a:p>
        </p:txBody>
      </p:sp>
      <p:sp>
        <p:nvSpPr>
          <p:cNvPr id="109" name="Text Box 80"/>
          <p:cNvSpPr txBox="1">
            <a:spLocks noChangeArrowheads="1"/>
          </p:cNvSpPr>
          <p:nvPr/>
        </p:nvSpPr>
        <p:spPr bwMode="auto">
          <a:xfrm>
            <a:off x="6908800" y="5143501"/>
            <a:ext cx="25146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50">
                <a:solidFill>
                  <a:srgbClr val="FF0000"/>
                </a:solidFill>
              </a:rPr>
              <a:t>   7</a:t>
            </a:r>
          </a:p>
        </p:txBody>
      </p:sp>
      <p:sp>
        <p:nvSpPr>
          <p:cNvPr id="110" name="Text Box 81"/>
          <p:cNvSpPr txBox="1">
            <a:spLocks noChangeArrowheads="1"/>
          </p:cNvSpPr>
          <p:nvPr/>
        </p:nvSpPr>
        <p:spPr bwMode="auto">
          <a:xfrm>
            <a:off x="7128829" y="5394962"/>
            <a:ext cx="314325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85">
                <a:solidFill>
                  <a:srgbClr val="FF0000"/>
                </a:solidFill>
              </a:rPr>
              <a:t> 8</a:t>
            </a:r>
          </a:p>
        </p:txBody>
      </p:sp>
      <p:sp>
        <p:nvSpPr>
          <p:cNvPr id="111" name="Text Box 82"/>
          <p:cNvSpPr txBox="1">
            <a:spLocks noChangeArrowheads="1"/>
          </p:cNvSpPr>
          <p:nvPr/>
        </p:nvSpPr>
        <p:spPr bwMode="auto">
          <a:xfrm>
            <a:off x="7317422" y="5394961"/>
            <a:ext cx="361474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85">
                <a:solidFill>
                  <a:srgbClr val="FF0000"/>
                </a:solidFill>
              </a:rPr>
              <a:t>  9</a:t>
            </a:r>
          </a:p>
        </p:txBody>
      </p:sp>
      <p:sp>
        <p:nvSpPr>
          <p:cNvPr id="112" name="Text Box 83"/>
          <p:cNvSpPr txBox="1">
            <a:spLocks noChangeArrowheads="1"/>
          </p:cNvSpPr>
          <p:nvPr/>
        </p:nvSpPr>
        <p:spPr bwMode="auto">
          <a:xfrm>
            <a:off x="7600315" y="5394962"/>
            <a:ext cx="377190" cy="32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85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3" name="Text Box 84"/>
          <p:cNvSpPr txBox="1">
            <a:spLocks noChangeArrowheads="1"/>
          </p:cNvSpPr>
          <p:nvPr/>
        </p:nvSpPr>
        <p:spPr bwMode="auto">
          <a:xfrm>
            <a:off x="7851775" y="5394962"/>
            <a:ext cx="377190" cy="32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85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4" name="Text Box 85"/>
          <p:cNvSpPr txBox="1">
            <a:spLocks noChangeArrowheads="1"/>
          </p:cNvSpPr>
          <p:nvPr/>
        </p:nvSpPr>
        <p:spPr bwMode="auto">
          <a:xfrm>
            <a:off x="8103235" y="5394962"/>
            <a:ext cx="502920" cy="32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85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5" name="Line 86"/>
          <p:cNvSpPr>
            <a:spLocks noChangeShapeType="1"/>
          </p:cNvSpPr>
          <p:nvPr/>
        </p:nvSpPr>
        <p:spPr bwMode="auto">
          <a:xfrm flipV="1">
            <a:off x="5542752" y="4065213"/>
            <a:ext cx="191258" cy="9552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85"/>
          </a:p>
        </p:txBody>
      </p:sp>
      <p:sp>
        <p:nvSpPr>
          <p:cNvPr id="116" name="Line 87"/>
          <p:cNvSpPr>
            <a:spLocks noChangeShapeType="1"/>
          </p:cNvSpPr>
          <p:nvPr/>
        </p:nvSpPr>
        <p:spPr bwMode="auto">
          <a:xfrm flipV="1">
            <a:off x="5754330" y="3871604"/>
            <a:ext cx="282893" cy="19252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85"/>
          </a:p>
        </p:txBody>
      </p:sp>
      <p:sp>
        <p:nvSpPr>
          <p:cNvPr id="117" name="Line 88"/>
          <p:cNvSpPr>
            <a:spLocks noChangeShapeType="1"/>
          </p:cNvSpPr>
          <p:nvPr/>
        </p:nvSpPr>
        <p:spPr bwMode="auto">
          <a:xfrm flipH="1">
            <a:off x="6032619" y="3610448"/>
            <a:ext cx="211707" cy="25635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85"/>
          </a:p>
        </p:txBody>
      </p:sp>
      <p:sp>
        <p:nvSpPr>
          <p:cNvPr id="118" name="Line 89"/>
          <p:cNvSpPr>
            <a:spLocks noChangeShapeType="1"/>
          </p:cNvSpPr>
          <p:nvPr/>
        </p:nvSpPr>
        <p:spPr bwMode="auto">
          <a:xfrm flipV="1">
            <a:off x="6284078" y="3283745"/>
            <a:ext cx="238501" cy="25919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85"/>
          </a:p>
        </p:txBody>
      </p:sp>
      <p:sp>
        <p:nvSpPr>
          <p:cNvPr id="119" name="Line 90"/>
          <p:cNvSpPr>
            <a:spLocks noChangeShapeType="1"/>
          </p:cNvSpPr>
          <p:nvPr/>
        </p:nvSpPr>
        <p:spPr bwMode="auto">
          <a:xfrm flipV="1">
            <a:off x="6561446" y="3164544"/>
            <a:ext cx="194036" cy="7222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85"/>
          </a:p>
        </p:txBody>
      </p:sp>
      <p:sp>
        <p:nvSpPr>
          <p:cNvPr id="120" name="Line 91"/>
          <p:cNvSpPr>
            <a:spLocks noChangeShapeType="1"/>
          </p:cNvSpPr>
          <p:nvPr/>
        </p:nvSpPr>
        <p:spPr bwMode="auto">
          <a:xfrm flipV="1">
            <a:off x="6799193" y="3095194"/>
            <a:ext cx="233425" cy="5230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85"/>
          </a:p>
        </p:txBody>
      </p:sp>
      <p:sp>
        <p:nvSpPr>
          <p:cNvPr id="121" name="Line 92"/>
          <p:cNvSpPr>
            <a:spLocks noChangeShapeType="1"/>
          </p:cNvSpPr>
          <p:nvPr/>
        </p:nvSpPr>
        <p:spPr bwMode="auto">
          <a:xfrm>
            <a:off x="7080422" y="3108051"/>
            <a:ext cx="187096" cy="3877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85"/>
          </a:p>
        </p:txBody>
      </p:sp>
      <p:sp>
        <p:nvSpPr>
          <p:cNvPr id="122" name="Line 93"/>
          <p:cNvSpPr>
            <a:spLocks noChangeShapeType="1"/>
          </p:cNvSpPr>
          <p:nvPr/>
        </p:nvSpPr>
        <p:spPr bwMode="auto">
          <a:xfrm>
            <a:off x="7314009" y="3183676"/>
            <a:ext cx="223478" cy="623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85"/>
          </a:p>
        </p:txBody>
      </p:sp>
      <p:sp>
        <p:nvSpPr>
          <p:cNvPr id="123" name="Line 94"/>
          <p:cNvSpPr>
            <a:spLocks noChangeShapeType="1"/>
          </p:cNvSpPr>
          <p:nvPr/>
        </p:nvSpPr>
        <p:spPr bwMode="auto">
          <a:xfrm>
            <a:off x="7561197" y="3287300"/>
            <a:ext cx="223786" cy="25564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85"/>
          </a:p>
        </p:txBody>
      </p:sp>
      <p:sp>
        <p:nvSpPr>
          <p:cNvPr id="124" name="Line 95"/>
          <p:cNvSpPr>
            <a:spLocks noChangeShapeType="1"/>
          </p:cNvSpPr>
          <p:nvPr/>
        </p:nvSpPr>
        <p:spPr bwMode="auto">
          <a:xfrm>
            <a:off x="7809117" y="3592166"/>
            <a:ext cx="254832" cy="16830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85"/>
          </a:p>
        </p:txBody>
      </p:sp>
      <p:sp>
        <p:nvSpPr>
          <p:cNvPr id="125" name="Line 96"/>
          <p:cNvSpPr>
            <a:spLocks noChangeShapeType="1"/>
          </p:cNvSpPr>
          <p:nvPr/>
        </p:nvSpPr>
        <p:spPr bwMode="auto">
          <a:xfrm>
            <a:off x="8084419" y="3776153"/>
            <a:ext cx="219834" cy="28363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85"/>
          </a:p>
        </p:txBody>
      </p:sp>
      <p:sp>
        <p:nvSpPr>
          <p:cNvPr id="128" name="Text Box 99"/>
          <p:cNvSpPr txBox="1">
            <a:spLocks noChangeArrowheads="1"/>
          </p:cNvSpPr>
          <p:nvPr/>
        </p:nvSpPr>
        <p:spPr bwMode="auto">
          <a:xfrm>
            <a:off x="6091555" y="5709287"/>
            <a:ext cx="201168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50" dirty="0" err="1">
                <a:solidFill>
                  <a:srgbClr val="000066"/>
                </a:solidFill>
              </a:rPr>
              <a:t>Nhiệt</a:t>
            </a:r>
            <a:r>
              <a:rPr lang="en-US" sz="1650" dirty="0">
                <a:solidFill>
                  <a:srgbClr val="000066"/>
                </a:solidFill>
              </a:rPr>
              <a:t> </a:t>
            </a:r>
            <a:r>
              <a:rPr lang="en-US" sz="1650" dirty="0" err="1">
                <a:solidFill>
                  <a:srgbClr val="000066"/>
                </a:solidFill>
              </a:rPr>
              <a:t>độ</a:t>
            </a:r>
            <a:endParaRPr lang="en-US" sz="1650" dirty="0">
              <a:solidFill>
                <a:srgbClr val="000066"/>
              </a:solidFill>
            </a:endParaRPr>
          </a:p>
        </p:txBody>
      </p:sp>
      <p:sp>
        <p:nvSpPr>
          <p:cNvPr id="129" name="Text Box 100"/>
          <p:cNvSpPr txBox="1">
            <a:spLocks noChangeArrowheads="1"/>
          </p:cNvSpPr>
          <p:nvPr/>
        </p:nvSpPr>
        <p:spPr bwMode="auto">
          <a:xfrm>
            <a:off x="7764668" y="2025066"/>
            <a:ext cx="188595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50" dirty="0" err="1">
                <a:solidFill>
                  <a:srgbClr val="FF0000"/>
                </a:solidFill>
              </a:rPr>
              <a:t>Lượng</a:t>
            </a:r>
            <a:r>
              <a:rPr lang="en-US" sz="1650" dirty="0">
                <a:solidFill>
                  <a:srgbClr val="FF0000"/>
                </a:solidFill>
              </a:rPr>
              <a:t> </a:t>
            </a:r>
            <a:r>
              <a:rPr lang="en-US" sz="1650" dirty="0" err="1">
                <a:solidFill>
                  <a:srgbClr val="FF0000"/>
                </a:solidFill>
              </a:rPr>
              <a:t>mưa</a:t>
            </a:r>
            <a:r>
              <a:rPr lang="en-US" sz="1650" dirty="0">
                <a:solidFill>
                  <a:srgbClr val="FF0000"/>
                </a:solidFill>
              </a:rPr>
              <a:t>(mm)</a:t>
            </a:r>
          </a:p>
        </p:txBody>
      </p:sp>
      <p:sp>
        <p:nvSpPr>
          <p:cNvPr id="130" name="Text Box 101"/>
          <p:cNvSpPr txBox="1">
            <a:spLocks noChangeArrowheads="1"/>
          </p:cNvSpPr>
          <p:nvPr/>
        </p:nvSpPr>
        <p:spPr bwMode="auto">
          <a:xfrm>
            <a:off x="3639820" y="6070760"/>
            <a:ext cx="678942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Biểu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đồ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thể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nhiệt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độ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lượng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mưa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Đông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Nội</a:t>
            </a:r>
            <a:r>
              <a:rPr lang="en-US" sz="16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131" name="Line 102"/>
          <p:cNvSpPr>
            <a:spLocks noChangeShapeType="1"/>
          </p:cNvSpPr>
          <p:nvPr/>
        </p:nvSpPr>
        <p:spPr bwMode="auto">
          <a:xfrm>
            <a:off x="5462906" y="5897880"/>
            <a:ext cx="56578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85"/>
          </a:p>
        </p:txBody>
      </p:sp>
      <p:sp>
        <p:nvSpPr>
          <p:cNvPr id="132" name="Line 43"/>
          <p:cNvSpPr>
            <a:spLocks noChangeShapeType="1"/>
          </p:cNvSpPr>
          <p:nvPr/>
        </p:nvSpPr>
        <p:spPr bwMode="auto">
          <a:xfrm>
            <a:off x="8410357" y="4640580"/>
            <a:ext cx="6286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85" dirty="0"/>
          </a:p>
        </p:txBody>
      </p:sp>
      <p:sp>
        <p:nvSpPr>
          <p:cNvPr id="133" name="Line 43"/>
          <p:cNvSpPr>
            <a:spLocks noChangeShapeType="1"/>
          </p:cNvSpPr>
          <p:nvPr/>
        </p:nvSpPr>
        <p:spPr bwMode="auto">
          <a:xfrm>
            <a:off x="8402499" y="4267319"/>
            <a:ext cx="6286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85" dirty="0"/>
          </a:p>
        </p:txBody>
      </p:sp>
      <p:sp>
        <p:nvSpPr>
          <p:cNvPr id="134" name="Line 43"/>
          <p:cNvSpPr>
            <a:spLocks noChangeShapeType="1"/>
          </p:cNvSpPr>
          <p:nvPr/>
        </p:nvSpPr>
        <p:spPr bwMode="auto">
          <a:xfrm>
            <a:off x="8401845" y="3886200"/>
            <a:ext cx="6286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85" dirty="0"/>
          </a:p>
        </p:txBody>
      </p:sp>
      <p:sp>
        <p:nvSpPr>
          <p:cNvPr id="135" name="Line 43"/>
          <p:cNvSpPr>
            <a:spLocks noChangeShapeType="1"/>
          </p:cNvSpPr>
          <p:nvPr/>
        </p:nvSpPr>
        <p:spPr bwMode="auto">
          <a:xfrm>
            <a:off x="8397915" y="3509010"/>
            <a:ext cx="6286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85" dirty="0"/>
          </a:p>
        </p:txBody>
      </p:sp>
      <p:sp>
        <p:nvSpPr>
          <p:cNvPr id="136" name="Line 43"/>
          <p:cNvSpPr>
            <a:spLocks noChangeShapeType="1"/>
          </p:cNvSpPr>
          <p:nvPr/>
        </p:nvSpPr>
        <p:spPr bwMode="auto">
          <a:xfrm>
            <a:off x="8390057" y="3127891"/>
            <a:ext cx="6286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85" dirty="0"/>
          </a:p>
        </p:txBody>
      </p:sp>
      <p:sp>
        <p:nvSpPr>
          <p:cNvPr id="138" name="Oval 74"/>
          <p:cNvSpPr>
            <a:spLocks noChangeArrowheads="1"/>
          </p:cNvSpPr>
          <p:nvPr/>
        </p:nvSpPr>
        <p:spPr bwMode="auto">
          <a:xfrm>
            <a:off x="5994108" y="5866224"/>
            <a:ext cx="62865" cy="6286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85"/>
          </a:p>
        </p:txBody>
      </p:sp>
      <p:sp>
        <p:nvSpPr>
          <p:cNvPr id="139" name="Rectangle 97"/>
          <p:cNvSpPr>
            <a:spLocks noChangeArrowheads="1"/>
          </p:cNvSpPr>
          <p:nvPr/>
        </p:nvSpPr>
        <p:spPr bwMode="auto">
          <a:xfrm>
            <a:off x="7128828" y="5722382"/>
            <a:ext cx="251460" cy="25146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85"/>
          </a:p>
        </p:txBody>
      </p:sp>
      <p:sp>
        <p:nvSpPr>
          <p:cNvPr id="140" name="Text Box 98"/>
          <p:cNvSpPr txBox="1">
            <a:spLocks noChangeArrowheads="1"/>
          </p:cNvSpPr>
          <p:nvPr/>
        </p:nvSpPr>
        <p:spPr bwMode="auto">
          <a:xfrm>
            <a:off x="7443153" y="5709287"/>
            <a:ext cx="176022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50" dirty="0" err="1">
                <a:solidFill>
                  <a:srgbClr val="000066"/>
                </a:solidFill>
              </a:rPr>
              <a:t>Lượng</a:t>
            </a:r>
            <a:r>
              <a:rPr lang="en-US" sz="1650" dirty="0">
                <a:solidFill>
                  <a:srgbClr val="000066"/>
                </a:solidFill>
              </a:rPr>
              <a:t> </a:t>
            </a:r>
            <a:r>
              <a:rPr lang="en-US" sz="1650" dirty="0" err="1">
                <a:solidFill>
                  <a:srgbClr val="000066"/>
                </a:solidFill>
              </a:rPr>
              <a:t>mưa</a:t>
            </a:r>
            <a:endParaRPr lang="en-US" sz="1650" dirty="0">
              <a:solidFill>
                <a:srgbClr val="000066"/>
              </a:solidFill>
            </a:endParaRPr>
          </a:p>
        </p:txBody>
      </p:sp>
      <p:sp>
        <p:nvSpPr>
          <p:cNvPr id="126" name="Oval 74"/>
          <p:cNvSpPr>
            <a:spLocks noChangeArrowheads="1"/>
          </p:cNvSpPr>
          <p:nvPr/>
        </p:nvSpPr>
        <p:spPr bwMode="auto">
          <a:xfrm>
            <a:off x="5444584" y="5855926"/>
            <a:ext cx="62865" cy="6286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85"/>
          </a:p>
        </p:txBody>
      </p:sp>
      <p:sp>
        <p:nvSpPr>
          <p:cNvPr id="127" name="Text Box 40"/>
          <p:cNvSpPr txBox="1">
            <a:spLocks noChangeArrowheads="1"/>
          </p:cNvSpPr>
          <p:nvPr/>
        </p:nvSpPr>
        <p:spPr bwMode="auto">
          <a:xfrm>
            <a:off x="5307954" y="3940569"/>
            <a:ext cx="430873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90" dirty="0">
                <a:solidFill>
                  <a:srgbClr val="FF0000"/>
                </a:solidFill>
              </a:rPr>
              <a:t>16,5</a:t>
            </a:r>
          </a:p>
        </p:txBody>
      </p:sp>
      <p:sp>
        <p:nvSpPr>
          <p:cNvPr id="141" name="Text Box 40"/>
          <p:cNvSpPr txBox="1">
            <a:spLocks noChangeArrowheads="1"/>
          </p:cNvSpPr>
          <p:nvPr/>
        </p:nvSpPr>
        <p:spPr bwMode="auto">
          <a:xfrm>
            <a:off x="5472537" y="3852862"/>
            <a:ext cx="430873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90" dirty="0">
                <a:solidFill>
                  <a:srgbClr val="FF0000"/>
                </a:solidFill>
              </a:rPr>
              <a:t>17,8</a:t>
            </a:r>
          </a:p>
        </p:txBody>
      </p:sp>
      <p:sp>
        <p:nvSpPr>
          <p:cNvPr id="142" name="Text Box 40"/>
          <p:cNvSpPr txBox="1">
            <a:spLocks noChangeArrowheads="1"/>
          </p:cNvSpPr>
          <p:nvPr/>
        </p:nvSpPr>
        <p:spPr bwMode="auto">
          <a:xfrm>
            <a:off x="5638893" y="3630746"/>
            <a:ext cx="430873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90" dirty="0">
                <a:solidFill>
                  <a:srgbClr val="FF0000"/>
                </a:solidFill>
              </a:rPr>
              <a:t>20, 3</a:t>
            </a:r>
          </a:p>
        </p:txBody>
      </p:sp>
      <p:sp>
        <p:nvSpPr>
          <p:cNvPr id="143" name="Text Box 40"/>
          <p:cNvSpPr txBox="1">
            <a:spLocks noChangeArrowheads="1"/>
          </p:cNvSpPr>
          <p:nvPr/>
        </p:nvSpPr>
        <p:spPr bwMode="auto">
          <a:xfrm>
            <a:off x="5919165" y="3384507"/>
            <a:ext cx="430873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90" dirty="0">
                <a:solidFill>
                  <a:srgbClr val="FF0000"/>
                </a:solidFill>
              </a:rPr>
              <a:t>24, 0</a:t>
            </a:r>
          </a:p>
        </p:txBody>
      </p:sp>
      <p:sp>
        <p:nvSpPr>
          <p:cNvPr id="144" name="Text Box 40"/>
          <p:cNvSpPr txBox="1">
            <a:spLocks noChangeArrowheads="1"/>
          </p:cNvSpPr>
          <p:nvPr/>
        </p:nvSpPr>
        <p:spPr bwMode="auto">
          <a:xfrm>
            <a:off x="6206674" y="3009974"/>
            <a:ext cx="430873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90" dirty="0">
                <a:solidFill>
                  <a:srgbClr val="FF0000"/>
                </a:solidFill>
              </a:rPr>
              <a:t>27,1 </a:t>
            </a:r>
          </a:p>
        </p:txBody>
      </p:sp>
      <p:sp>
        <p:nvSpPr>
          <p:cNvPr id="145" name="Text Box 40"/>
          <p:cNvSpPr txBox="1">
            <a:spLocks noChangeArrowheads="1"/>
          </p:cNvSpPr>
          <p:nvPr/>
        </p:nvSpPr>
        <p:spPr bwMode="auto">
          <a:xfrm>
            <a:off x="6539085" y="2829565"/>
            <a:ext cx="376820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90" dirty="0">
                <a:solidFill>
                  <a:srgbClr val="FF0000"/>
                </a:solidFill>
              </a:rPr>
              <a:t>29,0</a:t>
            </a:r>
          </a:p>
        </p:txBody>
      </p:sp>
      <p:sp>
        <p:nvSpPr>
          <p:cNvPr id="146" name="Text Box 40"/>
          <p:cNvSpPr txBox="1">
            <a:spLocks noChangeArrowheads="1"/>
          </p:cNvSpPr>
          <p:nvPr/>
        </p:nvSpPr>
        <p:spPr bwMode="auto">
          <a:xfrm>
            <a:off x="6861502" y="2850946"/>
            <a:ext cx="376820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90" dirty="0">
                <a:solidFill>
                  <a:srgbClr val="FF0000"/>
                </a:solidFill>
              </a:rPr>
              <a:t>29,1</a:t>
            </a:r>
          </a:p>
        </p:txBody>
      </p:sp>
      <p:sp>
        <p:nvSpPr>
          <p:cNvPr id="147" name="Text Box 40"/>
          <p:cNvSpPr txBox="1">
            <a:spLocks noChangeArrowheads="1"/>
          </p:cNvSpPr>
          <p:nvPr/>
        </p:nvSpPr>
        <p:spPr bwMode="auto">
          <a:xfrm>
            <a:off x="7133927" y="2887367"/>
            <a:ext cx="376820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90" dirty="0">
                <a:solidFill>
                  <a:srgbClr val="FF0000"/>
                </a:solidFill>
              </a:rPr>
              <a:t>28,4</a:t>
            </a:r>
          </a:p>
        </p:txBody>
      </p:sp>
      <p:sp>
        <p:nvSpPr>
          <p:cNvPr id="148" name="Text Box 40"/>
          <p:cNvSpPr txBox="1">
            <a:spLocks noChangeArrowheads="1"/>
          </p:cNvSpPr>
          <p:nvPr/>
        </p:nvSpPr>
        <p:spPr bwMode="auto">
          <a:xfrm>
            <a:off x="7427472" y="3045155"/>
            <a:ext cx="376820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90" dirty="0">
                <a:solidFill>
                  <a:srgbClr val="FF0000"/>
                </a:solidFill>
              </a:rPr>
              <a:t>27,2</a:t>
            </a:r>
          </a:p>
        </p:txBody>
      </p:sp>
      <p:sp>
        <p:nvSpPr>
          <p:cNvPr id="149" name="Text Box 40"/>
          <p:cNvSpPr txBox="1">
            <a:spLocks noChangeArrowheads="1"/>
          </p:cNvSpPr>
          <p:nvPr/>
        </p:nvSpPr>
        <p:spPr bwMode="auto">
          <a:xfrm>
            <a:off x="7707600" y="3339660"/>
            <a:ext cx="376820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90" dirty="0">
                <a:solidFill>
                  <a:srgbClr val="FF0000"/>
                </a:solidFill>
              </a:rPr>
              <a:t>24,9</a:t>
            </a:r>
          </a:p>
        </p:txBody>
      </p:sp>
      <p:sp>
        <p:nvSpPr>
          <p:cNvPr id="150" name="Text Box 40"/>
          <p:cNvSpPr txBox="1">
            <a:spLocks noChangeArrowheads="1"/>
          </p:cNvSpPr>
          <p:nvPr/>
        </p:nvSpPr>
        <p:spPr bwMode="auto">
          <a:xfrm>
            <a:off x="7959060" y="3512481"/>
            <a:ext cx="376820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90" dirty="0">
                <a:solidFill>
                  <a:srgbClr val="FF0000"/>
                </a:solidFill>
              </a:rPr>
              <a:t>21,6</a:t>
            </a:r>
          </a:p>
        </p:txBody>
      </p:sp>
      <p:sp>
        <p:nvSpPr>
          <p:cNvPr id="151" name="Text Box 40"/>
          <p:cNvSpPr txBox="1">
            <a:spLocks noChangeArrowheads="1"/>
          </p:cNvSpPr>
          <p:nvPr/>
        </p:nvSpPr>
        <p:spPr bwMode="auto">
          <a:xfrm>
            <a:off x="8108981" y="3792893"/>
            <a:ext cx="376820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90" dirty="0">
                <a:solidFill>
                  <a:srgbClr val="FF0000"/>
                </a:solidFill>
              </a:rPr>
              <a:t>18,0</a:t>
            </a:r>
          </a:p>
        </p:txBody>
      </p:sp>
      <p:sp>
        <p:nvSpPr>
          <p:cNvPr id="152" name="Text Box 40"/>
          <p:cNvSpPr txBox="1">
            <a:spLocks noChangeArrowheads="1"/>
          </p:cNvSpPr>
          <p:nvPr/>
        </p:nvSpPr>
        <p:spPr bwMode="auto">
          <a:xfrm>
            <a:off x="5335604" y="4990537"/>
            <a:ext cx="359005" cy="3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7" dirty="0">
                <a:solidFill>
                  <a:srgbClr val="0D30DD"/>
                </a:solidFill>
              </a:rPr>
              <a:t>28,2</a:t>
            </a:r>
          </a:p>
        </p:txBody>
      </p:sp>
      <p:sp>
        <p:nvSpPr>
          <p:cNvPr id="153" name="Text Box 40"/>
          <p:cNvSpPr txBox="1">
            <a:spLocks noChangeArrowheads="1"/>
          </p:cNvSpPr>
          <p:nvPr/>
        </p:nvSpPr>
        <p:spPr bwMode="auto">
          <a:xfrm>
            <a:off x="5586056" y="5018955"/>
            <a:ext cx="359005" cy="3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7" dirty="0">
                <a:solidFill>
                  <a:srgbClr val="0D30DD"/>
                </a:solidFill>
              </a:rPr>
              <a:t>26,5</a:t>
            </a:r>
          </a:p>
        </p:txBody>
      </p:sp>
      <p:sp>
        <p:nvSpPr>
          <p:cNvPr id="154" name="Text Box 40"/>
          <p:cNvSpPr txBox="1">
            <a:spLocks noChangeArrowheads="1"/>
          </p:cNvSpPr>
          <p:nvPr/>
        </p:nvSpPr>
        <p:spPr bwMode="auto">
          <a:xfrm>
            <a:off x="5859855" y="4852958"/>
            <a:ext cx="359005" cy="3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7" dirty="0">
                <a:solidFill>
                  <a:srgbClr val="0D30DD"/>
                </a:solidFill>
              </a:rPr>
              <a:t>45,0</a:t>
            </a:r>
          </a:p>
        </p:txBody>
      </p:sp>
      <p:sp>
        <p:nvSpPr>
          <p:cNvPr id="155" name="Text Box 40"/>
          <p:cNvSpPr txBox="1">
            <a:spLocks noChangeArrowheads="1"/>
          </p:cNvSpPr>
          <p:nvPr/>
        </p:nvSpPr>
        <p:spPr bwMode="auto">
          <a:xfrm>
            <a:off x="6090750" y="4548686"/>
            <a:ext cx="359005" cy="3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7" dirty="0">
                <a:solidFill>
                  <a:srgbClr val="0D30DD"/>
                </a:solidFill>
              </a:rPr>
              <a:t>83,1</a:t>
            </a:r>
          </a:p>
        </p:txBody>
      </p:sp>
      <p:sp>
        <p:nvSpPr>
          <p:cNvPr id="156" name="Text Box 40"/>
          <p:cNvSpPr txBox="1">
            <a:spLocks noChangeArrowheads="1"/>
          </p:cNvSpPr>
          <p:nvPr/>
        </p:nvSpPr>
        <p:spPr bwMode="auto">
          <a:xfrm>
            <a:off x="6297135" y="3794359"/>
            <a:ext cx="39275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25" dirty="0">
                <a:solidFill>
                  <a:srgbClr val="0D30DD"/>
                </a:solidFill>
              </a:rPr>
              <a:t>189,4</a:t>
            </a:r>
          </a:p>
        </p:txBody>
      </p:sp>
      <p:sp>
        <p:nvSpPr>
          <p:cNvPr id="157" name="Text Box 40"/>
          <p:cNvSpPr txBox="1">
            <a:spLocks noChangeArrowheads="1"/>
          </p:cNvSpPr>
          <p:nvPr/>
        </p:nvSpPr>
        <p:spPr bwMode="auto">
          <a:xfrm>
            <a:off x="6576756" y="3414419"/>
            <a:ext cx="39275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25" dirty="0">
                <a:solidFill>
                  <a:srgbClr val="0D30DD"/>
                </a:solidFill>
              </a:rPr>
              <a:t>232,5</a:t>
            </a:r>
          </a:p>
        </p:txBody>
      </p:sp>
      <p:sp>
        <p:nvSpPr>
          <p:cNvPr id="158" name="Text Box 40"/>
          <p:cNvSpPr txBox="1">
            <a:spLocks noChangeArrowheads="1"/>
          </p:cNvSpPr>
          <p:nvPr/>
        </p:nvSpPr>
        <p:spPr bwMode="auto">
          <a:xfrm>
            <a:off x="6833800" y="3291812"/>
            <a:ext cx="39275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25" dirty="0">
                <a:solidFill>
                  <a:srgbClr val="0D30DD"/>
                </a:solidFill>
              </a:rPr>
              <a:t>254,6</a:t>
            </a:r>
          </a:p>
        </p:txBody>
      </p:sp>
      <p:sp>
        <p:nvSpPr>
          <p:cNvPr id="159" name="Text Box 40"/>
          <p:cNvSpPr txBox="1">
            <a:spLocks noChangeArrowheads="1"/>
          </p:cNvSpPr>
          <p:nvPr/>
        </p:nvSpPr>
        <p:spPr bwMode="auto">
          <a:xfrm>
            <a:off x="7090466" y="3175407"/>
            <a:ext cx="39275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25" dirty="0">
                <a:solidFill>
                  <a:srgbClr val="0D30DD"/>
                </a:solidFill>
              </a:rPr>
              <a:t>293,5</a:t>
            </a:r>
          </a:p>
        </p:txBody>
      </p:sp>
      <p:sp>
        <p:nvSpPr>
          <p:cNvPr id="160" name="Text Box 40"/>
          <p:cNvSpPr txBox="1">
            <a:spLocks noChangeArrowheads="1"/>
          </p:cNvSpPr>
          <p:nvPr/>
        </p:nvSpPr>
        <p:spPr bwMode="auto">
          <a:xfrm>
            <a:off x="7377739" y="3507662"/>
            <a:ext cx="39275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25" dirty="0">
                <a:solidFill>
                  <a:srgbClr val="0D30DD"/>
                </a:solidFill>
              </a:rPr>
              <a:t>228,2</a:t>
            </a:r>
          </a:p>
        </p:txBody>
      </p:sp>
      <p:sp>
        <p:nvSpPr>
          <p:cNvPr id="161" name="Text Box 40"/>
          <p:cNvSpPr txBox="1">
            <a:spLocks noChangeArrowheads="1"/>
          </p:cNvSpPr>
          <p:nvPr/>
        </p:nvSpPr>
        <p:spPr bwMode="auto">
          <a:xfrm>
            <a:off x="7629218" y="3795154"/>
            <a:ext cx="39275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25" dirty="0">
                <a:solidFill>
                  <a:srgbClr val="0D30DD"/>
                </a:solidFill>
              </a:rPr>
              <a:t>184,8</a:t>
            </a:r>
          </a:p>
        </p:txBody>
      </p:sp>
      <p:sp>
        <p:nvSpPr>
          <p:cNvPr id="162" name="Text Box 40"/>
          <p:cNvSpPr txBox="1">
            <a:spLocks noChangeArrowheads="1"/>
          </p:cNvSpPr>
          <p:nvPr/>
        </p:nvSpPr>
        <p:spPr bwMode="auto">
          <a:xfrm>
            <a:off x="7864160" y="4598200"/>
            <a:ext cx="34059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25" dirty="0">
                <a:solidFill>
                  <a:srgbClr val="0D30DD"/>
                </a:solidFill>
              </a:rPr>
              <a:t>87,4</a:t>
            </a:r>
          </a:p>
        </p:txBody>
      </p:sp>
      <p:sp>
        <p:nvSpPr>
          <p:cNvPr id="163" name="Text Box 40"/>
          <p:cNvSpPr txBox="1">
            <a:spLocks noChangeArrowheads="1"/>
          </p:cNvSpPr>
          <p:nvPr/>
        </p:nvSpPr>
        <p:spPr bwMode="auto">
          <a:xfrm>
            <a:off x="8122389" y="4942580"/>
            <a:ext cx="34059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25" dirty="0">
                <a:solidFill>
                  <a:srgbClr val="0D30DD"/>
                </a:solidFill>
              </a:rPr>
              <a:t>936,4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644315" y="5332096"/>
            <a:ext cx="0" cy="916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5888590" y="5329403"/>
            <a:ext cx="0" cy="916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6154420" y="5334340"/>
            <a:ext cx="0" cy="916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6405880" y="5339281"/>
            <a:ext cx="0" cy="916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6663409" y="5333406"/>
            <a:ext cx="0" cy="916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6908800" y="5349120"/>
            <a:ext cx="0" cy="916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7160260" y="5349120"/>
            <a:ext cx="0" cy="916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7426355" y="5356305"/>
            <a:ext cx="0" cy="916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7663180" y="5349120"/>
            <a:ext cx="0" cy="916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7914640" y="5349120"/>
            <a:ext cx="0" cy="916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8166100" y="5339281"/>
            <a:ext cx="0" cy="916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" name="Rounded Rectangle 32">
            <a:extLst>
              <a:ext uri="{FF2B5EF4-FFF2-40B4-BE49-F238E27FC236}">
                <a16:creationId xmlns:a16="http://schemas.microsoft.com/office/drawing/2014/main" id="{BFF243F7-2328-425B-988C-31ADA95EAC5E}"/>
              </a:ext>
            </a:extLst>
          </p:cNvPr>
          <p:cNvSpPr/>
          <p:nvPr/>
        </p:nvSpPr>
        <p:spPr>
          <a:xfrm>
            <a:off x="148228" y="190826"/>
            <a:ext cx="404012" cy="524222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5" name="Title 1">
            <a:extLst>
              <a:ext uri="{FF2B5EF4-FFF2-40B4-BE49-F238E27FC236}">
                <a16:creationId xmlns:a16="http://schemas.microsoft.com/office/drawing/2014/main" id="{9696BC26-BCFE-4DC9-B6B7-10E10B911CF8}"/>
              </a:ext>
            </a:extLst>
          </p:cNvPr>
          <p:cNvSpPr txBox="1">
            <a:spLocks/>
          </p:cNvSpPr>
          <p:nvPr/>
        </p:nvSpPr>
        <p:spPr>
          <a:xfrm>
            <a:off x="660400" y="190826"/>
            <a:ext cx="3459462" cy="471488"/>
          </a:xfrm>
          <a:prstGeom prst="rect">
            <a:avLst/>
          </a:prstGeom>
        </p:spPr>
        <p:txBody>
          <a:bodyPr vert="horz" lIns="75438" tIns="37719" rIns="75438" bIns="37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2800" b="1" dirty="0">
              <a:solidFill>
                <a:srgbClr val="0D30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1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6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9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5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8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1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4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0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3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6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9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8" grpId="0"/>
      <p:bldP spid="130" grpId="0"/>
      <p:bldP spid="131" grpId="0" animBg="1"/>
      <p:bldP spid="138" grpId="0" animBg="1"/>
      <p:bldP spid="139" grpId="0" animBg="1"/>
      <p:bldP spid="140" grpId="0"/>
      <p:bldP spid="126" grpId="0" animBg="1"/>
      <p:bldP spid="127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431800" y="194553"/>
            <a:ext cx="404012" cy="524222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65201" y="186532"/>
            <a:ext cx="4876800" cy="471488"/>
          </a:xfrm>
          <a:prstGeom prst="rect">
            <a:avLst/>
          </a:prstGeom>
        </p:spPr>
        <p:txBody>
          <a:bodyPr vert="horz" lIns="75438" tIns="37719" rIns="75438" bIns="37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2800" b="1" dirty="0">
              <a:solidFill>
                <a:srgbClr val="0D30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3200" y="1291356"/>
            <a:ext cx="13106400" cy="6124754"/>
          </a:xfrm>
          <a:prstGeom prst="rect">
            <a:avLst/>
          </a:prstGeom>
          <a:solidFill>
            <a:srgbClr val="BCFCD4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 ĐỘNG NHÓM</a:t>
            </a:r>
          </a:p>
          <a:p>
            <a:pPr algn="ctr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5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NHIỆM VỤ</a:t>
            </a:r>
          </a:p>
          <a:p>
            <a:pPr marL="282893" indent="-282893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 1, 2: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marL="282893" indent="-282893" algn="just">
              <a:buFontTx/>
              <a:buChar char="-"/>
            </a:pP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Cho biết nhiệt độ trung bình năm của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Đông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Nội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là bao nhiêu?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B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iên độ nhiệt năm của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Đông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Nội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 bao nhiêu?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NHÓM 3,4: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 sát biểu đồ và bảng số liệu, hãy:</a:t>
            </a:r>
          </a:p>
          <a:p>
            <a:pPr algn="just"/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100mm       </a:t>
            </a:r>
          </a:p>
          <a:p>
            <a:pPr algn="just"/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100mm       </a:t>
            </a:r>
          </a:p>
          <a:p>
            <a:pPr marL="282893" indent="-282893" algn="just">
              <a:buFontTx/>
              <a:buChar char="-"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ổng lượng mưa trung bình năm của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Đông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Nội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800" i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sz="2800" i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 biết thời gian mùa mưa (mùa mưa là thời gian có 3 tháng liên tục trở lên có lượng mưa trên 100mm)</a:t>
            </a:r>
            <a:r>
              <a:rPr lang="en-US" sz="2800" i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solidFill>
                <a:srgbClr val="0D30DD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87" y="2377441"/>
            <a:ext cx="754379" cy="565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37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79400" y="1574542"/>
            <a:ext cx="11811000" cy="2792559"/>
          </a:xfrm>
          <a:prstGeom prst="rect">
            <a:avLst/>
          </a:prstGeom>
          <a:solidFill>
            <a:srgbClr val="BCFCD4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 SỐ PHÉP TÍNH TOÁN</a:t>
            </a:r>
          </a:p>
          <a:p>
            <a:pPr algn="just">
              <a:lnSpc>
                <a:spcPct val="150000"/>
              </a:lnSpc>
              <a:spcBef>
                <a:spcPts val="495"/>
              </a:spcBef>
            </a:pPr>
            <a:r>
              <a:rPr lang="en-US" sz="28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thấp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495"/>
              </a:spcBef>
            </a:pP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/ 12.</a:t>
            </a:r>
          </a:p>
          <a:p>
            <a:pPr algn="just">
              <a:lnSpc>
                <a:spcPct val="150000"/>
              </a:lnSpc>
              <a:spcBef>
                <a:spcPts val="495"/>
              </a:spcBef>
            </a:pP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.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32">
            <a:extLst>
              <a:ext uri="{FF2B5EF4-FFF2-40B4-BE49-F238E27FC236}">
                <a16:creationId xmlns:a16="http://schemas.microsoft.com/office/drawing/2014/main" id="{DDE1AAF4-B237-4F6A-9B61-AA4F4FCA87F5}"/>
              </a:ext>
            </a:extLst>
          </p:cNvPr>
          <p:cNvSpPr/>
          <p:nvPr/>
        </p:nvSpPr>
        <p:spPr>
          <a:xfrm>
            <a:off x="431800" y="194553"/>
            <a:ext cx="404012" cy="524222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AE8050D-E10C-488D-8860-A8CD2A2ADFA2}"/>
              </a:ext>
            </a:extLst>
          </p:cNvPr>
          <p:cNvSpPr txBox="1">
            <a:spLocks/>
          </p:cNvSpPr>
          <p:nvPr/>
        </p:nvSpPr>
        <p:spPr>
          <a:xfrm>
            <a:off x="965201" y="186532"/>
            <a:ext cx="4876800" cy="471488"/>
          </a:xfrm>
          <a:prstGeom prst="rect">
            <a:avLst/>
          </a:prstGeom>
        </p:spPr>
        <p:txBody>
          <a:bodyPr vert="horz" lIns="75438" tIns="37719" rIns="75438" bIns="37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2800" b="1" dirty="0">
              <a:solidFill>
                <a:srgbClr val="0D30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6389" y="665637"/>
            <a:ext cx="12901496" cy="7040954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606039" y="755657"/>
            <a:ext cx="12628281" cy="683272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13" name="Rounded Rectangle 12"/>
          <p:cNvSpPr/>
          <p:nvPr/>
        </p:nvSpPr>
        <p:spPr>
          <a:xfrm>
            <a:off x="606520" y="751998"/>
            <a:ext cx="12626880" cy="6852397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0161" y="799730"/>
            <a:ext cx="12231237" cy="6555641"/>
          </a:xfrm>
          <a:prstGeom prst="rect">
            <a:avLst/>
          </a:prstGeom>
          <a:solidFill>
            <a:srgbClr val="BCFCD4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 ĐỘNG NHÓM</a:t>
            </a:r>
          </a:p>
          <a:p>
            <a:pPr algn="ctr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5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NHIỆM VỤ</a:t>
            </a:r>
          </a:p>
          <a:p>
            <a:pPr marL="282893" indent="-282893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 1, 2: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marL="282893" indent="-282893" algn="just">
              <a:buFontTx/>
              <a:buChar char="-"/>
            </a:pP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Cho biết nhiệt độ trung bình năm của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Đông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Nội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là bao nhiêu?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B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iên độ nhiệt năm của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Đông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Nội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 bao nhiêu?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NHÓM 3,4: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 sát biểu đồ và bảng số liệu, hãy:</a:t>
            </a:r>
          </a:p>
          <a:p>
            <a:pPr algn="just"/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100mm       </a:t>
            </a:r>
          </a:p>
          <a:p>
            <a:pPr algn="just"/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100mm       </a:t>
            </a:r>
          </a:p>
          <a:p>
            <a:pPr marL="282893" indent="-282893" algn="just">
              <a:buFontTx/>
              <a:buChar char="-"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ổng lượng mưa trung bình năm của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Đông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Nội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marL="282893" indent="-282893" algn="just">
              <a:buFontTx/>
              <a:buChar char="-"/>
            </a:pPr>
            <a:r>
              <a:rPr lang="en-US" sz="2800" i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sz="2800" i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 biết thời gian mùa mưa (mùa mưa là thời gian có 3 tháng liên tục trở lên có lượng mưa trên 100mm)</a:t>
            </a:r>
            <a:r>
              <a:rPr lang="en-US" sz="2800" i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solidFill>
                <a:srgbClr val="0D30DD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772" y="762000"/>
            <a:ext cx="1308107" cy="84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4322" y="3300727"/>
            <a:ext cx="116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23,7</a:t>
            </a:r>
            <a:r>
              <a:rPr lang="en-US" sz="2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85772" y="2495592"/>
            <a:ext cx="119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29,1</a:t>
            </a:r>
            <a:r>
              <a:rPr lang="en-US" sz="2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37682" y="2436803"/>
            <a:ext cx="119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16,5</a:t>
            </a:r>
            <a:r>
              <a:rPr lang="en-US" sz="2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04421" y="3746160"/>
            <a:ext cx="116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12,6</a:t>
            </a:r>
            <a:r>
              <a:rPr lang="en-US" sz="2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03095" y="5024224"/>
            <a:ext cx="1950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60445" y="4639387"/>
            <a:ext cx="1744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293,5 mm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252067" y="4734387"/>
            <a:ext cx="1464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26,5 mm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53192" y="5517093"/>
            <a:ext cx="3245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11- 4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85322" y="6711060"/>
            <a:ext cx="1950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96113" y="5906453"/>
            <a:ext cx="1950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1690,7 mm</a:t>
            </a:r>
          </a:p>
        </p:txBody>
      </p:sp>
      <p:sp>
        <p:nvSpPr>
          <p:cNvPr id="34" name="Rounded Rectangle 32">
            <a:extLst>
              <a:ext uri="{FF2B5EF4-FFF2-40B4-BE49-F238E27FC236}">
                <a16:creationId xmlns:a16="http://schemas.microsoft.com/office/drawing/2014/main" id="{376E662B-CA73-4812-9065-C4234890336C}"/>
              </a:ext>
            </a:extLst>
          </p:cNvPr>
          <p:cNvSpPr/>
          <p:nvPr/>
        </p:nvSpPr>
        <p:spPr>
          <a:xfrm>
            <a:off x="202508" y="201901"/>
            <a:ext cx="404012" cy="524222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3356FEC-11DB-4705-9F34-3FAAAD31CD03}"/>
              </a:ext>
            </a:extLst>
          </p:cNvPr>
          <p:cNvSpPr txBox="1">
            <a:spLocks/>
          </p:cNvSpPr>
          <p:nvPr/>
        </p:nvSpPr>
        <p:spPr>
          <a:xfrm>
            <a:off x="735909" y="193880"/>
            <a:ext cx="4876800" cy="471488"/>
          </a:xfrm>
          <a:prstGeom prst="rect">
            <a:avLst/>
          </a:prstGeom>
        </p:spPr>
        <p:txBody>
          <a:bodyPr vert="horz" lIns="75438" tIns="37719" rIns="75438" bIns="37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2800" b="1" dirty="0">
              <a:solidFill>
                <a:srgbClr val="0D30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965201" y="167445"/>
            <a:ext cx="12344400" cy="7604955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85">
              <a:solidFill>
                <a:prstClr val="white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108200" y="228600"/>
            <a:ext cx="684891" cy="870958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06281079"/>
              </p:ext>
            </p:extLst>
          </p:nvPr>
        </p:nvGraphicFramePr>
        <p:xfrm>
          <a:off x="2108200" y="857207"/>
          <a:ext cx="10230754" cy="6915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2894998" y="234186"/>
            <a:ext cx="6209241" cy="783344"/>
          </a:xfrm>
          <a:prstGeom prst="rect">
            <a:avLst/>
          </a:prstGeom>
        </p:spPr>
        <p:txBody>
          <a:bodyPr vert="horz" lIns="75438" tIns="37719" rIns="75438" bIns="37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BIỂU ĐỒ KHÍ HẬU</a:t>
            </a:r>
          </a:p>
        </p:txBody>
      </p:sp>
    </p:spTree>
    <p:extLst>
      <p:ext uri="{BB962C8B-B14F-4D97-AF65-F5344CB8AC3E}">
        <p14:creationId xmlns:p14="http://schemas.microsoft.com/office/powerpoint/2010/main" val="78318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80897" y="1948949"/>
            <a:ext cx="7440233" cy="4703313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3253277" y="2000250"/>
            <a:ext cx="7282670" cy="4564214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3174309" y="1100498"/>
            <a:ext cx="7443526" cy="774022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85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9257" y="1161897"/>
            <a:ext cx="998314" cy="65495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253465" y="1162051"/>
            <a:ext cx="1140737" cy="65480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85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99766" y="1161897"/>
            <a:ext cx="1194434" cy="654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3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53463" y="2000251"/>
            <a:ext cx="7281863" cy="4577358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4475539" y="1167755"/>
            <a:ext cx="6086001" cy="649094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4464108" y="1167756"/>
            <a:ext cx="6097431" cy="649094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85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555974" y="1224569"/>
            <a:ext cx="404012" cy="524222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3284449" y="1594873"/>
            <a:ext cx="182186" cy="1885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85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3305709" y="2034669"/>
            <a:ext cx="182186" cy="188595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3114719" y="1818060"/>
            <a:ext cx="449873" cy="192095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85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51811287"/>
              </p:ext>
            </p:extLst>
          </p:nvPr>
        </p:nvGraphicFramePr>
        <p:xfrm>
          <a:off x="4394200" y="2209801"/>
          <a:ext cx="6035040" cy="4253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4959986" y="1277302"/>
            <a:ext cx="6086807" cy="471488"/>
          </a:xfrm>
          <a:prstGeom prst="rect">
            <a:avLst/>
          </a:prstGeom>
        </p:spPr>
        <p:txBody>
          <a:bodyPr vert="horz" lIns="75438" tIns="37719" rIns="75438" bIns="37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980" b="1" dirty="0">
                <a:solidFill>
                  <a:srgbClr val="0D30DD"/>
                </a:solidFill>
                <a:latin typeface="Cambria" pitchFamily="18" charset="0"/>
              </a:rPr>
              <a:t>PHÂN TÍCH BIỂU ĐỒ KHÍ HẬU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6" y="3949066"/>
            <a:ext cx="1120271" cy="840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"/>
          <p:cNvSpPr txBox="1"/>
          <p:nvPr/>
        </p:nvSpPr>
        <p:spPr>
          <a:xfrm>
            <a:off x="3816269" y="4065312"/>
            <a:ext cx="53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0294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80897" y="1948949"/>
            <a:ext cx="7440233" cy="4703313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3253277" y="2000250"/>
            <a:ext cx="7282670" cy="4564214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3174309" y="1100498"/>
            <a:ext cx="7443526" cy="774022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9257" y="1161897"/>
            <a:ext cx="998314" cy="65495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253465" y="1162051"/>
            <a:ext cx="1140737" cy="65480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99766" y="1161897"/>
            <a:ext cx="1194434" cy="654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53463" y="2000251"/>
            <a:ext cx="7281863" cy="4577358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4475539" y="1167755"/>
            <a:ext cx="6086001" cy="649094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4464108" y="1167756"/>
            <a:ext cx="6097431" cy="649094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555974" y="1224569"/>
            <a:ext cx="404012" cy="524222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3284449" y="1594873"/>
            <a:ext cx="182186" cy="1885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3305709" y="2034669"/>
            <a:ext cx="182186" cy="188595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3114719" y="1818060"/>
            <a:ext cx="449873" cy="192095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786281" y="2817495"/>
            <a:ext cx="7281863" cy="2741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95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en-US" sz="28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-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Biên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độ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năm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12,6</a:t>
            </a:r>
            <a:r>
              <a:rPr lang="en-US" sz="2800" kern="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0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C.</a:t>
            </a:r>
          </a:p>
          <a:p>
            <a:pPr lvl="0"/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-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độ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trung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bình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năm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23,7</a:t>
            </a:r>
            <a:r>
              <a:rPr lang="en-US" sz="2800" kern="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0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C.</a:t>
            </a:r>
          </a:p>
          <a:p>
            <a:pPr algn="just">
              <a:spcBef>
                <a:spcPts val="495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-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Thời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gian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mùa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mưa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: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Tháng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5, 6, 7, 8, 9, 10, 11</a:t>
            </a:r>
          </a:p>
          <a:p>
            <a:pPr lvl="0" algn="just"/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- </a:t>
            </a:r>
            <a:r>
              <a:rPr lang="vi-VN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Lượng mưa trung bình năm là 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1690,7mm.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033949" y="1277302"/>
            <a:ext cx="6086807" cy="471488"/>
          </a:xfrm>
          <a:prstGeom prst="rect">
            <a:avLst/>
          </a:prstGeom>
        </p:spPr>
        <p:txBody>
          <a:bodyPr vert="horz" lIns="75438" tIns="37719" rIns="75438" bIns="37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2800" b="1" dirty="0">
                <a:solidFill>
                  <a:srgbClr val="0D30D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 XÉT </a:t>
            </a:r>
            <a:r>
              <a:rPr lang="vi-VN" sz="2800" b="1" dirty="0">
                <a:solidFill>
                  <a:srgbClr val="0D30D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 ĐỒ KHÍ HẬU</a:t>
            </a:r>
          </a:p>
        </p:txBody>
      </p:sp>
    </p:spTree>
    <p:extLst>
      <p:ext uri="{BB962C8B-B14F-4D97-AF65-F5344CB8AC3E}">
        <p14:creationId xmlns:p14="http://schemas.microsoft.com/office/powerpoint/2010/main" val="7944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819592" y="170262"/>
            <a:ext cx="6204007" cy="50292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ĐÁP ÁN ĐÚNG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6357975"/>
            <a:ext cx="13335000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5. Gió mùa mùa hạ ở nước ta hoạt động từ tháng mấy đến tháng mấy?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tháng 5 – 10      B. tháng 6 – 10 	C. tháng 7 – 10       D. tháng 8 – 10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C7BD34-6629-D894-728B-9F0F685DEB4F}"/>
              </a:ext>
            </a:extLst>
          </p:cNvPr>
          <p:cNvSpPr txBox="1"/>
          <p:nvPr/>
        </p:nvSpPr>
        <p:spPr>
          <a:xfrm>
            <a:off x="367030" y="866047"/>
            <a:ext cx="122567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1. Nhiệt độ trung bình năm ở hầu hết mọi nơi trên cả nước đều trên bao nhiêu </a:t>
            </a:r>
            <a:r>
              <a:rPr lang="vi-VN" sz="3200" b="1" baseline="30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C?</a:t>
            </a:r>
          </a:p>
          <a:p>
            <a:r>
              <a:rPr lang="vi-VN" sz="3200" b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20</a:t>
            </a:r>
            <a:r>
              <a:rPr lang="vi-VN" sz="3200" b="1" baseline="30000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vi-VN" sz="3200" b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                B. 30</a:t>
            </a:r>
            <a:r>
              <a:rPr lang="vi-VN" sz="3200" b="1" baseline="30000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vi-VN" sz="3200" b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             C. 40</a:t>
            </a:r>
            <a:r>
              <a:rPr lang="vi-VN" sz="3200" b="1" baseline="30000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vi-VN" sz="3200" b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               D. 50</a:t>
            </a:r>
            <a:r>
              <a:rPr lang="vi-VN" sz="3200" b="1" baseline="30000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vi-VN" sz="3200" b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1360F9-E4F1-7BCF-0B5A-717D17594C2C}"/>
              </a:ext>
            </a:extLst>
          </p:cNvPr>
          <p:cNvSpPr txBox="1"/>
          <p:nvPr/>
        </p:nvSpPr>
        <p:spPr>
          <a:xfrm>
            <a:off x="355484" y="2209800"/>
            <a:ext cx="12877915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2. Nước ta có lượng mưa trung bình năm là bao nhiêu mm/năm?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1000-2000mm  B. 1500-2000mm</a:t>
            </a:r>
            <a:r>
              <a:rPr lang="en-US" sz="3200" b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vi-VN" sz="3200" b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2000-2500mm  D. 2500-3000mm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450676-9F21-F5E7-7D00-F766B9C25694}"/>
              </a:ext>
            </a:extLst>
          </p:cNvPr>
          <p:cNvSpPr txBox="1"/>
          <p:nvPr/>
        </p:nvSpPr>
        <p:spPr>
          <a:xfrm>
            <a:off x="289098" y="3657600"/>
            <a:ext cx="12334702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3. Độ ẩm không khí của nước ta là trên bao nhiêu %?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60%                 B. 70%              C. 80%                D. 90%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57F0E3-4EAC-D483-69A3-7EDB3207ED0F}"/>
              </a:ext>
            </a:extLst>
          </p:cNvPr>
          <p:cNvSpPr txBox="1"/>
          <p:nvPr/>
        </p:nvSpPr>
        <p:spPr>
          <a:xfrm>
            <a:off x="204585" y="4876800"/>
            <a:ext cx="12046527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4. Gió mùa mùa đông của nước ta thổi theo hướng nào?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tây nam            B. tây bắc          C. đông nam         D. đông bắc</a:t>
            </a:r>
          </a:p>
        </p:txBody>
      </p:sp>
      <p:pic>
        <p:nvPicPr>
          <p:cNvPr id="2" name="Online Media 1" title="1 Minute Timer 4k Giant Clock clean - Đồng hồ đếm 1 phút">
            <a:hlinkClick r:id="" action="ppaction://media"/>
            <a:extLst>
              <a:ext uri="{FF2B5EF4-FFF2-40B4-BE49-F238E27FC236}">
                <a16:creationId xmlns:a16="http://schemas.microsoft.com/office/drawing/2014/main" id="{4991186E-8147-2E95-AC9A-E412D25CD8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037440" y="0"/>
            <a:ext cx="1748410" cy="98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24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6" grpId="0"/>
      <p:bldP spid="3" grpId="0"/>
      <p:bldP spid="6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5500D8-BC82-F5ED-C3D0-85DC74030628}"/>
              </a:ext>
            </a:extLst>
          </p:cNvPr>
          <p:cNvSpPr txBox="1"/>
          <p:nvPr/>
        </p:nvSpPr>
        <p:spPr>
          <a:xfrm>
            <a:off x="13392" y="76200"/>
            <a:ext cx="13804208" cy="2229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i="0" dirty="0">
                <a:effectLst/>
                <a:latin typeface="+mj-lt"/>
              </a:rPr>
              <a:t>Câu </a:t>
            </a:r>
            <a:r>
              <a:rPr lang="en-US" sz="3200" b="1" i="0" dirty="0">
                <a:effectLst/>
                <a:latin typeface="+mj-lt"/>
              </a:rPr>
              <a:t>6</a:t>
            </a:r>
            <a:r>
              <a:rPr lang="vi-VN" sz="3200" b="1" i="0" dirty="0">
                <a:effectLst/>
                <a:latin typeface="+mj-lt"/>
              </a:rPr>
              <a:t>. Tính chất ẩm của khí hậu nước ta thể hiện qua các yếu tố nào sau đây?</a:t>
            </a:r>
          </a:p>
          <a:p>
            <a:pPr algn="just">
              <a:lnSpc>
                <a:spcPct val="150000"/>
              </a:lnSpc>
            </a:pP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A. Nhiệt độ và số giờ nắng.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+mj-lt"/>
              </a:rPr>
              <a:t>                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B. Lượng mưa và độ ẩm.</a:t>
            </a:r>
          </a:p>
          <a:p>
            <a:pPr algn="just">
              <a:lnSpc>
                <a:spcPct val="150000"/>
              </a:lnSpc>
            </a:pP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C. Độ ẩm và cán cân bức xạ.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+mj-lt"/>
              </a:rPr>
              <a:t>             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D. Ánh sáng và lượng mưa.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80FF2F-5629-929D-574B-4A83A1A398DF}"/>
              </a:ext>
            </a:extLst>
          </p:cNvPr>
          <p:cNvSpPr txBox="1"/>
          <p:nvPr/>
        </p:nvSpPr>
        <p:spPr>
          <a:xfrm>
            <a:off x="0" y="2319271"/>
            <a:ext cx="13804208" cy="1490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i="0" dirty="0">
                <a:effectLst/>
                <a:latin typeface="+mj-lt"/>
              </a:rPr>
              <a:t>Câu 7. Ranh giới giữa hai miền khí hậu Bắc và Nam là dãy núi nào dưới đây?</a:t>
            </a:r>
          </a:p>
          <a:p>
            <a:pPr algn="just">
              <a:lnSpc>
                <a:spcPct val="150000"/>
              </a:lnSpc>
            </a:pP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A. Bạch Mã.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+mj-lt"/>
              </a:rPr>
              <a:t>   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B. Trường Sơn Nam.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+mj-lt"/>
              </a:rPr>
              <a:t>   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C. Hoàng Liên Sơn.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+mj-lt"/>
              </a:rPr>
              <a:t>  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D. Trường Sơn Bắc.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0E67D2-E6AD-8A31-B97D-FD5E4D32646D}"/>
              </a:ext>
            </a:extLst>
          </p:cNvPr>
          <p:cNvSpPr txBox="1"/>
          <p:nvPr/>
        </p:nvSpPr>
        <p:spPr>
          <a:xfrm>
            <a:off x="13392" y="4012037"/>
            <a:ext cx="136010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0" dirty="0">
                <a:effectLst/>
                <a:latin typeface="+mj-lt"/>
              </a:rPr>
              <a:t>Câu </a:t>
            </a:r>
            <a:r>
              <a:rPr lang="en-US" sz="3200" b="1" i="0" dirty="0">
                <a:effectLst/>
                <a:latin typeface="+mj-lt"/>
              </a:rPr>
              <a:t>8</a:t>
            </a:r>
            <a:r>
              <a:rPr lang="vi-VN" sz="3200" b="1" i="0" dirty="0">
                <a:effectLst/>
                <a:latin typeface="+mj-lt"/>
              </a:rPr>
              <a:t>. Vào mùa đông, nhân tố nào sau đây gây mưa cho Duyên hải miền Trung?</a:t>
            </a:r>
            <a:r>
              <a:rPr lang="en-US" sz="3200" b="1" i="0" dirty="0">
                <a:effectLst/>
                <a:latin typeface="+mj-lt"/>
              </a:rPr>
              <a:t>      </a:t>
            </a:r>
          </a:p>
          <a:p>
            <a:r>
              <a:rPr lang="en-US" sz="3200" b="1" i="0" dirty="0">
                <a:solidFill>
                  <a:srgbClr val="0D30DD"/>
                </a:solidFill>
                <a:effectLst/>
                <a:latin typeface="+mj-lt"/>
              </a:rPr>
              <a:t>   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A. Địa hình.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+mj-lt"/>
              </a:rPr>
              <a:t>         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B. Frông.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+mj-lt"/>
              </a:rPr>
              <a:t>       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C. Dòng biển.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+mj-lt"/>
              </a:rPr>
              <a:t>          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D. Tín phong.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A87B9D-B12B-D79F-3EE4-DAE690C157E2}"/>
              </a:ext>
            </a:extLst>
          </p:cNvPr>
          <p:cNvSpPr txBox="1"/>
          <p:nvPr/>
        </p:nvSpPr>
        <p:spPr>
          <a:xfrm>
            <a:off x="-13392" y="5593140"/>
            <a:ext cx="13817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+mj-lt"/>
              </a:rPr>
              <a:t>Câu </a:t>
            </a:r>
            <a:r>
              <a:rPr lang="en-US" sz="3200" b="1" dirty="0">
                <a:solidFill>
                  <a:srgbClr val="000000"/>
                </a:solidFill>
                <a:latin typeface="+mj-lt"/>
              </a:rPr>
              <a:t>9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+mj-lt"/>
              </a:rPr>
              <a:t>. Gió Tây khô nóng hoạt động mạnh mẽ nhất ở khu vực nào của nước ta?</a:t>
            </a: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+mj-lt"/>
              </a:rPr>
              <a:t>   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A. Tây Nguyên.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+mj-lt"/>
              </a:rPr>
              <a:t>    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B. Đông Bắc.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+mj-lt"/>
              </a:rPr>
              <a:t>            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C. Bắc Trung Bộ.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+mj-lt"/>
              </a:rPr>
              <a:t>        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D. Nam Bộ.</a:t>
            </a:r>
          </a:p>
        </p:txBody>
      </p:sp>
      <p:pic>
        <p:nvPicPr>
          <p:cNvPr id="2" name="Online Media 1" title="1 Minute Timer 4k Giant Clock clean - Đồng hồ đếm 1 phút">
            <a:hlinkClick r:id="" action="ppaction://media"/>
            <a:extLst>
              <a:ext uri="{FF2B5EF4-FFF2-40B4-BE49-F238E27FC236}">
                <a16:creationId xmlns:a16="http://schemas.microsoft.com/office/drawing/2014/main" id="{F77D8228-8C83-5164-5625-98762B9161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37819" y="1129327"/>
            <a:ext cx="1748410" cy="98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/>
      <p:bldP spid="8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DD7FF87-D482-F8D5-E137-7F0F8F80A89C}"/>
              </a:ext>
            </a:extLst>
          </p:cNvPr>
          <p:cNvSpPr txBox="1"/>
          <p:nvPr/>
        </p:nvSpPr>
        <p:spPr>
          <a:xfrm>
            <a:off x="431800" y="609600"/>
            <a:ext cx="12441383" cy="2968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i="0" dirty="0">
                <a:solidFill>
                  <a:srgbClr val="000000"/>
                </a:solidFill>
                <a:effectLst/>
                <a:latin typeface="+mj-lt"/>
              </a:rPr>
              <a:t>Câu 10. Ở nước ta, khu vực nào chịu ảnh hưởng nặng nề nhất của bão và áp thấp nhiệt đới?</a:t>
            </a:r>
          </a:p>
          <a:p>
            <a:pPr algn="just">
              <a:lnSpc>
                <a:spcPct val="150000"/>
              </a:lnSpc>
            </a:pP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A. </a:t>
            </a:r>
            <a:r>
              <a:rPr lang="en-US" sz="32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32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Trung </a:t>
            </a:r>
            <a:r>
              <a:rPr lang="en-US" sz="32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32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B. Bắc Trung Bộ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C. Đồ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+mj-lt"/>
              </a:rPr>
              <a:t>ng </a:t>
            </a:r>
            <a:r>
              <a:rPr lang="en-US" sz="3200" b="1" i="0" dirty="0" err="1">
                <a:solidFill>
                  <a:srgbClr val="0D30D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D30D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D30D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.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+mj-lt"/>
              </a:rPr>
              <a:t>                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D. </a:t>
            </a:r>
            <a:r>
              <a:rPr lang="en-US" sz="3200" b="1" i="0" dirty="0" err="1">
                <a:solidFill>
                  <a:srgbClr val="0D30D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D30D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D30D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D30D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Online Media 1" title="COUNTDOWN 15s">
            <a:hlinkClick r:id="" action="ppaction://media"/>
            <a:extLst>
              <a:ext uri="{FF2B5EF4-FFF2-40B4-BE49-F238E27FC236}">
                <a16:creationId xmlns:a16="http://schemas.microsoft.com/office/drawing/2014/main" id="{168984BE-3B52-FBE5-38B3-D4AC947720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163" y="4804343"/>
            <a:ext cx="5252903" cy="296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8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819592" y="170262"/>
            <a:ext cx="6204007" cy="50292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ĐÁP ÁN ĐÚNG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6357975"/>
            <a:ext cx="13335000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5. Gió mùa mùa hạ ở nước ta hoạt động từ tháng mấy đến tháng mấy?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tháng 5 – 10      B. tháng 6 – 10 	C. tháng 7 – 10       D. tháng 8 – 10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C7BD34-6629-D894-728B-9F0F685DEB4F}"/>
              </a:ext>
            </a:extLst>
          </p:cNvPr>
          <p:cNvSpPr txBox="1"/>
          <p:nvPr/>
        </p:nvSpPr>
        <p:spPr>
          <a:xfrm>
            <a:off x="367030" y="866047"/>
            <a:ext cx="122567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1. Nhiệt độ trung bình năm ở hầu hết mọi nơi trên cả nước đều trên bao nhiêu </a:t>
            </a:r>
            <a:r>
              <a:rPr lang="vi-VN" sz="3200" b="1" baseline="30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C?</a:t>
            </a:r>
          </a:p>
          <a:p>
            <a:r>
              <a:rPr lang="vi-VN" sz="3200" b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20</a:t>
            </a:r>
            <a:r>
              <a:rPr lang="vi-VN" sz="3200" b="1" baseline="30000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vi-VN" sz="3200" b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                B. 30</a:t>
            </a:r>
            <a:r>
              <a:rPr lang="vi-VN" sz="3200" b="1" baseline="30000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vi-VN" sz="3200" b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             C. 40</a:t>
            </a:r>
            <a:r>
              <a:rPr lang="vi-VN" sz="3200" b="1" baseline="30000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vi-VN" sz="3200" b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               D. 50</a:t>
            </a:r>
            <a:r>
              <a:rPr lang="vi-VN" sz="3200" b="1" baseline="30000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vi-VN" sz="3200" b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08DB5992-2356-1F16-2094-A816A1E8A1B0}"/>
              </a:ext>
            </a:extLst>
          </p:cNvPr>
          <p:cNvSpPr/>
          <p:nvPr/>
        </p:nvSpPr>
        <p:spPr>
          <a:xfrm>
            <a:off x="431800" y="1981200"/>
            <a:ext cx="457200" cy="454507"/>
          </a:xfrm>
          <a:prstGeom prst="smileyFace">
            <a:avLst/>
          </a:prstGeom>
          <a:solidFill>
            <a:srgbClr val="F6162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30DD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1360F9-E4F1-7BCF-0B5A-717D17594C2C}"/>
              </a:ext>
            </a:extLst>
          </p:cNvPr>
          <p:cNvSpPr txBox="1"/>
          <p:nvPr/>
        </p:nvSpPr>
        <p:spPr>
          <a:xfrm>
            <a:off x="355484" y="2209800"/>
            <a:ext cx="12877915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2. Nước ta có lượng mưa trung bình năm là bao nhiêu mm/năm?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1000-2000mm  B. 1500-2000mm</a:t>
            </a:r>
            <a:r>
              <a:rPr lang="en-US" sz="3200" b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vi-VN" sz="3200" b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2000-2500mm  D. 2500-3000mm</a:t>
            </a:r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2D03239C-074D-8F2E-2897-05C5233DDC72}"/>
              </a:ext>
            </a:extLst>
          </p:cNvPr>
          <p:cNvSpPr/>
          <p:nvPr/>
        </p:nvSpPr>
        <p:spPr>
          <a:xfrm>
            <a:off x="3556000" y="3200400"/>
            <a:ext cx="457200" cy="454507"/>
          </a:xfrm>
          <a:prstGeom prst="smileyFace">
            <a:avLst/>
          </a:prstGeom>
          <a:solidFill>
            <a:srgbClr val="F6162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30DD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450676-9F21-F5E7-7D00-F766B9C25694}"/>
              </a:ext>
            </a:extLst>
          </p:cNvPr>
          <p:cNvSpPr txBox="1"/>
          <p:nvPr/>
        </p:nvSpPr>
        <p:spPr>
          <a:xfrm>
            <a:off x="289098" y="3657600"/>
            <a:ext cx="12334702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3. Độ ẩm không khí của nước ta là trên bao nhiêu %?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60%                 B. 70%              C. 80%                D. 90%</a:t>
            </a:r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B19985CF-52CA-EB75-2D9D-D95539817767}"/>
              </a:ext>
            </a:extLst>
          </p:cNvPr>
          <p:cNvSpPr/>
          <p:nvPr/>
        </p:nvSpPr>
        <p:spPr>
          <a:xfrm>
            <a:off x="5999249" y="4634656"/>
            <a:ext cx="457200" cy="454507"/>
          </a:xfrm>
          <a:prstGeom prst="smileyFace">
            <a:avLst/>
          </a:prstGeom>
          <a:solidFill>
            <a:srgbClr val="F6162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30DD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57F0E3-4EAC-D483-69A3-7EDB3207ED0F}"/>
              </a:ext>
            </a:extLst>
          </p:cNvPr>
          <p:cNvSpPr txBox="1"/>
          <p:nvPr/>
        </p:nvSpPr>
        <p:spPr>
          <a:xfrm>
            <a:off x="204585" y="4876800"/>
            <a:ext cx="12046527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4. Gió mùa mùa đông của nước ta thổi theo hướng nào?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tây nam            B. tây bắc          C. đông nam         D. đông bắc</a:t>
            </a:r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F104B997-D92D-7683-8F5D-BBFBF0CF276F}"/>
              </a:ext>
            </a:extLst>
          </p:cNvPr>
          <p:cNvSpPr/>
          <p:nvPr/>
        </p:nvSpPr>
        <p:spPr>
          <a:xfrm>
            <a:off x="9194800" y="5791200"/>
            <a:ext cx="457200" cy="454507"/>
          </a:xfrm>
          <a:prstGeom prst="smileyFace">
            <a:avLst/>
          </a:prstGeom>
          <a:solidFill>
            <a:srgbClr val="F6162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30DD"/>
              </a:solidFill>
            </a:endParaRPr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4FEA4FC3-3D26-5EAB-01EB-F40F18331C13}"/>
              </a:ext>
            </a:extLst>
          </p:cNvPr>
          <p:cNvSpPr/>
          <p:nvPr/>
        </p:nvSpPr>
        <p:spPr>
          <a:xfrm>
            <a:off x="-24015" y="7317893"/>
            <a:ext cx="457200" cy="454507"/>
          </a:xfrm>
          <a:prstGeom prst="smileyFace">
            <a:avLst/>
          </a:prstGeom>
          <a:solidFill>
            <a:srgbClr val="F6162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3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89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5500D8-BC82-F5ED-C3D0-85DC74030628}"/>
              </a:ext>
            </a:extLst>
          </p:cNvPr>
          <p:cNvSpPr txBox="1"/>
          <p:nvPr/>
        </p:nvSpPr>
        <p:spPr>
          <a:xfrm>
            <a:off x="13392" y="76200"/>
            <a:ext cx="13804208" cy="2229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i="0" dirty="0">
                <a:effectLst/>
                <a:latin typeface="+mj-lt"/>
              </a:rPr>
              <a:t>Câu </a:t>
            </a:r>
            <a:r>
              <a:rPr lang="en-US" sz="3200" b="1" i="0" dirty="0">
                <a:effectLst/>
                <a:latin typeface="+mj-lt"/>
              </a:rPr>
              <a:t>6</a:t>
            </a:r>
            <a:r>
              <a:rPr lang="vi-VN" sz="3200" b="1" i="0" dirty="0">
                <a:effectLst/>
                <a:latin typeface="+mj-lt"/>
              </a:rPr>
              <a:t>. Tính chất ẩm của khí hậu nước ta thể hiện qua các yếu tố nào sau đây?</a:t>
            </a:r>
          </a:p>
          <a:p>
            <a:pPr algn="just">
              <a:lnSpc>
                <a:spcPct val="150000"/>
              </a:lnSpc>
            </a:pP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A. Nhiệt độ và số giờ nắng.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+mj-lt"/>
              </a:rPr>
              <a:t>                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B. Lượng mưa và độ ẩm.</a:t>
            </a:r>
          </a:p>
          <a:p>
            <a:pPr algn="just">
              <a:lnSpc>
                <a:spcPct val="150000"/>
              </a:lnSpc>
            </a:pP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C. Độ ẩm và cán cân bức xạ.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+mj-lt"/>
              </a:rPr>
              <a:t>             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D. Ánh sáng và lượng mưa.</a:t>
            </a:r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52EFAFBD-C06D-B52B-121E-11D9D6B61FD2}"/>
              </a:ext>
            </a:extLst>
          </p:cNvPr>
          <p:cNvSpPr/>
          <p:nvPr/>
        </p:nvSpPr>
        <p:spPr>
          <a:xfrm>
            <a:off x="6146800" y="1066800"/>
            <a:ext cx="457200" cy="454507"/>
          </a:xfrm>
          <a:prstGeom prst="smileyFace">
            <a:avLst/>
          </a:prstGeom>
          <a:solidFill>
            <a:srgbClr val="F6162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30D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80FF2F-5629-929D-574B-4A83A1A398DF}"/>
              </a:ext>
            </a:extLst>
          </p:cNvPr>
          <p:cNvSpPr txBox="1"/>
          <p:nvPr/>
        </p:nvSpPr>
        <p:spPr>
          <a:xfrm>
            <a:off x="0" y="2319271"/>
            <a:ext cx="13804208" cy="1490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i="0" dirty="0">
                <a:effectLst/>
                <a:latin typeface="+mj-lt"/>
              </a:rPr>
              <a:t>Câu 7. Ranh giới giữa hai miền khí hậu Bắc và Nam là dãy núi nào dưới đây?</a:t>
            </a:r>
          </a:p>
          <a:p>
            <a:pPr algn="just">
              <a:lnSpc>
                <a:spcPct val="150000"/>
              </a:lnSpc>
            </a:pP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A. Bạch Mã.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+mj-lt"/>
              </a:rPr>
              <a:t>   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B. Trường Sơn Nam.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+mj-lt"/>
              </a:rPr>
              <a:t>   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C. Hoàng Liên Sơn.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+mj-lt"/>
              </a:rPr>
              <a:t>  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D. Trường Sơn Bắc.</a:t>
            </a:r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id="{672E3C78-3E40-B953-127C-ACA713CAD648}"/>
              </a:ext>
            </a:extLst>
          </p:cNvPr>
          <p:cNvSpPr/>
          <p:nvPr/>
        </p:nvSpPr>
        <p:spPr>
          <a:xfrm>
            <a:off x="-13392" y="3336185"/>
            <a:ext cx="457200" cy="454507"/>
          </a:xfrm>
          <a:prstGeom prst="smileyFace">
            <a:avLst>
              <a:gd name="adj" fmla="val 4653"/>
            </a:avLst>
          </a:prstGeom>
          <a:solidFill>
            <a:srgbClr val="F6162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30D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0E67D2-E6AD-8A31-B97D-FD5E4D32646D}"/>
              </a:ext>
            </a:extLst>
          </p:cNvPr>
          <p:cNvSpPr txBox="1"/>
          <p:nvPr/>
        </p:nvSpPr>
        <p:spPr>
          <a:xfrm>
            <a:off x="13392" y="4012037"/>
            <a:ext cx="136010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0" dirty="0">
                <a:effectLst/>
                <a:latin typeface="+mj-lt"/>
              </a:rPr>
              <a:t>Câu </a:t>
            </a:r>
            <a:r>
              <a:rPr lang="en-US" sz="3200" b="1" i="0" dirty="0">
                <a:effectLst/>
                <a:latin typeface="+mj-lt"/>
              </a:rPr>
              <a:t>8</a:t>
            </a:r>
            <a:r>
              <a:rPr lang="vi-VN" sz="3200" b="1" i="0" dirty="0">
                <a:effectLst/>
                <a:latin typeface="+mj-lt"/>
              </a:rPr>
              <a:t>. Vào mùa đông, nhân tố nào sau đây gây mưa cho Duyên hải miền Trung?</a:t>
            </a:r>
            <a:r>
              <a:rPr lang="en-US" sz="3200" b="1" i="0" dirty="0">
                <a:effectLst/>
                <a:latin typeface="+mj-lt"/>
              </a:rPr>
              <a:t>      </a:t>
            </a:r>
          </a:p>
          <a:p>
            <a:r>
              <a:rPr lang="en-US" sz="3200" b="1" i="0" dirty="0">
                <a:solidFill>
                  <a:srgbClr val="0D30DD"/>
                </a:solidFill>
                <a:effectLst/>
                <a:latin typeface="+mj-lt"/>
              </a:rPr>
              <a:t>   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A. Địa hình.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+mj-lt"/>
              </a:rPr>
              <a:t>         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B. Frông.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+mj-lt"/>
              </a:rPr>
              <a:t>       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C. Dòng biển.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+mj-lt"/>
              </a:rPr>
              <a:t>          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D. Tín phong.</a:t>
            </a:r>
          </a:p>
        </p:txBody>
      </p:sp>
      <p:sp>
        <p:nvSpPr>
          <p:cNvPr id="12" name="Smiley Face 11">
            <a:extLst>
              <a:ext uri="{FF2B5EF4-FFF2-40B4-BE49-F238E27FC236}">
                <a16:creationId xmlns:a16="http://schemas.microsoft.com/office/drawing/2014/main" id="{57FE9ED6-69FA-986F-A8EF-5FB3AEBC7291}"/>
              </a:ext>
            </a:extLst>
          </p:cNvPr>
          <p:cNvSpPr/>
          <p:nvPr/>
        </p:nvSpPr>
        <p:spPr>
          <a:xfrm>
            <a:off x="8737600" y="5064904"/>
            <a:ext cx="457200" cy="454507"/>
          </a:xfrm>
          <a:prstGeom prst="smileyFace">
            <a:avLst/>
          </a:prstGeom>
          <a:solidFill>
            <a:srgbClr val="F6162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30DD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A87B9D-B12B-D79F-3EE4-DAE690C157E2}"/>
              </a:ext>
            </a:extLst>
          </p:cNvPr>
          <p:cNvSpPr txBox="1"/>
          <p:nvPr/>
        </p:nvSpPr>
        <p:spPr>
          <a:xfrm>
            <a:off x="-13392" y="5593140"/>
            <a:ext cx="13817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+mj-lt"/>
              </a:rPr>
              <a:t>Câu </a:t>
            </a:r>
            <a:r>
              <a:rPr lang="en-US" sz="3200" b="1" dirty="0">
                <a:solidFill>
                  <a:srgbClr val="000000"/>
                </a:solidFill>
                <a:latin typeface="+mj-lt"/>
              </a:rPr>
              <a:t>9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+mj-lt"/>
              </a:rPr>
              <a:t>. Gió Tây khô nóng hoạt động mạnh mẽ nhất ở khu vực nào của nước ta?</a:t>
            </a: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+mj-lt"/>
              </a:rPr>
              <a:t>   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A. Tây Nguyên.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+mj-lt"/>
              </a:rPr>
              <a:t>    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B. Đông Bắc.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+mj-lt"/>
              </a:rPr>
              <a:t>            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C. Bắc Trung Bộ.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+mj-lt"/>
              </a:rPr>
              <a:t>        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D. Nam Bộ.</a:t>
            </a:r>
          </a:p>
        </p:txBody>
      </p:sp>
      <p:sp>
        <p:nvSpPr>
          <p:cNvPr id="15" name="Smiley Face 14">
            <a:extLst>
              <a:ext uri="{FF2B5EF4-FFF2-40B4-BE49-F238E27FC236}">
                <a16:creationId xmlns:a16="http://schemas.microsoft.com/office/drawing/2014/main" id="{012AE436-651C-6C91-3C75-FFF7205EC44C}"/>
              </a:ext>
            </a:extLst>
          </p:cNvPr>
          <p:cNvSpPr/>
          <p:nvPr/>
        </p:nvSpPr>
        <p:spPr>
          <a:xfrm>
            <a:off x="6778798" y="6640220"/>
            <a:ext cx="457200" cy="454507"/>
          </a:xfrm>
          <a:prstGeom prst="smileyFace">
            <a:avLst/>
          </a:prstGeom>
          <a:solidFill>
            <a:srgbClr val="F6162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3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8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DD7FF87-D482-F8D5-E137-7F0F8F80A89C}"/>
              </a:ext>
            </a:extLst>
          </p:cNvPr>
          <p:cNvSpPr txBox="1"/>
          <p:nvPr/>
        </p:nvSpPr>
        <p:spPr>
          <a:xfrm>
            <a:off x="431800" y="609600"/>
            <a:ext cx="12441383" cy="2968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i="0" dirty="0">
                <a:solidFill>
                  <a:srgbClr val="000000"/>
                </a:solidFill>
                <a:effectLst/>
                <a:latin typeface="+mj-lt"/>
              </a:rPr>
              <a:t>Câu 10. Ở nước ta, khu vực nào chịu ảnh hưởng nặng nề nhất của bão và áp thấp nhiệt đới?</a:t>
            </a:r>
          </a:p>
          <a:p>
            <a:pPr algn="just">
              <a:lnSpc>
                <a:spcPct val="150000"/>
              </a:lnSpc>
            </a:pP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A. </a:t>
            </a:r>
            <a:r>
              <a:rPr lang="en-US" sz="32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32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Trung </a:t>
            </a:r>
            <a:r>
              <a:rPr lang="en-US" sz="32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32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B. Bắc Trung Bộ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C. Đồ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+mj-lt"/>
              </a:rPr>
              <a:t>ng </a:t>
            </a:r>
            <a:r>
              <a:rPr lang="en-US" sz="3200" b="1" i="0" dirty="0" err="1">
                <a:solidFill>
                  <a:srgbClr val="0D30D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D30D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D30D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.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+mj-lt"/>
              </a:rPr>
              <a:t>                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+mj-lt"/>
              </a:rPr>
              <a:t>D. </a:t>
            </a:r>
            <a:r>
              <a:rPr lang="en-US" sz="3200" b="1" i="0" dirty="0" err="1">
                <a:solidFill>
                  <a:srgbClr val="0D30D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D30D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D30D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D30D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3200" b="1" i="0" dirty="0">
                <a:solidFill>
                  <a:srgbClr val="0D30D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r>
              <a:rPr lang="vi-VN" sz="3200" b="1" i="0" dirty="0">
                <a:solidFill>
                  <a:srgbClr val="0D30D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C14DC14B-8940-FED3-501C-AFD602811D4B}"/>
              </a:ext>
            </a:extLst>
          </p:cNvPr>
          <p:cNvSpPr/>
          <p:nvPr/>
        </p:nvSpPr>
        <p:spPr>
          <a:xfrm>
            <a:off x="6195291" y="2230929"/>
            <a:ext cx="457200" cy="454507"/>
          </a:xfrm>
          <a:prstGeom prst="smileyFace">
            <a:avLst>
              <a:gd name="adj" fmla="val 4653"/>
            </a:avLst>
          </a:prstGeom>
          <a:solidFill>
            <a:srgbClr val="F6162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3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0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"/>
            <a:ext cx="13817600" cy="777240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325496" y="4816563"/>
            <a:ext cx="351483" cy="585714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85"/>
          </a:p>
        </p:txBody>
      </p:sp>
      <p:sp>
        <p:nvSpPr>
          <p:cNvPr id="7" name="Rectangle 6"/>
          <p:cNvSpPr/>
          <p:nvPr/>
        </p:nvSpPr>
        <p:spPr>
          <a:xfrm>
            <a:off x="3347523" y="3999318"/>
            <a:ext cx="351483" cy="585714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85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702686" y="533401"/>
            <a:ext cx="7549514" cy="1447800"/>
          </a:xfrm>
          <a:prstGeom prst="rect">
            <a:avLst/>
          </a:prstGeom>
        </p:spPr>
        <p:txBody>
          <a:bodyPr vert="horz" lIns="75438" tIns="37719" rIns="75438" bIns="37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18. BÀI 7. THỰC HÀNH: VẼ VÀ PHÂN TÍCH </a:t>
            </a: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KHÍ HẬU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090974" y="4182880"/>
            <a:ext cx="6086807" cy="471488"/>
          </a:xfrm>
          <a:prstGeom prst="rect">
            <a:avLst/>
          </a:prstGeom>
        </p:spPr>
        <p:txBody>
          <a:bodyPr vert="horz" lIns="75438" tIns="37719" rIns="75438" bIns="37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 BIỂU ĐỒ KHÍ HẬU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068947" y="4986337"/>
            <a:ext cx="6108834" cy="471488"/>
          </a:xfrm>
          <a:prstGeom prst="rect">
            <a:avLst/>
          </a:prstGeom>
        </p:spPr>
        <p:txBody>
          <a:bodyPr vert="horz" lIns="75438" tIns="37719" rIns="75438" bIns="37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 TÍCH BIỂU ĐỒ KHÍ HẬU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555810" y="3257551"/>
            <a:ext cx="6684836" cy="2954655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 Same Side Corner Rectangle 17"/>
          <p:cNvSpPr/>
          <p:nvPr/>
        </p:nvSpPr>
        <p:spPr>
          <a:xfrm rot="5400000">
            <a:off x="3438845" y="4081810"/>
            <a:ext cx="520325" cy="62865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9" name="Round Same Side Corner Rectangle 18"/>
          <p:cNvSpPr/>
          <p:nvPr/>
        </p:nvSpPr>
        <p:spPr>
          <a:xfrm rot="5400000">
            <a:off x="3416818" y="4883339"/>
            <a:ext cx="520325" cy="62865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214563" y="4167403"/>
            <a:ext cx="928179" cy="471488"/>
          </a:xfrm>
          <a:prstGeom prst="rect">
            <a:avLst/>
          </a:prstGeom>
        </p:spPr>
        <p:txBody>
          <a:bodyPr vert="horz" lIns="75438" tIns="37719" rIns="75438" bIns="37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214563" y="4973725"/>
            <a:ext cx="928179" cy="471488"/>
          </a:xfrm>
          <a:prstGeom prst="rect">
            <a:avLst/>
          </a:prstGeom>
        </p:spPr>
        <p:txBody>
          <a:bodyPr vert="horz" lIns="75438" tIns="37719" rIns="75438" bIns="37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EA744-A25A-4DEB-A2E1-1EB50672ADF4}"/>
              </a:ext>
            </a:extLst>
          </p:cNvPr>
          <p:cNvSpPr txBox="1"/>
          <p:nvPr/>
        </p:nvSpPr>
        <p:spPr>
          <a:xfrm>
            <a:off x="5229377" y="2537065"/>
            <a:ext cx="381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vi-VN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4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14" grpId="0"/>
      <p:bldP spid="15" grpId="0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1193800" y="334790"/>
            <a:ext cx="404012" cy="524222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705972" y="334790"/>
            <a:ext cx="3459462" cy="471488"/>
          </a:xfrm>
          <a:prstGeom prst="rect">
            <a:avLst/>
          </a:prstGeom>
        </p:spPr>
        <p:txBody>
          <a:bodyPr vert="horz" lIns="75438" tIns="37719" rIns="75438" bIns="37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2800" b="1" dirty="0">
              <a:solidFill>
                <a:srgbClr val="0D30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3417" t="26994" r="47804" b="24865"/>
          <a:stretch/>
        </p:blipFill>
        <p:spPr>
          <a:xfrm>
            <a:off x="508000" y="1143000"/>
            <a:ext cx="12344400" cy="629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1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5761</TotalTime>
  <Words>1776</Words>
  <Application>Microsoft Office PowerPoint</Application>
  <PresentationFormat>Custom</PresentationFormat>
  <Paragraphs>199</Paragraphs>
  <Slides>17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TIẾT, KHÍ HẬU</dc:title>
  <dc:creator>ASUSS</dc:creator>
  <cp:lastModifiedBy>Administrator</cp:lastModifiedBy>
  <cp:revision>436</cp:revision>
  <dcterms:created xsi:type="dcterms:W3CDTF">2016-02-15T14:28:12Z</dcterms:created>
  <dcterms:modified xsi:type="dcterms:W3CDTF">2024-11-26T09:01:51Z</dcterms:modified>
</cp:coreProperties>
</file>