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592" r:id="rId2"/>
    <p:sldId id="550" r:id="rId3"/>
    <p:sldId id="557" r:id="rId4"/>
    <p:sldId id="555" r:id="rId5"/>
    <p:sldId id="560" r:id="rId6"/>
    <p:sldId id="562" r:id="rId7"/>
    <p:sldId id="561" r:id="rId8"/>
    <p:sldId id="563" r:id="rId9"/>
    <p:sldId id="570" r:id="rId10"/>
    <p:sldId id="565" r:id="rId11"/>
    <p:sldId id="571" r:id="rId12"/>
    <p:sldId id="572" r:id="rId13"/>
    <p:sldId id="566" r:id="rId14"/>
    <p:sldId id="567" r:id="rId15"/>
    <p:sldId id="573" r:id="rId16"/>
    <p:sldId id="568" r:id="rId17"/>
    <p:sldId id="579" r:id="rId18"/>
    <p:sldId id="580" r:id="rId19"/>
    <p:sldId id="575" r:id="rId20"/>
    <p:sldId id="581" r:id="rId21"/>
    <p:sldId id="582" r:id="rId22"/>
    <p:sldId id="577" r:id="rId23"/>
    <p:sldId id="578" r:id="rId24"/>
    <p:sldId id="583" r:id="rId25"/>
    <p:sldId id="584" r:id="rId26"/>
    <p:sldId id="585" r:id="rId27"/>
    <p:sldId id="576" r:id="rId28"/>
    <p:sldId id="574" r:id="rId29"/>
    <p:sldId id="569" r:id="rId30"/>
    <p:sldId id="587" r:id="rId31"/>
    <p:sldId id="588" r:id="rId32"/>
    <p:sldId id="589" r:id="rId33"/>
    <p:sldId id="591" r:id="rId34"/>
    <p:sldId id="527" r:id="rId35"/>
    <p:sldId id="537" r:id="rId36"/>
  </p:sldIdLst>
  <p:sldSz cx="10160000" cy="5715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200" userDrawn="1">
          <p15:clr>
            <a:srgbClr val="A4A3A4"/>
          </p15:clr>
        </p15:guide>
        <p15:guide id="3" orient="horz" pos="18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91" autoAdjust="0"/>
    <p:restoredTop sz="86357" autoAdjust="0"/>
  </p:normalViewPr>
  <p:slideViewPr>
    <p:cSldViewPr>
      <p:cViewPr varScale="1">
        <p:scale>
          <a:sx n="72" d="100"/>
          <a:sy n="72" d="100"/>
        </p:scale>
        <p:origin x="642" y="66"/>
      </p:cViewPr>
      <p:guideLst>
        <p:guide orient="horz" pos="2160"/>
        <p:guide pos="3200"/>
        <p:guide orient="horz" pos="180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11/19/2024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13</a:t>
            </a:fld>
            <a:endParaRPr lang="en-US"/>
          </a:p>
        </p:txBody>
      </p:sp>
    </p:spTree>
    <p:extLst>
      <p:ext uri="{BB962C8B-B14F-4D97-AF65-F5344CB8AC3E}">
        <p14:creationId xmlns:p14="http://schemas.microsoft.com/office/powerpoint/2010/main" val="94145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15</a:t>
            </a:fld>
            <a:endParaRPr lang="en-US"/>
          </a:p>
        </p:txBody>
      </p:sp>
    </p:spTree>
    <p:extLst>
      <p:ext uri="{BB962C8B-B14F-4D97-AF65-F5344CB8AC3E}">
        <p14:creationId xmlns:p14="http://schemas.microsoft.com/office/powerpoint/2010/main" val="94145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56"/>
            <a:ext cx="8636000" cy="1225021"/>
          </a:xfrm>
        </p:spPr>
        <p:txBody>
          <a:bodyPr/>
          <a:lstStyle/>
          <a:p>
            <a:r>
              <a:rPr lang="en-US"/>
              <a:t>Click to edit Master title style</a:t>
            </a:r>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6"/>
            <a:ext cx="22860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28866"/>
            <a:ext cx="6688667"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3672418"/>
            <a:ext cx="86360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422261"/>
            <a:ext cx="86360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333500"/>
            <a:ext cx="4487333"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333500"/>
            <a:ext cx="4487333"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279262"/>
            <a:ext cx="448909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41" y="1279262"/>
            <a:ext cx="4490861"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41" y="1812396"/>
            <a:ext cx="4490861"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227543"/>
            <a:ext cx="3342570"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27542"/>
            <a:ext cx="5679722"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2" y="1195918"/>
            <a:ext cx="3342570"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510646"/>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28865"/>
            <a:ext cx="91440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8000" y="1333500"/>
            <a:ext cx="91440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8000" y="5296960"/>
            <a:ext cx="2370667"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11/19/2024</a:t>
            </a:fld>
            <a:endParaRPr lang="en-US"/>
          </a:p>
        </p:txBody>
      </p:sp>
      <p:sp>
        <p:nvSpPr>
          <p:cNvPr id="5" name="Footer Placeholder 4"/>
          <p:cNvSpPr>
            <a:spLocks noGrp="1"/>
          </p:cNvSpPr>
          <p:nvPr>
            <p:ph type="ftr" sz="quarter" idx="3"/>
          </p:nvPr>
        </p:nvSpPr>
        <p:spPr>
          <a:xfrm>
            <a:off x="3471334" y="5296960"/>
            <a:ext cx="3217333"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81333" y="5296960"/>
            <a:ext cx="2370667"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8.jpeg"/><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3742D9-8324-46BF-A190-BFEC0E15635D}"/>
              </a:ext>
            </a:extLst>
          </p:cNvPr>
          <p:cNvPicPr>
            <a:picLocks noChangeAspect="1"/>
          </p:cNvPicPr>
          <p:nvPr/>
        </p:nvPicPr>
        <p:blipFill>
          <a:blip r:embed="rId2"/>
          <a:stretch>
            <a:fillRect/>
          </a:stretch>
        </p:blipFill>
        <p:spPr>
          <a:xfrm>
            <a:off x="-482600" y="0"/>
            <a:ext cx="10642600" cy="5715000"/>
          </a:xfrm>
          <a:prstGeom prst="rect">
            <a:avLst/>
          </a:prstGeom>
        </p:spPr>
      </p:pic>
    </p:spTree>
    <p:extLst>
      <p:ext uri="{BB962C8B-B14F-4D97-AF65-F5344CB8AC3E}">
        <p14:creationId xmlns:p14="http://schemas.microsoft.com/office/powerpoint/2010/main" val="2188962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5400" y="0"/>
            <a:ext cx="10083800" cy="5715000"/>
          </a:xfrm>
          <a:prstGeom prst="rect">
            <a:avLst/>
          </a:prstGeom>
          <a:blipFill>
            <a:blip r:embed="rId3"/>
            <a:stretch>
              <a:fillRect/>
            </a:stretch>
          </a:blipFill>
          <a:ln>
            <a:noFill/>
          </a:ln>
          <a:effectLst/>
        </p:spPr>
      </p:pic>
      <p:pic>
        <p:nvPicPr>
          <p:cNvPr id="7" name="Picture 2" descr="C:\Users\Administrator\Desktop\z4828585666960_fcf600bf28515a96c41e8ab12c0b94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991100" y="596899"/>
            <a:ext cx="5715001" cy="4571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4200" y="-2"/>
            <a:ext cx="4698998" cy="1815882"/>
          </a:xfrm>
          <a:prstGeom prst="rect">
            <a:avLst/>
          </a:prstGeom>
        </p:spPr>
        <p:txBody>
          <a:bodyPr wrap="square">
            <a:spAutoFit/>
          </a:bodyPr>
          <a:lstStyle/>
          <a:p>
            <a:r>
              <a:rPr lang="en-US" sz="2800" i="1" dirty="0" err="1">
                <a:solidFill>
                  <a:srgbClr val="FF0000"/>
                </a:solidFill>
                <a:latin typeface="Times New Roman" pitchFamily="18" charset="0"/>
                <a:ea typeface="Cambria" panose="02040503050406030204" pitchFamily="18" charset="0"/>
                <a:cs typeface="Times New Roman" pitchFamily="18" charset="0"/>
              </a:rPr>
              <a:t>Quan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sát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hình</a:t>
            </a:r>
            <a:r>
              <a:rPr lang="en-US" sz="2800" i="1" dirty="0">
                <a:solidFill>
                  <a:srgbClr val="FF0000"/>
                </a:solidFill>
                <a:latin typeface="Times New Roman" pitchFamily="18" charset="0"/>
                <a:ea typeface="Cambria" panose="02040503050406030204" pitchFamily="18" charset="0"/>
                <a:cs typeface="Times New Roman" pitchFamily="18" charset="0"/>
              </a:rPr>
              <a:t> 6.1 </a:t>
            </a:r>
            <a:r>
              <a:rPr lang="en-US" sz="2800" i="1" dirty="0" err="1">
                <a:solidFill>
                  <a:srgbClr val="FF0000"/>
                </a:solidFill>
                <a:latin typeface="Times New Roman" pitchFamily="18" charset="0"/>
                <a:ea typeface="Cambria" panose="02040503050406030204" pitchFamily="18" charset="0"/>
                <a:cs typeface="Times New Roman" pitchFamily="18" charset="0"/>
              </a:rPr>
              <a:t>và</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kênh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chữ</a:t>
            </a:r>
            <a:r>
              <a:rPr lang="en-US" sz="2800" i="1" dirty="0">
                <a:solidFill>
                  <a:srgbClr val="FF0000"/>
                </a:solidFill>
                <a:latin typeface="Times New Roman" pitchFamily="18" charset="0"/>
                <a:ea typeface="Cambria" panose="02040503050406030204" pitchFamily="18" charset="0"/>
                <a:cs typeface="Times New Roman" pitchFamily="18" charset="0"/>
              </a:rPr>
              <a:t> SGK, </a:t>
            </a:r>
            <a:r>
              <a:rPr lang="en-US" sz="2800" i="1" dirty="0" err="1">
                <a:solidFill>
                  <a:srgbClr val="FF0000"/>
                </a:solidFill>
                <a:latin typeface="Times New Roman" pitchFamily="18" charset="0"/>
                <a:ea typeface="Cambria" panose="02040503050406030204" pitchFamily="18" charset="0"/>
                <a:cs typeface="Times New Roman" pitchFamily="18" charset="0"/>
              </a:rPr>
              <a:t>cho</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biết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nước</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vi-VN" sz="2800" i="1" dirty="0">
                <a:solidFill>
                  <a:srgbClr val="FF0000"/>
                </a:solidFill>
                <a:latin typeface="Times New Roman" pitchFamily="18" charset="0"/>
                <a:ea typeface="Cambria" panose="02040503050406030204" pitchFamily="18" charset="0"/>
                <a:cs typeface="Times New Roman" pitchFamily="18" charset="0"/>
              </a:rPr>
              <a:t>ta có mấy mùa gió chính? Vì sao nước ta lại có tính chất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vi-VN" sz="2800" i="1" dirty="0">
                <a:solidFill>
                  <a:srgbClr val="FF0000"/>
                </a:solidFill>
                <a:latin typeface="Times New Roman" pitchFamily="18" charset="0"/>
                <a:ea typeface="Cambria" panose="02040503050406030204" pitchFamily="18" charset="0"/>
                <a:cs typeface="Times New Roman" pitchFamily="18" charset="0"/>
              </a:rPr>
              <a:t>gió mùa?</a:t>
            </a:r>
          </a:p>
        </p:txBody>
      </p:sp>
      <p:sp>
        <p:nvSpPr>
          <p:cNvPr id="6" name="Rectangle 5"/>
          <p:cNvSpPr/>
          <p:nvPr/>
        </p:nvSpPr>
        <p:spPr>
          <a:xfrm>
            <a:off x="355600" y="1677481"/>
            <a:ext cx="4597398" cy="2754600"/>
          </a:xfrm>
          <a:prstGeom prst="rect">
            <a:avLst/>
          </a:prstGeom>
        </p:spPr>
        <p:txBody>
          <a:bodyPr wrap="square">
            <a:spAutoFit/>
          </a:bodyPr>
          <a:lstStyle/>
          <a:p>
            <a:pPr algn="just">
              <a:spcBef>
                <a:spcPts val="600"/>
              </a:spcBef>
            </a:pPr>
            <a:r>
              <a:rPr lang="nl-NL" sz="2800" dirty="0">
                <a:latin typeface="Times New Roman" pitchFamily="18" charset="0"/>
                <a:ea typeface="Cambria" pitchFamily="18" charset="0"/>
                <a:cs typeface="Times New Roman" pitchFamily="18" charset="0"/>
              </a:rPr>
              <a:t>- Nước ta có 2 mùa gió chính là gió mùa mùa đông và gió mùa mùa hạ. </a:t>
            </a:r>
          </a:p>
          <a:p>
            <a:pPr algn="just">
              <a:spcBef>
                <a:spcPts val="600"/>
              </a:spcBef>
            </a:pPr>
            <a:r>
              <a:rPr lang="nl-NL" sz="2800" dirty="0">
                <a:latin typeface="Times New Roman" pitchFamily="18" charset="0"/>
                <a:ea typeface="Cambria" pitchFamily="18" charset="0"/>
                <a:cs typeface="Times New Roman" pitchFamily="18" charset="0"/>
              </a:rPr>
              <a:t>- Do nước ta chịu ảnh hưởng mạnh mẽ của các khối khí ạt động theo mùa.</a:t>
            </a:r>
            <a:endParaRPr lang="en-US" sz="2800" dirty="0">
              <a:latin typeface="Times New Roman" pitchFamily="18" charset="0"/>
              <a:ea typeface="Cambria" pitchFamily="18" charset="0"/>
              <a:cs typeface="Times New Roman" pitchFamily="18" charset="0"/>
            </a:endParaRPr>
          </a:p>
        </p:txBody>
      </p:sp>
    </p:spTree>
    <p:extLst>
      <p:ext uri="{BB962C8B-B14F-4D97-AF65-F5344CB8AC3E}">
        <p14:creationId xmlns:p14="http://schemas.microsoft.com/office/powerpoint/2010/main" val="281664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9400" y="0"/>
            <a:ext cx="9677400" cy="5262979"/>
          </a:xfrm>
          <a:prstGeom prst="rect">
            <a:avLst/>
          </a:prstGeom>
          <a:solidFill>
            <a:srgbClr val="BCFCD4"/>
          </a:solidFill>
          <a:ln>
            <a:solidFill>
              <a:srgbClr val="00B050"/>
            </a:solidFill>
          </a:ln>
        </p:spPr>
        <p:txBody>
          <a:bodyPr wrap="square">
            <a:spAutoFit/>
          </a:bodyPr>
          <a:lstStyle/>
          <a:p>
            <a:pPr algn="ctr"/>
            <a:r>
              <a:rPr lang="en-US" sz="2800" b="1" dirty="0">
                <a:solidFill>
                  <a:srgbClr val="00B050"/>
                </a:solidFill>
                <a:latin typeface="Times New Roman" pitchFamily="18" charset="0"/>
                <a:ea typeface="Cambria" panose="02040503050406030204" pitchFamily="18" charset="0"/>
                <a:cs typeface="Times New Roman" pitchFamily="18" charset="0"/>
              </a:rPr>
              <a:t>HOẠT ĐỘNG NHÓM</a:t>
            </a:r>
          </a:p>
          <a:p>
            <a:pPr algn="ctr"/>
            <a:r>
              <a:rPr lang="en-US" sz="2800" b="1" dirty="0" err="1">
                <a:solidFill>
                  <a:srgbClr val="00B050"/>
                </a:solidFill>
                <a:latin typeface="Times New Roman" pitchFamily="18" charset="0"/>
                <a:ea typeface="Cambria" panose="02040503050406030204" pitchFamily="18" charset="0"/>
                <a:cs typeface="Times New Roman" pitchFamily="18" charset="0"/>
              </a:rPr>
              <a:t>Thời</a:t>
            </a:r>
            <a:r>
              <a:rPr lang="en-US" sz="2800" b="1" dirty="0">
                <a:solidFill>
                  <a:srgbClr val="00B050"/>
                </a:solidFill>
                <a:latin typeface="Times New Roman" pitchFamily="18" charset="0"/>
                <a:ea typeface="Cambria" panose="02040503050406030204" pitchFamily="18" charset="0"/>
                <a:cs typeface="Times New Roman" pitchFamily="18" charset="0"/>
              </a:rPr>
              <a:t> </a:t>
            </a:r>
            <a:r>
              <a:rPr lang="en-US" sz="2800" b="1" dirty="0" err="1">
                <a:solidFill>
                  <a:srgbClr val="00B050"/>
                </a:solidFill>
                <a:latin typeface="Times New Roman" pitchFamily="18" charset="0"/>
                <a:ea typeface="Cambria" panose="02040503050406030204" pitchFamily="18" charset="0"/>
                <a:cs typeface="Times New Roman" pitchFamily="18" charset="0"/>
              </a:rPr>
              <a:t>gian</a:t>
            </a:r>
            <a:r>
              <a:rPr lang="en-US" sz="2800" b="1" dirty="0">
                <a:solidFill>
                  <a:srgbClr val="00B050"/>
                </a:solidFill>
                <a:latin typeface="Times New Roman" pitchFamily="18" charset="0"/>
                <a:ea typeface="Cambria" panose="02040503050406030204" pitchFamily="18" charset="0"/>
                <a:cs typeface="Times New Roman" pitchFamily="18" charset="0"/>
              </a:rPr>
              <a:t>: 7 </a:t>
            </a:r>
            <a:r>
              <a:rPr lang="en-US" sz="2800" b="1" dirty="0" err="1">
                <a:solidFill>
                  <a:srgbClr val="00B050"/>
                </a:solidFill>
                <a:latin typeface="Times New Roman" pitchFamily="18" charset="0"/>
                <a:ea typeface="Cambria" panose="02040503050406030204" pitchFamily="18" charset="0"/>
                <a:cs typeface="Times New Roman" pitchFamily="18" charset="0"/>
              </a:rPr>
              <a:t>phút</a:t>
            </a:r>
            <a:endParaRPr lang="en-US" sz="2800" b="1" dirty="0">
              <a:solidFill>
                <a:srgbClr val="00B050"/>
              </a:solidFill>
              <a:latin typeface="Times New Roman" pitchFamily="18" charset="0"/>
              <a:ea typeface="Cambria" panose="02040503050406030204" pitchFamily="18" charset="0"/>
              <a:cs typeface="Times New Roman" pitchFamily="18" charset="0"/>
            </a:endParaRPr>
          </a:p>
          <a:p>
            <a:pPr algn="ctr"/>
            <a:r>
              <a:rPr lang="en-US" sz="2800" b="1" dirty="0">
                <a:solidFill>
                  <a:srgbClr val="FF0000"/>
                </a:solidFill>
                <a:latin typeface="Times New Roman" pitchFamily="18" charset="0"/>
                <a:ea typeface="Cambria" panose="02040503050406030204" pitchFamily="18" charset="0"/>
                <a:cs typeface="Times New Roman" pitchFamily="18" charset="0"/>
              </a:rPr>
              <a:t>NHIỆM VỤ</a:t>
            </a:r>
          </a:p>
          <a:p>
            <a:pPr algn="just"/>
            <a:r>
              <a:rPr lang="en-US" sz="2800" i="1" dirty="0" err="1">
                <a:solidFill>
                  <a:srgbClr val="FF0000"/>
                </a:solidFill>
                <a:latin typeface="Times New Roman" pitchFamily="18" charset="0"/>
                <a:ea typeface="Cambria" panose="02040503050406030204" pitchFamily="18" charset="0"/>
                <a:cs typeface="Times New Roman" pitchFamily="18" charset="0"/>
              </a:rPr>
              <a:t>Quan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sát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hình</a:t>
            </a:r>
            <a:r>
              <a:rPr lang="en-US" sz="2800" i="1" dirty="0">
                <a:solidFill>
                  <a:srgbClr val="FF0000"/>
                </a:solidFill>
                <a:latin typeface="Times New Roman" pitchFamily="18" charset="0"/>
                <a:ea typeface="Cambria" panose="02040503050406030204" pitchFamily="18" charset="0"/>
                <a:cs typeface="Times New Roman" pitchFamily="18" charset="0"/>
              </a:rPr>
              <a:t> 6.1, video clip </a:t>
            </a:r>
            <a:r>
              <a:rPr lang="en-US" sz="2800" i="1" dirty="0" err="1">
                <a:solidFill>
                  <a:srgbClr val="FF0000"/>
                </a:solidFill>
                <a:latin typeface="Times New Roman" pitchFamily="18" charset="0"/>
                <a:ea typeface="Cambria" panose="02040503050406030204" pitchFamily="18" charset="0"/>
                <a:cs typeface="Times New Roman" pitchFamily="18" charset="0"/>
              </a:rPr>
              <a:t>và</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kênh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chữ</a:t>
            </a:r>
            <a:r>
              <a:rPr lang="en-US" sz="2800" i="1" dirty="0">
                <a:solidFill>
                  <a:srgbClr val="FF0000"/>
                </a:solidFill>
                <a:latin typeface="Times New Roman" pitchFamily="18" charset="0"/>
                <a:ea typeface="Cambria" panose="02040503050406030204" pitchFamily="18" charset="0"/>
                <a:cs typeface="Times New Roman" pitchFamily="18" charset="0"/>
              </a:rPr>
              <a:t> SGK, </a:t>
            </a:r>
            <a:r>
              <a:rPr lang="en-US" sz="2800" i="1" dirty="0" err="1">
                <a:solidFill>
                  <a:srgbClr val="FF0000"/>
                </a:solidFill>
                <a:latin typeface="Times New Roman" pitchFamily="18" charset="0"/>
                <a:ea typeface="Cambria" panose="02040503050406030204" pitchFamily="18" charset="0"/>
                <a:cs typeface="Times New Roman" pitchFamily="18" charset="0"/>
              </a:rPr>
              <a:t>hãy</a:t>
            </a:r>
            <a:r>
              <a:rPr lang="en-US" sz="2800" i="1" dirty="0">
                <a:solidFill>
                  <a:srgbClr val="FF0000"/>
                </a:solidFill>
                <a:latin typeface="Times New Roman" pitchFamily="18" charset="0"/>
                <a:ea typeface="Cambria" panose="02040503050406030204" pitchFamily="18" charset="0"/>
                <a:cs typeface="Times New Roman" pitchFamily="18" charset="0"/>
              </a:rPr>
              <a:t>: </a:t>
            </a:r>
          </a:p>
          <a:p>
            <a:pPr algn="just"/>
            <a:r>
              <a:rPr lang="en-US" sz="2800" b="1" dirty="0">
                <a:solidFill>
                  <a:srgbClr val="00B050"/>
                </a:solidFill>
                <a:latin typeface="Times New Roman" pitchFamily="18" charset="0"/>
                <a:ea typeface="Cambria" panose="02040503050406030204" pitchFamily="18" charset="0"/>
                <a:cs typeface="Times New Roman" pitchFamily="18" charset="0"/>
              </a:rPr>
              <a:t>NHÓM 1:</a:t>
            </a:r>
            <a:r>
              <a:rPr lang="en-US" sz="2800" i="1" dirty="0">
                <a:solidFill>
                  <a:srgbClr val="FF0000"/>
                </a:solidFill>
                <a:latin typeface="Times New Roman" pitchFamily="18" charset="0"/>
                <a:ea typeface="Cambria" panose="02040503050406030204" pitchFamily="18" charset="0"/>
                <a:cs typeface="Times New Roman" pitchFamily="18" charset="0"/>
              </a:rPr>
              <a:t> Cho </a:t>
            </a:r>
            <a:r>
              <a:rPr lang="en-US" sz="2800" i="1" dirty="0" err="1">
                <a:solidFill>
                  <a:srgbClr val="FF0000"/>
                </a:solidFill>
                <a:latin typeface="Times New Roman" pitchFamily="18" charset="0"/>
                <a:ea typeface="Cambria" panose="02040503050406030204" pitchFamily="18" charset="0"/>
                <a:cs typeface="Times New Roman" pitchFamily="18" charset="0"/>
              </a:rPr>
              <a:t>biết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vi-VN" sz="2800" i="1" dirty="0">
                <a:solidFill>
                  <a:srgbClr val="FF0000"/>
                </a:solidFill>
                <a:latin typeface="Times New Roman" pitchFamily="18" charset="0"/>
                <a:ea typeface="Cambria" panose="02040503050406030204" pitchFamily="18" charset="0"/>
                <a:cs typeface="Times New Roman" pitchFamily="18" charset="0"/>
              </a:rPr>
              <a:t>thời gian hoạt động, nguồn gốc, hướng gió và đặc điểm của gió mùa mùa đông ở nước ta. </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Giải</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thích</a:t>
            </a:r>
            <a:r>
              <a:rPr lang="en-US" sz="2800" i="1" dirty="0">
                <a:solidFill>
                  <a:srgbClr val="FF0000"/>
                </a:solidFill>
                <a:latin typeface="Times New Roman" pitchFamily="18" charset="0"/>
                <a:ea typeface="Cambria" panose="02040503050406030204" pitchFamily="18" charset="0"/>
                <a:cs typeface="Times New Roman" pitchFamily="18" charset="0"/>
              </a:rPr>
              <a:t> v</a:t>
            </a:r>
            <a:r>
              <a:rPr lang="vi-VN" sz="2800" i="1" dirty="0">
                <a:solidFill>
                  <a:srgbClr val="FF0000"/>
                </a:solidFill>
                <a:latin typeface="Times New Roman" pitchFamily="18" charset="0"/>
                <a:ea typeface="Cambria" panose="02040503050406030204" pitchFamily="18" charset="0"/>
                <a:cs typeface="Times New Roman" pitchFamily="18" charset="0"/>
              </a:rPr>
              <a:t>ì sao Ở miền Bắc: nửa đầu mùa đông thời tiết lạnh khô, nửa sau mùa đông thời tiết lạnh ẩm, có mưa phùn?</a:t>
            </a:r>
            <a:endParaRPr lang="en-US" sz="2800" i="1" dirty="0">
              <a:solidFill>
                <a:srgbClr val="FF0000"/>
              </a:solidFill>
              <a:latin typeface="Times New Roman" pitchFamily="18" charset="0"/>
              <a:ea typeface="Cambria" panose="02040503050406030204" pitchFamily="18" charset="0"/>
              <a:cs typeface="Times New Roman" pitchFamily="18" charset="0"/>
            </a:endParaRPr>
          </a:p>
          <a:p>
            <a:pPr algn="just"/>
            <a:r>
              <a:rPr lang="en-US" sz="2800" b="1" dirty="0">
                <a:solidFill>
                  <a:srgbClr val="00B050"/>
                </a:solidFill>
                <a:latin typeface="Times New Roman" pitchFamily="18" charset="0"/>
                <a:ea typeface="Cambria" panose="02040503050406030204" pitchFamily="18" charset="0"/>
                <a:cs typeface="Times New Roman" pitchFamily="18" charset="0"/>
              </a:rPr>
              <a:t>* NHÓM 2:</a:t>
            </a:r>
            <a:r>
              <a:rPr lang="en-US" sz="2800" i="1" dirty="0">
                <a:solidFill>
                  <a:srgbClr val="FF0000"/>
                </a:solidFill>
                <a:latin typeface="Times New Roman" pitchFamily="18" charset="0"/>
                <a:ea typeface="Cambria" panose="02040503050406030204" pitchFamily="18" charset="0"/>
                <a:cs typeface="Times New Roman" pitchFamily="18" charset="0"/>
              </a:rPr>
              <a:t> C</a:t>
            </a:r>
            <a:r>
              <a:rPr lang="vi-VN" sz="2800" i="1" dirty="0">
                <a:solidFill>
                  <a:srgbClr val="FF0000"/>
                </a:solidFill>
                <a:latin typeface="Times New Roman" pitchFamily="18" charset="0"/>
                <a:ea typeface="Cambria" panose="02040503050406030204" pitchFamily="18" charset="0"/>
                <a:cs typeface="Times New Roman" pitchFamily="18" charset="0"/>
              </a:rPr>
              <a:t>ho biết thời gian hoạt động, nguồn gốc, hướng gió và đặc điểm của gió mùa mùa hạ ở nước ta. </a:t>
            </a:r>
            <a:r>
              <a:rPr lang="en-US" sz="2800" i="1" dirty="0" err="1">
                <a:solidFill>
                  <a:srgbClr val="FF0000"/>
                </a:solidFill>
                <a:latin typeface="Times New Roman" pitchFamily="18" charset="0"/>
                <a:ea typeface="Cambria" panose="02040503050406030204" pitchFamily="18" charset="0"/>
                <a:cs typeface="Times New Roman" pitchFamily="18" charset="0"/>
              </a:rPr>
              <a:t>Giải</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thích</a:t>
            </a:r>
            <a:r>
              <a:rPr lang="en-US" sz="2800" i="1" dirty="0">
                <a:solidFill>
                  <a:srgbClr val="FF0000"/>
                </a:solidFill>
                <a:latin typeface="Times New Roman" pitchFamily="18" charset="0"/>
                <a:ea typeface="Cambria" panose="02040503050406030204" pitchFamily="18" charset="0"/>
                <a:cs typeface="Times New Roman" pitchFamily="18" charset="0"/>
              </a:rPr>
              <a:t> v</a:t>
            </a:r>
            <a:r>
              <a:rPr lang="vi-VN" sz="2800" i="1" dirty="0">
                <a:solidFill>
                  <a:srgbClr val="FF0000"/>
                </a:solidFill>
                <a:latin typeface="Times New Roman" pitchFamily="18" charset="0"/>
                <a:ea typeface="Cambria" panose="02040503050406030204" pitchFamily="18" charset="0"/>
                <a:cs typeface="Times New Roman" pitchFamily="18" charset="0"/>
              </a:rPr>
              <a:t>ì sao loại gió này lại có hướng </a:t>
            </a:r>
            <a:r>
              <a:rPr lang="en-US" sz="2800" i="1" dirty="0" err="1">
                <a:solidFill>
                  <a:srgbClr val="FF0000"/>
                </a:solidFill>
                <a:latin typeface="Times New Roman" pitchFamily="18" charset="0"/>
                <a:ea typeface="Cambria" panose="02040503050406030204" pitchFamily="18" charset="0"/>
                <a:cs typeface="Times New Roman" pitchFamily="18" charset="0"/>
              </a:rPr>
              <a:t>đông</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nam</a:t>
            </a:r>
            <a:r>
              <a:rPr lang="vi-VN" sz="2800" i="1" dirty="0">
                <a:solidFill>
                  <a:srgbClr val="FF0000"/>
                </a:solidFill>
                <a:latin typeface="Times New Roman" pitchFamily="18" charset="0"/>
                <a:ea typeface="Cambria" panose="02040503050406030204" pitchFamily="18" charset="0"/>
                <a:cs typeface="Times New Roman" pitchFamily="18" charset="0"/>
              </a:rPr>
              <a:t> ở Bắc Bộ  và gây khô nóng vào đầu mùa cho Trung Bộ và Tây Bắc?</a:t>
            </a:r>
          </a:p>
        </p:txBody>
      </p:sp>
    </p:spTree>
    <p:extLst>
      <p:ext uri="{BB962C8B-B14F-4D97-AF65-F5344CB8AC3E}">
        <p14:creationId xmlns:p14="http://schemas.microsoft.com/office/powerpoint/2010/main" val="159662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ai 6-2">
            <a:hlinkClick r:id="" action="ppaction://media"/>
            <a:extLst>
              <a:ext uri="{FF2B5EF4-FFF2-40B4-BE49-F238E27FC236}">
                <a16:creationId xmlns:a16="http://schemas.microsoft.com/office/drawing/2014/main" id="{DED1931C-4D2A-1104-8525-FD107861A3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4200" y="63500"/>
            <a:ext cx="8991600" cy="5588000"/>
          </a:xfrm>
          <a:prstGeom prst="rect">
            <a:avLst/>
          </a:prstGeom>
        </p:spPr>
      </p:pic>
    </p:spTree>
    <p:extLst>
      <p:ext uri="{BB962C8B-B14F-4D97-AF65-F5344CB8AC3E}">
        <p14:creationId xmlns:p14="http://schemas.microsoft.com/office/powerpoint/2010/main" val="62422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69443034"/>
              </p:ext>
            </p:extLst>
          </p:nvPr>
        </p:nvGraphicFramePr>
        <p:xfrm>
          <a:off x="965200" y="1333500"/>
          <a:ext cx="8229600" cy="14833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bl>
          </a:graphicData>
        </a:graphic>
      </p:graphicFrame>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08000" y="-25252"/>
            <a:ext cx="9144000" cy="5715000"/>
          </a:xfrm>
          <a:prstGeom prst="rect">
            <a:avLst/>
          </a:prstGeom>
          <a:blipFill>
            <a:blip r:embed="rId4"/>
            <a:stretch>
              <a:fillRect/>
            </a:stretch>
          </a:blipFill>
          <a:ln>
            <a:noFill/>
          </a:ln>
          <a:effectLst/>
        </p:spPr>
      </p:pic>
      <p:graphicFrame>
        <p:nvGraphicFramePr>
          <p:cNvPr id="8" name="Table 7"/>
          <p:cNvGraphicFramePr>
            <a:graphicFrameLocks noGrp="1"/>
          </p:cNvGraphicFramePr>
          <p:nvPr>
            <p:extLst>
              <p:ext uri="{D42A27DB-BD31-4B8C-83A1-F6EECF244321}">
                <p14:modId xmlns:p14="http://schemas.microsoft.com/office/powerpoint/2010/main" val="3299272748"/>
              </p:ext>
            </p:extLst>
          </p:nvPr>
        </p:nvGraphicFramePr>
        <p:xfrm>
          <a:off x="508000" y="0"/>
          <a:ext cx="9144000" cy="56007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7086600">
                  <a:extLst>
                    <a:ext uri="{9D8B030D-6E8A-4147-A177-3AD203B41FA5}">
                      <a16:colId xmlns:a16="http://schemas.microsoft.com/office/drawing/2014/main" val="20001"/>
                    </a:ext>
                  </a:extLst>
                </a:gridCol>
              </a:tblGrid>
              <a:tr h="675525">
                <a:tc>
                  <a:txBody>
                    <a:bodyPr/>
                    <a:lstStyle/>
                    <a:p>
                      <a:r>
                        <a:rPr lang="en-US" sz="2800">
                          <a:latin typeface="Times New Roman" pitchFamily="18" charset="0"/>
                          <a:cs typeface="Times New Roman" pitchFamily="18" charset="0"/>
                        </a:rPr>
                        <a:t>Đặc</a:t>
                      </a:r>
                      <a:r>
                        <a:rPr lang="en-US" sz="2800" baseline="0">
                          <a:latin typeface="Times New Roman" pitchFamily="18" charset="0"/>
                          <a:cs typeface="Times New Roman" pitchFamily="18" charset="0"/>
                        </a:rPr>
                        <a:t> điểm các loại gió</a:t>
                      </a:r>
                      <a:endParaRPr lang="en-US" sz="2800" dirty="0">
                        <a:latin typeface="Times New Roman" pitchFamily="18" charset="0"/>
                        <a:cs typeface="Times New Roman" pitchFamily="18" charset="0"/>
                      </a:endParaRPr>
                    </a:p>
                  </a:txBody>
                  <a:tcPr/>
                </a:tc>
                <a:tc>
                  <a:txBody>
                    <a:bodyPr/>
                    <a:lstStyle/>
                    <a:p>
                      <a:r>
                        <a:rPr lang="en-US" sz="2800" dirty="0" err="1">
                          <a:latin typeface="Times New Roman" pitchFamily="18" charset="0"/>
                          <a:cs typeface="Times New Roman" pitchFamily="18" charset="0"/>
                        </a:rPr>
                        <a:t>Gió</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mùa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mùa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đông</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6579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tx1"/>
                          </a:solidFill>
                          <a:effectLst/>
                          <a:latin typeface="Times New Roman" pitchFamily="18" charset="0"/>
                          <a:ea typeface="Cambria" pitchFamily="18" charset="0"/>
                          <a:cs typeface="Times New Roman" pitchFamily="18" charset="0"/>
                        </a:rPr>
                        <a:t>Thời gian</a:t>
                      </a:r>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609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effectLst/>
                          <a:latin typeface="Times New Roman" pitchFamily="18" charset="0"/>
                          <a:ea typeface="Cambria" pitchFamily="18" charset="0"/>
                          <a:cs typeface="Times New Roman" pitchFamily="18" charset="0"/>
                        </a:rPr>
                        <a:t> </a:t>
                      </a:r>
                      <a:r>
                        <a:rPr lang="en-US" sz="2800" b="1" dirty="0" err="1">
                          <a:solidFill>
                            <a:schemeClr val="tx1"/>
                          </a:solidFill>
                          <a:effectLst/>
                          <a:latin typeface="Times New Roman" pitchFamily="18" charset="0"/>
                          <a:ea typeface="Cambria" pitchFamily="18" charset="0"/>
                          <a:cs typeface="Times New Roman" pitchFamily="18" charset="0"/>
                        </a:rPr>
                        <a:t>Nguồn</a:t>
                      </a:r>
                      <a:r>
                        <a:rPr lang="en-US" sz="2800" b="1" dirty="0">
                          <a:solidFill>
                            <a:schemeClr val="tx1"/>
                          </a:solidFill>
                          <a:effectLst/>
                          <a:latin typeface="Times New Roman" pitchFamily="18" charset="0"/>
                          <a:ea typeface="Cambria" pitchFamily="18" charset="0"/>
                          <a:cs typeface="Times New Roman" pitchFamily="18" charset="0"/>
                        </a:rPr>
                        <a:t> </a:t>
                      </a:r>
                      <a:r>
                        <a:rPr lang="en-US" sz="2800" b="1" dirty="0" err="1">
                          <a:solidFill>
                            <a:schemeClr val="tx1"/>
                          </a:solidFill>
                          <a:effectLst/>
                          <a:latin typeface="Times New Roman" pitchFamily="18" charset="0"/>
                          <a:ea typeface="Cambria" pitchFamily="18" charset="0"/>
                          <a:cs typeface="Times New Roman" pitchFamily="18" charset="0"/>
                        </a:rPr>
                        <a:t>gốc</a:t>
                      </a:r>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chemeClr val="tx1"/>
                          </a:solidFill>
                          <a:effectLst/>
                          <a:latin typeface="Times New Roman" pitchFamily="18" charset="0"/>
                          <a:ea typeface="Cambria" pitchFamily="18" charset="0"/>
                          <a:cs typeface="Times New Roman" pitchFamily="18" charset="0"/>
                        </a:rPr>
                        <a:t>Hướng</a:t>
                      </a:r>
                      <a:r>
                        <a:rPr lang="en-US" sz="2800" b="1" dirty="0">
                          <a:solidFill>
                            <a:schemeClr val="tx1"/>
                          </a:solidFill>
                          <a:effectLst/>
                          <a:latin typeface="Times New Roman" pitchFamily="18" charset="0"/>
                          <a:ea typeface="Cambria" pitchFamily="18" charset="0"/>
                          <a:cs typeface="Times New Roman" pitchFamily="18" charset="0"/>
                        </a:rPr>
                        <a:t> </a:t>
                      </a:r>
                      <a:r>
                        <a:rPr lang="en-US" sz="2800" b="1" dirty="0" err="1">
                          <a:solidFill>
                            <a:schemeClr val="tx1"/>
                          </a:solidFill>
                          <a:effectLst/>
                          <a:latin typeface="Times New Roman" pitchFamily="18" charset="0"/>
                          <a:ea typeface="Cambria" pitchFamily="18" charset="0"/>
                          <a:cs typeface="Times New Roman" pitchFamily="18" charset="0"/>
                        </a:rPr>
                        <a:t>gió</a:t>
                      </a:r>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437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itchFamily="18" charset="0"/>
                          <a:ea typeface="Cambria" pitchFamily="18" charset="0"/>
                          <a:cs typeface="Times New Roman" pitchFamily="18" charset="0"/>
                        </a:rPr>
                        <a:t>Đặc</a:t>
                      </a:r>
                      <a:r>
                        <a:rPr lang="en-US" sz="2800" b="1" dirty="0">
                          <a:latin typeface="Times New Roman" pitchFamily="18" charset="0"/>
                          <a:ea typeface="Cambria" pitchFamily="18" charset="0"/>
                          <a:cs typeface="Times New Roman" pitchFamily="18" charset="0"/>
                        </a:rPr>
                        <a:t> </a:t>
                      </a:r>
                      <a:r>
                        <a:rPr lang="en-US" sz="2800" b="1" dirty="0" err="1">
                          <a:latin typeface="Times New Roman" pitchFamily="18" charset="0"/>
                          <a:ea typeface="Cambria" pitchFamily="18" charset="0"/>
                          <a:cs typeface="Times New Roman" pitchFamily="18" charset="0"/>
                        </a:rPr>
                        <a:t>điểm</a:t>
                      </a:r>
                      <a:r>
                        <a:rPr lang="en-US" sz="2800" b="1" dirty="0">
                          <a:latin typeface="Times New Roman" pitchFamily="18" charset="0"/>
                          <a:ea typeface="Cambria" pitchFamily="18" charset="0"/>
                          <a:cs typeface="Times New Roman" pitchFamily="18" charset="0"/>
                        </a:rPr>
                        <a:t>: </a:t>
                      </a:r>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675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chemeClr val="tx1"/>
                          </a:solidFill>
                          <a:latin typeface="Times New Roman" pitchFamily="18" charset="0"/>
                          <a:ea typeface="Cambria" pitchFamily="18" charset="0"/>
                          <a:cs typeface="Times New Roman" pitchFamily="18" charset="0"/>
                        </a:rPr>
                        <a:t>Nguyên</a:t>
                      </a:r>
                      <a:r>
                        <a:rPr lang="en-US" sz="2800" b="1" dirty="0">
                          <a:solidFill>
                            <a:schemeClr val="tx1"/>
                          </a:solidFill>
                          <a:latin typeface="Times New Roman" pitchFamily="18" charset="0"/>
                          <a:ea typeface="Cambria" pitchFamily="18" charset="0"/>
                          <a:cs typeface="Times New Roman" pitchFamily="18" charset="0"/>
                        </a:rPr>
                        <a:t> </a:t>
                      </a:r>
                      <a:r>
                        <a:rPr lang="en-US" sz="2800" b="1" dirty="0" err="1">
                          <a:solidFill>
                            <a:schemeClr val="tx1"/>
                          </a:solidFill>
                          <a:latin typeface="Times New Roman" pitchFamily="18" charset="0"/>
                          <a:ea typeface="Cambria" pitchFamily="18" charset="0"/>
                          <a:cs typeface="Times New Roman" pitchFamily="18" charset="0"/>
                        </a:rPr>
                        <a:t>nhân</a:t>
                      </a:r>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bl>
          </a:graphicData>
        </a:graphic>
      </p:graphicFrame>
      <p:sp>
        <p:nvSpPr>
          <p:cNvPr id="11" name="Rectangle 10"/>
          <p:cNvSpPr/>
          <p:nvPr/>
        </p:nvSpPr>
        <p:spPr>
          <a:xfrm>
            <a:off x="2966804" y="1028701"/>
            <a:ext cx="3303918" cy="461665"/>
          </a:xfrm>
          <a:prstGeom prst="rect">
            <a:avLst/>
          </a:prstGeom>
        </p:spPr>
        <p:txBody>
          <a:bodyPr wrap="none">
            <a:spAutoFit/>
          </a:bodyPr>
          <a:lstStyle/>
          <a:p>
            <a:pPr lvl="0" algn="just"/>
            <a:r>
              <a:rPr lang="en-US" sz="2400" dirty="0" err="1">
                <a:latin typeface="Times New Roman" pitchFamily="18" charset="0"/>
                <a:ea typeface="Cambria" pitchFamily="18" charset="0"/>
                <a:cs typeface="Times New Roman" pitchFamily="18" charset="0"/>
              </a:rPr>
              <a:t>Từ</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tháng</a:t>
            </a:r>
            <a:r>
              <a:rPr lang="en-US" sz="2400" dirty="0">
                <a:latin typeface="Times New Roman" pitchFamily="18" charset="0"/>
                <a:ea typeface="Cambria" pitchFamily="18" charset="0"/>
                <a:cs typeface="Times New Roman" pitchFamily="18" charset="0"/>
              </a:rPr>
              <a:t> 11 – 4 </a:t>
            </a:r>
            <a:r>
              <a:rPr lang="en-US" sz="2400" dirty="0" err="1">
                <a:latin typeface="Times New Roman" pitchFamily="18" charset="0"/>
                <a:ea typeface="Cambria" pitchFamily="18" charset="0"/>
                <a:cs typeface="Times New Roman" pitchFamily="18" charset="0"/>
              </a:rPr>
              <a:t>năm</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sau</a:t>
            </a:r>
            <a:r>
              <a:rPr lang="en-US" sz="2400" dirty="0">
                <a:latin typeface="Times New Roman" pitchFamily="18" charset="0"/>
                <a:ea typeface="Cambria" pitchFamily="18" charset="0"/>
                <a:cs typeface="Times New Roman" pitchFamily="18" charset="0"/>
              </a:rPr>
              <a:t>.</a:t>
            </a:r>
          </a:p>
        </p:txBody>
      </p:sp>
      <p:sp>
        <p:nvSpPr>
          <p:cNvPr id="12" name="Rectangle 11"/>
          <p:cNvSpPr/>
          <p:nvPr/>
        </p:nvSpPr>
        <p:spPr>
          <a:xfrm>
            <a:off x="3223037" y="1638301"/>
            <a:ext cx="2004075" cy="461665"/>
          </a:xfrm>
          <a:prstGeom prst="rect">
            <a:avLst/>
          </a:prstGeom>
        </p:spPr>
        <p:txBody>
          <a:bodyPr wrap="none">
            <a:spAutoFit/>
          </a:bodyPr>
          <a:lstStyle/>
          <a:p>
            <a:pPr lvl="0" algn="just"/>
            <a:r>
              <a:rPr lang="en-US" sz="2400" dirty="0" err="1">
                <a:latin typeface="Times New Roman" pitchFamily="18" charset="0"/>
                <a:ea typeface="Cambria" pitchFamily="18" charset="0"/>
                <a:cs typeface="Times New Roman" pitchFamily="18" charset="0"/>
              </a:rPr>
              <a:t>Áp</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cao</a:t>
            </a:r>
            <a:r>
              <a:rPr lang="en-US" sz="2400" dirty="0">
                <a:latin typeface="Times New Roman" pitchFamily="18" charset="0"/>
                <a:ea typeface="Cambria" pitchFamily="18" charset="0"/>
                <a:cs typeface="Times New Roman" pitchFamily="18" charset="0"/>
              </a:rPr>
              <a:t> Xi-</a:t>
            </a:r>
            <a:r>
              <a:rPr lang="en-US" sz="2400" dirty="0" err="1">
                <a:latin typeface="Times New Roman" pitchFamily="18" charset="0"/>
                <a:ea typeface="Cambria" pitchFamily="18" charset="0"/>
                <a:cs typeface="Times New Roman" pitchFamily="18" charset="0"/>
              </a:rPr>
              <a:t>bia</a:t>
            </a:r>
            <a:r>
              <a:rPr lang="en-US" sz="2400" dirty="0">
                <a:latin typeface="Times New Roman" pitchFamily="18" charset="0"/>
                <a:ea typeface="Cambria" pitchFamily="18" charset="0"/>
                <a:cs typeface="Times New Roman" pitchFamily="18" charset="0"/>
              </a:rPr>
              <a:t>.</a:t>
            </a:r>
          </a:p>
        </p:txBody>
      </p:sp>
      <p:sp>
        <p:nvSpPr>
          <p:cNvPr id="13" name="Rectangle 12"/>
          <p:cNvSpPr/>
          <p:nvPr/>
        </p:nvSpPr>
        <p:spPr>
          <a:xfrm>
            <a:off x="3365814" y="2247901"/>
            <a:ext cx="1372492" cy="461665"/>
          </a:xfrm>
          <a:prstGeom prst="rect">
            <a:avLst/>
          </a:prstGeom>
        </p:spPr>
        <p:txBody>
          <a:bodyPr wrap="none">
            <a:spAutoFit/>
          </a:bodyPr>
          <a:lstStyle/>
          <a:p>
            <a:pPr lvl="0" algn="just"/>
            <a:r>
              <a:rPr lang="en-US" sz="2400" dirty="0" err="1">
                <a:latin typeface="Times New Roman" pitchFamily="18" charset="0"/>
                <a:ea typeface="Cambria" pitchFamily="18" charset="0"/>
                <a:cs typeface="Times New Roman" pitchFamily="18" charset="0"/>
              </a:rPr>
              <a:t>Đông</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bắc</a:t>
            </a:r>
            <a:endParaRPr lang="en-US" sz="2400" dirty="0">
              <a:latin typeface="Times New Roman" pitchFamily="18" charset="0"/>
              <a:ea typeface="Cambria" pitchFamily="18" charset="0"/>
              <a:cs typeface="Times New Roman" pitchFamily="18" charset="0"/>
            </a:endParaRPr>
          </a:p>
        </p:txBody>
      </p:sp>
      <p:sp>
        <p:nvSpPr>
          <p:cNvPr id="14" name="Rectangle 13"/>
          <p:cNvSpPr/>
          <p:nvPr/>
        </p:nvSpPr>
        <p:spPr>
          <a:xfrm>
            <a:off x="2674620" y="2747309"/>
            <a:ext cx="6977381" cy="1708160"/>
          </a:xfrm>
          <a:prstGeom prst="rect">
            <a:avLst/>
          </a:prstGeom>
        </p:spPr>
        <p:txBody>
          <a:bodyPr wrap="square">
            <a:spAutoFit/>
          </a:bodyPr>
          <a:lstStyle/>
          <a:p>
            <a:pPr lvl="0"/>
            <a:r>
              <a:rPr lang="en-US" sz="2100" dirty="0">
                <a:latin typeface="Times New Roman" pitchFamily="18" charset="0"/>
                <a:ea typeface="Cambria" pitchFamily="18" charset="0"/>
                <a:cs typeface="Times New Roman" pitchFamily="18" charset="0"/>
              </a:rPr>
              <a:t>+ Ở </a:t>
            </a:r>
            <a:r>
              <a:rPr lang="en-US" sz="2100" dirty="0" err="1">
                <a:latin typeface="Times New Roman" pitchFamily="18" charset="0"/>
                <a:ea typeface="Cambria" pitchFamily="18" charset="0"/>
                <a:cs typeface="Times New Roman" pitchFamily="18" charset="0"/>
              </a:rPr>
              <a:t>miền</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Bắc</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nửa</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đầu</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mùa</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đông</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thời</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tiết</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lạnh</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khô</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ít</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mưa</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nửa</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cuối</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mùa</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đông</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thời</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tiết</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lạnh</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ẩm</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mưa</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phùn</a:t>
            </a:r>
            <a:r>
              <a:rPr lang="en-US" sz="2100" dirty="0">
                <a:latin typeface="Times New Roman" pitchFamily="18" charset="0"/>
                <a:ea typeface="Cambria" pitchFamily="18" charset="0"/>
                <a:cs typeface="Times New Roman" pitchFamily="18" charset="0"/>
              </a:rPr>
              <a:t> ở </a:t>
            </a:r>
            <a:r>
              <a:rPr lang="en-US" sz="2100" dirty="0" err="1">
                <a:latin typeface="Times New Roman" pitchFamily="18" charset="0"/>
                <a:ea typeface="Cambria" pitchFamily="18" charset="0"/>
                <a:cs typeface="Times New Roman" pitchFamily="18" charset="0"/>
              </a:rPr>
              <a:t>ven</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biển</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Bắc</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Bộ</a:t>
            </a:r>
            <a:endParaRPr lang="en-US" sz="2100" dirty="0">
              <a:latin typeface="Times New Roman" pitchFamily="18" charset="0"/>
              <a:ea typeface="Cambria" pitchFamily="18" charset="0"/>
              <a:cs typeface="Times New Roman" pitchFamily="18" charset="0"/>
            </a:endParaRPr>
          </a:p>
          <a:p>
            <a:pPr lvl="0"/>
            <a:r>
              <a:rPr lang="en-US" sz="2100" dirty="0">
                <a:latin typeface="Times New Roman" pitchFamily="18" charset="0"/>
                <a:ea typeface="Cambria" pitchFamily="18" charset="0"/>
                <a:cs typeface="Times New Roman" pitchFamily="18" charset="0"/>
              </a:rPr>
              <a:t>+ Ở </a:t>
            </a:r>
            <a:r>
              <a:rPr lang="en-US" sz="2100" dirty="0" err="1">
                <a:latin typeface="Times New Roman" pitchFamily="18" charset="0"/>
                <a:ea typeface="Cambria" pitchFamily="18" charset="0"/>
                <a:cs typeface="Times New Roman" pitchFamily="18" charset="0"/>
              </a:rPr>
              <a:t>miền</a:t>
            </a:r>
            <a:r>
              <a:rPr lang="en-US" sz="2100" dirty="0">
                <a:latin typeface="Times New Roman" pitchFamily="18" charset="0"/>
                <a:ea typeface="Cambria" pitchFamily="18" charset="0"/>
                <a:cs typeface="Times New Roman" pitchFamily="18" charset="0"/>
              </a:rPr>
              <a:t> Nam, </a:t>
            </a:r>
            <a:r>
              <a:rPr lang="en-US" sz="2100" dirty="0" err="1">
                <a:latin typeface="Times New Roman" pitchFamily="18" charset="0"/>
                <a:ea typeface="Cambria" pitchFamily="18" charset="0"/>
                <a:cs typeface="Times New Roman" pitchFamily="18" charset="0"/>
              </a:rPr>
              <a:t>Tín</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phong</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gây</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mưa</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cho</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vùng</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biển</a:t>
            </a:r>
            <a:r>
              <a:rPr lang="en-US" sz="2100" dirty="0">
                <a:latin typeface="Times New Roman" pitchFamily="18" charset="0"/>
                <a:ea typeface="Cambria" pitchFamily="18" charset="0"/>
                <a:cs typeface="Times New Roman" pitchFamily="18" charset="0"/>
              </a:rPr>
              <a:t> Nam </a:t>
            </a:r>
            <a:r>
              <a:rPr lang="en-US" sz="2100" dirty="0" err="1">
                <a:latin typeface="Times New Roman" pitchFamily="18" charset="0"/>
                <a:ea typeface="Cambria" pitchFamily="18" charset="0"/>
                <a:cs typeface="Times New Roman" pitchFamily="18" charset="0"/>
              </a:rPr>
              <a:t>Trung</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Bộ</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gây</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thời</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tiết</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nóng</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khô</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cho</a:t>
            </a:r>
            <a:r>
              <a:rPr lang="en-US" sz="2100" dirty="0">
                <a:latin typeface="Times New Roman" pitchFamily="18" charset="0"/>
                <a:ea typeface="Cambria" pitchFamily="18" charset="0"/>
                <a:cs typeface="Times New Roman" pitchFamily="18" charset="0"/>
              </a:rPr>
              <a:t> Nam </a:t>
            </a:r>
            <a:r>
              <a:rPr lang="en-US" sz="2100" dirty="0" err="1">
                <a:latin typeface="Times New Roman" pitchFamily="18" charset="0"/>
                <a:ea typeface="Cambria" pitchFamily="18" charset="0"/>
                <a:cs typeface="Times New Roman" pitchFamily="18" charset="0"/>
              </a:rPr>
              <a:t>Bộ</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và</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Tây</a:t>
            </a:r>
            <a:r>
              <a:rPr lang="en-US" sz="2100" dirty="0">
                <a:latin typeface="Times New Roman" pitchFamily="18" charset="0"/>
                <a:ea typeface="Cambria" pitchFamily="18" charset="0"/>
                <a:cs typeface="Times New Roman" pitchFamily="18" charset="0"/>
              </a:rPr>
              <a:t> </a:t>
            </a:r>
            <a:r>
              <a:rPr lang="en-US" sz="2100" dirty="0" err="1">
                <a:latin typeface="Times New Roman" pitchFamily="18" charset="0"/>
                <a:ea typeface="Cambria" pitchFamily="18" charset="0"/>
                <a:cs typeface="Times New Roman" pitchFamily="18" charset="0"/>
              </a:rPr>
              <a:t>Nguyên</a:t>
            </a:r>
            <a:r>
              <a:rPr lang="en-US" sz="2100" dirty="0">
                <a:latin typeface="Times New Roman" pitchFamily="18" charset="0"/>
                <a:ea typeface="Cambria" pitchFamily="18" charset="0"/>
                <a:cs typeface="Times New Roman" pitchFamily="18" charset="0"/>
              </a:rPr>
              <a:t>.</a:t>
            </a:r>
          </a:p>
        </p:txBody>
      </p:sp>
      <p:sp>
        <p:nvSpPr>
          <p:cNvPr id="15" name="Rectangle 14"/>
          <p:cNvSpPr/>
          <p:nvPr/>
        </p:nvSpPr>
        <p:spPr>
          <a:xfrm>
            <a:off x="2605069" y="4299312"/>
            <a:ext cx="6977380" cy="1384995"/>
          </a:xfrm>
          <a:prstGeom prst="rect">
            <a:avLst/>
          </a:prstGeom>
        </p:spPr>
        <p:txBody>
          <a:bodyPr wrap="square">
            <a:spAutoFit/>
          </a:bodyPr>
          <a:lstStyle/>
          <a:p>
            <a:pPr lvl="0" algn="just"/>
            <a:r>
              <a:rPr lang="en-US" sz="2100" dirty="0">
                <a:latin typeface="Times New Roman" pitchFamily="18" charset="0"/>
                <a:ea typeface="Cambria" pitchFamily="18" charset="0"/>
                <a:cs typeface="Times New Roman" pitchFamily="18" charset="0"/>
              </a:rPr>
              <a:t>V</a:t>
            </a:r>
            <a:r>
              <a:rPr lang="vi-VN" sz="2100" dirty="0">
                <a:latin typeface="Times New Roman" pitchFamily="18" charset="0"/>
                <a:ea typeface="Cambria" pitchFamily="18" charset="0"/>
                <a:cs typeface="Times New Roman" pitchFamily="18" charset="0"/>
              </a:rPr>
              <a:t>ào đầu mùa đông, gió mùa đông bắc di chuyển với quãng đường dài qua lục địa Trung Quốc nên lạnh và mất ẩm. Vào cuối mùa đông, khối không khí lạnh di chuyển qua vùng biển phía đông Nhật Bản và Trung Quốc nên được tăng cường ẩm. </a:t>
            </a:r>
            <a:endParaRPr lang="en-US" sz="2100" dirty="0">
              <a:latin typeface="Times New Roman" pitchFamily="18" charset="0"/>
              <a:ea typeface="Cambria" pitchFamily="18" charset="0"/>
              <a:cs typeface="Times New Roman" pitchFamily="18" charset="0"/>
            </a:endParaRPr>
          </a:p>
        </p:txBody>
      </p:sp>
    </p:spTree>
    <p:extLst>
      <p:ext uri="{BB962C8B-B14F-4D97-AF65-F5344CB8AC3E}">
        <p14:creationId xmlns:p14="http://schemas.microsoft.com/office/powerpoint/2010/main" val="281664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36600" y="-38100"/>
            <a:ext cx="9144000" cy="5715000"/>
          </a:xfrm>
          <a:prstGeom prst="rect">
            <a:avLst/>
          </a:prstGeom>
          <a:blipFill>
            <a:blip r:embed="rId3"/>
            <a:stretch>
              <a:fillRect/>
            </a:stretch>
          </a:blipFill>
          <a:ln>
            <a:noFill/>
          </a:ln>
          <a:effectLst/>
        </p:spPr>
      </p:pic>
      <p:sp>
        <p:nvSpPr>
          <p:cNvPr id="6" name="Rectangle 5"/>
          <p:cNvSpPr/>
          <p:nvPr/>
        </p:nvSpPr>
        <p:spPr>
          <a:xfrm>
            <a:off x="607816" y="-21771"/>
            <a:ext cx="4091185" cy="584775"/>
          </a:xfrm>
          <a:prstGeom prst="rect">
            <a:avLst/>
          </a:prstGeom>
        </p:spPr>
        <p:txBody>
          <a:bodyPr wrap="none">
            <a:spAutoFit/>
          </a:bodyPr>
          <a:lstStyle/>
          <a:p>
            <a:pPr algn="just">
              <a:spcBef>
                <a:spcPts val="600"/>
              </a:spcBef>
            </a:pPr>
            <a:r>
              <a:rPr lang="nl-NL" sz="3200" b="1" dirty="0">
                <a:latin typeface="Times New Roman" pitchFamily="18" charset="0"/>
                <a:ea typeface="Cambria" pitchFamily="18" charset="0"/>
                <a:cs typeface="Times New Roman" pitchFamily="18" charset="0"/>
              </a:rPr>
              <a:t>* Gió mùa mùa đông: </a:t>
            </a:r>
            <a:endParaRPr lang="en-US" sz="3200" b="1" dirty="0">
              <a:latin typeface="Times New Roman" pitchFamily="18" charset="0"/>
              <a:ea typeface="Cambria" pitchFamily="18" charset="0"/>
              <a:cs typeface="Times New Roman" pitchFamily="18" charset="0"/>
            </a:endParaRPr>
          </a:p>
        </p:txBody>
      </p:sp>
      <p:sp>
        <p:nvSpPr>
          <p:cNvPr id="9" name="TextBox 8">
            <a:extLst>
              <a:ext uri="{FF2B5EF4-FFF2-40B4-BE49-F238E27FC236}">
                <a16:creationId xmlns:a16="http://schemas.microsoft.com/office/drawing/2014/main" id="{C7AD28D5-314A-4C0C-A195-0B4771F291D1}"/>
              </a:ext>
            </a:extLst>
          </p:cNvPr>
          <p:cNvSpPr txBox="1"/>
          <p:nvPr/>
        </p:nvSpPr>
        <p:spPr>
          <a:xfrm>
            <a:off x="1117600" y="566370"/>
            <a:ext cx="8305800" cy="4512261"/>
          </a:xfrm>
          <a:prstGeom prst="rect">
            <a:avLst/>
          </a:prstGeom>
          <a:noFill/>
        </p:spPr>
        <p:txBody>
          <a:bodyPr wrap="square">
            <a:spAutoFit/>
          </a:bodyPr>
          <a:lstStyle/>
          <a:p>
            <a:pPr algn="just">
              <a:lnSpc>
                <a:spcPct val="115000"/>
              </a:lnSpc>
            </a:pPr>
            <a:r>
              <a:rPr lang="nl-NL" sz="2800" dirty="0">
                <a:effectLst/>
                <a:latin typeface="Times New Roman" panose="02020603050405020304" pitchFamily="18" charset="0"/>
                <a:ea typeface="Times New Roman" panose="02020603050405020304" pitchFamily="18" charset="0"/>
              </a:rPr>
              <a:t>- Thời gian: từ tháng 11 – 4 năm sau</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nl-NL" sz="2800" dirty="0">
                <a:effectLst/>
                <a:latin typeface="Times New Roman" panose="02020603050405020304" pitchFamily="18" charset="0"/>
                <a:ea typeface="Times New Roman" panose="02020603050405020304" pitchFamily="18" charset="0"/>
              </a:rPr>
              <a:t>- Nguồn gốc: áp cao Xi-bia.</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nl-NL" sz="2800" dirty="0">
                <a:effectLst/>
                <a:latin typeface="Times New Roman" panose="02020603050405020304" pitchFamily="18" charset="0"/>
                <a:ea typeface="Times New Roman" panose="02020603050405020304" pitchFamily="18" charset="0"/>
              </a:rPr>
              <a:t>- Hướng gió: ĐB</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nl-NL" sz="2800" dirty="0">
                <a:effectLst/>
                <a:latin typeface="Times New Roman" panose="02020603050405020304" pitchFamily="18" charset="0"/>
                <a:ea typeface="Times New Roman" panose="02020603050405020304" pitchFamily="18" charset="0"/>
              </a:rPr>
              <a:t>- Đặc điểm: </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nl-NL" sz="2800" dirty="0">
                <a:effectLst/>
                <a:latin typeface="Times New Roman" panose="02020603050405020304" pitchFamily="18" charset="0"/>
                <a:ea typeface="Times New Roman" panose="02020603050405020304" pitchFamily="18" charset="0"/>
              </a:rPr>
              <a:t>+ Ở miền Bắc: nửa đầu mùa đông thời tiết lạnh khô, nửa sau mùa đông thời tiết lạnh ẩm, có mưa phùn.</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nl-NL" sz="2800" dirty="0">
                <a:effectLst/>
                <a:latin typeface="Times New Roman" panose="02020603050405020304" pitchFamily="18" charset="0"/>
                <a:ea typeface="Times New Roman" panose="02020603050405020304" pitchFamily="18" charset="0"/>
              </a:rPr>
              <a:t>+ Ở miền Nam, Tín phong chiếm ưu thế đem đến mùa khô cho Nam Bộ và Tây Nguyên, gây mưa cho Duyên hải miền Trung.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45712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99191084"/>
              </p:ext>
            </p:extLst>
          </p:nvPr>
        </p:nvGraphicFramePr>
        <p:xfrm>
          <a:off x="965200" y="1333500"/>
          <a:ext cx="8229600" cy="14833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bl>
          </a:graphicData>
        </a:graphic>
      </p:graphicFrame>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08000" y="-25252"/>
            <a:ext cx="9144000" cy="5715000"/>
          </a:xfrm>
          <a:prstGeom prst="rect">
            <a:avLst/>
          </a:prstGeom>
          <a:blipFill>
            <a:blip r:embed="rId4"/>
            <a:stretch>
              <a:fillRect/>
            </a:stretch>
          </a:blipFill>
          <a:ln>
            <a:noFill/>
          </a:ln>
          <a:effectLst/>
        </p:spPr>
      </p:pic>
      <p:graphicFrame>
        <p:nvGraphicFramePr>
          <p:cNvPr id="8" name="Table 7"/>
          <p:cNvGraphicFramePr>
            <a:graphicFrameLocks noGrp="1"/>
          </p:cNvGraphicFramePr>
          <p:nvPr>
            <p:extLst>
              <p:ext uri="{D42A27DB-BD31-4B8C-83A1-F6EECF244321}">
                <p14:modId xmlns:p14="http://schemas.microsoft.com/office/powerpoint/2010/main" val="1387912152"/>
              </p:ext>
            </p:extLst>
          </p:nvPr>
        </p:nvGraphicFramePr>
        <p:xfrm>
          <a:off x="508000" y="-2"/>
          <a:ext cx="9144000" cy="6149342"/>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7239000">
                  <a:extLst>
                    <a:ext uri="{9D8B030D-6E8A-4147-A177-3AD203B41FA5}">
                      <a16:colId xmlns:a16="http://schemas.microsoft.com/office/drawing/2014/main" val="20001"/>
                    </a:ext>
                  </a:extLst>
                </a:gridCol>
              </a:tblGrid>
              <a:tr h="1187096">
                <a:tc>
                  <a:txBody>
                    <a:bodyPr/>
                    <a:lstStyle/>
                    <a:p>
                      <a:r>
                        <a:rPr lang="en-US" sz="2800" dirty="0" err="1">
                          <a:latin typeface="Times New Roman" pitchFamily="18" charset="0"/>
                          <a:cs typeface="Times New Roman" pitchFamily="18" charset="0"/>
                        </a:rPr>
                        <a:t>Đặc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điểm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các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loại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gió</a:t>
                      </a:r>
                      <a:endParaRPr lang="en-US" sz="2800" dirty="0">
                        <a:latin typeface="Times New Roman" pitchFamily="18" charset="0"/>
                        <a:cs typeface="Times New Roman" pitchFamily="18" charset="0"/>
                      </a:endParaRPr>
                    </a:p>
                  </a:txBody>
                  <a:tcPr/>
                </a:tc>
                <a:tc>
                  <a:txBody>
                    <a:bodyPr/>
                    <a:lstStyle/>
                    <a:p>
                      <a:r>
                        <a:rPr lang="en-US" sz="2800" dirty="0" err="1">
                          <a:latin typeface="Times New Roman" pitchFamily="18" charset="0"/>
                          <a:cs typeface="Times New Roman" pitchFamily="18" charset="0"/>
                        </a:rPr>
                        <a:t>Gió</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mùa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mùa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hạ</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712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tx1"/>
                          </a:solidFill>
                          <a:effectLst/>
                          <a:latin typeface="Times New Roman" pitchFamily="18" charset="0"/>
                          <a:ea typeface="Cambria" pitchFamily="18" charset="0"/>
                          <a:cs typeface="Times New Roman" pitchFamily="18" charset="0"/>
                        </a:rPr>
                        <a:t>Thời gian</a:t>
                      </a:r>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5724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effectLst/>
                          <a:latin typeface="Times New Roman" pitchFamily="18" charset="0"/>
                          <a:ea typeface="Cambria" pitchFamily="18" charset="0"/>
                          <a:cs typeface="Times New Roman" pitchFamily="18" charset="0"/>
                        </a:rPr>
                        <a:t> </a:t>
                      </a:r>
                      <a:r>
                        <a:rPr lang="en-US" sz="2800" b="1" dirty="0" err="1">
                          <a:solidFill>
                            <a:schemeClr val="tx1"/>
                          </a:solidFill>
                          <a:effectLst/>
                          <a:latin typeface="Times New Roman" pitchFamily="18" charset="0"/>
                          <a:ea typeface="Cambria" pitchFamily="18" charset="0"/>
                          <a:cs typeface="Times New Roman" pitchFamily="18" charset="0"/>
                        </a:rPr>
                        <a:t>Nguồn</a:t>
                      </a:r>
                      <a:r>
                        <a:rPr lang="en-US" sz="2800" b="1" dirty="0">
                          <a:solidFill>
                            <a:schemeClr val="tx1"/>
                          </a:solidFill>
                          <a:effectLst/>
                          <a:latin typeface="Times New Roman" pitchFamily="18" charset="0"/>
                          <a:ea typeface="Cambria" pitchFamily="18" charset="0"/>
                          <a:cs typeface="Times New Roman" pitchFamily="18" charset="0"/>
                        </a:rPr>
                        <a:t> </a:t>
                      </a:r>
                      <a:r>
                        <a:rPr lang="en-US" sz="2800" b="1" dirty="0" err="1">
                          <a:solidFill>
                            <a:schemeClr val="tx1"/>
                          </a:solidFill>
                          <a:effectLst/>
                          <a:latin typeface="Times New Roman" pitchFamily="18" charset="0"/>
                          <a:ea typeface="Cambria" pitchFamily="18" charset="0"/>
                          <a:cs typeface="Times New Roman" pitchFamily="18" charset="0"/>
                        </a:rPr>
                        <a:t>gốc</a:t>
                      </a:r>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5724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chemeClr val="tx1"/>
                          </a:solidFill>
                          <a:effectLst/>
                          <a:latin typeface="Times New Roman" pitchFamily="18" charset="0"/>
                          <a:ea typeface="Cambria" pitchFamily="18" charset="0"/>
                          <a:cs typeface="Times New Roman" pitchFamily="18" charset="0"/>
                        </a:rPr>
                        <a:t>Hướng</a:t>
                      </a:r>
                      <a:r>
                        <a:rPr lang="en-US" sz="2800" b="1" dirty="0">
                          <a:solidFill>
                            <a:schemeClr val="tx1"/>
                          </a:solidFill>
                          <a:effectLst/>
                          <a:latin typeface="Times New Roman" pitchFamily="18" charset="0"/>
                          <a:ea typeface="Cambria" pitchFamily="18" charset="0"/>
                          <a:cs typeface="Times New Roman" pitchFamily="18" charset="0"/>
                        </a:rPr>
                        <a:t> </a:t>
                      </a:r>
                      <a:r>
                        <a:rPr lang="en-US" sz="2800" b="1" dirty="0" err="1">
                          <a:solidFill>
                            <a:schemeClr val="tx1"/>
                          </a:solidFill>
                          <a:effectLst/>
                          <a:latin typeface="Times New Roman" pitchFamily="18" charset="0"/>
                          <a:ea typeface="Cambria" pitchFamily="18" charset="0"/>
                          <a:cs typeface="Times New Roman" pitchFamily="18" charset="0"/>
                        </a:rPr>
                        <a:t>gió</a:t>
                      </a:r>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10209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itchFamily="18" charset="0"/>
                          <a:ea typeface="Cambria" pitchFamily="18" charset="0"/>
                          <a:cs typeface="Times New Roman" pitchFamily="18" charset="0"/>
                        </a:rPr>
                        <a:t>Đặc</a:t>
                      </a:r>
                      <a:r>
                        <a:rPr lang="en-US" sz="2800" b="1" dirty="0">
                          <a:latin typeface="Times New Roman" pitchFamily="18" charset="0"/>
                          <a:ea typeface="Cambria" pitchFamily="18" charset="0"/>
                          <a:cs typeface="Times New Roman" pitchFamily="18" charset="0"/>
                        </a:rPr>
                        <a:t> </a:t>
                      </a:r>
                      <a:r>
                        <a:rPr lang="en-US" sz="2800" b="1" dirty="0" err="1">
                          <a:latin typeface="Times New Roman" pitchFamily="18" charset="0"/>
                          <a:ea typeface="Cambria" pitchFamily="18" charset="0"/>
                          <a:cs typeface="Times New Roman" pitchFamily="18" charset="0"/>
                        </a:rPr>
                        <a:t>điểm</a:t>
                      </a:r>
                      <a:r>
                        <a:rPr lang="en-US" sz="2800" b="1" dirty="0">
                          <a:latin typeface="Times New Roman" pitchFamily="18" charset="0"/>
                          <a:ea typeface="Cambria" pitchFamily="18" charset="0"/>
                          <a:cs typeface="Times New Roman" pitchFamily="18" charset="0"/>
                        </a:rPr>
                        <a:t>: </a:t>
                      </a:r>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17232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chemeClr val="tx1"/>
                          </a:solidFill>
                          <a:latin typeface="Times New Roman" pitchFamily="18" charset="0"/>
                          <a:ea typeface="Cambria" pitchFamily="18" charset="0"/>
                          <a:cs typeface="Times New Roman" pitchFamily="18" charset="0"/>
                        </a:rPr>
                        <a:t>Nguyên</a:t>
                      </a:r>
                      <a:r>
                        <a:rPr lang="en-US" sz="2800" b="1" dirty="0">
                          <a:solidFill>
                            <a:schemeClr val="tx1"/>
                          </a:solidFill>
                          <a:latin typeface="Times New Roman" pitchFamily="18" charset="0"/>
                          <a:ea typeface="Cambria" pitchFamily="18" charset="0"/>
                          <a:cs typeface="Times New Roman" pitchFamily="18" charset="0"/>
                        </a:rPr>
                        <a:t> </a:t>
                      </a:r>
                      <a:r>
                        <a:rPr lang="en-US" sz="2800" b="1" dirty="0" err="1">
                          <a:solidFill>
                            <a:schemeClr val="tx1"/>
                          </a:solidFill>
                          <a:latin typeface="Times New Roman" pitchFamily="18" charset="0"/>
                          <a:ea typeface="Cambria" pitchFamily="18" charset="0"/>
                          <a:cs typeface="Times New Roman" pitchFamily="18" charset="0"/>
                        </a:rPr>
                        <a:t>nhân</a:t>
                      </a:r>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txBody>
                  <a:tcPr/>
                </a:tc>
                <a:tc>
                  <a:txBody>
                    <a:bodyPr/>
                    <a:lstStyle/>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bl>
          </a:graphicData>
        </a:graphic>
      </p:graphicFrame>
      <p:sp>
        <p:nvSpPr>
          <p:cNvPr id="11" name="Rectangle 10"/>
          <p:cNvSpPr/>
          <p:nvPr/>
        </p:nvSpPr>
        <p:spPr>
          <a:xfrm>
            <a:off x="3469247" y="1176636"/>
            <a:ext cx="2299027" cy="461665"/>
          </a:xfrm>
          <a:prstGeom prst="rect">
            <a:avLst/>
          </a:prstGeom>
        </p:spPr>
        <p:txBody>
          <a:bodyPr wrap="none">
            <a:spAutoFit/>
          </a:bodyPr>
          <a:lstStyle/>
          <a:p>
            <a:pPr lvl="0" algn="just"/>
            <a:r>
              <a:rPr lang="en-US" sz="2400" dirty="0" err="1">
                <a:latin typeface="Times New Roman" pitchFamily="18" charset="0"/>
                <a:ea typeface="Cambria" pitchFamily="18" charset="0"/>
                <a:cs typeface="Times New Roman" pitchFamily="18" charset="0"/>
              </a:rPr>
              <a:t>Từ</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tháng</a:t>
            </a:r>
            <a:r>
              <a:rPr lang="en-US" sz="2400" dirty="0">
                <a:latin typeface="Times New Roman" pitchFamily="18" charset="0"/>
                <a:ea typeface="Cambria" pitchFamily="18" charset="0"/>
                <a:cs typeface="Times New Roman" pitchFamily="18" charset="0"/>
              </a:rPr>
              <a:t> 5 – 10 .</a:t>
            </a:r>
          </a:p>
        </p:txBody>
      </p:sp>
      <p:sp>
        <p:nvSpPr>
          <p:cNvPr id="12" name="Rectangle 11"/>
          <p:cNvSpPr/>
          <p:nvPr/>
        </p:nvSpPr>
        <p:spPr>
          <a:xfrm>
            <a:off x="3041407" y="1786236"/>
            <a:ext cx="5607625" cy="461665"/>
          </a:xfrm>
          <a:prstGeom prst="rect">
            <a:avLst/>
          </a:prstGeom>
        </p:spPr>
        <p:txBody>
          <a:bodyPr wrap="none">
            <a:spAutoFit/>
          </a:bodyPr>
          <a:lstStyle/>
          <a:p>
            <a:pPr lvl="0" algn="just"/>
            <a:r>
              <a:rPr lang="en-US" sz="2400" dirty="0" err="1">
                <a:latin typeface="Times New Roman" pitchFamily="18" charset="0"/>
                <a:ea typeface="Cambria" pitchFamily="18" charset="0"/>
                <a:cs typeface="Times New Roman" pitchFamily="18" charset="0"/>
              </a:rPr>
              <a:t>Áp</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cao</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Ấn</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Độ</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và</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áp</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cao</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cận</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chí</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tuyến</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nam</a:t>
            </a:r>
            <a:r>
              <a:rPr lang="en-US" sz="2400" dirty="0">
                <a:latin typeface="Times New Roman" pitchFamily="18" charset="0"/>
                <a:ea typeface="Cambria" pitchFamily="18" charset="0"/>
                <a:cs typeface="Times New Roman" pitchFamily="18" charset="0"/>
              </a:rPr>
              <a:t>.</a:t>
            </a:r>
          </a:p>
        </p:txBody>
      </p:sp>
      <p:sp>
        <p:nvSpPr>
          <p:cNvPr id="13" name="Rectangle 12"/>
          <p:cNvSpPr/>
          <p:nvPr/>
        </p:nvSpPr>
        <p:spPr>
          <a:xfrm>
            <a:off x="2935531" y="2319636"/>
            <a:ext cx="5357557" cy="461665"/>
          </a:xfrm>
          <a:prstGeom prst="rect">
            <a:avLst/>
          </a:prstGeom>
        </p:spPr>
        <p:txBody>
          <a:bodyPr wrap="none">
            <a:spAutoFit/>
          </a:bodyPr>
          <a:lstStyle/>
          <a:p>
            <a:pPr lvl="0" algn="just"/>
            <a:r>
              <a:rPr lang="en-US" sz="2400" dirty="0" err="1">
                <a:latin typeface="Times New Roman" pitchFamily="18" charset="0"/>
                <a:ea typeface="Cambria" pitchFamily="18" charset="0"/>
                <a:cs typeface="Times New Roman" pitchFamily="18" charset="0"/>
              </a:rPr>
              <a:t>Miền</a:t>
            </a:r>
            <a:r>
              <a:rPr lang="en-US" sz="2400" dirty="0">
                <a:latin typeface="Times New Roman" pitchFamily="18" charset="0"/>
                <a:ea typeface="Cambria" pitchFamily="18" charset="0"/>
                <a:cs typeface="Times New Roman" pitchFamily="18" charset="0"/>
              </a:rPr>
              <a:t> Nam: </a:t>
            </a:r>
            <a:r>
              <a:rPr lang="en-US" sz="2400" dirty="0" err="1">
                <a:latin typeface="Times New Roman" pitchFamily="18" charset="0"/>
                <a:ea typeface="Cambria" pitchFamily="18" charset="0"/>
                <a:cs typeface="Times New Roman" pitchFamily="18" charset="0"/>
              </a:rPr>
              <a:t>tây</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nam</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miền</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Bắc</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đông</a:t>
            </a:r>
            <a:r>
              <a:rPr lang="en-US" sz="2400" dirty="0">
                <a:latin typeface="Times New Roman" pitchFamily="18" charset="0"/>
                <a:ea typeface="Cambria" pitchFamily="18" charset="0"/>
                <a:cs typeface="Times New Roman" pitchFamily="18" charset="0"/>
              </a:rPr>
              <a:t> </a:t>
            </a:r>
            <a:r>
              <a:rPr lang="en-US" sz="2400" dirty="0" err="1">
                <a:latin typeface="Times New Roman" pitchFamily="18" charset="0"/>
                <a:ea typeface="Cambria" pitchFamily="18" charset="0"/>
                <a:cs typeface="Times New Roman" pitchFamily="18" charset="0"/>
              </a:rPr>
              <a:t>nam</a:t>
            </a:r>
            <a:endParaRPr lang="en-US" sz="2400" dirty="0">
              <a:latin typeface="Times New Roman" pitchFamily="18" charset="0"/>
              <a:ea typeface="Cambria" pitchFamily="18" charset="0"/>
              <a:cs typeface="Times New Roman" pitchFamily="18" charset="0"/>
            </a:endParaRPr>
          </a:p>
        </p:txBody>
      </p:sp>
      <p:sp>
        <p:nvSpPr>
          <p:cNvPr id="14" name="Rectangle 13"/>
          <p:cNvSpPr/>
          <p:nvPr/>
        </p:nvSpPr>
        <p:spPr>
          <a:xfrm>
            <a:off x="2682178" y="2891016"/>
            <a:ext cx="6901181" cy="1261884"/>
          </a:xfrm>
          <a:prstGeom prst="rect">
            <a:avLst/>
          </a:prstGeom>
        </p:spPr>
        <p:txBody>
          <a:bodyPr wrap="square">
            <a:spAutoFit/>
          </a:bodyPr>
          <a:lstStyle/>
          <a:p>
            <a:pPr lvl="0" algn="just"/>
            <a:r>
              <a:rPr lang="vi-VN" sz="1900" dirty="0">
                <a:latin typeface="+mj-lt"/>
                <a:ea typeface="Cambria" pitchFamily="18" charset="0"/>
                <a:cs typeface="Times New Roman"/>
              </a:rPr>
              <a:t>+ Đầu mùa hạ: gây mưa cho Nam Bộ, Tây Nguyên nhưng gây khô nóng cho </a:t>
            </a:r>
            <a:r>
              <a:rPr lang="en-US" sz="1900" dirty="0" err="1">
                <a:latin typeface="+mj-lt"/>
                <a:ea typeface="Cambria" pitchFamily="18" charset="0"/>
                <a:cs typeface="Times New Roman"/>
              </a:rPr>
              <a:t>phía</a:t>
            </a:r>
            <a:r>
              <a:rPr lang="en-US" sz="1900" dirty="0">
                <a:latin typeface="+mj-lt"/>
                <a:ea typeface="Cambria" pitchFamily="18" charset="0"/>
                <a:cs typeface="Times New Roman"/>
              </a:rPr>
              <a:t>  </a:t>
            </a:r>
            <a:r>
              <a:rPr lang="en-US" sz="1900" dirty="0" err="1">
                <a:latin typeface="+mj-lt"/>
                <a:ea typeface="Cambria" pitchFamily="18" charset="0"/>
                <a:cs typeface="Times New Roman"/>
              </a:rPr>
              <a:t>đông</a:t>
            </a:r>
            <a:r>
              <a:rPr lang="en-US" sz="1900" dirty="0">
                <a:latin typeface="+mj-lt"/>
                <a:ea typeface="Cambria" pitchFamily="18" charset="0"/>
                <a:cs typeface="Times New Roman"/>
              </a:rPr>
              <a:t> </a:t>
            </a:r>
            <a:r>
              <a:rPr lang="en-US" sz="1900" dirty="0" err="1">
                <a:latin typeface="+mj-lt"/>
                <a:ea typeface="Cambria" pitchFamily="18" charset="0"/>
                <a:cs typeface="Times New Roman"/>
              </a:rPr>
              <a:t>Trường</a:t>
            </a:r>
            <a:r>
              <a:rPr lang="en-US" sz="1900" dirty="0">
                <a:latin typeface="+mj-lt"/>
                <a:ea typeface="Cambria" pitchFamily="18" charset="0"/>
                <a:cs typeface="Times New Roman"/>
              </a:rPr>
              <a:t> </a:t>
            </a:r>
            <a:r>
              <a:rPr lang="en-US" sz="1900" dirty="0" err="1">
                <a:latin typeface="+mj-lt"/>
                <a:ea typeface="Cambria" pitchFamily="18" charset="0"/>
                <a:cs typeface="Times New Roman"/>
              </a:rPr>
              <a:t>Sơn</a:t>
            </a:r>
            <a:r>
              <a:rPr lang="en-US" sz="1900" dirty="0">
                <a:latin typeface="+mj-lt"/>
                <a:ea typeface="Cambria" pitchFamily="18" charset="0"/>
                <a:cs typeface="Times New Roman"/>
              </a:rPr>
              <a:t> </a:t>
            </a:r>
            <a:r>
              <a:rPr lang="en-US" sz="1900" dirty="0" err="1">
                <a:latin typeface="+mj-lt"/>
                <a:ea typeface="Cambria" pitchFamily="18" charset="0"/>
                <a:cs typeface="Times New Roman"/>
              </a:rPr>
              <a:t>và</a:t>
            </a:r>
            <a:r>
              <a:rPr lang="en-US" sz="1900" dirty="0">
                <a:latin typeface="+mj-lt"/>
                <a:ea typeface="Cambria" pitchFamily="18" charset="0"/>
                <a:cs typeface="Times New Roman"/>
              </a:rPr>
              <a:t> </a:t>
            </a:r>
            <a:r>
              <a:rPr lang="en-US" sz="1900" dirty="0" err="1">
                <a:latin typeface="+mj-lt"/>
                <a:ea typeface="Cambria" pitchFamily="18" charset="0"/>
                <a:cs typeface="Times New Roman"/>
              </a:rPr>
              <a:t>nam</a:t>
            </a:r>
            <a:r>
              <a:rPr lang="en-US" sz="1900" dirty="0">
                <a:latin typeface="+mj-lt"/>
                <a:ea typeface="Cambria" pitchFamily="18" charset="0"/>
                <a:cs typeface="Times New Roman"/>
              </a:rPr>
              <a:t> </a:t>
            </a:r>
            <a:r>
              <a:rPr lang="vi-VN" sz="1900" dirty="0">
                <a:latin typeface="+mj-lt"/>
                <a:ea typeface="Cambria" pitchFamily="18" charset="0"/>
                <a:cs typeface="Times New Roman"/>
              </a:rPr>
              <a:t>Tây Bắc.</a:t>
            </a:r>
            <a:endParaRPr lang="en-US" sz="1900" dirty="0">
              <a:latin typeface="+mj-lt"/>
              <a:ea typeface="Cambria" pitchFamily="18" charset="0"/>
              <a:cs typeface="Times New Roman"/>
            </a:endParaRPr>
          </a:p>
          <a:p>
            <a:pPr lvl="0" algn="just"/>
            <a:r>
              <a:rPr lang="vi-VN" sz="1900" dirty="0">
                <a:latin typeface="+mj-lt"/>
                <a:ea typeface="Cambria" pitchFamily="18" charset="0"/>
                <a:cs typeface="Times New Roman"/>
              </a:rPr>
              <a:t>+ Giữa và cuối mùa hạ: </a:t>
            </a:r>
            <a:r>
              <a:rPr lang="en-US" sz="1900" dirty="0" err="1">
                <a:latin typeface="+mj-lt"/>
                <a:ea typeface="Cambria" pitchFamily="18" charset="0"/>
                <a:cs typeface="Times New Roman"/>
              </a:rPr>
              <a:t>nóng</a:t>
            </a:r>
            <a:r>
              <a:rPr lang="en-US" sz="1900" dirty="0">
                <a:latin typeface="+mj-lt"/>
                <a:ea typeface="Cambria" pitchFamily="18" charset="0"/>
                <a:cs typeface="Times New Roman"/>
              </a:rPr>
              <a:t> </a:t>
            </a:r>
            <a:r>
              <a:rPr lang="en-US" sz="1900" dirty="0" err="1">
                <a:latin typeface="+mj-lt"/>
                <a:ea typeface="Cambria" pitchFamily="18" charset="0"/>
                <a:cs typeface="Times New Roman"/>
              </a:rPr>
              <a:t>ẩm</a:t>
            </a:r>
            <a:r>
              <a:rPr lang="en-US" sz="1900" dirty="0">
                <a:latin typeface="+mj-lt"/>
                <a:ea typeface="Cambria" pitchFamily="18" charset="0"/>
                <a:cs typeface="Times New Roman"/>
              </a:rPr>
              <a:t>, </a:t>
            </a:r>
            <a:r>
              <a:rPr lang="en-US" sz="1900" dirty="0" err="1">
                <a:latin typeface="+mj-lt"/>
                <a:ea typeface="Cambria" pitchFamily="18" charset="0"/>
                <a:cs typeface="Times New Roman"/>
              </a:rPr>
              <a:t>mưa</a:t>
            </a:r>
            <a:r>
              <a:rPr lang="en-US" sz="1900" dirty="0">
                <a:latin typeface="+mj-lt"/>
                <a:ea typeface="Cambria" pitchFamily="18" charset="0"/>
                <a:cs typeface="Times New Roman"/>
              </a:rPr>
              <a:t> </a:t>
            </a:r>
            <a:r>
              <a:rPr lang="en-US" sz="1900" dirty="0" err="1">
                <a:latin typeface="+mj-lt"/>
                <a:ea typeface="Cambria" pitchFamily="18" charset="0"/>
                <a:cs typeface="Times New Roman"/>
              </a:rPr>
              <a:t>nhiều</a:t>
            </a:r>
            <a:r>
              <a:rPr lang="en-US" sz="1900" dirty="0">
                <a:latin typeface="+mj-lt"/>
                <a:ea typeface="Cambria" pitchFamily="18" charset="0"/>
                <a:cs typeface="Times New Roman"/>
              </a:rPr>
              <a:t> </a:t>
            </a:r>
            <a:r>
              <a:rPr lang="vi-VN" sz="1900" dirty="0">
                <a:latin typeface="+mj-lt"/>
                <a:ea typeface="Cambria" pitchFamily="18" charset="0"/>
                <a:cs typeface="Times New Roman"/>
              </a:rPr>
              <a:t>trên phạm vi cả nước</a:t>
            </a:r>
            <a:endParaRPr lang="en-US" sz="1900" dirty="0">
              <a:latin typeface="+mj-lt"/>
            </a:endParaRPr>
          </a:p>
          <a:p>
            <a:pPr lvl="0"/>
            <a:endParaRPr lang="en-US" sz="1900" dirty="0">
              <a:latin typeface="+mj-lt"/>
              <a:ea typeface="Cambria" pitchFamily="18" charset="0"/>
              <a:cs typeface="Times New Roman" pitchFamily="18" charset="0"/>
            </a:endParaRPr>
          </a:p>
        </p:txBody>
      </p:sp>
      <p:sp>
        <p:nvSpPr>
          <p:cNvPr id="15" name="Rectangle 14"/>
          <p:cNvSpPr/>
          <p:nvPr/>
        </p:nvSpPr>
        <p:spPr>
          <a:xfrm>
            <a:off x="2446020" y="4026576"/>
            <a:ext cx="7205981" cy="2031325"/>
          </a:xfrm>
          <a:prstGeom prst="rect">
            <a:avLst/>
          </a:prstGeom>
        </p:spPr>
        <p:txBody>
          <a:bodyPr wrap="square">
            <a:spAutoFit/>
          </a:bodyPr>
          <a:lstStyle/>
          <a:p>
            <a:pPr lvl="0" algn="just"/>
            <a:r>
              <a:rPr lang="en-US" dirty="0">
                <a:latin typeface="Cambria" pitchFamily="18" charset="0"/>
                <a:ea typeface="Cambria" pitchFamily="18" charset="0"/>
              </a:rPr>
              <a:t> </a:t>
            </a:r>
            <a:r>
              <a:rPr lang="vi-VN" dirty="0">
                <a:latin typeface="Cambria" pitchFamily="18" charset="0"/>
                <a:ea typeface="Cambria" pitchFamily="18" charset="0"/>
              </a:rPr>
              <a:t>Ở miền Bắc, do ảnh hưởng của áp thấp Bắc Bộ nén gió thổi vào đất liền theo hướng </a:t>
            </a:r>
            <a:r>
              <a:rPr lang="en-US" dirty="0" err="1">
                <a:latin typeface="Cambria" pitchFamily="18" charset="0"/>
                <a:ea typeface="Cambria" pitchFamily="18" charset="0"/>
              </a:rPr>
              <a:t>đông</a:t>
            </a:r>
            <a:r>
              <a:rPr lang="en-US" dirty="0">
                <a:latin typeface="Cambria" pitchFamily="18" charset="0"/>
                <a:ea typeface="Cambria" pitchFamily="18" charset="0"/>
              </a:rPr>
              <a:t> </a:t>
            </a:r>
            <a:r>
              <a:rPr lang="en-US" dirty="0" err="1">
                <a:latin typeface="Cambria" pitchFamily="18" charset="0"/>
                <a:ea typeface="Cambria" pitchFamily="18" charset="0"/>
              </a:rPr>
              <a:t>nam</a:t>
            </a:r>
            <a:r>
              <a:rPr lang="vi-VN" dirty="0">
                <a:latin typeface="Cambria" pitchFamily="18" charset="0"/>
                <a:ea typeface="Cambria" pitchFamily="18" charset="0"/>
              </a:rPr>
              <a:t>. Nửa đầu mùa hạ, gió </a:t>
            </a: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tây</a:t>
            </a:r>
            <a:r>
              <a:rPr lang="en-US" dirty="0">
                <a:latin typeface="Cambria" pitchFamily="18" charset="0"/>
                <a:ea typeface="Cambria" pitchFamily="18" charset="0"/>
              </a:rPr>
              <a:t> </a:t>
            </a:r>
            <a:r>
              <a:rPr lang="en-US" dirty="0" err="1">
                <a:latin typeface="Cambria" pitchFamily="18" charset="0"/>
                <a:ea typeface="Cambria" pitchFamily="18" charset="0"/>
              </a:rPr>
              <a:t>nam</a:t>
            </a:r>
            <a:r>
              <a:rPr lang="en-US" dirty="0">
                <a:latin typeface="Cambria" pitchFamily="18" charset="0"/>
                <a:ea typeface="Cambria" pitchFamily="18" charset="0"/>
              </a:rPr>
              <a:t> </a:t>
            </a:r>
            <a:r>
              <a:rPr lang="vi-VN" dirty="0">
                <a:latin typeface="Cambria" pitchFamily="18" charset="0"/>
                <a:ea typeface="Cambria" pitchFamily="18" charset="0"/>
              </a:rPr>
              <a:t>vượt dãy Trường Sơn, Pu Đen Đinh, Pu Sam Sao gây ra hiệu ứng phơn khô nóng cho cho phía  đông Trường Sơn và nam Tây Bắc</a:t>
            </a:r>
            <a:r>
              <a:rPr lang="en-US" dirty="0">
                <a:latin typeface="Cambria" pitchFamily="18" charset="0"/>
                <a:ea typeface="Cambria" pitchFamily="18" charset="0"/>
              </a:rPr>
              <a:t>, </a:t>
            </a:r>
            <a:r>
              <a:rPr lang="en-US" dirty="0" err="1">
                <a:latin typeface="Cambria" pitchFamily="18" charset="0"/>
                <a:ea typeface="Cambria" pitchFamily="18" charset="0"/>
              </a:rPr>
              <a:t>nên</a:t>
            </a:r>
            <a:r>
              <a:rPr lang="en-US" dirty="0">
                <a:latin typeface="Cambria" pitchFamily="18" charset="0"/>
                <a:ea typeface="Cambria" pitchFamily="18" charset="0"/>
              </a:rPr>
              <a:t> </a:t>
            </a:r>
            <a:r>
              <a:rPr lang="vi-VN" dirty="0">
                <a:latin typeface="Cambria" pitchFamily="18" charset="0"/>
                <a:ea typeface="Cambria" pitchFamily="18" charset="0"/>
              </a:rPr>
              <a:t>Trường Sơn Tây hay Tây Nguyên mưa quây, Trường Sơn Đông hay ven biển miền Trung thì nắng đốt.</a:t>
            </a:r>
            <a:endParaRPr lang="en-US" dirty="0">
              <a:latin typeface="Cambria" pitchFamily="18" charset="0"/>
              <a:ea typeface="Cambria" pitchFamily="18" charset="0"/>
            </a:endParaRPr>
          </a:p>
          <a:p>
            <a:pPr lvl="0" algn="just"/>
            <a:r>
              <a:rPr lang="vi-VN" dirty="0">
                <a:latin typeface="Times New Roman" pitchFamily="18" charset="0"/>
                <a:ea typeface="Cambria" pitchFamily="18" charset="0"/>
                <a:cs typeface="Times New Roman" pitchFamily="18" charset="0"/>
              </a:rPr>
              <a:t>. </a:t>
            </a:r>
            <a:endParaRPr lang="en-US" dirty="0">
              <a:latin typeface="Times New Roman" pitchFamily="18" charset="0"/>
              <a:ea typeface="Cambria" pitchFamily="18" charset="0"/>
              <a:cs typeface="Times New Roman" pitchFamily="18" charset="0"/>
            </a:endParaRPr>
          </a:p>
        </p:txBody>
      </p:sp>
    </p:spTree>
    <p:extLst>
      <p:ext uri="{BB962C8B-B14F-4D97-AF65-F5344CB8AC3E}">
        <p14:creationId xmlns:p14="http://schemas.microsoft.com/office/powerpoint/2010/main" val="244920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08000" y="114300"/>
            <a:ext cx="9144000" cy="5575448"/>
          </a:xfrm>
          <a:prstGeom prst="rect">
            <a:avLst/>
          </a:prstGeom>
          <a:blipFill>
            <a:blip r:embed="rId3"/>
            <a:stretch>
              <a:fillRect/>
            </a:stretch>
          </a:blipFill>
          <a:ln>
            <a:noFill/>
          </a:ln>
          <a:effectLst/>
        </p:spPr>
      </p:pic>
      <p:sp>
        <p:nvSpPr>
          <p:cNvPr id="7" name="TextBox 6">
            <a:extLst>
              <a:ext uri="{FF2B5EF4-FFF2-40B4-BE49-F238E27FC236}">
                <a16:creationId xmlns:a16="http://schemas.microsoft.com/office/drawing/2014/main" id="{E278F200-2EC7-48D5-AFF6-D4D8E9DD9F0C}"/>
              </a:ext>
            </a:extLst>
          </p:cNvPr>
          <p:cNvSpPr txBox="1"/>
          <p:nvPr/>
        </p:nvSpPr>
        <p:spPr>
          <a:xfrm>
            <a:off x="1270000" y="254265"/>
            <a:ext cx="7620000" cy="4918269"/>
          </a:xfrm>
          <a:prstGeom prst="rect">
            <a:avLst/>
          </a:prstGeom>
          <a:noFill/>
        </p:spPr>
        <p:txBody>
          <a:bodyPr wrap="square">
            <a:spAutoFit/>
          </a:bodyPr>
          <a:lstStyle/>
          <a:p>
            <a:pPr algn="just">
              <a:lnSpc>
                <a:spcPct val="115000"/>
              </a:lnSpc>
            </a:pPr>
            <a:r>
              <a:rPr lang="nl-NL" sz="2800" dirty="0">
                <a:effectLst/>
                <a:latin typeface="Times New Roman" panose="02020603050405020304" pitchFamily="18" charset="0"/>
                <a:ea typeface="Times New Roman" panose="02020603050405020304" pitchFamily="18" charset="0"/>
              </a:rPr>
              <a:t>* Gió mùa mùa hạ: </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nl-NL" sz="2800" dirty="0">
                <a:effectLst/>
                <a:latin typeface="Times New Roman" panose="02020603050405020304" pitchFamily="18" charset="0"/>
                <a:ea typeface="Times New Roman" panose="02020603050405020304" pitchFamily="18" charset="0"/>
              </a:rPr>
              <a:t>- Thời gian: từ tháng 5 – 10 </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nl-NL" sz="2800" dirty="0">
                <a:effectLst/>
                <a:latin typeface="Times New Roman" panose="02020603050405020304" pitchFamily="18" charset="0"/>
                <a:ea typeface="Times New Roman" panose="02020603050405020304" pitchFamily="18" charset="0"/>
              </a:rPr>
              <a:t>- Nguồn gốc: áp cao Bắc Ấn Độ Dương và áp cao cận chí tuyến Nam bán cầu.</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nl-NL" sz="2800" dirty="0">
                <a:effectLst/>
                <a:latin typeface="Times New Roman" panose="02020603050405020304" pitchFamily="18" charset="0"/>
                <a:ea typeface="Times New Roman" panose="02020603050405020304" pitchFamily="18" charset="0"/>
              </a:rPr>
              <a:t>- Hướng gió: TN, đối với miền Bắc là ĐN.</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nl-NL" sz="2800" dirty="0">
                <a:effectLst/>
                <a:latin typeface="Times New Roman" panose="02020603050405020304" pitchFamily="18" charset="0"/>
                <a:ea typeface="Times New Roman" panose="02020603050405020304" pitchFamily="18" charset="0"/>
              </a:rPr>
              <a:t>- Đặc điểm: </a:t>
            </a:r>
            <a:endParaRPr lang="en-US" sz="2800" dirty="0">
              <a:effectLst/>
              <a:latin typeface="Times New Roman" panose="02020603050405020304" pitchFamily="18" charset="0"/>
              <a:ea typeface="Times New Roman" panose="02020603050405020304" pitchFamily="18" charset="0"/>
            </a:endParaRPr>
          </a:p>
          <a:p>
            <a:pPr algn="just">
              <a:lnSpc>
                <a:spcPct val="115000"/>
              </a:lnSpc>
            </a:pPr>
            <a:r>
              <a:rPr lang="nl-NL" sz="2800" dirty="0">
                <a:effectLst/>
                <a:latin typeface="Times New Roman" panose="02020603050405020304" pitchFamily="18" charset="0"/>
                <a:ea typeface="Times New Roman" panose="02020603050405020304" pitchFamily="18" charset="0"/>
              </a:rPr>
              <a:t>+ Đầu mùa hạ: gây mưa cho Nam Bộ, Tây Nguyên nhưng gây khô nóng cho Trung Bộ, Tây Bắc.</a:t>
            </a:r>
            <a:endParaRPr lang="en-US" sz="2800" dirty="0">
              <a:effectLst/>
              <a:latin typeface="Times New Roman" panose="02020603050405020304" pitchFamily="18" charset="0"/>
              <a:ea typeface="Times New Roman" panose="02020603050405020304" pitchFamily="18" charset="0"/>
            </a:endParaRPr>
          </a:p>
          <a:p>
            <a:r>
              <a:rPr lang="nl-NL" sz="2800" dirty="0">
                <a:effectLst/>
                <a:latin typeface="Times New Roman" panose="02020603050405020304" pitchFamily="18" charset="0"/>
                <a:ea typeface="Times New Roman" panose="02020603050405020304" pitchFamily="18" charset="0"/>
              </a:rPr>
              <a:t>+ Giữa và cuối mùa hạ: gây mưa lớn và kéo dài trên phạm vi cả nước.</a:t>
            </a:r>
            <a:endParaRPr lang="en-US" sz="2800" dirty="0"/>
          </a:p>
        </p:txBody>
      </p:sp>
    </p:spTree>
    <p:extLst>
      <p:ext uri="{BB962C8B-B14F-4D97-AF65-F5344CB8AC3E}">
        <p14:creationId xmlns:p14="http://schemas.microsoft.com/office/powerpoint/2010/main" val="845712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9000" y="876301"/>
            <a:ext cx="8610600" cy="3662541"/>
          </a:xfrm>
          <a:prstGeom prst="rect">
            <a:avLst/>
          </a:prstGeom>
        </p:spPr>
        <p:txBody>
          <a:bodyPr wrap="square">
            <a:spAutoFit/>
          </a:bodyPr>
          <a:lstStyle/>
          <a:p>
            <a:pPr>
              <a:spcBef>
                <a:spcPts val="600"/>
              </a:spcBef>
              <a:spcAft>
                <a:spcPts val="600"/>
              </a:spcAft>
            </a:pPr>
            <a:r>
              <a:rPr lang="vi-VN" sz="3200" b="1" dirty="0">
                <a:latin typeface="Times New Roman" panose="02020603050405020304" pitchFamily="18" charset="0"/>
                <a:cs typeface="Times New Roman" panose="02020603050405020304" pitchFamily="18" charset="0"/>
              </a:rPr>
              <a:t>Câu 1.</a:t>
            </a:r>
            <a:r>
              <a:rPr lang="vi-VN" sz="3200" dirty="0">
                <a:latin typeface="Times New Roman" panose="02020603050405020304" pitchFamily="18" charset="0"/>
                <a:cs typeface="Times New Roman" panose="02020603050405020304" pitchFamily="18" charset="0"/>
              </a:rPr>
              <a:t> Hằng năm, nước ta có lượng mưa trung bình khoảng</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A. 1500 - 2000mm/năm.</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B. 1200 - 1800mm/năm.</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C. 1300 - 2000mm/năm.</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D. 1400 - 2200mm/năm.</a:t>
            </a:r>
          </a:p>
        </p:txBody>
      </p:sp>
      <p:sp>
        <p:nvSpPr>
          <p:cNvPr id="6" name="Oval 5"/>
          <p:cNvSpPr/>
          <p:nvPr/>
        </p:nvSpPr>
        <p:spPr>
          <a:xfrm>
            <a:off x="718671" y="1943100"/>
            <a:ext cx="685800" cy="609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A</a:t>
            </a:r>
          </a:p>
        </p:txBody>
      </p:sp>
    </p:spTree>
    <p:extLst>
      <p:ext uri="{BB962C8B-B14F-4D97-AF65-F5344CB8AC3E}">
        <p14:creationId xmlns:p14="http://schemas.microsoft.com/office/powerpoint/2010/main" val="11408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9011" y="571500"/>
            <a:ext cx="8641977" cy="3662541"/>
          </a:xfrm>
          <a:prstGeom prst="rect">
            <a:avLst/>
          </a:prstGeom>
        </p:spPr>
        <p:txBody>
          <a:bodyPr wrap="square">
            <a:spAutoFit/>
          </a:bodyPr>
          <a:lstStyle/>
          <a:p>
            <a:pPr>
              <a:spcBef>
                <a:spcPts val="600"/>
              </a:spcBef>
              <a:spcAft>
                <a:spcPts val="600"/>
              </a:spcAft>
            </a:pPr>
            <a:r>
              <a:rPr lang="vi-VN" sz="3200" b="1" dirty="0">
                <a:latin typeface="Times New Roman" panose="02020603050405020304" pitchFamily="18" charset="0"/>
                <a:cs typeface="Times New Roman" panose="02020603050405020304" pitchFamily="18" charset="0"/>
              </a:rPr>
              <a:t>Câu 2.</a:t>
            </a:r>
            <a:r>
              <a:rPr lang="vi-VN" sz="3200" dirty="0">
                <a:latin typeface="Times New Roman" panose="02020603050405020304" pitchFamily="18" charset="0"/>
                <a:cs typeface="Times New Roman" panose="02020603050405020304" pitchFamily="18" charset="0"/>
              </a:rPr>
              <a:t> Tính chất ẩm của khí hậu nước ta thể hiện qua các yếu tố nào sau đây?</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A. Nhiệt độ và số giờ nắng.</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B. Lượng mưa và độ ẩm.</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C. Độ ẩm và cán cân bức xạ.</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D. Ánh sáng và lượng mưa.</a:t>
            </a:r>
          </a:p>
        </p:txBody>
      </p:sp>
      <p:sp>
        <p:nvSpPr>
          <p:cNvPr id="5" name="Oval 4"/>
          <p:cNvSpPr/>
          <p:nvPr/>
        </p:nvSpPr>
        <p:spPr>
          <a:xfrm>
            <a:off x="733611" y="2402770"/>
            <a:ext cx="685800" cy="609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B</a:t>
            </a:r>
          </a:p>
        </p:txBody>
      </p:sp>
    </p:spTree>
    <p:extLst>
      <p:ext uri="{BB962C8B-B14F-4D97-AF65-F5344CB8AC3E}">
        <p14:creationId xmlns:p14="http://schemas.microsoft.com/office/powerpoint/2010/main" val="118399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17600" y="1028701"/>
            <a:ext cx="8153400" cy="3662541"/>
          </a:xfrm>
          <a:prstGeom prst="rect">
            <a:avLst/>
          </a:prstGeom>
        </p:spPr>
        <p:txBody>
          <a:bodyPr wrap="square">
            <a:spAutoFit/>
          </a:bodyPr>
          <a:lstStyle/>
          <a:p>
            <a:pPr>
              <a:spcBef>
                <a:spcPts val="600"/>
              </a:spcBef>
              <a:spcAft>
                <a:spcPts val="600"/>
              </a:spcAft>
            </a:pPr>
            <a:r>
              <a:rPr lang="vi-VN" sz="3200" b="1" dirty="0">
                <a:latin typeface="Times New Roman" panose="02020603050405020304" pitchFamily="18" charset="0"/>
                <a:cs typeface="Times New Roman" panose="02020603050405020304" pitchFamily="18" charset="0"/>
              </a:rPr>
              <a:t>Câu 3.</a:t>
            </a:r>
            <a:r>
              <a:rPr lang="vi-VN" sz="3200" dirty="0">
                <a:latin typeface="Times New Roman" panose="02020603050405020304" pitchFamily="18" charset="0"/>
                <a:cs typeface="Times New Roman" panose="02020603050405020304" pitchFamily="18" charset="0"/>
              </a:rPr>
              <a:t> Ở nước ta, loại gió nào sau đây thổi quanh năm?</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A. Tín phong.</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B. Đông Bắc.</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C. Tây Nam.</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D. Đông Nam.</a:t>
            </a:r>
          </a:p>
        </p:txBody>
      </p:sp>
      <p:sp>
        <p:nvSpPr>
          <p:cNvPr id="11" name="Oval 10"/>
          <p:cNvSpPr/>
          <p:nvPr/>
        </p:nvSpPr>
        <p:spPr>
          <a:xfrm>
            <a:off x="985371" y="2247647"/>
            <a:ext cx="685800" cy="609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A</a:t>
            </a:r>
          </a:p>
        </p:txBody>
      </p:sp>
    </p:spTree>
    <p:extLst>
      <p:ext uri="{BB962C8B-B14F-4D97-AF65-F5344CB8AC3E}">
        <p14:creationId xmlns:p14="http://schemas.microsoft.com/office/powerpoint/2010/main" val="423087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1400" y="5207001"/>
            <a:ext cx="87630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SỢI NHỚ SỢI THƯƠNG</a:t>
            </a:r>
          </a:p>
        </p:txBody>
      </p:sp>
      <p:pic>
        <p:nvPicPr>
          <p:cNvPr id="7" name="Bai 6-1">
            <a:hlinkClick r:id="" action="ppaction://media"/>
            <a:extLst>
              <a:ext uri="{FF2B5EF4-FFF2-40B4-BE49-F238E27FC236}">
                <a16:creationId xmlns:a16="http://schemas.microsoft.com/office/drawing/2014/main" id="{79902C5C-9E09-2843-60A8-9FFCF2BE1F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825500"/>
            <a:ext cx="9067800" cy="4318000"/>
          </a:xfrm>
          <a:prstGeom prst="rect">
            <a:avLst/>
          </a:prstGeom>
        </p:spPr>
      </p:pic>
      <p:sp>
        <p:nvSpPr>
          <p:cNvPr id="9" name="Content Placeholder 2"/>
          <p:cNvSpPr txBox="1">
            <a:spLocks/>
          </p:cNvSpPr>
          <p:nvPr/>
        </p:nvSpPr>
        <p:spPr>
          <a:xfrm>
            <a:off x="595086" y="0"/>
            <a:ext cx="8980714" cy="72363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gợi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em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đặc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điểm</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khí</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hậu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nước</a:t>
            </a:r>
            <a:r>
              <a:rPr lang="en-US" sz="2400" i="1" dirty="0">
                <a:solidFill>
                  <a:srgbClr val="FF0000"/>
                </a:solidFill>
                <a:latin typeface="Cambria" pitchFamily="18" charset="0"/>
                <a:ea typeface="Cambria" pitchFamily="18" charset="0"/>
              </a:rPr>
              <a:t> ta ở </a:t>
            </a:r>
            <a:r>
              <a:rPr lang="en-US" sz="2400" i="1" dirty="0" err="1">
                <a:solidFill>
                  <a:srgbClr val="FF0000"/>
                </a:solidFill>
                <a:latin typeface="Cambria" pitchFamily="18" charset="0"/>
                <a:ea typeface="Cambria" pitchFamily="18" charset="0"/>
              </a:rPr>
              <a:t>dãy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Trường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Sơn</a:t>
            </a:r>
            <a:r>
              <a:rPr lang="en-US" sz="2400" i="1" dirty="0">
                <a:solidFill>
                  <a:srgbClr val="FF0000"/>
                </a:solidFill>
                <a:latin typeface="Cambria" pitchFamily="18" charset="0"/>
                <a:ea typeface="Cambria" pitchFamily="18" charset="0"/>
              </a:rPr>
              <a:t>?</a:t>
            </a:r>
          </a:p>
        </p:txBody>
      </p:sp>
    </p:spTree>
    <p:extLst>
      <p:ext uri="{BB962C8B-B14F-4D97-AF65-F5344CB8AC3E}">
        <p14:creationId xmlns:p14="http://schemas.microsoft.com/office/powerpoint/2010/main" val="29406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4" grpId="0"/>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5859" y="1257301"/>
            <a:ext cx="8189259" cy="3662541"/>
          </a:xfrm>
          <a:prstGeom prst="rect">
            <a:avLst/>
          </a:prstGeom>
        </p:spPr>
        <p:txBody>
          <a:bodyPr wrap="square">
            <a:spAutoFit/>
          </a:bodyPr>
          <a:lstStyle/>
          <a:p>
            <a:pPr>
              <a:spcBef>
                <a:spcPts val="600"/>
              </a:spcBef>
              <a:spcAft>
                <a:spcPts val="600"/>
              </a:spcAft>
            </a:pPr>
            <a:r>
              <a:rPr lang="vi-VN" sz="3200" b="1" dirty="0">
                <a:latin typeface="Times New Roman" panose="02020603050405020304" pitchFamily="18" charset="0"/>
                <a:cs typeface="Times New Roman" panose="02020603050405020304" pitchFamily="18" charset="0"/>
              </a:rPr>
              <a:t>Câu 4.</a:t>
            </a:r>
            <a:r>
              <a:rPr lang="vi-VN" sz="3200" dirty="0">
                <a:latin typeface="Times New Roman" panose="02020603050405020304" pitchFamily="18" charset="0"/>
                <a:cs typeface="Times New Roman" panose="02020603050405020304" pitchFamily="18" charset="0"/>
              </a:rPr>
              <a:t> Vào mùa đông, nhân tố nào sau đây gây mưa cho Duyên hải miền Trung?</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A. Địa hình.</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B. Frông.</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C. Dòng biển.</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D. Tín phong.</a:t>
            </a:r>
          </a:p>
        </p:txBody>
      </p:sp>
      <p:sp>
        <p:nvSpPr>
          <p:cNvPr id="5" name="Oval 4"/>
          <p:cNvSpPr/>
          <p:nvPr/>
        </p:nvSpPr>
        <p:spPr>
          <a:xfrm>
            <a:off x="1270000" y="4310747"/>
            <a:ext cx="685800" cy="609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D</a:t>
            </a:r>
          </a:p>
        </p:txBody>
      </p:sp>
    </p:spTree>
    <p:extLst>
      <p:ext uri="{BB962C8B-B14F-4D97-AF65-F5344CB8AC3E}">
        <p14:creationId xmlns:p14="http://schemas.microsoft.com/office/powerpoint/2010/main" val="375323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6600" y="723900"/>
            <a:ext cx="8001000" cy="3662541"/>
          </a:xfrm>
          <a:prstGeom prst="rect">
            <a:avLst/>
          </a:prstGeom>
        </p:spPr>
        <p:txBody>
          <a:bodyPr wrap="square">
            <a:spAutoFit/>
          </a:bodyPr>
          <a:lstStyle/>
          <a:p>
            <a:pPr>
              <a:spcBef>
                <a:spcPts val="600"/>
              </a:spcBef>
              <a:spcAft>
                <a:spcPts val="600"/>
              </a:spcAft>
            </a:pPr>
            <a:r>
              <a:rPr lang="vi-VN" sz="3200" b="1" dirty="0">
                <a:latin typeface="Times New Roman" panose="02020603050405020304" pitchFamily="18" charset="0"/>
                <a:cs typeface="Times New Roman" panose="02020603050405020304" pitchFamily="18" charset="0"/>
              </a:rPr>
              <a:t>Câu 5.</a:t>
            </a:r>
            <a:r>
              <a:rPr lang="vi-VN" sz="3200" dirty="0">
                <a:latin typeface="Times New Roman" panose="02020603050405020304" pitchFamily="18" charset="0"/>
                <a:cs typeface="Times New Roman" panose="02020603050405020304" pitchFamily="18" charset="0"/>
              </a:rPr>
              <a:t> Gió mùa mùa hạ hoạt động ở nước ta vào thời gian nào sau đây?</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A. Từ tháng 4 đến tháng 10.</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B. Từ tháng 5 đến tháng 10.</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C. Từ tháng 4 đến tháng 11.</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D. Từ tháng 5 đến tháng 11.</a:t>
            </a:r>
          </a:p>
        </p:txBody>
      </p:sp>
      <p:sp>
        <p:nvSpPr>
          <p:cNvPr id="5" name="Oval 4"/>
          <p:cNvSpPr/>
          <p:nvPr/>
        </p:nvSpPr>
        <p:spPr>
          <a:xfrm>
            <a:off x="584200" y="2555170"/>
            <a:ext cx="685800" cy="609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B</a:t>
            </a:r>
          </a:p>
        </p:txBody>
      </p:sp>
    </p:spTree>
    <p:extLst>
      <p:ext uri="{BB962C8B-B14F-4D97-AF65-F5344CB8AC3E}">
        <p14:creationId xmlns:p14="http://schemas.microsoft.com/office/powerpoint/2010/main" val="117534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7600" y="1257301"/>
            <a:ext cx="7848600" cy="3662541"/>
          </a:xfrm>
          <a:prstGeom prst="rect">
            <a:avLst/>
          </a:prstGeom>
        </p:spPr>
        <p:txBody>
          <a:bodyPr wrap="square">
            <a:spAutoFit/>
          </a:bodyPr>
          <a:lstStyle/>
          <a:p>
            <a:pPr>
              <a:spcBef>
                <a:spcPts val="600"/>
              </a:spcBef>
              <a:spcAft>
                <a:spcPts val="600"/>
              </a:spcAft>
            </a:pPr>
            <a:r>
              <a:rPr lang="vi-VN" sz="3200" b="1" dirty="0">
                <a:latin typeface="Times New Roman" panose="02020603050405020304" pitchFamily="18" charset="0"/>
                <a:cs typeface="Times New Roman" panose="02020603050405020304" pitchFamily="18" charset="0"/>
              </a:rPr>
              <a:t>Câu 6.</a:t>
            </a:r>
            <a:r>
              <a:rPr lang="vi-VN" sz="3200" dirty="0">
                <a:latin typeface="Times New Roman" panose="02020603050405020304" pitchFamily="18" charset="0"/>
                <a:cs typeface="Times New Roman" panose="02020603050405020304" pitchFamily="18" charset="0"/>
              </a:rPr>
              <a:t> Gió mùa mùa đông gần như bị chặn lại ở dãy núi nào sau đây?</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A. Bạch Mã.</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B. Con Voi.</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C. Hoành Sơn.</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D. Tam Đảo.</a:t>
            </a:r>
          </a:p>
        </p:txBody>
      </p:sp>
      <p:sp>
        <p:nvSpPr>
          <p:cNvPr id="5" name="Oval 4"/>
          <p:cNvSpPr/>
          <p:nvPr/>
        </p:nvSpPr>
        <p:spPr>
          <a:xfrm>
            <a:off x="1061571" y="2432411"/>
            <a:ext cx="685800" cy="609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A</a:t>
            </a:r>
          </a:p>
        </p:txBody>
      </p:sp>
    </p:spTree>
    <p:extLst>
      <p:ext uri="{BB962C8B-B14F-4D97-AF65-F5344CB8AC3E}">
        <p14:creationId xmlns:p14="http://schemas.microsoft.com/office/powerpoint/2010/main" val="177212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0000" y="876300"/>
            <a:ext cx="8229600" cy="3662541"/>
          </a:xfrm>
          <a:prstGeom prst="rect">
            <a:avLst/>
          </a:prstGeom>
        </p:spPr>
        <p:txBody>
          <a:bodyPr wrap="square">
            <a:spAutoFit/>
          </a:bodyPr>
          <a:lstStyle/>
          <a:p>
            <a:pPr>
              <a:spcBef>
                <a:spcPts val="600"/>
              </a:spcBef>
              <a:spcAft>
                <a:spcPts val="600"/>
              </a:spcAft>
            </a:pPr>
            <a:r>
              <a:rPr lang="vi-VN" sz="3200" b="1" dirty="0">
                <a:latin typeface="Times New Roman" panose="02020603050405020304" pitchFamily="18" charset="0"/>
                <a:cs typeface="Times New Roman" panose="02020603050405020304" pitchFamily="18" charset="0"/>
              </a:rPr>
              <a:t>Câu </a:t>
            </a:r>
            <a:r>
              <a:rPr lang="en-US" sz="3200" b="1" dirty="0">
                <a:latin typeface="Times New Roman" panose="02020603050405020304" pitchFamily="18" charset="0"/>
                <a:cs typeface="Times New Roman" panose="02020603050405020304" pitchFamily="18" charset="0"/>
              </a:rPr>
              <a:t>7</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Ở nước ta, khu vực nào chịu ảnh hưởng nặng nề nhất của bão và áp thấp nhiệt đới?</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A. Duyên hải Bắc Bộ và Trung Bộ.</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B. Bắc Trung Bộ và Trung Bộ.</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C. Đồng bằng Bắc Bộ và Nam Trung Bộ.</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D. Đông Nam Bộ và cực Nam Trung Bộ.</a:t>
            </a:r>
          </a:p>
        </p:txBody>
      </p:sp>
      <p:sp>
        <p:nvSpPr>
          <p:cNvPr id="5" name="Oval 4"/>
          <p:cNvSpPr/>
          <p:nvPr/>
        </p:nvSpPr>
        <p:spPr>
          <a:xfrm>
            <a:off x="1270000" y="2505129"/>
            <a:ext cx="685800" cy="609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A</a:t>
            </a:r>
          </a:p>
        </p:txBody>
      </p:sp>
    </p:spTree>
    <p:extLst>
      <p:ext uri="{BB962C8B-B14F-4D97-AF65-F5344CB8AC3E}">
        <p14:creationId xmlns:p14="http://schemas.microsoft.com/office/powerpoint/2010/main" val="173713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93800" y="495300"/>
            <a:ext cx="8229600" cy="3662541"/>
          </a:xfrm>
          <a:prstGeom prst="rect">
            <a:avLst/>
          </a:prstGeom>
        </p:spPr>
        <p:txBody>
          <a:bodyPr wrap="square">
            <a:spAutoFit/>
          </a:bodyPr>
          <a:lstStyle/>
          <a:p>
            <a:pPr>
              <a:spcBef>
                <a:spcPts val="600"/>
              </a:spcBef>
              <a:spcAft>
                <a:spcPts val="600"/>
              </a:spcAft>
            </a:pPr>
            <a:r>
              <a:rPr lang="vi-VN" sz="3200" b="1" dirty="0">
                <a:latin typeface="Times New Roman" panose="02020603050405020304" pitchFamily="18" charset="0"/>
                <a:cs typeface="Times New Roman" panose="02020603050405020304" pitchFamily="18" charset="0"/>
              </a:rPr>
              <a:t>Câu 8.</a:t>
            </a:r>
            <a:r>
              <a:rPr lang="vi-VN" sz="3200" dirty="0">
                <a:latin typeface="Times New Roman" panose="02020603050405020304" pitchFamily="18" charset="0"/>
                <a:cs typeface="Times New Roman" panose="02020603050405020304" pitchFamily="18" charset="0"/>
              </a:rPr>
              <a:t> Đặc điểm thời tiết vào mùa đông của miền khí hậu miền Bắc là</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A. nóng, khô và phân thành hai mùa rõ rệt.</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B. đầu mùa tương đối khô, cuối mùa ẩm ướt.</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C. nóng ẩm và mưa nhiều diễn ra quanh năm.</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D. thời tiết lạnh buốt và khô ráo, nhiều mây.</a:t>
            </a:r>
          </a:p>
        </p:txBody>
      </p:sp>
      <p:sp>
        <p:nvSpPr>
          <p:cNvPr id="5" name="Oval 4"/>
          <p:cNvSpPr/>
          <p:nvPr/>
        </p:nvSpPr>
        <p:spPr>
          <a:xfrm>
            <a:off x="1021230" y="2247647"/>
            <a:ext cx="685800" cy="609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B</a:t>
            </a:r>
          </a:p>
        </p:txBody>
      </p:sp>
    </p:spTree>
    <p:extLst>
      <p:ext uri="{BB962C8B-B14F-4D97-AF65-F5344CB8AC3E}">
        <p14:creationId xmlns:p14="http://schemas.microsoft.com/office/powerpoint/2010/main" val="74055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9000" y="1001938"/>
            <a:ext cx="8382000" cy="3662541"/>
          </a:xfrm>
          <a:prstGeom prst="rect">
            <a:avLst/>
          </a:prstGeom>
        </p:spPr>
        <p:txBody>
          <a:bodyPr wrap="square">
            <a:spAutoFit/>
          </a:bodyPr>
          <a:lstStyle/>
          <a:p>
            <a:pPr>
              <a:spcBef>
                <a:spcPts val="600"/>
              </a:spcBef>
              <a:spcAft>
                <a:spcPts val="600"/>
              </a:spcAft>
            </a:pPr>
            <a:r>
              <a:rPr lang="vi-VN" sz="3200" b="1" dirty="0">
                <a:latin typeface="Times New Roman" panose="02020603050405020304" pitchFamily="18" charset="0"/>
                <a:cs typeface="Times New Roman" panose="02020603050405020304" pitchFamily="18" charset="0"/>
              </a:rPr>
              <a:t>Câu </a:t>
            </a:r>
            <a:r>
              <a:rPr lang="en-US" sz="3200" b="1" dirty="0">
                <a:latin typeface="Times New Roman" panose="02020603050405020304" pitchFamily="18" charset="0"/>
                <a:cs typeface="Times New Roman" panose="02020603050405020304" pitchFamily="18" charset="0"/>
              </a:rPr>
              <a:t>9</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Gió mùa Đông Bắc hoạt động mạnh mẽ nhất ở khu vực nào sau đây của nước ta?</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A. Đông Bắc và đồng bằng Bắc Bộ.</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B. Tây Nguyên và Duyên hải Nam Trung bộ.</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C. Tây Bắc và Bắc Trung Bộ.</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D. Nam Bộ và Duyên hải Nam Trung bộ.</a:t>
            </a:r>
          </a:p>
        </p:txBody>
      </p:sp>
      <p:sp>
        <p:nvSpPr>
          <p:cNvPr id="5" name="Oval 4"/>
          <p:cNvSpPr/>
          <p:nvPr/>
        </p:nvSpPr>
        <p:spPr>
          <a:xfrm>
            <a:off x="718671" y="2552194"/>
            <a:ext cx="685800" cy="609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A</a:t>
            </a:r>
          </a:p>
        </p:txBody>
      </p:sp>
    </p:spTree>
    <p:extLst>
      <p:ext uri="{BB962C8B-B14F-4D97-AF65-F5344CB8AC3E}">
        <p14:creationId xmlns:p14="http://schemas.microsoft.com/office/powerpoint/2010/main" val="423889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7600" y="876301"/>
            <a:ext cx="8077200" cy="3662541"/>
          </a:xfrm>
          <a:prstGeom prst="rect">
            <a:avLst/>
          </a:prstGeom>
        </p:spPr>
        <p:txBody>
          <a:bodyPr wrap="square">
            <a:spAutoFit/>
          </a:bodyPr>
          <a:lstStyle/>
          <a:p>
            <a:pPr>
              <a:spcBef>
                <a:spcPts val="600"/>
              </a:spcBef>
              <a:spcAft>
                <a:spcPts val="600"/>
              </a:spcAft>
            </a:pPr>
            <a:r>
              <a:rPr lang="vi-VN" sz="3200" b="1" dirty="0">
                <a:latin typeface="Times New Roman" panose="02020603050405020304" pitchFamily="18" charset="0"/>
                <a:cs typeface="Times New Roman" panose="02020603050405020304" pitchFamily="18" charset="0"/>
              </a:rPr>
              <a:t>Câu 1</a:t>
            </a:r>
            <a:r>
              <a:rPr lang="en-US" sz="3200" b="1" dirty="0">
                <a:latin typeface="Times New Roman" panose="02020603050405020304" pitchFamily="18" charset="0"/>
                <a:cs typeface="Times New Roman" panose="02020603050405020304" pitchFamily="18" charset="0"/>
              </a:rPr>
              <a:t>0</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Vùng khí hậu nào dưới đây có mùa mưa lệch về thu đông?</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A. Vùng khí hậu Tây Nguyên.</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B. Vùng khí hậu Tây Bắc Bộ.</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C. Vùng khí hậu Bắc Trung Bộ.</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D. Vùng khí hậu Đông Bắc Bộ.</a:t>
            </a:r>
          </a:p>
        </p:txBody>
      </p:sp>
      <p:sp>
        <p:nvSpPr>
          <p:cNvPr id="5" name="Oval 4"/>
          <p:cNvSpPr/>
          <p:nvPr/>
        </p:nvSpPr>
        <p:spPr>
          <a:xfrm>
            <a:off x="1041400" y="3238500"/>
            <a:ext cx="685800" cy="609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C</a:t>
            </a:r>
          </a:p>
        </p:txBody>
      </p:sp>
    </p:spTree>
    <p:extLst>
      <p:ext uri="{BB962C8B-B14F-4D97-AF65-F5344CB8AC3E}">
        <p14:creationId xmlns:p14="http://schemas.microsoft.com/office/powerpoint/2010/main" val="1935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7600" y="1028701"/>
            <a:ext cx="8305800" cy="3662541"/>
          </a:xfrm>
          <a:prstGeom prst="rect">
            <a:avLst/>
          </a:prstGeom>
        </p:spPr>
        <p:txBody>
          <a:bodyPr wrap="square">
            <a:spAutoFit/>
          </a:bodyPr>
          <a:lstStyle/>
          <a:p>
            <a:pPr>
              <a:spcBef>
                <a:spcPts val="600"/>
              </a:spcBef>
              <a:spcAft>
                <a:spcPts val="600"/>
              </a:spcAft>
            </a:pPr>
            <a:r>
              <a:rPr lang="vi-VN" sz="3200" b="1" dirty="0">
                <a:latin typeface="Times New Roman" panose="02020603050405020304" pitchFamily="18" charset="0"/>
                <a:cs typeface="Times New Roman" panose="02020603050405020304" pitchFamily="18" charset="0"/>
              </a:rPr>
              <a:t>Câu 1</a:t>
            </a:r>
            <a:r>
              <a:rPr lang="en-US" sz="3200" b="1" dirty="0">
                <a:latin typeface="Times New Roman" panose="02020603050405020304" pitchFamily="18" charset="0"/>
                <a:cs typeface="Times New Roman" panose="02020603050405020304" pitchFamily="18" charset="0"/>
              </a:rPr>
              <a:t>1</a:t>
            </a:r>
            <a:r>
              <a:rPr lang="vi-VN" sz="3200" b="1"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Gió Tây khô nóng hoạt động mạnh mẽ nhất ở khu vực nào của nước ta?</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A. Tây Nguyên.</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B. Đông Bắc.</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C. Bắc Trung Bộ.</a:t>
            </a:r>
          </a:p>
          <a:p>
            <a:pPr>
              <a:spcBef>
                <a:spcPts val="600"/>
              </a:spcBef>
              <a:spcAft>
                <a:spcPts val="600"/>
              </a:spcAft>
            </a:pPr>
            <a:r>
              <a:rPr lang="vi-VN" sz="3200" dirty="0">
                <a:latin typeface="Times New Roman" panose="02020603050405020304" pitchFamily="18" charset="0"/>
                <a:cs typeface="Times New Roman" panose="02020603050405020304" pitchFamily="18" charset="0"/>
              </a:rPr>
              <a:t>D. Nam Bộ.</a:t>
            </a:r>
          </a:p>
        </p:txBody>
      </p:sp>
      <p:sp>
        <p:nvSpPr>
          <p:cNvPr id="8" name="Oval 7"/>
          <p:cNvSpPr/>
          <p:nvPr/>
        </p:nvSpPr>
        <p:spPr>
          <a:xfrm>
            <a:off x="1061571" y="3390900"/>
            <a:ext cx="685800" cy="6090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C</a:t>
            </a:r>
          </a:p>
        </p:txBody>
      </p:sp>
    </p:spTree>
    <p:extLst>
      <p:ext uri="{BB962C8B-B14F-4D97-AF65-F5344CB8AC3E}">
        <p14:creationId xmlns:p14="http://schemas.microsoft.com/office/powerpoint/2010/main" val="4513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08000" y="-1"/>
            <a:ext cx="9144000" cy="5715000"/>
          </a:xfrm>
          <a:prstGeom prst="rect">
            <a:avLst/>
          </a:prstGeom>
          <a:blipFill>
            <a:blip r:embed="rId3"/>
            <a:stretch>
              <a:fillRect/>
            </a:stretch>
          </a:blipFill>
          <a:ln>
            <a:noFill/>
          </a:ln>
          <a:effectLst/>
        </p:spPr>
      </p:pic>
      <p:sp>
        <p:nvSpPr>
          <p:cNvPr id="5" name="Rectangle 4"/>
          <p:cNvSpPr/>
          <p:nvPr/>
        </p:nvSpPr>
        <p:spPr>
          <a:xfrm>
            <a:off x="2260600" y="38101"/>
            <a:ext cx="5455340" cy="584775"/>
          </a:xfrm>
          <a:prstGeom prst="rect">
            <a:avLst/>
          </a:prstGeom>
          <a:ln>
            <a:solidFill>
              <a:srgbClr val="002060"/>
            </a:solidFill>
          </a:ln>
        </p:spPr>
        <p:txBody>
          <a:bodyPr wrap="none">
            <a:spAutoFit/>
          </a:bodyPr>
          <a:lstStyle/>
          <a:p>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 ĐẶC ĐIỂM KHÍ HẬU</a:t>
            </a:r>
          </a:p>
        </p:txBody>
      </p:sp>
      <p:sp>
        <p:nvSpPr>
          <p:cNvPr id="6" name="Title 1"/>
          <p:cNvSpPr txBox="1">
            <a:spLocks/>
          </p:cNvSpPr>
          <p:nvPr/>
        </p:nvSpPr>
        <p:spPr>
          <a:xfrm>
            <a:off x="544723" y="628650"/>
            <a:ext cx="7377948"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02060"/>
                </a:solidFill>
                <a:effectLst>
                  <a:outerShdw blurRad="38100" dist="38100" dir="2700000" algn="tl">
                    <a:srgbClr val="000000">
                      <a:alpha val="43137"/>
                    </a:srgbClr>
                  </a:outerShdw>
                </a:effectLst>
                <a:latin typeface="Cambria" pitchFamily="18" charset="0"/>
              </a:rPr>
              <a:t>1. </a:t>
            </a:r>
            <a:r>
              <a:rPr lang="en-US" sz="2400" b="1" dirty="0" err="1">
                <a:solidFill>
                  <a:srgbClr val="002060"/>
                </a:solidFill>
                <a:effectLst>
                  <a:outerShdw blurRad="38100" dist="38100" dir="2700000" algn="tl">
                    <a:srgbClr val="000000">
                      <a:alpha val="43137"/>
                    </a:srgbClr>
                  </a:outerShdw>
                </a:effectLst>
                <a:latin typeface="Cambria" pitchFamily="18" charset="0"/>
              </a:rPr>
              <a:t>Khí</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hậu</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nhiệt</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đới</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ẩm</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gió</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mùa</a:t>
            </a:r>
            <a:r>
              <a:rPr lang="vi-VN" sz="2400" b="1" dirty="0">
                <a:solidFill>
                  <a:srgbClr val="002060"/>
                </a:solidFill>
                <a:effectLst>
                  <a:outerShdw blurRad="38100" dist="38100" dir="2700000" algn="tl">
                    <a:srgbClr val="000000">
                      <a:alpha val="43137"/>
                    </a:srgbClr>
                  </a:outerShdw>
                </a:effectLst>
                <a:latin typeface="Cambria" pitchFamily="18" charset="0"/>
              </a:rPr>
              <a:t> </a:t>
            </a:r>
            <a:endParaRPr lang="en-US" sz="2400" b="1" dirty="0">
              <a:solidFill>
                <a:srgbClr val="002060"/>
              </a:solidFill>
              <a:effectLst>
                <a:outerShdw blurRad="38100" dist="38100" dir="2700000" algn="tl">
                  <a:srgbClr val="000000">
                    <a:alpha val="43137"/>
                  </a:srgbClr>
                </a:outerShdw>
              </a:effectLst>
              <a:latin typeface="Cambria" pitchFamily="18" charset="0"/>
            </a:endParaRPr>
          </a:p>
        </p:txBody>
      </p:sp>
      <p:sp>
        <p:nvSpPr>
          <p:cNvPr id="7" name="Title 1"/>
          <p:cNvSpPr txBox="1">
            <a:spLocks/>
          </p:cNvSpPr>
          <p:nvPr/>
        </p:nvSpPr>
        <p:spPr>
          <a:xfrm>
            <a:off x="597652" y="1085850"/>
            <a:ext cx="7377948"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02060"/>
                </a:solidFill>
                <a:effectLst>
                  <a:outerShdw blurRad="38100" dist="38100" dir="2700000" algn="tl">
                    <a:srgbClr val="000000">
                      <a:alpha val="43137"/>
                    </a:srgbClr>
                  </a:outerShdw>
                </a:effectLst>
                <a:latin typeface="Cambria" pitchFamily="18" charset="0"/>
              </a:rPr>
              <a:t>2. </a:t>
            </a:r>
            <a:r>
              <a:rPr lang="en-US" sz="2400" b="1" dirty="0" err="1">
                <a:solidFill>
                  <a:srgbClr val="002060"/>
                </a:solidFill>
                <a:effectLst>
                  <a:outerShdw blurRad="38100" dist="38100" dir="2700000" algn="tl">
                    <a:srgbClr val="000000">
                      <a:alpha val="43137"/>
                    </a:srgbClr>
                  </a:outerShdw>
                </a:effectLst>
                <a:latin typeface="Cambria" pitchFamily="18" charset="0"/>
              </a:rPr>
              <a:t>Khí</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hậu</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phân</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hóa</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đa</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dạng</a:t>
            </a:r>
            <a:endParaRPr lang="en-US" sz="2400" b="1" dirty="0">
              <a:solidFill>
                <a:srgbClr val="002060"/>
              </a:solidFill>
              <a:effectLst>
                <a:outerShdw blurRad="38100" dist="38100" dir="2700000" algn="tl">
                  <a:srgbClr val="000000">
                    <a:alpha val="43137"/>
                  </a:srgbClr>
                </a:outerShdw>
              </a:effectLst>
              <a:latin typeface="Cambria" pitchFamily="18" charset="0"/>
            </a:endParaRPr>
          </a:p>
        </p:txBody>
      </p:sp>
      <p:sp>
        <p:nvSpPr>
          <p:cNvPr id="8" name="Rectangle 7"/>
          <p:cNvSpPr/>
          <p:nvPr/>
        </p:nvSpPr>
        <p:spPr>
          <a:xfrm>
            <a:off x="508000" y="1706582"/>
            <a:ext cx="8915400" cy="3970318"/>
          </a:xfrm>
          <a:prstGeom prst="rect">
            <a:avLst/>
          </a:prstGeom>
          <a:solidFill>
            <a:srgbClr val="BCFCD4"/>
          </a:solidFill>
          <a:ln>
            <a:solidFill>
              <a:srgbClr val="00B050"/>
            </a:solidFill>
          </a:ln>
        </p:spPr>
        <p:txBody>
          <a:bodyPr wrap="square">
            <a:spAutoFit/>
          </a:bodyPr>
          <a:lstStyle/>
          <a:p>
            <a:pPr algn="just"/>
            <a:r>
              <a:rPr lang="en-US" sz="2800" b="1" dirty="0">
                <a:solidFill>
                  <a:srgbClr val="00B050"/>
                </a:solidFill>
                <a:latin typeface="Times New Roman" pitchFamily="18" charset="0"/>
                <a:ea typeface="Cambria" panose="02040503050406030204" pitchFamily="18" charset="0"/>
                <a:cs typeface="Times New Roman" pitchFamily="18" charset="0"/>
              </a:rPr>
              <a:t>* NHÓM 1: </a:t>
            </a:r>
            <a:r>
              <a:rPr lang="en-US" sz="2800" i="1" dirty="0" err="1">
                <a:solidFill>
                  <a:srgbClr val="FF0000"/>
                </a:solidFill>
                <a:latin typeface="Times New Roman" pitchFamily="18" charset="0"/>
                <a:ea typeface="Cambria" panose="02040503050406030204" pitchFamily="18" charset="0"/>
                <a:cs typeface="Times New Roman" pitchFamily="18" charset="0"/>
              </a:rPr>
              <a:t>Quan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sát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hình</a:t>
            </a:r>
            <a:r>
              <a:rPr lang="en-US" sz="2800" i="1" dirty="0">
                <a:solidFill>
                  <a:srgbClr val="FF0000"/>
                </a:solidFill>
                <a:latin typeface="Times New Roman" pitchFamily="18" charset="0"/>
                <a:ea typeface="Cambria" panose="02040503050406030204" pitchFamily="18" charset="0"/>
                <a:cs typeface="Times New Roman" pitchFamily="18" charset="0"/>
              </a:rPr>
              <a:t> 6.1, </a:t>
            </a:r>
            <a:r>
              <a:rPr lang="en-US" sz="2800" i="1" dirty="0" err="1">
                <a:solidFill>
                  <a:srgbClr val="FF0000"/>
                </a:solidFill>
                <a:latin typeface="Times New Roman" pitchFamily="18" charset="0"/>
                <a:ea typeface="Cambria" panose="02040503050406030204" pitchFamily="18" charset="0"/>
                <a:cs typeface="Times New Roman" pitchFamily="18" charset="0"/>
              </a:rPr>
              <a:t>các</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hình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ảnh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và</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kênh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chữ</a:t>
            </a:r>
            <a:r>
              <a:rPr lang="en-US" sz="2800" i="1" dirty="0">
                <a:solidFill>
                  <a:srgbClr val="FF0000"/>
                </a:solidFill>
                <a:latin typeface="Times New Roman" pitchFamily="18" charset="0"/>
                <a:ea typeface="Cambria" panose="02040503050406030204" pitchFamily="18" charset="0"/>
                <a:cs typeface="Times New Roman" pitchFamily="18" charset="0"/>
              </a:rPr>
              <a:t> SGK, n</a:t>
            </a:r>
            <a:r>
              <a:rPr lang="vi-VN" sz="2800" i="1" dirty="0">
                <a:solidFill>
                  <a:srgbClr val="FF0000"/>
                </a:solidFill>
                <a:latin typeface="Times New Roman" pitchFamily="18" charset="0"/>
                <a:ea typeface="Cambria" panose="02040503050406030204" pitchFamily="18" charset="0"/>
                <a:cs typeface="Times New Roman" pitchFamily="18" charset="0"/>
              </a:rPr>
              <a:t>êu biểu hiện của sự sự phân hóa bắc – nam của khí hậu nước ta.</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Giải</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thích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nguyên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nhân</a:t>
            </a:r>
            <a:r>
              <a:rPr lang="en-US" sz="2800" i="1" dirty="0">
                <a:solidFill>
                  <a:srgbClr val="FF0000"/>
                </a:solidFill>
                <a:latin typeface="Times New Roman" pitchFamily="18" charset="0"/>
                <a:ea typeface="Cambria" panose="02040503050406030204" pitchFamily="18" charset="0"/>
                <a:cs typeface="Times New Roman" pitchFamily="18" charset="0"/>
              </a:rPr>
              <a:t>.</a:t>
            </a:r>
          </a:p>
          <a:p>
            <a:pPr algn="just"/>
            <a:r>
              <a:rPr lang="en-US" sz="2800" b="1" dirty="0">
                <a:solidFill>
                  <a:srgbClr val="00B050"/>
                </a:solidFill>
                <a:latin typeface="Times New Roman" pitchFamily="18" charset="0"/>
                <a:ea typeface="Cambria" panose="02040503050406030204" pitchFamily="18" charset="0"/>
                <a:cs typeface="Times New Roman" pitchFamily="18" charset="0"/>
              </a:rPr>
              <a:t>* NHÓM 2 </a:t>
            </a:r>
            <a:r>
              <a:rPr lang="en-US" sz="2800" i="1" dirty="0" err="1">
                <a:solidFill>
                  <a:srgbClr val="FF0000"/>
                </a:solidFill>
                <a:latin typeface="Times New Roman" pitchFamily="18" charset="0"/>
                <a:ea typeface="Cambria" panose="02040503050406030204" pitchFamily="18" charset="0"/>
                <a:cs typeface="Times New Roman" pitchFamily="18" charset="0"/>
              </a:rPr>
              <a:t>Quan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sát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hình</a:t>
            </a:r>
            <a:r>
              <a:rPr lang="en-US" sz="2800" i="1" dirty="0">
                <a:solidFill>
                  <a:srgbClr val="FF0000"/>
                </a:solidFill>
                <a:latin typeface="Times New Roman" pitchFamily="18" charset="0"/>
                <a:ea typeface="Cambria" panose="02040503050406030204" pitchFamily="18" charset="0"/>
                <a:cs typeface="Times New Roman" pitchFamily="18" charset="0"/>
              </a:rPr>
              <a:t> 6.1, </a:t>
            </a:r>
            <a:r>
              <a:rPr lang="en-US" sz="2800" i="1" dirty="0" err="1">
                <a:solidFill>
                  <a:srgbClr val="FF0000"/>
                </a:solidFill>
                <a:latin typeface="Times New Roman" pitchFamily="18" charset="0"/>
                <a:ea typeface="Cambria" panose="02040503050406030204" pitchFamily="18" charset="0"/>
                <a:cs typeface="Times New Roman" pitchFamily="18" charset="0"/>
              </a:rPr>
              <a:t>các</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hình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ảnh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và</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kênh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chữ</a:t>
            </a:r>
            <a:r>
              <a:rPr lang="en-US" sz="2800" i="1" dirty="0">
                <a:solidFill>
                  <a:srgbClr val="FF0000"/>
                </a:solidFill>
                <a:latin typeface="Times New Roman" pitchFamily="18" charset="0"/>
                <a:ea typeface="Cambria" panose="02040503050406030204" pitchFamily="18" charset="0"/>
                <a:cs typeface="Times New Roman" pitchFamily="18" charset="0"/>
              </a:rPr>
              <a:t> SGK, n</a:t>
            </a:r>
            <a:r>
              <a:rPr lang="vi-VN" sz="2800" i="1" dirty="0">
                <a:solidFill>
                  <a:srgbClr val="FF0000"/>
                </a:solidFill>
                <a:latin typeface="Times New Roman" pitchFamily="18" charset="0"/>
                <a:ea typeface="Cambria" panose="02040503050406030204" pitchFamily="18" charset="0"/>
                <a:cs typeface="Times New Roman" pitchFamily="18" charset="0"/>
              </a:rPr>
              <a:t>êu biểu hiện của sự sự phân hóa </a:t>
            </a:r>
            <a:r>
              <a:rPr lang="en-US" sz="2800" i="1" dirty="0" err="1">
                <a:solidFill>
                  <a:srgbClr val="FF0000"/>
                </a:solidFill>
                <a:latin typeface="Times New Roman" pitchFamily="18" charset="0"/>
                <a:ea typeface="Cambria" panose="02040503050406030204" pitchFamily="18" charset="0"/>
                <a:cs typeface="Times New Roman" pitchFamily="18" charset="0"/>
              </a:rPr>
              <a:t>đông</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tây</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vi-VN" sz="2800" i="1" dirty="0">
                <a:solidFill>
                  <a:srgbClr val="FF0000"/>
                </a:solidFill>
                <a:latin typeface="Times New Roman" pitchFamily="18" charset="0"/>
                <a:ea typeface="Cambria" panose="02040503050406030204" pitchFamily="18" charset="0"/>
                <a:cs typeface="Times New Roman" pitchFamily="18" charset="0"/>
              </a:rPr>
              <a:t>của khí hậu nước ta.</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Giải</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thích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nguyên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nhân</a:t>
            </a:r>
            <a:r>
              <a:rPr lang="en-US" sz="2800" i="1" dirty="0">
                <a:solidFill>
                  <a:srgbClr val="FF0000"/>
                </a:solidFill>
                <a:latin typeface="Times New Roman" pitchFamily="18" charset="0"/>
                <a:ea typeface="Cambria" panose="02040503050406030204" pitchFamily="18" charset="0"/>
                <a:cs typeface="Times New Roman" pitchFamily="18" charset="0"/>
              </a:rPr>
              <a:t>.</a:t>
            </a:r>
          </a:p>
          <a:p>
            <a:pPr algn="just"/>
            <a:r>
              <a:rPr lang="en-US" sz="2800" b="1" dirty="0">
                <a:solidFill>
                  <a:srgbClr val="00B050"/>
                </a:solidFill>
                <a:latin typeface="Times New Roman" pitchFamily="18" charset="0"/>
                <a:ea typeface="Cambria" panose="02040503050406030204" pitchFamily="18" charset="0"/>
                <a:cs typeface="Times New Roman" pitchFamily="18" charset="0"/>
              </a:rPr>
              <a:t>* NHÓM 3: </a:t>
            </a:r>
            <a:r>
              <a:rPr lang="en-US" sz="2800" i="1" dirty="0" err="1">
                <a:solidFill>
                  <a:srgbClr val="FF0000"/>
                </a:solidFill>
                <a:latin typeface="Times New Roman" pitchFamily="18" charset="0"/>
                <a:ea typeface="Cambria" panose="02040503050406030204" pitchFamily="18" charset="0"/>
                <a:cs typeface="Times New Roman" pitchFamily="18" charset="0"/>
              </a:rPr>
              <a:t>Quan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sát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hình</a:t>
            </a:r>
            <a:r>
              <a:rPr lang="en-US" sz="2800" i="1" dirty="0">
                <a:solidFill>
                  <a:srgbClr val="FF0000"/>
                </a:solidFill>
                <a:latin typeface="Times New Roman" pitchFamily="18" charset="0"/>
                <a:ea typeface="Cambria" panose="02040503050406030204" pitchFamily="18" charset="0"/>
                <a:cs typeface="Times New Roman" pitchFamily="18" charset="0"/>
              </a:rPr>
              <a:t> 6.1, </a:t>
            </a:r>
            <a:r>
              <a:rPr lang="en-US" sz="2800" i="1" dirty="0" err="1">
                <a:solidFill>
                  <a:srgbClr val="FF0000"/>
                </a:solidFill>
                <a:latin typeface="Times New Roman" pitchFamily="18" charset="0"/>
                <a:ea typeface="Cambria" panose="02040503050406030204" pitchFamily="18" charset="0"/>
                <a:cs typeface="Times New Roman" pitchFamily="18" charset="0"/>
              </a:rPr>
              <a:t>các</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hình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ảnh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và</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kênh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chữ</a:t>
            </a:r>
            <a:r>
              <a:rPr lang="en-US" sz="2800" i="1" dirty="0">
                <a:solidFill>
                  <a:srgbClr val="FF0000"/>
                </a:solidFill>
                <a:latin typeface="Times New Roman" pitchFamily="18" charset="0"/>
                <a:ea typeface="Cambria" panose="02040503050406030204" pitchFamily="18" charset="0"/>
                <a:cs typeface="Times New Roman" pitchFamily="18" charset="0"/>
              </a:rPr>
              <a:t> SGK, n</a:t>
            </a:r>
            <a:r>
              <a:rPr lang="vi-VN" sz="2800" i="1" dirty="0">
                <a:solidFill>
                  <a:srgbClr val="FF0000"/>
                </a:solidFill>
                <a:latin typeface="Times New Roman" pitchFamily="18" charset="0"/>
                <a:ea typeface="Cambria" panose="02040503050406030204" pitchFamily="18" charset="0"/>
                <a:cs typeface="Times New Roman" pitchFamily="18" charset="0"/>
              </a:rPr>
              <a:t>êu biểu hiện của sự sự phân hóa </a:t>
            </a:r>
            <a:r>
              <a:rPr lang="en-US" sz="2800" i="1" dirty="0" err="1">
                <a:solidFill>
                  <a:srgbClr val="FF0000"/>
                </a:solidFill>
                <a:latin typeface="Times New Roman" pitchFamily="18" charset="0"/>
                <a:ea typeface="Cambria" panose="02040503050406030204" pitchFamily="18" charset="0"/>
                <a:cs typeface="Times New Roman" pitchFamily="18" charset="0"/>
              </a:rPr>
              <a:t>theo</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độ</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cao</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vi-VN" sz="2800" i="1" dirty="0">
                <a:solidFill>
                  <a:srgbClr val="FF0000"/>
                </a:solidFill>
                <a:latin typeface="Times New Roman" pitchFamily="18" charset="0"/>
                <a:ea typeface="Cambria" panose="02040503050406030204" pitchFamily="18" charset="0"/>
                <a:cs typeface="Times New Roman" pitchFamily="18" charset="0"/>
              </a:rPr>
              <a:t>của khí hậu nước ta.</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Giải</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thích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nguyên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nhân</a:t>
            </a:r>
            <a:r>
              <a:rPr lang="en-US" sz="2800" i="1" dirty="0">
                <a:solidFill>
                  <a:srgbClr val="FF0000"/>
                </a:solidFill>
                <a:latin typeface="Times New Roman"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8503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08000" y="-25252"/>
            <a:ext cx="9144000" cy="5715000"/>
          </a:xfrm>
          <a:prstGeom prst="rect">
            <a:avLst/>
          </a:prstGeom>
          <a:blipFill>
            <a:blip r:embed="rId3"/>
            <a:stretch>
              <a:fillRect/>
            </a:stretch>
          </a:blipFill>
          <a:ln>
            <a:noFill/>
          </a:ln>
          <a:effectLst/>
        </p:spPr>
      </p:pic>
      <p:pic>
        <p:nvPicPr>
          <p:cNvPr id="5" name="Picture 2" descr="C:\Users\Administrator\Desktop\z4828585666960_fcf600bf28515a96c41e8ab12c0b94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857749" y="450849"/>
            <a:ext cx="5715001" cy="4813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6600" y="1485900"/>
            <a:ext cx="3276600" cy="297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94712" y="342901"/>
            <a:ext cx="3647089" cy="954107"/>
          </a:xfrm>
          <a:prstGeom prst="rect">
            <a:avLst/>
          </a:prstGeom>
        </p:spPr>
        <p:txBody>
          <a:bodyPr wrap="none">
            <a:spAutoFit/>
          </a:bodyPr>
          <a:lstStyle/>
          <a:p>
            <a:r>
              <a:rPr lang="en-US" sz="2800" b="1" dirty="0">
                <a:solidFill>
                  <a:srgbClr val="00B050"/>
                </a:solidFill>
                <a:latin typeface="Times New Roman" pitchFamily="18" charset="0"/>
                <a:ea typeface="Cambria" panose="02040503050406030204" pitchFamily="18" charset="0"/>
                <a:cs typeface="Times New Roman" pitchFamily="18" charset="0"/>
              </a:rPr>
              <a:t>HOẠT ĐỘNG NHÓM</a:t>
            </a:r>
          </a:p>
          <a:p>
            <a:r>
              <a:rPr lang="en-US" sz="2800" b="1" dirty="0" err="1">
                <a:solidFill>
                  <a:srgbClr val="00B050"/>
                </a:solidFill>
                <a:latin typeface="Times New Roman" pitchFamily="18" charset="0"/>
                <a:ea typeface="Cambria" panose="02040503050406030204" pitchFamily="18" charset="0"/>
                <a:cs typeface="Times New Roman" pitchFamily="18" charset="0"/>
              </a:rPr>
              <a:t>Thời</a:t>
            </a:r>
            <a:r>
              <a:rPr lang="en-US" sz="2800" b="1" dirty="0">
                <a:solidFill>
                  <a:srgbClr val="00B050"/>
                </a:solidFill>
                <a:latin typeface="Times New Roman" pitchFamily="18" charset="0"/>
                <a:ea typeface="Cambria" panose="02040503050406030204" pitchFamily="18" charset="0"/>
                <a:cs typeface="Times New Roman" pitchFamily="18" charset="0"/>
              </a:rPr>
              <a:t> </a:t>
            </a:r>
            <a:r>
              <a:rPr lang="en-US" sz="2800" b="1" dirty="0" err="1">
                <a:solidFill>
                  <a:srgbClr val="00B050"/>
                </a:solidFill>
                <a:latin typeface="Times New Roman" pitchFamily="18" charset="0"/>
                <a:ea typeface="Cambria" panose="02040503050406030204" pitchFamily="18" charset="0"/>
                <a:cs typeface="Times New Roman" pitchFamily="18" charset="0"/>
              </a:rPr>
              <a:t>gian</a:t>
            </a:r>
            <a:r>
              <a:rPr lang="en-US" sz="2800" b="1" dirty="0">
                <a:solidFill>
                  <a:srgbClr val="00B050"/>
                </a:solidFill>
                <a:latin typeface="Times New Roman" pitchFamily="18" charset="0"/>
                <a:ea typeface="Cambria" panose="02040503050406030204" pitchFamily="18" charset="0"/>
                <a:cs typeface="Times New Roman" pitchFamily="18" charset="0"/>
              </a:rPr>
              <a:t> 10 </a:t>
            </a:r>
            <a:r>
              <a:rPr lang="en-US" sz="2800" b="1" dirty="0" err="1">
                <a:solidFill>
                  <a:srgbClr val="00B050"/>
                </a:solidFill>
                <a:latin typeface="Times New Roman" pitchFamily="18" charset="0"/>
                <a:ea typeface="Cambria" panose="02040503050406030204" pitchFamily="18" charset="0"/>
                <a:cs typeface="Times New Roman" pitchFamily="18" charset="0"/>
              </a:rPr>
              <a:t>phút</a:t>
            </a:r>
            <a:r>
              <a:rPr lang="en-US" sz="2800" b="1" dirty="0">
                <a:solidFill>
                  <a:srgbClr val="00B050"/>
                </a:solidFill>
                <a:latin typeface="Times New Roman" pitchFamily="18" charset="0"/>
                <a:ea typeface="Cambria" panose="02040503050406030204" pitchFamily="18" charset="0"/>
                <a:cs typeface="Times New Roman" pitchFamily="18" charset="0"/>
              </a:rPr>
              <a:t>: </a:t>
            </a:r>
            <a:endParaRPr lang="en-US" sz="2800" dirty="0"/>
          </a:p>
        </p:txBody>
      </p:sp>
    </p:spTree>
    <p:extLst>
      <p:ext uri="{BB962C8B-B14F-4D97-AF65-F5344CB8AC3E}">
        <p14:creationId xmlns:p14="http://schemas.microsoft.com/office/powerpoint/2010/main" val="84571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1"/>
            <a:ext cx="10160000" cy="5715000"/>
          </a:xfrm>
          <a:prstGeom prst="rect">
            <a:avLst/>
          </a:prstGeom>
          <a:blipFill>
            <a:blip r:embed="rId3"/>
            <a:stretch>
              <a:fillRect/>
            </a:stretch>
          </a:blipFill>
          <a:ln>
            <a:noFill/>
          </a:ln>
          <a:effectLst/>
        </p:spPr>
      </p:pic>
      <p:sp>
        <p:nvSpPr>
          <p:cNvPr id="5" name="Rectangle 4"/>
          <p:cNvSpPr/>
          <p:nvPr/>
        </p:nvSpPr>
        <p:spPr>
          <a:xfrm>
            <a:off x="2260600" y="38101"/>
            <a:ext cx="5455340" cy="584775"/>
          </a:xfrm>
          <a:prstGeom prst="rect">
            <a:avLst/>
          </a:prstGeom>
          <a:ln>
            <a:solidFill>
              <a:srgbClr val="002060"/>
            </a:solidFill>
          </a:ln>
        </p:spPr>
        <p:txBody>
          <a:bodyPr wrap="none">
            <a:spAutoFit/>
          </a:bodyPr>
          <a:lstStyle/>
          <a:p>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 ĐẶC ĐIỂM KHÍ HẬU</a:t>
            </a:r>
          </a:p>
        </p:txBody>
      </p:sp>
      <p:sp>
        <p:nvSpPr>
          <p:cNvPr id="6" name="Title 1"/>
          <p:cNvSpPr txBox="1">
            <a:spLocks/>
          </p:cNvSpPr>
          <p:nvPr/>
        </p:nvSpPr>
        <p:spPr>
          <a:xfrm>
            <a:off x="544723" y="628650"/>
            <a:ext cx="7377948"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02060"/>
                </a:solidFill>
                <a:effectLst>
                  <a:outerShdw blurRad="38100" dist="38100" dir="2700000" algn="tl">
                    <a:srgbClr val="000000">
                      <a:alpha val="43137"/>
                    </a:srgbClr>
                  </a:outerShdw>
                </a:effectLst>
                <a:latin typeface="Cambria" pitchFamily="18" charset="0"/>
              </a:rPr>
              <a:t>1. </a:t>
            </a:r>
            <a:r>
              <a:rPr lang="en-US" sz="2400" b="1" dirty="0" err="1">
                <a:solidFill>
                  <a:srgbClr val="002060"/>
                </a:solidFill>
                <a:effectLst>
                  <a:outerShdw blurRad="38100" dist="38100" dir="2700000" algn="tl">
                    <a:srgbClr val="000000">
                      <a:alpha val="43137"/>
                    </a:srgbClr>
                  </a:outerShdw>
                </a:effectLst>
                <a:latin typeface="Cambria" pitchFamily="18" charset="0"/>
              </a:rPr>
              <a:t>Khí</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hậu</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nhiệt</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đới</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ẩm</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gió</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mùa</a:t>
            </a:r>
            <a:r>
              <a:rPr lang="vi-VN" sz="2400" b="1" dirty="0">
                <a:solidFill>
                  <a:srgbClr val="002060"/>
                </a:solidFill>
                <a:effectLst>
                  <a:outerShdw blurRad="38100" dist="38100" dir="2700000" algn="tl">
                    <a:srgbClr val="000000">
                      <a:alpha val="43137"/>
                    </a:srgbClr>
                  </a:outerShdw>
                </a:effectLst>
                <a:latin typeface="Cambria" pitchFamily="18" charset="0"/>
              </a:rPr>
              <a:t> </a:t>
            </a:r>
            <a:endParaRPr lang="en-US" sz="2400" b="1" dirty="0">
              <a:solidFill>
                <a:srgbClr val="002060"/>
              </a:solidFill>
              <a:effectLst>
                <a:outerShdw blurRad="38100" dist="38100" dir="2700000" algn="tl">
                  <a:srgbClr val="000000">
                    <a:alpha val="43137"/>
                  </a:srgbClr>
                </a:outerShdw>
              </a:effectLst>
              <a:latin typeface="Cambria" pitchFamily="18" charset="0"/>
            </a:endParaRPr>
          </a:p>
        </p:txBody>
      </p:sp>
      <p:sp>
        <p:nvSpPr>
          <p:cNvPr id="7" name="Title 1"/>
          <p:cNvSpPr txBox="1">
            <a:spLocks/>
          </p:cNvSpPr>
          <p:nvPr/>
        </p:nvSpPr>
        <p:spPr>
          <a:xfrm>
            <a:off x="693451" y="1085850"/>
            <a:ext cx="7377948"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effectLst>
                  <a:outerShdw blurRad="38100" dist="38100" dir="2700000" algn="tl">
                    <a:srgbClr val="000000">
                      <a:alpha val="43137"/>
                    </a:srgbClr>
                  </a:outerShdw>
                </a:effectLst>
                <a:latin typeface="Cambria" pitchFamily="18" charset="0"/>
              </a:rPr>
              <a:t>a. </a:t>
            </a:r>
            <a:r>
              <a:rPr lang="en-US" sz="2400" b="1" dirty="0" err="1">
                <a:effectLst>
                  <a:outerShdw blurRad="38100" dist="38100" dir="2700000" algn="tl">
                    <a:srgbClr val="000000">
                      <a:alpha val="43137"/>
                    </a:srgbClr>
                  </a:outerShdw>
                </a:effectLst>
                <a:latin typeface="Cambria" pitchFamily="18" charset="0"/>
              </a:rPr>
              <a:t>Tính</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chất</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nhiệt</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đới</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ẩm</a:t>
            </a:r>
            <a:r>
              <a:rPr lang="vi-VN" sz="2400" b="1" dirty="0">
                <a:effectLst>
                  <a:outerShdw blurRad="38100" dist="38100" dir="2700000" algn="tl">
                    <a:srgbClr val="000000">
                      <a:alpha val="43137"/>
                    </a:srgbClr>
                  </a:outerShdw>
                </a:effectLst>
                <a:latin typeface="Cambria" pitchFamily="18" charset="0"/>
              </a:rPr>
              <a:t> </a:t>
            </a:r>
            <a:endParaRPr lang="en-US" sz="2400" b="1" dirty="0">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33922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54831" y="38100"/>
            <a:ext cx="9144000" cy="5715000"/>
          </a:xfrm>
          <a:prstGeom prst="rect">
            <a:avLst/>
          </a:prstGeom>
          <a:blipFill>
            <a:blip r:embed="rId3"/>
            <a:stretch>
              <a:fillRect/>
            </a:stretch>
          </a:blipFill>
          <a:ln>
            <a:noFill/>
          </a:ln>
          <a:effec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8600" y="1"/>
            <a:ext cx="4343401" cy="2782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151" y="2895600"/>
            <a:ext cx="4498849" cy="28575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832" y="2895601"/>
            <a:ext cx="4525169" cy="2857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4894" y="6121"/>
            <a:ext cx="4618256" cy="2776216"/>
          </a:xfrm>
          <a:prstGeom prst="rect">
            <a:avLst/>
          </a:prstGeom>
          <a:noFill/>
          <a:ln>
            <a:solidFill>
              <a:srgbClr val="FF0000"/>
            </a:solidFill>
          </a:ln>
        </p:spPr>
      </p:pic>
    </p:spTree>
    <p:extLst>
      <p:ext uri="{BB962C8B-B14F-4D97-AF65-F5344CB8AC3E}">
        <p14:creationId xmlns:p14="http://schemas.microsoft.com/office/powerpoint/2010/main" val="146952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 y="-25252"/>
            <a:ext cx="10121901" cy="5715000"/>
          </a:xfrm>
          <a:prstGeom prst="rect">
            <a:avLst/>
          </a:prstGeom>
          <a:blipFill>
            <a:blip r:embed="rId3"/>
            <a:stretch>
              <a:fillRect/>
            </a:stretch>
          </a:blipFill>
          <a:ln>
            <a:noFill/>
          </a:ln>
          <a:effectLst/>
        </p:spPr>
      </p:pic>
      <p:sp>
        <p:nvSpPr>
          <p:cNvPr id="8" name="Rectangle 7"/>
          <p:cNvSpPr/>
          <p:nvPr/>
        </p:nvSpPr>
        <p:spPr>
          <a:xfrm>
            <a:off x="660401" y="80683"/>
            <a:ext cx="4148893" cy="584775"/>
          </a:xfrm>
          <a:prstGeom prst="rect">
            <a:avLst/>
          </a:prstGeom>
        </p:spPr>
        <p:txBody>
          <a:bodyPr wrap="none">
            <a:spAutoFit/>
          </a:bodyPr>
          <a:lstStyle/>
          <a:p>
            <a:pPr>
              <a:spcBef>
                <a:spcPct val="50000"/>
              </a:spcBef>
            </a:pPr>
            <a:r>
              <a:rPr lang="en-US" sz="3200" b="1" dirty="0">
                <a:solidFill>
                  <a:srgbClr val="002060"/>
                </a:solidFill>
                <a:latin typeface="Times New Roman" pitchFamily="18" charset="0"/>
                <a:cs typeface="Times New Roman" pitchFamily="18" charset="0"/>
              </a:rPr>
              <a:t>a. </a:t>
            </a:r>
            <a:r>
              <a:rPr lang="en-US" sz="3200" b="1" dirty="0" err="1">
                <a:solidFill>
                  <a:srgbClr val="002060"/>
                </a:solidFill>
                <a:latin typeface="Times New Roman" pitchFamily="18" charset="0"/>
                <a:cs typeface="Times New Roman" pitchFamily="18" charset="0"/>
              </a:rPr>
              <a:t>Phân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hoá</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bắc</a:t>
            </a:r>
            <a:r>
              <a:rPr lang="en-US" sz="3200" b="1" dirty="0">
                <a:solidFill>
                  <a:srgbClr val="002060"/>
                </a:solidFill>
                <a:latin typeface="Times New Roman" pitchFamily="18" charset="0"/>
                <a:cs typeface="Times New Roman" pitchFamily="18" charset="0"/>
              </a:rPr>
              <a:t> – </a:t>
            </a:r>
            <a:r>
              <a:rPr lang="en-US" sz="3200" b="1" dirty="0" err="1">
                <a:solidFill>
                  <a:srgbClr val="002060"/>
                </a:solidFill>
                <a:latin typeface="Times New Roman" pitchFamily="18" charset="0"/>
                <a:cs typeface="Times New Roman" pitchFamily="18" charset="0"/>
              </a:rPr>
              <a:t>nam</a:t>
            </a:r>
            <a:endParaRPr lang="vi-VN" sz="3200" b="1" dirty="0">
              <a:solidFill>
                <a:srgbClr val="002060"/>
              </a:solidFill>
              <a:latin typeface="Times New Roman" pitchFamily="18" charset="0"/>
              <a:cs typeface="Times New Roman" pitchFamily="18" charset="0"/>
            </a:endParaRPr>
          </a:p>
        </p:txBody>
      </p:sp>
      <p:pic>
        <p:nvPicPr>
          <p:cNvPr id="9" name="Picture 2" descr="C:\Users\Administrator\Desktop\z4828585666960_fcf600bf28515a96c41e8ab12c0b94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895851" y="488949"/>
            <a:ext cx="5714996" cy="47370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 y="647700"/>
            <a:ext cx="5384800" cy="4524315"/>
          </a:xfrm>
          <a:prstGeom prst="rect">
            <a:avLst/>
          </a:prstGeom>
        </p:spPr>
        <p:txBody>
          <a:bodyPr wrap="square">
            <a:spAutoFit/>
          </a:bodyPr>
          <a:lstStyle/>
          <a:p>
            <a:pPr lvl="0" algn="just"/>
            <a:r>
              <a:rPr lang="en-US" sz="3200" dirty="0">
                <a:latin typeface="Times New Roman" panose="02020603050405020304" pitchFamily="18" charset="0"/>
                <a:ea typeface="Cambria" pitchFamily="18" charset="0"/>
                <a:cs typeface="Times New Roman" panose="02020603050405020304" pitchFamily="18" charset="0"/>
              </a:rPr>
              <a:t>+</a:t>
            </a:r>
            <a:r>
              <a:rPr lang="vi-VN" sz="3200" dirty="0">
                <a:latin typeface="Times New Roman" panose="02020603050405020304" pitchFamily="18" charset="0"/>
                <a:ea typeface="Cambria" pitchFamily="18" charset="0"/>
                <a:cs typeface="Times New Roman" panose="02020603050405020304" pitchFamily="18" charset="0"/>
              </a:rPr>
              <a:t> Miền khí hậu phía Bắc </a:t>
            </a:r>
            <a:r>
              <a:rPr lang="en-US" sz="3200" dirty="0">
                <a:latin typeface="Times New Roman" panose="02020603050405020304" pitchFamily="18" charset="0"/>
                <a:ea typeface="Cambria" pitchFamily="18" charset="0"/>
                <a:cs typeface="Times New Roman" panose="02020603050405020304" pitchFamily="18" charset="0"/>
              </a:rPr>
              <a:t>(</a:t>
            </a:r>
            <a:r>
              <a:rPr lang="en-US" sz="3200" dirty="0" err="1">
                <a:latin typeface="Times New Roman" panose="02020603050405020304" pitchFamily="18" charset="0"/>
                <a:ea typeface="Cambria" pitchFamily="18" charset="0"/>
                <a:cs typeface="Times New Roman" panose="02020603050405020304" pitchFamily="18" charset="0"/>
              </a:rPr>
              <a:t>từ</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Bạch</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Mã</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về</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phía</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bắc</a:t>
            </a:r>
            <a:r>
              <a:rPr lang="en-US" sz="3200" dirty="0">
                <a:latin typeface="Times New Roman" panose="02020603050405020304" pitchFamily="18" charset="0"/>
                <a:ea typeface="Cambria" pitchFamily="18" charset="0"/>
                <a:cs typeface="Times New Roman" panose="02020603050405020304" pitchFamily="18" charset="0"/>
              </a:rPr>
              <a:t>):</a:t>
            </a:r>
            <a:r>
              <a:rPr lang="vi-VN" sz="3200" dirty="0">
                <a:latin typeface="Times New Roman" panose="02020603050405020304" pitchFamily="18" charset="0"/>
                <a:ea typeface="Cambria" pitchFamily="18" charset="0"/>
                <a:cs typeface="Times New Roman" panose="02020603050405020304" pitchFamily="18" charset="0"/>
              </a:rPr>
              <a:t> có mùa đông lạnh, ít mưa; mùa hạ nóng, ẩm và mưa nhiều.</a:t>
            </a:r>
            <a:endParaRPr lang="en-US" sz="3200" dirty="0">
              <a:latin typeface="Times New Roman" panose="02020603050405020304" pitchFamily="18" charset="0"/>
              <a:ea typeface="Cambria" pitchFamily="18" charset="0"/>
              <a:cs typeface="Times New Roman" panose="02020603050405020304" pitchFamily="18" charset="0"/>
            </a:endParaRPr>
          </a:p>
          <a:p>
            <a:pPr lvl="0" algn="just"/>
            <a:r>
              <a:rPr lang="en-US" sz="3200" dirty="0">
                <a:latin typeface="Times New Roman" panose="02020603050405020304" pitchFamily="18" charset="0"/>
                <a:ea typeface="Cambria" pitchFamily="18" charset="0"/>
                <a:cs typeface="Times New Roman" panose="02020603050405020304" pitchFamily="18" charset="0"/>
              </a:rPr>
              <a:t>+</a:t>
            </a:r>
            <a:r>
              <a:rPr lang="vi-VN" sz="3200" dirty="0">
                <a:latin typeface="Times New Roman" panose="02020603050405020304" pitchFamily="18" charset="0"/>
                <a:ea typeface="Cambria" pitchFamily="18" charset="0"/>
                <a:cs typeface="Times New Roman" panose="02020603050405020304" pitchFamily="18" charset="0"/>
              </a:rPr>
              <a:t> Miền khí hậu phía Nam</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từ</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Bạch</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Mã</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về</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phía</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nam</a:t>
            </a:r>
            <a:r>
              <a:rPr lang="en-US" sz="3200" dirty="0">
                <a:latin typeface="Times New Roman" panose="02020603050405020304" pitchFamily="18" charset="0"/>
                <a:ea typeface="Cambria" pitchFamily="18" charset="0"/>
                <a:cs typeface="Times New Roman" panose="02020603050405020304" pitchFamily="18" charset="0"/>
              </a:rPr>
              <a:t>):</a:t>
            </a:r>
            <a:r>
              <a:rPr lang="vi-VN" sz="3200" dirty="0">
                <a:latin typeface="Times New Roman" panose="02020603050405020304" pitchFamily="18" charset="0"/>
                <a:ea typeface="Cambria" pitchFamily="18" charset="0"/>
                <a:cs typeface="Times New Roman" panose="02020603050405020304" pitchFamily="18" charset="0"/>
              </a:rPr>
              <a:t> </a:t>
            </a:r>
            <a:r>
              <a:rPr lang="nl-NL" sz="3200" dirty="0">
                <a:latin typeface="Times New Roman" panose="02020603050405020304" pitchFamily="18" charset="0"/>
                <a:cs typeface="Times New Roman" panose="02020603050405020304" pitchFamily="18" charset="0"/>
              </a:rPr>
              <a:t>khí hậu cận xích đạo gió mùa </a:t>
            </a:r>
            <a:r>
              <a:rPr lang="vi-VN" sz="3200" dirty="0">
                <a:latin typeface="Times New Roman" panose="02020603050405020304" pitchFamily="18" charset="0"/>
                <a:ea typeface="Cambria" pitchFamily="18" charset="0"/>
                <a:cs typeface="Times New Roman" panose="02020603050405020304" pitchFamily="18" charset="0"/>
              </a:rPr>
              <a:t>nhiệt độ trung bình </a:t>
            </a:r>
            <a:r>
              <a:rPr lang="en-US" sz="3200" dirty="0" err="1">
                <a:latin typeface="Times New Roman" panose="02020603050405020304" pitchFamily="18" charset="0"/>
                <a:ea typeface="Cambria" pitchFamily="18" charset="0"/>
                <a:cs typeface="Times New Roman" panose="02020603050405020304" pitchFamily="18" charset="0"/>
              </a:rPr>
              <a:t>quanh</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năm</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cao</a:t>
            </a:r>
            <a:r>
              <a:rPr lang="vi-VN" sz="3200" dirty="0">
                <a:latin typeface="Times New Roman" panose="02020603050405020304" pitchFamily="18" charset="0"/>
                <a:ea typeface="Cambria" pitchFamily="18" charset="0"/>
                <a:cs typeface="Times New Roman" panose="02020603050405020304" pitchFamily="18" charset="0"/>
              </a:rPr>
              <a:t>, có 2 mùa mưa, khô phân hóa rõ rệt.</a:t>
            </a:r>
            <a:endParaRPr lang="en-US" sz="3200" dirty="0">
              <a:latin typeface="Times New Roman" panose="02020603050405020304" pitchFamily="18" charset="0"/>
              <a:ea typeface="Cambria" pitchFamily="18" charset="0"/>
              <a:cs typeface="Times New Roman" panose="02020603050405020304" pitchFamily="18" charset="0"/>
            </a:endParaRPr>
          </a:p>
        </p:txBody>
      </p:sp>
      <p:sp>
        <p:nvSpPr>
          <p:cNvPr id="11" name="Rectangle 10"/>
          <p:cNvSpPr/>
          <p:nvPr/>
        </p:nvSpPr>
        <p:spPr>
          <a:xfrm>
            <a:off x="7975599" y="419101"/>
            <a:ext cx="2146299" cy="4093428"/>
          </a:xfrm>
          <a:prstGeom prst="rect">
            <a:avLst/>
          </a:prstGeom>
          <a:solidFill>
            <a:schemeClr val="bg1"/>
          </a:solidFill>
        </p:spPr>
        <p:txBody>
          <a:bodyPr wrap="square">
            <a:spAutoFit/>
          </a:bodyPr>
          <a:lstStyle/>
          <a:p>
            <a:pPr lvl="0" algn="just"/>
            <a:r>
              <a:rPr lang="en-US" sz="2600" b="1" dirty="0" err="1">
                <a:latin typeface="Cambria" pitchFamily="18" charset="0"/>
                <a:ea typeface="Cambria" pitchFamily="18" charset="0"/>
              </a:rPr>
              <a:t>Nguyên</a:t>
            </a:r>
            <a:r>
              <a:rPr lang="en-US" sz="2600" b="1" dirty="0">
                <a:latin typeface="Cambria" pitchFamily="18" charset="0"/>
                <a:ea typeface="Cambria" pitchFamily="18" charset="0"/>
              </a:rPr>
              <a:t> </a:t>
            </a:r>
            <a:r>
              <a:rPr lang="en-US" sz="2600" b="1" dirty="0" err="1">
                <a:latin typeface="Cambria" pitchFamily="18" charset="0"/>
                <a:ea typeface="Cambria" pitchFamily="18" charset="0"/>
              </a:rPr>
              <a:t>nhân</a:t>
            </a:r>
            <a:r>
              <a:rPr lang="en-US" sz="2600" b="1" dirty="0">
                <a:latin typeface="Cambria" pitchFamily="18" charset="0"/>
                <a:ea typeface="Cambria" pitchFamily="18" charset="0"/>
              </a:rPr>
              <a:t>: </a:t>
            </a:r>
            <a:r>
              <a:rPr lang="vi-VN" sz="2600" dirty="0">
                <a:latin typeface="Cambria" pitchFamily="18" charset="0"/>
                <a:ea typeface="Cambria" pitchFamily="18" charset="0"/>
              </a:rPr>
              <a:t>Lãnh thổ Việt Nam trải dài trên 15 vĩ độ, nên từ Bắc vào Nam các yếu tố khí hậu sẽ có sự thay đổi.</a:t>
            </a:r>
            <a:endParaRPr lang="en-US" sz="2600" dirty="0">
              <a:latin typeface="Cambria" pitchFamily="18" charset="0"/>
              <a:ea typeface="Cambria" pitchFamily="18" charset="0"/>
            </a:endParaRPr>
          </a:p>
        </p:txBody>
      </p:sp>
    </p:spTree>
    <p:extLst>
      <p:ext uri="{BB962C8B-B14F-4D97-AF65-F5344CB8AC3E}">
        <p14:creationId xmlns:p14="http://schemas.microsoft.com/office/powerpoint/2010/main" val="146952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25252"/>
            <a:ext cx="9652000" cy="5715000"/>
          </a:xfrm>
          <a:prstGeom prst="rect">
            <a:avLst/>
          </a:prstGeom>
          <a:blipFill>
            <a:blip r:embed="rId3"/>
            <a:stretch>
              <a:fillRect/>
            </a:stretch>
          </a:blipFill>
          <a:ln>
            <a:noFill/>
          </a:ln>
          <a:effectLst/>
        </p:spPr>
      </p:pic>
      <p:pic>
        <p:nvPicPr>
          <p:cNvPr id="5" name="Picture 2" descr="C:\Users\Administrator\Desktop\z4828585666960_fcf600bf28515a96c41e8ab12c0b94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914902" y="431793"/>
            <a:ext cx="5714997" cy="47751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4235" y="559523"/>
            <a:ext cx="4894729" cy="4164986"/>
          </a:xfrm>
          <a:prstGeom prst="rect">
            <a:avLst/>
          </a:prstGeom>
        </p:spPr>
        <p:txBody>
          <a:bodyPr wrap="square">
            <a:spAutoFit/>
          </a:bodyPr>
          <a:lstStyle/>
          <a:p>
            <a:pPr algn="just">
              <a:lnSpc>
                <a:spcPct val="115000"/>
              </a:lnSpc>
              <a:spcBef>
                <a:spcPts val="600"/>
              </a:spcBef>
            </a:pPr>
            <a:r>
              <a:rPr lang="vi-VN"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Khí</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hậu</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có</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sự</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phân</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hóa</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giữa</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sườn</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đông</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và</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tây</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của</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các</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dãy</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núi</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cao</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về</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nhiệt</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và</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độ</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ẩm</a:t>
            </a:r>
            <a:r>
              <a:rPr lang="en-US" sz="3200" dirty="0">
                <a:latin typeface="Times New Roman" panose="02020603050405020304" pitchFamily="18" charset="0"/>
                <a:ea typeface="Cambria" pitchFamily="18" charset="0"/>
                <a:cs typeface="Times New Roman" panose="02020603050405020304" pitchFamily="18" charset="0"/>
              </a:rPr>
              <a:t>.</a:t>
            </a:r>
          </a:p>
          <a:p>
            <a:pPr algn="just">
              <a:lnSpc>
                <a:spcPct val="115000"/>
              </a:lnSpc>
              <a:spcBef>
                <a:spcPts val="600"/>
              </a:spcBef>
            </a:pP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Vùng</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biển</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có</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khí</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hậu</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gió</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mùa</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nhiệt</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đới</a:t>
            </a:r>
            <a:r>
              <a:rPr lang="en-US" sz="3200" dirty="0">
                <a:latin typeface="Times New Roman" panose="02020603050405020304" pitchFamily="18" charset="0"/>
                <a:ea typeface="Cambria" pitchFamily="18" charset="0"/>
                <a:cs typeface="Times New Roman" panose="02020603050405020304" pitchFamily="18" charset="0"/>
              </a:rPr>
              <a:t> </a:t>
            </a:r>
            <a:r>
              <a:rPr lang="en-US" sz="3200" dirty="0" err="1">
                <a:latin typeface="Times New Roman" panose="02020603050405020304" pitchFamily="18" charset="0"/>
                <a:ea typeface="Cambria" pitchFamily="18" charset="0"/>
                <a:cs typeface="Times New Roman" panose="02020603050405020304" pitchFamily="18" charset="0"/>
              </a:rPr>
              <a:t>ẩm</a:t>
            </a:r>
            <a:endParaRPr lang="en-US" sz="3200" dirty="0">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pPr>
            <a:endParaRPr lang="vi-VN" sz="3200" dirty="0">
              <a:latin typeface="Times New Roman" panose="02020603050405020304" pitchFamily="18" charset="0"/>
              <a:ea typeface="Cambria" pitchFamily="18" charset="0"/>
              <a:cs typeface="Times New Roman" panose="02020603050405020304" pitchFamily="18" charset="0"/>
            </a:endParaRPr>
          </a:p>
        </p:txBody>
      </p:sp>
      <p:sp>
        <p:nvSpPr>
          <p:cNvPr id="7" name="Rectangle 6"/>
          <p:cNvSpPr/>
          <p:nvPr/>
        </p:nvSpPr>
        <p:spPr>
          <a:xfrm>
            <a:off x="512483" y="-25252"/>
            <a:ext cx="4227439" cy="584775"/>
          </a:xfrm>
          <a:prstGeom prst="rect">
            <a:avLst/>
          </a:prstGeom>
        </p:spPr>
        <p:txBody>
          <a:bodyPr wrap="none">
            <a:spAutoFit/>
          </a:bodyPr>
          <a:lstStyle/>
          <a:p>
            <a:pPr>
              <a:spcBef>
                <a:spcPct val="50000"/>
              </a:spcBef>
            </a:pPr>
            <a:r>
              <a:rPr lang="en-US" sz="3200" b="1" dirty="0">
                <a:solidFill>
                  <a:srgbClr val="002060"/>
                </a:solidFill>
                <a:latin typeface="Times New Roman" pitchFamily="18" charset="0"/>
                <a:cs typeface="Times New Roman" pitchFamily="18" charset="0"/>
              </a:rPr>
              <a:t>b. </a:t>
            </a:r>
            <a:r>
              <a:rPr lang="en-US" sz="3200" b="1" dirty="0" err="1">
                <a:solidFill>
                  <a:srgbClr val="002060"/>
                </a:solidFill>
                <a:latin typeface="Times New Roman" pitchFamily="18" charset="0"/>
                <a:cs typeface="Times New Roman" pitchFamily="18" charset="0"/>
              </a:rPr>
              <a:t>Phân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hoá</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đông</a:t>
            </a:r>
            <a:r>
              <a:rPr lang="en-US" sz="3200" b="1" dirty="0">
                <a:solidFill>
                  <a:srgbClr val="002060"/>
                </a:solidFill>
                <a:latin typeface="Times New Roman" pitchFamily="18" charset="0"/>
                <a:cs typeface="Times New Roman" pitchFamily="18" charset="0"/>
              </a:rPr>
              <a:t> - </a:t>
            </a:r>
            <a:r>
              <a:rPr lang="en-US" sz="3200" b="1" dirty="0" err="1">
                <a:solidFill>
                  <a:srgbClr val="002060"/>
                </a:solidFill>
                <a:latin typeface="Times New Roman" pitchFamily="18" charset="0"/>
                <a:cs typeface="Times New Roman" pitchFamily="18" charset="0"/>
              </a:rPr>
              <a:t>tây</a:t>
            </a:r>
            <a:r>
              <a:rPr lang="en-US" sz="3200" b="1" dirty="0">
                <a:solidFill>
                  <a:srgbClr val="002060"/>
                </a:solidFill>
                <a:latin typeface="Times New Roman" pitchFamily="18" charset="0"/>
                <a:cs typeface="Times New Roman" pitchFamily="18" charset="0"/>
              </a:rPr>
              <a:t> </a:t>
            </a:r>
            <a:endParaRPr lang="vi-VN" sz="3200" b="1" dirty="0">
              <a:solidFill>
                <a:srgbClr val="002060"/>
              </a:solidFill>
              <a:latin typeface="Times New Roman" pitchFamily="18" charset="0"/>
              <a:cs typeface="Times New Roman" pitchFamily="18" charset="0"/>
            </a:endParaRPr>
          </a:p>
        </p:txBody>
      </p:sp>
      <p:sp>
        <p:nvSpPr>
          <p:cNvPr id="8" name="Rectangle 7"/>
          <p:cNvSpPr/>
          <p:nvPr/>
        </p:nvSpPr>
        <p:spPr>
          <a:xfrm>
            <a:off x="7912847" y="403350"/>
            <a:ext cx="2052918" cy="3539430"/>
          </a:xfrm>
          <a:prstGeom prst="rect">
            <a:avLst/>
          </a:prstGeom>
          <a:solidFill>
            <a:schemeClr val="bg1"/>
          </a:solidFill>
        </p:spPr>
        <p:txBody>
          <a:bodyPr wrap="square">
            <a:spAutoFit/>
          </a:bodyPr>
          <a:lstStyle/>
          <a:p>
            <a:pPr lvl="0"/>
            <a:r>
              <a:rPr lang="en-US" sz="2800" b="1" dirty="0" err="1">
                <a:latin typeface="Times New Roman" pitchFamily="18" charset="0"/>
                <a:ea typeface="Cambria" pitchFamily="18" charset="0"/>
                <a:cs typeface="Times New Roman" pitchFamily="18" charset="0"/>
              </a:rPr>
              <a:t>Nguyên</a:t>
            </a:r>
            <a:r>
              <a:rPr lang="en-US" sz="2800" b="1" dirty="0">
                <a:latin typeface="Times New Roman" pitchFamily="18" charset="0"/>
                <a:ea typeface="Cambria" pitchFamily="18" charset="0"/>
                <a:cs typeface="Times New Roman" pitchFamily="18" charset="0"/>
              </a:rPr>
              <a:t> </a:t>
            </a:r>
            <a:r>
              <a:rPr lang="en-US" sz="2800" b="1" dirty="0" err="1">
                <a:latin typeface="Times New Roman" pitchFamily="18" charset="0"/>
                <a:ea typeface="Cambria" pitchFamily="18" charset="0"/>
                <a:cs typeface="Times New Roman" pitchFamily="18" charset="0"/>
              </a:rPr>
              <a:t>nhân</a:t>
            </a:r>
            <a:r>
              <a:rPr lang="en-US" sz="2800" b="1" dirty="0">
                <a:latin typeface="Times New Roman" pitchFamily="18" charset="0"/>
                <a:ea typeface="Cambria" pitchFamily="18" charset="0"/>
                <a:cs typeface="Times New Roman" pitchFamily="18" charset="0"/>
              </a:rPr>
              <a:t>: </a:t>
            </a:r>
            <a:r>
              <a:rPr lang="vi-VN" sz="2800" dirty="0">
                <a:latin typeface="Times New Roman" pitchFamily="18" charset="0"/>
                <a:ea typeface="Cambria" pitchFamily="18" charset="0"/>
                <a:cs typeface="Times New Roman" pitchFamily="18" charset="0"/>
              </a:rPr>
              <a:t>Địa hình kết hợp với hướng gió làm cho khí hậu nước ta phân hóa Đông – Tây</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74481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94234" y="-25252"/>
            <a:ext cx="9457764" cy="5715000"/>
          </a:xfrm>
          <a:prstGeom prst="rect">
            <a:avLst/>
          </a:prstGeom>
          <a:blipFill>
            <a:blip r:embed="rId3"/>
            <a:stretch>
              <a:fillRect/>
            </a:stretch>
          </a:blipFill>
          <a:ln>
            <a:noFill/>
          </a:ln>
          <a:effectLst/>
        </p:spPr>
      </p:pic>
      <p:pic>
        <p:nvPicPr>
          <p:cNvPr id="5" name="Picture 2" descr="C:\Users\Administrator\Desktop\z4828585666960_fcf600bf28515a96c41e8ab12c0b94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817784" y="528907"/>
            <a:ext cx="5714997" cy="45809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4235" y="559523"/>
            <a:ext cx="4894729" cy="3521733"/>
          </a:xfrm>
          <a:prstGeom prst="rect">
            <a:avLst/>
          </a:prstGeom>
        </p:spPr>
        <p:txBody>
          <a:bodyPr wrap="square">
            <a:spAutoFit/>
          </a:bodyPr>
          <a:lstStyle/>
          <a:p>
            <a:pPr algn="just">
              <a:lnSpc>
                <a:spcPct val="115000"/>
              </a:lnSpc>
              <a:spcBef>
                <a:spcPts val="600"/>
              </a:spcBef>
            </a:pPr>
            <a:r>
              <a:rPr lang="en-US" sz="3200" dirty="0">
                <a:latin typeface="Times New Roman" panose="02020603050405020304" pitchFamily="18" charset="0"/>
                <a:ea typeface="Cambria" pitchFamily="18" charset="0"/>
                <a:cs typeface="Times New Roman" panose="02020603050405020304" pitchFamily="18" charset="0"/>
              </a:rPr>
              <a:t>  K</a:t>
            </a:r>
            <a:r>
              <a:rPr lang="vi-VN" sz="3200" dirty="0">
                <a:latin typeface="Times New Roman" panose="02020603050405020304" pitchFamily="18" charset="0"/>
                <a:ea typeface="Cambria" pitchFamily="18" charset="0"/>
                <a:cs typeface="Times New Roman" panose="02020603050405020304" pitchFamily="18" charset="0"/>
              </a:rPr>
              <a:t>hí hậu </a:t>
            </a:r>
            <a:r>
              <a:rPr lang="en-US" sz="3200" dirty="0" err="1">
                <a:latin typeface="Times New Roman" panose="02020603050405020304" pitchFamily="18" charset="0"/>
                <a:ea typeface="Cambria" pitchFamily="18" charset="0"/>
                <a:cs typeface="Times New Roman" panose="02020603050405020304" pitchFamily="18" charset="0"/>
              </a:rPr>
              <a:t>nước</a:t>
            </a:r>
            <a:r>
              <a:rPr lang="en-US" sz="3200" dirty="0">
                <a:latin typeface="Times New Roman" panose="02020603050405020304" pitchFamily="18" charset="0"/>
                <a:ea typeface="Cambria" pitchFamily="18" charset="0"/>
                <a:cs typeface="Times New Roman" panose="02020603050405020304" pitchFamily="18" charset="0"/>
              </a:rPr>
              <a:t> ta</a:t>
            </a:r>
            <a:r>
              <a:rPr lang="vi-VN" sz="3200" dirty="0">
                <a:latin typeface="Times New Roman" panose="02020603050405020304" pitchFamily="18" charset="0"/>
                <a:ea typeface="Cambria" pitchFamily="18" charset="0"/>
                <a:cs typeface="Times New Roman" panose="02020603050405020304" pitchFamily="18" charset="0"/>
              </a:rPr>
              <a:t> phân hóa th</a:t>
            </a:r>
            <a:r>
              <a:rPr lang="en-US" sz="3200" dirty="0">
                <a:latin typeface="Times New Roman" panose="02020603050405020304" pitchFamily="18" charset="0"/>
                <a:ea typeface="Cambria" pitchFamily="18" charset="0"/>
                <a:cs typeface="Times New Roman" panose="02020603050405020304" pitchFamily="18" charset="0"/>
              </a:rPr>
              <a:t>à</a:t>
            </a:r>
            <a:r>
              <a:rPr lang="vi-VN" sz="3200" dirty="0">
                <a:latin typeface="Times New Roman" panose="02020603050405020304" pitchFamily="18" charset="0"/>
                <a:ea typeface="Cambria" pitchFamily="18" charset="0"/>
                <a:cs typeface="Times New Roman" panose="02020603050405020304" pitchFamily="18" charset="0"/>
              </a:rPr>
              <a:t>nh 3 đai cao gồm: nhiệt đới gió mùa; cận nhiệt đới gió mùa trên núi và ôn đới gió mùa trên núi.</a:t>
            </a:r>
            <a:endParaRPr lang="en-US" sz="3200" dirty="0">
              <a:latin typeface="Times New Roman" panose="02020603050405020304" pitchFamily="18" charset="0"/>
              <a:ea typeface="Cambria" pitchFamily="18" charset="0"/>
              <a:cs typeface="Times New Roman" panose="02020603050405020304" pitchFamily="18" charset="0"/>
            </a:endParaRPr>
          </a:p>
          <a:p>
            <a:pPr algn="just">
              <a:lnSpc>
                <a:spcPct val="115000"/>
              </a:lnSpc>
              <a:spcBef>
                <a:spcPts val="600"/>
              </a:spcBef>
            </a:pPr>
            <a:endParaRPr lang="vi-VN" sz="3200" dirty="0">
              <a:latin typeface="Times New Roman" panose="02020603050405020304" pitchFamily="18" charset="0"/>
              <a:ea typeface="Cambria" pitchFamily="18" charset="0"/>
              <a:cs typeface="Times New Roman" panose="02020603050405020304" pitchFamily="18" charset="0"/>
            </a:endParaRPr>
          </a:p>
        </p:txBody>
      </p:sp>
      <p:sp>
        <p:nvSpPr>
          <p:cNvPr id="7" name="Rectangle 6"/>
          <p:cNvSpPr/>
          <p:nvPr/>
        </p:nvSpPr>
        <p:spPr>
          <a:xfrm>
            <a:off x="512483" y="-25252"/>
            <a:ext cx="4411785" cy="584775"/>
          </a:xfrm>
          <a:prstGeom prst="rect">
            <a:avLst/>
          </a:prstGeom>
        </p:spPr>
        <p:txBody>
          <a:bodyPr wrap="none">
            <a:spAutoFit/>
          </a:bodyPr>
          <a:lstStyle/>
          <a:p>
            <a:pPr>
              <a:spcBef>
                <a:spcPct val="50000"/>
              </a:spcBef>
            </a:pPr>
            <a:r>
              <a:rPr lang="en-US" sz="3200" b="1" dirty="0">
                <a:solidFill>
                  <a:srgbClr val="002060"/>
                </a:solidFill>
                <a:latin typeface="Times New Roman" pitchFamily="18" charset="0"/>
                <a:cs typeface="Times New Roman" pitchFamily="18" charset="0"/>
              </a:rPr>
              <a:t>c. </a:t>
            </a:r>
            <a:r>
              <a:rPr lang="en-US" sz="3200" b="1" dirty="0" err="1">
                <a:solidFill>
                  <a:srgbClr val="002060"/>
                </a:solidFill>
                <a:latin typeface="Times New Roman" pitchFamily="18" charset="0"/>
                <a:cs typeface="Times New Roman" pitchFamily="18" charset="0"/>
              </a:rPr>
              <a:t>Phân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hoá</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theo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độ</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cao</a:t>
            </a:r>
            <a:r>
              <a:rPr lang="en-US" sz="3200" b="1" dirty="0">
                <a:solidFill>
                  <a:srgbClr val="002060"/>
                </a:solidFill>
                <a:latin typeface="Times New Roman" pitchFamily="18" charset="0"/>
                <a:cs typeface="Times New Roman" pitchFamily="18" charset="0"/>
              </a:rPr>
              <a:t> </a:t>
            </a:r>
            <a:endParaRPr lang="vi-VN" sz="3200" b="1" dirty="0">
              <a:solidFill>
                <a:srgbClr val="002060"/>
              </a:solidFill>
              <a:latin typeface="Times New Roman" pitchFamily="18" charset="0"/>
              <a:cs typeface="Times New Roman" pitchFamily="18" charset="0"/>
            </a:endParaRPr>
          </a:p>
        </p:txBody>
      </p:sp>
      <p:sp>
        <p:nvSpPr>
          <p:cNvPr id="8" name="Rectangle 7"/>
          <p:cNvSpPr/>
          <p:nvPr/>
        </p:nvSpPr>
        <p:spPr>
          <a:xfrm>
            <a:off x="7718611" y="25251"/>
            <a:ext cx="2247153" cy="3416320"/>
          </a:xfrm>
          <a:prstGeom prst="rect">
            <a:avLst/>
          </a:prstGeom>
          <a:solidFill>
            <a:schemeClr val="bg1"/>
          </a:solidFill>
        </p:spPr>
        <p:txBody>
          <a:bodyPr wrap="square">
            <a:spAutoFit/>
          </a:bodyPr>
          <a:lstStyle/>
          <a:p>
            <a:r>
              <a:rPr lang="en-US" sz="2400" b="1" dirty="0" err="1">
                <a:latin typeface="Times New Roman" pitchFamily="18" charset="0"/>
                <a:ea typeface="Cambria" pitchFamily="18" charset="0"/>
                <a:cs typeface="Times New Roman" pitchFamily="18" charset="0"/>
              </a:rPr>
              <a:t>Nguyên</a:t>
            </a:r>
            <a:r>
              <a:rPr lang="en-US" sz="2400" b="1" dirty="0">
                <a:latin typeface="Times New Roman" pitchFamily="18" charset="0"/>
                <a:ea typeface="Cambria" pitchFamily="18" charset="0"/>
                <a:cs typeface="Times New Roman" pitchFamily="18" charset="0"/>
              </a:rPr>
              <a:t> </a:t>
            </a:r>
            <a:r>
              <a:rPr lang="en-US" sz="2400" b="1" dirty="0" err="1">
                <a:latin typeface="Times New Roman" pitchFamily="18" charset="0"/>
                <a:ea typeface="Cambria" pitchFamily="18" charset="0"/>
                <a:cs typeface="Times New Roman" pitchFamily="18" charset="0"/>
              </a:rPr>
              <a:t>nhân:</a:t>
            </a:r>
            <a:r>
              <a:rPr lang="en-US" sz="2400" dirty="0" err="1">
                <a:latin typeface="Cambria" pitchFamily="18" charset="0"/>
                <a:ea typeface="Cambria" pitchFamily="18" charset="0"/>
              </a:rPr>
              <a:t>c</a:t>
            </a:r>
            <a:r>
              <a:rPr lang="vi-VN" sz="2400" dirty="0">
                <a:latin typeface="Cambria" pitchFamily="18" charset="0"/>
                <a:ea typeface="Cambria" pitchFamily="18" charset="0"/>
              </a:rPr>
              <a:t>àng lên cao nhiệt độ càng giảm (cứ lên cao 100m nhiệt độ giảm 0,6</a:t>
            </a:r>
            <a:r>
              <a:rPr lang="vi-VN" sz="2400" baseline="30000" dirty="0">
                <a:latin typeface="Cambria" pitchFamily="18" charset="0"/>
                <a:ea typeface="Cambria" pitchFamily="18" charset="0"/>
              </a:rPr>
              <a:t>0</a:t>
            </a:r>
            <a:r>
              <a:rPr lang="vi-VN" sz="2400" dirty="0">
                <a:latin typeface="Cambria" pitchFamily="18" charset="0"/>
                <a:ea typeface="Cambria" pitchFamily="18" charset="0"/>
              </a:rPr>
              <a:t>C)</a:t>
            </a:r>
            <a:r>
              <a:rPr lang="en-US" sz="2400" dirty="0">
                <a:latin typeface="Cambria" pitchFamily="18" charset="0"/>
                <a:ea typeface="Cambria" pitchFamily="18" charset="0"/>
              </a:rPr>
              <a:t>, </a:t>
            </a:r>
            <a:r>
              <a:rPr lang="vi-VN" sz="2400" dirty="0">
                <a:latin typeface="Cambria" pitchFamily="18" charset="0"/>
                <a:ea typeface="Cambria" pitchFamily="18" charset="0"/>
              </a:rPr>
              <a:t>độ ẩm và lượng mưa càng tăn</a:t>
            </a:r>
            <a:r>
              <a:rPr lang="en-US" sz="2400" dirty="0">
                <a:latin typeface="Cambria" pitchFamily="18" charset="0"/>
                <a:ea typeface="Cambria" pitchFamily="18" charset="0"/>
              </a:rPr>
              <a:t>g.</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39074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61328" y="900681"/>
            <a:ext cx="9018464" cy="4750821"/>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649063" y="952501"/>
            <a:ext cx="8827479" cy="4610317"/>
          </a:xfrm>
          <a:prstGeom prst="roundRect">
            <a:avLst>
              <a:gd name="adj" fmla="val 2792"/>
            </a:avLst>
          </a:prstGeom>
          <a:blipFill>
            <a:blip r:embed="rId3"/>
            <a:stretch>
              <a:fillRect/>
            </a:stretch>
          </a:blipFill>
          <a:ln>
            <a:noFill/>
          </a:ln>
          <a:effectLst/>
        </p:spPr>
      </p:pic>
      <p:sp>
        <p:nvSpPr>
          <p:cNvPr id="6" name="Rounded Rectangle 5"/>
          <p:cNvSpPr/>
          <p:nvPr/>
        </p:nvSpPr>
        <p:spPr>
          <a:xfrm>
            <a:off x="553344" y="43660"/>
            <a:ext cx="9022456" cy="781840"/>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1160" y="105678"/>
            <a:ext cx="1210078" cy="661571"/>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649289" y="105834"/>
            <a:ext cx="1382711" cy="661414"/>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584202" y="105678"/>
            <a:ext cx="1447799" cy="661571"/>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649288" y="952501"/>
            <a:ext cx="8826500" cy="4623594"/>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30592" y="111597"/>
            <a:ext cx="7376971" cy="655650"/>
          </a:xfrm>
          <a:prstGeom prst="roundRect">
            <a:avLst>
              <a:gd name="adj" fmla="val 2792"/>
            </a:avLst>
          </a:prstGeom>
          <a:blipFill>
            <a:blip r:embed="rId3"/>
            <a:stretch>
              <a:fillRect/>
            </a:stretch>
          </a:blipFill>
          <a:ln>
            <a:noFill/>
          </a:ln>
          <a:effectLst/>
        </p:spPr>
      </p:pic>
      <p:sp>
        <p:nvSpPr>
          <p:cNvPr id="29" name="Rounded Rectangle 28"/>
          <p:cNvSpPr/>
          <p:nvPr/>
        </p:nvSpPr>
        <p:spPr>
          <a:xfrm>
            <a:off x="2116737" y="111598"/>
            <a:ext cx="7390825" cy="65565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9" name="Oval 8"/>
          <p:cNvSpPr/>
          <p:nvPr/>
        </p:nvSpPr>
        <p:spPr>
          <a:xfrm rot="7538023">
            <a:off x="705251" y="523978"/>
            <a:ext cx="184027"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712617" y="987266"/>
            <a:ext cx="220832" cy="1905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526556" y="749065"/>
            <a:ext cx="454417"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456424" y="3685037"/>
            <a:ext cx="2019364" cy="18777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8286141" y="3110248"/>
            <a:ext cx="990752" cy="66502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2274052" y="190500"/>
            <a:ext cx="7377948"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954490" y="978992"/>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7600" y="3442758"/>
            <a:ext cx="6019800" cy="20182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61328" y="900681"/>
            <a:ext cx="9018464" cy="4750821"/>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649063" y="915988"/>
            <a:ext cx="8827479" cy="4610317"/>
          </a:xfrm>
          <a:prstGeom prst="roundRect">
            <a:avLst>
              <a:gd name="adj" fmla="val 2792"/>
            </a:avLst>
          </a:prstGeom>
          <a:blipFill>
            <a:blip r:embed="rId3"/>
            <a:stretch>
              <a:fillRect/>
            </a:stretch>
          </a:blipFill>
          <a:ln>
            <a:noFill/>
          </a:ln>
          <a:effectLst/>
        </p:spPr>
      </p:pic>
      <p:sp>
        <p:nvSpPr>
          <p:cNvPr id="6" name="Rounded Rectangle 5"/>
          <p:cNvSpPr/>
          <p:nvPr/>
        </p:nvSpPr>
        <p:spPr>
          <a:xfrm>
            <a:off x="553344" y="43660"/>
            <a:ext cx="9022456" cy="781840"/>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1160" y="105678"/>
            <a:ext cx="1210078" cy="661571"/>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649289" y="105834"/>
            <a:ext cx="1382711" cy="661414"/>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584202" y="105678"/>
            <a:ext cx="1447799" cy="661571"/>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p>
        </p:txBody>
      </p:sp>
      <p:sp>
        <p:nvSpPr>
          <p:cNvPr id="13" name="Rounded Rectangle 12"/>
          <p:cNvSpPr/>
          <p:nvPr/>
        </p:nvSpPr>
        <p:spPr>
          <a:xfrm>
            <a:off x="649288" y="952501"/>
            <a:ext cx="8826500" cy="4623594"/>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30592" y="111597"/>
            <a:ext cx="7376971" cy="655650"/>
          </a:xfrm>
          <a:prstGeom prst="roundRect">
            <a:avLst>
              <a:gd name="adj" fmla="val 2792"/>
            </a:avLst>
          </a:prstGeom>
          <a:blipFill>
            <a:blip r:embed="rId3"/>
            <a:stretch>
              <a:fillRect/>
            </a:stretch>
          </a:blipFill>
          <a:ln>
            <a:noFill/>
          </a:ln>
          <a:effectLst/>
        </p:spPr>
      </p:pic>
      <p:sp>
        <p:nvSpPr>
          <p:cNvPr id="29" name="Rounded Rectangle 28"/>
          <p:cNvSpPr/>
          <p:nvPr/>
        </p:nvSpPr>
        <p:spPr>
          <a:xfrm>
            <a:off x="2116737" y="111598"/>
            <a:ext cx="7390825" cy="65565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2228091" y="168983"/>
            <a:ext cx="489711" cy="529518"/>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705251" y="523978"/>
            <a:ext cx="184027"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712617" y="987266"/>
            <a:ext cx="220832" cy="1905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526556" y="749065"/>
            <a:ext cx="454417"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9" name="Title 1"/>
          <p:cNvSpPr txBox="1">
            <a:spLocks/>
          </p:cNvSpPr>
          <p:nvPr/>
        </p:nvSpPr>
        <p:spPr>
          <a:xfrm>
            <a:off x="2807452" y="222250"/>
            <a:ext cx="7377948"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745960" y="1092695"/>
            <a:ext cx="7400378" cy="461665"/>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T</a:t>
            </a:r>
            <a:r>
              <a:rPr lang="vi-VN" sz="2400" i="1" dirty="0">
                <a:solidFill>
                  <a:srgbClr val="FF0000"/>
                </a:solidFill>
                <a:latin typeface="Cambria" panose="02040503050406030204" pitchFamily="18" charset="0"/>
                <a:ea typeface="Cambria" panose="02040503050406030204" pitchFamily="18" charset="0"/>
              </a:rPr>
              <a:t>ìm 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4341" y="1651000"/>
            <a:ext cx="856661" cy="7500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831996" y="3302000"/>
            <a:ext cx="884052" cy="840018"/>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759407" y="1840680"/>
            <a:ext cx="7400378" cy="3685624"/>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pPr>
            <a:r>
              <a:rPr lang="en-US" sz="1900" b="1" dirty="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pPr>
            <a:r>
              <a:rPr lang="vi-VN"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pPr>
            <a:r>
              <a:rPr lang="vi-VN"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ít</a:t>
            </a:r>
            <a:r>
              <a:rPr lang="en-US" sz="1900" dirty="0">
                <a:latin typeface="Cambria" pitchFamily="18" charset="0"/>
                <a:ea typeface="Cambria" pitchFamily="18" charset="0"/>
                <a:cs typeface="Times New Roman"/>
              </a:rPr>
              <a:t>.</a:t>
            </a: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25252"/>
            <a:ext cx="9652000" cy="5715000"/>
          </a:xfrm>
          <a:prstGeom prst="rect">
            <a:avLst/>
          </a:prstGeom>
          <a:blipFill>
            <a:blip r:embed="rId3"/>
            <a:stretch>
              <a:fillRect/>
            </a:stretch>
          </a:blipFill>
          <a:ln>
            <a:noFill/>
          </a:ln>
          <a:effectLst/>
        </p:spPr>
      </p:pic>
      <p:pic>
        <p:nvPicPr>
          <p:cNvPr id="1026" name="Picture 2" descr="C:\Users\Administrator\Desktop\z4828585666960_fcf600bf28515a96c41e8ab12c0b94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838700" y="393695"/>
            <a:ext cx="5715001" cy="49275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 y="1194065"/>
            <a:ext cx="4686758" cy="3185487"/>
          </a:xfrm>
          <a:prstGeom prst="rect">
            <a:avLst/>
          </a:prstGeom>
        </p:spPr>
        <p:txBody>
          <a:bodyPr wrap="square">
            <a:spAutoFit/>
          </a:bodyPr>
          <a:lstStyle/>
          <a:p>
            <a:pPr algn="just">
              <a:spcBef>
                <a:spcPts val="600"/>
              </a:spcBef>
            </a:pPr>
            <a:r>
              <a:rPr lang="vi-VN" sz="2800" dirty="0">
                <a:latin typeface="+mj-lt"/>
                <a:ea typeface="Cambria" pitchFamily="18" charset="0"/>
              </a:rPr>
              <a:t>- </a:t>
            </a:r>
            <a:r>
              <a:rPr lang="nl-NL" sz="2800" dirty="0">
                <a:latin typeface="+mj-lt"/>
                <a:ea typeface="Cambria" pitchFamily="18" charset="0"/>
              </a:rPr>
              <a:t>Nhiệt độ trung bình năm trên 20</a:t>
            </a:r>
            <a:r>
              <a:rPr lang="nl-NL" sz="2800" baseline="30000" dirty="0">
                <a:latin typeface="+mj-lt"/>
                <a:ea typeface="Cambria" pitchFamily="18" charset="0"/>
              </a:rPr>
              <a:t>0</a:t>
            </a:r>
            <a:r>
              <a:rPr lang="nl-NL" sz="2800" dirty="0">
                <a:latin typeface="+mj-lt"/>
                <a:ea typeface="Cambria" pitchFamily="18" charset="0"/>
              </a:rPr>
              <a:t>C (trừ vùng núi cao) và tăng dần từ Bắc vào Nam (Lạng Sơn: 21,5</a:t>
            </a:r>
            <a:r>
              <a:rPr lang="nl-NL" sz="2800" baseline="30000" dirty="0">
                <a:latin typeface="+mj-lt"/>
                <a:ea typeface="Cambria" pitchFamily="18" charset="0"/>
              </a:rPr>
              <a:t>0</a:t>
            </a:r>
            <a:r>
              <a:rPr lang="nl-NL" sz="2800" dirty="0">
                <a:latin typeface="+mj-lt"/>
                <a:ea typeface="Cambria" pitchFamily="18" charset="0"/>
              </a:rPr>
              <a:t>C, Cà Mau: 27,5</a:t>
            </a:r>
            <a:r>
              <a:rPr lang="nl-NL" sz="2800" baseline="30000" dirty="0">
                <a:latin typeface="+mj-lt"/>
                <a:ea typeface="Cambria" pitchFamily="18" charset="0"/>
              </a:rPr>
              <a:t>0</a:t>
            </a:r>
            <a:r>
              <a:rPr lang="nl-NL" sz="2800" dirty="0">
                <a:latin typeface="+mj-lt"/>
                <a:ea typeface="Cambria" pitchFamily="18" charset="0"/>
              </a:rPr>
              <a:t>C).</a:t>
            </a:r>
            <a:endParaRPr lang="en-US" sz="2800" dirty="0">
              <a:latin typeface="+mj-lt"/>
              <a:ea typeface="Cambria" pitchFamily="18" charset="0"/>
            </a:endParaRPr>
          </a:p>
          <a:p>
            <a:pPr algn="just">
              <a:spcBef>
                <a:spcPts val="600"/>
              </a:spcBef>
            </a:pPr>
            <a:r>
              <a:rPr lang="nl-NL" sz="2800" dirty="0">
                <a:latin typeface="Times New Roman" panose="02020603050405020304" pitchFamily="18" charset="0"/>
                <a:ea typeface="Cambria" pitchFamily="18" charset="0"/>
                <a:cs typeface="Times New Roman" panose="02020603050405020304" pitchFamily="18" charset="0"/>
              </a:rPr>
              <a:t>- Nguyên nhân: do nước ta nằm hoàn toàn trong vùng nội chí tuyến.</a:t>
            </a:r>
            <a:endParaRPr lang="en-US" sz="2800" dirty="0">
              <a:latin typeface="Times New Roman" panose="02020603050405020304" pitchFamily="18" charset="0"/>
              <a:ea typeface="Cambria" pitchFamily="18" charset="0"/>
              <a:cs typeface="Times New Roman" panose="02020603050405020304" pitchFamily="18" charset="0"/>
            </a:endParaRPr>
          </a:p>
        </p:txBody>
      </p:sp>
      <p:sp>
        <p:nvSpPr>
          <p:cNvPr id="9" name="Rectangle 8"/>
          <p:cNvSpPr/>
          <p:nvPr/>
        </p:nvSpPr>
        <p:spPr>
          <a:xfrm>
            <a:off x="-1" y="1"/>
            <a:ext cx="4927601" cy="2246769"/>
          </a:xfrm>
          <a:prstGeom prst="rect">
            <a:avLst/>
          </a:prstGeom>
        </p:spPr>
        <p:txBody>
          <a:bodyPr wrap="square">
            <a:spAutoFit/>
          </a:bodyPr>
          <a:lstStyle/>
          <a:p>
            <a:pPr algn="just"/>
            <a:r>
              <a:rPr lang="en-US" sz="2800" i="1" dirty="0" err="1">
                <a:solidFill>
                  <a:srgbClr val="FF0000"/>
                </a:solidFill>
                <a:latin typeface="Times New Roman" pitchFamily="18" charset="0"/>
                <a:ea typeface="Cambria" panose="02040503050406030204" pitchFamily="18" charset="0"/>
                <a:cs typeface="Times New Roman" pitchFamily="18" charset="0"/>
              </a:rPr>
              <a:t>Quan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sát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bảng</a:t>
            </a:r>
            <a:r>
              <a:rPr lang="en-US" sz="2800" i="1" dirty="0">
                <a:solidFill>
                  <a:srgbClr val="FF0000"/>
                </a:solidFill>
                <a:latin typeface="Times New Roman" pitchFamily="18" charset="0"/>
                <a:ea typeface="Cambria" panose="02040503050406030204" pitchFamily="18" charset="0"/>
                <a:cs typeface="Times New Roman" pitchFamily="18" charset="0"/>
              </a:rPr>
              <a:t> 6.1, </a:t>
            </a:r>
            <a:r>
              <a:rPr lang="en-US" sz="2800" i="1" dirty="0" err="1">
                <a:solidFill>
                  <a:srgbClr val="FF0000"/>
                </a:solidFill>
                <a:latin typeface="Times New Roman" pitchFamily="18" charset="0"/>
                <a:ea typeface="Cambria" panose="02040503050406030204" pitchFamily="18" charset="0"/>
                <a:cs typeface="Times New Roman" pitchFamily="18" charset="0"/>
              </a:rPr>
              <a:t>bản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đồ</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kênh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chữ</a:t>
            </a:r>
            <a:r>
              <a:rPr lang="en-US" sz="2800" i="1" dirty="0">
                <a:solidFill>
                  <a:srgbClr val="FF0000"/>
                </a:solidFill>
                <a:latin typeface="Times New Roman" pitchFamily="18" charset="0"/>
                <a:ea typeface="Cambria" panose="02040503050406030204" pitchFamily="18" charset="0"/>
                <a:cs typeface="Times New Roman" pitchFamily="18" charset="0"/>
              </a:rPr>
              <a:t> SGK, </a:t>
            </a:r>
            <a:r>
              <a:rPr lang="en-US" sz="2800" i="1" dirty="0" err="1">
                <a:solidFill>
                  <a:srgbClr val="FF0000"/>
                </a:solidFill>
                <a:latin typeface="Times New Roman" pitchFamily="18" charset="0"/>
                <a:ea typeface="Cambria" panose="02040503050406030204" pitchFamily="18" charset="0"/>
                <a:cs typeface="Times New Roman" pitchFamily="18" charset="0"/>
              </a:rPr>
              <a:t>hãy</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nhận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xét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về</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nhiệt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độ</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trung</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bình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năm</a:t>
            </a:r>
            <a:r>
              <a:rPr lang="en-US" sz="2800" i="1" dirty="0">
                <a:solidFill>
                  <a:srgbClr val="FF0000"/>
                </a:solidFill>
                <a:latin typeface="Times New Roman" pitchFamily="18" charset="0"/>
                <a:ea typeface="Cambria" panose="02040503050406030204" pitchFamily="18" charset="0"/>
                <a:cs typeface="Times New Roman" pitchFamily="18" charset="0"/>
              </a:rPr>
              <a:t> ở </a:t>
            </a:r>
            <a:r>
              <a:rPr lang="en-US" sz="2800" i="1" dirty="0" err="1">
                <a:solidFill>
                  <a:srgbClr val="FF0000"/>
                </a:solidFill>
                <a:latin typeface="Times New Roman" pitchFamily="18" charset="0"/>
                <a:ea typeface="Cambria" panose="02040503050406030204" pitchFamily="18" charset="0"/>
                <a:cs typeface="Times New Roman" pitchFamily="18" charset="0"/>
              </a:rPr>
              <a:t>nước</a:t>
            </a:r>
            <a:r>
              <a:rPr lang="en-US" sz="2800" i="1" dirty="0">
                <a:solidFill>
                  <a:srgbClr val="FF0000"/>
                </a:solidFill>
                <a:latin typeface="Times New Roman" pitchFamily="18" charset="0"/>
                <a:ea typeface="Cambria" panose="02040503050406030204" pitchFamily="18" charset="0"/>
                <a:cs typeface="Times New Roman" pitchFamily="18" charset="0"/>
              </a:rPr>
              <a:t> ta.   </a:t>
            </a:r>
            <a:r>
              <a:rPr lang="en-US" sz="2800" i="1" dirty="0" err="1">
                <a:solidFill>
                  <a:srgbClr val="FF0000"/>
                </a:solidFill>
                <a:latin typeface="Times New Roman" pitchFamily="18" charset="0"/>
                <a:ea typeface="Cambria" panose="02040503050406030204" pitchFamily="18" charset="0"/>
                <a:cs typeface="Times New Roman" pitchFamily="18" charset="0"/>
              </a:rPr>
              <a:t>Giải</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thích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vì</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sao</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nước</a:t>
            </a:r>
            <a:r>
              <a:rPr lang="en-US" sz="2800" i="1" dirty="0">
                <a:solidFill>
                  <a:srgbClr val="FF0000"/>
                </a:solidFill>
                <a:latin typeface="Times New Roman" pitchFamily="18" charset="0"/>
                <a:ea typeface="Cambria" panose="02040503050406030204" pitchFamily="18" charset="0"/>
                <a:cs typeface="Times New Roman" pitchFamily="18" charset="0"/>
              </a:rPr>
              <a:t> ta </a:t>
            </a:r>
            <a:r>
              <a:rPr lang="en-US" sz="2800" i="1" dirty="0" err="1">
                <a:solidFill>
                  <a:srgbClr val="FF0000"/>
                </a:solidFill>
                <a:latin typeface="Times New Roman" pitchFamily="18" charset="0"/>
                <a:ea typeface="Cambria" panose="02040503050406030204" pitchFamily="18" charset="0"/>
                <a:cs typeface="Times New Roman" pitchFamily="18" charset="0"/>
              </a:rPr>
              <a:t>có</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nhiệt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độ</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cao</a:t>
            </a:r>
            <a:r>
              <a:rPr lang="en-US" sz="2800" i="1" dirty="0">
                <a:solidFill>
                  <a:srgbClr val="FF0000"/>
                </a:solidFill>
                <a:latin typeface="Times New Roman" pitchFamily="18" charset="0"/>
                <a:ea typeface="Cambria" panose="02040503050406030204" pitchFamily="18" charset="0"/>
                <a:cs typeface="Times New Roman" pitchFamily="18" charset="0"/>
              </a:rPr>
              <a:t>?</a:t>
            </a:r>
            <a:endParaRPr lang="vi-VN" sz="2800" i="1" dirty="0">
              <a:solidFill>
                <a:srgbClr val="FF000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65495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08000" y="-25252"/>
            <a:ext cx="9144000" cy="5715000"/>
          </a:xfrm>
          <a:prstGeom prst="rect">
            <a:avLst/>
          </a:prstGeom>
          <a:blipFill>
            <a:blip r:embed="rId3"/>
            <a:stretch>
              <a:fillRect/>
            </a:stretch>
          </a:blipFill>
          <a:ln>
            <a:noFill/>
          </a:ln>
          <a:effectLst/>
        </p:spPr>
      </p:pic>
      <p:sp>
        <p:nvSpPr>
          <p:cNvPr id="10" name="Rectangle 9"/>
          <p:cNvSpPr/>
          <p:nvPr/>
        </p:nvSpPr>
        <p:spPr>
          <a:xfrm>
            <a:off x="508000" y="18742"/>
            <a:ext cx="3429000" cy="3046988"/>
          </a:xfrm>
          <a:prstGeom prst="rect">
            <a:avLst/>
          </a:prstGeom>
        </p:spPr>
        <p:txBody>
          <a:bodyPr wrap="square">
            <a:spAutoFit/>
          </a:bodyPr>
          <a:lstStyle/>
          <a:p>
            <a:pPr algn="just"/>
            <a:r>
              <a:rPr lang="en-US" sz="3200" i="1" dirty="0" err="1">
                <a:solidFill>
                  <a:srgbClr val="FF0000"/>
                </a:solidFill>
                <a:latin typeface="Times New Roman" pitchFamily="18" charset="0"/>
                <a:ea typeface="Cambria" panose="02040503050406030204" pitchFamily="18" charset="0"/>
                <a:cs typeface="Times New Roman" pitchFamily="18" charset="0"/>
              </a:rPr>
              <a:t>Quan</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sát</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biểu</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đồ</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hình</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ảnh</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và</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kênh</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chữ</a:t>
            </a:r>
            <a:r>
              <a:rPr lang="en-US" sz="3200" i="1" dirty="0">
                <a:solidFill>
                  <a:srgbClr val="FF0000"/>
                </a:solidFill>
                <a:latin typeface="Times New Roman" pitchFamily="18" charset="0"/>
                <a:ea typeface="Cambria" panose="02040503050406030204" pitchFamily="18" charset="0"/>
                <a:cs typeface="Times New Roman" pitchFamily="18" charset="0"/>
              </a:rPr>
              <a:t> SGK, </a:t>
            </a:r>
            <a:r>
              <a:rPr lang="en-US" sz="3200" i="1" dirty="0" err="1">
                <a:solidFill>
                  <a:srgbClr val="FF0000"/>
                </a:solidFill>
                <a:latin typeface="Times New Roman" pitchFamily="18" charset="0"/>
                <a:ea typeface="Cambria" panose="02040503050406030204" pitchFamily="18" charset="0"/>
                <a:cs typeface="Times New Roman" pitchFamily="18" charset="0"/>
              </a:rPr>
              <a:t>hãy</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nhận</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xét</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về</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số</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giờ</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nắng</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và</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cán</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cân</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bức</a:t>
            </a:r>
            <a:r>
              <a:rPr lang="en-US" sz="3200" i="1" dirty="0">
                <a:solidFill>
                  <a:srgbClr val="FF0000"/>
                </a:solidFill>
                <a:latin typeface="Times New Roman" pitchFamily="18" charset="0"/>
                <a:ea typeface="Cambria" panose="02040503050406030204" pitchFamily="18" charset="0"/>
                <a:cs typeface="Times New Roman" pitchFamily="18" charset="0"/>
              </a:rPr>
              <a:t> </a:t>
            </a:r>
            <a:r>
              <a:rPr lang="en-US" sz="3200" i="1" dirty="0" err="1">
                <a:solidFill>
                  <a:srgbClr val="FF0000"/>
                </a:solidFill>
                <a:latin typeface="Times New Roman" pitchFamily="18" charset="0"/>
                <a:ea typeface="Cambria" panose="02040503050406030204" pitchFamily="18" charset="0"/>
                <a:cs typeface="Times New Roman" pitchFamily="18" charset="0"/>
              </a:rPr>
              <a:t>xạ</a:t>
            </a:r>
            <a:r>
              <a:rPr lang="en-US" sz="3200" i="1" dirty="0">
                <a:solidFill>
                  <a:srgbClr val="FF0000"/>
                </a:solidFill>
                <a:latin typeface="Times New Roman" pitchFamily="18" charset="0"/>
                <a:ea typeface="Cambria" panose="02040503050406030204" pitchFamily="18" charset="0"/>
                <a:cs typeface="Times New Roman" pitchFamily="18" charset="0"/>
              </a:rPr>
              <a:t> ở </a:t>
            </a:r>
            <a:r>
              <a:rPr lang="en-US" sz="3200" i="1" dirty="0" err="1">
                <a:solidFill>
                  <a:srgbClr val="FF0000"/>
                </a:solidFill>
                <a:latin typeface="Times New Roman" pitchFamily="18" charset="0"/>
                <a:ea typeface="Cambria" panose="02040503050406030204" pitchFamily="18" charset="0"/>
                <a:cs typeface="Times New Roman" pitchFamily="18" charset="0"/>
              </a:rPr>
              <a:t>nước</a:t>
            </a:r>
            <a:r>
              <a:rPr lang="en-US" sz="3200" i="1" dirty="0">
                <a:solidFill>
                  <a:srgbClr val="FF0000"/>
                </a:solidFill>
                <a:latin typeface="Times New Roman" pitchFamily="18" charset="0"/>
                <a:ea typeface="Cambria" panose="02040503050406030204" pitchFamily="18" charset="0"/>
                <a:cs typeface="Times New Roman" pitchFamily="18" charset="0"/>
              </a:rPr>
              <a:t> ta.</a:t>
            </a:r>
            <a:endParaRPr lang="vi-VN" sz="3200" i="1" dirty="0">
              <a:solidFill>
                <a:srgbClr val="FF0000"/>
              </a:solidFill>
              <a:latin typeface="Times New Roman" pitchFamily="18" charset="0"/>
              <a:ea typeface="Cambria" panose="02040503050406030204" pitchFamily="18" charset="0"/>
              <a:cs typeface="Times New Roman" pitchFamily="18" charset="0"/>
            </a:endParaRPr>
          </a:p>
        </p:txBody>
      </p:sp>
      <p:pic>
        <p:nvPicPr>
          <p:cNvPr id="11"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89400" y="18742"/>
            <a:ext cx="5562600" cy="30292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8600" y="3048000"/>
            <a:ext cx="4343400" cy="264174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08000" y="3048000"/>
            <a:ext cx="4800600" cy="2754600"/>
          </a:xfrm>
          <a:prstGeom prst="rect">
            <a:avLst/>
          </a:prstGeom>
        </p:spPr>
        <p:txBody>
          <a:bodyPr wrap="square">
            <a:spAutoFit/>
          </a:bodyPr>
          <a:lstStyle/>
          <a:p>
            <a:pPr algn="just">
              <a:spcBef>
                <a:spcPts val="600"/>
              </a:spcBef>
            </a:pPr>
            <a:r>
              <a:rPr lang="nl-NL" sz="2800" dirty="0">
                <a:latin typeface="Times New Roman" pitchFamily="18" charset="0"/>
                <a:ea typeface="Cambria" pitchFamily="18" charset="0"/>
                <a:cs typeface="Times New Roman" pitchFamily="18" charset="0"/>
              </a:rPr>
              <a:t>- Số giờ nắng nhiều, đạt từ 1400 - 3000 giờ/ năm (Hà Nội là 1585 giờ, Huế là 1970 giờ, TPHCM là 2489 giờ).</a:t>
            </a:r>
          </a:p>
          <a:p>
            <a:pPr algn="just">
              <a:spcBef>
                <a:spcPts val="600"/>
              </a:spcBef>
            </a:pPr>
            <a:r>
              <a:rPr lang="nl-NL" sz="2800" dirty="0">
                <a:latin typeface="Times New Roman" pitchFamily="18" charset="0"/>
                <a:ea typeface="Cambria" pitchFamily="18" charset="0"/>
                <a:cs typeface="Times New Roman" pitchFamily="18" charset="0"/>
              </a:rPr>
              <a:t> </a:t>
            </a:r>
            <a:r>
              <a:rPr lang="vi-VN" sz="2800" dirty="0">
                <a:latin typeface="Times New Roman" pitchFamily="18" charset="0"/>
                <a:ea typeface="Cambria" pitchFamily="18" charset="0"/>
                <a:cs typeface="Times New Roman" pitchFamily="18" charset="0"/>
              </a:rPr>
              <a:t>- Cán cân bức xạ từ 70-100 kcal/cm</a:t>
            </a:r>
            <a:r>
              <a:rPr lang="vi-VN" sz="2800" baseline="30000" dirty="0">
                <a:latin typeface="Times New Roman" pitchFamily="18" charset="0"/>
                <a:ea typeface="Cambria" pitchFamily="18" charset="0"/>
                <a:cs typeface="Times New Roman" pitchFamily="18" charset="0"/>
              </a:rPr>
              <a:t>2</a:t>
            </a:r>
            <a:r>
              <a:rPr lang="vi-VN" sz="2800" dirty="0">
                <a:latin typeface="Times New Roman" pitchFamily="18" charset="0"/>
                <a:ea typeface="Cambria" pitchFamily="18" charset="0"/>
                <a:cs typeface="Times New Roman" pitchFamily="18" charset="0"/>
              </a:rPr>
              <a:t>/năm.</a:t>
            </a:r>
            <a:endParaRPr lang="en-US" sz="2800" dirty="0">
              <a:latin typeface="Times New Roman" pitchFamily="18" charset="0"/>
              <a:ea typeface="Cambria" pitchFamily="18" charset="0"/>
              <a:cs typeface="Times New Roman" pitchFamily="18" charset="0"/>
            </a:endParaRPr>
          </a:p>
        </p:txBody>
      </p:sp>
      <p:sp>
        <p:nvSpPr>
          <p:cNvPr id="13" name="TextBox 12"/>
          <p:cNvSpPr txBox="1"/>
          <p:nvPr/>
        </p:nvSpPr>
        <p:spPr>
          <a:xfrm>
            <a:off x="5689600" y="5381972"/>
            <a:ext cx="2971800" cy="369332"/>
          </a:xfrm>
          <a:prstGeom prst="rect">
            <a:avLst/>
          </a:prstGeom>
          <a:noFill/>
        </p:spPr>
        <p:txBody>
          <a:bodyPr wrap="square" rtlCol="0">
            <a:spAutoFit/>
          </a:bodyPr>
          <a:lstStyle/>
          <a:p>
            <a:pPr algn="ctr"/>
            <a:r>
              <a:rPr lang="en-US" dirty="0" err="1">
                <a:latin typeface="Cambria" pitchFamily="18" charset="0"/>
                <a:ea typeface="Cambria" pitchFamily="18" charset="0"/>
              </a:rPr>
              <a:t>Buổi</a:t>
            </a:r>
            <a:r>
              <a:rPr lang="en-US" dirty="0">
                <a:latin typeface="Cambria" pitchFamily="18" charset="0"/>
                <a:ea typeface="Cambria" pitchFamily="18" charset="0"/>
              </a:rPr>
              <a:t> </a:t>
            </a:r>
            <a:r>
              <a:rPr lang="en-US" dirty="0" err="1">
                <a:latin typeface="Cambria" pitchFamily="18" charset="0"/>
                <a:ea typeface="Cambria" pitchFamily="18" charset="0"/>
              </a:rPr>
              <a:t>sáng</a:t>
            </a:r>
            <a:r>
              <a:rPr lang="en-US" dirty="0">
                <a:latin typeface="Cambria" pitchFamily="18" charset="0"/>
                <a:ea typeface="Cambria" pitchFamily="18" charset="0"/>
              </a:rPr>
              <a:t> ở </a:t>
            </a:r>
            <a:r>
              <a:rPr lang="en-US" dirty="0" err="1">
                <a:latin typeface="Cambria" pitchFamily="18" charset="0"/>
                <a:ea typeface="Cambria" pitchFamily="18" charset="0"/>
              </a:rPr>
              <a:t>Hà</a:t>
            </a:r>
            <a:r>
              <a:rPr lang="en-US" dirty="0">
                <a:latin typeface="Cambria" pitchFamily="18" charset="0"/>
                <a:ea typeface="Cambria" pitchFamily="18" charset="0"/>
              </a:rPr>
              <a:t> </a:t>
            </a:r>
            <a:r>
              <a:rPr lang="en-US" dirty="0" err="1">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20656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08000" y="-1"/>
            <a:ext cx="9144000" cy="5715000"/>
          </a:xfrm>
          <a:prstGeom prst="rect">
            <a:avLst/>
          </a:prstGeom>
          <a:blipFill>
            <a:blip r:embed="rId3"/>
            <a:stretch>
              <a:fillRect/>
            </a:stretch>
          </a:blipFill>
          <a:ln>
            <a:noFill/>
          </a:ln>
          <a:effectLst/>
        </p:spPr>
      </p:pic>
      <p:sp>
        <p:nvSpPr>
          <p:cNvPr id="5" name="Rectangle 4"/>
          <p:cNvSpPr/>
          <p:nvPr/>
        </p:nvSpPr>
        <p:spPr>
          <a:xfrm>
            <a:off x="2260600" y="63501"/>
            <a:ext cx="5455340" cy="584775"/>
          </a:xfrm>
          <a:prstGeom prst="rect">
            <a:avLst/>
          </a:prstGeom>
          <a:ln>
            <a:solidFill>
              <a:srgbClr val="002060"/>
            </a:solidFill>
          </a:ln>
        </p:spPr>
        <p:txBody>
          <a:bodyPr wrap="none">
            <a:spAutoFit/>
          </a:bodyPr>
          <a:lstStyle/>
          <a:p>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 ĐẶC ĐIỂM KHÍ HẬU</a:t>
            </a:r>
          </a:p>
        </p:txBody>
      </p:sp>
      <p:sp>
        <p:nvSpPr>
          <p:cNvPr id="6" name="Title 1"/>
          <p:cNvSpPr txBox="1">
            <a:spLocks/>
          </p:cNvSpPr>
          <p:nvPr/>
        </p:nvSpPr>
        <p:spPr>
          <a:xfrm>
            <a:off x="544723" y="550813"/>
            <a:ext cx="7377948"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02060"/>
                </a:solidFill>
                <a:effectLst>
                  <a:outerShdw blurRad="38100" dist="38100" dir="2700000" algn="tl">
                    <a:srgbClr val="000000">
                      <a:alpha val="43137"/>
                    </a:srgbClr>
                  </a:outerShdw>
                </a:effectLst>
                <a:latin typeface="Cambria" pitchFamily="18" charset="0"/>
              </a:rPr>
              <a:t>1. </a:t>
            </a:r>
            <a:r>
              <a:rPr lang="en-US" sz="2400" b="1" dirty="0" err="1">
                <a:solidFill>
                  <a:srgbClr val="002060"/>
                </a:solidFill>
                <a:effectLst>
                  <a:outerShdw blurRad="38100" dist="38100" dir="2700000" algn="tl">
                    <a:srgbClr val="000000">
                      <a:alpha val="43137"/>
                    </a:srgbClr>
                  </a:outerShdw>
                </a:effectLst>
                <a:latin typeface="Cambria" pitchFamily="18" charset="0"/>
              </a:rPr>
              <a:t>Khí</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hậu</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nhiệt</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đới</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ẩm</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gió</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mùa</a:t>
            </a:r>
            <a:r>
              <a:rPr lang="vi-VN" sz="2400" b="1" dirty="0">
                <a:solidFill>
                  <a:srgbClr val="002060"/>
                </a:solidFill>
                <a:effectLst>
                  <a:outerShdw blurRad="38100" dist="38100" dir="2700000" algn="tl">
                    <a:srgbClr val="000000">
                      <a:alpha val="43137"/>
                    </a:srgbClr>
                  </a:outerShdw>
                </a:effectLst>
                <a:latin typeface="Cambria" pitchFamily="18" charset="0"/>
              </a:rPr>
              <a:t> </a:t>
            </a:r>
            <a:endParaRPr lang="en-US" sz="2400" b="1" dirty="0">
              <a:solidFill>
                <a:srgbClr val="002060"/>
              </a:solidFill>
              <a:effectLst>
                <a:outerShdw blurRad="38100" dist="38100" dir="2700000" algn="tl">
                  <a:srgbClr val="000000">
                    <a:alpha val="43137"/>
                  </a:srgbClr>
                </a:outerShdw>
              </a:effectLst>
              <a:latin typeface="Cambria" pitchFamily="18" charset="0"/>
            </a:endParaRPr>
          </a:p>
        </p:txBody>
      </p:sp>
      <p:sp>
        <p:nvSpPr>
          <p:cNvPr id="7" name="Title 1"/>
          <p:cNvSpPr txBox="1">
            <a:spLocks/>
          </p:cNvSpPr>
          <p:nvPr/>
        </p:nvSpPr>
        <p:spPr>
          <a:xfrm>
            <a:off x="693451" y="1024354"/>
            <a:ext cx="7377948"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effectLst>
                  <a:outerShdw blurRad="38100" dist="38100" dir="2700000" algn="tl">
                    <a:srgbClr val="000000">
                      <a:alpha val="43137"/>
                    </a:srgbClr>
                  </a:outerShdw>
                </a:effectLst>
                <a:latin typeface="Cambria" pitchFamily="18" charset="0"/>
              </a:rPr>
              <a:t>a. </a:t>
            </a:r>
            <a:r>
              <a:rPr lang="en-US" sz="2400" b="1" dirty="0" err="1">
                <a:effectLst>
                  <a:outerShdw blurRad="38100" dist="38100" dir="2700000" algn="tl">
                    <a:srgbClr val="000000">
                      <a:alpha val="43137"/>
                    </a:srgbClr>
                  </a:outerShdw>
                </a:effectLst>
                <a:latin typeface="Cambria" pitchFamily="18" charset="0"/>
              </a:rPr>
              <a:t>Tính</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chất</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nhiệt</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đới</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ẩm</a:t>
            </a:r>
            <a:r>
              <a:rPr lang="vi-VN" sz="2400" b="1" dirty="0">
                <a:effectLst>
                  <a:outerShdw blurRad="38100" dist="38100" dir="2700000" algn="tl">
                    <a:srgbClr val="000000">
                      <a:alpha val="43137"/>
                    </a:srgbClr>
                  </a:outerShdw>
                </a:effectLst>
                <a:latin typeface="Cambria" pitchFamily="18" charset="0"/>
              </a:rPr>
              <a:t> </a:t>
            </a:r>
            <a:endParaRPr lang="en-US" sz="2400" b="1" dirty="0">
              <a:effectLst>
                <a:outerShdw blurRad="38100" dist="38100" dir="2700000" algn="tl">
                  <a:srgbClr val="000000">
                    <a:alpha val="43137"/>
                  </a:srgbClr>
                </a:outerShdw>
              </a:effectLst>
              <a:latin typeface="Cambria" pitchFamily="18" charset="0"/>
            </a:endParaRPr>
          </a:p>
        </p:txBody>
      </p:sp>
      <p:sp>
        <p:nvSpPr>
          <p:cNvPr id="8" name="Rectangle 7"/>
          <p:cNvSpPr/>
          <p:nvPr/>
        </p:nvSpPr>
        <p:spPr>
          <a:xfrm>
            <a:off x="693452" y="1498154"/>
            <a:ext cx="8806149" cy="2215991"/>
          </a:xfrm>
          <a:prstGeom prst="rect">
            <a:avLst/>
          </a:prstGeom>
        </p:spPr>
        <p:txBody>
          <a:bodyPr wrap="square">
            <a:spAutoFit/>
          </a:bodyPr>
          <a:lstStyle/>
          <a:p>
            <a:pPr algn="just">
              <a:spcBef>
                <a:spcPts val="600"/>
              </a:spcBef>
            </a:pPr>
            <a:r>
              <a:rPr lang="vi-VN" sz="3200" dirty="0">
                <a:latin typeface="+mj-lt"/>
                <a:ea typeface="Cambria" pitchFamily="18" charset="0"/>
              </a:rPr>
              <a:t>- </a:t>
            </a:r>
            <a:r>
              <a:rPr lang="nl-NL" sz="3200" dirty="0">
                <a:latin typeface="+mj-lt"/>
                <a:ea typeface="Cambria" pitchFamily="18" charset="0"/>
              </a:rPr>
              <a:t>Nhiệt độ trung bình năm trên 20</a:t>
            </a:r>
            <a:r>
              <a:rPr lang="nl-NL" sz="3200" baseline="30000" dirty="0">
                <a:latin typeface="+mj-lt"/>
                <a:ea typeface="Cambria" pitchFamily="18" charset="0"/>
              </a:rPr>
              <a:t>0</a:t>
            </a:r>
            <a:r>
              <a:rPr lang="nl-NL" sz="3200" dirty="0">
                <a:latin typeface="+mj-lt"/>
                <a:ea typeface="Cambria" pitchFamily="18" charset="0"/>
              </a:rPr>
              <a:t>C (trừ vùng núi cao) và tăng dần từ Bắc vào Nam.</a:t>
            </a:r>
            <a:endParaRPr lang="en-US" sz="3200" dirty="0">
              <a:latin typeface="+mj-lt"/>
              <a:ea typeface="Cambria" pitchFamily="18" charset="0"/>
            </a:endParaRPr>
          </a:p>
          <a:p>
            <a:pPr algn="just">
              <a:spcBef>
                <a:spcPts val="600"/>
              </a:spcBef>
            </a:pPr>
            <a:r>
              <a:rPr lang="vi-VN" sz="3200" dirty="0">
                <a:latin typeface="+mj-lt"/>
                <a:ea typeface="Cambria" pitchFamily="18" charset="0"/>
              </a:rPr>
              <a:t>-</a:t>
            </a:r>
            <a:r>
              <a:rPr lang="nl-NL" sz="3200" dirty="0">
                <a:latin typeface="+mj-lt"/>
                <a:ea typeface="Cambria" pitchFamily="18" charset="0"/>
              </a:rPr>
              <a:t> Số giờ nắng nhiều, đạt từ 1400 - 3000 giờ/năm.</a:t>
            </a:r>
            <a:endParaRPr lang="en-US" sz="3200" dirty="0">
              <a:latin typeface="+mj-lt"/>
              <a:ea typeface="Cambria" pitchFamily="18" charset="0"/>
            </a:endParaRPr>
          </a:p>
          <a:p>
            <a:pPr algn="just">
              <a:spcBef>
                <a:spcPts val="600"/>
              </a:spcBef>
            </a:pPr>
            <a:r>
              <a:rPr lang="vi-VN" sz="3200" dirty="0">
                <a:latin typeface="+mj-lt"/>
                <a:ea typeface="Cambria" pitchFamily="18" charset="0"/>
              </a:rPr>
              <a:t>- Cán cân bức xạ từ 70-100 kcal/cm</a:t>
            </a:r>
            <a:r>
              <a:rPr lang="vi-VN" sz="3200" baseline="30000" dirty="0">
                <a:latin typeface="+mj-lt"/>
                <a:ea typeface="Cambria" pitchFamily="18" charset="0"/>
              </a:rPr>
              <a:t>2</a:t>
            </a:r>
            <a:r>
              <a:rPr lang="vi-VN" sz="3200" dirty="0">
                <a:latin typeface="+mj-lt"/>
                <a:ea typeface="Cambria" pitchFamily="18" charset="0"/>
              </a:rPr>
              <a:t>/năm.</a:t>
            </a:r>
            <a:endParaRPr lang="en-US" sz="3200" dirty="0">
              <a:latin typeface="+mj-lt"/>
              <a:ea typeface="Cambria" pitchFamily="18" charset="0"/>
            </a:endParaRPr>
          </a:p>
        </p:txBody>
      </p:sp>
    </p:spTree>
    <p:extLst>
      <p:ext uri="{BB962C8B-B14F-4D97-AF65-F5344CB8AC3E}">
        <p14:creationId xmlns:p14="http://schemas.microsoft.com/office/powerpoint/2010/main" val="93359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27874"/>
            <a:ext cx="9652000" cy="5715000"/>
          </a:xfrm>
          <a:prstGeom prst="rect">
            <a:avLst/>
          </a:prstGeom>
          <a:blipFill>
            <a:blip r:embed="rId3"/>
            <a:stretch>
              <a:fillRect/>
            </a:stretch>
          </a:blipFill>
          <a:ln>
            <a:noFill/>
          </a:ln>
          <a:effectLst/>
        </p:spPr>
      </p:pic>
      <p:pic>
        <p:nvPicPr>
          <p:cNvPr id="1026" name="Picture 2" descr="C:\Users\Administrator\Desktop\z4828585666960_fcf600bf28515a96c41e8ab12c0b94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876800" y="403924"/>
            <a:ext cx="5715001" cy="4851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4199" y="17717"/>
            <a:ext cx="4267201" cy="1815882"/>
          </a:xfrm>
          <a:prstGeom prst="rect">
            <a:avLst/>
          </a:prstGeom>
        </p:spPr>
        <p:txBody>
          <a:bodyPr wrap="square">
            <a:spAutoFit/>
          </a:bodyPr>
          <a:lstStyle/>
          <a:p>
            <a:pPr algn="just"/>
            <a:r>
              <a:rPr lang="en-US" sz="2800" i="1" dirty="0" err="1">
                <a:solidFill>
                  <a:srgbClr val="FF0000"/>
                </a:solidFill>
                <a:latin typeface="Times New Roman" pitchFamily="18" charset="0"/>
                <a:ea typeface="Cambria" panose="02040503050406030204" pitchFamily="18" charset="0"/>
                <a:cs typeface="Times New Roman" pitchFamily="18" charset="0"/>
              </a:rPr>
              <a:t>Quan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sát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bản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đồ</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và</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kênh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chữ</a:t>
            </a:r>
            <a:r>
              <a:rPr lang="en-US" sz="2800" i="1" dirty="0">
                <a:solidFill>
                  <a:srgbClr val="FF0000"/>
                </a:solidFill>
                <a:latin typeface="Times New Roman" pitchFamily="18" charset="0"/>
                <a:ea typeface="Cambria" panose="02040503050406030204" pitchFamily="18" charset="0"/>
                <a:cs typeface="Times New Roman" pitchFamily="18" charset="0"/>
              </a:rPr>
              <a:t> SGK, </a:t>
            </a:r>
            <a:r>
              <a:rPr lang="en-US" sz="2800" i="1" dirty="0" err="1">
                <a:solidFill>
                  <a:srgbClr val="FF0000"/>
                </a:solidFill>
                <a:latin typeface="Times New Roman" pitchFamily="18" charset="0"/>
                <a:ea typeface="Cambria" panose="02040503050406030204" pitchFamily="18" charset="0"/>
                <a:cs typeface="Times New Roman" pitchFamily="18" charset="0"/>
              </a:rPr>
              <a:t>hãy</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nhận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xét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lượng</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mưa</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trung</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bình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năm</a:t>
            </a:r>
            <a:r>
              <a:rPr lang="en-US" sz="2800" i="1" dirty="0">
                <a:solidFill>
                  <a:srgbClr val="FF0000"/>
                </a:solidFill>
                <a:latin typeface="Times New Roman" pitchFamily="18" charset="0"/>
                <a:ea typeface="Cambria" panose="02040503050406030204" pitchFamily="18" charset="0"/>
                <a:cs typeface="Times New Roman" pitchFamily="18" charset="0"/>
              </a:rPr>
              <a:t> ở </a:t>
            </a:r>
            <a:r>
              <a:rPr lang="en-US" sz="2800" i="1" dirty="0" err="1">
                <a:solidFill>
                  <a:srgbClr val="FF0000"/>
                </a:solidFill>
                <a:latin typeface="Times New Roman" pitchFamily="18" charset="0"/>
                <a:ea typeface="Cambria" panose="02040503050406030204" pitchFamily="18" charset="0"/>
                <a:cs typeface="Times New Roman" pitchFamily="18" charset="0"/>
              </a:rPr>
              <a:t>nước</a:t>
            </a:r>
            <a:r>
              <a:rPr lang="en-US" sz="2800" i="1" dirty="0">
                <a:solidFill>
                  <a:srgbClr val="FF0000"/>
                </a:solidFill>
                <a:latin typeface="Times New Roman" pitchFamily="18" charset="0"/>
                <a:ea typeface="Cambria" panose="02040503050406030204" pitchFamily="18" charset="0"/>
                <a:cs typeface="Times New Roman" pitchFamily="18" charset="0"/>
              </a:rPr>
              <a:t> ta.</a:t>
            </a:r>
            <a:endParaRPr lang="vi-VN" sz="2800" i="1" dirty="0">
              <a:solidFill>
                <a:srgbClr val="FF0000"/>
              </a:solidFill>
              <a:latin typeface="Times New Roman" pitchFamily="18" charset="0"/>
              <a:ea typeface="Cambria" panose="02040503050406030204" pitchFamily="18" charset="0"/>
              <a:cs typeface="Times New Roman" pitchFamily="18" charset="0"/>
            </a:endParaRPr>
          </a:p>
        </p:txBody>
      </p:sp>
      <p:sp>
        <p:nvSpPr>
          <p:cNvPr id="6" name="Rectangle 5"/>
          <p:cNvSpPr/>
          <p:nvPr/>
        </p:nvSpPr>
        <p:spPr>
          <a:xfrm>
            <a:off x="380998" y="1805656"/>
            <a:ext cx="4419601" cy="3185487"/>
          </a:xfrm>
          <a:prstGeom prst="rect">
            <a:avLst/>
          </a:prstGeom>
        </p:spPr>
        <p:txBody>
          <a:bodyPr wrap="square">
            <a:spAutoFit/>
          </a:bodyPr>
          <a:lstStyle/>
          <a:p>
            <a:pPr algn="just">
              <a:spcBef>
                <a:spcPts val="600"/>
              </a:spcBef>
            </a:pPr>
            <a:r>
              <a:rPr lang="nl-NL" sz="2800" dirty="0">
                <a:latin typeface="Times New Roman" pitchFamily="18" charset="0"/>
                <a:ea typeface="Cambria" pitchFamily="18" charset="0"/>
                <a:cs typeface="Times New Roman" pitchFamily="18" charset="0"/>
              </a:rPr>
              <a:t>- Lượng mưa trung bình năm lớn: từ 1500 - 2000 mm/năm. </a:t>
            </a:r>
          </a:p>
          <a:p>
            <a:pPr algn="just">
              <a:spcBef>
                <a:spcPts val="600"/>
              </a:spcBef>
            </a:pPr>
            <a:r>
              <a:rPr lang="nl-NL" sz="2800" dirty="0">
                <a:latin typeface="Times New Roman" pitchFamily="18" charset="0"/>
                <a:ea typeface="Cambria" pitchFamily="18" charset="0"/>
                <a:cs typeface="Times New Roman" pitchFamily="18" charset="0"/>
              </a:rPr>
              <a:t>- Ở những khu vực ven biển hoặc vùng núi cao, lượng mưa trong năm thường nhiều hơn, khoảng 3000 - 4000 mm/ năm.</a:t>
            </a:r>
            <a:endParaRPr lang="en-US" sz="2800" dirty="0">
              <a:latin typeface="Times New Roman" pitchFamily="18" charset="0"/>
              <a:ea typeface="Cambria" pitchFamily="18" charset="0"/>
              <a:cs typeface="Times New Roman" pitchFamily="18" charset="0"/>
            </a:endParaRPr>
          </a:p>
        </p:txBody>
      </p:sp>
    </p:spTree>
    <p:extLst>
      <p:ext uri="{BB962C8B-B14F-4D97-AF65-F5344CB8AC3E}">
        <p14:creationId xmlns:p14="http://schemas.microsoft.com/office/powerpoint/2010/main" val="220656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25252"/>
            <a:ext cx="9575800" cy="5715000"/>
          </a:xfrm>
          <a:prstGeom prst="rect">
            <a:avLst/>
          </a:prstGeom>
          <a:blipFill>
            <a:blip r:embed="rId3"/>
            <a:stretch>
              <a:fillRect/>
            </a:stretch>
          </a:blipFill>
          <a:ln>
            <a:noFill/>
          </a:ln>
          <a:effec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25252"/>
            <a:ext cx="4953000" cy="56897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400" y="-24461"/>
            <a:ext cx="4470400" cy="25448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708" y="535340"/>
            <a:ext cx="4038600" cy="1815882"/>
          </a:xfrm>
          <a:prstGeom prst="rect">
            <a:avLst/>
          </a:prstGeom>
        </p:spPr>
        <p:txBody>
          <a:bodyPr wrap="square">
            <a:spAutoFit/>
          </a:bodyPr>
          <a:lstStyle/>
          <a:p>
            <a:pPr algn="just"/>
            <a:r>
              <a:rPr lang="en-US" sz="2800" i="1" dirty="0" err="1">
                <a:solidFill>
                  <a:srgbClr val="FF0000"/>
                </a:solidFill>
                <a:latin typeface="Times New Roman" pitchFamily="18" charset="0"/>
                <a:ea typeface="Cambria" panose="02040503050406030204" pitchFamily="18" charset="0"/>
                <a:cs typeface="Times New Roman" pitchFamily="18" charset="0"/>
              </a:rPr>
              <a:t>Quan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sát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bảng</a:t>
            </a:r>
            <a:r>
              <a:rPr lang="en-US" sz="2800" i="1" dirty="0">
                <a:solidFill>
                  <a:srgbClr val="FF0000"/>
                </a:solidFill>
                <a:latin typeface="Times New Roman" pitchFamily="18" charset="0"/>
                <a:ea typeface="Cambria" panose="02040503050406030204" pitchFamily="18" charset="0"/>
                <a:cs typeface="Times New Roman" pitchFamily="18" charset="0"/>
              </a:rPr>
              <a:t> 4.2, </a:t>
            </a:r>
            <a:r>
              <a:rPr lang="en-US" sz="2800" i="1" dirty="0" err="1">
                <a:solidFill>
                  <a:srgbClr val="FF0000"/>
                </a:solidFill>
                <a:latin typeface="Times New Roman" pitchFamily="18" charset="0"/>
                <a:ea typeface="Cambria" panose="02040503050406030204" pitchFamily="18" charset="0"/>
                <a:cs typeface="Times New Roman" pitchFamily="18" charset="0"/>
              </a:rPr>
              <a:t>hình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ảnh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và</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kênh</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chữ</a:t>
            </a:r>
            <a:r>
              <a:rPr lang="en-US" sz="2800" i="1" dirty="0">
                <a:solidFill>
                  <a:srgbClr val="FF0000"/>
                </a:solidFill>
                <a:latin typeface="Times New Roman" pitchFamily="18" charset="0"/>
                <a:ea typeface="Cambria" panose="02040503050406030204" pitchFamily="18" charset="0"/>
                <a:cs typeface="Times New Roman" pitchFamily="18" charset="0"/>
              </a:rPr>
              <a:t> SGK, </a:t>
            </a:r>
            <a:r>
              <a:rPr lang="en-US" sz="2800" i="1" dirty="0" err="1">
                <a:solidFill>
                  <a:srgbClr val="FF0000"/>
                </a:solidFill>
                <a:latin typeface="Times New Roman" pitchFamily="18" charset="0"/>
                <a:ea typeface="Cambria" panose="02040503050406030204" pitchFamily="18" charset="0"/>
                <a:cs typeface="Times New Roman" pitchFamily="18" charset="0"/>
              </a:rPr>
              <a:t>hãy</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nhận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xét</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độ</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ẩm</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không</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khí</a:t>
            </a:r>
            <a:r>
              <a:rPr lang="en-US" sz="2800" i="1" dirty="0">
                <a:solidFill>
                  <a:srgbClr val="FF0000"/>
                </a:solidFill>
                <a:latin typeface="Times New Roman" pitchFamily="18" charset="0"/>
                <a:ea typeface="Cambria" panose="02040503050406030204" pitchFamily="18" charset="0"/>
                <a:cs typeface="Times New Roman" pitchFamily="18" charset="0"/>
              </a:rPr>
              <a:t> ở </a:t>
            </a:r>
            <a:r>
              <a:rPr lang="en-US" sz="2800" i="1" dirty="0" err="1">
                <a:solidFill>
                  <a:srgbClr val="FF0000"/>
                </a:solidFill>
                <a:latin typeface="Times New Roman" pitchFamily="18" charset="0"/>
                <a:ea typeface="Cambria" panose="02040503050406030204" pitchFamily="18" charset="0"/>
                <a:cs typeface="Times New Roman" pitchFamily="18" charset="0"/>
              </a:rPr>
              <a:t>nước</a:t>
            </a:r>
            <a:r>
              <a:rPr lang="en-US" sz="2800" i="1" dirty="0">
                <a:solidFill>
                  <a:srgbClr val="FF0000"/>
                </a:solidFill>
                <a:latin typeface="Times New Roman" pitchFamily="18" charset="0"/>
                <a:ea typeface="Cambria" panose="02040503050406030204" pitchFamily="18" charset="0"/>
                <a:cs typeface="Times New Roman" pitchFamily="18" charset="0"/>
              </a:rPr>
              <a:t> ta. </a:t>
            </a:r>
            <a:endParaRPr lang="vi-VN" sz="2800" i="1" dirty="0">
              <a:solidFill>
                <a:srgbClr val="FF0000"/>
              </a:solidFill>
              <a:latin typeface="Times New Roman" pitchFamily="18" charset="0"/>
              <a:ea typeface="Cambria" panose="02040503050406030204" pitchFamily="18" charset="0"/>
              <a:cs typeface="Times New Roman" pitchFamily="18" charset="0"/>
            </a:endParaRPr>
          </a:p>
        </p:txBody>
      </p:sp>
      <p:pic>
        <p:nvPicPr>
          <p:cNvPr id="11" name="Picture 10"/>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5600" y="2540001"/>
            <a:ext cx="4495800" cy="3175001"/>
          </a:xfrm>
          <a:prstGeom prst="rect">
            <a:avLst/>
          </a:prstGeom>
          <a:noFill/>
          <a:ln>
            <a:solidFill>
              <a:srgbClr val="FF0000"/>
            </a:solidFill>
          </a:ln>
        </p:spPr>
      </p:pic>
      <p:sp>
        <p:nvSpPr>
          <p:cNvPr id="6" name="Rectangle 5"/>
          <p:cNvSpPr/>
          <p:nvPr/>
        </p:nvSpPr>
        <p:spPr>
          <a:xfrm>
            <a:off x="469900" y="30480"/>
            <a:ext cx="4026408" cy="954107"/>
          </a:xfrm>
          <a:prstGeom prst="rect">
            <a:avLst/>
          </a:prstGeom>
        </p:spPr>
        <p:txBody>
          <a:bodyPr wrap="square">
            <a:spAutoFit/>
          </a:bodyPr>
          <a:lstStyle/>
          <a:p>
            <a:pPr algn="just"/>
            <a:r>
              <a:rPr lang="en-US" sz="2800" i="1" dirty="0" err="1">
                <a:solidFill>
                  <a:srgbClr val="FF0000"/>
                </a:solidFill>
                <a:latin typeface="Times New Roman" pitchFamily="18" charset="0"/>
                <a:ea typeface="Cambria" panose="02040503050406030204" pitchFamily="18" charset="0"/>
                <a:cs typeface="Times New Roman" pitchFamily="18" charset="0"/>
              </a:rPr>
              <a:t>Vì</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sao</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nước</a:t>
            </a:r>
            <a:r>
              <a:rPr lang="en-US" sz="2800" i="1" dirty="0">
                <a:solidFill>
                  <a:srgbClr val="FF0000"/>
                </a:solidFill>
                <a:latin typeface="Times New Roman" pitchFamily="18" charset="0"/>
                <a:ea typeface="Cambria" panose="02040503050406030204" pitchFamily="18" charset="0"/>
                <a:cs typeface="Times New Roman" pitchFamily="18" charset="0"/>
              </a:rPr>
              <a:t> ta </a:t>
            </a:r>
            <a:r>
              <a:rPr lang="en-US" sz="2800" i="1" dirty="0" err="1">
                <a:solidFill>
                  <a:srgbClr val="FF0000"/>
                </a:solidFill>
                <a:latin typeface="Times New Roman" pitchFamily="18" charset="0"/>
                <a:ea typeface="Cambria" panose="02040503050406030204" pitchFamily="18" charset="0"/>
                <a:cs typeface="Times New Roman" pitchFamily="18" charset="0"/>
              </a:rPr>
              <a:t>có</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lượng</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mưa</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lớn</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và</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độ</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ẩm</a:t>
            </a:r>
            <a:r>
              <a:rPr lang="en-US" sz="2800" i="1" dirty="0">
                <a:solidFill>
                  <a:srgbClr val="FF0000"/>
                </a:solidFill>
                <a:latin typeface="Times New Roman" pitchFamily="18" charset="0"/>
                <a:ea typeface="Cambria" panose="02040503050406030204" pitchFamily="18" charset="0"/>
                <a:cs typeface="Times New Roman" pitchFamily="18" charset="0"/>
              </a:rPr>
              <a:t> </a:t>
            </a:r>
            <a:r>
              <a:rPr lang="en-US" sz="2800" i="1" dirty="0" err="1">
                <a:solidFill>
                  <a:srgbClr val="FF0000"/>
                </a:solidFill>
                <a:latin typeface="Times New Roman" pitchFamily="18" charset="0"/>
                <a:ea typeface="Cambria" panose="02040503050406030204" pitchFamily="18" charset="0"/>
                <a:cs typeface="Times New Roman" pitchFamily="18" charset="0"/>
              </a:rPr>
              <a:t>cao</a:t>
            </a:r>
            <a:r>
              <a:rPr lang="en-US" sz="2800" i="1" dirty="0">
                <a:solidFill>
                  <a:srgbClr val="FF0000"/>
                </a:solidFill>
                <a:latin typeface="Times New Roman" pitchFamily="18" charset="0"/>
                <a:ea typeface="Cambria" panose="02040503050406030204" pitchFamily="18" charset="0"/>
                <a:cs typeface="Times New Roman" pitchFamily="18" charset="0"/>
              </a:rPr>
              <a:t>?</a:t>
            </a:r>
            <a:endParaRPr lang="vi-VN" sz="2800" i="1" dirty="0">
              <a:solidFill>
                <a:srgbClr val="FF0000"/>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281664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1" nodeType="clickEffect">
                                  <p:stCondLst>
                                    <p:cond delay="0"/>
                                  </p:stCondLst>
                                  <p:childTnLst>
                                    <p:animEffect transition="out" filter="checkerboard(across)">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08000" y="-1"/>
            <a:ext cx="9144000" cy="5715000"/>
          </a:xfrm>
          <a:prstGeom prst="rect">
            <a:avLst/>
          </a:prstGeom>
          <a:blipFill>
            <a:blip r:embed="rId3"/>
            <a:stretch>
              <a:fillRect/>
            </a:stretch>
          </a:blipFill>
          <a:ln>
            <a:noFill/>
          </a:ln>
          <a:effectLst/>
        </p:spPr>
      </p:pic>
      <p:sp>
        <p:nvSpPr>
          <p:cNvPr id="5" name="Rectangle 4"/>
          <p:cNvSpPr/>
          <p:nvPr/>
        </p:nvSpPr>
        <p:spPr>
          <a:xfrm>
            <a:off x="2260600" y="63501"/>
            <a:ext cx="5455340" cy="584775"/>
          </a:xfrm>
          <a:prstGeom prst="rect">
            <a:avLst/>
          </a:prstGeom>
          <a:ln>
            <a:solidFill>
              <a:srgbClr val="002060"/>
            </a:solidFill>
          </a:ln>
        </p:spPr>
        <p:txBody>
          <a:bodyPr wrap="none">
            <a:spAutoFit/>
          </a:bodyPr>
          <a:lstStyle/>
          <a:p>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 ĐẶC ĐIỂM KHÍ HẬU</a:t>
            </a:r>
          </a:p>
        </p:txBody>
      </p:sp>
      <p:sp>
        <p:nvSpPr>
          <p:cNvPr id="6" name="Title 1"/>
          <p:cNvSpPr txBox="1">
            <a:spLocks/>
          </p:cNvSpPr>
          <p:nvPr/>
        </p:nvSpPr>
        <p:spPr>
          <a:xfrm>
            <a:off x="544723" y="628650"/>
            <a:ext cx="7377948"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02060"/>
                </a:solidFill>
                <a:effectLst>
                  <a:outerShdw blurRad="38100" dist="38100" dir="2700000" algn="tl">
                    <a:srgbClr val="000000">
                      <a:alpha val="43137"/>
                    </a:srgbClr>
                  </a:outerShdw>
                </a:effectLst>
                <a:latin typeface="Cambria" pitchFamily="18" charset="0"/>
              </a:rPr>
              <a:t>1. </a:t>
            </a:r>
            <a:r>
              <a:rPr lang="en-US" sz="2400" b="1" dirty="0" err="1">
                <a:solidFill>
                  <a:srgbClr val="002060"/>
                </a:solidFill>
                <a:effectLst>
                  <a:outerShdw blurRad="38100" dist="38100" dir="2700000" algn="tl">
                    <a:srgbClr val="000000">
                      <a:alpha val="43137"/>
                    </a:srgbClr>
                  </a:outerShdw>
                </a:effectLst>
                <a:latin typeface="Cambria" pitchFamily="18" charset="0"/>
              </a:rPr>
              <a:t>Khí</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hậu</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nhiệt</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đới</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ẩm</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gió</a:t>
            </a:r>
            <a:r>
              <a:rPr lang="en-US" sz="2400" b="1" dirty="0">
                <a:solidFill>
                  <a:srgbClr val="002060"/>
                </a:solidFill>
                <a:effectLst>
                  <a:outerShdw blurRad="38100" dist="38100" dir="2700000" algn="tl">
                    <a:srgbClr val="000000">
                      <a:alpha val="43137"/>
                    </a:srgbClr>
                  </a:outerShdw>
                </a:effectLst>
                <a:latin typeface="Cambria" pitchFamily="18" charset="0"/>
              </a:rPr>
              <a:t> </a:t>
            </a:r>
            <a:r>
              <a:rPr lang="en-US" sz="2400" b="1" dirty="0" err="1">
                <a:solidFill>
                  <a:srgbClr val="002060"/>
                </a:solidFill>
                <a:effectLst>
                  <a:outerShdw blurRad="38100" dist="38100" dir="2700000" algn="tl">
                    <a:srgbClr val="000000">
                      <a:alpha val="43137"/>
                    </a:srgbClr>
                  </a:outerShdw>
                </a:effectLst>
                <a:latin typeface="Cambria" pitchFamily="18" charset="0"/>
              </a:rPr>
              <a:t>mùa</a:t>
            </a:r>
            <a:r>
              <a:rPr lang="vi-VN" sz="2400" b="1" dirty="0">
                <a:solidFill>
                  <a:srgbClr val="002060"/>
                </a:solidFill>
                <a:effectLst>
                  <a:outerShdw blurRad="38100" dist="38100" dir="2700000" algn="tl">
                    <a:srgbClr val="000000">
                      <a:alpha val="43137"/>
                    </a:srgbClr>
                  </a:outerShdw>
                </a:effectLst>
                <a:latin typeface="Cambria" pitchFamily="18" charset="0"/>
              </a:rPr>
              <a:t> </a:t>
            </a:r>
            <a:endParaRPr lang="en-US" sz="2400" b="1" dirty="0">
              <a:solidFill>
                <a:srgbClr val="002060"/>
              </a:solidFill>
              <a:effectLst>
                <a:outerShdw blurRad="38100" dist="38100" dir="2700000" algn="tl">
                  <a:srgbClr val="000000">
                    <a:alpha val="43137"/>
                  </a:srgbClr>
                </a:outerShdw>
              </a:effectLst>
              <a:latin typeface="Cambria" pitchFamily="18" charset="0"/>
            </a:endParaRPr>
          </a:p>
        </p:txBody>
      </p:sp>
      <p:sp>
        <p:nvSpPr>
          <p:cNvPr id="7" name="Title 1"/>
          <p:cNvSpPr txBox="1">
            <a:spLocks/>
          </p:cNvSpPr>
          <p:nvPr/>
        </p:nvSpPr>
        <p:spPr>
          <a:xfrm>
            <a:off x="693451" y="1024354"/>
            <a:ext cx="7377948"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effectLst>
                  <a:outerShdw blurRad="38100" dist="38100" dir="2700000" algn="tl">
                    <a:srgbClr val="000000">
                      <a:alpha val="43137"/>
                    </a:srgbClr>
                  </a:outerShdw>
                </a:effectLst>
                <a:latin typeface="Cambria" pitchFamily="18" charset="0"/>
              </a:rPr>
              <a:t>a. </a:t>
            </a:r>
            <a:r>
              <a:rPr lang="en-US" sz="2400" b="1" dirty="0" err="1">
                <a:effectLst>
                  <a:outerShdw blurRad="38100" dist="38100" dir="2700000" algn="tl">
                    <a:srgbClr val="000000">
                      <a:alpha val="43137"/>
                    </a:srgbClr>
                  </a:outerShdw>
                </a:effectLst>
                <a:latin typeface="Cambria" pitchFamily="18" charset="0"/>
              </a:rPr>
              <a:t>Tính</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chất</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nhiệt</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đới</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ẩm</a:t>
            </a:r>
            <a:r>
              <a:rPr lang="vi-VN" sz="2400" b="1" dirty="0">
                <a:effectLst>
                  <a:outerShdw blurRad="38100" dist="38100" dir="2700000" algn="tl">
                    <a:srgbClr val="000000">
                      <a:alpha val="43137"/>
                    </a:srgbClr>
                  </a:outerShdw>
                </a:effectLst>
                <a:latin typeface="Cambria" pitchFamily="18" charset="0"/>
              </a:rPr>
              <a:t> </a:t>
            </a:r>
            <a:endParaRPr lang="en-US" sz="2400" b="1" dirty="0">
              <a:effectLst>
                <a:outerShdw blurRad="38100" dist="38100" dir="2700000" algn="tl">
                  <a:srgbClr val="000000">
                    <a:alpha val="43137"/>
                  </a:srgbClr>
                </a:outerShdw>
              </a:effectLst>
              <a:latin typeface="Cambria" pitchFamily="18" charset="0"/>
            </a:endParaRPr>
          </a:p>
        </p:txBody>
      </p:sp>
      <p:sp>
        <p:nvSpPr>
          <p:cNvPr id="8" name="Rectangle 7"/>
          <p:cNvSpPr/>
          <p:nvPr/>
        </p:nvSpPr>
        <p:spPr>
          <a:xfrm>
            <a:off x="693452" y="1498154"/>
            <a:ext cx="8806149" cy="1969770"/>
          </a:xfrm>
          <a:prstGeom prst="rect">
            <a:avLst/>
          </a:prstGeom>
        </p:spPr>
        <p:txBody>
          <a:bodyPr wrap="square">
            <a:spAutoFit/>
          </a:bodyPr>
          <a:lstStyle/>
          <a:p>
            <a:pPr algn="just">
              <a:spcBef>
                <a:spcPts val="600"/>
              </a:spcBef>
            </a:pPr>
            <a:r>
              <a:rPr lang="vi-VN" sz="2800" dirty="0">
                <a:latin typeface="Times New Roman" panose="02020603050405020304" pitchFamily="18" charset="0"/>
                <a:ea typeface="Cambria" pitchFamily="18" charset="0"/>
                <a:cs typeface="Times New Roman" panose="02020603050405020304" pitchFamily="18" charset="0"/>
              </a:rPr>
              <a:t>- </a:t>
            </a:r>
            <a:r>
              <a:rPr lang="nl-NL" sz="2800" dirty="0">
                <a:latin typeface="Times New Roman" panose="02020603050405020304" pitchFamily="18" charset="0"/>
                <a:ea typeface="Cambria" pitchFamily="18" charset="0"/>
                <a:cs typeface="Times New Roman" panose="02020603050405020304" pitchFamily="18" charset="0"/>
              </a:rPr>
              <a:t>Nhiệt độ trung bình năm trên 20</a:t>
            </a:r>
            <a:r>
              <a:rPr lang="nl-NL" sz="2800" baseline="30000" dirty="0">
                <a:latin typeface="Times New Roman" panose="02020603050405020304" pitchFamily="18" charset="0"/>
                <a:ea typeface="Cambria" pitchFamily="18" charset="0"/>
                <a:cs typeface="Times New Roman" panose="02020603050405020304" pitchFamily="18" charset="0"/>
              </a:rPr>
              <a:t>0</a:t>
            </a:r>
            <a:r>
              <a:rPr lang="nl-NL" sz="2800" dirty="0">
                <a:latin typeface="Times New Roman" panose="02020603050405020304" pitchFamily="18" charset="0"/>
                <a:ea typeface="Cambria" pitchFamily="18" charset="0"/>
                <a:cs typeface="Times New Roman" panose="02020603050405020304" pitchFamily="18" charset="0"/>
              </a:rPr>
              <a:t>C (trừ vùng núi cao) và tăng dần từ Bắc vào Nam.</a:t>
            </a:r>
            <a:endParaRPr lang="en-US" sz="2800" dirty="0">
              <a:latin typeface="Times New Roman" panose="02020603050405020304" pitchFamily="18" charset="0"/>
              <a:ea typeface="Cambria"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ea typeface="Cambria" pitchFamily="18" charset="0"/>
                <a:cs typeface="Times New Roman" panose="02020603050405020304" pitchFamily="18" charset="0"/>
              </a:rPr>
              <a:t>-</a:t>
            </a:r>
            <a:r>
              <a:rPr lang="nl-NL" sz="2800" dirty="0">
                <a:latin typeface="Times New Roman" panose="02020603050405020304" pitchFamily="18" charset="0"/>
                <a:ea typeface="Cambria" pitchFamily="18" charset="0"/>
                <a:cs typeface="Times New Roman" panose="02020603050405020304" pitchFamily="18" charset="0"/>
              </a:rPr>
              <a:t> Số giờ nắng nhiều, đạt từ 1400 - 3000 giờ/năm.</a:t>
            </a:r>
            <a:endParaRPr lang="en-US" sz="2800" dirty="0">
              <a:latin typeface="Times New Roman" panose="02020603050405020304" pitchFamily="18" charset="0"/>
              <a:ea typeface="Cambria"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ea typeface="Cambria" pitchFamily="18" charset="0"/>
                <a:cs typeface="Times New Roman" panose="02020603050405020304" pitchFamily="18" charset="0"/>
              </a:rPr>
              <a:t>- Cán cân bức xạ từ 70-100 kcal/cm</a:t>
            </a:r>
            <a:r>
              <a:rPr lang="vi-VN" sz="2800" baseline="30000" dirty="0">
                <a:latin typeface="Times New Roman" panose="02020603050405020304" pitchFamily="18" charset="0"/>
                <a:ea typeface="Cambria" pitchFamily="18" charset="0"/>
                <a:cs typeface="Times New Roman" panose="02020603050405020304" pitchFamily="18" charset="0"/>
              </a:rPr>
              <a:t>2</a:t>
            </a:r>
            <a:r>
              <a:rPr lang="vi-VN" sz="2800" dirty="0">
                <a:latin typeface="Times New Roman" panose="02020603050405020304" pitchFamily="18" charset="0"/>
                <a:ea typeface="Cambria" pitchFamily="18" charset="0"/>
                <a:cs typeface="Times New Roman" panose="02020603050405020304" pitchFamily="18" charset="0"/>
              </a:rPr>
              <a:t>/năm.</a:t>
            </a:r>
            <a:endParaRPr lang="en-US" sz="2800" dirty="0">
              <a:latin typeface="Times New Roman" panose="02020603050405020304" pitchFamily="18" charset="0"/>
              <a:ea typeface="Cambria" pitchFamily="18" charset="0"/>
              <a:cs typeface="Times New Roman" panose="02020603050405020304" pitchFamily="18" charset="0"/>
            </a:endParaRPr>
          </a:p>
        </p:txBody>
      </p:sp>
      <p:sp>
        <p:nvSpPr>
          <p:cNvPr id="9" name="Rectangle 8"/>
          <p:cNvSpPr/>
          <p:nvPr/>
        </p:nvSpPr>
        <p:spPr>
          <a:xfrm>
            <a:off x="676926" y="3467924"/>
            <a:ext cx="8806148" cy="1031051"/>
          </a:xfrm>
          <a:prstGeom prst="rect">
            <a:avLst/>
          </a:prstGeom>
        </p:spPr>
        <p:txBody>
          <a:bodyPr wrap="square">
            <a:spAutoFit/>
          </a:bodyPr>
          <a:lstStyle/>
          <a:p>
            <a:pPr algn="just">
              <a:spcBef>
                <a:spcPts val="600"/>
              </a:spcBef>
            </a:pPr>
            <a:r>
              <a:rPr lang="vi-VN" sz="2800" dirty="0">
                <a:latin typeface="Times New Roman" panose="02020603050405020304" pitchFamily="18" charset="0"/>
                <a:ea typeface="Cambria" pitchFamily="18" charset="0"/>
                <a:cs typeface="Times New Roman" panose="02020603050405020304" pitchFamily="18" charset="0"/>
              </a:rPr>
              <a:t>-</a:t>
            </a:r>
            <a:r>
              <a:rPr lang="nl-NL" sz="2800" dirty="0">
                <a:latin typeface="Times New Roman" panose="02020603050405020304" pitchFamily="18" charset="0"/>
                <a:ea typeface="Cambria" pitchFamily="18" charset="0"/>
                <a:cs typeface="Times New Roman" panose="02020603050405020304" pitchFamily="18" charset="0"/>
              </a:rPr>
              <a:t> Lượng mưa trung bình năm lớn: từ 1500 - 2000 mm/năm. </a:t>
            </a:r>
            <a:endParaRPr lang="en-US" sz="2800" dirty="0">
              <a:latin typeface="Times New Roman" panose="02020603050405020304" pitchFamily="18" charset="0"/>
              <a:ea typeface="Cambria"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ea typeface="Cambria" pitchFamily="18" charset="0"/>
                <a:cs typeface="Times New Roman" panose="02020603050405020304" pitchFamily="18" charset="0"/>
              </a:rPr>
              <a:t>- Đ</a:t>
            </a:r>
            <a:r>
              <a:rPr lang="nl-NL" sz="2800" dirty="0">
                <a:latin typeface="Times New Roman" panose="02020603050405020304" pitchFamily="18" charset="0"/>
                <a:ea typeface="Cambria" pitchFamily="18" charset="0"/>
                <a:cs typeface="Times New Roman" panose="02020603050405020304" pitchFamily="18" charset="0"/>
              </a:rPr>
              <a:t>ộ ẩm không khí cao, trên 80%.</a:t>
            </a:r>
            <a:endParaRPr lang="en-US" sz="2800" dirty="0">
              <a:latin typeface="Times New Roman" panose="02020603050405020304" pitchFamily="18" charset="0"/>
              <a:ea typeface="Cambria" pitchFamily="18" charset="0"/>
              <a:cs typeface="Times New Roman" panose="02020603050405020304" pitchFamily="18" charset="0"/>
            </a:endParaRPr>
          </a:p>
        </p:txBody>
      </p:sp>
      <p:sp>
        <p:nvSpPr>
          <p:cNvPr id="10" name="Title 1"/>
          <p:cNvSpPr txBox="1">
            <a:spLocks/>
          </p:cNvSpPr>
          <p:nvPr/>
        </p:nvSpPr>
        <p:spPr>
          <a:xfrm>
            <a:off x="812800" y="4667250"/>
            <a:ext cx="7377948" cy="476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effectLst>
                  <a:outerShdw blurRad="38100" dist="38100" dir="2700000" algn="tl">
                    <a:srgbClr val="000000">
                      <a:alpha val="43137"/>
                    </a:srgbClr>
                  </a:outerShdw>
                </a:effectLst>
                <a:latin typeface="Cambria" pitchFamily="18" charset="0"/>
              </a:rPr>
              <a:t>b. </a:t>
            </a:r>
            <a:r>
              <a:rPr lang="en-US" sz="2400" b="1" dirty="0" err="1">
                <a:effectLst>
                  <a:outerShdw blurRad="38100" dist="38100" dir="2700000" algn="tl">
                    <a:srgbClr val="000000">
                      <a:alpha val="43137"/>
                    </a:srgbClr>
                  </a:outerShdw>
                </a:effectLst>
                <a:latin typeface="Cambria" pitchFamily="18" charset="0"/>
              </a:rPr>
              <a:t>Tính</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chất</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gió</a:t>
            </a:r>
            <a:r>
              <a:rPr lang="en-US" sz="2400" b="1" dirty="0">
                <a:effectLst>
                  <a:outerShdw blurRad="38100" dist="38100" dir="2700000" algn="tl">
                    <a:srgbClr val="000000">
                      <a:alpha val="43137"/>
                    </a:srgbClr>
                  </a:outerShdw>
                </a:effectLst>
                <a:latin typeface="Cambria" pitchFamily="18" charset="0"/>
              </a:rPr>
              <a:t> </a:t>
            </a:r>
            <a:r>
              <a:rPr lang="en-US" sz="2400" b="1" dirty="0" err="1">
                <a:effectLst>
                  <a:outerShdw blurRad="38100" dist="38100" dir="2700000" algn="tl">
                    <a:srgbClr val="000000">
                      <a:alpha val="43137"/>
                    </a:srgbClr>
                  </a:outerShdw>
                </a:effectLst>
                <a:latin typeface="Cambria" pitchFamily="18" charset="0"/>
              </a:rPr>
              <a:t>mùa</a:t>
            </a:r>
            <a:endParaRPr lang="en-US" sz="2400" b="1" dirty="0">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98526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6005</TotalTime>
  <Words>2481</Words>
  <Application>Microsoft Office PowerPoint</Application>
  <PresentationFormat>Custom</PresentationFormat>
  <Paragraphs>184</Paragraphs>
  <Slides>35</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Administrator</cp:lastModifiedBy>
  <cp:revision>36</cp:revision>
  <dcterms:created xsi:type="dcterms:W3CDTF">2016-02-15T14:28:12Z</dcterms:created>
  <dcterms:modified xsi:type="dcterms:W3CDTF">2024-11-19T09:03:58Z</dcterms:modified>
</cp:coreProperties>
</file>