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590" r:id="rId2"/>
    <p:sldId id="528" r:id="rId3"/>
    <p:sldId id="529" r:id="rId4"/>
    <p:sldId id="530" r:id="rId5"/>
    <p:sldId id="531" r:id="rId6"/>
    <p:sldId id="503" r:id="rId7"/>
    <p:sldId id="534" r:id="rId8"/>
    <p:sldId id="532" r:id="rId9"/>
    <p:sldId id="573" r:id="rId10"/>
    <p:sldId id="575" r:id="rId11"/>
    <p:sldId id="577" r:id="rId12"/>
    <p:sldId id="579" r:id="rId13"/>
    <p:sldId id="576" r:id="rId14"/>
    <p:sldId id="586" r:id="rId15"/>
    <p:sldId id="580" r:id="rId16"/>
    <p:sldId id="581" r:id="rId17"/>
    <p:sldId id="582" r:id="rId18"/>
    <p:sldId id="583" r:id="rId19"/>
    <p:sldId id="584" r:id="rId20"/>
    <p:sldId id="587" r:id="rId21"/>
    <p:sldId id="588" r:id="rId22"/>
    <p:sldId id="545" r:id="rId23"/>
    <p:sldId id="546" r:id="rId24"/>
    <p:sldId id="547" r:id="rId25"/>
    <p:sldId id="521" r:id="rId26"/>
    <p:sldId id="548" r:id="rId27"/>
    <p:sldId id="549" r:id="rId28"/>
    <p:sldId id="550" r:id="rId29"/>
    <p:sldId id="567" r:id="rId30"/>
    <p:sldId id="552" r:id="rId31"/>
    <p:sldId id="553" r:id="rId32"/>
    <p:sldId id="568" r:id="rId33"/>
    <p:sldId id="593" r:id="rId34"/>
    <p:sldId id="594" r:id="rId35"/>
    <p:sldId id="595" r:id="rId36"/>
    <p:sldId id="596" r:id="rId37"/>
    <p:sldId id="597" r:id="rId38"/>
    <p:sldId id="598" r:id="rId39"/>
    <p:sldId id="555" r:id="rId40"/>
    <p:sldId id="556" r:id="rId41"/>
    <p:sldId id="563" r:id="rId42"/>
    <p:sldId id="557" r:id="rId43"/>
    <p:sldId id="591" r:id="rId44"/>
    <p:sldId id="592" r:id="rId45"/>
    <p:sldId id="527" r:id="rId46"/>
    <p:sldId id="519" r:id="rId47"/>
    <p:sldId id="570" r:id="rId48"/>
    <p:sldId id="571" r:id="rId49"/>
    <p:sldId id="523"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1BAA"/>
    <a:srgbClr val="009900"/>
    <a:srgbClr val="333300"/>
    <a:srgbClr val="0D30DD"/>
    <a:srgbClr val="990099"/>
    <a:srgbClr val="33CCFF"/>
    <a:srgbClr val="FFCCFF"/>
    <a:srgbClr val="BCFCD4"/>
    <a:srgbClr val="99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65" d="100"/>
          <a:sy n="65" d="100"/>
        </p:scale>
        <p:origin x="94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diagrams/_rels/data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1.png"/></Relationships>
</file>

<file path=ppt/diagrams/_rels/data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image" Target="../media/image6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vi-VN" sz="1800" b="1" dirty="0">
              <a:solidFill>
                <a:schemeClr val="tx1"/>
              </a:solidFill>
              <a:latin typeface="Cambria" pitchFamily="18" charset="0"/>
              <a:ea typeface="Cambria" pitchFamily="18" charset="0"/>
            </a:rPr>
            <a:t>- Đặc điểm mạng lưới sông:</a:t>
          </a:r>
          <a:endParaRPr lang="en-US" sz="1800" b="1"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Là hệ thống sông lớn thứ 2 cả nước.</a:t>
          </a:r>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độ</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nước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sông</a:t>
          </a:r>
          <a:r>
            <a:rPr lang="en-US" sz="1800" b="1" dirty="0">
              <a:solidFill>
                <a:schemeClr val="tx1"/>
              </a:solidFill>
              <a:latin typeface="Cambria" pitchFamily="18" charset="0"/>
              <a:ea typeface="Cambria" pitchFamily="18" charset="0"/>
            </a:rPr>
            <a:t>:</a:t>
          </a:r>
        </a:p>
        <a:p>
          <a:pPr algn="just"/>
          <a:r>
            <a:rPr lang="en-US" sz="1800" b="0" dirty="0">
              <a:solidFill>
                <a:schemeClr val="tx1"/>
              </a:solidFill>
              <a:latin typeface="Cambria" pitchFamily="18" charset="0"/>
              <a:ea typeface="Cambria" pitchFamily="18" charset="0"/>
            </a:rPr>
            <a:t>+ </a:t>
          </a:r>
          <a:r>
            <a:rPr lang="vi-VN" sz="1800" b="0" dirty="0">
              <a:solidFill>
                <a:schemeClr val="tx1"/>
              </a:solidFill>
              <a:latin typeface="Cambria" pitchFamily="18" charset="0"/>
              <a:ea typeface="Cambria" pitchFamily="18" charset="0"/>
            </a:rPr>
            <a:t>Mùa lũ: từ tháng 6 - tháng 10, chiếm khoảng 75% tổng lượng nước cả năm.</a:t>
          </a:r>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b="1" dirty="0">
              <a:solidFill>
                <a:schemeClr val="tx1"/>
              </a:solidFill>
              <a:latin typeface="Cambria" pitchFamily="18" charset="0"/>
              <a:ea typeface="Cambria" pitchFamily="18" charset="0"/>
            </a:rPr>
            <a:t>: </a:t>
          </a:r>
          <a:r>
            <a:rPr lang="en-US" sz="1800" dirty="0">
              <a:solidFill>
                <a:schemeClr val="tx1"/>
              </a:solidFill>
              <a:latin typeface="Cambria" pitchFamily="18" charset="0"/>
              <a:ea typeface="Cambria" pitchFamily="18" charset="0"/>
            </a:rPr>
            <a:t>d</a:t>
          </a:r>
          <a:r>
            <a:rPr lang="vi-VN" sz="1800" dirty="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5024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072D405D-73E7-4DF3-80DB-1252449F3E8A}" type="presOf" srcId="{9DA92A08-ED37-48A9-A0DD-F521D2142CD2}" destId="{C7497E28-FAE4-42DA-8D9D-5B4659273D7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76FE2FB9-A478-43AD-950A-4F15718C4D4F}" type="presOf" srcId="{9B38993F-91D9-4E45-89FE-E7C2053BB052}" destId="{A0E9B536-5134-4AC7-990D-17E1F41843B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vi-VN" sz="1800" b="1" dirty="0">
              <a:solidFill>
                <a:schemeClr val="tx1"/>
              </a:solidFill>
              <a:latin typeface="Cambria" pitchFamily="18" charset="0"/>
              <a:ea typeface="Cambria" pitchFamily="18" charset="0"/>
            </a:rPr>
            <a:t>- Đặc điểm mạng lưới sông:</a:t>
          </a:r>
          <a:endParaRPr lang="en-US" sz="1800" b="1" dirty="0">
            <a:solidFill>
              <a:schemeClr val="tx1"/>
            </a:solidFill>
            <a:latin typeface="Cambria" pitchFamily="18" charset="0"/>
            <a:ea typeface="Cambria" pitchFamily="18" charset="0"/>
          </a:endParaRPr>
        </a:p>
        <a:p>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Có </a:t>
          </a:r>
          <a:r>
            <a:rPr lang="en-US" sz="1800" b="0" dirty="0">
              <a:solidFill>
                <a:schemeClr val="tx1"/>
              </a:solidFill>
              <a:latin typeface="Cambria" pitchFamily="18" charset="0"/>
              <a:ea typeface="Cambria" pitchFamily="18" charset="0"/>
            </a:rPr>
            <a:t>80</a:t>
          </a:r>
          <a:r>
            <a:rPr lang="vi-VN" sz="1800" b="0" dirty="0">
              <a:solidFill>
                <a:schemeClr val="tx1"/>
              </a:solidFill>
              <a:latin typeface="Cambria" pitchFamily="18" charset="0"/>
              <a:ea typeface="Cambria" pitchFamily="18" charset="0"/>
            </a:rPr>
            <a:t> phụ lưu.</a:t>
          </a:r>
          <a:endParaRPr lang="en-US" sz="1800" b="0" dirty="0">
            <a:solidFill>
              <a:schemeClr val="tx1"/>
            </a:solidFill>
            <a:latin typeface="Cambria" pitchFamily="18" charset="0"/>
            <a:ea typeface="Cambria" pitchFamily="18" charset="0"/>
          </a:endParaRPr>
        </a:p>
        <a:p>
          <a:r>
            <a:rPr lang="en-US" sz="1800" b="0" dirty="0">
              <a:solidFill>
                <a:schemeClr val="tx1"/>
              </a:solidFill>
              <a:latin typeface="Cambria" pitchFamily="18" charset="0"/>
              <a:ea typeface="Cambria" pitchFamily="18" charset="0"/>
            </a:rPr>
            <a:t>+</a:t>
          </a:r>
          <a:r>
            <a:rPr lang="vi-VN" sz="1800" b="0" dirty="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a:solidFill>
              <a:schemeClr val="tx1"/>
            </a:solidFill>
            <a:latin typeface="Cambria" pitchFamily="18" charset="0"/>
            <a:ea typeface="Cambria" pitchFamily="18" charset="0"/>
          </a:endParaRPr>
        </a:p>
        <a:p>
          <a:r>
            <a:rPr lang="vi-VN" sz="1800" b="1" dirty="0">
              <a:solidFill>
                <a:schemeClr val="tx1"/>
              </a:solidFill>
              <a:latin typeface="Cambria" pitchFamily="18" charset="0"/>
              <a:ea typeface="Cambria" pitchFamily="18" charset="0"/>
            </a:rPr>
            <a:t>- Chế độ nước sông:</a:t>
          </a:r>
          <a:endParaRPr lang="en-US" sz="1800" b="1" dirty="0">
            <a:solidFill>
              <a:schemeClr val="tx1"/>
            </a:solidFill>
            <a:latin typeface="Cambria" pitchFamily="18" charset="0"/>
            <a:ea typeface="Cambria" pitchFamily="18" charset="0"/>
          </a:endParaRPr>
        </a:p>
        <a:p>
          <a:r>
            <a:rPr lang="vi-VN" sz="1800" b="0" dirty="0">
              <a:solidFill>
                <a:schemeClr val="tx1"/>
              </a:solidFill>
              <a:latin typeface="Cambria" pitchFamily="18" charset="0"/>
              <a:ea typeface="Cambria" pitchFamily="18" charset="0"/>
            </a:rPr>
            <a:t>+ Mùa lũ: từ tháng </a:t>
          </a:r>
          <a:r>
            <a:rPr lang="en-US" sz="1800" b="0" dirty="0">
              <a:solidFill>
                <a:schemeClr val="tx1"/>
              </a:solidFill>
              <a:latin typeface="Cambria" pitchFamily="18" charset="0"/>
              <a:ea typeface="Cambria" pitchFamily="18" charset="0"/>
            </a:rPr>
            <a:t>9</a:t>
          </a:r>
          <a:r>
            <a:rPr lang="vi-VN" sz="1800" b="0" dirty="0">
              <a:solidFill>
                <a:schemeClr val="tx1"/>
              </a:solidFill>
              <a:latin typeface="Cambria" pitchFamily="18" charset="0"/>
              <a:ea typeface="Cambria" pitchFamily="18" charset="0"/>
            </a:rPr>
            <a:t>- tháng 12, chiếm khoảng 65% tổng lượng nước cả năm.</a:t>
          </a:r>
          <a:endParaRPr lang="en-US" sz="1800" b="0" dirty="0">
            <a:solidFill>
              <a:schemeClr val="tx1"/>
            </a:solidFill>
            <a:latin typeface="Cambria" pitchFamily="18" charset="0"/>
            <a:ea typeface="Cambria" pitchFamily="18" charset="0"/>
          </a:endParaRPr>
        </a:p>
        <a:p>
          <a:r>
            <a:rPr lang="vi-VN" sz="1800" b="0" dirty="0">
              <a:solidFill>
                <a:schemeClr val="tx1"/>
              </a:solidFill>
              <a:latin typeface="Cambria" pitchFamily="18" charset="0"/>
              <a:ea typeface="Cambria" pitchFamily="18" charset="0"/>
            </a:rPr>
            <a:t>+ Mùa cạn: từ tháng 1 đến tháng 9, chiếm khoảng 35% tổng lượng nước cả năm.</a:t>
          </a:r>
          <a:endParaRPr lang="en-US" sz="1800" b="0" dirty="0">
            <a:solidFill>
              <a:schemeClr val="tx1"/>
            </a:solidFill>
            <a:latin typeface="Cambria" pitchFamily="18" charset="0"/>
            <a:ea typeface="Cambria" pitchFamily="18" charset="0"/>
          </a:endParaRPr>
        </a:p>
        <a:p>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b="1" dirty="0">
              <a:solidFill>
                <a:schemeClr val="tx1"/>
              </a:solidFill>
              <a:latin typeface="Cambria" pitchFamily="18" charset="0"/>
              <a:ea typeface="Cambria" pitchFamily="18" charset="0"/>
            </a:rPr>
            <a:t>: </a:t>
          </a:r>
          <a:r>
            <a:rPr lang="en-US" sz="1800" dirty="0">
              <a:solidFill>
                <a:schemeClr val="tx1"/>
              </a:solidFill>
              <a:latin typeface="Cambria" pitchFamily="18" charset="0"/>
              <a:ea typeface="Cambria" pitchFamily="18" charset="0"/>
            </a:rPr>
            <a:t>do </a:t>
          </a:r>
          <a:r>
            <a:rPr lang="vi-VN" sz="1800" dirty="0">
              <a:solidFill>
                <a:schemeClr val="tx1"/>
              </a:solidFill>
              <a:latin typeface="Cambria" pitchFamily="18" charset="0"/>
              <a:ea typeface="Cambria" pitchFamily="18" charset="0"/>
            </a:rPr>
            <a:t>đặc điểm địa hình, khí hậu, mùa lũ trùng với mùa mưa thu đông và mùa bão nên lũ lên rất nhanh và đột ngột.</a:t>
          </a:r>
          <a:r>
            <a:rPr lang="en-US" sz="1800" dirty="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5024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9860AE14-D6E3-404B-A301-BE401753CE91}" type="presOf" srcId="{9DA92A08-ED37-48A9-A0DD-F521D2142CD2}" destId="{C7497E28-FAE4-42DA-8D9D-5B4659273D7A}" srcOrd="0" destOrd="0" presId="urn:microsoft.com/office/officeart/2008/layout/VerticalCurvedList"/>
    <dgm:cxn modelId="{C8040016-B18B-4D40-BF4E-0319D21DDFD6}"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A42D044B-7F2E-47D4-85AF-505DDB81DEE0}" type="presOf" srcId="{2EA4557B-2359-4BA8-9F14-A6ECB8DAC4AB}" destId="{DD97E049-4A6C-47F8-8707-C5FFDBF743ED}" srcOrd="0" destOrd="0" presId="urn:microsoft.com/office/officeart/2008/layout/VerticalCurvedList"/>
    <dgm:cxn modelId="{0EE5D4B7-9266-49ED-9FAE-F9D7F642779D}"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6719B8D9-E5C5-40EA-B2B4-5B17B8053D94}" type="presOf" srcId="{9B38993F-91D9-4E45-89FE-E7C2053BB052}" destId="{A0E9B536-5134-4AC7-990D-17E1F41843BA}" srcOrd="0" destOrd="0" presId="urn:microsoft.com/office/officeart/2008/layout/VerticalCurvedList"/>
    <dgm:cxn modelId="{8AE77F0D-9150-4702-AB9C-96AF41925B72}" type="presParOf" srcId="{287E208B-7CBA-48D9-A845-7C3BA9246006}" destId="{5A99791D-9E28-4B3D-8ACD-8F48A5C6199A}" srcOrd="0" destOrd="0" presId="urn:microsoft.com/office/officeart/2008/layout/VerticalCurvedList"/>
    <dgm:cxn modelId="{7536FE6B-B5EB-41DE-9ADB-0B133E9CEB9F}" type="presParOf" srcId="{5A99791D-9E28-4B3D-8ACD-8F48A5C6199A}" destId="{9839DEA4-81CC-40F3-A882-992AC1AF75D3}" srcOrd="0" destOrd="0" presId="urn:microsoft.com/office/officeart/2008/layout/VerticalCurvedList"/>
    <dgm:cxn modelId="{2E35A909-3F86-40B0-B9D6-F5960AA787F7}" type="presParOf" srcId="{9839DEA4-81CC-40F3-A882-992AC1AF75D3}" destId="{28F6DBF1-E187-4C38-B1F1-C875CC0EEA2D}" srcOrd="0" destOrd="0" presId="urn:microsoft.com/office/officeart/2008/layout/VerticalCurvedList"/>
    <dgm:cxn modelId="{F5C651F8-FC92-4098-B165-ED1404C669E0}" type="presParOf" srcId="{9839DEA4-81CC-40F3-A882-992AC1AF75D3}" destId="{C7497E28-FAE4-42DA-8D9D-5B4659273D7A}" srcOrd="1" destOrd="0" presId="urn:microsoft.com/office/officeart/2008/layout/VerticalCurvedList"/>
    <dgm:cxn modelId="{2AC7A8DF-3FFD-40E0-BF24-87AB9A8C9FE5}" type="presParOf" srcId="{9839DEA4-81CC-40F3-A882-992AC1AF75D3}" destId="{175AA276-58F2-4DD9-80FC-A508711E986D}" srcOrd="2" destOrd="0" presId="urn:microsoft.com/office/officeart/2008/layout/VerticalCurvedList"/>
    <dgm:cxn modelId="{7502A1A8-916C-4469-A51C-3B952D02F7F1}" type="presParOf" srcId="{9839DEA4-81CC-40F3-A882-992AC1AF75D3}" destId="{99D1BCB1-BBEC-4020-AF46-9B84DFEEEB12}" srcOrd="3" destOrd="0" presId="urn:microsoft.com/office/officeart/2008/layout/VerticalCurvedList"/>
    <dgm:cxn modelId="{97E8E0ED-E6BC-4488-A840-E621B0B4C536}" type="presParOf" srcId="{5A99791D-9E28-4B3D-8ACD-8F48A5C6199A}" destId="{534504B8-3AD3-4D7F-BA10-772C4BC9F4DA}" srcOrd="1" destOrd="0" presId="urn:microsoft.com/office/officeart/2008/layout/VerticalCurvedList"/>
    <dgm:cxn modelId="{48914B76-AD1D-449A-B61E-5AD32AAFCB5A}" type="presParOf" srcId="{5A99791D-9E28-4B3D-8ACD-8F48A5C6199A}" destId="{449D8CCB-25E3-4F77-9AA7-F013F49094ED}" srcOrd="2" destOrd="0" presId="urn:microsoft.com/office/officeart/2008/layout/VerticalCurvedList"/>
    <dgm:cxn modelId="{6F1201D7-C7E8-4ACB-B1E3-C28C510C1AAB}" type="presParOf" srcId="{449D8CCB-25E3-4F77-9AA7-F013F49094ED}" destId="{467C472B-F399-46AE-B017-5DC56BBEA7D7}" srcOrd="0" destOrd="0" presId="urn:microsoft.com/office/officeart/2008/layout/VerticalCurvedList"/>
    <dgm:cxn modelId="{96EEE7F1-4ECB-4340-AF2C-3774BBAA7417}" type="presParOf" srcId="{5A99791D-9E28-4B3D-8ACD-8F48A5C6199A}" destId="{DD97E049-4A6C-47F8-8707-C5FFDBF743ED}" srcOrd="3" destOrd="0" presId="urn:microsoft.com/office/officeart/2008/layout/VerticalCurvedList"/>
    <dgm:cxn modelId="{17676FD2-2629-40D7-B9F9-8B960D21A81A}" type="presParOf" srcId="{5A99791D-9E28-4B3D-8ACD-8F48A5C6199A}" destId="{7DBD23B7-51C8-4591-8906-0B740EFCF017}" srcOrd="4" destOrd="0" presId="urn:microsoft.com/office/officeart/2008/layout/VerticalCurvedList"/>
    <dgm:cxn modelId="{A39349D4-587A-47B1-941C-9BBBA0882D44}" type="presParOf" srcId="{7DBD23B7-51C8-4591-8906-0B740EFCF017}" destId="{9D6C96D5-59F1-4074-AA4E-276172A59D56}" srcOrd="0" destOrd="0" presId="urn:microsoft.com/office/officeart/2008/layout/VerticalCurvedList"/>
    <dgm:cxn modelId="{9AD770B3-3EAC-4292-8C0F-3CF39E63848E}" type="presParOf" srcId="{5A99791D-9E28-4B3D-8ACD-8F48A5C6199A}" destId="{A0E9B536-5134-4AC7-990D-17E1F41843BA}" srcOrd="5" destOrd="0" presId="urn:microsoft.com/office/officeart/2008/layout/VerticalCurvedList"/>
    <dgm:cxn modelId="{40365C20-C692-42E0-9577-44C1768744DA}" type="presParOf" srcId="{5A99791D-9E28-4B3D-8ACD-8F48A5C6199A}" destId="{E6CA5371-E765-4FE6-A6BE-7ECD1C15C765}" srcOrd="6" destOrd="0" presId="urn:microsoft.com/office/officeart/2008/layout/VerticalCurvedList"/>
    <dgm:cxn modelId="{8975A084-8C56-490B-B36B-A9B94858C3B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a:solidFill>
                <a:schemeClr val="tx1"/>
              </a:solidFill>
              <a:latin typeface="Cambria" pitchFamily="18" charset="0"/>
              <a:ea typeface="Cambria" pitchFamily="18" charset="0"/>
            </a:rPr>
            <a:t>- Đặc điểm mạng lưới sông ngòi: </a:t>
          </a:r>
          <a:endParaRPr lang="en-US" sz="1800" b="1"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Có 28</a:t>
          </a:r>
          <a:r>
            <a:rPr lang="en-US" sz="1800" b="0" dirty="0">
              <a:solidFill>
                <a:schemeClr val="tx1"/>
              </a:solidFill>
              <a:latin typeface="Cambria" pitchFamily="18" charset="0"/>
              <a:ea typeface="Cambria" pitchFamily="18" charset="0"/>
            </a:rPr>
            <a:t>0</a:t>
          </a:r>
          <a:r>
            <a:rPr lang="vi-VN" sz="1800" b="0" dirty="0">
              <a:solidFill>
                <a:schemeClr val="tx1"/>
              </a:solidFill>
              <a:latin typeface="Cambria" pitchFamily="18" charset="0"/>
              <a:ea typeface="Cambria" pitchFamily="18" charset="0"/>
            </a:rPr>
            <a:t> phụ lưu, mạng lưới sông có hình lông chim.</a:t>
          </a:r>
          <a:endParaRPr lang="en-US" sz="1800" b="0" dirty="0">
            <a:solidFill>
              <a:schemeClr val="tx1"/>
            </a:solidFill>
            <a:latin typeface="Cambria" pitchFamily="18" charset="0"/>
            <a:ea typeface="Cambria" pitchFamily="18" charset="0"/>
          </a:endParaRPr>
        </a:p>
        <a:p>
          <a:pPr algn="just"/>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Hệ</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thống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kênh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rạch</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chằng</a:t>
          </a:r>
          <a:r>
            <a:rPr lang="en-US" sz="1800" b="0" dirty="0">
              <a:solidFill>
                <a:schemeClr val="tx1"/>
              </a:solidFill>
              <a:latin typeface="Cambria" pitchFamily="18" charset="0"/>
              <a:ea typeface="Cambria" pitchFamily="18" charset="0"/>
            </a:rPr>
            <a:t> </a:t>
          </a:r>
          <a:r>
            <a:rPr lang="en-US" sz="1800" b="0" dirty="0" err="1">
              <a:solidFill>
                <a:schemeClr val="tx1"/>
              </a:solidFill>
              <a:latin typeface="Cambria" pitchFamily="18" charset="0"/>
              <a:ea typeface="Cambria" pitchFamily="18" charset="0"/>
            </a:rPr>
            <a:t>chịt</a:t>
          </a:r>
          <a:r>
            <a:rPr lang="en-US" sz="1800" b="0" dirty="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Đặc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điểm</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chế</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độ</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nước</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sông</a:t>
          </a:r>
          <a:r>
            <a:rPr lang="en-US" sz="1800" b="1" dirty="0">
              <a:solidFill>
                <a:schemeClr val="tx1"/>
              </a:solidFill>
              <a:latin typeface="Cambria" pitchFamily="18" charset="0"/>
              <a:ea typeface="Cambria" pitchFamily="18" charset="0"/>
            </a:rPr>
            <a:t>:</a:t>
          </a:r>
        </a:p>
        <a:p>
          <a:pPr algn="just"/>
          <a:r>
            <a:rPr lang="vi-VN" sz="1800" b="0" dirty="0">
              <a:solidFill>
                <a:schemeClr val="tx1"/>
              </a:solidFill>
              <a:latin typeface="Cambria" pitchFamily="18" charset="0"/>
              <a:ea typeface="Cambria" pitchFamily="18" charset="0"/>
            </a:rPr>
            <a:t>+ Mùa lũ: từ tháng 7 - tháng 11, chiếm khoảng 80% tổng lượng nước cả năm.</a:t>
          </a:r>
          <a:endParaRPr lang="en-US" sz="1800" b="0" dirty="0">
            <a:solidFill>
              <a:schemeClr val="tx1"/>
            </a:solidFill>
            <a:latin typeface="Cambria" pitchFamily="18" charset="0"/>
            <a:ea typeface="Cambria" pitchFamily="18" charset="0"/>
          </a:endParaRPr>
        </a:p>
        <a:p>
          <a:pPr algn="just"/>
          <a:r>
            <a:rPr lang="vi-VN" sz="1800" b="0" dirty="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dirty="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a:solidFill>
                <a:schemeClr val="tx1"/>
              </a:solidFill>
              <a:latin typeface="Cambria" pitchFamily="18" charset="0"/>
              <a:ea typeface="Cambria" pitchFamily="18" charset="0"/>
            </a:rPr>
            <a:t>Nguyên</a:t>
          </a:r>
          <a:r>
            <a:rPr lang="en-US" sz="1800" b="1" dirty="0">
              <a:solidFill>
                <a:schemeClr val="tx1"/>
              </a:solidFill>
              <a:latin typeface="Cambria" pitchFamily="18" charset="0"/>
              <a:ea typeface="Cambria" pitchFamily="18" charset="0"/>
            </a:rPr>
            <a:t> </a:t>
          </a:r>
          <a:r>
            <a:rPr lang="en-US" sz="1800" b="1" dirty="0" err="1">
              <a:solidFill>
                <a:schemeClr val="tx1"/>
              </a:solidFill>
              <a:latin typeface="Cambria" pitchFamily="18" charset="0"/>
              <a:ea typeface="Cambria" pitchFamily="18" charset="0"/>
            </a:rPr>
            <a:t>nhân</a:t>
          </a:r>
          <a:r>
            <a:rPr lang="en-US" sz="1800" b="1" dirty="0">
              <a:solidFill>
                <a:schemeClr val="tx1"/>
              </a:solidFill>
              <a:latin typeface="Cambria" pitchFamily="18" charset="0"/>
              <a:ea typeface="Cambria" pitchFamily="18" charset="0"/>
            </a:rPr>
            <a:t>: </a:t>
          </a:r>
          <a:r>
            <a:rPr lang="en-US" sz="1800" dirty="0">
              <a:solidFill>
                <a:schemeClr val="tx1"/>
              </a:solidFill>
              <a:latin typeface="Cambria" pitchFamily="18" charset="0"/>
              <a:ea typeface="Cambria" pitchFamily="18" charset="0"/>
            </a:rPr>
            <a:t>d</a:t>
          </a:r>
          <a:r>
            <a:rPr lang="vi-VN" sz="1800" dirty="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dirty="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pt>
    <dgm:pt modelId="{DD97E049-4A6C-47F8-8707-C5FFDBF743ED}" type="pres">
      <dgm:prSet presAssocID="{2EA4557B-2359-4BA8-9F14-A6ECB8DAC4AB}" presName="text_2" presStyleLbl="node1" presStyleIdx="1" presStyleCnt="3" custScaleY="150246">
        <dgm:presLayoutVars>
          <dgm:bulletEnabled val="1"/>
        </dgm:presLayoutVars>
      </dgm:prSet>
      <dgm:spPr/>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pt>
    <dgm:pt modelId="{A0E9B536-5134-4AC7-990D-17E1F41843BA}" type="pres">
      <dgm:prSet presAssocID="{9B38993F-91D9-4E45-89FE-E7C2053BB052}" presName="text_3" presStyleLbl="node1" presStyleIdx="2" presStyleCnt="3" custScaleY="80788">
        <dgm:presLayoutVars>
          <dgm:bulletEnabled val="1"/>
        </dgm:presLayoutVars>
      </dgm:prSet>
      <dgm:spPr/>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pt>
  </dgm:ptLst>
  <dgm:cxnLst>
    <dgm:cxn modelId="{D274CE2A-ED47-4CFE-981A-670E14BBB397}" srcId="{A55E36B4-5DBD-4D69-9E07-2ACE1B02C75C}" destId="{75A2E02A-7769-4E94-8561-8178449CF35B}" srcOrd="0" destOrd="0" parTransId="{985296F4-4FB3-49BD-BAEA-280CEAC6AFAC}" sibTransId="{9DA92A08-ED37-48A9-A0DD-F521D2142CD2}"/>
    <dgm:cxn modelId="{99CC7865-515B-4BA5-B398-123D3573ABA9}" type="presOf" srcId="{A55E36B4-5DBD-4D69-9E07-2ACE1B02C75C}" destId="{287E208B-7CBA-48D9-A845-7C3BA9246006}" srcOrd="0" destOrd="0" presId="urn:microsoft.com/office/officeart/2008/layout/VerticalCurvedList"/>
    <dgm:cxn modelId="{F9809C6B-82DD-408C-9764-0270B8BFC921}" type="presOf" srcId="{9B38993F-91D9-4E45-89FE-E7C2053BB052}" destId="{A0E9B536-5134-4AC7-990D-17E1F41843BA}" srcOrd="0" destOrd="0" presId="urn:microsoft.com/office/officeart/2008/layout/VerticalCurvedList"/>
    <dgm:cxn modelId="{91263A54-336D-46B4-8564-17AA43CF2C8E}" type="presOf" srcId="{2EA4557B-2359-4BA8-9F14-A6ECB8DAC4AB}" destId="{DD97E049-4A6C-47F8-8707-C5FFDBF743ED}" srcOrd="0" destOrd="0" presId="urn:microsoft.com/office/officeart/2008/layout/VerticalCurvedList"/>
    <dgm:cxn modelId="{17754D8E-12F2-4AF7-BA84-DFFC07FFEE9F}" type="presOf" srcId="{9DA92A08-ED37-48A9-A0DD-F521D2142CD2}" destId="{C7497E28-FAE4-42DA-8D9D-5B4659273D7A}" srcOrd="0" destOrd="0" presId="urn:microsoft.com/office/officeart/2008/layout/VerticalCurvedList"/>
    <dgm:cxn modelId="{0CE4DDAF-BB06-4DC8-B851-542645E39F52}" type="presOf" srcId="{75A2E02A-7769-4E94-8561-8178449CF35B}" destId="{534504B8-3AD3-4D7F-BA10-772C4BC9F4D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5466E43C-1279-4634-8AB2-4A54D6BD6ACF}" type="presParOf" srcId="{287E208B-7CBA-48D9-A845-7C3BA9246006}" destId="{5A99791D-9E28-4B3D-8ACD-8F48A5C6199A}" srcOrd="0" destOrd="0" presId="urn:microsoft.com/office/officeart/2008/layout/VerticalCurvedList"/>
    <dgm:cxn modelId="{D544AA7A-1271-44C8-A091-B3CBD8E5D68A}" type="presParOf" srcId="{5A99791D-9E28-4B3D-8ACD-8F48A5C6199A}" destId="{9839DEA4-81CC-40F3-A882-992AC1AF75D3}" srcOrd="0" destOrd="0" presId="urn:microsoft.com/office/officeart/2008/layout/VerticalCurvedList"/>
    <dgm:cxn modelId="{A9E6019F-CAE8-4694-A96D-07CEE0201033}" type="presParOf" srcId="{9839DEA4-81CC-40F3-A882-992AC1AF75D3}" destId="{28F6DBF1-E187-4C38-B1F1-C875CC0EEA2D}" srcOrd="0" destOrd="0" presId="urn:microsoft.com/office/officeart/2008/layout/VerticalCurvedList"/>
    <dgm:cxn modelId="{F0FD0E17-5445-492A-979E-12592694C04F}" type="presParOf" srcId="{9839DEA4-81CC-40F3-A882-992AC1AF75D3}" destId="{C7497E28-FAE4-42DA-8D9D-5B4659273D7A}" srcOrd="1" destOrd="0" presId="urn:microsoft.com/office/officeart/2008/layout/VerticalCurvedList"/>
    <dgm:cxn modelId="{4BA6AF13-BAD1-4F47-9988-CD1807688950}" type="presParOf" srcId="{9839DEA4-81CC-40F3-A882-992AC1AF75D3}" destId="{175AA276-58F2-4DD9-80FC-A508711E986D}" srcOrd="2" destOrd="0" presId="urn:microsoft.com/office/officeart/2008/layout/VerticalCurvedList"/>
    <dgm:cxn modelId="{A506315A-47D5-4914-9D45-A92E0822916C}" type="presParOf" srcId="{9839DEA4-81CC-40F3-A882-992AC1AF75D3}" destId="{99D1BCB1-BBEC-4020-AF46-9B84DFEEEB12}" srcOrd="3" destOrd="0" presId="urn:microsoft.com/office/officeart/2008/layout/VerticalCurvedList"/>
    <dgm:cxn modelId="{301F07FA-E52A-4BED-9B32-37F9959800E7}" type="presParOf" srcId="{5A99791D-9E28-4B3D-8ACD-8F48A5C6199A}" destId="{534504B8-3AD3-4D7F-BA10-772C4BC9F4DA}" srcOrd="1" destOrd="0" presId="urn:microsoft.com/office/officeart/2008/layout/VerticalCurvedList"/>
    <dgm:cxn modelId="{69C11580-FF37-4437-BC1E-215CF240B758}" type="presParOf" srcId="{5A99791D-9E28-4B3D-8ACD-8F48A5C6199A}" destId="{449D8CCB-25E3-4F77-9AA7-F013F49094ED}" srcOrd="2" destOrd="0" presId="urn:microsoft.com/office/officeart/2008/layout/VerticalCurvedList"/>
    <dgm:cxn modelId="{2037E0A9-67BF-48C9-BFF5-FD58A775D8BF}" type="presParOf" srcId="{449D8CCB-25E3-4F77-9AA7-F013F49094ED}" destId="{467C472B-F399-46AE-B017-5DC56BBEA7D7}" srcOrd="0" destOrd="0" presId="urn:microsoft.com/office/officeart/2008/layout/VerticalCurvedList"/>
    <dgm:cxn modelId="{F2DC9BD9-68D8-4D66-B110-04D3A7D016B5}" type="presParOf" srcId="{5A99791D-9E28-4B3D-8ACD-8F48A5C6199A}" destId="{DD97E049-4A6C-47F8-8707-C5FFDBF743ED}" srcOrd="3" destOrd="0" presId="urn:microsoft.com/office/officeart/2008/layout/VerticalCurvedList"/>
    <dgm:cxn modelId="{9E8F34BD-8DF8-41A7-950C-9F5978079902}" type="presParOf" srcId="{5A99791D-9E28-4B3D-8ACD-8F48A5C6199A}" destId="{7DBD23B7-51C8-4591-8906-0B740EFCF017}" srcOrd="4" destOrd="0" presId="urn:microsoft.com/office/officeart/2008/layout/VerticalCurvedList"/>
    <dgm:cxn modelId="{0DAAC960-3038-49DF-9A1B-049E14711F3A}" type="presParOf" srcId="{7DBD23B7-51C8-4591-8906-0B740EFCF017}" destId="{9D6C96D5-59F1-4074-AA4E-276172A59D56}" srcOrd="0" destOrd="0" presId="urn:microsoft.com/office/officeart/2008/layout/VerticalCurvedList"/>
    <dgm:cxn modelId="{5FAE7F4C-F430-430A-9CC2-E9794F7CFE41}" type="presParOf" srcId="{5A99791D-9E28-4B3D-8ACD-8F48A5C6199A}" destId="{A0E9B536-5134-4AC7-990D-17E1F41843BA}" srcOrd="5" destOrd="0" presId="urn:microsoft.com/office/officeart/2008/layout/VerticalCurvedList"/>
    <dgm:cxn modelId="{882756C0-81F0-4A5F-81FF-6BC8CF92431D}" type="presParOf" srcId="{5A99791D-9E28-4B3D-8ACD-8F48A5C6199A}" destId="{E6CA5371-E765-4FE6-A6BE-7ECD1C15C765}" srcOrd="6" destOrd="0" presId="urn:microsoft.com/office/officeart/2008/layout/VerticalCurvedList"/>
    <dgm:cxn modelId="{580E9BB1-7674-4A57-A73A-672E0513F9C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Đặc điểm mạng lưới sông:</a:t>
          </a: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Là hệ thống sông lớn thứ 2 cả nước.</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Tất cả các phụ lưu lớn hợp với dòng chính sông Hồng tạo thành một mạng lưới sông hình nan quạt.</a:t>
          </a:r>
          <a:endParaRPr lang="en-US" sz="1800" b="0" kern="1200" dirty="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độ</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nước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sông</a:t>
          </a:r>
          <a:r>
            <a:rPr lang="en-US" sz="1800" b="1"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vi-VN" sz="1800" b="0" kern="1200" dirty="0">
              <a:solidFill>
                <a:schemeClr val="tx1"/>
              </a:solidFill>
              <a:latin typeface="Cambria" pitchFamily="18" charset="0"/>
              <a:ea typeface="Cambria" pitchFamily="18" charset="0"/>
            </a:rPr>
            <a:t>Mùa lũ: từ tháng 6 - tháng 10, chiếm khoảng 75% tổng lượng nước cả năm.</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kern="1200" dirty="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b="1" kern="1200" dirty="0">
              <a:solidFill>
                <a:schemeClr val="tx1"/>
              </a:solidFill>
              <a:latin typeface="Cambria" pitchFamily="18" charset="0"/>
              <a:ea typeface="Cambria" pitchFamily="18" charset="0"/>
            </a:rPr>
            <a:t>: </a:t>
          </a:r>
          <a:r>
            <a:rPr lang="en-US" sz="1800" kern="1200" dirty="0">
              <a:solidFill>
                <a:schemeClr val="tx1"/>
              </a:solidFill>
              <a:latin typeface="Cambria" pitchFamily="18" charset="0"/>
              <a:ea typeface="Cambria" pitchFamily="18" charset="0"/>
            </a:rPr>
            <a:t>d</a:t>
          </a:r>
          <a:r>
            <a:rPr lang="vi-VN" sz="1800" kern="1200" dirty="0">
              <a:solidFill>
                <a:schemeClr val="tx1"/>
              </a:solidFill>
              <a:latin typeface="Cambria" pitchFamily="18" charset="0"/>
              <a:ea typeface="Cambria" pitchFamily="18" charset="0"/>
            </a:rPr>
            <a:t>o mạng lưới sông có dạng nan quạt, nên khi mưa lớn, nước tập trung nhanh, dễ gây lũ lụt.</a:t>
          </a:r>
          <a:endParaRPr lang="en-US" sz="1800" kern="1200" dirty="0">
            <a:solidFill>
              <a:schemeClr val="tx1"/>
            </a:solidFill>
            <a:latin typeface="Cambria" pitchFamily="18" charset="0"/>
            <a:ea typeface="Cambria" pitchFamily="18" charset="0"/>
          </a:endParaRP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Đặc điểm mạng lưới sông:</a:t>
          </a: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Có </a:t>
          </a:r>
          <a:r>
            <a:rPr lang="en-US" sz="1800" b="0" kern="1200" dirty="0">
              <a:solidFill>
                <a:schemeClr val="tx1"/>
              </a:solidFill>
              <a:latin typeface="Cambria" pitchFamily="18" charset="0"/>
              <a:ea typeface="Cambria" pitchFamily="18" charset="0"/>
            </a:rPr>
            <a:t>80</a:t>
          </a:r>
          <a:r>
            <a:rPr lang="vi-VN" sz="1800" b="0" kern="1200" dirty="0">
              <a:solidFill>
                <a:schemeClr val="tx1"/>
              </a:solidFill>
              <a:latin typeface="Cambria" pitchFamily="18" charset="0"/>
              <a:ea typeface="Cambria" pitchFamily="18" charset="0"/>
            </a:rPr>
            <a:t> phụ lưu.</a:t>
          </a:r>
          <a:endParaRPr lang="en-US" sz="1800" b="0"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a:t>
          </a:r>
          <a:r>
            <a:rPr lang="vi-VN" sz="1800" b="0" kern="1200" dirty="0">
              <a:solidFill>
                <a:schemeClr val="tx1"/>
              </a:solidFill>
              <a:latin typeface="Cambria" pitchFamily="18" charset="0"/>
              <a:ea typeface="Cambria" pitchFamily="18" charset="0"/>
            </a:rPr>
            <a:t> Hệ thống sông thường ngắn, dốc, phân thành nhiều lưu vực nhỏ độc lập có dạng nan quạt.</a:t>
          </a:r>
          <a:endParaRPr lang="en-US" sz="1800" b="0" kern="1200" dirty="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l" defTabSz="800100">
            <a:lnSpc>
              <a:spcPct val="90000"/>
            </a:lnSpc>
            <a:spcBef>
              <a:spcPct val="0"/>
            </a:spcBef>
            <a:spcAft>
              <a:spcPct val="35000"/>
            </a:spcAft>
            <a:buNone/>
          </a:pP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Chế độ nước sông:</a:t>
          </a:r>
          <a:endParaRPr lang="en-US" sz="1800" b="1"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Mùa lũ: từ tháng </a:t>
          </a:r>
          <a:r>
            <a:rPr lang="en-US" sz="1800" b="0" kern="1200" dirty="0">
              <a:solidFill>
                <a:schemeClr val="tx1"/>
              </a:solidFill>
              <a:latin typeface="Cambria" pitchFamily="18" charset="0"/>
              <a:ea typeface="Cambria" pitchFamily="18" charset="0"/>
            </a:rPr>
            <a:t>9</a:t>
          </a:r>
          <a:r>
            <a:rPr lang="vi-VN" sz="1800" b="0" kern="1200" dirty="0">
              <a:solidFill>
                <a:schemeClr val="tx1"/>
              </a:solidFill>
              <a:latin typeface="Cambria" pitchFamily="18" charset="0"/>
              <a:ea typeface="Cambria" pitchFamily="18" charset="0"/>
            </a:rPr>
            <a:t>- tháng 12, chiếm khoảng 65% tổng lượng nước cả năm.</a:t>
          </a:r>
          <a:endParaRPr lang="en-US" sz="1800" b="0"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Mùa cạn: từ tháng 1 đến tháng 9, chiếm khoảng 35% tổng lượng nước cả năm.</a:t>
          </a:r>
          <a:endParaRPr lang="en-US" sz="1800" b="0" kern="1200" dirty="0">
            <a:solidFill>
              <a:schemeClr val="tx1"/>
            </a:solidFill>
            <a:latin typeface="Cambria" pitchFamily="18" charset="0"/>
            <a:ea typeface="Cambria" pitchFamily="18" charset="0"/>
          </a:endParaRPr>
        </a:p>
        <a:p>
          <a:pPr marL="0" lvl="0" indent="0" algn="l" defTabSz="800100">
            <a:lnSpc>
              <a:spcPct val="90000"/>
            </a:lnSpc>
            <a:spcBef>
              <a:spcPct val="0"/>
            </a:spcBef>
            <a:spcAft>
              <a:spcPct val="35000"/>
            </a:spcAft>
            <a:buNone/>
          </a:pPr>
          <a:endParaRPr lang="en-US" sz="1800" b="0" kern="1200" dirty="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b="1" kern="1200" dirty="0">
              <a:solidFill>
                <a:schemeClr val="tx1"/>
              </a:solidFill>
              <a:latin typeface="Cambria" pitchFamily="18" charset="0"/>
              <a:ea typeface="Cambria" pitchFamily="18" charset="0"/>
            </a:rPr>
            <a:t>: </a:t>
          </a:r>
          <a:r>
            <a:rPr lang="en-US" sz="1800" kern="1200" dirty="0">
              <a:solidFill>
                <a:schemeClr val="tx1"/>
              </a:solidFill>
              <a:latin typeface="Cambria" pitchFamily="18" charset="0"/>
              <a:ea typeface="Cambria" pitchFamily="18" charset="0"/>
            </a:rPr>
            <a:t>do </a:t>
          </a:r>
          <a:r>
            <a:rPr lang="vi-VN" sz="1800" kern="1200" dirty="0">
              <a:solidFill>
                <a:schemeClr val="tx1"/>
              </a:solidFill>
              <a:latin typeface="Cambria" pitchFamily="18" charset="0"/>
              <a:ea typeface="Cambria" pitchFamily="18" charset="0"/>
            </a:rPr>
            <a:t>đặc điểm địa hình, khí hậu, mùa lũ trùng với mùa mưa thu đông và mùa bão nên lũ lên rất nhanh và đột ngột.</a:t>
          </a:r>
          <a:r>
            <a:rPr lang="en-US" sz="1800" kern="1200" dirty="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vi-VN" sz="1800" b="1" kern="1200" dirty="0">
              <a:solidFill>
                <a:schemeClr val="tx1"/>
              </a:solidFill>
              <a:latin typeface="Cambria" pitchFamily="18" charset="0"/>
              <a:ea typeface="Cambria" pitchFamily="18" charset="0"/>
            </a:rPr>
            <a:t>- Đặc điểm mạng lưới sông ngòi: </a:t>
          </a:r>
          <a:endParaRPr lang="en-US" sz="1800" b="1"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Có 28</a:t>
          </a:r>
          <a:r>
            <a:rPr lang="en-US" sz="1800" b="0" kern="1200" dirty="0">
              <a:solidFill>
                <a:schemeClr val="tx1"/>
              </a:solidFill>
              <a:latin typeface="Cambria" pitchFamily="18" charset="0"/>
              <a:ea typeface="Cambria" pitchFamily="18" charset="0"/>
            </a:rPr>
            <a:t>0</a:t>
          </a:r>
          <a:r>
            <a:rPr lang="vi-VN" sz="1800" b="0" kern="1200" dirty="0">
              <a:solidFill>
                <a:schemeClr val="tx1"/>
              </a:solidFill>
              <a:latin typeface="Cambria" pitchFamily="18" charset="0"/>
              <a:ea typeface="Cambria" pitchFamily="18" charset="0"/>
            </a:rPr>
            <a:t> phụ lưu, mạng lưới sông có hình lông chim.</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Hệ</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thống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kênh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rạch</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chằng</a:t>
          </a:r>
          <a:r>
            <a:rPr lang="en-US" sz="1800" b="0" kern="1200" dirty="0">
              <a:solidFill>
                <a:schemeClr val="tx1"/>
              </a:solidFill>
              <a:latin typeface="Cambria" pitchFamily="18" charset="0"/>
              <a:ea typeface="Cambria" pitchFamily="18" charset="0"/>
            </a:rPr>
            <a:t> </a:t>
          </a:r>
          <a:r>
            <a:rPr lang="en-US" sz="1800" b="0" kern="1200" dirty="0" err="1">
              <a:solidFill>
                <a:schemeClr val="tx1"/>
              </a:solidFill>
              <a:latin typeface="Cambria" pitchFamily="18" charset="0"/>
              <a:ea typeface="Cambria" pitchFamily="18" charset="0"/>
            </a:rPr>
            <a:t>chịt</a:t>
          </a:r>
          <a:r>
            <a:rPr lang="en-US" sz="1800" b="0" kern="1200" dirty="0">
              <a:solidFill>
                <a:schemeClr val="tx1"/>
              </a:solidFill>
              <a:latin typeface="Cambria" pitchFamily="18" charset="0"/>
              <a:ea typeface="Cambria" pitchFamily="18" charset="0"/>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Đặc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điểm</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chế</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độ</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nước</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sông</a:t>
          </a:r>
          <a:r>
            <a:rPr lang="en-US" sz="1800" b="1" kern="1200" dirty="0">
              <a:solidFill>
                <a:schemeClr val="tx1"/>
              </a:solidFill>
              <a:latin typeface="Cambria" pitchFamily="18" charset="0"/>
              <a:ea typeface="Cambria" pitchFamily="18" charset="0"/>
            </a:rPr>
            <a:t>:</a:t>
          </a: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Mùa lũ: từ tháng 7 - tháng 11, chiếm khoảng 80% tổng lượng nước cả năm.</a:t>
          </a:r>
          <a:endParaRPr lang="en-US" sz="1800" b="0" kern="1200" dirty="0">
            <a:solidFill>
              <a:schemeClr val="tx1"/>
            </a:solidFill>
            <a:latin typeface="Cambria" pitchFamily="18" charset="0"/>
            <a:ea typeface="Cambria" pitchFamily="18" charset="0"/>
          </a:endParaRPr>
        </a:p>
        <a:p>
          <a:pPr marL="0" lvl="0" indent="0" algn="just" defTabSz="800100">
            <a:lnSpc>
              <a:spcPct val="90000"/>
            </a:lnSpc>
            <a:spcBef>
              <a:spcPct val="0"/>
            </a:spcBef>
            <a:spcAft>
              <a:spcPct val="35000"/>
            </a:spcAft>
            <a:buNone/>
          </a:pPr>
          <a:r>
            <a:rPr lang="vi-VN" sz="1800" b="0" kern="1200" dirty="0">
              <a:solidFill>
                <a:schemeClr val="tx1"/>
              </a:solidFill>
              <a:latin typeface="Cambria" pitchFamily="18" charset="0"/>
              <a:ea typeface="Cambria" pitchFamily="18" charset="0"/>
            </a:rPr>
            <a:t>+ Mùa cạn: từ tháng 12 đến tháng 6 năm sau, chiếm khoảng 20% tổng lượng nước cả năm.</a:t>
          </a:r>
          <a:endParaRPr lang="en-US" sz="1800" b="0" kern="1200" dirty="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marL="0" lvl="0" indent="0" algn="just" defTabSz="800100">
            <a:lnSpc>
              <a:spcPct val="90000"/>
            </a:lnSpc>
            <a:spcBef>
              <a:spcPct val="0"/>
            </a:spcBef>
            <a:spcAft>
              <a:spcPct val="35000"/>
            </a:spcAft>
            <a:buNone/>
          </a:pPr>
          <a:r>
            <a:rPr lang="en-US" sz="1800" b="1" kern="1200" dirty="0" err="1">
              <a:solidFill>
                <a:schemeClr val="tx1"/>
              </a:solidFill>
              <a:latin typeface="Cambria" pitchFamily="18" charset="0"/>
              <a:ea typeface="Cambria" pitchFamily="18" charset="0"/>
            </a:rPr>
            <a:t>Nguyên</a:t>
          </a:r>
          <a:r>
            <a:rPr lang="en-US" sz="1800" b="1" kern="1200" dirty="0">
              <a:solidFill>
                <a:schemeClr val="tx1"/>
              </a:solidFill>
              <a:latin typeface="Cambria" pitchFamily="18" charset="0"/>
              <a:ea typeface="Cambria" pitchFamily="18" charset="0"/>
            </a:rPr>
            <a:t> </a:t>
          </a:r>
          <a:r>
            <a:rPr lang="en-US" sz="1800" b="1" kern="1200" dirty="0" err="1">
              <a:solidFill>
                <a:schemeClr val="tx1"/>
              </a:solidFill>
              <a:latin typeface="Cambria" pitchFamily="18" charset="0"/>
              <a:ea typeface="Cambria" pitchFamily="18" charset="0"/>
            </a:rPr>
            <a:t>nhân</a:t>
          </a:r>
          <a:r>
            <a:rPr lang="en-US" sz="1800" b="1" kern="1200" dirty="0">
              <a:solidFill>
                <a:schemeClr val="tx1"/>
              </a:solidFill>
              <a:latin typeface="Cambria" pitchFamily="18" charset="0"/>
              <a:ea typeface="Cambria" pitchFamily="18" charset="0"/>
            </a:rPr>
            <a:t>: </a:t>
          </a:r>
          <a:r>
            <a:rPr lang="en-US" sz="1800" kern="1200" dirty="0">
              <a:solidFill>
                <a:schemeClr val="tx1"/>
              </a:solidFill>
              <a:latin typeface="Cambria" pitchFamily="18" charset="0"/>
              <a:ea typeface="Cambria" pitchFamily="18" charset="0"/>
            </a:rPr>
            <a:t>d</a:t>
          </a:r>
          <a:r>
            <a:rPr lang="vi-VN" sz="1800" kern="1200" dirty="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kern="1200" dirty="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12/6/2024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6</a:t>
            </a:fld>
            <a:endParaRPr lang="en-US"/>
          </a:p>
        </p:txBody>
      </p:sp>
    </p:spTree>
    <p:extLst>
      <p:ext uri="{BB962C8B-B14F-4D97-AF65-F5344CB8AC3E}">
        <p14:creationId xmlns:p14="http://schemas.microsoft.com/office/powerpoint/2010/main" val="2863365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CA" altLang="vi-VN"/>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9A535D0-99A0-42A8-B0DD-D61FF2DEF88A}" type="slidenum">
              <a:rPr lang="en-US" altLang="vi-VN" smtClean="0"/>
              <a:pPr eaLnBrk="1" hangingPunct="1"/>
              <a:t>12</a:t>
            </a:fld>
            <a:endParaRPr lang="en-US" altLang="vi-VN"/>
          </a:p>
        </p:txBody>
      </p:sp>
    </p:spTree>
    <p:extLst>
      <p:ext uri="{BB962C8B-B14F-4D97-AF65-F5344CB8AC3E}">
        <p14:creationId xmlns:p14="http://schemas.microsoft.com/office/powerpoint/2010/main" val="3559507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03B6E6-C6E9-40D9-BFB7-0124447475D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03B6E6-C6E9-40D9-BFB7-0124447475D5}" type="datetimeFigureOut">
              <a:rPr lang="en-US" smtClean="0"/>
              <a:t>12/6/2024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03B6E6-C6E9-40D9-BFB7-0124447475D5}" type="datetimeFigureOut">
              <a:rPr lang="en-US" smtClean="0"/>
              <a:t>12/6/2024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12/6/2024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jpeg"/><Relationship Id="rId9" Type="http://schemas.openxmlformats.org/officeDocument/2006/relationships/image" Target="../media/image20.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30.png"/><Relationship Id="rId4" Type="http://schemas.openxmlformats.org/officeDocument/2006/relationships/image" Target="../media/image17.jpeg"/><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20.jpeg"/><Relationship Id="rId5" Type="http://schemas.openxmlformats.org/officeDocument/2006/relationships/image" Target="../media/image37.png"/><Relationship Id="rId10" Type="http://schemas.microsoft.com/office/2007/relationships/hdphoto" Target="../media/hdphoto2.wdp"/><Relationship Id="rId4" Type="http://schemas.openxmlformats.org/officeDocument/2006/relationships/image" Target="../media/image17.jpeg"/><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56.png"/><Relationship Id="rId4" Type="http://schemas.openxmlformats.org/officeDocument/2006/relationships/image" Target="../media/image17.jpeg"/><Relationship Id="rId9"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1.png"/><Relationship Id="rId7" Type="http://schemas.openxmlformats.org/officeDocument/2006/relationships/diagramColors" Target="../diagrams/colors2.xml"/><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1.png"/><Relationship Id="rId7" Type="http://schemas.openxmlformats.org/officeDocument/2006/relationships/diagramColors" Target="../diagrams/colors3.xml"/><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video" Target="https://www.youtube.com/embed/An3SoLwHqVA?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video" Target="https://www.youtube.com/embed/An3SoLwHqVA?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2.xml"/><Relationship Id="rId1" Type="http://schemas.openxmlformats.org/officeDocument/2006/relationships/video" Target="https://www.youtube.com/embed/An3SoLwHqVA?feature=oembed"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21.png"/></Relationships>
</file>

<file path=ppt/slides/_rels/slide4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1.png"/><Relationship Id="rId7" Type="http://schemas.openxmlformats.org/officeDocument/2006/relationships/image" Target="../media/image73.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4" Type="http://schemas.microsoft.com/office/2007/relationships/hdphoto" Target="../media/hdphoto6.wdp"/></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microsoft.com/office/2007/relationships/hdphoto" Target="../media/hdphoto1.wdp"/><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jpeg"/><Relationship Id="rId9" Type="http://schemas.openxmlformats.org/officeDocument/2006/relationships/image" Target="../media/image20.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jpeg"/><Relationship Id="rId9"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B7D901-84B3-4811-B4EB-9444BA6C05CB}"/>
              </a:ext>
            </a:extLst>
          </p:cNvPr>
          <p:cNvPicPr>
            <a:picLocks noChangeAspect="1"/>
          </p:cNvPicPr>
          <p:nvPr/>
        </p:nvPicPr>
        <p:blipFill>
          <a:blip r:embed="rId3"/>
          <a:stretch>
            <a:fillRect/>
          </a:stretch>
        </p:blipFill>
        <p:spPr>
          <a:xfrm>
            <a:off x="-425824" y="0"/>
            <a:ext cx="12617824" cy="6858000"/>
          </a:xfrm>
          <a:prstGeom prst="rect">
            <a:avLst/>
          </a:prstGeom>
        </p:spPr>
      </p:pic>
    </p:spTree>
    <p:extLst>
      <p:ext uri="{BB962C8B-B14F-4D97-AF65-F5344CB8AC3E}">
        <p14:creationId xmlns:p14="http://schemas.microsoft.com/office/powerpoint/2010/main" val="1164363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184" y="1080816"/>
            <a:ext cx="12107816"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2145" y="1143000"/>
            <a:ext cx="12019856"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76200" y="52392"/>
            <a:ext cx="12115800"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64016"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72145"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5170" y="126811"/>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32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32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72144" y="1143001"/>
            <a:ext cx="12019856"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554856" y="133916"/>
            <a:ext cx="10637144"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0200" y="133917"/>
            <a:ext cx="10591800"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11554"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209703"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35473"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3969"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1" name="Title 1"/>
          <p:cNvSpPr txBox="1">
            <a:spLocks/>
          </p:cNvSpPr>
          <p:nvPr/>
        </p:nvSpPr>
        <p:spPr>
          <a:xfrm>
            <a:off x="2251547" y="254658"/>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a:solidFill>
                  <a:srgbClr val="0D30DD"/>
                </a:solidFill>
                <a:latin typeface="Cambria" pitchFamily="18" charset="0"/>
              </a:rPr>
              <a:t>ĐẶC ĐIỂM SÔNG NGÒI</a:t>
            </a:r>
            <a:endParaRPr lang="en-US" sz="32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600"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7127" y="1676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421362" y="1153180"/>
            <a:ext cx="5639685" cy="584775"/>
          </a:xfrm>
          <a:prstGeom prst="rect">
            <a:avLst/>
          </a:prstGeom>
        </p:spPr>
        <p:txBody>
          <a:bodyPr wrap="none">
            <a:spAutoFit/>
          </a:bodyPr>
          <a:lstStyle/>
          <a:p>
            <a:pPr lvl="0" algn="just"/>
            <a:r>
              <a:rPr lang="en-US" sz="3200" b="1">
                <a:solidFill>
                  <a:srgbClr val="FF0000"/>
                </a:solidFill>
                <a:latin typeface="Times New Roman" panose="02020603050405020304" pitchFamily="18" charset="0"/>
                <a:cs typeface="Times New Roman" panose="02020603050405020304" pitchFamily="18" charset="0"/>
              </a:rPr>
              <a:t>a. Mạng lưới sông ngòi dày đặc</a:t>
            </a:r>
          </a:p>
        </p:txBody>
      </p:sp>
      <p:sp>
        <p:nvSpPr>
          <p:cNvPr id="32" name="Rectangle 31"/>
          <p:cNvSpPr/>
          <p:nvPr/>
        </p:nvSpPr>
        <p:spPr>
          <a:xfrm>
            <a:off x="1423692" y="1787897"/>
            <a:ext cx="6894320" cy="1200329"/>
          </a:xfrm>
          <a:prstGeom prst="rect">
            <a:avLst/>
          </a:prstGeom>
          <a:solidFill>
            <a:srgbClr val="BCFCD4"/>
          </a:solidFill>
          <a:ln w="12700">
            <a:solidFill>
              <a:srgbClr val="009900"/>
            </a:solidFill>
          </a:ln>
        </p:spPr>
        <p:txBody>
          <a:bodyPr wrap="square">
            <a:spAutoFit/>
          </a:bodyPr>
          <a:lstStyle/>
          <a:p>
            <a:pPr algn="just"/>
            <a:r>
              <a:rPr lang="en-US" sz="2400" b="1" i="1" dirty="0" err="1">
                <a:solidFill>
                  <a:srgbClr val="F11BAA"/>
                </a:solidFill>
                <a:latin typeface="Cambria" panose="02040503050406030204" pitchFamily="18" charset="0"/>
                <a:ea typeface="Cambria" panose="02040503050406030204" pitchFamily="18" charset="0"/>
              </a:rPr>
              <a:t>Quan</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sát</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hình</a:t>
            </a:r>
            <a:r>
              <a:rPr lang="en-US" sz="2400" b="1" i="1" dirty="0">
                <a:solidFill>
                  <a:srgbClr val="F11BAA"/>
                </a:solidFill>
                <a:latin typeface="Cambria" panose="02040503050406030204" pitchFamily="18" charset="0"/>
                <a:ea typeface="Cambria" panose="02040503050406030204" pitchFamily="18" charset="0"/>
              </a:rPr>
              <a:t> 1 </a:t>
            </a:r>
            <a:r>
              <a:rPr lang="en-US" sz="2400" b="1" i="1" dirty="0" err="1">
                <a:solidFill>
                  <a:srgbClr val="F11BAA"/>
                </a:solidFill>
                <a:latin typeface="Cambria" panose="02040503050406030204" pitchFamily="18" charset="0"/>
                <a:ea typeface="Cambria" panose="02040503050406030204" pitchFamily="18" charset="0"/>
              </a:rPr>
              <a:t>và</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kiến</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thức</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đã</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học</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hãy</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giải</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thích</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vì</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sao</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nước</a:t>
            </a:r>
            <a:r>
              <a:rPr lang="en-US" sz="2400" b="1" i="1" dirty="0">
                <a:solidFill>
                  <a:srgbClr val="F11BAA"/>
                </a:solidFill>
                <a:latin typeface="Cambria" panose="02040503050406030204" pitchFamily="18" charset="0"/>
                <a:ea typeface="Cambria" panose="02040503050406030204" pitchFamily="18" charset="0"/>
              </a:rPr>
              <a:t> ta </a:t>
            </a:r>
            <a:r>
              <a:rPr lang="en-US" sz="2400" b="1" i="1" dirty="0" err="1">
                <a:solidFill>
                  <a:srgbClr val="F11BAA"/>
                </a:solidFill>
                <a:latin typeface="Cambria" panose="02040503050406030204" pitchFamily="18" charset="0"/>
                <a:ea typeface="Cambria" panose="02040503050406030204" pitchFamily="18" charset="0"/>
              </a:rPr>
              <a:t>có</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mạng</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lưới</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sông</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ngòi</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dày</a:t>
            </a:r>
            <a:r>
              <a:rPr lang="en-US" sz="2400" b="1" i="1" dirty="0">
                <a:solidFill>
                  <a:srgbClr val="F11BAA"/>
                </a:solidFill>
                <a:latin typeface="Cambria" panose="02040503050406030204" pitchFamily="18" charset="0"/>
                <a:ea typeface="Cambria" panose="02040503050406030204" pitchFamily="18" charset="0"/>
              </a:rPr>
              <a:t> </a:t>
            </a:r>
            <a:r>
              <a:rPr lang="en-US" sz="2400" b="1" i="1" dirty="0" err="1">
                <a:solidFill>
                  <a:srgbClr val="F11BAA"/>
                </a:solidFill>
                <a:latin typeface="Cambria" panose="02040503050406030204" pitchFamily="18" charset="0"/>
                <a:ea typeface="Cambria" panose="02040503050406030204" pitchFamily="18" charset="0"/>
              </a:rPr>
              <a:t>đặc</a:t>
            </a:r>
            <a:r>
              <a:rPr lang="en-US" sz="2400" b="1" i="1" dirty="0">
                <a:solidFill>
                  <a:srgbClr val="F11BAA"/>
                </a:solidFill>
                <a:latin typeface="Cambria" panose="02040503050406030204" pitchFamily="18" charset="0"/>
                <a:ea typeface="Cambria" panose="02040503050406030204" pitchFamily="18" charset="0"/>
              </a:rPr>
              <a:t> </a:t>
            </a:r>
            <a:r>
              <a:rPr lang="vi-VN" sz="2400" b="1" i="1" dirty="0">
                <a:solidFill>
                  <a:srgbClr val="F11BAA"/>
                </a:solidFill>
                <a:latin typeface="Cambria" panose="02040503050406030204" pitchFamily="18" charset="0"/>
                <a:ea typeface="Cambria" panose="02040503050406030204" pitchFamily="18" charset="0"/>
              </a:rPr>
              <a:t>nhưng chủ yếu là sông nhỏ, ngắn và dốc</a:t>
            </a:r>
            <a:r>
              <a:rPr lang="en-US" sz="2400" b="1" i="1" dirty="0">
                <a:solidFill>
                  <a:srgbClr val="F11BAA"/>
                </a:solidFill>
                <a:latin typeface="Cambria" panose="02040503050406030204" pitchFamily="18" charset="0"/>
                <a:ea typeface="Cambria" panose="02040503050406030204" pitchFamily="18" charset="0"/>
              </a:rPr>
              <a:t>?</a:t>
            </a:r>
            <a:endParaRPr lang="vi-VN" sz="2400" b="1" i="1" dirty="0">
              <a:solidFill>
                <a:srgbClr val="F11BAA"/>
              </a:solidFill>
              <a:latin typeface="Cambria" panose="02040503050406030204" pitchFamily="18" charset="0"/>
              <a:ea typeface="Cambria" panose="02040503050406030204" pitchFamily="18" charset="0"/>
            </a:endParaRPr>
          </a:p>
        </p:txBody>
      </p:sp>
      <p:pic>
        <p:nvPicPr>
          <p:cNvPr id="34"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459267" y="1142999"/>
            <a:ext cx="3723589" cy="553238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ectangle 34"/>
          <p:cNvSpPr/>
          <p:nvPr/>
        </p:nvSpPr>
        <p:spPr>
          <a:xfrm>
            <a:off x="1447800" y="1747897"/>
            <a:ext cx="6903739" cy="2062103"/>
          </a:xfrm>
          <a:prstGeom prst="rect">
            <a:avLst/>
          </a:prstGeom>
          <a:solidFill>
            <a:srgbClr val="FFCCFF"/>
          </a:solidFill>
          <a:ln w="12700">
            <a:solidFill>
              <a:srgbClr val="0070C0"/>
            </a:solidFill>
          </a:ln>
        </p:spPr>
        <p:txBody>
          <a:bodyPr wrap="square">
            <a:spAutoFit/>
          </a:bodyPr>
          <a:lstStyle/>
          <a:p>
            <a:pPr algn="just">
              <a:spcBef>
                <a:spcPts val="600"/>
              </a:spcBef>
            </a:pPr>
            <a:r>
              <a:rPr lang="en-US" sz="3200" b="1" dirty="0">
                <a:latin typeface="Times New Roman" panose="02020603050405020304" pitchFamily="18" charset="0"/>
                <a:ea typeface="Cambria" pitchFamily="18" charset="0"/>
                <a:cs typeface="Times New Roman" panose="02020603050405020304" pitchFamily="18" charset="0"/>
              </a:rPr>
              <a:t>D</a:t>
            </a:r>
            <a:r>
              <a:rPr lang="vi-VN" sz="3200" b="1" dirty="0">
                <a:latin typeface="Times New Roman" panose="02020603050405020304" pitchFamily="18" charset="0"/>
                <a:ea typeface="Cambria" pitchFamily="18" charset="0"/>
                <a:cs typeface="Times New Roman" panose="02020603050405020304" pitchFamily="18" charset="0"/>
              </a:rPr>
              <a:t>o nước ta có lượng mưa nhiều là nguồn cấp nước chính cho sông, địa hình hẹp ngang, ¾ diện tích là đồi núi, núi lan ra sát biển.</a:t>
            </a:r>
          </a:p>
        </p:txBody>
      </p:sp>
    </p:spTree>
    <p:extLst>
      <p:ext uri="{BB962C8B-B14F-4D97-AF65-F5344CB8AC3E}">
        <p14:creationId xmlns:p14="http://schemas.microsoft.com/office/powerpoint/2010/main" val="323940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1027"/>
                                        </p:tgtEl>
                                      </p:cBhvr>
                                    </p:animEffect>
                                    <p:set>
                                      <p:cBhvr>
                                        <p:cTn id="15" dur="1" fill="hold">
                                          <p:stCondLst>
                                            <p:cond delay="499"/>
                                          </p:stCondLst>
                                        </p:cTn>
                                        <p:tgtEl>
                                          <p:spTgt spid="1027"/>
                                        </p:tgtEl>
                                        <p:attrNameLst>
                                          <p:attrName>style.visibility</p:attrName>
                                        </p:attrNameLst>
                                      </p:cBhvr>
                                      <p:to>
                                        <p:strVal val="hidden"/>
                                      </p:to>
                                    </p:set>
                                  </p:childTnLst>
                                </p:cTn>
                              </p:par>
                              <p:par>
                                <p:cTn id="16" presetID="22" presetClass="exit" presetSubtype="4" fill="hold" grpId="1" nodeType="withEffect">
                                  <p:stCondLst>
                                    <p:cond delay="0"/>
                                  </p:stCondLst>
                                  <p:childTnLst>
                                    <p:animEffect transition="out" filter="wipe(down)">
                                      <p:cBhvr>
                                        <p:cTn id="17" dur="500"/>
                                        <p:tgtEl>
                                          <p:spTgt spid="32"/>
                                        </p:tgtEl>
                                      </p:cBhvr>
                                    </p:animEffect>
                                    <p:set>
                                      <p:cBhvr>
                                        <p:cTn id="18" dur="1" fill="hold">
                                          <p:stCondLst>
                                            <p:cond delay="499"/>
                                          </p:stCondLst>
                                        </p:cTn>
                                        <p:tgtEl>
                                          <p:spTgt spid="32"/>
                                        </p:tgtEl>
                                        <p:attrNameLst>
                                          <p:attrName>style.visibility</p:attrName>
                                        </p:attrNameLst>
                                      </p:cBhvr>
                                      <p:to>
                                        <p:strVal val="hidden"/>
                                      </p:to>
                                    </p:se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1000"/>
                                        <p:tgtEl>
                                          <p:spTgt spid="35"/>
                                        </p:tgtEl>
                                      </p:cBhvr>
                                    </p:animEffect>
                                    <p:anim calcmode="lin" valueType="num">
                                      <p:cBhvr>
                                        <p:cTn id="27" dur="1000" fill="hold"/>
                                        <p:tgtEl>
                                          <p:spTgt spid="35"/>
                                        </p:tgtEl>
                                        <p:attrNameLst>
                                          <p:attrName>ppt_x</p:attrName>
                                        </p:attrNameLst>
                                      </p:cBhvr>
                                      <p:tavLst>
                                        <p:tav tm="0">
                                          <p:val>
                                            <p:strVal val="#ppt_x"/>
                                          </p:val>
                                        </p:tav>
                                        <p:tav tm="100000">
                                          <p:val>
                                            <p:strVal val="#ppt_x"/>
                                          </p:val>
                                        </p:tav>
                                      </p:tavLst>
                                    </p:anim>
                                    <p:anim calcmode="lin" valueType="num">
                                      <p:cBhvr>
                                        <p:cTn id="28" dur="1000" fill="hold"/>
                                        <p:tgtEl>
                                          <p:spTgt spid="35"/>
                                        </p:tgtEl>
                                        <p:attrNameLst>
                                          <p:attrName>ppt_y</p:attrName>
                                        </p:attrNameLst>
                                      </p:cBhvr>
                                      <p:tavLst>
                                        <p:tav tm="0">
                                          <p:val>
                                            <p:strVal val="#ppt_y+.1"/>
                                          </p:val>
                                        </p:tav>
                                        <p:tav tm="100000">
                                          <p:val>
                                            <p:strVal val="#ppt_y"/>
                                          </p:val>
                                        </p:tav>
                                      </p:tavLst>
                                    </p:anim>
                                  </p:childTnLst>
                                </p:cTn>
                              </p:par>
                              <p:par>
                                <p:cTn id="29" presetID="14" presetClass="entr" presetSubtype="10" fill="hold" nodeType="with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31"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184" y="1080816"/>
            <a:ext cx="12107816"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2145" y="1143000"/>
            <a:ext cx="12019856"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76200" y="52392"/>
            <a:ext cx="12115800"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64016"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72145"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5170" y="126811"/>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32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32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72144" y="1143001"/>
            <a:ext cx="12019856"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554856" y="133916"/>
            <a:ext cx="10637144"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0200" y="133917"/>
            <a:ext cx="10591800"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11554"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209703"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35473"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3969"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1" name="Title 1"/>
          <p:cNvSpPr txBox="1">
            <a:spLocks/>
          </p:cNvSpPr>
          <p:nvPr/>
        </p:nvSpPr>
        <p:spPr>
          <a:xfrm>
            <a:off x="2251547" y="254658"/>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a:solidFill>
                  <a:srgbClr val="0D30DD"/>
                </a:solidFill>
                <a:latin typeface="Cambria" pitchFamily="18" charset="0"/>
              </a:rPr>
              <a:t>ĐẶC ĐIỂM SÔNG NGÒI</a:t>
            </a:r>
            <a:endParaRPr lang="en-US" sz="32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600"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7127" y="1676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295400" y="1676400"/>
            <a:ext cx="7022612" cy="1384995"/>
          </a:xfrm>
          <a:prstGeom prst="rect">
            <a:avLst/>
          </a:prstGeom>
          <a:solidFill>
            <a:srgbClr val="BCFCD4"/>
          </a:solidFill>
          <a:ln w="12700">
            <a:solidFill>
              <a:srgbClr val="009900"/>
            </a:solidFill>
          </a:ln>
        </p:spPr>
        <p:txBody>
          <a:bodyPr wrap="square">
            <a:spAutoFit/>
          </a:bodyPr>
          <a:lstStyle/>
          <a:p>
            <a:pPr algn="just"/>
            <a:r>
              <a:rPr lang="en-US" sz="2800" b="1" i="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 sát các hình ảnh và kênh chữ SGK, hãy c</a:t>
            </a:r>
            <a:r>
              <a:rPr lang="vi-VN" sz="2800" b="1" i="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hứng minh sông ngòi nước ta có lượng nước lớn, giàu phù sa. Giải thích nguyên nhân.</a:t>
            </a:r>
            <a:endParaRPr lang="vi-VN"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4" name="Rectangle 23"/>
          <p:cNvSpPr/>
          <p:nvPr/>
        </p:nvSpPr>
        <p:spPr>
          <a:xfrm>
            <a:off x="441417" y="1085850"/>
            <a:ext cx="6359433" cy="584775"/>
          </a:xfrm>
          <a:prstGeom prst="rect">
            <a:avLst/>
          </a:prstGeom>
        </p:spPr>
        <p:txBody>
          <a:bodyPr wrap="none">
            <a:spAutoFit/>
          </a:bodyPr>
          <a:lstStyle/>
          <a:p>
            <a:pPr lvl="0" algn="just"/>
            <a:r>
              <a:rPr lang="en-US" sz="3200" b="1">
                <a:solidFill>
                  <a:srgbClr val="FF0000"/>
                </a:solidFill>
                <a:latin typeface="Times New Roman" panose="02020603050405020304" pitchFamily="18" charset="0"/>
                <a:cs typeface="Times New Roman" panose="02020603050405020304" pitchFamily="18" charset="0"/>
              </a:rPr>
              <a:t>b. Lưu lượng nước lớn, giàu phù sa</a:t>
            </a:r>
          </a:p>
        </p:txBody>
      </p:sp>
      <p:pic>
        <p:nvPicPr>
          <p:cNvPr id="2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405973" y="1212904"/>
            <a:ext cx="3709828" cy="221609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74517" y="3952849"/>
            <a:ext cx="3741282" cy="22859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8599640" y="3429000"/>
            <a:ext cx="3645387" cy="461665"/>
          </a:xfrm>
          <a:prstGeom prst="rect">
            <a:avLst/>
          </a:prstGeom>
          <a:noFill/>
        </p:spPr>
        <p:txBody>
          <a:bodyPr wrap="square" rtlCol="0">
            <a:spAutoFit/>
          </a:bodyPr>
          <a:lstStyle/>
          <a:p>
            <a:pPr algn="ctr"/>
            <a:r>
              <a:rPr lang="en-US" sz="2400" dirty="0" err="1">
                <a:latin typeface="Times New Roman" panose="02020603050405020304" pitchFamily="18" charset="0"/>
                <a:ea typeface="Cambria" pitchFamily="18" charset="0"/>
                <a:cs typeface="Times New Roman" panose="02020603050405020304" pitchFamily="18" charset="0"/>
              </a:rPr>
              <a:t>Lượng</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nước</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sông</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Mê</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Công</a:t>
            </a:r>
            <a:endParaRPr lang="en-US" sz="2400" dirty="0">
              <a:latin typeface="Times New Roman" panose="02020603050405020304" pitchFamily="18" charset="0"/>
              <a:ea typeface="Cambria" pitchFamily="18" charset="0"/>
              <a:cs typeface="Times New Roman" panose="02020603050405020304" pitchFamily="18" charset="0"/>
            </a:endParaRPr>
          </a:p>
        </p:txBody>
      </p:sp>
      <p:sp>
        <p:nvSpPr>
          <p:cNvPr id="36" name="TextBox 35"/>
          <p:cNvSpPr txBox="1"/>
          <p:nvPr/>
        </p:nvSpPr>
        <p:spPr>
          <a:xfrm>
            <a:off x="8622813" y="6172200"/>
            <a:ext cx="3645387" cy="461665"/>
          </a:xfrm>
          <a:prstGeom prst="rect">
            <a:avLst/>
          </a:prstGeom>
          <a:noFill/>
        </p:spPr>
        <p:txBody>
          <a:bodyPr wrap="square" rtlCol="0">
            <a:spAutoFit/>
          </a:bodyPr>
          <a:lstStyle/>
          <a:p>
            <a:pPr algn="ctr"/>
            <a:r>
              <a:rPr lang="en-US" sz="2400" dirty="0" err="1">
                <a:latin typeface="Times New Roman" panose="02020603050405020304" pitchFamily="18" charset="0"/>
                <a:ea typeface="Cambria" pitchFamily="18" charset="0"/>
                <a:cs typeface="Times New Roman" panose="02020603050405020304" pitchFamily="18" charset="0"/>
              </a:rPr>
              <a:t>Phù</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sa</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sông</a:t>
            </a:r>
            <a:r>
              <a:rPr lang="en-US" sz="2400" dirty="0">
                <a:latin typeface="Times New Roman" panose="02020603050405020304" pitchFamily="18" charset="0"/>
                <a:ea typeface="Cambria" pitchFamily="18" charset="0"/>
                <a:cs typeface="Times New Roman" panose="02020603050405020304" pitchFamily="18" charset="0"/>
              </a:rPr>
              <a:t> </a:t>
            </a:r>
            <a:r>
              <a:rPr lang="en-US" sz="2400" dirty="0" err="1">
                <a:latin typeface="Times New Roman" panose="02020603050405020304" pitchFamily="18" charset="0"/>
                <a:ea typeface="Cambria" pitchFamily="18" charset="0"/>
                <a:cs typeface="Times New Roman" panose="02020603050405020304" pitchFamily="18" charset="0"/>
              </a:rPr>
              <a:t>Hồng</a:t>
            </a:r>
            <a:endParaRPr lang="en-US" sz="2400" dirty="0">
              <a:latin typeface="Times New Roman" panose="02020603050405020304" pitchFamily="18" charset="0"/>
              <a:ea typeface="Cambria" pitchFamily="18" charset="0"/>
              <a:cs typeface="Times New Roman" panose="02020603050405020304" pitchFamily="18" charset="0"/>
            </a:endParaRPr>
          </a:p>
        </p:txBody>
      </p:sp>
      <p:sp>
        <p:nvSpPr>
          <p:cNvPr id="2" name="Rectangle 1"/>
          <p:cNvSpPr/>
          <p:nvPr/>
        </p:nvSpPr>
        <p:spPr>
          <a:xfrm>
            <a:off x="1426990" y="1600200"/>
            <a:ext cx="6798379" cy="584775"/>
          </a:xfrm>
          <a:prstGeom prst="rect">
            <a:avLst/>
          </a:prstGeom>
        </p:spPr>
        <p:txBody>
          <a:bodyPr wrap="square">
            <a:spAutoFit/>
          </a:bodyPr>
          <a:lstStyle/>
          <a:p>
            <a:pPr lvl="0" algn="just">
              <a:spcBef>
                <a:spcPts val="600"/>
              </a:spcBef>
            </a:pPr>
            <a:r>
              <a:rPr lang="nl-NL" sz="3200" b="1">
                <a:solidFill>
                  <a:srgbClr val="0D30DD"/>
                </a:solidFill>
                <a:latin typeface="Times New Roman"/>
                <a:ea typeface="Times New Roman"/>
              </a:rPr>
              <a:t>- Tổng lượng nước lớn</a:t>
            </a:r>
            <a:r>
              <a:rPr lang="vi-VN" sz="3200" b="1">
                <a:solidFill>
                  <a:srgbClr val="0D30DD"/>
                </a:solidFill>
                <a:latin typeface="Times New Roman"/>
                <a:ea typeface="Times New Roman"/>
              </a:rPr>
              <a:t> </a:t>
            </a:r>
            <a:r>
              <a:rPr lang="en-US" sz="3200" b="1">
                <a:solidFill>
                  <a:srgbClr val="0D30DD"/>
                </a:solidFill>
                <a:latin typeface="Times New Roman"/>
                <a:ea typeface="Times New Roman"/>
              </a:rPr>
              <a:t>(</a:t>
            </a:r>
            <a:r>
              <a:rPr lang="nl-NL" sz="3200" b="1">
                <a:solidFill>
                  <a:srgbClr val="0D30DD"/>
                </a:solidFill>
                <a:latin typeface="Times New Roman"/>
                <a:ea typeface="Times New Roman"/>
              </a:rPr>
              <a:t>839tỉ m</a:t>
            </a:r>
            <a:r>
              <a:rPr lang="nl-NL" sz="3200" b="1" baseline="30000">
                <a:solidFill>
                  <a:srgbClr val="0D30DD"/>
                </a:solidFill>
                <a:latin typeface="Times New Roman"/>
                <a:ea typeface="Times New Roman"/>
              </a:rPr>
              <a:t>3</a:t>
            </a:r>
            <a:r>
              <a:rPr lang="nl-NL" sz="3200" b="1">
                <a:solidFill>
                  <a:srgbClr val="0D30DD"/>
                </a:solidFill>
                <a:latin typeface="Times New Roman"/>
                <a:ea typeface="Times New Roman"/>
              </a:rPr>
              <a:t>/năm)</a:t>
            </a:r>
            <a:endParaRPr lang="en-US" sz="3200" b="1" dirty="0">
              <a:solidFill>
                <a:srgbClr val="0D30DD"/>
              </a:solidFill>
            </a:endParaRPr>
          </a:p>
        </p:txBody>
      </p:sp>
      <p:sp>
        <p:nvSpPr>
          <p:cNvPr id="14" name="Rectangle 13"/>
          <p:cNvSpPr/>
          <p:nvPr/>
        </p:nvSpPr>
        <p:spPr>
          <a:xfrm>
            <a:off x="1267645" y="2057400"/>
            <a:ext cx="7114355" cy="1077218"/>
          </a:xfrm>
          <a:prstGeom prst="rect">
            <a:avLst/>
          </a:prstGeom>
        </p:spPr>
        <p:txBody>
          <a:bodyPr wrap="square">
            <a:spAutoFit/>
          </a:bodyPr>
          <a:lstStyle/>
          <a:p>
            <a:pPr lvl="0" algn="just"/>
            <a:r>
              <a:rPr lang="nl-NL" sz="3200" b="1">
                <a:solidFill>
                  <a:srgbClr val="0D30DD"/>
                </a:solidFill>
                <a:latin typeface="Times New Roman"/>
                <a:ea typeface="Times New Roman"/>
              </a:rPr>
              <a:t>- Tổng lượng phù sa </a:t>
            </a:r>
            <a:r>
              <a:rPr lang="vi-VN" sz="3200" b="1">
                <a:solidFill>
                  <a:srgbClr val="0D30DD"/>
                </a:solidFill>
                <a:latin typeface="Times New Roman"/>
                <a:ea typeface="Times New Roman"/>
              </a:rPr>
              <a:t>khá</a:t>
            </a:r>
            <a:r>
              <a:rPr lang="nl-NL" sz="3200" b="1">
                <a:solidFill>
                  <a:srgbClr val="0D30DD"/>
                </a:solidFill>
                <a:latin typeface="Times New Roman"/>
                <a:ea typeface="Times New Roman"/>
              </a:rPr>
              <a:t> lớn khoảng 200 triệu tấn/năm. </a:t>
            </a:r>
            <a:endParaRPr lang="nl-NL" sz="3200" b="1" dirty="0">
              <a:solidFill>
                <a:srgbClr val="0D30DD"/>
              </a:solidFill>
              <a:latin typeface="Times New Roman"/>
              <a:ea typeface="Times New Roman"/>
            </a:endParaRPr>
          </a:p>
        </p:txBody>
      </p:sp>
      <p:sp>
        <p:nvSpPr>
          <p:cNvPr id="16" name="Rectangle 15"/>
          <p:cNvSpPr/>
          <p:nvPr/>
        </p:nvSpPr>
        <p:spPr>
          <a:xfrm>
            <a:off x="393041" y="3124200"/>
            <a:ext cx="7905275" cy="1569660"/>
          </a:xfrm>
          <a:prstGeom prst="rect">
            <a:avLst/>
          </a:prstGeom>
        </p:spPr>
        <p:txBody>
          <a:bodyPr wrap="square">
            <a:spAutoFit/>
          </a:bodyPr>
          <a:lstStyle/>
          <a:p>
            <a:pPr lvl="0" algn="just"/>
            <a:r>
              <a:rPr lang="nl-NL" sz="3200" b="1">
                <a:solidFill>
                  <a:srgbClr val="990099"/>
                </a:solidFill>
                <a:latin typeface="Times New Roman" panose="02020603050405020304" pitchFamily="18" charset="0"/>
                <a:ea typeface="Cambria" pitchFamily="18" charset="0"/>
                <a:cs typeface="Times New Roman" panose="02020603050405020304" pitchFamily="18" charset="0"/>
              </a:rPr>
              <a:t>- Nguyên nhân: ¾ diện tích là đồi núi, dốc nên nước sông bào mòn mạnh địa hình tạo ra phù sa.</a:t>
            </a:r>
            <a:endParaRPr lang="en-US" sz="3200" b="1" dirty="0">
              <a:solidFill>
                <a:srgbClr val="990099"/>
              </a:solidFill>
              <a:latin typeface="Times New Roman" panose="02020603050405020304" pitchFamily="18" charset="0"/>
              <a:ea typeface="Cambria" pitchFamily="18" charset="0"/>
              <a:cs typeface="Times New Roman" panose="02020603050405020304" pitchFamily="18" charset="0"/>
            </a:endParaRPr>
          </a:p>
        </p:txBody>
      </p:sp>
    </p:spTree>
    <p:extLst>
      <p:ext uri="{BB962C8B-B14F-4D97-AF65-F5344CB8AC3E}">
        <p14:creationId xmlns:p14="http://schemas.microsoft.com/office/powerpoint/2010/main" val="3672142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randombar(horizontal)">
                                      <p:cBhvr>
                                        <p:cTn id="15" dur="500"/>
                                        <p:tgtEl>
                                          <p:spTgt spid="2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par>
                                <p:cTn id="19" presetID="14" presetClass="entr" presetSubtype="1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randombar(horizont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1027"/>
                                        </p:tgtEl>
                                      </p:cBhvr>
                                    </p:animEffect>
                                    <p:set>
                                      <p:cBhvr>
                                        <p:cTn id="29" dur="1" fill="hold">
                                          <p:stCondLst>
                                            <p:cond delay="499"/>
                                          </p:stCondLst>
                                        </p:cTn>
                                        <p:tgtEl>
                                          <p:spTgt spid="1027"/>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par>
                                <p:cTn id="38" presetID="14" presetClass="entr" presetSubtype="1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randombar(horizont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down)">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down)">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27" grpId="0"/>
      <p:bldP spid="36" grpId="0"/>
      <p:bldP spid="2"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17" name="Picture 29" descr="images953987_lu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60960"/>
            <a:ext cx="5562600" cy="3228418"/>
          </a:xfrm>
          <a:prstGeom prst="rect">
            <a:avLst/>
          </a:prstGeom>
          <a:noFill/>
          <a:ln w="57150">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2319" name="Rectangle 31"/>
          <p:cNvSpPr>
            <a:spLocks noChangeArrowheads="1"/>
          </p:cNvSpPr>
          <p:nvPr/>
        </p:nvSpPr>
        <p:spPr bwMode="auto">
          <a:xfrm>
            <a:off x="76200" y="6019800"/>
            <a:ext cx="12192000" cy="762000"/>
          </a:xfrm>
          <a:prstGeom prst="rect">
            <a:avLst/>
          </a:prstGeom>
          <a:solidFill>
            <a:srgbClr val="006600"/>
          </a:solidFill>
          <a:ln w="9525">
            <a:solidFill>
              <a:schemeClr val="tx1"/>
            </a:solidFill>
            <a:miter lim="800000"/>
            <a:headEnd/>
            <a:tailEnd/>
          </a:ln>
        </p:spPr>
        <p:txBody>
          <a:bodyPr wrap="none" lIns="82479" tIns="41239" rIns="82479" bIns="41239" anchor="ctr"/>
          <a:lstStyle/>
          <a:p>
            <a:pPr algn="ctr">
              <a:spcBef>
                <a:spcPct val="50000"/>
              </a:spcBef>
            </a:pPr>
            <a:r>
              <a:rPr lang="en-US" altLang="vi-VN" sz="2800" b="1">
                <a:solidFill>
                  <a:schemeClr val="bg1"/>
                </a:solidFill>
                <a:latin typeface="Times New Roman" pitchFamily="18" charset="0"/>
              </a:rPr>
              <a:t>Mở rộng diện tích đất</a:t>
            </a:r>
            <a:r>
              <a:rPr lang="vi-VN" altLang="vi-VN" sz="2800" b="1">
                <a:solidFill>
                  <a:schemeClr val="bg1"/>
                </a:solidFill>
                <a:latin typeface="Times New Roman" pitchFamily="18" charset="0"/>
              </a:rPr>
              <a:t> </a:t>
            </a:r>
            <a:r>
              <a:rPr lang="en-US" altLang="vi-VN" sz="2800" b="1">
                <a:solidFill>
                  <a:schemeClr val="bg1"/>
                </a:solidFill>
                <a:latin typeface="Times New Roman" pitchFamily="18" charset="0"/>
              </a:rPr>
              <a:t>để trồng lương t</a:t>
            </a:r>
            <a:r>
              <a:rPr lang="vi-VN" altLang="vi-VN" sz="2800" b="1">
                <a:solidFill>
                  <a:schemeClr val="bg1"/>
                </a:solidFill>
                <a:latin typeface="Times New Roman" pitchFamily="18" charset="0"/>
              </a:rPr>
              <a:t>h</a:t>
            </a:r>
            <a:r>
              <a:rPr lang="en-US" altLang="vi-VN" sz="2800" b="1">
                <a:solidFill>
                  <a:schemeClr val="bg1"/>
                </a:solidFill>
                <a:latin typeface="Times New Roman" pitchFamily="18" charset="0"/>
              </a:rPr>
              <a:t>ực, thực phẩm</a:t>
            </a:r>
            <a:r>
              <a:rPr lang="en-US" altLang="vi-VN" sz="2800" b="1">
                <a:solidFill>
                  <a:schemeClr val="bg1"/>
                </a:solidFill>
                <a:latin typeface="Times New Roman" pitchFamily="18" charset="0"/>
                <a:sym typeface="Wingdings" pitchFamily="2" charset="2"/>
              </a:rPr>
              <a:t> phát triển nông nghiệp</a:t>
            </a:r>
            <a:endParaRPr lang="en-US" altLang="vi-VN" sz="2800" b="1">
              <a:solidFill>
                <a:schemeClr val="bg1"/>
              </a:solidFill>
              <a:latin typeface="Times New Roman" pitchFamily="18" charset="0"/>
            </a:endParaRPr>
          </a:p>
        </p:txBody>
      </p:sp>
      <p:pic>
        <p:nvPicPr>
          <p:cNvPr id="2" name="Picture 1"/>
          <p:cNvPicPr>
            <a:picLocks noChangeAspect="1"/>
          </p:cNvPicPr>
          <p:nvPr/>
        </p:nvPicPr>
        <p:blipFill>
          <a:blip r:embed="rId4"/>
          <a:stretch>
            <a:fillRect/>
          </a:stretch>
        </p:blipFill>
        <p:spPr>
          <a:xfrm>
            <a:off x="6553200" y="24384"/>
            <a:ext cx="5638800" cy="3204034"/>
          </a:xfrm>
          <a:prstGeom prst="rect">
            <a:avLst/>
          </a:prstGeom>
        </p:spPr>
      </p:pic>
      <p:pic>
        <p:nvPicPr>
          <p:cNvPr id="3" name="Picture 2"/>
          <p:cNvPicPr>
            <a:picLocks noChangeAspect="1"/>
          </p:cNvPicPr>
          <p:nvPr/>
        </p:nvPicPr>
        <p:blipFill>
          <a:blip r:embed="rId5"/>
          <a:stretch>
            <a:fillRect/>
          </a:stretch>
        </p:blipFill>
        <p:spPr>
          <a:xfrm>
            <a:off x="359664" y="3228418"/>
            <a:ext cx="5583935" cy="2791382"/>
          </a:xfrm>
          <a:prstGeom prst="rect">
            <a:avLst/>
          </a:prstGeom>
        </p:spPr>
      </p:pic>
      <p:pic>
        <p:nvPicPr>
          <p:cNvPr id="4" name="Picture 3"/>
          <p:cNvPicPr>
            <a:picLocks noChangeAspect="1"/>
          </p:cNvPicPr>
          <p:nvPr/>
        </p:nvPicPr>
        <p:blipFill>
          <a:blip r:embed="rId6"/>
          <a:stretch>
            <a:fillRect/>
          </a:stretch>
        </p:blipFill>
        <p:spPr>
          <a:xfrm>
            <a:off x="6413313" y="3228418"/>
            <a:ext cx="5778687" cy="2791382"/>
          </a:xfrm>
          <a:prstGeom prst="rect">
            <a:avLst/>
          </a:prstGeom>
        </p:spPr>
      </p:pic>
    </p:spTree>
    <p:extLst>
      <p:ext uri="{BB962C8B-B14F-4D97-AF65-F5344CB8AC3E}">
        <p14:creationId xmlns:p14="http://schemas.microsoft.com/office/powerpoint/2010/main" val="390669645"/>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2317"/>
                                        </p:tgtEl>
                                        <p:attrNameLst>
                                          <p:attrName>style.visibility</p:attrName>
                                        </p:attrNameLst>
                                      </p:cBhvr>
                                      <p:to>
                                        <p:strVal val="visible"/>
                                      </p:to>
                                    </p:set>
                                    <p:animEffect transition="in" filter="checkerboard(across)">
                                      <p:cBhvr>
                                        <p:cTn id="7" dur="500"/>
                                        <p:tgtEl>
                                          <p:spTgt spid="123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4" fill="hold" grpId="0" nodeType="clickEffect">
                                  <p:stCondLst>
                                    <p:cond delay="0"/>
                                  </p:stCondLst>
                                  <p:childTnLst>
                                    <p:set>
                                      <p:cBhvr>
                                        <p:cTn id="11" dur="1" fill="hold">
                                          <p:stCondLst>
                                            <p:cond delay="0"/>
                                          </p:stCondLst>
                                        </p:cTn>
                                        <p:tgtEl>
                                          <p:spTgt spid="12319"/>
                                        </p:tgtEl>
                                        <p:attrNameLst>
                                          <p:attrName>style.visibility</p:attrName>
                                        </p:attrNameLst>
                                      </p:cBhvr>
                                      <p:to>
                                        <p:strVal val="visible"/>
                                      </p:to>
                                    </p:set>
                                    <p:animEffect transition="in" filter="wheel(4)">
                                      <p:cBhvr>
                                        <p:cTn id="12" dur="2000"/>
                                        <p:tgtEl>
                                          <p:spTgt spid="12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184" y="1080816"/>
            <a:ext cx="12107816"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2145" y="1143000"/>
            <a:ext cx="12019856"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76200" y="52392"/>
            <a:ext cx="12115800"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64016"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72145"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5170" y="126811"/>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32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32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72144" y="1143001"/>
            <a:ext cx="12019856"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554856" y="133916"/>
            <a:ext cx="10637144"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0200" y="133917"/>
            <a:ext cx="10591800"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11554"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209703"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35473"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3969"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1" name="Title 1"/>
          <p:cNvSpPr txBox="1">
            <a:spLocks/>
          </p:cNvSpPr>
          <p:nvPr/>
        </p:nvSpPr>
        <p:spPr>
          <a:xfrm>
            <a:off x="2251547" y="254658"/>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a:solidFill>
                  <a:srgbClr val="0D30DD"/>
                </a:solidFill>
                <a:latin typeface="Cambria" pitchFamily="18" charset="0"/>
              </a:rPr>
              <a:t>ĐẶC ĐIỂM SÔNG NGÒI</a:t>
            </a:r>
            <a:endParaRPr lang="en-US" sz="3200" b="1" dirty="0">
              <a:solidFill>
                <a:srgbClr val="0D30DD"/>
              </a:solidFill>
              <a:latin typeface="Cambria" pitchFamily="18" charset="0"/>
            </a:endParaRPr>
          </a:p>
        </p:txBody>
      </p:sp>
      <p:sp>
        <p:nvSpPr>
          <p:cNvPr id="3" name="Rectangle 2"/>
          <p:cNvSpPr/>
          <p:nvPr/>
        </p:nvSpPr>
        <p:spPr>
          <a:xfrm>
            <a:off x="519488" y="1154767"/>
            <a:ext cx="7498607" cy="1077218"/>
          </a:xfrm>
          <a:prstGeom prst="rect">
            <a:avLst/>
          </a:prstGeom>
        </p:spPr>
        <p:txBody>
          <a:bodyPr wrap="square">
            <a:spAutoFit/>
          </a:bodyPr>
          <a:lstStyle/>
          <a:p>
            <a:pPr lvl="0" algn="just"/>
            <a:r>
              <a:rPr lang="en-US" sz="3200" b="1">
                <a:solidFill>
                  <a:srgbClr val="FF0000"/>
                </a:solidFill>
                <a:latin typeface="Times New Roman" panose="02020603050405020304" pitchFamily="18" charset="0"/>
                <a:cs typeface="Times New Roman" panose="02020603050405020304" pitchFamily="18" charset="0"/>
              </a:rPr>
              <a:t>c. Phần lớn sông ngòi chảy theo hai hướng chính</a:t>
            </a:r>
          </a:p>
        </p:txBody>
      </p:sp>
      <p:sp>
        <p:nvSpPr>
          <p:cNvPr id="24" name="Rectangle 23"/>
          <p:cNvSpPr/>
          <p:nvPr/>
        </p:nvSpPr>
        <p:spPr>
          <a:xfrm>
            <a:off x="1358633" y="2209800"/>
            <a:ext cx="6354199" cy="1384995"/>
          </a:xfrm>
          <a:prstGeom prst="rect">
            <a:avLst/>
          </a:prstGeom>
          <a:solidFill>
            <a:srgbClr val="BCFCD4"/>
          </a:solidFill>
          <a:ln w="12700">
            <a:solidFill>
              <a:srgbClr val="009900"/>
            </a:solidFill>
          </a:ln>
        </p:spPr>
        <p:txBody>
          <a:bodyPr wrap="square">
            <a:spAutoFit/>
          </a:bodyPr>
          <a:lstStyle/>
          <a:p>
            <a:pPr algn="just"/>
            <a:r>
              <a:rPr lang="en-US" sz="2800" i="1" dirty="0" err="1">
                <a:solidFill>
                  <a:srgbClr val="FF0000"/>
                </a:solidFill>
                <a:latin typeface="Cambria" panose="02040503050406030204" pitchFamily="18" charset="0"/>
                <a:ea typeface="Cambria" panose="02040503050406030204" pitchFamily="18" charset="0"/>
              </a:rPr>
              <a:t>Xác</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định</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một</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số</a:t>
            </a:r>
            <a:r>
              <a:rPr lang="en-US" sz="2800" i="1" dirty="0">
                <a:solidFill>
                  <a:srgbClr val="FF0000"/>
                </a:solidFill>
                <a:latin typeface="Cambria" panose="02040503050406030204" pitchFamily="18" charset="0"/>
                <a:ea typeface="Cambria" panose="02040503050406030204" pitchFamily="18" charset="0"/>
              </a:rPr>
              <a:t> con </a:t>
            </a:r>
            <a:r>
              <a:rPr lang="en-US" sz="2800" i="1" dirty="0" err="1">
                <a:solidFill>
                  <a:srgbClr val="FF0000"/>
                </a:solidFill>
                <a:latin typeface="Cambria" panose="02040503050406030204" pitchFamily="18" charset="0"/>
                <a:ea typeface="Cambria" panose="02040503050406030204" pitchFamily="18" charset="0"/>
              </a:rPr>
              <a:t>sông</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chảy</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theo</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hướng</a:t>
            </a:r>
            <a:r>
              <a:rPr lang="en-US" sz="2800" i="1" dirty="0">
                <a:solidFill>
                  <a:srgbClr val="FF0000"/>
                </a:solidFill>
                <a:latin typeface="Cambria" panose="02040503050406030204" pitchFamily="18" charset="0"/>
                <a:ea typeface="Cambria" panose="02040503050406030204" pitchFamily="18" charset="0"/>
              </a:rPr>
              <a:t> TB – ĐN </a:t>
            </a:r>
            <a:r>
              <a:rPr lang="en-US" sz="2800" i="1" dirty="0" err="1">
                <a:solidFill>
                  <a:srgbClr val="FF0000"/>
                </a:solidFill>
                <a:latin typeface="Cambria" panose="02040503050406030204" pitchFamily="18" charset="0"/>
                <a:ea typeface="Cambria" panose="02040503050406030204" pitchFamily="18" charset="0"/>
              </a:rPr>
              <a:t>và</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vòng</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cung</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trên</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hình</a:t>
            </a:r>
            <a:r>
              <a:rPr lang="en-US" sz="2800" i="1" dirty="0">
                <a:solidFill>
                  <a:srgbClr val="FF0000"/>
                </a:solidFill>
                <a:latin typeface="Cambria" panose="02040503050406030204" pitchFamily="18" charset="0"/>
                <a:ea typeface="Cambria" panose="02040503050406030204" pitchFamily="18" charset="0"/>
              </a:rPr>
              <a:t> 1. </a:t>
            </a:r>
            <a:r>
              <a:rPr lang="en-US" sz="2800" i="1" dirty="0" err="1">
                <a:solidFill>
                  <a:srgbClr val="FF0000"/>
                </a:solidFill>
                <a:latin typeface="Cambria" panose="02040503050406030204" pitchFamily="18" charset="0"/>
                <a:ea typeface="Cambria" panose="02040503050406030204" pitchFamily="18" charset="0"/>
              </a:rPr>
              <a:t>Giải</a:t>
            </a:r>
            <a:r>
              <a:rPr lang="en-US" sz="2800" i="1" dirty="0">
                <a:solidFill>
                  <a:srgbClr val="FF0000"/>
                </a:solidFill>
                <a:latin typeface="Cambria" panose="02040503050406030204" pitchFamily="18" charset="0"/>
                <a:ea typeface="Cambria" panose="02040503050406030204" pitchFamily="18" charset="0"/>
              </a:rPr>
              <a:t> </a:t>
            </a:r>
            <a:r>
              <a:rPr lang="en-US" sz="2800" i="1" dirty="0" err="1">
                <a:solidFill>
                  <a:srgbClr val="FF0000"/>
                </a:solidFill>
                <a:latin typeface="Cambria" panose="02040503050406030204" pitchFamily="18" charset="0"/>
                <a:ea typeface="Cambria" panose="02040503050406030204" pitchFamily="18" charset="0"/>
              </a:rPr>
              <a:t>thích</a:t>
            </a:r>
            <a:r>
              <a:rPr lang="en-US" sz="2800" i="1" dirty="0">
                <a:solidFill>
                  <a:srgbClr val="FF0000"/>
                </a:solidFill>
                <a:latin typeface="Cambria" panose="02040503050406030204" pitchFamily="18" charset="0"/>
                <a:ea typeface="Cambria" panose="02040503050406030204" pitchFamily="18" charset="0"/>
              </a:rPr>
              <a:t>.</a:t>
            </a:r>
            <a:endParaRPr lang="vi-VN" sz="2800" i="1" dirty="0">
              <a:solidFill>
                <a:srgbClr val="FF0000"/>
              </a:solidFill>
              <a:latin typeface="Cambria" panose="02040503050406030204" pitchFamily="18" charset="0"/>
              <a:ea typeface="Cambria" panose="02040503050406030204" pitchFamily="18" charset="0"/>
            </a:endParaRPr>
          </a:p>
        </p:txBody>
      </p:sp>
      <p:pic>
        <p:nvPicPr>
          <p:cNvPr id="25"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0729" y="22098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roup 25"/>
          <p:cNvGrpSpPr/>
          <p:nvPr/>
        </p:nvGrpSpPr>
        <p:grpSpPr>
          <a:xfrm>
            <a:off x="121413" y="2252675"/>
            <a:ext cx="1256547" cy="1160421"/>
            <a:chOff x="328593" y="3259179"/>
            <a:chExt cx="1256547" cy="1465221"/>
          </a:xfrm>
        </p:grpSpPr>
        <p:pic>
          <p:nvPicPr>
            <p:cNvPr id="27"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7" name="Rectangle 36"/>
          <p:cNvSpPr/>
          <p:nvPr/>
        </p:nvSpPr>
        <p:spPr>
          <a:xfrm>
            <a:off x="320119" y="4217380"/>
            <a:ext cx="7883173" cy="1477328"/>
          </a:xfrm>
          <a:prstGeom prst="rect">
            <a:avLst/>
          </a:prstGeom>
          <a:solidFill>
            <a:srgbClr val="FFCCFF"/>
          </a:solidFill>
          <a:ln w="12700">
            <a:solidFill>
              <a:srgbClr val="0070C0"/>
            </a:solidFill>
          </a:ln>
        </p:spPr>
        <p:txBody>
          <a:bodyPr wrap="square">
            <a:spAutoFit/>
          </a:bodyPr>
          <a:lstStyle/>
          <a:p>
            <a:pPr algn="just"/>
            <a:r>
              <a:rPr lang="en-US" sz="3000" b="1">
                <a:solidFill>
                  <a:srgbClr val="F11BAA"/>
                </a:solidFill>
                <a:latin typeface="Cambria" panose="02040503050406030204" pitchFamily="18" charset="0"/>
                <a:ea typeface="Cambria" panose="02040503050406030204" pitchFamily="18" charset="0"/>
              </a:rPr>
              <a:t>- </a:t>
            </a:r>
            <a:r>
              <a:rPr lang="en-US" sz="3000" b="1" dirty="0" err="1">
                <a:solidFill>
                  <a:srgbClr val="F11BAA"/>
                </a:solidFill>
                <a:latin typeface="Cambria" panose="02040503050406030204" pitchFamily="18" charset="0"/>
                <a:ea typeface="Cambria" panose="02040503050406030204" pitchFamily="18" charset="0"/>
              </a:rPr>
              <a:t>Nguyên</a:t>
            </a:r>
            <a:r>
              <a:rPr lang="en-US" sz="3000" b="1" dirty="0">
                <a:solidFill>
                  <a:srgbClr val="F11BAA"/>
                </a:solidFill>
                <a:latin typeface="Cambria" panose="02040503050406030204" pitchFamily="18" charset="0"/>
                <a:ea typeface="Cambria" panose="02040503050406030204" pitchFamily="18" charset="0"/>
              </a:rPr>
              <a:t> </a:t>
            </a:r>
            <a:r>
              <a:rPr lang="en-US" sz="3000" b="1" dirty="0" err="1">
                <a:solidFill>
                  <a:srgbClr val="F11BAA"/>
                </a:solidFill>
                <a:latin typeface="Cambria" panose="02040503050406030204" pitchFamily="18" charset="0"/>
                <a:ea typeface="Cambria" panose="02040503050406030204" pitchFamily="18" charset="0"/>
              </a:rPr>
              <a:t>nhân</a:t>
            </a:r>
            <a:r>
              <a:rPr lang="en-US" sz="3000" b="1" dirty="0">
                <a:solidFill>
                  <a:srgbClr val="F11BAA"/>
                </a:solidFill>
                <a:latin typeface="Cambria" panose="02040503050406030204" pitchFamily="18" charset="0"/>
                <a:ea typeface="Cambria" panose="02040503050406030204" pitchFamily="18" charset="0"/>
              </a:rPr>
              <a:t>: </a:t>
            </a:r>
            <a:r>
              <a:rPr lang="en-US" sz="3000" b="1" dirty="0">
                <a:solidFill>
                  <a:srgbClr val="009900"/>
                </a:solidFill>
                <a:latin typeface="Cambria" panose="02040503050406030204" pitchFamily="18" charset="0"/>
                <a:ea typeface="Cambria" panose="02040503050406030204" pitchFamily="18" charset="0"/>
              </a:rPr>
              <a:t>h</a:t>
            </a:r>
            <a:r>
              <a:rPr lang="vi-VN" sz="3000" b="1" dirty="0">
                <a:solidFill>
                  <a:srgbClr val="009900"/>
                </a:solidFill>
                <a:latin typeface="Cambria" panose="02040503050406030204" pitchFamily="18" charset="0"/>
                <a:ea typeface="Cambria" panose="02040503050406030204" pitchFamily="18" charset="0"/>
              </a:rPr>
              <a:t>ướng nghiêng TB- ĐN và vòng cung</a:t>
            </a:r>
            <a:r>
              <a:rPr lang="en-US" sz="3000" b="1" dirty="0">
                <a:solidFill>
                  <a:srgbClr val="009900"/>
                </a:solidFill>
                <a:latin typeface="Cambria" panose="02040503050406030204" pitchFamily="18" charset="0"/>
                <a:ea typeface="Cambria" panose="02040503050406030204" pitchFamily="18" charset="0"/>
              </a:rPr>
              <a:t> </a:t>
            </a:r>
            <a:r>
              <a:rPr lang="en-US" sz="3000" b="1" dirty="0" err="1">
                <a:solidFill>
                  <a:srgbClr val="009900"/>
                </a:solidFill>
                <a:latin typeface="Cambria" panose="02040503050406030204" pitchFamily="18" charset="0"/>
                <a:ea typeface="Cambria" panose="02040503050406030204" pitchFamily="18" charset="0"/>
              </a:rPr>
              <a:t>của</a:t>
            </a:r>
            <a:r>
              <a:rPr lang="en-US" sz="3000" b="1" dirty="0">
                <a:solidFill>
                  <a:srgbClr val="009900"/>
                </a:solidFill>
                <a:latin typeface="Cambria" panose="02040503050406030204" pitchFamily="18" charset="0"/>
                <a:ea typeface="Cambria" panose="02040503050406030204" pitchFamily="18" charset="0"/>
              </a:rPr>
              <a:t> </a:t>
            </a:r>
            <a:r>
              <a:rPr lang="vi-VN" sz="3000" b="1" dirty="0">
                <a:solidFill>
                  <a:srgbClr val="009900"/>
                </a:solidFill>
                <a:latin typeface="Cambria" panose="02040503050406030204" pitchFamily="18" charset="0"/>
                <a:ea typeface="Cambria" panose="02040503050406030204" pitchFamily="18" charset="0"/>
              </a:rPr>
              <a:t>địa hình ảnh hưởng đến hướng chảy sông ngòi</a:t>
            </a:r>
            <a:r>
              <a:rPr lang="en-US" sz="3000" b="1" dirty="0">
                <a:solidFill>
                  <a:srgbClr val="009900"/>
                </a:solidFill>
                <a:latin typeface="Cambria" panose="02040503050406030204" pitchFamily="18" charset="0"/>
                <a:ea typeface="Cambria" panose="02040503050406030204" pitchFamily="18" charset="0"/>
              </a:rPr>
              <a:t>.</a:t>
            </a:r>
            <a:endParaRPr lang="vi-VN" sz="3000" b="1" dirty="0">
              <a:solidFill>
                <a:srgbClr val="0099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10"/>
          <a:stretch>
            <a:fillRect/>
          </a:stretch>
        </p:blipFill>
        <p:spPr>
          <a:xfrm>
            <a:off x="8299570" y="1136234"/>
            <a:ext cx="3904044" cy="5465842"/>
          </a:xfrm>
          <a:prstGeom prst="rect">
            <a:avLst/>
          </a:prstGeom>
        </p:spPr>
      </p:pic>
      <p:sp>
        <p:nvSpPr>
          <p:cNvPr id="44" name="Rounded Rectangular Callout 43"/>
          <p:cNvSpPr/>
          <p:nvPr/>
        </p:nvSpPr>
        <p:spPr>
          <a:xfrm>
            <a:off x="10594354" y="1371032"/>
            <a:ext cx="1076711" cy="234086"/>
          </a:xfrm>
          <a:prstGeom prst="wedgeRoundRectCallout">
            <a:avLst>
              <a:gd name="adj1" fmla="val -155355"/>
              <a:gd name="adj2" fmla="val 67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600" b="1" dirty="0" err="1"/>
              <a:t>Sông</a:t>
            </a:r>
            <a:r>
              <a:rPr lang="en-US" sz="1600" b="1" dirty="0"/>
              <a:t> </a:t>
            </a:r>
            <a:r>
              <a:rPr lang="en-US" sz="1600" b="1" dirty="0" err="1"/>
              <a:t>Gâm</a:t>
            </a:r>
            <a:endParaRPr lang="en-US" sz="1600" b="1" dirty="0"/>
          </a:p>
        </p:txBody>
      </p:sp>
      <p:sp>
        <p:nvSpPr>
          <p:cNvPr id="45" name="Rounded Rectangular Callout 44"/>
          <p:cNvSpPr/>
          <p:nvPr/>
        </p:nvSpPr>
        <p:spPr>
          <a:xfrm>
            <a:off x="10363200" y="1626669"/>
            <a:ext cx="1057899" cy="215235"/>
          </a:xfrm>
          <a:prstGeom prst="wedgeRoundRectCallout">
            <a:avLst>
              <a:gd name="adj1" fmla="val -116329"/>
              <a:gd name="adj2" fmla="val 3353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600" b="1" dirty="0" err="1"/>
              <a:t>Sông</a:t>
            </a:r>
            <a:r>
              <a:rPr lang="en-US" sz="1600" b="1" dirty="0"/>
              <a:t> </a:t>
            </a:r>
            <a:r>
              <a:rPr lang="en-US" sz="1600" b="1" dirty="0" err="1"/>
              <a:t>Cầu</a:t>
            </a:r>
            <a:endParaRPr lang="en-US" sz="1600" b="1" dirty="0"/>
          </a:p>
        </p:txBody>
      </p:sp>
      <p:sp>
        <p:nvSpPr>
          <p:cNvPr id="46" name="Rounded Rectangular Callout 45"/>
          <p:cNvSpPr/>
          <p:nvPr/>
        </p:nvSpPr>
        <p:spPr>
          <a:xfrm>
            <a:off x="10363200" y="1863455"/>
            <a:ext cx="1341303" cy="228599"/>
          </a:xfrm>
          <a:prstGeom prst="wedgeRoundRectCallout">
            <a:avLst>
              <a:gd name="adj1" fmla="val -85775"/>
              <a:gd name="adj2" fmla="val -37798"/>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600" b="1" dirty="0" err="1"/>
              <a:t>Sông</a:t>
            </a:r>
            <a:r>
              <a:rPr lang="en-US" sz="1600" b="1" dirty="0"/>
              <a:t> </a:t>
            </a:r>
            <a:r>
              <a:rPr lang="en-US" sz="1600" b="1" dirty="0" err="1"/>
              <a:t>Thương</a:t>
            </a:r>
            <a:endParaRPr lang="en-US" sz="1600" b="1" dirty="0"/>
          </a:p>
        </p:txBody>
      </p:sp>
      <p:sp>
        <p:nvSpPr>
          <p:cNvPr id="39" name="Rounded Rectangular Callout 38"/>
          <p:cNvSpPr/>
          <p:nvPr/>
        </p:nvSpPr>
        <p:spPr>
          <a:xfrm>
            <a:off x="10059883" y="1127066"/>
            <a:ext cx="1278768" cy="227665"/>
          </a:xfrm>
          <a:prstGeom prst="wedgeRoundRectCallout">
            <a:avLst>
              <a:gd name="adj1" fmla="val -117984"/>
              <a:gd name="adj2" fmla="val 18569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b="1" dirty="0" err="1"/>
              <a:t>Sông</a:t>
            </a:r>
            <a:r>
              <a:rPr lang="en-US" b="1" dirty="0"/>
              <a:t> </a:t>
            </a:r>
            <a:r>
              <a:rPr lang="en-US" b="1" dirty="0" err="1"/>
              <a:t>Hồng</a:t>
            </a:r>
            <a:endParaRPr lang="en-US" b="1" dirty="0"/>
          </a:p>
        </p:txBody>
      </p:sp>
      <p:sp>
        <p:nvSpPr>
          <p:cNvPr id="40" name="Rounded Rectangular Callout 39"/>
          <p:cNvSpPr/>
          <p:nvPr/>
        </p:nvSpPr>
        <p:spPr>
          <a:xfrm>
            <a:off x="8202514" y="1168904"/>
            <a:ext cx="973504" cy="189376"/>
          </a:xfrm>
          <a:prstGeom prst="wedgeRoundRectCallout">
            <a:avLst>
              <a:gd name="adj1" fmla="val 24167"/>
              <a:gd name="adj2" fmla="val 27974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b="1" dirty="0" err="1"/>
              <a:t>Sông</a:t>
            </a:r>
            <a:r>
              <a:rPr lang="en-US" b="1" dirty="0"/>
              <a:t> </a:t>
            </a:r>
            <a:r>
              <a:rPr lang="en-US" b="1" dirty="0" err="1"/>
              <a:t>Đà</a:t>
            </a:r>
            <a:endParaRPr lang="en-US" b="1" dirty="0"/>
          </a:p>
        </p:txBody>
      </p:sp>
      <p:sp>
        <p:nvSpPr>
          <p:cNvPr id="41" name="Rounded Rectangular Callout 40"/>
          <p:cNvSpPr/>
          <p:nvPr/>
        </p:nvSpPr>
        <p:spPr>
          <a:xfrm>
            <a:off x="7679466" y="1785707"/>
            <a:ext cx="1046095" cy="249573"/>
          </a:xfrm>
          <a:prstGeom prst="wedgeRoundRectCallout">
            <a:avLst>
              <a:gd name="adj1" fmla="val 79572"/>
              <a:gd name="adj2" fmla="val 7763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b="1" dirty="0" err="1"/>
              <a:t>Sông</a:t>
            </a:r>
            <a:r>
              <a:rPr lang="en-US" b="1" dirty="0"/>
              <a:t> </a:t>
            </a:r>
            <a:r>
              <a:rPr lang="en-US" b="1" dirty="0" err="1"/>
              <a:t>Mã</a:t>
            </a:r>
            <a:endParaRPr lang="en-US" b="1" dirty="0"/>
          </a:p>
        </p:txBody>
      </p:sp>
      <p:sp>
        <p:nvSpPr>
          <p:cNvPr id="42" name="Rounded Rectangular Callout 41"/>
          <p:cNvSpPr/>
          <p:nvPr/>
        </p:nvSpPr>
        <p:spPr>
          <a:xfrm>
            <a:off x="8018096" y="2966830"/>
            <a:ext cx="973504" cy="189376"/>
          </a:xfrm>
          <a:prstGeom prst="wedgeRoundRectCallout">
            <a:avLst>
              <a:gd name="adj1" fmla="val 75120"/>
              <a:gd name="adj2" fmla="val -19295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b="1" dirty="0" err="1"/>
              <a:t>Sông</a:t>
            </a:r>
            <a:r>
              <a:rPr lang="en-US" b="1" dirty="0"/>
              <a:t> </a:t>
            </a:r>
            <a:r>
              <a:rPr lang="en-US" b="1" dirty="0" err="1"/>
              <a:t>Cả</a:t>
            </a:r>
            <a:endParaRPr lang="en-US" b="1" dirty="0"/>
          </a:p>
        </p:txBody>
      </p:sp>
      <p:sp>
        <p:nvSpPr>
          <p:cNvPr id="43" name="Rounded Rectangular Callout 42"/>
          <p:cNvSpPr/>
          <p:nvPr/>
        </p:nvSpPr>
        <p:spPr>
          <a:xfrm>
            <a:off x="7887317" y="5638800"/>
            <a:ext cx="1207468" cy="381000"/>
          </a:xfrm>
          <a:prstGeom prst="wedgeRoundRectCallout">
            <a:avLst>
              <a:gd name="adj1" fmla="val 101284"/>
              <a:gd name="adj2" fmla="val 2493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b="1" dirty="0" err="1"/>
              <a:t>Sông</a:t>
            </a:r>
            <a:r>
              <a:rPr lang="en-US" b="1" dirty="0"/>
              <a:t> </a:t>
            </a:r>
            <a:r>
              <a:rPr lang="en-US" b="1" dirty="0" err="1"/>
              <a:t>Hậu</a:t>
            </a:r>
            <a:endParaRPr lang="en-US" b="1" dirty="0"/>
          </a:p>
        </p:txBody>
      </p:sp>
      <p:sp>
        <p:nvSpPr>
          <p:cNvPr id="14" name="Rectangle 13"/>
          <p:cNvSpPr/>
          <p:nvPr/>
        </p:nvSpPr>
        <p:spPr>
          <a:xfrm>
            <a:off x="1279256" y="2117467"/>
            <a:ext cx="6924036" cy="1015663"/>
          </a:xfrm>
          <a:prstGeom prst="rect">
            <a:avLst/>
          </a:prstGeom>
        </p:spPr>
        <p:txBody>
          <a:bodyPr wrap="square">
            <a:spAutoFit/>
          </a:bodyPr>
          <a:lstStyle/>
          <a:p>
            <a:pPr lvl="0" algn="just"/>
            <a:r>
              <a:rPr lang="en-US" sz="3000" b="1">
                <a:solidFill>
                  <a:srgbClr val="0D30DD"/>
                </a:solidFill>
                <a:latin typeface="Cambria" panose="02040503050406030204" pitchFamily="18" charset="0"/>
                <a:ea typeface="Cambria" panose="02040503050406030204" pitchFamily="18" charset="0"/>
              </a:rPr>
              <a:t>-</a:t>
            </a:r>
            <a:r>
              <a:rPr lang="vi-VN" sz="3000" b="1">
                <a:solidFill>
                  <a:srgbClr val="0D30DD"/>
                </a:solidFill>
                <a:latin typeface="Cambria" panose="02040503050406030204" pitchFamily="18" charset="0"/>
                <a:ea typeface="Cambria" panose="02040503050406030204" pitchFamily="18" charset="0"/>
              </a:rPr>
              <a:t> </a:t>
            </a:r>
            <a:r>
              <a:rPr lang="en-US" sz="3000" b="1">
                <a:solidFill>
                  <a:srgbClr val="0D30DD"/>
                </a:solidFill>
                <a:latin typeface="Cambria" panose="02040503050406030204" pitchFamily="18" charset="0"/>
                <a:ea typeface="Cambria" panose="02040503050406030204" pitchFamily="18" charset="0"/>
              </a:rPr>
              <a:t>Hướng TB – ĐN: </a:t>
            </a:r>
            <a:r>
              <a:rPr lang="en-US" sz="3000" b="1">
                <a:solidFill>
                  <a:prstClr val="black"/>
                </a:solidFill>
                <a:latin typeface="Cambria" panose="02040503050406030204" pitchFamily="18" charset="0"/>
                <a:ea typeface="Cambria" panose="02040503050406030204" pitchFamily="18" charset="0"/>
              </a:rPr>
              <a:t>sông Hồng, sông Đà, sông Mã, sông Cả, sông Hậu,…</a:t>
            </a:r>
            <a:endParaRPr lang="vi-VN" sz="3000" b="1" dirty="0">
              <a:solidFill>
                <a:prstClr val="black"/>
              </a:solidFill>
              <a:latin typeface="Cambria" panose="02040503050406030204" pitchFamily="18" charset="0"/>
              <a:ea typeface="Cambria" panose="02040503050406030204" pitchFamily="18" charset="0"/>
            </a:endParaRPr>
          </a:p>
        </p:txBody>
      </p:sp>
      <p:sp>
        <p:nvSpPr>
          <p:cNvPr id="16" name="Rectangle 15"/>
          <p:cNvSpPr/>
          <p:nvPr/>
        </p:nvSpPr>
        <p:spPr>
          <a:xfrm>
            <a:off x="1182978" y="3130551"/>
            <a:ext cx="7020314" cy="1015663"/>
          </a:xfrm>
          <a:prstGeom prst="rect">
            <a:avLst/>
          </a:prstGeom>
        </p:spPr>
        <p:txBody>
          <a:bodyPr wrap="square">
            <a:spAutoFit/>
          </a:bodyPr>
          <a:lstStyle/>
          <a:p>
            <a:pPr lvl="0" algn="just"/>
            <a:r>
              <a:rPr lang="en-US" sz="3000" b="1">
                <a:solidFill>
                  <a:srgbClr val="0D30DD"/>
                </a:solidFill>
                <a:latin typeface="Times New Roman" panose="02020603050405020304" pitchFamily="18" charset="0"/>
                <a:ea typeface="Cambria" panose="02040503050406030204" pitchFamily="18" charset="0"/>
                <a:cs typeface="Times New Roman" panose="02020603050405020304" pitchFamily="18" charset="0"/>
              </a:rPr>
              <a:t>- Hướng vòng cung: </a:t>
            </a:r>
            <a:r>
              <a:rPr lang="en-US" sz="3000" b="1">
                <a:solidFill>
                  <a:prstClr val="black"/>
                </a:solidFill>
                <a:latin typeface="Times New Roman" panose="02020603050405020304" pitchFamily="18" charset="0"/>
                <a:ea typeface="Cambria" panose="02040503050406030204" pitchFamily="18" charset="0"/>
                <a:cs typeface="Times New Roman" panose="02020603050405020304" pitchFamily="18" charset="0"/>
              </a:rPr>
              <a:t>sông Cầu, sông Thương, sông Gâm,…</a:t>
            </a:r>
            <a:endParaRPr lang="en-US" sz="30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82870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22" presetClass="exit" presetSubtype="4" fill="hold" grpId="1" nodeType="withEffect">
                                  <p:stCondLst>
                                    <p:cond delay="0"/>
                                  </p:stCondLst>
                                  <p:childTnLst>
                                    <p:animEffect transition="out" filter="wipe(down)">
                                      <p:cBhvr>
                                        <p:cTn id="17" dur="500"/>
                                        <p:tgtEl>
                                          <p:spTgt spid="24"/>
                                        </p:tgtEl>
                                      </p:cBhvr>
                                    </p:animEffect>
                                    <p:set>
                                      <p:cBhvr>
                                        <p:cTn id="18" dur="1" fill="hold">
                                          <p:stCondLst>
                                            <p:cond delay="499"/>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randombar(horizontal)">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randombar(horizontal)">
                                      <p:cBhvr>
                                        <p:cTn id="28" dur="500"/>
                                        <p:tgtEl>
                                          <p:spTgt spid="3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randombar(horizontal)">
                                      <p:cBhvr>
                                        <p:cTn id="31" dur="500"/>
                                        <p:tgtEl>
                                          <p:spTgt spid="4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randombar(horizontal)">
                                      <p:cBhvr>
                                        <p:cTn id="34" dur="500"/>
                                        <p:tgtEl>
                                          <p:spTgt spid="4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randombar(horizontal)">
                                      <p:cBhvr>
                                        <p:cTn id="37" dur="500"/>
                                        <p:tgtEl>
                                          <p:spTgt spid="4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randombar(horizontal)">
                                      <p:cBhvr>
                                        <p:cTn id="40" dur="500"/>
                                        <p:tgtEl>
                                          <p:spTgt spid="43"/>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randombar(horizontal)">
                                      <p:cBhvr>
                                        <p:cTn id="48" dur="500"/>
                                        <p:tgtEl>
                                          <p:spTgt spid="44"/>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randombar(horizontal)">
                                      <p:cBhvr>
                                        <p:cTn id="51" dur="500"/>
                                        <p:tgtEl>
                                          <p:spTgt spid="45"/>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randombar(horizontal)">
                                      <p:cBhvr>
                                        <p:cTn id="54" dur="500"/>
                                        <p:tgtEl>
                                          <p:spTgt spid="4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down)">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4" presetClass="entr" presetSubtype="10" fill="hold" nodeType="clickEffect">
                                  <p:stCondLst>
                                    <p:cond delay="0"/>
                                  </p:stCondLst>
                                  <p:childTnLst>
                                    <p:set>
                                      <p:cBhvr>
                                        <p:cTn id="61" dur="1" fill="hold">
                                          <p:stCondLst>
                                            <p:cond delay="0"/>
                                          </p:stCondLst>
                                        </p:cTn>
                                        <p:tgtEl>
                                          <p:spTgt spid="37">
                                            <p:txEl>
                                              <p:pRg st="0" end="0"/>
                                            </p:txEl>
                                          </p:spTgt>
                                        </p:tgtEl>
                                        <p:attrNameLst>
                                          <p:attrName>style.visibility</p:attrName>
                                        </p:attrNameLst>
                                      </p:cBhvr>
                                      <p:to>
                                        <p:strVal val="visible"/>
                                      </p:to>
                                    </p:set>
                                    <p:animEffect transition="in" filter="randombar(horizontal)">
                                      <p:cBhvr>
                                        <p:cTn id="62" dur="500"/>
                                        <p:tgtEl>
                                          <p:spTgt spid="37">
                                            <p:txEl>
                                              <p:pRg st="0" end="0"/>
                                            </p:txEl>
                                          </p:spTgt>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37"/>
                                        </p:tgtEl>
                                        <p:attrNameLst>
                                          <p:attrName>style.visibility</p:attrName>
                                        </p:attrNameLst>
                                      </p:cBhvr>
                                      <p:to>
                                        <p:strVal val="visible"/>
                                      </p:to>
                                    </p:set>
                                    <p:animEffect transition="in" filter="randombar(horizontal)">
                                      <p:cBhvr>
                                        <p:cTn id="6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37" grpId="0" animBg="1"/>
      <p:bldP spid="44" grpId="0" animBg="1"/>
      <p:bldP spid="45" grpId="0" animBg="1"/>
      <p:bldP spid="46" grpId="0" animBg="1"/>
      <p:bldP spid="39" grpId="0" animBg="1"/>
      <p:bldP spid="40" grpId="0" animBg="1"/>
      <p:bldP spid="41" grpId="0" animBg="1"/>
      <p:bldP spid="42" grpId="0" animBg="1"/>
      <p:bldP spid="43" grpId="0" animBg="1"/>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524000" y="304801"/>
            <a:ext cx="914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2800">
              <a:solidFill>
                <a:srgbClr val="000066"/>
              </a:solidFill>
              <a:latin typeface="Times New Roman" panose="02020603050405020304" pitchFamily="18" charset="0"/>
            </a:endParaRPr>
          </a:p>
        </p:txBody>
      </p:sp>
      <p:pic>
        <p:nvPicPr>
          <p:cNvPr id="345091" name="Picture 3" descr="184656_10150095325581491_704841490_6974966_3470050_n"/>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3" name="Text Box 5"/>
          <p:cNvSpPr txBox="1">
            <a:spLocks noChangeArrowheads="1"/>
          </p:cNvSpPr>
          <p:nvPr/>
        </p:nvSpPr>
        <p:spPr bwMode="auto">
          <a:xfrm>
            <a:off x="2819400" y="914401"/>
            <a:ext cx="25908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FF0000"/>
                </a:solidFill>
                <a:latin typeface="Times New Roman" panose="02020603050405020304" pitchFamily="18" charset="0"/>
              </a:rPr>
              <a:t> SÔNG GÂM</a:t>
            </a:r>
          </a:p>
        </p:txBody>
      </p:sp>
      <p:pic>
        <p:nvPicPr>
          <p:cNvPr id="345097" name="Picture 9" descr="IMG_32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5200"/>
            <a:ext cx="6096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098" name="Text Box 10"/>
          <p:cNvSpPr txBox="1">
            <a:spLocks noChangeArrowheads="1"/>
          </p:cNvSpPr>
          <p:nvPr/>
        </p:nvSpPr>
        <p:spPr bwMode="auto">
          <a:xfrm>
            <a:off x="3276600" y="4419601"/>
            <a:ext cx="2133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FF3300"/>
                </a:solidFill>
                <a:latin typeface="Times New Roman" panose="02020603050405020304" pitchFamily="18" charset="0"/>
              </a:rPr>
              <a:t>SÔNG BA</a:t>
            </a:r>
          </a:p>
        </p:txBody>
      </p:sp>
      <p:pic>
        <p:nvPicPr>
          <p:cNvPr id="10" name="Picture 3" descr="image00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0"/>
            <a:ext cx="6019800" cy="3429000"/>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1" name="Text Box 10"/>
          <p:cNvSpPr txBox="1">
            <a:spLocks noChangeArrowheads="1"/>
          </p:cNvSpPr>
          <p:nvPr/>
        </p:nvSpPr>
        <p:spPr bwMode="auto">
          <a:xfrm>
            <a:off x="8305800" y="914401"/>
            <a:ext cx="23622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FF0000"/>
                </a:solidFill>
                <a:latin typeface="Times New Roman" panose="02020603050405020304" pitchFamily="18" charset="0"/>
                <a:cs typeface="Times New Roman" panose="02020603050405020304" pitchFamily="18" charset="0"/>
              </a:rPr>
              <a:t>SÔNG CẦU</a:t>
            </a:r>
          </a:p>
        </p:txBody>
      </p:sp>
      <p:pic>
        <p:nvPicPr>
          <p:cNvPr id="12" name="Picture 31" descr="135769836950ecd5418083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3505200"/>
            <a:ext cx="6019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7"/>
          <p:cNvSpPr txBox="1">
            <a:spLocks noChangeArrowheads="1"/>
          </p:cNvSpPr>
          <p:nvPr/>
        </p:nvSpPr>
        <p:spPr bwMode="auto">
          <a:xfrm>
            <a:off x="8077200" y="4572000"/>
            <a:ext cx="2286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3000" b="1">
                <a:solidFill>
                  <a:srgbClr val="FF3300"/>
                </a:solidFill>
                <a:latin typeface="Times New Roman" panose="02020603050405020304" pitchFamily="18" charset="0"/>
              </a:rPr>
              <a:t>SÔNG</a:t>
            </a:r>
            <a:r>
              <a:rPr lang="en-US" altLang="en-US" sz="3000" b="1">
                <a:solidFill>
                  <a:srgbClr val="FF0000"/>
                </a:solidFill>
                <a:latin typeface="Times New Roman" panose="02020603050405020304" pitchFamily="18" charset="0"/>
              </a:rPr>
              <a:t>  LÔ</a:t>
            </a:r>
          </a:p>
        </p:txBody>
      </p:sp>
    </p:spTree>
    <p:extLst>
      <p:ext uri="{BB962C8B-B14F-4D97-AF65-F5344CB8AC3E}">
        <p14:creationId xmlns:p14="http://schemas.microsoft.com/office/powerpoint/2010/main" val="34742325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345091"/>
                                        </p:tgtEl>
                                        <p:attrNameLst>
                                          <p:attrName>style.visibility</p:attrName>
                                        </p:attrNameLst>
                                      </p:cBhvr>
                                      <p:to>
                                        <p:strVal val="visible"/>
                                      </p:to>
                                    </p:set>
                                    <p:anim calcmode="lin" valueType="num">
                                      <p:cBhvr>
                                        <p:cTn id="7" dur="500" fill="hold"/>
                                        <p:tgtEl>
                                          <p:spTgt spid="345091"/>
                                        </p:tgtEl>
                                        <p:attrNameLst>
                                          <p:attrName>ppt_w</p:attrName>
                                        </p:attrNameLst>
                                      </p:cBhvr>
                                      <p:tavLst>
                                        <p:tav tm="0">
                                          <p:val>
                                            <p:fltVal val="0"/>
                                          </p:val>
                                        </p:tav>
                                        <p:tav tm="100000">
                                          <p:val>
                                            <p:strVal val="#ppt_w"/>
                                          </p:val>
                                        </p:tav>
                                      </p:tavLst>
                                    </p:anim>
                                    <p:anim calcmode="lin" valueType="num">
                                      <p:cBhvr>
                                        <p:cTn id="8" dur="500" fill="hold"/>
                                        <p:tgtEl>
                                          <p:spTgt spid="345091"/>
                                        </p:tgtEl>
                                        <p:attrNameLst>
                                          <p:attrName>ppt_h</p:attrName>
                                        </p:attrNameLst>
                                      </p:cBhvr>
                                      <p:tavLst>
                                        <p:tav tm="0">
                                          <p:val>
                                            <p:fltVal val="0"/>
                                          </p:val>
                                        </p:tav>
                                        <p:tav tm="100000">
                                          <p:val>
                                            <p:strVal val="#ppt_h"/>
                                          </p:val>
                                        </p:tav>
                                      </p:tavLst>
                                    </p:anim>
                                    <p:animEffect transition="in" filter="fade">
                                      <p:cBhvr>
                                        <p:cTn id="9" dur="500"/>
                                        <p:tgtEl>
                                          <p:spTgt spid="345091"/>
                                        </p:tgtEl>
                                      </p:cBhvr>
                                    </p:animEffect>
                                  </p:childTnLst>
                                </p:cTn>
                              </p:par>
                            </p:childTnLst>
                          </p:cTn>
                        </p:par>
                        <p:par>
                          <p:cTn id="10" fill="hold" nodeType="afterGroup">
                            <p:stCondLst>
                              <p:cond delay="500"/>
                            </p:stCondLst>
                            <p:childTnLst>
                              <p:par>
                                <p:cTn id="11" presetID="53"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cTn>
                              </p:par>
                            </p:childTnLst>
                          </p:cTn>
                        </p:par>
                        <p:par>
                          <p:cTn id="16" fill="hold" nodeType="afterGroup">
                            <p:stCondLst>
                              <p:cond delay="1000"/>
                            </p:stCondLst>
                            <p:childTnLst>
                              <p:par>
                                <p:cTn id="17" presetID="53"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par>
                          <p:cTn id="22" fill="hold" nodeType="afterGroup">
                            <p:stCondLst>
                              <p:cond delay="1500"/>
                            </p:stCondLst>
                            <p:childTnLst>
                              <p:par>
                                <p:cTn id="23" presetID="53" presetClass="entr" presetSubtype="0" fill="hold" nodeType="afterEffect">
                                  <p:stCondLst>
                                    <p:cond delay="0"/>
                                  </p:stCondLst>
                                  <p:childTnLst>
                                    <p:set>
                                      <p:cBhvr>
                                        <p:cTn id="24" dur="1" fill="hold">
                                          <p:stCondLst>
                                            <p:cond delay="0"/>
                                          </p:stCondLst>
                                        </p:cTn>
                                        <p:tgtEl>
                                          <p:spTgt spid="345097"/>
                                        </p:tgtEl>
                                        <p:attrNameLst>
                                          <p:attrName>style.visibility</p:attrName>
                                        </p:attrNameLst>
                                      </p:cBhvr>
                                      <p:to>
                                        <p:strVal val="visible"/>
                                      </p:to>
                                    </p:set>
                                    <p:anim calcmode="lin" valueType="num">
                                      <p:cBhvr>
                                        <p:cTn id="25" dur="500" fill="hold"/>
                                        <p:tgtEl>
                                          <p:spTgt spid="345097"/>
                                        </p:tgtEl>
                                        <p:attrNameLst>
                                          <p:attrName>ppt_w</p:attrName>
                                        </p:attrNameLst>
                                      </p:cBhvr>
                                      <p:tavLst>
                                        <p:tav tm="0">
                                          <p:val>
                                            <p:fltVal val="0"/>
                                          </p:val>
                                        </p:tav>
                                        <p:tav tm="100000">
                                          <p:val>
                                            <p:strVal val="#ppt_w"/>
                                          </p:val>
                                        </p:tav>
                                      </p:tavLst>
                                    </p:anim>
                                    <p:anim calcmode="lin" valueType="num">
                                      <p:cBhvr>
                                        <p:cTn id="26" dur="500" fill="hold"/>
                                        <p:tgtEl>
                                          <p:spTgt spid="345097"/>
                                        </p:tgtEl>
                                        <p:attrNameLst>
                                          <p:attrName>ppt_h</p:attrName>
                                        </p:attrNameLst>
                                      </p:cBhvr>
                                      <p:tavLst>
                                        <p:tav tm="0">
                                          <p:val>
                                            <p:fltVal val="0"/>
                                          </p:val>
                                        </p:tav>
                                        <p:tav tm="100000">
                                          <p:val>
                                            <p:strVal val="#ppt_h"/>
                                          </p:val>
                                        </p:tav>
                                      </p:tavLst>
                                    </p:anim>
                                    <p:animEffect transition="in" filter="fade">
                                      <p:cBhvr>
                                        <p:cTn id="27" dur="500"/>
                                        <p:tgtEl>
                                          <p:spTgt spid="345097"/>
                                        </p:tgtEl>
                                      </p:cBhvr>
                                    </p:animEffect>
                                  </p:childTnLst>
                                </p:cTn>
                              </p:par>
                            </p:childTnLst>
                          </p:cTn>
                        </p:par>
                        <p:par>
                          <p:cTn id="28" fill="hold" nodeType="afterGroup">
                            <p:stCondLst>
                              <p:cond delay="2000"/>
                            </p:stCondLst>
                            <p:childTnLst>
                              <p:par>
                                <p:cTn id="29" presetID="29" presetClass="entr" presetSubtype="0" fill="hold" grpId="0" nodeType="afterEffect">
                                  <p:stCondLst>
                                    <p:cond delay="0"/>
                                  </p:stCondLst>
                                  <p:childTnLst>
                                    <p:set>
                                      <p:cBhvr>
                                        <p:cTn id="30" dur="1" fill="hold">
                                          <p:stCondLst>
                                            <p:cond delay="0"/>
                                          </p:stCondLst>
                                        </p:cTn>
                                        <p:tgtEl>
                                          <p:spTgt spid="345093"/>
                                        </p:tgtEl>
                                        <p:attrNameLst>
                                          <p:attrName>style.visibility</p:attrName>
                                        </p:attrNameLst>
                                      </p:cBhvr>
                                      <p:to>
                                        <p:strVal val="visible"/>
                                      </p:to>
                                    </p:set>
                                    <p:anim calcmode="lin" valueType="num">
                                      <p:cBhvr>
                                        <p:cTn id="31" dur="1000" fill="hold"/>
                                        <p:tgtEl>
                                          <p:spTgt spid="345093"/>
                                        </p:tgtEl>
                                        <p:attrNameLst>
                                          <p:attrName>ppt_x</p:attrName>
                                        </p:attrNameLst>
                                      </p:cBhvr>
                                      <p:tavLst>
                                        <p:tav tm="0">
                                          <p:val>
                                            <p:strVal val="#ppt_x-.2"/>
                                          </p:val>
                                        </p:tav>
                                        <p:tav tm="100000">
                                          <p:val>
                                            <p:strVal val="#ppt_x"/>
                                          </p:val>
                                        </p:tav>
                                      </p:tavLst>
                                    </p:anim>
                                    <p:anim calcmode="lin" valueType="num">
                                      <p:cBhvr>
                                        <p:cTn id="32" dur="1000" fill="hold"/>
                                        <p:tgtEl>
                                          <p:spTgt spid="34509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345093"/>
                                        </p:tgtEl>
                                      </p:cBhvr>
                                    </p:animEffect>
                                  </p:childTnLst>
                                </p:cTn>
                              </p:par>
                            </p:childTnLst>
                          </p:cTn>
                        </p:par>
                        <p:par>
                          <p:cTn id="34" fill="hold" nodeType="afterGroup">
                            <p:stCondLst>
                              <p:cond delay="3000"/>
                            </p:stCondLst>
                            <p:childTnLst>
                              <p:par>
                                <p:cTn id="35" presetID="29"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ppt_x</p:attrName>
                                        </p:attrNameLst>
                                      </p:cBhvr>
                                      <p:tavLst>
                                        <p:tav tm="0">
                                          <p:val>
                                            <p:strVal val="#ppt_x-.2"/>
                                          </p:val>
                                        </p:tav>
                                        <p:tav tm="100000">
                                          <p:val>
                                            <p:strVal val="#ppt_x"/>
                                          </p:val>
                                        </p:tav>
                                      </p:tavLst>
                                    </p:anim>
                                    <p:anim calcmode="lin" valueType="num">
                                      <p:cBhvr>
                                        <p:cTn id="3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39" dur="1000"/>
                                        <p:tgtEl>
                                          <p:spTgt spid="11"/>
                                        </p:tgtEl>
                                      </p:cBhvr>
                                    </p:animEffect>
                                  </p:childTnLst>
                                </p:cTn>
                              </p:par>
                            </p:childTnLst>
                          </p:cTn>
                        </p:par>
                        <p:par>
                          <p:cTn id="40" fill="hold" nodeType="afterGroup">
                            <p:stCondLst>
                              <p:cond delay="4000"/>
                            </p:stCondLst>
                            <p:childTnLst>
                              <p:par>
                                <p:cTn id="41" presetID="29"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1000" fill="hold"/>
                                        <p:tgtEl>
                                          <p:spTgt spid="13"/>
                                        </p:tgtEl>
                                        <p:attrNameLst>
                                          <p:attrName>ppt_x</p:attrName>
                                        </p:attrNameLst>
                                      </p:cBhvr>
                                      <p:tavLst>
                                        <p:tav tm="0">
                                          <p:val>
                                            <p:strVal val="#ppt_x-.2"/>
                                          </p:val>
                                        </p:tav>
                                        <p:tav tm="100000">
                                          <p:val>
                                            <p:strVal val="#ppt_x"/>
                                          </p:val>
                                        </p:tav>
                                      </p:tavLst>
                                    </p:anim>
                                    <p:anim calcmode="lin" valueType="num">
                                      <p:cBhvr>
                                        <p:cTn id="4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45" dur="1000"/>
                                        <p:tgtEl>
                                          <p:spTgt spid="13"/>
                                        </p:tgtEl>
                                      </p:cBhvr>
                                    </p:animEffect>
                                  </p:childTnLst>
                                </p:cTn>
                              </p:par>
                            </p:childTnLst>
                          </p:cTn>
                        </p:par>
                        <p:par>
                          <p:cTn id="46" fill="hold" nodeType="afterGroup">
                            <p:stCondLst>
                              <p:cond delay="5000"/>
                            </p:stCondLst>
                            <p:childTnLst>
                              <p:par>
                                <p:cTn id="47" presetID="29" presetClass="entr" presetSubtype="0" fill="hold" grpId="0" nodeType="afterEffect">
                                  <p:stCondLst>
                                    <p:cond delay="0"/>
                                  </p:stCondLst>
                                  <p:childTnLst>
                                    <p:set>
                                      <p:cBhvr>
                                        <p:cTn id="48" dur="1" fill="hold">
                                          <p:stCondLst>
                                            <p:cond delay="0"/>
                                          </p:stCondLst>
                                        </p:cTn>
                                        <p:tgtEl>
                                          <p:spTgt spid="345098"/>
                                        </p:tgtEl>
                                        <p:attrNameLst>
                                          <p:attrName>style.visibility</p:attrName>
                                        </p:attrNameLst>
                                      </p:cBhvr>
                                      <p:to>
                                        <p:strVal val="visible"/>
                                      </p:to>
                                    </p:set>
                                    <p:anim calcmode="lin" valueType="num">
                                      <p:cBhvr>
                                        <p:cTn id="49" dur="1000" fill="hold"/>
                                        <p:tgtEl>
                                          <p:spTgt spid="345098"/>
                                        </p:tgtEl>
                                        <p:attrNameLst>
                                          <p:attrName>ppt_x</p:attrName>
                                        </p:attrNameLst>
                                      </p:cBhvr>
                                      <p:tavLst>
                                        <p:tav tm="0">
                                          <p:val>
                                            <p:strVal val="#ppt_x-.2"/>
                                          </p:val>
                                        </p:tav>
                                        <p:tav tm="100000">
                                          <p:val>
                                            <p:strVal val="#ppt_x"/>
                                          </p:val>
                                        </p:tav>
                                      </p:tavLst>
                                    </p:anim>
                                    <p:anim calcmode="lin" valueType="num">
                                      <p:cBhvr>
                                        <p:cTn id="50" dur="1000" fill="hold"/>
                                        <p:tgtEl>
                                          <p:spTgt spid="345098"/>
                                        </p:tgtEl>
                                        <p:attrNameLst>
                                          <p:attrName>ppt_y</p:attrName>
                                        </p:attrNameLst>
                                      </p:cBhvr>
                                      <p:tavLst>
                                        <p:tav tm="0">
                                          <p:val>
                                            <p:strVal val="#ppt_y"/>
                                          </p:val>
                                        </p:tav>
                                        <p:tav tm="100000">
                                          <p:val>
                                            <p:strVal val="#ppt_y"/>
                                          </p:val>
                                        </p:tav>
                                      </p:tavLst>
                                    </p:anim>
                                    <p:animEffect transition="in" filter="wipe(right)" prLst="gradientSize: 0.1">
                                      <p:cBhvr>
                                        <p:cTn id="51" dur="1000"/>
                                        <p:tgtEl>
                                          <p:spTgt spid="345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5093" grpId="0"/>
      <p:bldP spid="345098" grpId="0"/>
      <p:bldP spid="11"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184" y="1080816"/>
            <a:ext cx="12107816"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2145" y="1143000"/>
            <a:ext cx="12019856"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76200" y="52392"/>
            <a:ext cx="12115800"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64016"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72145"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5170" y="126811"/>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32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32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72144" y="1143001"/>
            <a:ext cx="12019856"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554856" y="133916"/>
            <a:ext cx="10637144"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0200" y="133917"/>
            <a:ext cx="10591800"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11554"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209703"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35473"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3969"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1" name="Title 1"/>
          <p:cNvSpPr txBox="1">
            <a:spLocks/>
          </p:cNvSpPr>
          <p:nvPr/>
        </p:nvSpPr>
        <p:spPr>
          <a:xfrm>
            <a:off x="2251547" y="254658"/>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a:solidFill>
                  <a:srgbClr val="0D30DD"/>
                </a:solidFill>
                <a:latin typeface="Cambria" pitchFamily="18" charset="0"/>
              </a:rPr>
              <a:t>ĐẶC ĐIỂM SÔNG NGÒI</a:t>
            </a:r>
            <a:endParaRPr lang="en-US" sz="3200" b="1" dirty="0">
              <a:solidFill>
                <a:srgbClr val="0D30DD"/>
              </a:solidFill>
              <a:latin typeface="Cambria" pitchFamily="18" charset="0"/>
            </a:endParaRPr>
          </a:p>
        </p:txBody>
      </p:sp>
      <p:sp>
        <p:nvSpPr>
          <p:cNvPr id="3" name="Rectangle 2"/>
          <p:cNvSpPr/>
          <p:nvPr/>
        </p:nvSpPr>
        <p:spPr>
          <a:xfrm>
            <a:off x="519488" y="1154767"/>
            <a:ext cx="7498607" cy="1077218"/>
          </a:xfrm>
          <a:prstGeom prst="rect">
            <a:avLst/>
          </a:prstGeom>
        </p:spPr>
        <p:txBody>
          <a:bodyPr wrap="square">
            <a:spAutoFit/>
          </a:bodyPr>
          <a:lstStyle/>
          <a:p>
            <a:pPr lvl="0" algn="just"/>
            <a:r>
              <a:rPr lang="en-US" sz="3200" b="1">
                <a:solidFill>
                  <a:srgbClr val="FF0000"/>
                </a:solidFill>
                <a:latin typeface="Times New Roman" panose="02020603050405020304" pitchFamily="18" charset="0"/>
                <a:cs typeface="Times New Roman" panose="02020603050405020304" pitchFamily="18" charset="0"/>
              </a:rPr>
              <a:t>c. Phần lớn sông ngòi chảy theo hai hướng chính</a:t>
            </a:r>
          </a:p>
        </p:txBody>
      </p:sp>
      <p:pic>
        <p:nvPicPr>
          <p:cNvPr id="2" name="Picture 1"/>
          <p:cNvPicPr>
            <a:picLocks noChangeAspect="1"/>
          </p:cNvPicPr>
          <p:nvPr/>
        </p:nvPicPr>
        <p:blipFill>
          <a:blip r:embed="rId5"/>
          <a:stretch>
            <a:fillRect/>
          </a:stretch>
        </p:blipFill>
        <p:spPr>
          <a:xfrm>
            <a:off x="8299570" y="1136234"/>
            <a:ext cx="3904044" cy="5465842"/>
          </a:xfrm>
          <a:prstGeom prst="rect">
            <a:avLst/>
          </a:prstGeom>
        </p:spPr>
      </p:pic>
      <p:sp>
        <p:nvSpPr>
          <p:cNvPr id="39" name="Rounded Rectangular Callout 38"/>
          <p:cNvSpPr/>
          <p:nvPr/>
        </p:nvSpPr>
        <p:spPr>
          <a:xfrm>
            <a:off x="10044624" y="1297728"/>
            <a:ext cx="1537775" cy="227665"/>
          </a:xfrm>
          <a:prstGeom prst="wedgeRoundRectCallout">
            <a:avLst>
              <a:gd name="adj1" fmla="val -61104"/>
              <a:gd name="adj2" fmla="val 9213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b="1" err="1"/>
              <a:t>Sông</a:t>
            </a:r>
            <a:r>
              <a:rPr lang="en-US" b="1"/>
              <a:t> Kì Cùng</a:t>
            </a:r>
            <a:endParaRPr lang="en-US" b="1" dirty="0"/>
          </a:p>
        </p:txBody>
      </p:sp>
      <p:sp>
        <p:nvSpPr>
          <p:cNvPr id="14" name="Rectangle 13"/>
          <p:cNvSpPr/>
          <p:nvPr/>
        </p:nvSpPr>
        <p:spPr>
          <a:xfrm>
            <a:off x="1260189" y="2514600"/>
            <a:ext cx="6924036" cy="553998"/>
          </a:xfrm>
          <a:prstGeom prst="rect">
            <a:avLst/>
          </a:prstGeom>
        </p:spPr>
        <p:txBody>
          <a:bodyPr wrap="square">
            <a:spAutoFit/>
          </a:bodyPr>
          <a:lstStyle/>
          <a:p>
            <a:pPr lvl="0" algn="just"/>
            <a:r>
              <a:rPr lang="en-US" sz="3000" b="1">
                <a:solidFill>
                  <a:srgbClr val="0D30DD"/>
                </a:solidFill>
                <a:latin typeface="Cambria" panose="02040503050406030204" pitchFamily="18" charset="0"/>
                <a:ea typeface="Cambria" panose="02040503050406030204" pitchFamily="18" charset="0"/>
              </a:rPr>
              <a:t>-</a:t>
            </a:r>
            <a:r>
              <a:rPr lang="vi-VN" sz="3000" b="1">
                <a:solidFill>
                  <a:srgbClr val="0D30DD"/>
                </a:solidFill>
                <a:latin typeface="Cambria" panose="02040503050406030204" pitchFamily="18" charset="0"/>
                <a:ea typeface="Cambria" panose="02040503050406030204" pitchFamily="18" charset="0"/>
              </a:rPr>
              <a:t> </a:t>
            </a:r>
            <a:r>
              <a:rPr lang="en-US" sz="3000" b="1">
                <a:solidFill>
                  <a:srgbClr val="0D30DD"/>
                </a:solidFill>
                <a:latin typeface="Cambria" panose="02040503050406030204" pitchFamily="18" charset="0"/>
                <a:ea typeface="Cambria" panose="02040503050406030204" pitchFamily="18" charset="0"/>
              </a:rPr>
              <a:t>Hướng ĐN-TB: </a:t>
            </a:r>
            <a:r>
              <a:rPr lang="en-US" sz="3000" b="1">
                <a:solidFill>
                  <a:prstClr val="black"/>
                </a:solidFill>
                <a:latin typeface="Cambria" panose="02040503050406030204" pitchFamily="18" charset="0"/>
                <a:ea typeface="Cambria" panose="02040503050406030204" pitchFamily="18" charset="0"/>
              </a:rPr>
              <a:t>sông Kì Cùng</a:t>
            </a:r>
            <a:endParaRPr lang="vi-VN" sz="3000" b="1" dirty="0">
              <a:solidFill>
                <a:prstClr val="black"/>
              </a:solidFill>
              <a:latin typeface="Cambria" panose="02040503050406030204" pitchFamily="18" charset="0"/>
              <a:ea typeface="Cambria" panose="02040503050406030204" pitchFamily="18" charset="0"/>
            </a:endParaRPr>
          </a:p>
        </p:txBody>
      </p:sp>
      <p:sp>
        <p:nvSpPr>
          <p:cNvPr id="35" name="Rounded Rectangular Callout 34"/>
          <p:cNvSpPr/>
          <p:nvPr/>
        </p:nvSpPr>
        <p:spPr>
          <a:xfrm>
            <a:off x="8560132" y="4185022"/>
            <a:ext cx="1422067" cy="381000"/>
          </a:xfrm>
          <a:prstGeom prst="wedgeRoundRectCallout">
            <a:avLst>
              <a:gd name="adj1" fmla="val 80459"/>
              <a:gd name="adj2" fmla="val 2220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b="1" err="1"/>
              <a:t>Sông</a:t>
            </a:r>
            <a:r>
              <a:rPr lang="en-US" b="1"/>
              <a:t> Xê Xan</a:t>
            </a:r>
            <a:endParaRPr lang="en-US" b="1" dirty="0"/>
          </a:p>
        </p:txBody>
      </p:sp>
      <p:sp>
        <p:nvSpPr>
          <p:cNvPr id="38" name="Rounded Rectangular Callout 37"/>
          <p:cNvSpPr/>
          <p:nvPr/>
        </p:nvSpPr>
        <p:spPr>
          <a:xfrm>
            <a:off x="8504848" y="4602220"/>
            <a:ext cx="1422067" cy="381000"/>
          </a:xfrm>
          <a:prstGeom prst="wedgeRoundRectCallout">
            <a:avLst>
              <a:gd name="adj1" fmla="val 78267"/>
              <a:gd name="adj2" fmla="val -105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b="1" err="1"/>
              <a:t>Sông</a:t>
            </a:r>
            <a:r>
              <a:rPr lang="en-US" b="1"/>
              <a:t> Srêpôk</a:t>
            </a:r>
            <a:endParaRPr lang="en-US" b="1" dirty="0"/>
          </a:p>
        </p:txBody>
      </p:sp>
      <p:sp>
        <p:nvSpPr>
          <p:cNvPr id="47" name="Rectangle 46"/>
          <p:cNvSpPr/>
          <p:nvPr/>
        </p:nvSpPr>
        <p:spPr>
          <a:xfrm>
            <a:off x="1193203" y="3103602"/>
            <a:ext cx="6924036" cy="553998"/>
          </a:xfrm>
          <a:prstGeom prst="rect">
            <a:avLst/>
          </a:prstGeom>
        </p:spPr>
        <p:txBody>
          <a:bodyPr wrap="square">
            <a:spAutoFit/>
          </a:bodyPr>
          <a:lstStyle/>
          <a:p>
            <a:pPr lvl="0" algn="just"/>
            <a:r>
              <a:rPr lang="en-US" sz="3000" b="1">
                <a:solidFill>
                  <a:srgbClr val="0D30DD"/>
                </a:solidFill>
                <a:latin typeface="Cambria" panose="02040503050406030204" pitchFamily="18" charset="0"/>
                <a:ea typeface="Cambria" panose="02040503050406030204" pitchFamily="18" charset="0"/>
              </a:rPr>
              <a:t>-</a:t>
            </a:r>
            <a:r>
              <a:rPr lang="vi-VN" sz="3000" b="1">
                <a:solidFill>
                  <a:srgbClr val="0D30DD"/>
                </a:solidFill>
                <a:latin typeface="Cambria" panose="02040503050406030204" pitchFamily="18" charset="0"/>
                <a:ea typeface="Cambria" panose="02040503050406030204" pitchFamily="18" charset="0"/>
              </a:rPr>
              <a:t> </a:t>
            </a:r>
            <a:r>
              <a:rPr lang="en-US" sz="3000" b="1">
                <a:solidFill>
                  <a:srgbClr val="0D30DD"/>
                </a:solidFill>
                <a:latin typeface="Cambria" panose="02040503050406030204" pitchFamily="18" charset="0"/>
                <a:ea typeface="Cambria" panose="02040503050406030204" pitchFamily="18" charset="0"/>
              </a:rPr>
              <a:t>Hướng đông-tây: </a:t>
            </a:r>
            <a:r>
              <a:rPr lang="en-US" sz="3000" b="1">
                <a:solidFill>
                  <a:prstClr val="black"/>
                </a:solidFill>
                <a:latin typeface="Cambria" panose="02040503050406030204" pitchFamily="18" charset="0"/>
                <a:ea typeface="Cambria" panose="02040503050406030204" pitchFamily="18" charset="0"/>
              </a:rPr>
              <a:t>sông Sê San, Srêpôk</a:t>
            </a:r>
            <a:endParaRPr lang="vi-VN" sz="3000" b="1" dirty="0">
              <a:solidFill>
                <a:prstClr val="black"/>
              </a:solidFill>
              <a:latin typeface="Cambria" panose="02040503050406030204" pitchFamily="18" charset="0"/>
              <a:ea typeface="Cambria" panose="02040503050406030204" pitchFamily="18" charset="0"/>
            </a:endParaRPr>
          </a:p>
        </p:txBody>
      </p:sp>
      <p:sp>
        <p:nvSpPr>
          <p:cNvPr id="48" name="Rectangle 47"/>
          <p:cNvSpPr/>
          <p:nvPr/>
        </p:nvSpPr>
        <p:spPr>
          <a:xfrm>
            <a:off x="789349" y="2146717"/>
            <a:ext cx="7498607" cy="584775"/>
          </a:xfrm>
          <a:prstGeom prst="rect">
            <a:avLst/>
          </a:prstGeom>
        </p:spPr>
        <p:txBody>
          <a:bodyPr wrap="square">
            <a:spAutoFit/>
          </a:bodyPr>
          <a:lstStyle/>
          <a:p>
            <a:pPr lvl="0" algn="just"/>
            <a:r>
              <a:rPr lang="en-US" sz="3200" b="1">
                <a:solidFill>
                  <a:srgbClr val="009900"/>
                </a:solidFill>
                <a:latin typeface="Times New Roman" panose="02020603050405020304" pitchFamily="18" charset="0"/>
                <a:cs typeface="Times New Roman" panose="02020603050405020304" pitchFamily="18" charset="0"/>
              </a:rPr>
              <a:t>Ngoài ra:</a:t>
            </a:r>
          </a:p>
        </p:txBody>
      </p:sp>
      <p:pic>
        <p:nvPicPr>
          <p:cNvPr id="15" name="Picture 14"/>
          <p:cNvPicPr>
            <a:picLocks noChangeAspect="1"/>
          </p:cNvPicPr>
          <p:nvPr/>
        </p:nvPicPr>
        <p:blipFill>
          <a:blip r:embed="rId6"/>
          <a:stretch>
            <a:fillRect/>
          </a:stretch>
        </p:blipFill>
        <p:spPr>
          <a:xfrm>
            <a:off x="1392311" y="3048000"/>
            <a:ext cx="5715000" cy="3000375"/>
          </a:xfrm>
          <a:prstGeom prst="rect">
            <a:avLst/>
          </a:prstGeom>
        </p:spPr>
      </p:pic>
      <p:sp>
        <p:nvSpPr>
          <p:cNvPr id="17" name="Rectangle 16"/>
          <p:cNvSpPr/>
          <p:nvPr/>
        </p:nvSpPr>
        <p:spPr>
          <a:xfrm>
            <a:off x="264016" y="5983069"/>
            <a:ext cx="8240831" cy="707886"/>
          </a:xfrm>
          <a:prstGeom prst="rect">
            <a:avLst/>
          </a:prstGeom>
        </p:spPr>
        <p:txBody>
          <a:bodyPr wrap="square">
            <a:spAutoFit/>
          </a:bodyPr>
          <a:lstStyle/>
          <a:p>
            <a:r>
              <a:rPr lang="vi-VN" sz="2000" b="1" i="1">
                <a:solidFill>
                  <a:srgbClr val="F11BAA"/>
                </a:solidFill>
                <a:latin typeface="BrandonTextBold"/>
              </a:rPr>
              <a:t>Kỳ Cùng là con sông duy nhất ở miền Bắc Việt Nam chảy theo hướng Đông Nam – Tây Bắc, sang Trung Quốc. (Ảnh: VnExpress)</a:t>
            </a:r>
            <a:endParaRPr lang="en-US" sz="2000">
              <a:solidFill>
                <a:srgbClr val="F11BAA"/>
              </a:solidFill>
            </a:endParaRPr>
          </a:p>
        </p:txBody>
      </p:sp>
    </p:spTree>
    <p:extLst>
      <p:ext uri="{BB962C8B-B14F-4D97-AF65-F5344CB8AC3E}">
        <p14:creationId xmlns:p14="http://schemas.microsoft.com/office/powerpoint/2010/main" val="3263283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4"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4" fill="hold" nodeType="clickEffect">
                                  <p:stCondLst>
                                    <p:cond delay="0"/>
                                  </p:stCondLst>
                                  <p:childTnLst>
                                    <p:animEffect transition="out" filter="wipe(down)">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par>
                                <p:cTn id="22" presetID="22" presetClass="exit" presetSubtype="4" fill="hold" grpId="1" nodeType="withEffect">
                                  <p:stCondLst>
                                    <p:cond delay="0"/>
                                  </p:stCondLst>
                                  <p:childTnLst>
                                    <p:animEffect transition="out" filter="wipe(down)">
                                      <p:cBhvr>
                                        <p:cTn id="23" dur="500"/>
                                        <p:tgtEl>
                                          <p:spTgt spid="17"/>
                                        </p:tgtEl>
                                      </p:cBhvr>
                                    </p:animEffect>
                                    <p:set>
                                      <p:cBhvr>
                                        <p:cTn id="24" dur="1" fill="hold">
                                          <p:stCondLst>
                                            <p:cond delay="499"/>
                                          </p:stCondLst>
                                        </p:cTn>
                                        <p:tgtEl>
                                          <p:spTgt spid="17"/>
                                        </p:tgtEl>
                                        <p:attrNameLst>
                                          <p:attrName>style.visibility</p:attrName>
                                        </p:attrNameLst>
                                      </p:cBhvr>
                                      <p:to>
                                        <p:strVal val="hidden"/>
                                      </p:to>
                                    </p:set>
                                  </p:childTnLst>
                                </p:cTn>
                              </p:par>
                              <p:par>
                                <p:cTn id="25" presetID="14" presetClass="entr" presetSubtype="1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randombar(horizontal)">
                                      <p:cBhvr>
                                        <p:cTn id="27" dur="500"/>
                                        <p:tgtEl>
                                          <p:spTgt spid="3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randombar(horizontal)">
                                      <p:cBhvr>
                                        <p:cTn id="30" dur="500"/>
                                        <p:tgtEl>
                                          <p:spTgt spid="3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wipe(down)">
                                      <p:cBhvr>
                                        <p:cTn id="3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14" grpId="0"/>
      <p:bldP spid="35" grpId="0" animBg="1"/>
      <p:bldP spid="38" grpId="0" animBg="1"/>
      <p:bldP spid="47" grpId="0"/>
      <p:bldP spid="17" grpId="0"/>
      <p:bldP spid="1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184" y="1080816"/>
            <a:ext cx="12107816"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2145" y="1143000"/>
            <a:ext cx="12019856"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76200" y="52392"/>
            <a:ext cx="12115800"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64016"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72145"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5170" y="126811"/>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32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32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72144" y="1143001"/>
            <a:ext cx="12019856"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554856" y="133916"/>
            <a:ext cx="10637144"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0200" y="133917"/>
            <a:ext cx="10591800"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11554"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209703"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35473"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3969"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1" name="Title 1"/>
          <p:cNvSpPr txBox="1">
            <a:spLocks/>
          </p:cNvSpPr>
          <p:nvPr/>
        </p:nvSpPr>
        <p:spPr>
          <a:xfrm>
            <a:off x="2251547" y="254658"/>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a:solidFill>
                  <a:srgbClr val="0D30DD"/>
                </a:solidFill>
                <a:latin typeface="Cambria" pitchFamily="18" charset="0"/>
              </a:rPr>
              <a:t>ĐẶC ĐIỂM SÔNG NGÒI</a:t>
            </a:r>
            <a:endParaRPr lang="en-US" sz="3200" b="1" dirty="0">
              <a:solidFill>
                <a:srgbClr val="0D30DD"/>
              </a:solidFill>
              <a:latin typeface="Cambria" pitchFamily="18" charset="0"/>
            </a:endParaRPr>
          </a:p>
        </p:txBody>
      </p:sp>
      <p:sp>
        <p:nvSpPr>
          <p:cNvPr id="3" name="Rectangle 2"/>
          <p:cNvSpPr/>
          <p:nvPr/>
        </p:nvSpPr>
        <p:spPr>
          <a:xfrm>
            <a:off x="304800" y="1244025"/>
            <a:ext cx="7163785" cy="584775"/>
          </a:xfrm>
          <a:prstGeom prst="rect">
            <a:avLst/>
          </a:prstGeom>
        </p:spPr>
        <p:txBody>
          <a:bodyPr wrap="square">
            <a:spAutoFit/>
          </a:bodyPr>
          <a:lstStyle/>
          <a:p>
            <a:pPr lvl="0" algn="just"/>
            <a:r>
              <a:rPr lang="en-US" sz="3200" b="1">
                <a:solidFill>
                  <a:srgbClr val="FF0000"/>
                </a:solidFill>
                <a:latin typeface="Times New Roman" panose="02020603050405020304" pitchFamily="18" charset="0"/>
                <a:cs typeface="Times New Roman" panose="02020603050405020304" pitchFamily="18" charset="0"/>
              </a:rPr>
              <a:t>d. Chế độ dòng chảy theo hai mùa rõ rệt</a:t>
            </a:r>
          </a:p>
        </p:txBody>
      </p:sp>
      <p:sp>
        <p:nvSpPr>
          <p:cNvPr id="28" name="TextBox 27"/>
          <p:cNvSpPr txBox="1"/>
          <p:nvPr/>
        </p:nvSpPr>
        <p:spPr>
          <a:xfrm>
            <a:off x="7693565" y="3374167"/>
            <a:ext cx="4346035" cy="461665"/>
          </a:xfrm>
          <a:prstGeom prst="rect">
            <a:avLst/>
          </a:prstGeom>
          <a:noFill/>
        </p:spPr>
        <p:txBody>
          <a:bodyPr wrap="square" rtlCol="0">
            <a:spAutoFit/>
          </a:bodyPr>
          <a:lstStyle/>
          <a:p>
            <a:pPr algn="ctr"/>
            <a:r>
              <a:rPr lang="en-US" sz="2400" b="1" dirty="0" err="1">
                <a:latin typeface="Cambria" pitchFamily="18" charset="0"/>
                <a:ea typeface="Cambria" pitchFamily="18" charset="0"/>
              </a:rPr>
              <a:t>Mùa</a:t>
            </a:r>
            <a:r>
              <a:rPr lang="en-US" sz="2400" b="1" dirty="0">
                <a:latin typeface="Cambria" pitchFamily="18" charset="0"/>
                <a:ea typeface="Cambria" pitchFamily="18" charset="0"/>
              </a:rPr>
              <a:t> </a:t>
            </a:r>
            <a:r>
              <a:rPr lang="en-US" sz="2400" b="1" dirty="0" err="1">
                <a:latin typeface="Cambria" pitchFamily="18" charset="0"/>
                <a:ea typeface="Cambria" pitchFamily="18" charset="0"/>
              </a:rPr>
              <a:t>lũ</a:t>
            </a:r>
            <a:r>
              <a:rPr lang="en-US" sz="2400" b="1" dirty="0">
                <a:latin typeface="Cambria" pitchFamily="18" charset="0"/>
                <a:ea typeface="Cambria" pitchFamily="18" charset="0"/>
              </a:rPr>
              <a:t> </a:t>
            </a:r>
            <a:r>
              <a:rPr lang="en-US" sz="2400" b="1" dirty="0" err="1">
                <a:latin typeface="Cambria" pitchFamily="18" charset="0"/>
                <a:ea typeface="Cambria" pitchFamily="18" charset="0"/>
              </a:rPr>
              <a:t>trên</a:t>
            </a:r>
            <a:r>
              <a:rPr lang="en-US" sz="2400" b="1" dirty="0">
                <a:latin typeface="Cambria" pitchFamily="18" charset="0"/>
                <a:ea typeface="Cambria" pitchFamily="18" charset="0"/>
              </a:rPr>
              <a:t> </a:t>
            </a:r>
            <a:r>
              <a:rPr lang="en-US" sz="2400" b="1" dirty="0" err="1">
                <a:latin typeface="Cambria" pitchFamily="18" charset="0"/>
                <a:ea typeface="Cambria" pitchFamily="18" charset="0"/>
              </a:rPr>
              <a:t>sông</a:t>
            </a:r>
            <a:r>
              <a:rPr lang="en-US" sz="2400" b="1" dirty="0">
                <a:latin typeface="Cambria" pitchFamily="18" charset="0"/>
                <a:ea typeface="Cambria" pitchFamily="18" charset="0"/>
              </a:rPr>
              <a:t> </a:t>
            </a:r>
            <a:r>
              <a:rPr lang="en-US" sz="2400" b="1" dirty="0" err="1">
                <a:latin typeface="Cambria" pitchFamily="18" charset="0"/>
                <a:ea typeface="Cambria" pitchFamily="18" charset="0"/>
              </a:rPr>
              <a:t>Hồng</a:t>
            </a:r>
            <a:endParaRPr lang="en-US" sz="2400" b="1" dirty="0">
              <a:latin typeface="Cambria" pitchFamily="18" charset="0"/>
              <a:ea typeface="Cambria" pitchFamily="18" charset="0"/>
            </a:endParaRPr>
          </a:p>
        </p:txBody>
      </p:sp>
      <p:sp>
        <p:nvSpPr>
          <p:cNvPr id="32" name="TextBox 31"/>
          <p:cNvSpPr txBox="1"/>
          <p:nvPr/>
        </p:nvSpPr>
        <p:spPr>
          <a:xfrm>
            <a:off x="7716738" y="6117367"/>
            <a:ext cx="4346035" cy="461665"/>
          </a:xfrm>
          <a:prstGeom prst="rect">
            <a:avLst/>
          </a:prstGeom>
          <a:noFill/>
        </p:spPr>
        <p:txBody>
          <a:bodyPr wrap="square" rtlCol="0">
            <a:spAutoFit/>
          </a:bodyPr>
          <a:lstStyle/>
          <a:p>
            <a:pPr algn="ctr"/>
            <a:r>
              <a:rPr lang="en-US" sz="2400" b="1" dirty="0" err="1">
                <a:latin typeface="Cambria" pitchFamily="18" charset="0"/>
                <a:ea typeface="Cambria" pitchFamily="18" charset="0"/>
              </a:rPr>
              <a:t>Mùa</a:t>
            </a:r>
            <a:r>
              <a:rPr lang="en-US" sz="2400" b="1" dirty="0">
                <a:latin typeface="Cambria" pitchFamily="18" charset="0"/>
                <a:ea typeface="Cambria" pitchFamily="18" charset="0"/>
              </a:rPr>
              <a:t> </a:t>
            </a:r>
            <a:r>
              <a:rPr lang="en-US" sz="2400" b="1" dirty="0" err="1">
                <a:latin typeface="Cambria" pitchFamily="18" charset="0"/>
                <a:ea typeface="Cambria" pitchFamily="18" charset="0"/>
              </a:rPr>
              <a:t>cạn</a:t>
            </a:r>
            <a:r>
              <a:rPr lang="en-US" sz="2400" b="1" dirty="0">
                <a:latin typeface="Cambria" pitchFamily="18" charset="0"/>
                <a:ea typeface="Cambria" pitchFamily="18" charset="0"/>
              </a:rPr>
              <a:t> </a:t>
            </a:r>
            <a:r>
              <a:rPr lang="en-US" sz="2400" b="1" dirty="0" err="1">
                <a:latin typeface="Cambria" pitchFamily="18" charset="0"/>
                <a:ea typeface="Cambria" pitchFamily="18" charset="0"/>
              </a:rPr>
              <a:t>trên</a:t>
            </a:r>
            <a:r>
              <a:rPr lang="en-US" sz="2400" b="1" dirty="0">
                <a:latin typeface="Cambria" pitchFamily="18" charset="0"/>
                <a:ea typeface="Cambria" pitchFamily="18" charset="0"/>
              </a:rPr>
              <a:t> </a:t>
            </a:r>
            <a:r>
              <a:rPr lang="en-US" sz="2400" b="1" dirty="0" err="1">
                <a:latin typeface="Cambria" pitchFamily="18" charset="0"/>
                <a:ea typeface="Cambria" pitchFamily="18" charset="0"/>
              </a:rPr>
              <a:t>sông</a:t>
            </a:r>
            <a:r>
              <a:rPr lang="en-US" sz="2400" b="1" dirty="0">
                <a:latin typeface="Cambria" pitchFamily="18" charset="0"/>
                <a:ea typeface="Cambria" pitchFamily="18" charset="0"/>
              </a:rPr>
              <a:t> </a:t>
            </a:r>
            <a:r>
              <a:rPr lang="en-US" sz="2400" b="1" dirty="0" err="1">
                <a:latin typeface="Cambria" pitchFamily="18" charset="0"/>
                <a:ea typeface="Cambria" pitchFamily="18" charset="0"/>
              </a:rPr>
              <a:t>Hồng</a:t>
            </a:r>
            <a:endParaRPr lang="en-US" sz="2400" b="1" dirty="0">
              <a:latin typeface="Cambria" pitchFamily="18" charset="0"/>
              <a:ea typeface="Cambria" pitchFamily="18" charset="0"/>
            </a:endParaRPr>
          </a:p>
        </p:txBody>
      </p:sp>
      <p:pic>
        <p:nvPicPr>
          <p:cNvPr id="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1" y="1142999"/>
            <a:ext cx="4648200"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1" y="3968395"/>
            <a:ext cx="4648200" cy="2148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1315060" y="1779905"/>
            <a:ext cx="5979357" cy="1815882"/>
          </a:xfrm>
          <a:prstGeom prst="rect">
            <a:avLst/>
          </a:prstGeom>
          <a:solidFill>
            <a:srgbClr val="BCFCD4"/>
          </a:solidFill>
          <a:ln w="12700">
            <a:solidFill>
              <a:srgbClr val="009900"/>
            </a:solidFill>
          </a:ln>
        </p:spPr>
        <p:txBody>
          <a:bodyPr wrap="square">
            <a:spAutoFit/>
          </a:bodyPr>
          <a:lstStyle/>
          <a:p>
            <a:pPr algn="just"/>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hãy</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c</a:t>
            </a:r>
            <a:r>
              <a:rPr lang="vi-VN"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hứng minh chế độ nước sông chảy theo 2 mùa rõ rệt. Giải thích nguyên nhân.</a:t>
            </a:r>
          </a:p>
        </p:txBody>
      </p:sp>
      <p:pic>
        <p:nvPicPr>
          <p:cNvPr id="40" name="Picture 3"/>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9952" y="1874582"/>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1" name="Group 40"/>
          <p:cNvGrpSpPr/>
          <p:nvPr/>
        </p:nvGrpSpPr>
        <p:grpSpPr>
          <a:xfrm>
            <a:off x="150650" y="1804785"/>
            <a:ext cx="1332746" cy="1312821"/>
            <a:chOff x="328593" y="3259179"/>
            <a:chExt cx="1256547" cy="1465221"/>
          </a:xfrm>
        </p:grpSpPr>
        <p:pic>
          <p:nvPicPr>
            <p:cNvPr id="42" name="Picture 4"/>
            <p:cNvPicPr>
              <a:picLocks noChangeAspect="1" noChangeArrowheads="1"/>
            </p:cNvPicPr>
            <p:nvPr/>
          </p:nvPicPr>
          <p:blipFill>
            <a:blip r:embed="rId9">
              <a:extLst>
                <a:ext uri="{BEBA8EAE-BF5A-486C-A8C5-ECC9F3942E4B}">
                  <a14:imgProps xmlns:a14="http://schemas.microsoft.com/office/drawing/2010/main">
                    <a14:imgLayer r:embed="rId10">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12" descr="http://previews.123rf.com/images/mistac/mistac1207/mistac120700017/14524015-A-cartoon-boy-with-a-good-idea-Stock-Vector-thinking.jpg"/>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44" name="Rectangle 43"/>
          <p:cNvSpPr/>
          <p:nvPr/>
        </p:nvSpPr>
        <p:spPr>
          <a:xfrm>
            <a:off x="223521" y="4820637"/>
            <a:ext cx="7238430" cy="1815882"/>
          </a:xfrm>
          <a:prstGeom prst="rect">
            <a:avLst/>
          </a:prstGeom>
          <a:solidFill>
            <a:srgbClr val="FFCCFF"/>
          </a:solidFill>
          <a:ln w="12700">
            <a:solidFill>
              <a:srgbClr val="0070C0"/>
            </a:solidFill>
          </a:ln>
        </p:spPr>
        <p:txBody>
          <a:bodyPr wrap="square">
            <a:spAutoFit/>
          </a:bodyPr>
          <a:lstStyle/>
          <a:p>
            <a:pPr algn="just">
              <a:spcBef>
                <a:spcPts val="600"/>
              </a:spcBef>
            </a:pPr>
            <a:r>
              <a:rPr lang="vi-VN" sz="2800" b="1">
                <a:solidFill>
                  <a:srgbClr val="FF0000"/>
                </a:solidFill>
                <a:latin typeface="+mj-lt"/>
                <a:ea typeface="Cambria" pitchFamily="18" charset="0"/>
              </a:rPr>
              <a:t>- </a:t>
            </a:r>
            <a:r>
              <a:rPr lang="vi-VN" sz="2800" b="1" dirty="0">
                <a:solidFill>
                  <a:srgbClr val="FF0000"/>
                </a:solidFill>
                <a:latin typeface="+mj-lt"/>
                <a:ea typeface="Cambria" pitchFamily="18" charset="0"/>
              </a:rPr>
              <a:t>Nguyên nhân: </a:t>
            </a:r>
            <a:r>
              <a:rPr lang="vi-VN" sz="2800" b="1" dirty="0">
                <a:solidFill>
                  <a:srgbClr val="009900"/>
                </a:solidFill>
                <a:latin typeface="+mj-lt"/>
                <a:ea typeface="Cambria" pitchFamily="18" charset="0"/>
              </a:rPr>
              <a:t>do chế độ nước sông phụ thuộc vào chế độ mưa, khí hậu nước ta có 2 mùa: mưa, khô nên sông ngòi có 2 mùa: lũ, cạn tương ứng.</a:t>
            </a:r>
          </a:p>
        </p:txBody>
      </p:sp>
      <p:sp>
        <p:nvSpPr>
          <p:cNvPr id="15" name="Rectangle 14"/>
          <p:cNvSpPr/>
          <p:nvPr/>
        </p:nvSpPr>
        <p:spPr>
          <a:xfrm>
            <a:off x="1278833" y="1675552"/>
            <a:ext cx="6096000" cy="954107"/>
          </a:xfrm>
          <a:prstGeom prst="rect">
            <a:avLst/>
          </a:prstGeom>
        </p:spPr>
        <p:txBody>
          <a:bodyPr>
            <a:spAutoFit/>
          </a:bodyPr>
          <a:lstStyle/>
          <a:p>
            <a:pPr algn="just">
              <a:spcBef>
                <a:spcPts val="600"/>
              </a:spcBef>
            </a:pPr>
            <a:r>
              <a:rPr lang="vi-VN" sz="2800" b="1">
                <a:solidFill>
                  <a:srgbClr val="0D30DD"/>
                </a:solidFill>
                <a:latin typeface="+mj-lt"/>
                <a:ea typeface="Cambria" pitchFamily="18" charset="0"/>
              </a:rPr>
              <a:t>- Mùa lũ tương ứng với mùa mưa và mùa cạn tương ứng với mùa khô.</a:t>
            </a:r>
          </a:p>
        </p:txBody>
      </p:sp>
      <p:sp>
        <p:nvSpPr>
          <p:cNvPr id="16" name="Rectangle 15"/>
          <p:cNvSpPr/>
          <p:nvPr/>
        </p:nvSpPr>
        <p:spPr>
          <a:xfrm>
            <a:off x="215410" y="2583400"/>
            <a:ext cx="7128817" cy="1384995"/>
          </a:xfrm>
          <a:prstGeom prst="rect">
            <a:avLst/>
          </a:prstGeom>
        </p:spPr>
        <p:txBody>
          <a:bodyPr wrap="square">
            <a:spAutoFit/>
          </a:bodyPr>
          <a:lstStyle/>
          <a:p>
            <a:pPr lvl="0" indent="1081088" algn="just">
              <a:spcBef>
                <a:spcPts val="600"/>
              </a:spcBef>
            </a:pPr>
            <a:r>
              <a:rPr lang="vi-VN" sz="2800" b="1">
                <a:solidFill>
                  <a:srgbClr val="0D30DD"/>
                </a:solidFill>
                <a:latin typeface="Times New Roman" panose="02020603050405020304" pitchFamily="18" charset="0"/>
                <a:ea typeface="Cambria" pitchFamily="18" charset="0"/>
              </a:rPr>
              <a:t>- Mùa lũ</a:t>
            </a:r>
            <a:r>
              <a:rPr lang="en-US" sz="2800" b="1">
                <a:solidFill>
                  <a:srgbClr val="0D30DD"/>
                </a:solidFill>
                <a:ea typeface="Cambria" pitchFamily="18" charset="0"/>
              </a:rPr>
              <a:t> </a:t>
            </a:r>
            <a:r>
              <a:rPr lang="en-US" sz="2800" b="1">
                <a:solidFill>
                  <a:srgbClr val="0D30DD"/>
                </a:solidFill>
                <a:latin typeface="Times New Roman" panose="02020603050405020304" pitchFamily="18" charset="0"/>
                <a:ea typeface="Cambria" pitchFamily="18" charset="0"/>
                <a:cs typeface="Times New Roman" panose="02020603050405020304" pitchFamily="18" charset="0"/>
              </a:rPr>
              <a:t>kéo dài 4-5 tháng,</a:t>
            </a:r>
            <a:r>
              <a:rPr lang="vi-VN" sz="2800" b="1">
                <a:solidFill>
                  <a:srgbClr val="0D30DD"/>
                </a:solidFill>
                <a:latin typeface="Times New Roman" panose="02020603050405020304" pitchFamily="18" charset="0"/>
                <a:ea typeface="Cambria" pitchFamily="18" charset="0"/>
                <a:cs typeface="Times New Roman" panose="02020603050405020304" pitchFamily="18" charset="0"/>
              </a:rPr>
              <a:t> </a:t>
            </a:r>
            <a:r>
              <a:rPr lang="vi-VN" sz="2800" b="1">
                <a:solidFill>
                  <a:srgbClr val="0D30DD"/>
                </a:solidFill>
                <a:latin typeface="Times New Roman" panose="02020603050405020304" pitchFamily="18" charset="0"/>
                <a:ea typeface="Cambria" pitchFamily="18" charset="0"/>
              </a:rPr>
              <a:t>chiếm 70-80% tổng lượng nước cả năm</a:t>
            </a:r>
            <a:r>
              <a:rPr lang="en-US" sz="2800" b="1">
                <a:solidFill>
                  <a:srgbClr val="0D30DD"/>
                </a:solidFill>
                <a:ea typeface="Cambria" pitchFamily="18" charset="0"/>
              </a:rPr>
              <a:t> </a:t>
            </a:r>
            <a:r>
              <a:rPr lang="en-US" sz="2800" b="1">
                <a:solidFill>
                  <a:srgbClr val="0D30DD"/>
                </a:solidFill>
                <a:latin typeface="Times New Roman" panose="02020603050405020304" pitchFamily="18" charset="0"/>
                <a:ea typeface="Cambria" pitchFamily="18" charset="0"/>
                <a:cs typeface="Times New Roman" panose="02020603050405020304" pitchFamily="18" charset="0"/>
              </a:rPr>
              <a:t>chậm dần từ Bắc vào Nam</a:t>
            </a:r>
            <a:r>
              <a:rPr lang="vi-VN" sz="2800" b="1">
                <a:solidFill>
                  <a:srgbClr val="0D30DD"/>
                </a:solidFill>
                <a:latin typeface="Times New Roman" panose="02020603050405020304" pitchFamily="18" charset="0"/>
                <a:ea typeface="Cambria" pitchFamily="18" charset="0"/>
                <a:cs typeface="Times New Roman" panose="02020603050405020304" pitchFamily="18" charset="0"/>
              </a:rPr>
              <a:t>.</a:t>
            </a:r>
            <a:endParaRPr lang="vi-VN" sz="2800" b="1" dirty="0">
              <a:solidFill>
                <a:srgbClr val="0D30DD"/>
              </a:solidFill>
              <a:latin typeface="Times New Roman" panose="02020603050405020304" pitchFamily="18" charset="0"/>
              <a:ea typeface="Cambria" pitchFamily="18" charset="0"/>
              <a:cs typeface="Times New Roman" panose="02020603050405020304" pitchFamily="18" charset="0"/>
            </a:endParaRPr>
          </a:p>
        </p:txBody>
      </p:sp>
      <p:sp>
        <p:nvSpPr>
          <p:cNvPr id="45" name="Rectangle 44"/>
          <p:cNvSpPr/>
          <p:nvPr/>
        </p:nvSpPr>
        <p:spPr>
          <a:xfrm>
            <a:off x="160197" y="3866530"/>
            <a:ext cx="7128817" cy="954107"/>
          </a:xfrm>
          <a:prstGeom prst="rect">
            <a:avLst/>
          </a:prstGeom>
        </p:spPr>
        <p:txBody>
          <a:bodyPr wrap="square">
            <a:spAutoFit/>
          </a:bodyPr>
          <a:lstStyle/>
          <a:p>
            <a:pPr lvl="0" indent="1081088" algn="just">
              <a:spcBef>
                <a:spcPts val="600"/>
              </a:spcBef>
            </a:pPr>
            <a:r>
              <a:rPr lang="vi-VN" sz="2800" b="1">
                <a:solidFill>
                  <a:srgbClr val="0D30DD"/>
                </a:solidFill>
                <a:latin typeface="Times New Roman" panose="02020603050405020304" pitchFamily="18" charset="0"/>
                <a:ea typeface="Cambria" pitchFamily="18" charset="0"/>
              </a:rPr>
              <a:t>- Mùa </a:t>
            </a:r>
            <a:r>
              <a:rPr lang="en-US" sz="2800" b="1">
                <a:solidFill>
                  <a:srgbClr val="0D30DD"/>
                </a:solidFill>
                <a:latin typeface="Times New Roman" panose="02020603050405020304" pitchFamily="18" charset="0"/>
                <a:ea typeface="Cambria" pitchFamily="18" charset="0"/>
              </a:rPr>
              <a:t>cạn</a:t>
            </a:r>
            <a:r>
              <a:rPr lang="en-US" sz="2800" b="1">
                <a:solidFill>
                  <a:srgbClr val="0D30DD"/>
                </a:solidFill>
                <a:ea typeface="Cambria" pitchFamily="18" charset="0"/>
              </a:rPr>
              <a:t> </a:t>
            </a:r>
            <a:r>
              <a:rPr lang="en-US" sz="2800" b="1">
                <a:solidFill>
                  <a:srgbClr val="0D30DD"/>
                </a:solidFill>
                <a:latin typeface="Times New Roman" panose="02020603050405020304" pitchFamily="18" charset="0"/>
                <a:ea typeface="Cambria" pitchFamily="18" charset="0"/>
                <a:cs typeface="Times New Roman" panose="02020603050405020304" pitchFamily="18" charset="0"/>
              </a:rPr>
              <a:t>kéo dài 7-8 tháng,</a:t>
            </a:r>
            <a:r>
              <a:rPr lang="vi-VN" sz="2800" b="1">
                <a:solidFill>
                  <a:srgbClr val="0D30DD"/>
                </a:solidFill>
                <a:latin typeface="Times New Roman" panose="02020603050405020304" pitchFamily="18" charset="0"/>
                <a:ea typeface="Cambria" pitchFamily="18" charset="0"/>
                <a:cs typeface="Times New Roman" panose="02020603050405020304" pitchFamily="18" charset="0"/>
              </a:rPr>
              <a:t> </a:t>
            </a:r>
            <a:r>
              <a:rPr lang="vi-VN" sz="2800" b="1">
                <a:solidFill>
                  <a:srgbClr val="0D30DD"/>
                </a:solidFill>
                <a:latin typeface="Times New Roman" panose="02020603050405020304" pitchFamily="18" charset="0"/>
                <a:ea typeface="Cambria" pitchFamily="18" charset="0"/>
              </a:rPr>
              <a:t>chiếm </a:t>
            </a:r>
            <a:r>
              <a:rPr lang="en-US" sz="2800" b="1">
                <a:solidFill>
                  <a:srgbClr val="0D30DD"/>
                </a:solidFill>
                <a:latin typeface="Times New Roman" panose="02020603050405020304" pitchFamily="18" charset="0"/>
                <a:ea typeface="Cambria" pitchFamily="18" charset="0"/>
              </a:rPr>
              <a:t>2</a:t>
            </a:r>
            <a:r>
              <a:rPr lang="vi-VN" sz="2800" b="1">
                <a:solidFill>
                  <a:srgbClr val="0D30DD"/>
                </a:solidFill>
                <a:latin typeface="Times New Roman" panose="02020603050405020304" pitchFamily="18" charset="0"/>
                <a:ea typeface="Cambria" pitchFamily="18" charset="0"/>
              </a:rPr>
              <a:t>0-</a:t>
            </a:r>
            <a:r>
              <a:rPr lang="en-US" sz="2800" b="1">
                <a:solidFill>
                  <a:srgbClr val="0D30DD"/>
                </a:solidFill>
                <a:latin typeface="Times New Roman" panose="02020603050405020304" pitchFamily="18" charset="0"/>
                <a:ea typeface="Cambria" pitchFamily="18" charset="0"/>
              </a:rPr>
              <a:t>3</a:t>
            </a:r>
            <a:r>
              <a:rPr lang="vi-VN" sz="2800" b="1">
                <a:solidFill>
                  <a:srgbClr val="0D30DD"/>
                </a:solidFill>
                <a:latin typeface="Times New Roman" panose="02020603050405020304" pitchFamily="18" charset="0"/>
                <a:ea typeface="Cambria" pitchFamily="18" charset="0"/>
              </a:rPr>
              <a:t>0% tổng lượng nước cả năm</a:t>
            </a:r>
            <a:r>
              <a:rPr lang="en-US" sz="2800" b="1">
                <a:solidFill>
                  <a:srgbClr val="0D30DD"/>
                </a:solidFill>
                <a:latin typeface="Times New Roman" panose="02020603050405020304" pitchFamily="18" charset="0"/>
                <a:ea typeface="Cambria" pitchFamily="18" charset="0"/>
              </a:rPr>
              <a:t>.</a:t>
            </a:r>
            <a:endParaRPr lang="vi-VN" sz="2800" b="1" dirty="0">
              <a:solidFill>
                <a:srgbClr val="0D30DD"/>
              </a:solidFill>
              <a:latin typeface="Times New Roman" panose="02020603050405020304" pitchFamily="18" charset="0"/>
              <a:ea typeface="Cambria" pitchFamily="18" charset="0"/>
              <a:cs typeface="Times New Roman" panose="02020603050405020304" pitchFamily="18" charset="0"/>
            </a:endParaRPr>
          </a:p>
        </p:txBody>
      </p:sp>
    </p:spTree>
    <p:extLst>
      <p:ext uri="{BB962C8B-B14F-4D97-AF65-F5344CB8AC3E}">
        <p14:creationId xmlns:p14="http://schemas.microsoft.com/office/powerpoint/2010/main" val="3354991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randombar(horizontal)">
                                      <p:cBhvr>
                                        <p:cTn id="10" dur="500"/>
                                        <p:tgtEl>
                                          <p:spTgt spid="28"/>
                                        </p:tgtEl>
                                      </p:cBhvr>
                                    </p:animEffect>
                                  </p:childTnLst>
                                </p:cTn>
                              </p:par>
                              <p:par>
                                <p:cTn id="11" presetID="14" presetClass="entr" presetSubtype="1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randombar(horizontal)">
                                      <p:cBhvr>
                                        <p:cTn id="13" dur="500"/>
                                        <p:tgtEl>
                                          <p:spTgt spid="3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randombar(horizontal)">
                                      <p:cBhvr>
                                        <p:cTn id="21" dur="500"/>
                                        <p:tgtEl>
                                          <p:spTgt spid="40"/>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randombar(horizont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xit" presetSubtype="4" fill="hold" nodeType="clickEffect">
                                  <p:stCondLst>
                                    <p:cond delay="0"/>
                                  </p:stCondLst>
                                  <p:childTnLst>
                                    <p:animEffect transition="out" filter="wipe(down)">
                                      <p:cBhvr>
                                        <p:cTn id="28" dur="500"/>
                                        <p:tgtEl>
                                          <p:spTgt spid="40"/>
                                        </p:tgtEl>
                                      </p:cBhvr>
                                    </p:animEffect>
                                    <p:set>
                                      <p:cBhvr>
                                        <p:cTn id="29" dur="1" fill="hold">
                                          <p:stCondLst>
                                            <p:cond delay="499"/>
                                          </p:stCondLst>
                                        </p:cTn>
                                        <p:tgtEl>
                                          <p:spTgt spid="40"/>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37"/>
                                        </p:tgtEl>
                                      </p:cBhvr>
                                    </p:animEffect>
                                    <p:set>
                                      <p:cBhvr>
                                        <p:cTn id="32" dur="1" fill="hold">
                                          <p:stCondLst>
                                            <p:cond delay="499"/>
                                          </p:stCondLst>
                                        </p:cTn>
                                        <p:tgtEl>
                                          <p:spTgt spid="37"/>
                                        </p:tgtEl>
                                        <p:attrNameLst>
                                          <p:attrName>style.visibility</p:attrName>
                                        </p:attrNameLst>
                                      </p:cBhvr>
                                      <p:to>
                                        <p:strVal val="hidden"/>
                                      </p:to>
                                    </p:set>
                                  </p:childTnLst>
                                </p:cTn>
                              </p:par>
                              <p:par>
                                <p:cTn id="33" presetID="14" presetClass="entr" presetSubtype="1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randombar(horizontal)">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down)">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animEffect transition="in" filter="fade">
                                      <p:cBhvr>
                                        <p:cTn id="55" dur="1000"/>
                                        <p:tgtEl>
                                          <p:spTgt spid="44"/>
                                        </p:tgtEl>
                                      </p:cBhvr>
                                    </p:animEffect>
                                    <p:anim calcmode="lin" valueType="num">
                                      <p:cBhvr>
                                        <p:cTn id="56" dur="1000" fill="hold"/>
                                        <p:tgtEl>
                                          <p:spTgt spid="44"/>
                                        </p:tgtEl>
                                        <p:attrNameLst>
                                          <p:attrName>ppt_x</p:attrName>
                                        </p:attrNameLst>
                                      </p:cBhvr>
                                      <p:tavLst>
                                        <p:tav tm="0">
                                          <p:val>
                                            <p:strVal val="#ppt_x"/>
                                          </p:val>
                                        </p:tav>
                                        <p:tav tm="100000">
                                          <p:val>
                                            <p:strVal val="#ppt_x"/>
                                          </p:val>
                                        </p:tav>
                                      </p:tavLst>
                                    </p:anim>
                                    <p:anim calcmode="lin" valueType="num">
                                      <p:cBhvr>
                                        <p:cTn id="57" dur="1000" fill="hold"/>
                                        <p:tgtEl>
                                          <p:spTgt spid="44"/>
                                        </p:tgtEl>
                                        <p:attrNameLst>
                                          <p:attrName>ppt_y</p:attrName>
                                        </p:attrNameLst>
                                      </p:cBhvr>
                                      <p:tavLst>
                                        <p:tav tm="0">
                                          <p:val>
                                            <p:strVal val="#ppt_y+.1"/>
                                          </p:val>
                                        </p:tav>
                                        <p:tav tm="100000">
                                          <p:val>
                                            <p:strVal val="#ppt_y"/>
                                          </p:val>
                                        </p:tav>
                                      </p:tavLst>
                                    </p:anim>
                                  </p:childTnLst>
                                </p:cTn>
                              </p:par>
                              <p:par>
                                <p:cTn id="58" presetID="14" presetClass="entr" presetSubtype="10" fill="hold" nodeType="withEffect">
                                  <p:stCondLst>
                                    <p:cond delay="0"/>
                                  </p:stCondLst>
                                  <p:childTnLst>
                                    <p:set>
                                      <p:cBhvr>
                                        <p:cTn id="59" dur="1" fill="hold">
                                          <p:stCondLst>
                                            <p:cond delay="0"/>
                                          </p:stCondLst>
                                        </p:cTn>
                                        <p:tgtEl>
                                          <p:spTgt spid="44">
                                            <p:txEl>
                                              <p:pRg st="0" end="0"/>
                                            </p:txEl>
                                          </p:spTgt>
                                        </p:tgtEl>
                                        <p:attrNameLst>
                                          <p:attrName>style.visibility</p:attrName>
                                        </p:attrNameLst>
                                      </p:cBhvr>
                                      <p:to>
                                        <p:strVal val="visible"/>
                                      </p:to>
                                    </p:set>
                                    <p:animEffect transition="in" filter="randombar(horizontal)">
                                      <p:cBhvr>
                                        <p:cTn id="60"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7" grpId="0" animBg="1"/>
      <p:bldP spid="37" grpId="1" animBg="1"/>
      <p:bldP spid="44" grpId="0" animBg="1"/>
      <p:bldP spid="15" grpId="0"/>
      <p:bldP spid="16"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cxnSp>
        <p:nvCxnSpPr>
          <p:cNvPr id="4" name="Straight Connector 3"/>
          <p:cNvCxnSpPr/>
          <p:nvPr/>
        </p:nvCxnSpPr>
        <p:spPr>
          <a:xfrm flipV="1">
            <a:off x="0" y="718055"/>
            <a:ext cx="12043954" cy="26126"/>
          </a:xfrm>
          <a:prstGeom prst="line">
            <a:avLst/>
          </a:prstGeom>
          <a:noFill/>
          <a:ln w="28575" cap="flat" cmpd="sng" algn="ctr">
            <a:solidFill>
              <a:srgbClr val="92D050"/>
            </a:solidFill>
            <a:prstDash val="solid"/>
          </a:ln>
          <a:effectLst/>
        </p:spPr>
      </p:cxnSp>
      <p:sp>
        <p:nvSpPr>
          <p:cNvPr id="11" name="Text Box 85"/>
          <p:cNvSpPr txBox="1">
            <a:spLocks noChangeArrowheads="1"/>
          </p:cNvSpPr>
          <p:nvPr/>
        </p:nvSpPr>
        <p:spPr bwMode="auto">
          <a:xfrm>
            <a:off x="152400" y="76200"/>
            <a:ext cx="12192000" cy="584775"/>
          </a:xfrm>
          <a:prstGeom prst="rect">
            <a:avLst/>
          </a:prstGeom>
          <a:noFill/>
          <a:ln>
            <a:noFill/>
          </a:ln>
        </p:spPr>
        <p:txBody>
          <a:bodyPr wrap="square">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Nhân</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dân</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ta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có</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những</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biện</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pháp</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nào</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đề</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khai</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thác</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nguồn</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lợi</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từ</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lũ</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a:t>
            </a:r>
            <a:endPar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7" name="Picture 6"/>
          <p:cNvPicPr>
            <a:picLocks noChangeAspect="1"/>
          </p:cNvPicPr>
          <p:nvPr/>
        </p:nvPicPr>
        <p:blipFill>
          <a:blip r:embed="rId3"/>
          <a:stretch>
            <a:fillRect/>
          </a:stretch>
        </p:blipFill>
        <p:spPr>
          <a:xfrm>
            <a:off x="4130156" y="718055"/>
            <a:ext cx="3929922" cy="3030077"/>
          </a:xfrm>
          <a:prstGeom prst="rect">
            <a:avLst/>
          </a:prstGeom>
        </p:spPr>
      </p:pic>
      <p:pic>
        <p:nvPicPr>
          <p:cNvPr id="8" name="Picture 7"/>
          <p:cNvPicPr>
            <a:picLocks noChangeAspect="1"/>
          </p:cNvPicPr>
          <p:nvPr/>
        </p:nvPicPr>
        <p:blipFill>
          <a:blip r:embed="rId4"/>
          <a:stretch>
            <a:fillRect/>
          </a:stretch>
        </p:blipFill>
        <p:spPr>
          <a:xfrm>
            <a:off x="140337" y="707257"/>
            <a:ext cx="3830772" cy="2911155"/>
          </a:xfrm>
          <a:prstGeom prst="rect">
            <a:avLst/>
          </a:prstGeom>
        </p:spPr>
      </p:pic>
      <p:pic>
        <p:nvPicPr>
          <p:cNvPr id="9" name="Picture 8"/>
          <p:cNvPicPr>
            <a:picLocks noChangeAspect="1"/>
          </p:cNvPicPr>
          <p:nvPr/>
        </p:nvPicPr>
        <p:blipFill>
          <a:blip r:embed="rId5"/>
          <a:stretch>
            <a:fillRect/>
          </a:stretch>
        </p:blipFill>
        <p:spPr>
          <a:xfrm>
            <a:off x="8213181" y="748677"/>
            <a:ext cx="3989819" cy="2911155"/>
          </a:xfrm>
          <a:prstGeom prst="rect">
            <a:avLst/>
          </a:prstGeom>
        </p:spPr>
      </p:pic>
      <p:sp>
        <p:nvSpPr>
          <p:cNvPr id="10" name="Rectangle 9"/>
          <p:cNvSpPr/>
          <p:nvPr/>
        </p:nvSpPr>
        <p:spPr>
          <a:xfrm>
            <a:off x="4124212" y="823790"/>
            <a:ext cx="1723549"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333333"/>
                </a:solidFill>
                <a:effectLst/>
                <a:uLnTx/>
                <a:uFillTx/>
                <a:latin typeface="NotoSerif"/>
                <a:ea typeface="+mn-ea"/>
                <a:cs typeface="+mn-cs"/>
              </a:rPr>
              <a:t>Bông</a:t>
            </a:r>
            <a:r>
              <a:rPr kumimoji="0" lang="en-US" sz="1800" b="0" i="0" u="none" strike="noStrike" kern="1200" cap="none" spc="0" normalizeH="0" baseline="0" noProof="0" dirty="0">
                <a:ln>
                  <a:noFill/>
                </a:ln>
                <a:solidFill>
                  <a:srgbClr val="333333"/>
                </a:solidFill>
                <a:effectLst/>
                <a:uLnTx/>
                <a:uFillTx/>
                <a:latin typeface="NotoSerif"/>
                <a:ea typeface="+mn-ea"/>
                <a:cs typeface="+mn-cs"/>
              </a:rPr>
              <a:t> </a:t>
            </a:r>
            <a:r>
              <a:rPr kumimoji="0" lang="en-US" sz="1800" b="0" i="0" u="none" strike="noStrike" kern="1200" cap="none" spc="0" normalizeH="0" baseline="0" noProof="0" dirty="0" err="1">
                <a:ln>
                  <a:noFill/>
                </a:ln>
                <a:solidFill>
                  <a:srgbClr val="333333"/>
                </a:solidFill>
                <a:effectLst/>
                <a:uLnTx/>
                <a:uFillTx/>
                <a:latin typeface="NotoSerif"/>
                <a:ea typeface="+mn-ea"/>
                <a:cs typeface="+mn-cs"/>
              </a:rPr>
              <a:t>điên</a:t>
            </a:r>
            <a:r>
              <a:rPr kumimoji="0" lang="en-US" sz="1800" b="0" i="0" u="none" strike="noStrike" kern="1200" cap="none" spc="0" normalizeH="0" baseline="0" noProof="0" dirty="0">
                <a:ln>
                  <a:noFill/>
                </a:ln>
                <a:solidFill>
                  <a:srgbClr val="333333"/>
                </a:solidFill>
                <a:effectLst/>
                <a:uLnTx/>
                <a:uFillTx/>
                <a:latin typeface="NotoSerif"/>
                <a:ea typeface="+mn-ea"/>
                <a:cs typeface="+mn-cs"/>
              </a:rPr>
              <a:t> </a:t>
            </a:r>
            <a:r>
              <a:rPr kumimoji="0" lang="en-US" sz="1800" b="0" i="0" u="none" strike="noStrike" kern="1200" cap="none" spc="0" normalizeH="0" baseline="0" noProof="0" dirty="0" err="1">
                <a:ln>
                  <a:noFill/>
                </a:ln>
                <a:solidFill>
                  <a:srgbClr val="333333"/>
                </a:solidFill>
                <a:effectLst/>
                <a:uLnTx/>
                <a:uFillTx/>
                <a:latin typeface="NotoSerif"/>
                <a:ea typeface="+mn-ea"/>
                <a:cs typeface="+mn-cs"/>
              </a:rPr>
              <a:t>điển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p:cNvPicPr>
            <a:picLocks noChangeAspect="1"/>
          </p:cNvPicPr>
          <p:nvPr/>
        </p:nvPicPr>
        <p:blipFill>
          <a:blip r:embed="rId6"/>
          <a:stretch>
            <a:fillRect/>
          </a:stretch>
        </p:blipFill>
        <p:spPr>
          <a:xfrm>
            <a:off x="4306212" y="3890664"/>
            <a:ext cx="3834125" cy="2810027"/>
          </a:xfrm>
          <a:prstGeom prst="rect">
            <a:avLst/>
          </a:prstGeom>
        </p:spPr>
      </p:pic>
      <p:pic>
        <p:nvPicPr>
          <p:cNvPr id="16" name="Picture 15"/>
          <p:cNvPicPr>
            <a:picLocks noChangeAspect="1"/>
          </p:cNvPicPr>
          <p:nvPr/>
        </p:nvPicPr>
        <p:blipFill>
          <a:blip r:embed="rId7"/>
          <a:stretch>
            <a:fillRect/>
          </a:stretch>
        </p:blipFill>
        <p:spPr>
          <a:xfrm>
            <a:off x="0" y="3698021"/>
            <a:ext cx="4233368" cy="3010982"/>
          </a:xfrm>
          <a:prstGeom prst="rect">
            <a:avLst/>
          </a:prstGeom>
        </p:spPr>
      </p:pic>
      <p:sp>
        <p:nvSpPr>
          <p:cNvPr id="17" name="Rectangle 16"/>
          <p:cNvSpPr/>
          <p:nvPr/>
        </p:nvSpPr>
        <p:spPr>
          <a:xfrm>
            <a:off x="188346" y="754979"/>
            <a:ext cx="1253292"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333333"/>
                </a:solidFill>
                <a:effectLst/>
                <a:uLnTx/>
                <a:uFillTx/>
                <a:latin typeface="NotoSerif"/>
                <a:ea typeface="+mn-ea"/>
                <a:cs typeface="+mn-cs"/>
              </a:rPr>
              <a:t>Trồng</a:t>
            </a:r>
            <a:r>
              <a:rPr kumimoji="0" lang="en-US" sz="1800" b="0" i="0" u="none" strike="noStrike" kern="1200" cap="none" spc="0" normalizeH="0" baseline="0" noProof="0" dirty="0">
                <a:ln>
                  <a:noFill/>
                </a:ln>
                <a:solidFill>
                  <a:srgbClr val="333333"/>
                </a:solidFill>
                <a:effectLst/>
                <a:uLnTx/>
                <a:uFillTx/>
                <a:latin typeface="NotoSerif"/>
                <a:ea typeface="+mn-ea"/>
                <a:cs typeface="+mn-cs"/>
              </a:rPr>
              <a:t> Sen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p:cNvSpPr/>
          <p:nvPr/>
        </p:nvSpPr>
        <p:spPr>
          <a:xfrm>
            <a:off x="8328466" y="799555"/>
            <a:ext cx="2056973" cy="369332"/>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333333"/>
                </a:solidFill>
                <a:effectLst/>
                <a:uLnTx/>
                <a:uFillTx/>
                <a:latin typeface="NotoSerif"/>
                <a:ea typeface="+mn-ea"/>
                <a:cs typeface="+mn-cs"/>
              </a:rPr>
              <a:t>Đánh</a:t>
            </a:r>
            <a:r>
              <a:rPr kumimoji="0" lang="en-US" sz="1800" b="0" i="0" u="none" strike="noStrike" kern="1200" cap="none" spc="0" normalizeH="0" baseline="0" noProof="0" dirty="0">
                <a:ln>
                  <a:noFill/>
                </a:ln>
                <a:solidFill>
                  <a:srgbClr val="333333"/>
                </a:solidFill>
                <a:effectLst/>
                <a:uLnTx/>
                <a:uFillTx/>
                <a:latin typeface="NotoSerif"/>
                <a:ea typeface="+mn-ea"/>
                <a:cs typeface="+mn-cs"/>
              </a:rPr>
              <a:t> </a:t>
            </a:r>
            <a:r>
              <a:rPr kumimoji="0" lang="en-US" sz="1800" b="0" i="0" u="none" strike="noStrike" kern="1200" cap="none" spc="0" normalizeH="0" baseline="0" noProof="0" dirty="0" err="1">
                <a:ln>
                  <a:noFill/>
                </a:ln>
                <a:solidFill>
                  <a:srgbClr val="333333"/>
                </a:solidFill>
                <a:effectLst/>
                <a:uLnTx/>
                <a:uFillTx/>
                <a:latin typeface="NotoSerif"/>
                <a:ea typeface="+mn-ea"/>
                <a:cs typeface="+mn-cs"/>
              </a:rPr>
              <a:t>bắt</a:t>
            </a:r>
            <a:r>
              <a:rPr kumimoji="0" lang="en-US" sz="1800" b="0" i="0" u="none" strike="noStrike" kern="1200" cap="none" spc="0" normalizeH="0" baseline="0" noProof="0" dirty="0">
                <a:ln>
                  <a:noFill/>
                </a:ln>
                <a:solidFill>
                  <a:srgbClr val="333333"/>
                </a:solidFill>
                <a:effectLst/>
                <a:uLnTx/>
                <a:uFillTx/>
                <a:latin typeface="NotoSerif"/>
                <a:ea typeface="+mn-ea"/>
                <a:cs typeface="+mn-cs"/>
              </a:rPr>
              <a:t> </a:t>
            </a:r>
            <a:r>
              <a:rPr kumimoji="0" lang="en-US" sz="1800" b="0" i="0" u="none" strike="noStrike" kern="1200" cap="none" spc="0" normalizeH="0" baseline="0" noProof="0" dirty="0" err="1">
                <a:ln>
                  <a:noFill/>
                </a:ln>
                <a:solidFill>
                  <a:srgbClr val="333333"/>
                </a:solidFill>
                <a:effectLst/>
                <a:uLnTx/>
                <a:uFillTx/>
                <a:latin typeface="NotoSerif"/>
                <a:ea typeface="+mn-ea"/>
                <a:cs typeface="+mn-cs"/>
              </a:rPr>
              <a:t>thuỷ</a:t>
            </a:r>
            <a:r>
              <a:rPr kumimoji="0" lang="en-US" sz="1800" b="0" i="0" u="none" strike="noStrike" kern="1200" cap="none" spc="0" normalizeH="0" baseline="0" noProof="0" dirty="0">
                <a:ln>
                  <a:noFill/>
                </a:ln>
                <a:solidFill>
                  <a:srgbClr val="333333"/>
                </a:solidFill>
                <a:effectLst/>
                <a:uLnTx/>
                <a:uFillTx/>
                <a:latin typeface="NotoSerif"/>
                <a:ea typeface="+mn-ea"/>
                <a:cs typeface="+mn-cs"/>
              </a:rPr>
              <a:t> </a:t>
            </a:r>
            <a:r>
              <a:rPr kumimoji="0" lang="en-US" sz="1800" b="0" i="0" u="none" strike="noStrike" kern="1200" cap="none" spc="0" normalizeH="0" baseline="0" noProof="0" dirty="0" err="1">
                <a:ln>
                  <a:noFill/>
                </a:ln>
                <a:solidFill>
                  <a:srgbClr val="333333"/>
                </a:solidFill>
                <a:effectLst/>
                <a:uLnTx/>
                <a:uFillTx/>
                <a:latin typeface="NotoSerif"/>
                <a:ea typeface="+mn-ea"/>
                <a:cs typeface="+mn-cs"/>
              </a:rPr>
              <a:t>sản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8"/>
          <a:stretch>
            <a:fillRect/>
          </a:stretch>
        </p:blipFill>
        <p:spPr>
          <a:xfrm>
            <a:off x="8300900" y="3748132"/>
            <a:ext cx="3889333" cy="2935887"/>
          </a:xfrm>
          <a:prstGeom prst="rect">
            <a:avLst/>
          </a:prstGeom>
        </p:spPr>
      </p:pic>
    </p:spTree>
    <p:extLst>
      <p:ext uri="{BB962C8B-B14F-4D97-AF65-F5344CB8AC3E}">
        <p14:creationId xmlns:p14="http://schemas.microsoft.com/office/powerpoint/2010/main" val="1795566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cxnSp>
        <p:nvCxnSpPr>
          <p:cNvPr id="4" name="Straight Connector 3"/>
          <p:cNvCxnSpPr/>
          <p:nvPr/>
        </p:nvCxnSpPr>
        <p:spPr>
          <a:xfrm flipV="1">
            <a:off x="0" y="718055"/>
            <a:ext cx="12043954" cy="26126"/>
          </a:xfrm>
          <a:prstGeom prst="line">
            <a:avLst/>
          </a:prstGeom>
          <a:noFill/>
          <a:ln w="28575" cap="flat" cmpd="sng" algn="ctr">
            <a:solidFill>
              <a:srgbClr val="92D050"/>
            </a:solidFill>
            <a:prstDash val="solid"/>
          </a:ln>
          <a:effectLst/>
        </p:spPr>
      </p:cxnSp>
      <p:sp>
        <p:nvSpPr>
          <p:cNvPr id="11" name="Text Box 85"/>
          <p:cNvSpPr txBox="1">
            <a:spLocks noChangeArrowheads="1"/>
          </p:cNvSpPr>
          <p:nvPr/>
        </p:nvSpPr>
        <p:spPr bwMode="auto">
          <a:xfrm>
            <a:off x="1905000" y="41564"/>
            <a:ext cx="10286999" cy="584775"/>
          </a:xfrm>
          <a:prstGeom prst="rect">
            <a:avLst/>
          </a:prstGeom>
          <a:noFill/>
          <a:ln>
            <a:noFill/>
          </a:ln>
        </p:spPr>
        <p:txBody>
          <a:bodyPr wrap="square">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Những</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khó</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khăn</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do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lũ</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gây</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2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ra</a:t>
            </a:r>
            <a:r>
              <a:rPr kumimoji="0" lang="en-US" altLang="en-US" sz="32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ở </a:t>
            </a:r>
            <a:r>
              <a:rPr kumimoji="0" lang="en-US" altLang="en-US" sz="3200" b="1" i="0" u="none" strike="noStrike" kern="0" cap="none" spc="0" normalizeH="0" baseline="0" noProof="0" err="1">
                <a:ln>
                  <a:noFill/>
                </a:ln>
                <a:solidFill>
                  <a:srgbClr val="FF0000"/>
                </a:solidFill>
                <a:effectLst/>
                <a:uLnTx/>
                <a:uFillTx/>
                <a:latin typeface="Times New Roman" panose="02020603050405020304" pitchFamily="18" charset="0"/>
                <a:ea typeface="+mn-ea"/>
                <a:cs typeface="+mn-cs"/>
              </a:rPr>
              <a:t>nước</a:t>
            </a:r>
            <a:r>
              <a:rPr kumimoji="0" lang="en-US" altLang="en-US" sz="3200" b="1" i="0" u="none" strike="noStrike" kern="0" cap="none" spc="0" normalizeH="0" baseline="0" noProof="0">
                <a:ln>
                  <a:noFill/>
                </a:ln>
                <a:solidFill>
                  <a:srgbClr val="FF0000"/>
                </a:solidFill>
                <a:effectLst/>
                <a:uLnTx/>
                <a:uFillTx/>
                <a:latin typeface="Times New Roman" panose="02020603050405020304" pitchFamily="18" charset="0"/>
                <a:ea typeface="+mn-ea"/>
                <a:cs typeface="+mn-cs"/>
              </a:rPr>
              <a:t> ta?</a:t>
            </a:r>
            <a:endPar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7" name="Picture 6"/>
          <p:cNvPicPr>
            <a:picLocks noChangeAspect="1"/>
          </p:cNvPicPr>
          <p:nvPr/>
        </p:nvPicPr>
        <p:blipFill>
          <a:blip r:embed="rId3"/>
          <a:stretch>
            <a:fillRect/>
          </a:stretch>
        </p:blipFill>
        <p:spPr>
          <a:xfrm>
            <a:off x="0" y="3771073"/>
            <a:ext cx="5514911" cy="3086927"/>
          </a:xfrm>
          <a:prstGeom prst="rect">
            <a:avLst/>
          </a:prstGeom>
        </p:spPr>
      </p:pic>
      <p:pic>
        <p:nvPicPr>
          <p:cNvPr id="6" name="Picture 5"/>
          <p:cNvPicPr>
            <a:picLocks noChangeAspect="1"/>
          </p:cNvPicPr>
          <p:nvPr/>
        </p:nvPicPr>
        <p:blipFill>
          <a:blip r:embed="rId4"/>
          <a:stretch>
            <a:fillRect/>
          </a:stretch>
        </p:blipFill>
        <p:spPr>
          <a:xfrm>
            <a:off x="0" y="770813"/>
            <a:ext cx="5499463" cy="2889846"/>
          </a:xfrm>
          <a:prstGeom prst="rect">
            <a:avLst/>
          </a:prstGeom>
        </p:spPr>
      </p:pic>
      <p:pic>
        <p:nvPicPr>
          <p:cNvPr id="8" name="Picture 7"/>
          <p:cNvPicPr>
            <a:picLocks noChangeAspect="1"/>
          </p:cNvPicPr>
          <p:nvPr/>
        </p:nvPicPr>
        <p:blipFill>
          <a:blip r:embed="rId5"/>
          <a:stretch>
            <a:fillRect/>
          </a:stretch>
        </p:blipFill>
        <p:spPr>
          <a:xfrm>
            <a:off x="6104710" y="3700977"/>
            <a:ext cx="6087289" cy="3113646"/>
          </a:xfrm>
          <a:prstGeom prst="rect">
            <a:avLst/>
          </a:prstGeom>
        </p:spPr>
      </p:pic>
      <p:pic>
        <p:nvPicPr>
          <p:cNvPr id="9" name="Picture 8"/>
          <p:cNvPicPr>
            <a:picLocks noChangeAspect="1"/>
          </p:cNvPicPr>
          <p:nvPr/>
        </p:nvPicPr>
        <p:blipFill>
          <a:blip r:embed="rId6"/>
          <a:stretch>
            <a:fillRect/>
          </a:stretch>
        </p:blipFill>
        <p:spPr>
          <a:xfrm>
            <a:off x="6096000" y="770812"/>
            <a:ext cx="6095999" cy="2801125"/>
          </a:xfrm>
          <a:prstGeom prst="rect">
            <a:avLst/>
          </a:prstGeom>
        </p:spPr>
      </p:pic>
    </p:spTree>
    <p:extLst>
      <p:ext uri="{BB962C8B-B14F-4D97-AF65-F5344CB8AC3E}">
        <p14:creationId xmlns:p14="http://schemas.microsoft.com/office/powerpoint/2010/main" val="145338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cxnSp>
        <p:nvCxnSpPr>
          <p:cNvPr id="4" name="Straight Connector 3"/>
          <p:cNvCxnSpPr/>
          <p:nvPr/>
        </p:nvCxnSpPr>
        <p:spPr>
          <a:xfrm flipV="1">
            <a:off x="0" y="718055"/>
            <a:ext cx="12043954" cy="26126"/>
          </a:xfrm>
          <a:prstGeom prst="line">
            <a:avLst/>
          </a:prstGeom>
          <a:noFill/>
          <a:ln w="28575" cap="flat" cmpd="sng" algn="ctr">
            <a:solidFill>
              <a:srgbClr val="92D050"/>
            </a:solidFill>
            <a:prstDash val="solid"/>
          </a:ln>
          <a:effectLst/>
        </p:spPr>
      </p:cxnSp>
      <p:pic>
        <p:nvPicPr>
          <p:cNvPr id="13" name="Picture 12"/>
          <p:cNvPicPr>
            <a:picLocks noChangeAspect="1"/>
          </p:cNvPicPr>
          <p:nvPr/>
        </p:nvPicPr>
        <p:blipFill>
          <a:blip r:embed="rId3"/>
          <a:stretch>
            <a:fillRect/>
          </a:stretch>
        </p:blipFill>
        <p:spPr>
          <a:xfrm>
            <a:off x="7933944" y="876438"/>
            <a:ext cx="4258056" cy="2660731"/>
          </a:xfrm>
          <a:prstGeom prst="rect">
            <a:avLst/>
          </a:prstGeom>
        </p:spPr>
      </p:pic>
      <p:sp>
        <p:nvSpPr>
          <p:cNvPr id="15" name="Text Box 14"/>
          <p:cNvSpPr txBox="1">
            <a:spLocks noChangeArrowheads="1"/>
          </p:cNvSpPr>
          <p:nvPr/>
        </p:nvSpPr>
        <p:spPr bwMode="auto">
          <a:xfrm>
            <a:off x="8243750" y="3029659"/>
            <a:ext cx="1295400" cy="396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FF3300"/>
                </a:solidFill>
                <a:effectLst/>
                <a:uLnTx/>
                <a:uFillTx/>
                <a:latin typeface="Times New Roman" panose="02020603050405020304" pitchFamily="18" charset="0"/>
                <a:ea typeface="+mn-ea"/>
                <a:cs typeface="+mn-cs"/>
              </a:rPr>
              <a:t>ĐẮP ĐÊ</a:t>
            </a:r>
          </a:p>
        </p:txBody>
      </p:sp>
      <p:sp>
        <p:nvSpPr>
          <p:cNvPr id="16" name="Text Box 85"/>
          <p:cNvSpPr txBox="1">
            <a:spLocks noChangeArrowheads="1"/>
          </p:cNvSpPr>
          <p:nvPr/>
        </p:nvSpPr>
        <p:spPr bwMode="auto">
          <a:xfrm>
            <a:off x="196903" y="113038"/>
            <a:ext cx="11918897" cy="553998"/>
          </a:xfrm>
          <a:prstGeom prst="rect">
            <a:avLst/>
          </a:prstGeom>
          <a:noFill/>
          <a:ln>
            <a:noFill/>
          </a:ln>
        </p:spPr>
        <p:txBody>
          <a:bodyPr wrap="square">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0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Để</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hạn</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chế</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tác</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hại</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từ</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lũ</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nhân</a:t>
            </a:r>
            <a:r>
              <a:rPr kumimoji="0" lang="en-US" altLang="en-US" sz="3000" b="1" i="0" u="none" strike="noStrike" kern="0" cap="none" spc="0" normalizeH="0" noProof="0" dirty="0">
                <a:ln>
                  <a:noFill/>
                </a:ln>
                <a:solidFill>
                  <a:srgbClr val="FF0000"/>
                </a:solidFill>
                <a:effectLst/>
                <a:uLnTx/>
                <a:uFillTx/>
                <a:latin typeface="Times New Roman" panose="02020603050405020304" pitchFamily="18" charset="0"/>
                <a:ea typeface="+mn-ea"/>
                <a:cs typeface="+mn-cs"/>
              </a:rPr>
              <a:t> </a:t>
            </a:r>
            <a:r>
              <a:rPr kumimoji="0" lang="en-US" altLang="en-US" sz="3000" b="1" i="0" u="none" strike="noStrike" kern="0" cap="none" spc="0" normalizeH="0" noProof="0" dirty="0" err="1">
                <a:ln>
                  <a:noFill/>
                </a:ln>
                <a:solidFill>
                  <a:srgbClr val="FF0000"/>
                </a:solidFill>
                <a:effectLst/>
                <a:uLnTx/>
                <a:uFillTx/>
                <a:latin typeface="Times New Roman" panose="02020603050405020304" pitchFamily="18" charset="0"/>
                <a:ea typeface="+mn-ea"/>
                <a:cs typeface="+mn-cs"/>
              </a:rPr>
              <a:t>dân</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ta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đã</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đang</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và</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cần</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có</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biện</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pháp</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altLang="en-US" sz="3000" b="1"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mn-cs"/>
              </a:rPr>
              <a:t>gì</a:t>
            </a:r>
            <a:r>
              <a:rPr kumimoji="0" lang="en-US" alt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mn-cs"/>
              </a:rPr>
              <a:t> ?</a:t>
            </a:r>
            <a:endParaRPr kumimoji="0" lang="en-US" altLang="en-US" sz="3000" b="0" i="1" u="none" strike="noStrike" kern="0" cap="none" spc="0" normalizeH="0" baseline="0" noProof="0" dirty="0">
              <a:ln>
                <a:noFill/>
              </a:ln>
              <a:solidFill>
                <a:srgbClr val="FF0000"/>
              </a:solidFill>
              <a:effectLst/>
              <a:uLnTx/>
              <a:uFillTx/>
              <a:latin typeface="Times New Roman" panose="02020603050405020304" pitchFamily="18" charset="0"/>
              <a:ea typeface="+mn-ea"/>
              <a:cs typeface="+mn-cs"/>
            </a:endParaRPr>
          </a:p>
        </p:txBody>
      </p:sp>
      <p:pic>
        <p:nvPicPr>
          <p:cNvPr id="9" name="Picture 8"/>
          <p:cNvPicPr>
            <a:picLocks noChangeAspect="1"/>
          </p:cNvPicPr>
          <p:nvPr/>
        </p:nvPicPr>
        <p:blipFill>
          <a:blip r:embed="rId4"/>
          <a:stretch>
            <a:fillRect/>
          </a:stretch>
        </p:blipFill>
        <p:spPr>
          <a:xfrm>
            <a:off x="0" y="866890"/>
            <a:ext cx="4075611" cy="2670279"/>
          </a:xfrm>
          <a:prstGeom prst="rect">
            <a:avLst/>
          </a:prstGeom>
        </p:spPr>
      </p:pic>
      <p:pic>
        <p:nvPicPr>
          <p:cNvPr id="10" name="Picture 9"/>
          <p:cNvPicPr>
            <a:picLocks noChangeAspect="1"/>
          </p:cNvPicPr>
          <p:nvPr/>
        </p:nvPicPr>
        <p:blipFill>
          <a:blip r:embed="rId5"/>
          <a:stretch>
            <a:fillRect/>
          </a:stretch>
        </p:blipFill>
        <p:spPr>
          <a:xfrm>
            <a:off x="0" y="3605748"/>
            <a:ext cx="4075611" cy="3163008"/>
          </a:xfrm>
          <a:prstGeom prst="rect">
            <a:avLst/>
          </a:prstGeom>
        </p:spPr>
      </p:pic>
      <p:sp>
        <p:nvSpPr>
          <p:cNvPr id="14" name="Text Box 13"/>
          <p:cNvSpPr txBox="1">
            <a:spLocks noChangeArrowheads="1"/>
          </p:cNvSpPr>
          <p:nvPr/>
        </p:nvSpPr>
        <p:spPr bwMode="auto">
          <a:xfrm>
            <a:off x="547769" y="3032125"/>
            <a:ext cx="1447800" cy="396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FF3300"/>
                </a:solidFill>
                <a:effectLst/>
                <a:uLnTx/>
                <a:uFillTx/>
                <a:latin typeface="Times New Roman" panose="02020603050405020304" pitchFamily="18" charset="0"/>
                <a:ea typeface="+mn-ea"/>
                <a:cs typeface="+mn-cs"/>
              </a:rPr>
              <a:t>NHÀ NỔI</a:t>
            </a:r>
          </a:p>
        </p:txBody>
      </p:sp>
      <p:pic>
        <p:nvPicPr>
          <p:cNvPr id="17" name="Picture 16"/>
          <p:cNvPicPr>
            <a:picLocks noChangeAspect="1"/>
          </p:cNvPicPr>
          <p:nvPr/>
        </p:nvPicPr>
        <p:blipFill>
          <a:blip r:embed="rId6"/>
          <a:stretch>
            <a:fillRect/>
          </a:stretch>
        </p:blipFill>
        <p:spPr>
          <a:xfrm>
            <a:off x="7933944" y="3605747"/>
            <a:ext cx="4258054" cy="3119973"/>
          </a:xfrm>
          <a:prstGeom prst="rect">
            <a:avLst/>
          </a:prstGeom>
        </p:spPr>
      </p:pic>
      <p:pic>
        <p:nvPicPr>
          <p:cNvPr id="18" name="Picture 17"/>
          <p:cNvPicPr>
            <a:picLocks noChangeAspect="1"/>
          </p:cNvPicPr>
          <p:nvPr/>
        </p:nvPicPr>
        <p:blipFill>
          <a:blip r:embed="rId7"/>
          <a:stretch>
            <a:fillRect/>
          </a:stretch>
        </p:blipFill>
        <p:spPr>
          <a:xfrm>
            <a:off x="4171840" y="875139"/>
            <a:ext cx="3665874" cy="2662029"/>
          </a:xfrm>
          <a:prstGeom prst="rect">
            <a:avLst/>
          </a:prstGeom>
        </p:spPr>
      </p:pic>
      <p:sp>
        <p:nvSpPr>
          <p:cNvPr id="19" name="Text Box 13"/>
          <p:cNvSpPr txBox="1">
            <a:spLocks noChangeArrowheads="1"/>
          </p:cNvSpPr>
          <p:nvPr/>
        </p:nvSpPr>
        <p:spPr bwMode="auto">
          <a:xfrm>
            <a:off x="4554350" y="3002482"/>
            <a:ext cx="222098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a:ln>
                  <a:noFill/>
                </a:ln>
                <a:solidFill>
                  <a:srgbClr val="FF3300"/>
                </a:solidFill>
                <a:effectLst/>
                <a:uLnTx/>
                <a:uFillTx/>
                <a:latin typeface="Times New Roman" panose="02020603050405020304" pitchFamily="18" charset="0"/>
                <a:ea typeface="+mn-ea"/>
                <a:cs typeface="+mn-cs"/>
              </a:rPr>
              <a:t>XÂY</a:t>
            </a:r>
            <a:r>
              <a:rPr kumimoji="0" lang="en-US" altLang="en-US" sz="2000" b="1" i="0" u="none" strike="noStrike" kern="0" cap="none" spc="0" normalizeH="0" noProof="0" dirty="0">
                <a:ln>
                  <a:noFill/>
                </a:ln>
                <a:solidFill>
                  <a:srgbClr val="FF3300"/>
                </a:solidFill>
                <a:effectLst/>
                <a:uLnTx/>
                <a:uFillTx/>
                <a:latin typeface="Times New Roman" panose="02020603050405020304" pitchFamily="18" charset="0"/>
                <a:ea typeface="+mn-ea"/>
                <a:cs typeface="+mn-cs"/>
              </a:rPr>
              <a:t> DỰNG</a:t>
            </a:r>
            <a:r>
              <a:rPr kumimoji="0" lang="en-US" altLang="en-US" sz="2000" b="1" i="0" u="none" strike="noStrike" kern="0" cap="none" spc="0" normalizeH="0" baseline="0" noProof="0" dirty="0">
                <a:ln>
                  <a:noFill/>
                </a:ln>
                <a:solidFill>
                  <a:srgbClr val="FF3300"/>
                </a:solidFill>
                <a:effectLst/>
                <a:uLnTx/>
                <a:uFillTx/>
                <a:latin typeface="Times New Roman" panose="02020603050405020304" pitchFamily="18" charset="0"/>
                <a:ea typeface="+mn-ea"/>
                <a:cs typeface="+mn-cs"/>
              </a:rPr>
              <a:t> HỒ</a:t>
            </a:r>
          </a:p>
        </p:txBody>
      </p:sp>
      <p:pic>
        <p:nvPicPr>
          <p:cNvPr id="20" name="Picture 19"/>
          <p:cNvPicPr>
            <a:picLocks noChangeAspect="1"/>
          </p:cNvPicPr>
          <p:nvPr/>
        </p:nvPicPr>
        <p:blipFill>
          <a:blip r:embed="rId8"/>
          <a:stretch>
            <a:fillRect/>
          </a:stretch>
        </p:blipFill>
        <p:spPr>
          <a:xfrm>
            <a:off x="4099612" y="3668126"/>
            <a:ext cx="3810330" cy="2941680"/>
          </a:xfrm>
          <a:prstGeom prst="rect">
            <a:avLst/>
          </a:prstGeom>
        </p:spPr>
      </p:pic>
    </p:spTree>
    <p:extLst>
      <p:ext uri="{BB962C8B-B14F-4D97-AF65-F5344CB8AC3E}">
        <p14:creationId xmlns:p14="http://schemas.microsoft.com/office/powerpoint/2010/main" val="303469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par>
                                <p:cTn id="11" presetID="6" presetClass="entr" presetSubtype="16"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circle(in)">
                                      <p:cBhvr>
                                        <p:cTn id="22" dur="2000"/>
                                        <p:tgtEl>
                                          <p:spTgt spid="15"/>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circle(in)">
                                      <p:cBhvr>
                                        <p:cTn id="28" dur="2000"/>
                                        <p:tgtEl>
                                          <p:spTgt spid="20"/>
                                        </p:tgtEl>
                                      </p:cBhvr>
                                    </p:animEffect>
                                  </p:childTnLst>
                                </p:cTn>
                              </p:par>
                              <p:par>
                                <p:cTn id="29" presetID="6"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200400" y="1524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latin typeface="Cambria" panose="02040503050406030204" pitchFamily="18" charset="0"/>
                <a:ea typeface="Cambria" panose="02040503050406030204" pitchFamily="18" charset="0"/>
              </a:rPr>
              <a:t>ĐỐ EM</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228600" y="1219200"/>
            <a:ext cx="11734800" cy="1938992"/>
          </a:xfrm>
          <a:prstGeom prst="rect">
            <a:avLst/>
          </a:prstGeom>
          <a:noFill/>
        </p:spPr>
        <p:txBody>
          <a:bodyPr wrap="square" rtlCol="0">
            <a:spAutoFit/>
          </a:bodyPr>
          <a:lstStyle/>
          <a:p>
            <a:r>
              <a:rPr lang="en-US" sz="3200" i="1" dirty="0" err="1">
                <a:solidFill>
                  <a:srgbClr val="FF0000"/>
                </a:solidFill>
                <a:latin typeface="Cambria" pitchFamily="18" charset="0"/>
                <a:ea typeface="Cambria" pitchFamily="18" charset="0"/>
              </a:rPr>
              <a:t>Quan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sát</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các</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hình</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ảnh</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sau</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và</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hiểu</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biết</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của</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bản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thân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hãy</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cho</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biết</a:t>
            </a:r>
            <a:r>
              <a:rPr lang="en-US" sz="3200" i="1" dirty="0">
                <a:solidFill>
                  <a:srgbClr val="FF0000"/>
                </a:solidFill>
                <a:latin typeface="Cambria" pitchFamily="18" charset="0"/>
                <a:ea typeface="Cambria" pitchFamily="18" charset="0"/>
              </a:rPr>
              <a:t>:</a:t>
            </a:r>
          </a:p>
          <a:p>
            <a:r>
              <a:rPr lang="en-US" sz="3200" i="1" dirty="0">
                <a:solidFill>
                  <a:srgbClr val="FF0000"/>
                </a:solidFill>
                <a:latin typeface="Cambria" pitchFamily="18" charset="0"/>
                <a:ea typeface="Cambria" pitchFamily="18" charset="0"/>
              </a:rPr>
              <a:t>- </a:t>
            </a:r>
            <a:r>
              <a:rPr lang="vi-VN" sz="3200" i="1" dirty="0">
                <a:solidFill>
                  <a:srgbClr val="FF0000"/>
                </a:solidFill>
                <a:latin typeface="Cambria" pitchFamily="18" charset="0"/>
                <a:ea typeface="Cambria" pitchFamily="18" charset="0"/>
              </a:rPr>
              <a:t>Sông gì đỏ nặng phù sa?</a:t>
            </a:r>
          </a:p>
          <a:p>
            <a:r>
              <a:rPr lang="en-US" sz="3200" i="1" dirty="0">
                <a:solidFill>
                  <a:srgbClr val="FF0000"/>
                </a:solidFill>
                <a:latin typeface="Cambria" pitchFamily="18" charset="0"/>
                <a:ea typeface="Cambria" pitchFamily="18" charset="0"/>
              </a:rPr>
              <a:t>- </a:t>
            </a:r>
            <a:r>
              <a:rPr lang="vi-VN" sz="3200" i="1" dirty="0">
                <a:solidFill>
                  <a:srgbClr val="FF0000"/>
                </a:solidFill>
                <a:latin typeface="Cambria" pitchFamily="18" charset="0"/>
                <a:ea typeface="Cambria" pitchFamily="18" charset="0"/>
              </a:rPr>
              <a:t>Sông gì lại được hóa ra chín rồng?</a:t>
            </a:r>
          </a:p>
          <a:p>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971800"/>
            <a:ext cx="4775200" cy="314239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971800"/>
            <a:ext cx="4953000" cy="32385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438400" y="6120825"/>
            <a:ext cx="2971800" cy="584775"/>
          </a:xfrm>
          <a:prstGeom prst="rect">
            <a:avLst/>
          </a:prstGeom>
          <a:noFill/>
        </p:spPr>
        <p:txBody>
          <a:bodyPr wrap="square" rtlCol="0">
            <a:spAutoFit/>
          </a:bodyPr>
          <a:lstStyle/>
          <a:p>
            <a:pPr algn="ctr"/>
            <a:r>
              <a:rPr lang="en-US" sz="3200" b="1" dirty="0">
                <a:solidFill>
                  <a:srgbClr val="0D30DD"/>
                </a:solidFill>
                <a:latin typeface="Cambria" pitchFamily="18" charset="0"/>
                <a:ea typeface="Cambria" pitchFamily="18" charset="0"/>
              </a:rPr>
              <a:t>SÔNG HỒNG</a:t>
            </a:r>
          </a:p>
        </p:txBody>
      </p:sp>
      <p:sp>
        <p:nvSpPr>
          <p:cNvPr id="12" name="TextBox 11"/>
          <p:cNvSpPr txBox="1"/>
          <p:nvPr/>
        </p:nvSpPr>
        <p:spPr>
          <a:xfrm>
            <a:off x="6781800" y="6197025"/>
            <a:ext cx="3733800" cy="584775"/>
          </a:xfrm>
          <a:prstGeom prst="rect">
            <a:avLst/>
          </a:prstGeom>
          <a:noFill/>
        </p:spPr>
        <p:txBody>
          <a:bodyPr wrap="square" rtlCol="0">
            <a:spAutoFit/>
          </a:bodyPr>
          <a:lstStyle/>
          <a:p>
            <a:pPr algn="ctr"/>
            <a:r>
              <a:rPr lang="en-US" sz="3200" b="1" dirty="0">
                <a:solidFill>
                  <a:srgbClr val="0D30DD"/>
                </a:solidFill>
                <a:latin typeface="Cambria" pitchFamily="18" charset="0"/>
                <a:ea typeface="Cambria" pitchFamily="18" charset="0"/>
              </a:rPr>
              <a:t>SÔNG CỬU LONG</a:t>
            </a: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1000"/>
                                        <p:tgtEl>
                                          <p:spTgt spid="1027"/>
                                        </p:tgtEl>
                                      </p:cBhvr>
                                    </p:animEffect>
                                    <p:anim calcmode="lin" valueType="num">
                                      <p:cBhvr>
                                        <p:cTn id="18" dur="1000" fill="hold"/>
                                        <p:tgtEl>
                                          <p:spTgt spid="1027"/>
                                        </p:tgtEl>
                                        <p:attrNameLst>
                                          <p:attrName>ppt_x</p:attrName>
                                        </p:attrNameLst>
                                      </p:cBhvr>
                                      <p:tavLst>
                                        <p:tav tm="0">
                                          <p:val>
                                            <p:strVal val="#ppt_x"/>
                                          </p:val>
                                        </p:tav>
                                        <p:tav tm="100000">
                                          <p:val>
                                            <p:strVal val="#ppt_x"/>
                                          </p:val>
                                        </p:tav>
                                      </p:tavLst>
                                    </p:anim>
                                    <p:anim calcmode="lin" valueType="num">
                                      <p:cBhvr>
                                        <p:cTn id="19"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184" y="1080816"/>
            <a:ext cx="12107816"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2145" y="1143000"/>
            <a:ext cx="12019856"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76200" y="52392"/>
            <a:ext cx="12115800"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64016"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72145"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5170" y="126811"/>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32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32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72144" y="1143001"/>
            <a:ext cx="12019856"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554856" y="133916"/>
            <a:ext cx="10637144"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0200" y="133917"/>
            <a:ext cx="10591800"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11554"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9703"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35473"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3969"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463040" y="1836003"/>
            <a:ext cx="6430653" cy="830997"/>
          </a:xfrm>
          <a:prstGeom prst="rect">
            <a:avLst/>
          </a:prstGeom>
          <a:solidFill>
            <a:srgbClr val="BCFCD4"/>
          </a:solidFill>
          <a:ln w="12700">
            <a:solidFill>
              <a:srgbClr val="009900"/>
            </a:solidFill>
          </a:ln>
        </p:spPr>
        <p:txBody>
          <a:bodyPr wrap="square">
            <a:spAutoFit/>
          </a:bodyPr>
          <a:lstStyle/>
          <a:p>
            <a:pPr lvl="0" algn="just"/>
            <a:r>
              <a:rPr lang="en-US" sz="2400" i="1">
                <a:solidFill>
                  <a:srgbClr val="FF0000"/>
                </a:solidFill>
                <a:latin typeface="Cambria" panose="02040503050406030204" pitchFamily="18" charset="0"/>
                <a:ea typeface="Cambria" panose="02040503050406030204" pitchFamily="18" charset="0"/>
              </a:rPr>
              <a:t>Quan sát hình 8.1, hãy x</a:t>
            </a:r>
            <a:r>
              <a:rPr lang="vi-VN" sz="2400" i="1">
                <a:solidFill>
                  <a:srgbClr val="FF0000"/>
                </a:solidFill>
                <a:latin typeface="Cambria" panose="02040503050406030204" pitchFamily="18" charset="0"/>
                <a:ea typeface="Cambria" panose="02040503050406030204" pitchFamily="18" charset="0"/>
              </a:rPr>
              <a:t>ác định trên bản đồ </a:t>
            </a:r>
            <a:r>
              <a:rPr lang="en-US" sz="2400" i="1">
                <a:solidFill>
                  <a:srgbClr val="FF0000"/>
                </a:solidFill>
                <a:latin typeface="Cambria" panose="02040503050406030204" pitchFamily="18" charset="0"/>
                <a:ea typeface="Cambria" panose="02040503050406030204" pitchFamily="18" charset="0"/>
              </a:rPr>
              <a:t>9 </a:t>
            </a:r>
            <a:r>
              <a:rPr lang="vi-VN" sz="2400" i="1">
                <a:solidFill>
                  <a:srgbClr val="FF0000"/>
                </a:solidFill>
                <a:latin typeface="Cambria" panose="02040503050406030204" pitchFamily="18" charset="0"/>
                <a:ea typeface="Cambria" panose="02040503050406030204" pitchFamily="18" charset="0"/>
              </a:rPr>
              <a:t>lưu vực của các hệ thống sông lớn</a:t>
            </a:r>
            <a:r>
              <a:rPr lang="en-US" sz="2400" i="1">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51546" y="254658"/>
            <a:ext cx="998579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a:solidFill>
                  <a:srgbClr val="0D30DD"/>
                </a:solidFill>
                <a:latin typeface="Cambria" pitchFamily="18" charset="0"/>
              </a:rPr>
              <a:t>MỘT SỐ HỆ THỐNG SÔNG LỚN Ở NƯỚC TA</a:t>
            </a:r>
            <a:endParaRPr lang="en-US" sz="32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600"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7127" y="1676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18" name="Picture 17"/>
          <p:cNvPicPr>
            <a:picLocks noChangeAspect="1"/>
          </p:cNvPicPr>
          <p:nvPr/>
        </p:nvPicPr>
        <p:blipFill rotWithShape="1">
          <a:blip r:embed="rId10"/>
          <a:srcRect l="4212" t="3648" r="6068"/>
          <a:stretch/>
        </p:blipFill>
        <p:spPr>
          <a:xfrm>
            <a:off x="7920881" y="1212903"/>
            <a:ext cx="4271120" cy="5462477"/>
          </a:xfrm>
          <a:prstGeom prst="rect">
            <a:avLst/>
          </a:prstGeom>
          <a:ln>
            <a:solidFill>
              <a:srgbClr val="FF0000"/>
            </a:solidFill>
          </a:ln>
        </p:spPr>
      </p:pic>
      <p:sp>
        <p:nvSpPr>
          <p:cNvPr id="19" name="Line Callout 2 18"/>
          <p:cNvSpPr/>
          <p:nvPr/>
        </p:nvSpPr>
        <p:spPr>
          <a:xfrm>
            <a:off x="3621752" y="1828800"/>
            <a:ext cx="2590800" cy="515979"/>
          </a:xfrm>
          <a:prstGeom prst="borderCallout2">
            <a:avLst>
              <a:gd name="adj1" fmla="val 542"/>
              <a:gd name="adj2" fmla="val 101079"/>
              <a:gd name="adj3" fmla="val 542"/>
              <a:gd name="adj4" fmla="val 100509"/>
              <a:gd name="adj5" fmla="val -28653"/>
              <a:gd name="adj6" fmla="val 198274"/>
            </a:avLst>
          </a:prstGeom>
          <a:noFill/>
          <a:ln w="5715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0D30DD"/>
                </a:solidFill>
                <a:latin typeface="Times New Roman" panose="02020603050405020304" pitchFamily="18" charset="0"/>
                <a:cs typeface="Times New Roman" panose="02020603050405020304" pitchFamily="18" charset="0"/>
              </a:rPr>
              <a:t>Sông</a:t>
            </a:r>
            <a:r>
              <a:rPr lang="en-US" sz="3000" b="1" dirty="0">
                <a:solidFill>
                  <a:srgbClr val="0D30DD"/>
                </a:solidFill>
                <a:latin typeface="Times New Roman" panose="02020603050405020304" pitchFamily="18" charset="0"/>
                <a:cs typeface="Times New Roman" panose="02020603050405020304" pitchFamily="18" charset="0"/>
              </a:rPr>
              <a:t> </a:t>
            </a:r>
            <a:r>
              <a:rPr lang="en-US" sz="3000" b="1" dirty="0" err="1">
                <a:solidFill>
                  <a:srgbClr val="0D30DD"/>
                </a:solidFill>
                <a:latin typeface="Times New Roman" panose="02020603050405020304" pitchFamily="18" charset="0"/>
                <a:cs typeface="Times New Roman" panose="02020603050405020304" pitchFamily="18" charset="0"/>
              </a:rPr>
              <a:t>Hồng</a:t>
            </a:r>
            <a:endParaRPr lang="en-US" sz="3000" b="1" dirty="0">
              <a:solidFill>
                <a:srgbClr val="0D30DD"/>
              </a:solidFill>
              <a:latin typeface="Times New Roman" panose="02020603050405020304" pitchFamily="18" charset="0"/>
              <a:cs typeface="Times New Roman" panose="02020603050405020304" pitchFamily="18" charset="0"/>
            </a:endParaRPr>
          </a:p>
        </p:txBody>
      </p:sp>
      <p:sp>
        <p:nvSpPr>
          <p:cNvPr id="32" name="Line Callout 2 31"/>
          <p:cNvSpPr/>
          <p:nvPr/>
        </p:nvSpPr>
        <p:spPr>
          <a:xfrm>
            <a:off x="3636992" y="2430957"/>
            <a:ext cx="2590800" cy="515979"/>
          </a:xfrm>
          <a:prstGeom prst="borderCallout2">
            <a:avLst>
              <a:gd name="adj1" fmla="val 542"/>
              <a:gd name="adj2" fmla="val 101079"/>
              <a:gd name="adj3" fmla="val 542"/>
              <a:gd name="adj4" fmla="val 100509"/>
              <a:gd name="adj5" fmla="val -131438"/>
              <a:gd name="adj6" fmla="val 215215"/>
            </a:avLst>
          </a:prstGeom>
          <a:noFill/>
          <a:ln w="5715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D30DD"/>
                </a:solidFill>
                <a:latin typeface="Times New Roman" panose="02020603050405020304" pitchFamily="18" charset="0"/>
                <a:cs typeface="Times New Roman" panose="02020603050405020304" pitchFamily="18" charset="0"/>
              </a:rPr>
              <a:t>Sông Thái Bình</a:t>
            </a:r>
            <a:endParaRPr lang="en-US" sz="3000" b="1">
              <a:solidFill>
                <a:srgbClr val="0D30DD"/>
              </a:solidFill>
              <a:latin typeface="Times New Roman" panose="02020603050405020304" pitchFamily="18" charset="0"/>
              <a:cs typeface="Times New Roman" panose="02020603050405020304" pitchFamily="18" charset="0"/>
            </a:endParaRPr>
          </a:p>
        </p:txBody>
      </p:sp>
      <p:sp>
        <p:nvSpPr>
          <p:cNvPr id="34" name="Line Callout 2 33"/>
          <p:cNvSpPr/>
          <p:nvPr/>
        </p:nvSpPr>
        <p:spPr>
          <a:xfrm>
            <a:off x="3636992" y="3050805"/>
            <a:ext cx="2590800" cy="835395"/>
          </a:xfrm>
          <a:prstGeom prst="borderCallout2">
            <a:avLst>
              <a:gd name="adj1" fmla="val 542"/>
              <a:gd name="adj2" fmla="val 101079"/>
              <a:gd name="adj3" fmla="val 542"/>
              <a:gd name="adj4" fmla="val 100509"/>
              <a:gd name="adj5" fmla="val -183977"/>
              <a:gd name="adj6" fmla="val 217333"/>
            </a:avLst>
          </a:prstGeom>
          <a:noFill/>
          <a:ln w="5715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0D30DD"/>
                </a:solidFill>
                <a:latin typeface="Times New Roman" panose="02020603050405020304" pitchFamily="18" charset="0"/>
                <a:cs typeface="Times New Roman" panose="02020603050405020304" pitchFamily="18" charset="0"/>
              </a:rPr>
              <a:t>Sông Kì Cùng – Bằng Giang</a:t>
            </a:r>
            <a:endParaRPr lang="en-US" sz="3000" b="1">
              <a:solidFill>
                <a:srgbClr val="0D30DD"/>
              </a:solidFill>
              <a:latin typeface="Times New Roman" panose="02020603050405020304" pitchFamily="18" charset="0"/>
              <a:cs typeface="Times New Roman" panose="02020603050405020304" pitchFamily="18" charset="0"/>
            </a:endParaRPr>
          </a:p>
        </p:txBody>
      </p:sp>
      <p:sp>
        <p:nvSpPr>
          <p:cNvPr id="35" name="Line Callout 2 34"/>
          <p:cNvSpPr/>
          <p:nvPr/>
        </p:nvSpPr>
        <p:spPr>
          <a:xfrm>
            <a:off x="3636992" y="4010317"/>
            <a:ext cx="2590800" cy="515979"/>
          </a:xfrm>
          <a:prstGeom prst="borderCallout2">
            <a:avLst>
              <a:gd name="adj1" fmla="val 542"/>
              <a:gd name="adj2" fmla="val 101079"/>
              <a:gd name="adj3" fmla="val 542"/>
              <a:gd name="adj4" fmla="val 100509"/>
              <a:gd name="adj5" fmla="val -337010"/>
              <a:gd name="adj6" fmla="val 205333"/>
            </a:avLst>
          </a:prstGeom>
          <a:noFill/>
          <a:ln w="5715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D30DD"/>
                </a:solidFill>
                <a:latin typeface="Times New Roman" panose="02020603050405020304" pitchFamily="18" charset="0"/>
                <a:cs typeface="Times New Roman" panose="02020603050405020304" pitchFamily="18" charset="0"/>
              </a:rPr>
              <a:t>Sông Mã</a:t>
            </a:r>
          </a:p>
        </p:txBody>
      </p:sp>
      <p:sp>
        <p:nvSpPr>
          <p:cNvPr id="37" name="Line Callout 2 36"/>
          <p:cNvSpPr/>
          <p:nvPr/>
        </p:nvSpPr>
        <p:spPr>
          <a:xfrm>
            <a:off x="3646136" y="4650413"/>
            <a:ext cx="2590800" cy="515979"/>
          </a:xfrm>
          <a:prstGeom prst="borderCallout2">
            <a:avLst>
              <a:gd name="adj1" fmla="val 542"/>
              <a:gd name="adj2" fmla="val 101079"/>
              <a:gd name="adj3" fmla="val 542"/>
              <a:gd name="adj4" fmla="val 100509"/>
              <a:gd name="adj5" fmla="val -390175"/>
              <a:gd name="adj6" fmla="val 200392"/>
            </a:avLst>
          </a:prstGeom>
          <a:noFill/>
          <a:ln w="5715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D30DD"/>
                </a:solidFill>
                <a:latin typeface="Times New Roman" panose="02020603050405020304" pitchFamily="18" charset="0"/>
                <a:cs typeface="Times New Roman" panose="02020603050405020304" pitchFamily="18" charset="0"/>
              </a:rPr>
              <a:t>Sông Cả</a:t>
            </a:r>
          </a:p>
        </p:txBody>
      </p:sp>
      <p:sp>
        <p:nvSpPr>
          <p:cNvPr id="38" name="Line Callout 2 37"/>
          <p:cNvSpPr/>
          <p:nvPr/>
        </p:nvSpPr>
        <p:spPr>
          <a:xfrm>
            <a:off x="3682712" y="5315448"/>
            <a:ext cx="2590800" cy="515979"/>
          </a:xfrm>
          <a:prstGeom prst="borderCallout2">
            <a:avLst>
              <a:gd name="adj1" fmla="val 542"/>
              <a:gd name="adj2" fmla="val 101079"/>
              <a:gd name="adj3" fmla="val 542"/>
              <a:gd name="adj4" fmla="val 100509"/>
              <a:gd name="adj5" fmla="val -287389"/>
              <a:gd name="adj6" fmla="val 234274"/>
            </a:avLst>
          </a:prstGeom>
          <a:noFill/>
          <a:ln w="5715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D30DD"/>
                </a:solidFill>
                <a:latin typeface="Times New Roman" panose="02020603050405020304" pitchFamily="18" charset="0"/>
                <a:cs typeface="Times New Roman" panose="02020603050405020304" pitchFamily="18" charset="0"/>
              </a:rPr>
              <a:t>Sông Thu Bồn</a:t>
            </a:r>
          </a:p>
        </p:txBody>
      </p:sp>
      <p:sp>
        <p:nvSpPr>
          <p:cNvPr id="42" name="Line Callout 2 41"/>
          <p:cNvSpPr/>
          <p:nvPr/>
        </p:nvSpPr>
        <p:spPr>
          <a:xfrm>
            <a:off x="6361472" y="6015800"/>
            <a:ext cx="2590800" cy="515979"/>
          </a:xfrm>
          <a:prstGeom prst="borderCallout2">
            <a:avLst>
              <a:gd name="adj1" fmla="val 542"/>
              <a:gd name="adj2" fmla="val 101079"/>
              <a:gd name="adj3" fmla="val 542"/>
              <a:gd name="adj4" fmla="val 100509"/>
              <a:gd name="adj5" fmla="val -273212"/>
              <a:gd name="adj6" fmla="val 141098"/>
            </a:avLst>
          </a:prstGeom>
          <a:noFill/>
          <a:ln w="5715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D30DD"/>
                </a:solidFill>
                <a:latin typeface="Times New Roman" panose="02020603050405020304" pitchFamily="18" charset="0"/>
                <a:cs typeface="Times New Roman" panose="02020603050405020304" pitchFamily="18" charset="0"/>
              </a:rPr>
              <a:t>Sông Ba</a:t>
            </a:r>
          </a:p>
        </p:txBody>
      </p:sp>
      <p:sp>
        <p:nvSpPr>
          <p:cNvPr id="43" name="Line Callout 2 42"/>
          <p:cNvSpPr/>
          <p:nvPr/>
        </p:nvSpPr>
        <p:spPr>
          <a:xfrm>
            <a:off x="9041887" y="6019800"/>
            <a:ext cx="2616713" cy="515979"/>
          </a:xfrm>
          <a:prstGeom prst="borderCallout2">
            <a:avLst>
              <a:gd name="adj1" fmla="val -6547"/>
              <a:gd name="adj2" fmla="val 39576"/>
              <a:gd name="adj3" fmla="val -6547"/>
              <a:gd name="adj4" fmla="val 40404"/>
              <a:gd name="adj5" fmla="val -120806"/>
              <a:gd name="adj6" fmla="val 23760"/>
            </a:avLst>
          </a:prstGeom>
          <a:noFill/>
          <a:ln w="5715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0D30DD"/>
                </a:solidFill>
                <a:latin typeface="Times New Roman" panose="02020603050405020304" pitchFamily="18" charset="0"/>
                <a:cs typeface="Times New Roman" panose="02020603050405020304" pitchFamily="18" charset="0"/>
              </a:rPr>
              <a:t>Sông</a:t>
            </a:r>
            <a:r>
              <a:rPr lang="en-US" sz="3000" b="1" dirty="0">
                <a:solidFill>
                  <a:srgbClr val="0D30DD"/>
                </a:solidFill>
                <a:latin typeface="Times New Roman" panose="02020603050405020304" pitchFamily="18" charset="0"/>
                <a:cs typeface="Times New Roman" panose="02020603050405020304" pitchFamily="18" charset="0"/>
              </a:rPr>
              <a:t> </a:t>
            </a:r>
            <a:r>
              <a:rPr lang="en-US" sz="3000" b="1" dirty="0" err="1">
                <a:solidFill>
                  <a:srgbClr val="0D30DD"/>
                </a:solidFill>
                <a:latin typeface="Times New Roman" panose="02020603050405020304" pitchFamily="18" charset="0"/>
                <a:cs typeface="Times New Roman" panose="02020603050405020304" pitchFamily="18" charset="0"/>
              </a:rPr>
              <a:t>Đồng</a:t>
            </a:r>
            <a:r>
              <a:rPr lang="en-US" sz="3000" b="1" dirty="0">
                <a:solidFill>
                  <a:srgbClr val="0D30DD"/>
                </a:solidFill>
                <a:latin typeface="Times New Roman" panose="02020603050405020304" pitchFamily="18" charset="0"/>
                <a:cs typeface="Times New Roman" panose="02020603050405020304" pitchFamily="18" charset="0"/>
              </a:rPr>
              <a:t> Nai</a:t>
            </a:r>
          </a:p>
        </p:txBody>
      </p:sp>
      <p:grpSp>
        <p:nvGrpSpPr>
          <p:cNvPr id="22" name="Group 21"/>
          <p:cNvGrpSpPr/>
          <p:nvPr/>
        </p:nvGrpSpPr>
        <p:grpSpPr>
          <a:xfrm>
            <a:off x="3682712" y="5831427"/>
            <a:ext cx="5269560" cy="601898"/>
            <a:chOff x="3682712" y="5831427"/>
            <a:chExt cx="5269560" cy="601898"/>
          </a:xfrm>
        </p:grpSpPr>
        <p:sp>
          <p:nvSpPr>
            <p:cNvPr id="39" name="Line Callout 2 38"/>
            <p:cNvSpPr/>
            <p:nvPr/>
          </p:nvSpPr>
          <p:spPr>
            <a:xfrm>
              <a:off x="3682712" y="5917346"/>
              <a:ext cx="2590800" cy="515979"/>
            </a:xfrm>
            <a:prstGeom prst="borderCallout2">
              <a:avLst>
                <a:gd name="adj1" fmla="val 542"/>
                <a:gd name="adj2" fmla="val 101079"/>
                <a:gd name="adj3" fmla="val 542"/>
                <a:gd name="adj4" fmla="val 100509"/>
                <a:gd name="adj5" fmla="val -287389"/>
                <a:gd name="adj6" fmla="val 234274"/>
              </a:avLst>
            </a:prstGeom>
            <a:noFill/>
            <a:ln w="57150">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rgbClr val="0D30DD"/>
                  </a:solidFill>
                  <a:latin typeface="Times New Roman" panose="02020603050405020304" pitchFamily="18" charset="0"/>
                  <a:cs typeface="Times New Roman" panose="02020603050405020304" pitchFamily="18" charset="0"/>
                </a:rPr>
                <a:t>Sông Mê Công</a:t>
              </a:r>
            </a:p>
          </p:txBody>
        </p:sp>
        <p:cxnSp>
          <p:nvCxnSpPr>
            <p:cNvPr id="21" name="Straight Connector 20"/>
            <p:cNvCxnSpPr/>
            <p:nvPr/>
          </p:nvCxnSpPr>
          <p:spPr>
            <a:xfrm flipV="1">
              <a:off x="6271857" y="5831427"/>
              <a:ext cx="2680415" cy="184373"/>
            </a:xfrm>
            <a:prstGeom prst="line">
              <a:avLst/>
            </a:prstGeom>
            <a:ln w="57150">
              <a:solidFill>
                <a:srgbClr val="0D30DD"/>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8877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1027"/>
                                        </p:tgtEl>
                                      </p:cBhvr>
                                    </p:animEffect>
                                    <p:set>
                                      <p:cBhvr>
                                        <p:cTn id="15" dur="1" fill="hold">
                                          <p:stCondLst>
                                            <p:cond delay="499"/>
                                          </p:stCondLst>
                                        </p:cTn>
                                        <p:tgtEl>
                                          <p:spTgt spid="1027"/>
                                        </p:tgtEl>
                                        <p:attrNameLst>
                                          <p:attrName>style.visibility</p:attrName>
                                        </p:attrNameLst>
                                      </p:cBhvr>
                                      <p:to>
                                        <p:strVal val="hidden"/>
                                      </p:to>
                                    </p:set>
                                  </p:childTnLst>
                                </p:cTn>
                              </p:par>
                              <p:par>
                                <p:cTn id="16" presetID="22" presetClass="exit" presetSubtype="4" fill="hold" grpId="1" nodeType="withEffect">
                                  <p:stCondLst>
                                    <p:cond delay="0"/>
                                  </p:stCondLst>
                                  <p:childTnLst>
                                    <p:animEffect transition="out" filter="wipe(down)">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par>
                                <p:cTn id="19" presetID="14" presetClass="entr" presetSubtype="1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00"/>
                                        <p:tgtEl>
                                          <p:spTgt spid="3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wipe(down)">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wipe(down)">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down)">
                                      <p:cBhvr>
                                        <p:cTn id="51" dur="500"/>
                                        <p:tgtEl>
                                          <p:spTgt spid="3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wipe(down)">
                                      <p:cBhvr>
                                        <p:cTn id="56" dur="500"/>
                                        <p:tgtEl>
                                          <p:spTgt spid="4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down)">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down)">
                                      <p:cBhvr>
                                        <p:cTn id="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9" grpId="0" animBg="1"/>
      <p:bldP spid="32" grpId="0" animBg="1"/>
      <p:bldP spid="34" grpId="0" animBg="1"/>
      <p:bldP spid="35" grpId="0" animBg="1"/>
      <p:bldP spid="37" grpId="0" animBg="1"/>
      <p:bldP spid="38" grpId="0" animBg="1"/>
      <p:bldP spid="42"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184" y="1080816"/>
            <a:ext cx="12107816"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2145" y="1143000"/>
            <a:ext cx="12019856"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76200" y="52392"/>
            <a:ext cx="12115800"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64016"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72145"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5170" y="126811"/>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32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32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72144" y="1143001"/>
            <a:ext cx="12019856"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554856" y="133916"/>
            <a:ext cx="10637144"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0200" y="133917"/>
            <a:ext cx="10591800"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11554"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209703"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35473"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3969"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31" name="Title 1"/>
          <p:cNvSpPr txBox="1">
            <a:spLocks/>
          </p:cNvSpPr>
          <p:nvPr/>
        </p:nvSpPr>
        <p:spPr>
          <a:xfrm>
            <a:off x="2251546" y="254658"/>
            <a:ext cx="9711853"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a:solidFill>
                  <a:srgbClr val="0D30DD"/>
                </a:solidFill>
                <a:latin typeface="Cambria" pitchFamily="18" charset="0"/>
              </a:rPr>
              <a:t>MỘT SỐ HỆ THỐNG SÔNG LỚN Ở NƯỚC TA</a:t>
            </a:r>
            <a:endParaRPr lang="en-US" sz="3200" b="1" dirty="0">
              <a:solidFill>
                <a:srgbClr val="0D30DD"/>
              </a:solidFill>
              <a:latin typeface="Cambria" pitchFamily="18" charset="0"/>
            </a:endParaRPr>
          </a:p>
        </p:txBody>
      </p:sp>
      <p:sp>
        <p:nvSpPr>
          <p:cNvPr id="36" name="Rectangle 35"/>
          <p:cNvSpPr/>
          <p:nvPr/>
        </p:nvSpPr>
        <p:spPr>
          <a:xfrm>
            <a:off x="269692" y="1295400"/>
            <a:ext cx="11922308" cy="5262979"/>
          </a:xfrm>
          <a:prstGeom prst="rect">
            <a:avLst/>
          </a:prstGeom>
          <a:solidFill>
            <a:srgbClr val="BCFCD4"/>
          </a:solidFill>
          <a:ln>
            <a:solidFill>
              <a:srgbClr val="00B050"/>
            </a:solidFill>
          </a:ln>
        </p:spPr>
        <p:txBody>
          <a:bodyPr wrap="square">
            <a:spAutoFit/>
          </a:bodyPr>
          <a:lstStyle/>
          <a:p>
            <a:pPr algn="ctr"/>
            <a:r>
              <a:rPr lang="en-US" sz="2400" b="1" dirty="0">
                <a:solidFill>
                  <a:srgbClr val="00B050"/>
                </a:solidFill>
                <a:latin typeface="Cambria" panose="02040503050406030204" pitchFamily="18" charset="0"/>
                <a:ea typeface="Cambria" panose="02040503050406030204" pitchFamily="18" charset="0"/>
              </a:rPr>
              <a:t>HOẠT </a:t>
            </a:r>
            <a:r>
              <a:rPr lang="en-US" sz="2400" b="1">
                <a:solidFill>
                  <a:srgbClr val="00B050"/>
                </a:solidFill>
                <a:latin typeface="Cambria" panose="02040503050406030204" pitchFamily="18" charset="0"/>
                <a:ea typeface="Cambria" panose="02040503050406030204" pitchFamily="18" charset="0"/>
              </a:rPr>
              <a:t>ĐỘNG NHÓM (10 phút)</a:t>
            </a:r>
            <a:endParaRPr lang="en-US" sz="2400" b="1" dirty="0">
              <a:solidFill>
                <a:srgbClr val="00B050"/>
              </a:solidFill>
              <a:latin typeface="Cambria" panose="02040503050406030204" pitchFamily="18" charset="0"/>
              <a:ea typeface="Cambria" panose="02040503050406030204" pitchFamily="18" charset="0"/>
            </a:endParaRPr>
          </a:p>
          <a:p>
            <a:pPr algn="ctr"/>
            <a:r>
              <a:rPr lang="en-US" sz="2400" b="1">
                <a:solidFill>
                  <a:srgbClr val="FF0000"/>
                </a:solidFill>
                <a:latin typeface="Cambria" panose="02040503050406030204" pitchFamily="18" charset="0"/>
                <a:ea typeface="Cambria" panose="02040503050406030204" pitchFamily="18" charset="0"/>
              </a:rPr>
              <a:t>NHIỆM </a:t>
            </a:r>
            <a:r>
              <a:rPr lang="en-US" sz="2400" b="1" dirty="0">
                <a:solidFill>
                  <a:srgbClr val="FF0000"/>
                </a:solidFill>
                <a:latin typeface="Cambria" panose="02040503050406030204" pitchFamily="18" charset="0"/>
                <a:ea typeface="Cambria" panose="02040503050406030204" pitchFamily="18" charset="0"/>
              </a:rPr>
              <a:t>VỤ</a:t>
            </a:r>
          </a:p>
          <a:p>
            <a:pPr algn="just"/>
            <a:r>
              <a:rPr lang="en-US" sz="2400" b="1" dirty="0">
                <a:solidFill>
                  <a:srgbClr val="00B050"/>
                </a:solidFill>
                <a:latin typeface="Cambria" panose="02040503050406030204" pitchFamily="18" charset="0"/>
                <a:ea typeface="Cambria" panose="02040503050406030204" pitchFamily="18" charset="0"/>
              </a:rPr>
              <a:t>* </a:t>
            </a:r>
            <a:r>
              <a:rPr lang="en-US" sz="2400" b="1">
                <a:solidFill>
                  <a:srgbClr val="00B050"/>
                </a:solidFill>
                <a:latin typeface="Cambria" panose="02040503050406030204" pitchFamily="18" charset="0"/>
                <a:ea typeface="Cambria" panose="02040503050406030204" pitchFamily="18" charset="0"/>
              </a:rPr>
              <a:t>NHÓM 1: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err="1">
                <a:solidFill>
                  <a:srgbClr val="FF0000"/>
                </a:solidFill>
                <a:latin typeface="Cambria" panose="02040503050406030204" pitchFamily="18" charset="0"/>
                <a:ea typeface="Cambria" panose="02040503050406030204" pitchFamily="18" charset="0"/>
              </a:rPr>
              <a:t>sát</a:t>
            </a:r>
            <a:r>
              <a:rPr lang="en-US" sz="2400" i="1">
                <a:solidFill>
                  <a:srgbClr val="FF0000"/>
                </a:solidFill>
                <a:latin typeface="Cambria" panose="02040503050406030204" pitchFamily="18" charset="0"/>
                <a:ea typeface="Cambria" panose="02040503050406030204" pitchFamily="18" charset="0"/>
              </a:rPr>
              <a:t> hình 8,1, </a:t>
            </a:r>
            <a:r>
              <a:rPr lang="en-US" sz="2400" i="1" dirty="0" err="1">
                <a:solidFill>
                  <a:srgbClr val="FF0000"/>
                </a:solidFill>
                <a:latin typeface="Cambria" panose="02040503050406030204" pitchFamily="18" charset="0"/>
                <a:ea typeface="Cambria" panose="02040503050406030204" pitchFamily="18" charset="0"/>
              </a:rPr>
              <a:t>bảng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số</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liệu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Xác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vị</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trí</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xác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định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một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số</a:t>
            </a:r>
            <a:r>
              <a:rPr lang="en-US" sz="2400" i="1" dirty="0">
                <a:solidFill>
                  <a:srgbClr val="FF0000"/>
                </a:solidFill>
                <a:latin typeface="Cambria" panose="02040503050406030204" pitchFamily="18" charset="0"/>
                <a:ea typeface="Cambria" panose="02040503050406030204" pitchFamily="18" charset="0"/>
              </a:rPr>
              <a:t> con </a:t>
            </a:r>
            <a:r>
              <a:rPr lang="en-US" sz="2400" i="1" dirty="0" err="1">
                <a:solidFill>
                  <a:srgbClr val="FF0000"/>
                </a:solidFill>
                <a:latin typeface="Cambria" panose="02040503050406030204" pitchFamily="18" charset="0"/>
                <a:ea typeface="Cambria" panose="02040503050406030204" pitchFamily="18" charset="0"/>
              </a:rPr>
              <a:t>sông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t</a:t>
            </a:r>
            <a:r>
              <a:rPr lang="vi-VN" sz="2400" i="1" dirty="0">
                <a:solidFill>
                  <a:srgbClr val="FF0000"/>
                </a:solidFill>
                <a:latin typeface="Cambria" panose="02040503050406030204" pitchFamily="18" charset="0"/>
                <a:ea typeface="Cambria" panose="02040503050406030204" pitchFamily="18" charset="0"/>
              </a:rPr>
              <a:t>rình bày đặc điểm mạng lưới sông Hồng trên </a:t>
            </a:r>
            <a:r>
              <a:rPr lang="en-US" sz="2400" i="1" dirty="0" err="1">
                <a:solidFill>
                  <a:srgbClr val="FF0000"/>
                </a:solidFill>
                <a:latin typeface="Cambria" panose="02040503050406030204" pitchFamily="18" charset="0"/>
                <a:ea typeface="Cambria" panose="02040503050406030204" pitchFamily="18" charset="0"/>
              </a:rPr>
              <a:t>bản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đồ</a:t>
            </a:r>
            <a:r>
              <a:rPr lang="en-US" sz="2400" i="1" dirty="0">
                <a:solidFill>
                  <a:srgbClr val="FF0000"/>
                </a:solidFill>
                <a:latin typeface="Cambria" panose="02040503050406030204" pitchFamily="18" charset="0"/>
                <a:ea typeface="Cambria" panose="02040503050406030204" pitchFamily="18" charset="0"/>
              </a:rPr>
              <a:t>. </a:t>
            </a:r>
          </a:p>
          <a:p>
            <a:pPr algn="just"/>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Trình bày và giải thích đặc điểm chế độ nước sông Hồng.</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b="1" dirty="0">
                <a:solidFill>
                  <a:srgbClr val="00B050"/>
                </a:solidFill>
                <a:latin typeface="Cambria" panose="02040503050406030204" pitchFamily="18" charset="0"/>
                <a:ea typeface="Cambria" panose="02040503050406030204" pitchFamily="18" charset="0"/>
              </a:rPr>
              <a:t>* </a:t>
            </a:r>
            <a:r>
              <a:rPr lang="en-US" sz="2400" b="1">
                <a:solidFill>
                  <a:srgbClr val="00B050"/>
                </a:solidFill>
                <a:latin typeface="Cambria" panose="02040503050406030204" pitchFamily="18" charset="0"/>
                <a:ea typeface="Cambria" panose="02040503050406030204" pitchFamily="18" charset="0"/>
              </a:rPr>
              <a:t>NHÓM 2: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err="1">
                <a:solidFill>
                  <a:srgbClr val="FF0000"/>
                </a:solidFill>
                <a:latin typeface="Cambria" panose="02040503050406030204" pitchFamily="18" charset="0"/>
                <a:ea typeface="Cambria" panose="02040503050406030204" pitchFamily="18" charset="0"/>
              </a:rPr>
              <a:t>sát</a:t>
            </a:r>
            <a:r>
              <a:rPr lang="en-US" sz="2400" i="1">
                <a:solidFill>
                  <a:srgbClr val="FF0000"/>
                </a:solidFill>
                <a:latin typeface="Cambria" panose="02040503050406030204" pitchFamily="18" charset="0"/>
                <a:ea typeface="Cambria" panose="02040503050406030204" pitchFamily="18" charset="0"/>
              </a:rPr>
              <a:t> hình 8,1, </a:t>
            </a:r>
            <a:r>
              <a:rPr lang="en-US" sz="2400" i="1" dirty="0" err="1">
                <a:solidFill>
                  <a:srgbClr val="FF0000"/>
                </a:solidFill>
                <a:latin typeface="Cambria" panose="02040503050406030204" pitchFamily="18" charset="0"/>
                <a:ea typeface="Cambria" panose="02040503050406030204" pitchFamily="18" charset="0"/>
              </a:rPr>
              <a:t>bảng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số</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liệu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vi-VN" sz="2400" i="1" dirty="0">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i="1" dirty="0">
                <a:solidFill>
                  <a:srgbClr val="FF0000"/>
                </a:solidFill>
                <a:latin typeface="Cambria" panose="02040503050406030204" pitchFamily="18" charset="0"/>
                <a:ea typeface="Cambria" panose="02040503050406030204" pitchFamily="18" charset="0"/>
              </a:rPr>
              <a:t>- X</a:t>
            </a:r>
            <a:r>
              <a:rPr lang="vi-VN" sz="2400" i="1" dirty="0">
                <a:solidFill>
                  <a:srgbClr val="FF0000"/>
                </a:solidFill>
                <a:latin typeface="Cambria" panose="02040503050406030204" pitchFamily="18" charset="0"/>
                <a:ea typeface="Cambria" panose="02040503050406030204" pitchFamily="18" charset="0"/>
              </a:rPr>
              <a:t>ác định vị trí, xác định một số con sông và trình bày đặc điểm mạng lưới sông </a:t>
            </a:r>
            <a:r>
              <a:rPr lang="en-US" sz="2400" i="1" dirty="0">
                <a:solidFill>
                  <a:srgbClr val="FF0000"/>
                </a:solidFill>
                <a:latin typeface="Cambria" panose="02040503050406030204" pitchFamily="18" charset="0"/>
                <a:ea typeface="Cambria" panose="02040503050406030204" pitchFamily="18" charset="0"/>
              </a:rPr>
              <a:t>Thu </a:t>
            </a:r>
            <a:r>
              <a:rPr lang="en-US" sz="2400" i="1" dirty="0" err="1">
                <a:solidFill>
                  <a:srgbClr val="FF0000"/>
                </a:solidFill>
                <a:latin typeface="Cambria" panose="02040503050406030204" pitchFamily="18" charset="0"/>
                <a:ea typeface="Cambria" panose="02040503050406030204" pitchFamily="18" charset="0"/>
              </a:rPr>
              <a:t>Bồn</a:t>
            </a:r>
            <a:r>
              <a:rPr lang="vi-VN" sz="2400" i="1" dirty="0">
                <a:solidFill>
                  <a:srgbClr val="FF0000"/>
                </a:solidFill>
                <a:latin typeface="Cambria" panose="02040503050406030204" pitchFamily="18" charset="0"/>
                <a:ea typeface="Cambria" panose="02040503050406030204" pitchFamily="18" charset="0"/>
              </a:rPr>
              <a:t> trên bản đồ. </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Trình bày và giải thích đặc điểm chế độ nước sông </a:t>
            </a:r>
            <a:r>
              <a:rPr lang="en-US" sz="2400" i="1" dirty="0">
                <a:solidFill>
                  <a:srgbClr val="FF0000"/>
                </a:solidFill>
                <a:latin typeface="Cambria" panose="02040503050406030204" pitchFamily="18" charset="0"/>
                <a:ea typeface="Cambria" panose="02040503050406030204" pitchFamily="18" charset="0"/>
              </a:rPr>
              <a:t>Thu </a:t>
            </a:r>
            <a:r>
              <a:rPr lang="en-US" sz="2400" i="1" dirty="0" err="1">
                <a:solidFill>
                  <a:srgbClr val="FF0000"/>
                </a:solidFill>
                <a:latin typeface="Cambria" panose="02040503050406030204" pitchFamily="18" charset="0"/>
                <a:ea typeface="Cambria" panose="02040503050406030204" pitchFamily="18" charset="0"/>
              </a:rPr>
              <a:t>Bồn</a:t>
            </a:r>
            <a:r>
              <a:rPr lang="vi-VN" sz="2400" i="1" dirty="0">
                <a:solidFill>
                  <a:srgbClr val="FF0000"/>
                </a:solidFill>
                <a:latin typeface="Cambria" panose="02040503050406030204" pitchFamily="18" charset="0"/>
                <a:ea typeface="Cambria" panose="02040503050406030204" pitchFamily="18" charset="0"/>
              </a:rPr>
              <a:t>.</a:t>
            </a:r>
          </a:p>
          <a:p>
            <a:pPr algn="just"/>
            <a:r>
              <a:rPr lang="en-US" sz="2400" b="1" dirty="0">
                <a:solidFill>
                  <a:srgbClr val="00B050"/>
                </a:solidFill>
                <a:latin typeface="Cambria" panose="02040503050406030204" pitchFamily="18" charset="0"/>
                <a:ea typeface="Cambria" panose="02040503050406030204" pitchFamily="18" charset="0"/>
              </a:rPr>
              <a:t>* </a:t>
            </a:r>
            <a:r>
              <a:rPr lang="en-US" sz="2400" b="1">
                <a:solidFill>
                  <a:srgbClr val="00B050"/>
                </a:solidFill>
                <a:latin typeface="Cambria" panose="02040503050406030204" pitchFamily="18" charset="0"/>
                <a:ea typeface="Cambria" panose="02040503050406030204" pitchFamily="18" charset="0"/>
              </a:rPr>
              <a:t>NHÓM 3: </a:t>
            </a:r>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err="1">
                <a:solidFill>
                  <a:srgbClr val="FF0000"/>
                </a:solidFill>
                <a:latin typeface="Cambria" panose="02040503050406030204" pitchFamily="18" charset="0"/>
                <a:ea typeface="Cambria" panose="02040503050406030204" pitchFamily="18" charset="0"/>
              </a:rPr>
              <a:t>sát</a:t>
            </a:r>
            <a:r>
              <a:rPr lang="en-US" sz="2400" i="1">
                <a:solidFill>
                  <a:srgbClr val="FF0000"/>
                </a:solidFill>
                <a:latin typeface="Cambria" panose="02040503050406030204" pitchFamily="18" charset="0"/>
                <a:ea typeface="Cambria" panose="02040503050406030204" pitchFamily="18" charset="0"/>
              </a:rPr>
              <a:t> hình 8,1, </a:t>
            </a:r>
            <a:r>
              <a:rPr lang="en-US" sz="2400" i="1" dirty="0" err="1">
                <a:solidFill>
                  <a:srgbClr val="FF0000"/>
                </a:solidFill>
                <a:latin typeface="Cambria" panose="02040503050406030204" pitchFamily="18" charset="0"/>
                <a:ea typeface="Cambria" panose="02040503050406030204" pitchFamily="18" charset="0"/>
              </a:rPr>
              <a:t>bảng</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số</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liệu</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các</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hình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ảnh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và</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kênh</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chữ</a:t>
            </a:r>
            <a:r>
              <a:rPr lang="en-US" sz="2400" i="1" dirty="0">
                <a:solidFill>
                  <a:srgbClr val="FF0000"/>
                </a:solidFill>
                <a:latin typeface="Cambria" panose="02040503050406030204" pitchFamily="18" charset="0"/>
                <a:ea typeface="Cambria" panose="02040503050406030204" pitchFamily="18" charset="0"/>
              </a:rPr>
              <a:t> SGK,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a:t>
            </a:r>
          </a:p>
          <a:p>
            <a:pPr algn="just"/>
            <a:r>
              <a:rPr lang="en-US" sz="2400" i="1" dirty="0">
                <a:solidFill>
                  <a:srgbClr val="FF0000"/>
                </a:solidFill>
                <a:latin typeface="Cambria" panose="02040503050406030204" pitchFamily="18" charset="0"/>
                <a:ea typeface="Cambria" panose="02040503050406030204" pitchFamily="18" charset="0"/>
              </a:rPr>
              <a:t> - X</a:t>
            </a:r>
            <a:r>
              <a:rPr lang="vi-VN" sz="2400" i="1" dirty="0">
                <a:solidFill>
                  <a:srgbClr val="FF0000"/>
                </a:solidFill>
                <a:latin typeface="Cambria" panose="02040503050406030204" pitchFamily="18" charset="0"/>
                <a:ea typeface="Cambria" panose="02040503050406030204" pitchFamily="18" charset="0"/>
              </a:rPr>
              <a:t>ác định vị trí, xác định một số con sông và trình bày đặc điểm mạng lưới sông </a:t>
            </a:r>
            <a:r>
              <a:rPr lang="en-US" sz="2400" i="1" dirty="0" err="1">
                <a:solidFill>
                  <a:srgbClr val="FF0000"/>
                </a:solidFill>
                <a:latin typeface="Cambria" panose="02040503050406030204" pitchFamily="18" charset="0"/>
                <a:ea typeface="Cambria" panose="02040503050406030204" pitchFamily="18" charset="0"/>
              </a:rPr>
              <a:t>Mê</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Công</a:t>
            </a:r>
            <a:r>
              <a:rPr lang="vi-VN" sz="2400" i="1" dirty="0">
                <a:solidFill>
                  <a:srgbClr val="FF0000"/>
                </a:solidFill>
                <a:latin typeface="Cambria" panose="02040503050406030204" pitchFamily="18" charset="0"/>
                <a:ea typeface="Cambria" panose="02040503050406030204" pitchFamily="18" charset="0"/>
              </a:rPr>
              <a:t> trên bản đồ. </a:t>
            </a:r>
            <a:endParaRPr lang="en-US" sz="2400" i="1" dirty="0">
              <a:solidFill>
                <a:srgbClr val="FF0000"/>
              </a:solidFill>
              <a:latin typeface="Cambria" panose="02040503050406030204" pitchFamily="18" charset="0"/>
              <a:ea typeface="Cambria" panose="02040503050406030204" pitchFamily="18" charset="0"/>
            </a:endParaRPr>
          </a:p>
          <a:p>
            <a:pPr algn="just"/>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Trình bày và giải thích đặc điểm chế độ nước sông </a:t>
            </a:r>
            <a:r>
              <a:rPr lang="en-US" sz="2400" i="1" dirty="0" err="1">
                <a:solidFill>
                  <a:srgbClr val="FF0000"/>
                </a:solidFill>
                <a:latin typeface="Cambria" panose="02040503050406030204" pitchFamily="18" charset="0"/>
                <a:ea typeface="Cambria" panose="02040503050406030204" pitchFamily="18" charset="0"/>
              </a:rPr>
              <a:t>Mê</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Công</a:t>
            </a:r>
            <a:r>
              <a:rPr lang="vi-VN" sz="2400" i="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40564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981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8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43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2098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HỒNG</a:t>
            </a:r>
          </a:p>
        </p:txBody>
      </p:sp>
      <p:sp>
        <p:nvSpPr>
          <p:cNvPr id="9" name="TextBox 8"/>
          <p:cNvSpPr txBox="1"/>
          <p:nvPr/>
        </p:nvSpPr>
        <p:spPr>
          <a:xfrm>
            <a:off x="4953000" y="6183868"/>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THU BỒN</a:t>
            </a:r>
          </a:p>
        </p:txBody>
      </p:sp>
      <p:sp>
        <p:nvSpPr>
          <p:cNvPr id="10" name="TextBox 9"/>
          <p:cNvSpPr txBox="1"/>
          <p:nvPr/>
        </p:nvSpPr>
        <p:spPr>
          <a:xfrm>
            <a:off x="7924800" y="6151602"/>
            <a:ext cx="2057400" cy="369332"/>
          </a:xfrm>
          <a:prstGeom prst="rect">
            <a:avLst/>
          </a:prstGeom>
          <a:noFill/>
        </p:spPr>
        <p:txBody>
          <a:bodyPr wrap="square" rtlCol="0">
            <a:spAutoFit/>
          </a:bodyPr>
          <a:lstStyle/>
          <a:p>
            <a:pPr algn="ctr"/>
            <a:r>
              <a:rPr lang="en-US" b="1" dirty="0">
                <a:latin typeface="Cambria" pitchFamily="18" charset="0"/>
                <a:ea typeface="Cambria" pitchFamily="18" charset="0"/>
              </a:rPr>
              <a:t>SÔNG CỬU LONG</a:t>
            </a:r>
          </a:p>
        </p:txBody>
      </p:sp>
    </p:spTree>
    <p:extLst>
      <p:ext uri="{BB962C8B-B14F-4D97-AF65-F5344CB8AC3E}">
        <p14:creationId xmlns:p14="http://schemas.microsoft.com/office/powerpoint/2010/main" val="3776514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3817305"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4114801"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Đà</a:t>
            </a:r>
            <a:endParaRPr lang="en-US" sz="1000" b="1" dirty="0"/>
          </a:p>
        </p:txBody>
      </p:sp>
      <p:sp>
        <p:nvSpPr>
          <p:cNvPr id="6" name="Rounded Rectangular Callout 5"/>
          <p:cNvSpPr/>
          <p:nvPr/>
        </p:nvSpPr>
        <p:spPr>
          <a:xfrm>
            <a:off x="3912737"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Chảy</a:t>
            </a:r>
            <a:endParaRPr lang="en-US" sz="1000" b="1" dirty="0"/>
          </a:p>
        </p:txBody>
      </p:sp>
      <p:sp>
        <p:nvSpPr>
          <p:cNvPr id="7" name="Rounded Rectangular Callout 6"/>
          <p:cNvSpPr/>
          <p:nvPr/>
        </p:nvSpPr>
        <p:spPr>
          <a:xfrm>
            <a:off x="4072239"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Lô</a:t>
            </a:r>
            <a:endParaRPr lang="en-US" sz="1000" b="1" dirty="0"/>
          </a:p>
        </p:txBody>
      </p:sp>
      <p:sp>
        <p:nvSpPr>
          <p:cNvPr id="8" name="Rounded Rectangular Callout 7"/>
          <p:cNvSpPr/>
          <p:nvPr/>
        </p:nvSpPr>
        <p:spPr>
          <a:xfrm>
            <a:off x="5053605"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Gâm</a:t>
            </a:r>
            <a:endParaRPr lang="en-US" sz="1000" b="1" dirty="0"/>
          </a:p>
        </p:txBody>
      </p:sp>
      <p:sp>
        <p:nvSpPr>
          <p:cNvPr id="9" name="Rounded Rectangular Callout 8"/>
          <p:cNvSpPr/>
          <p:nvPr/>
        </p:nvSpPr>
        <p:spPr>
          <a:xfrm>
            <a:off x="5446704"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Đáy</a:t>
            </a:r>
            <a:endParaRPr lang="en-US" sz="1000" b="1" dirty="0"/>
          </a:p>
        </p:txBody>
      </p:sp>
      <p:sp>
        <p:nvSpPr>
          <p:cNvPr id="10" name="Rounded Rectangular Callout 9"/>
          <p:cNvSpPr/>
          <p:nvPr/>
        </p:nvSpPr>
        <p:spPr>
          <a:xfrm>
            <a:off x="5638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Trà</a:t>
            </a:r>
            <a:r>
              <a:rPr lang="en-US" sz="1000" b="1" dirty="0"/>
              <a:t> </a:t>
            </a:r>
            <a:r>
              <a:rPr lang="en-US" sz="1000" b="1" dirty="0" err="1"/>
              <a:t>Lý</a:t>
            </a:r>
            <a:endParaRPr lang="en-US" sz="1000" b="1" dirty="0"/>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2" name="Diagram 1"/>
          <p:cNvGraphicFramePr/>
          <p:nvPr>
            <p:extLst>
              <p:ext uri="{D42A27DB-BD31-4B8C-83A1-F6EECF244321}">
                <p14:modId xmlns:p14="http://schemas.microsoft.com/office/powerpoint/2010/main" val="756235818"/>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2</a:t>
            </a: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314883"/>
            <a:ext cx="9243072"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377067"/>
            <a:ext cx="8827479" cy="5532380"/>
          </a:xfrm>
          <a:prstGeom prst="roundRect">
            <a:avLst>
              <a:gd name="adj" fmla="val 2792"/>
            </a:avLst>
          </a:prstGeom>
          <a:blipFill>
            <a:blip r:embed="rId3"/>
            <a:stretch>
              <a:fillRect/>
            </a:stretch>
          </a:blipFill>
          <a:ln>
            <a:noFill/>
          </a:ln>
          <a:effectLst/>
        </p:spPr>
      </p:pic>
      <p:sp>
        <p:nvSpPr>
          <p:cNvPr id="13" name="Rounded Rectangle 12"/>
          <p:cNvSpPr/>
          <p:nvPr/>
        </p:nvSpPr>
        <p:spPr>
          <a:xfrm>
            <a:off x="1665288" y="377068"/>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1728617" y="418786"/>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27" name="Rounded Rectangular Callout 26"/>
          <p:cNvSpPr/>
          <p:nvPr/>
        </p:nvSpPr>
        <p:spPr>
          <a:xfrm>
            <a:off x="1738788" y="1053950"/>
            <a:ext cx="8857004" cy="4786313"/>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sz="2800" dirty="0">
              <a:latin typeface="Times New Roman" panose="02020603050405020304" pitchFamily="18" charset="0"/>
              <a:cs typeface="Times New Roman" panose="02020603050405020304" pitchFamily="18" charset="0"/>
            </a:endParaRPr>
          </a:p>
        </p:txBody>
      </p:sp>
      <p:sp>
        <p:nvSpPr>
          <p:cNvPr id="35" name="Rectangle 34"/>
          <p:cNvSpPr/>
          <p:nvPr/>
        </p:nvSpPr>
        <p:spPr>
          <a:xfrm>
            <a:off x="2133600" y="1062511"/>
            <a:ext cx="8549926" cy="3924151"/>
          </a:xfrm>
          <a:prstGeom prst="rect">
            <a:avLst/>
          </a:prstGeom>
        </p:spPr>
        <p:txBody>
          <a:bodyPr wrap="square">
            <a:spAutoFit/>
          </a:bodyPr>
          <a:lstStyle/>
          <a:p>
            <a:pPr algn="just">
              <a:spcBef>
                <a:spcPts val="600"/>
              </a:spcBef>
            </a:pPr>
            <a:r>
              <a:rPr lang="vi-VN" sz="2800" b="1" dirty="0">
                <a:latin typeface="+mj-lt"/>
                <a:ea typeface="Cambria" pitchFamily="18" charset="0"/>
              </a:rPr>
              <a:t>*  Hệ thống sông Hồng</a:t>
            </a:r>
          </a:p>
          <a:p>
            <a:pPr algn="just">
              <a:spcBef>
                <a:spcPts val="600"/>
              </a:spcBef>
            </a:pPr>
            <a:r>
              <a:rPr lang="vi-VN" sz="2800" b="1" i="1" dirty="0">
                <a:latin typeface="+mj-lt"/>
                <a:ea typeface="Cambria" pitchFamily="18" charset="0"/>
              </a:rPr>
              <a:t>- Đặc điểm mạng lưới sông:</a:t>
            </a:r>
          </a:p>
          <a:p>
            <a:pPr algn="just">
              <a:spcBef>
                <a:spcPts val="600"/>
              </a:spcBef>
            </a:pPr>
            <a:r>
              <a:rPr lang="vi-VN" sz="2800" dirty="0">
                <a:latin typeface="+mj-lt"/>
                <a:ea typeface="Cambria" pitchFamily="18" charset="0"/>
              </a:rPr>
              <a:t>+</a:t>
            </a:r>
            <a:r>
              <a:rPr lang="en-US" sz="2800" dirty="0">
                <a:latin typeface="+mj-lt"/>
                <a:ea typeface="Cambria" pitchFamily="18" charset="0"/>
              </a:rPr>
              <a:t> </a:t>
            </a:r>
            <a:r>
              <a:rPr lang="en-US" sz="2800" dirty="0" err="1">
                <a:latin typeface="+mj-lt"/>
                <a:ea typeface="Cambria" pitchFamily="18" charset="0"/>
              </a:rPr>
              <a:t>Dài</a:t>
            </a:r>
            <a:r>
              <a:rPr lang="en-US" sz="2800" dirty="0">
                <a:latin typeface="+mj-lt"/>
                <a:ea typeface="Cambria" pitchFamily="18" charset="0"/>
              </a:rPr>
              <a:t> 556km/1126km </a:t>
            </a:r>
            <a:r>
              <a:rPr lang="en-US" sz="2800" dirty="0" err="1">
                <a:latin typeface="+mj-lt"/>
                <a:ea typeface="Cambria" pitchFamily="18" charset="0"/>
              </a:rPr>
              <a:t>chảy</a:t>
            </a:r>
            <a:r>
              <a:rPr lang="en-US" sz="2800" dirty="0">
                <a:latin typeface="+mj-lt"/>
                <a:ea typeface="Cambria" pitchFamily="18" charset="0"/>
              </a:rPr>
              <a:t> qua </a:t>
            </a:r>
            <a:r>
              <a:rPr lang="en-US" sz="2800" dirty="0" err="1">
                <a:latin typeface="+mj-lt"/>
                <a:ea typeface="Cambria" pitchFamily="18" charset="0"/>
              </a:rPr>
              <a:t>lãnh</a:t>
            </a:r>
            <a:r>
              <a:rPr lang="en-US" sz="2800" dirty="0">
                <a:latin typeface="+mj-lt"/>
                <a:ea typeface="Cambria" pitchFamily="18" charset="0"/>
              </a:rPr>
              <a:t> </a:t>
            </a:r>
            <a:r>
              <a:rPr lang="en-US" sz="2800" dirty="0" err="1">
                <a:latin typeface="+mj-lt"/>
                <a:ea typeface="Cambria" pitchFamily="18" charset="0"/>
              </a:rPr>
              <a:t>thổ</a:t>
            </a:r>
            <a:r>
              <a:rPr lang="en-US" sz="2800" dirty="0">
                <a:latin typeface="+mj-lt"/>
                <a:ea typeface="Cambria" pitchFamily="18" charset="0"/>
              </a:rPr>
              <a:t> </a:t>
            </a:r>
            <a:r>
              <a:rPr lang="en-US" sz="2800" dirty="0" err="1">
                <a:latin typeface="+mj-lt"/>
                <a:ea typeface="Cambria" pitchFamily="18" charset="0"/>
              </a:rPr>
              <a:t>nước</a:t>
            </a:r>
            <a:r>
              <a:rPr lang="en-US" sz="2800" dirty="0">
                <a:latin typeface="+mj-lt"/>
                <a:ea typeface="Cambria" pitchFamily="18" charset="0"/>
              </a:rPr>
              <a:t> ta</a:t>
            </a:r>
            <a:r>
              <a:rPr lang="vi-VN" sz="2800" dirty="0">
                <a:latin typeface="+mj-lt"/>
                <a:ea typeface="Cambria" pitchFamily="18" charset="0"/>
              </a:rPr>
              <a:t>.</a:t>
            </a:r>
          </a:p>
          <a:p>
            <a:pPr algn="just">
              <a:spcBef>
                <a:spcPts val="600"/>
              </a:spcBef>
            </a:pPr>
            <a:r>
              <a:rPr lang="vi-VN" sz="2800" dirty="0">
                <a:latin typeface="+mj-lt"/>
                <a:ea typeface="Cambria" pitchFamily="18" charset="0"/>
              </a:rPr>
              <a:t>+ Tất cả các phụ lưu lớn hợp với dòng chính sông Hồng tạo thành một mạng lưới sông hình nan quạt.</a:t>
            </a:r>
          </a:p>
          <a:p>
            <a:pPr algn="just">
              <a:spcBef>
                <a:spcPts val="600"/>
              </a:spcBef>
            </a:pPr>
            <a:r>
              <a:rPr lang="vi-VN" sz="2800" b="1" i="1" dirty="0">
                <a:latin typeface="+mj-lt"/>
                <a:ea typeface="Cambria" pitchFamily="18" charset="0"/>
              </a:rPr>
              <a:t>- Chế độ nước sông: </a:t>
            </a:r>
          </a:p>
          <a:p>
            <a:pPr algn="just">
              <a:spcBef>
                <a:spcPts val="600"/>
              </a:spcBef>
            </a:pPr>
            <a:r>
              <a:rPr lang="vi-VN" sz="2800" dirty="0">
                <a:latin typeface="+mj-lt"/>
                <a:ea typeface="Cambria" pitchFamily="18" charset="0"/>
              </a:rPr>
              <a:t> Mùa lũ: từ tháng 6 - tháng 10, chiếm khoảng 75% tổng lượng nước cả năm.</a:t>
            </a:r>
          </a:p>
        </p:txBody>
      </p:sp>
      <p:sp>
        <p:nvSpPr>
          <p:cNvPr id="20" name="Text Box 9"/>
          <p:cNvSpPr txBox="1">
            <a:spLocks noChangeArrowheads="1"/>
          </p:cNvSpPr>
          <p:nvPr/>
        </p:nvSpPr>
        <p:spPr bwMode="auto">
          <a:xfrm>
            <a:off x="1976586" y="529467"/>
            <a:ext cx="5567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2.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r>
              <a:rPr lang="en-US" sz="2400" b="1" dirty="0">
                <a:solidFill>
                  <a:srgbClr val="CC0000"/>
                </a:solidFill>
                <a:latin typeface="Times New Roman" pitchFamily="18" charset="0"/>
                <a:cs typeface="Times New Roman" pitchFamily="18" charset="0"/>
              </a:rPr>
              <a:t> ở </a:t>
            </a:r>
            <a:r>
              <a:rPr lang="en-US" sz="2400" b="1" dirty="0" err="1">
                <a:solidFill>
                  <a:srgbClr val="CC0000"/>
                </a:solidFill>
                <a:latin typeface="Times New Roman" pitchFamily="18" charset="0"/>
                <a:cs typeface="Times New Roman" pitchFamily="18" charset="0"/>
              </a:rPr>
              <a:t>nước</a:t>
            </a:r>
            <a:r>
              <a:rPr lang="en-US" sz="2400" b="1" dirty="0">
                <a:solidFill>
                  <a:srgbClr val="CC0000"/>
                </a:solidFill>
                <a:latin typeface="Times New Roman" pitchFamily="18" charset="0"/>
                <a:cs typeface="Times New Roman" pitchFamily="18" charset="0"/>
              </a:rPr>
              <a:t> ta</a:t>
            </a:r>
          </a:p>
        </p:txBody>
      </p:sp>
    </p:spTree>
    <p:extLst>
      <p:ext uri="{BB962C8B-B14F-4D97-AF65-F5344CB8AC3E}">
        <p14:creationId xmlns:p14="http://schemas.microsoft.com/office/powerpoint/2010/main" val="92329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0"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5746377" y="3164912"/>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4957740"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Cái</a:t>
            </a:r>
            <a:endParaRPr lang="en-US" sz="1000" b="1" dirty="0"/>
          </a:p>
        </p:txBody>
      </p:sp>
      <p:sp>
        <p:nvSpPr>
          <p:cNvPr id="12" name="Rounded Rectangular Callout 11"/>
          <p:cNvSpPr/>
          <p:nvPr/>
        </p:nvSpPr>
        <p:spPr>
          <a:xfrm>
            <a:off x="6232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Tranh</a:t>
            </a:r>
            <a:endParaRPr lang="en-US" sz="1000" b="1" dirty="0"/>
          </a:p>
        </p:txBody>
      </p:sp>
      <p:sp>
        <p:nvSpPr>
          <p:cNvPr id="6" name="Rounded Rectangular Callout 5"/>
          <p:cNvSpPr/>
          <p:nvPr/>
        </p:nvSpPr>
        <p:spPr>
          <a:xfrm>
            <a:off x="4957740" y="2895601"/>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Vu </a:t>
            </a:r>
            <a:r>
              <a:rPr lang="en-US" sz="1000" b="1" dirty="0" err="1"/>
              <a:t>Gia</a:t>
            </a:r>
            <a:endParaRPr lang="en-US" sz="1000" b="1" dirty="0"/>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2" name="Diagram 1"/>
          <p:cNvGraphicFramePr/>
          <p:nvPr>
            <p:extLst>
              <p:ext uri="{D42A27DB-BD31-4B8C-83A1-F6EECF244321}">
                <p14:modId xmlns:p14="http://schemas.microsoft.com/office/powerpoint/2010/main" val="273993899"/>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4</a:t>
            </a:r>
          </a:p>
        </p:txBody>
      </p:sp>
    </p:spTree>
    <p:extLst>
      <p:ext uri="{BB962C8B-B14F-4D97-AF65-F5344CB8AC3E}">
        <p14:creationId xmlns:p14="http://schemas.microsoft.com/office/powerpoint/2010/main" val="14636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ounded Rectangular Callout 26"/>
          <p:cNvSpPr/>
          <p:nvPr/>
        </p:nvSpPr>
        <p:spPr>
          <a:xfrm>
            <a:off x="1769763" y="2119584"/>
            <a:ext cx="8652473"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sp>
        <p:nvSpPr>
          <p:cNvPr id="35" name="Rectangle 34"/>
          <p:cNvSpPr/>
          <p:nvPr/>
        </p:nvSpPr>
        <p:spPr>
          <a:xfrm>
            <a:off x="2133599" y="2127915"/>
            <a:ext cx="8288637" cy="3705886"/>
          </a:xfrm>
          <a:prstGeom prst="rect">
            <a:avLst/>
          </a:prstGeom>
        </p:spPr>
        <p:txBody>
          <a:bodyPr wrap="square">
            <a:spAutoFit/>
          </a:bodyPr>
          <a:lstStyle/>
          <a:p>
            <a:pPr marL="285750" indent="-285750" algn="just">
              <a:lnSpc>
                <a:spcPct val="115000"/>
              </a:lnSpc>
              <a:spcBef>
                <a:spcPts val="600"/>
              </a:spcBef>
              <a:buFont typeface="Arial" panose="020B0604020202020204" pitchFamily="34" charset="0"/>
              <a:buChar char="•"/>
            </a:pPr>
            <a:r>
              <a:rPr lang="nl-NL" sz="2800" b="1" dirty="0">
                <a:latin typeface="Times New Roman" panose="02020603050405020304" pitchFamily="18" charset="0"/>
                <a:ea typeface="Cambria" pitchFamily="18" charset="0"/>
                <a:cs typeface="Times New Roman" panose="02020603050405020304" pitchFamily="18" charset="0"/>
              </a:rPr>
              <a:t>Hệ thống sông Thu Bồn</a:t>
            </a:r>
          </a:p>
          <a:p>
            <a:r>
              <a:rPr lang="nl-NL" sz="2800" dirty="0">
                <a:latin typeface="Times New Roman" panose="02020603050405020304" pitchFamily="18" charset="0"/>
                <a:cs typeface="Times New Roman" panose="02020603050405020304" pitchFamily="18" charset="0"/>
              </a:rPr>
              <a:t>- Chiều dài: 205km.</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Nơi bắt nguồn: vùng núi Trường Sơn Nam.</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Nơi đổ ra biển: cửa Đại</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Số phụ lưu: 80</a:t>
            </a:r>
            <a:endParaRPr lang="en-US" sz="2800" dirty="0">
              <a:latin typeface="Times New Roman" panose="02020603050405020304" pitchFamily="18" charset="0"/>
              <a:cs typeface="Times New Roman" panose="02020603050405020304" pitchFamily="18" charset="0"/>
            </a:endParaRPr>
          </a:p>
          <a:p>
            <a:r>
              <a:rPr lang="nl-NL" sz="2800" dirty="0">
                <a:latin typeface="Times New Roman" panose="02020603050405020304" pitchFamily="18" charset="0"/>
                <a:cs typeface="Times New Roman" panose="02020603050405020304" pitchFamily="18" charset="0"/>
              </a:rPr>
              <a:t>- Mùa lũ: từ tháng 9-12, chiếm 65% tổng lượng nước cả năm.</a:t>
            </a:r>
            <a:endParaRPr lang="en-US" sz="2800" dirty="0">
              <a:latin typeface="Times New Roman" panose="02020603050405020304" pitchFamily="18" charset="0"/>
              <a:cs typeface="Times New Roman" panose="02020603050405020304" pitchFamily="18" charset="0"/>
            </a:endParaRPr>
          </a:p>
          <a:p>
            <a:pPr marL="285750" indent="-285750" algn="just">
              <a:lnSpc>
                <a:spcPct val="115000"/>
              </a:lnSpc>
              <a:spcBef>
                <a:spcPts val="600"/>
              </a:spcBef>
              <a:buFont typeface="Arial" panose="020B0604020202020204" pitchFamily="34" charset="0"/>
              <a:buChar char="•"/>
            </a:pPr>
            <a:endParaRPr lang="en-US" sz="2800" dirty="0">
              <a:latin typeface="Times New Roman" panose="02020603050405020304" pitchFamily="18" charset="0"/>
              <a:ea typeface="Cambria" pitchFamily="18" charset="0"/>
              <a:cs typeface="Times New Roman" panose="02020603050405020304" pitchFamily="18" charset="0"/>
            </a:endParaRPr>
          </a:p>
        </p:txBody>
      </p:sp>
      <p:sp>
        <p:nvSpPr>
          <p:cNvPr id="20" name="Text Box 9"/>
          <p:cNvSpPr txBox="1">
            <a:spLocks noChangeArrowheads="1"/>
          </p:cNvSpPr>
          <p:nvPr/>
        </p:nvSpPr>
        <p:spPr bwMode="auto">
          <a:xfrm>
            <a:off x="1976586" y="1295400"/>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0"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3162300" y="99536"/>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latin typeface="Cambria" panose="02040503050406030204" pitchFamily="18" charset="0"/>
                <a:ea typeface="Cambria" panose="02040503050406030204" pitchFamily="18" charset="0"/>
              </a:rPr>
              <a:t>ĐỐ EM</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419100" y="722991"/>
            <a:ext cx="11620500" cy="1569660"/>
          </a:xfrm>
          <a:prstGeom prst="rect">
            <a:avLst/>
          </a:prstGeom>
          <a:noFill/>
        </p:spPr>
        <p:txBody>
          <a:bodyPr wrap="square" rtlCol="0">
            <a:spAutoFit/>
          </a:bodyPr>
          <a:lstStyle/>
          <a:p>
            <a:r>
              <a:rPr lang="en-US" sz="3200" i="1" dirty="0" err="1">
                <a:solidFill>
                  <a:srgbClr val="FF0000"/>
                </a:solidFill>
                <a:latin typeface="Cambria" pitchFamily="18" charset="0"/>
                <a:ea typeface="Cambria" pitchFamily="18" charset="0"/>
              </a:rPr>
              <a:t>Quan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sát</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các</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hình</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ảnh</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sau</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và</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hiểu</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biết</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của</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bản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thân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hãy</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cho</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biết</a:t>
            </a:r>
            <a:r>
              <a:rPr lang="en-US" sz="3200" i="1" dirty="0">
                <a:solidFill>
                  <a:srgbClr val="FF0000"/>
                </a:solidFill>
                <a:latin typeface="Cambria" pitchFamily="18" charset="0"/>
                <a:ea typeface="Cambria" pitchFamily="18" charset="0"/>
              </a:rPr>
              <a:t>:</a:t>
            </a:r>
          </a:p>
          <a:p>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Làng</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quan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họ</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có</a:t>
            </a:r>
            <a:r>
              <a:rPr lang="en-US" sz="3200" i="1" dirty="0">
                <a:solidFill>
                  <a:srgbClr val="FF0000"/>
                </a:solidFill>
                <a:latin typeface="Cambria" pitchFamily="18" charset="0"/>
                <a:ea typeface="Cambria" pitchFamily="18" charset="0"/>
              </a:rPr>
              <a:t> con </a:t>
            </a:r>
            <a:r>
              <a:rPr lang="en-US" sz="3200" i="1" dirty="0" err="1">
                <a:solidFill>
                  <a:srgbClr val="FF0000"/>
                </a:solidFill>
                <a:latin typeface="Cambria" pitchFamily="18" charset="0"/>
                <a:ea typeface="Cambria" pitchFamily="18" charset="0"/>
              </a:rPr>
              <a:t>sông</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Hỏi</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dòng</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sông</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ấy</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là</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sông</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tên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gì</a:t>
            </a:r>
            <a:r>
              <a:rPr lang="en-US" sz="3200" i="1" dirty="0">
                <a:solidFill>
                  <a:srgbClr val="FF0000"/>
                </a:solidFill>
                <a:latin typeface="Cambria" pitchFamily="18" charset="0"/>
                <a:ea typeface="Cambria" pitchFamily="18" charset="0"/>
              </a:rPr>
              <a:t>?</a:t>
            </a:r>
          </a:p>
          <a:p>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Sông</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tên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xanh</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biết</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sông</a:t>
            </a:r>
            <a:r>
              <a:rPr lang="en-US" sz="3200" i="1" dirty="0">
                <a:solidFill>
                  <a:srgbClr val="FF0000"/>
                </a:solidFill>
                <a:latin typeface="Cambria" pitchFamily="18" charset="0"/>
                <a:ea typeface="Cambria" pitchFamily="18" charset="0"/>
              </a:rPr>
              <a:t> </a:t>
            </a:r>
            <a:r>
              <a:rPr lang="en-US" sz="3200" i="1">
                <a:solidFill>
                  <a:srgbClr val="FF0000"/>
                </a:solidFill>
                <a:latin typeface="Cambria" pitchFamily="18" charset="0"/>
                <a:ea typeface="Cambria" pitchFamily="18" charset="0"/>
              </a:rPr>
              <a:t>chi?</a:t>
            </a:r>
            <a:endParaRPr lang="en-US" sz="2400" dirty="0"/>
          </a:p>
        </p:txBody>
      </p:sp>
      <p:sp>
        <p:nvSpPr>
          <p:cNvPr id="3" name="TextBox 2"/>
          <p:cNvSpPr txBox="1"/>
          <p:nvPr/>
        </p:nvSpPr>
        <p:spPr>
          <a:xfrm>
            <a:off x="2438400" y="6135469"/>
            <a:ext cx="2971800" cy="646331"/>
          </a:xfrm>
          <a:prstGeom prst="rect">
            <a:avLst/>
          </a:prstGeom>
          <a:noFill/>
        </p:spPr>
        <p:txBody>
          <a:bodyPr wrap="square" rtlCol="0">
            <a:spAutoFit/>
          </a:bodyPr>
          <a:lstStyle/>
          <a:p>
            <a:pPr algn="ctr"/>
            <a:r>
              <a:rPr lang="en-US" sz="3600" b="1" dirty="0">
                <a:solidFill>
                  <a:srgbClr val="0D30DD"/>
                </a:solidFill>
                <a:latin typeface="Cambria" pitchFamily="18" charset="0"/>
                <a:ea typeface="Cambria" pitchFamily="18" charset="0"/>
              </a:rPr>
              <a:t>SÔNG CẦU</a:t>
            </a:r>
          </a:p>
        </p:txBody>
      </p:sp>
      <p:sp>
        <p:nvSpPr>
          <p:cNvPr id="12" name="TextBox 11"/>
          <p:cNvSpPr txBox="1"/>
          <p:nvPr/>
        </p:nvSpPr>
        <p:spPr>
          <a:xfrm>
            <a:off x="6781800" y="6135469"/>
            <a:ext cx="2971800" cy="646331"/>
          </a:xfrm>
          <a:prstGeom prst="rect">
            <a:avLst/>
          </a:prstGeom>
          <a:noFill/>
        </p:spPr>
        <p:txBody>
          <a:bodyPr wrap="square" rtlCol="0">
            <a:spAutoFit/>
          </a:bodyPr>
          <a:lstStyle/>
          <a:p>
            <a:pPr algn="ctr"/>
            <a:r>
              <a:rPr lang="en-US" sz="3600" b="1" dirty="0">
                <a:solidFill>
                  <a:srgbClr val="0D30DD"/>
                </a:solidFill>
                <a:latin typeface="Cambria" pitchFamily="18" charset="0"/>
                <a:ea typeface="Cambria" pitchFamily="18" charset="0"/>
              </a:rPr>
              <a:t>SÔNG LAM</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040" y="2235737"/>
            <a:ext cx="5716560" cy="38997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2235737"/>
            <a:ext cx="5482370" cy="393134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1"/>
                                        </p:tgtEl>
                                        <p:attrNameLst>
                                          <p:attrName>style.visibility</p:attrName>
                                        </p:attrNameLst>
                                      </p:cBhvr>
                                      <p:to>
                                        <p:strVal val="visible"/>
                                      </p:to>
                                    </p:set>
                                    <p:animEffect transition="in" filter="randombar(horizontal)">
                                      <p:cBhvr>
                                        <p:cTn id="15" dur="500"/>
                                        <p:tgtEl>
                                          <p:spTgt spid="205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4419601"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Tiền</a:t>
            </a:r>
            <a:endParaRPr lang="en-US" sz="1000" b="1" dirty="0"/>
          </a:p>
        </p:txBody>
      </p:sp>
      <p:sp>
        <p:nvSpPr>
          <p:cNvPr id="12" name="Rounded Rectangular Callout 11"/>
          <p:cNvSpPr/>
          <p:nvPr/>
        </p:nvSpPr>
        <p:spPr>
          <a:xfrm>
            <a:off x="5334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Hậu</a:t>
            </a:r>
            <a:endParaRPr lang="en-US" sz="1000" b="1" dirty="0"/>
          </a:p>
        </p:txBody>
      </p:sp>
      <p:sp>
        <p:nvSpPr>
          <p:cNvPr id="6" name="Freeform 5"/>
          <p:cNvSpPr/>
          <p:nvPr/>
        </p:nvSpPr>
        <p:spPr>
          <a:xfrm>
            <a:off x="4596984" y="5388965"/>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5257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Ba Lai</a:t>
            </a:r>
          </a:p>
        </p:txBody>
      </p:sp>
      <p:sp>
        <p:nvSpPr>
          <p:cNvPr id="10" name="Rounded Rectangular Callout 9"/>
          <p:cNvSpPr/>
          <p:nvPr/>
        </p:nvSpPr>
        <p:spPr>
          <a:xfrm>
            <a:off x="5638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Cổ</a:t>
            </a:r>
            <a:r>
              <a:rPr lang="en-US" sz="1000" b="1" dirty="0"/>
              <a:t> </a:t>
            </a:r>
            <a:r>
              <a:rPr lang="en-US" sz="1000" b="1" dirty="0" err="1"/>
              <a:t>Chiên</a:t>
            </a:r>
            <a:endParaRPr lang="en-US" sz="1000" b="1" dirty="0"/>
          </a:p>
        </p:txBody>
      </p:sp>
      <p:sp>
        <p:nvSpPr>
          <p:cNvPr id="13" name="Rounded Rectangular Callout 12"/>
          <p:cNvSpPr/>
          <p:nvPr/>
        </p:nvSpPr>
        <p:spPr>
          <a:xfrm>
            <a:off x="3810001"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Cái</a:t>
            </a:r>
            <a:r>
              <a:rPr lang="en-US" sz="1000" b="1" dirty="0"/>
              <a:t> </a:t>
            </a:r>
            <a:r>
              <a:rPr lang="en-US" sz="1000" b="1" dirty="0" err="1"/>
              <a:t>Bé</a:t>
            </a:r>
            <a:endParaRPr lang="en-US" sz="1000" b="1" dirty="0"/>
          </a:p>
        </p:txBody>
      </p:sp>
      <p:sp>
        <p:nvSpPr>
          <p:cNvPr id="14" name="Rounded Rectangular Callout 13"/>
          <p:cNvSpPr/>
          <p:nvPr/>
        </p:nvSpPr>
        <p:spPr>
          <a:xfrm>
            <a:off x="3657601"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Cái</a:t>
            </a:r>
            <a:r>
              <a:rPr lang="en-US" sz="1000" b="1" dirty="0"/>
              <a:t> </a:t>
            </a:r>
            <a:r>
              <a:rPr lang="en-US" sz="1000" b="1" dirty="0" err="1"/>
              <a:t>Lớn</a:t>
            </a:r>
            <a:endParaRPr lang="en-US" sz="1000" b="1" dirty="0"/>
          </a:p>
        </p:txBody>
      </p:sp>
      <p:sp>
        <p:nvSpPr>
          <p:cNvPr id="3" name="Freeform 2"/>
          <p:cNvSpPr/>
          <p:nvPr/>
        </p:nvSpPr>
        <p:spPr>
          <a:xfrm>
            <a:off x="4083425"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795683"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5333794"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Xê</a:t>
            </a:r>
            <a:r>
              <a:rPr lang="en-US" sz="1000" b="1" dirty="0"/>
              <a:t> </a:t>
            </a:r>
            <a:r>
              <a:rPr lang="en-US" sz="1000" b="1" dirty="0" err="1"/>
              <a:t>Xan</a:t>
            </a:r>
            <a:endParaRPr lang="en-US" sz="1000" b="1" dirty="0"/>
          </a:p>
        </p:txBody>
      </p:sp>
      <p:sp>
        <p:nvSpPr>
          <p:cNvPr id="16" name="Rounded Rectangular Callout 15"/>
          <p:cNvSpPr/>
          <p:nvPr/>
        </p:nvSpPr>
        <p:spPr>
          <a:xfrm>
            <a:off x="6042552"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Srê</a:t>
            </a:r>
            <a:r>
              <a:rPr lang="en-US" sz="1000" b="1" dirty="0"/>
              <a:t> </a:t>
            </a:r>
            <a:r>
              <a:rPr lang="en-US" sz="1000" b="1" dirty="0" err="1"/>
              <a:t>Pôk</a:t>
            </a:r>
            <a:endParaRPr lang="en-US" sz="1000" b="1" dirty="0"/>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2" name="Diagram 1"/>
          <p:cNvGraphicFramePr/>
          <p:nvPr>
            <p:extLst>
              <p:ext uri="{D42A27DB-BD31-4B8C-83A1-F6EECF244321}">
                <p14:modId xmlns:p14="http://schemas.microsoft.com/office/powerpoint/2010/main" val="4273231371"/>
              </p:ext>
            </p:extLst>
          </p:nvPr>
        </p:nvGraphicFramePr>
        <p:xfrm>
          <a:off x="3048000" y="1397000"/>
          <a:ext cx="7315200"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0" name="Picture 1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89233" y="3477372"/>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2331710"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FF0000"/>
                </a:solidFill>
                <a:latin typeface="Cambria" pitchFamily="18" charset="0"/>
                <a:ea typeface="Cambria" pitchFamily="18" charset="0"/>
              </a:rPr>
              <a:t>6</a:t>
            </a:r>
          </a:p>
        </p:txBody>
      </p:sp>
    </p:spTree>
    <p:extLst>
      <p:ext uri="{BB962C8B-B14F-4D97-AF65-F5344CB8AC3E}">
        <p14:creationId xmlns:p14="http://schemas.microsoft.com/office/powerpoint/2010/main" val="270492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533402"/>
            <a:ext cx="9166872" cy="6248400"/>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77328" y="572267"/>
            <a:ext cx="8827479" cy="6157914"/>
          </a:xfrm>
          <a:prstGeom prst="roundRect">
            <a:avLst>
              <a:gd name="adj" fmla="val 2792"/>
            </a:avLst>
          </a:prstGeom>
          <a:blipFill>
            <a:blip r:embed="rId3"/>
            <a:stretch>
              <a:fillRect/>
            </a:stretch>
          </a:blipFill>
          <a:ln>
            <a:noFill/>
          </a:ln>
          <a:effectLst/>
        </p:spPr>
      </p:pic>
      <p:sp>
        <p:nvSpPr>
          <p:cNvPr id="13" name="Rounded Rectangle 12"/>
          <p:cNvSpPr/>
          <p:nvPr/>
        </p:nvSpPr>
        <p:spPr>
          <a:xfrm>
            <a:off x="1665288" y="533401"/>
            <a:ext cx="8826500" cy="6157914"/>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7" name="Rounded Rectangular Callout 26"/>
          <p:cNvSpPr/>
          <p:nvPr/>
        </p:nvSpPr>
        <p:spPr>
          <a:xfrm>
            <a:off x="1970491" y="1247756"/>
            <a:ext cx="8625301" cy="5427624"/>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p>
        </p:txBody>
      </p:sp>
      <p:sp>
        <p:nvSpPr>
          <p:cNvPr id="35" name="Rectangle 34"/>
          <p:cNvSpPr/>
          <p:nvPr/>
        </p:nvSpPr>
        <p:spPr>
          <a:xfrm>
            <a:off x="2149644" y="1409451"/>
            <a:ext cx="8446148" cy="4973926"/>
          </a:xfrm>
          <a:prstGeom prst="rect">
            <a:avLst/>
          </a:prstGeom>
        </p:spPr>
        <p:txBody>
          <a:bodyPr wrap="square">
            <a:spAutoFit/>
          </a:bodyPr>
          <a:lstStyle/>
          <a:p>
            <a:pPr algn="just">
              <a:lnSpc>
                <a:spcPct val="115000"/>
              </a:lnSpc>
              <a:spcBef>
                <a:spcPts val="600"/>
              </a:spcBef>
            </a:pPr>
            <a:r>
              <a:rPr lang="vi-VN" sz="2800" b="1" dirty="0">
                <a:latin typeface="+mj-lt"/>
                <a:ea typeface="Cambria" pitchFamily="18" charset="0"/>
                <a:cs typeface="Times New Roman"/>
              </a:rPr>
              <a:t>*</a:t>
            </a:r>
            <a:r>
              <a:rPr lang="nl-NL" sz="2800" b="1" dirty="0">
                <a:latin typeface="+mj-lt"/>
                <a:ea typeface="Cambria" pitchFamily="18" charset="0"/>
                <a:cs typeface="Times New Roman"/>
              </a:rPr>
              <a:t> Hệ thống sông </a:t>
            </a:r>
            <a:r>
              <a:rPr lang="en-US" sz="2800" b="1" dirty="0" err="1">
                <a:latin typeface="+mj-lt"/>
                <a:ea typeface="Cambria" pitchFamily="18" charset="0"/>
                <a:cs typeface="Times New Roman"/>
              </a:rPr>
              <a:t>Mê</a:t>
            </a:r>
            <a:r>
              <a:rPr lang="en-US" sz="2800" b="1" dirty="0">
                <a:latin typeface="+mj-lt"/>
                <a:ea typeface="Cambria" pitchFamily="18" charset="0"/>
                <a:cs typeface="Times New Roman"/>
              </a:rPr>
              <a:t> </a:t>
            </a:r>
            <a:r>
              <a:rPr lang="en-US" sz="2800" b="1" dirty="0" err="1">
                <a:latin typeface="+mj-lt"/>
                <a:ea typeface="Cambria" pitchFamily="18" charset="0"/>
                <a:cs typeface="Times New Roman"/>
              </a:rPr>
              <a:t>Công</a:t>
            </a:r>
            <a:r>
              <a:rPr lang="en-US" sz="2800" b="1" dirty="0">
                <a:latin typeface="+mj-lt"/>
                <a:ea typeface="Cambria" pitchFamily="18" charset="0"/>
                <a:cs typeface="Times New Roman"/>
              </a:rPr>
              <a:t>:</a:t>
            </a:r>
            <a:endParaRPr lang="en-US" sz="2800" dirty="0">
              <a:latin typeface="+mj-lt"/>
              <a:ea typeface="Cambria" pitchFamily="18" charset="0"/>
              <a:cs typeface="Times New Roman"/>
            </a:endParaRPr>
          </a:p>
          <a:p>
            <a:pPr algn="just">
              <a:lnSpc>
                <a:spcPct val="115000"/>
              </a:lnSpc>
              <a:spcBef>
                <a:spcPts val="600"/>
              </a:spcBef>
            </a:pPr>
            <a:r>
              <a:rPr lang="nl-NL" sz="2800" b="1" i="1" dirty="0">
                <a:latin typeface="+mj-lt"/>
                <a:ea typeface="Cambria" pitchFamily="18" charset="0"/>
                <a:cs typeface="Times New Roman"/>
              </a:rPr>
              <a:t>- </a:t>
            </a:r>
            <a:r>
              <a:rPr lang="vi-VN" sz="2800" b="1" i="1" dirty="0">
                <a:latin typeface="+mj-lt"/>
                <a:ea typeface="Cambria" pitchFamily="18" charset="0"/>
                <a:cs typeface="Times New Roman"/>
              </a:rPr>
              <a:t>Đặc điểm mạng lưới sông:</a:t>
            </a:r>
            <a:endParaRPr lang="en-US" sz="2800" b="1" i="1" dirty="0">
              <a:latin typeface="+mj-lt"/>
              <a:ea typeface="Cambria" pitchFamily="18" charset="0"/>
              <a:cs typeface="Times New Roman"/>
            </a:endParaRPr>
          </a:p>
          <a:p>
            <a:pPr algn="just">
              <a:lnSpc>
                <a:spcPct val="115000"/>
              </a:lnSpc>
              <a:spcBef>
                <a:spcPts val="600"/>
              </a:spcBef>
            </a:pPr>
            <a:r>
              <a:rPr lang="vi-VN" sz="2800" dirty="0">
                <a:latin typeface="+mj-lt"/>
                <a:ea typeface="Cambria" pitchFamily="18" charset="0"/>
                <a:cs typeface="Times New Roman"/>
              </a:rPr>
              <a:t>+ Có 28</a:t>
            </a:r>
            <a:r>
              <a:rPr lang="en-US" sz="2800" dirty="0">
                <a:latin typeface="+mj-lt"/>
                <a:ea typeface="Cambria" pitchFamily="18" charset="0"/>
                <a:cs typeface="Times New Roman"/>
              </a:rPr>
              <a:t>0</a:t>
            </a:r>
            <a:r>
              <a:rPr lang="vi-VN" sz="2800" dirty="0">
                <a:latin typeface="+mj-lt"/>
                <a:ea typeface="Cambria" pitchFamily="18" charset="0"/>
                <a:cs typeface="Times New Roman"/>
              </a:rPr>
              <a:t> phụ lưu, mạng lưới sông có hình lông chim.</a:t>
            </a:r>
          </a:p>
          <a:p>
            <a:pPr algn="just">
              <a:lnSpc>
                <a:spcPct val="115000"/>
              </a:lnSpc>
              <a:spcBef>
                <a:spcPts val="600"/>
              </a:spcBef>
            </a:pPr>
            <a:r>
              <a:rPr lang="vi-VN" sz="2800" dirty="0">
                <a:latin typeface="+mj-lt"/>
                <a:ea typeface="Cambria" pitchFamily="18" charset="0"/>
                <a:cs typeface="Times New Roman"/>
              </a:rPr>
              <a:t>+ Hệ thống kênh rạch chằng chịt.</a:t>
            </a:r>
          </a:p>
          <a:p>
            <a:pPr algn="just">
              <a:lnSpc>
                <a:spcPct val="115000"/>
              </a:lnSpc>
              <a:spcBef>
                <a:spcPts val="600"/>
              </a:spcBef>
            </a:pPr>
            <a:r>
              <a:rPr lang="vi-VN" sz="2800" b="1" i="1" dirty="0">
                <a:latin typeface="+mj-lt"/>
                <a:ea typeface="Cambria" pitchFamily="18" charset="0"/>
                <a:cs typeface="Times New Roman"/>
              </a:rPr>
              <a:t>- Chế độ nước sông:</a:t>
            </a:r>
          </a:p>
          <a:p>
            <a:pPr algn="just">
              <a:lnSpc>
                <a:spcPct val="115000"/>
              </a:lnSpc>
              <a:spcBef>
                <a:spcPts val="600"/>
              </a:spcBef>
            </a:pPr>
            <a:r>
              <a:rPr lang="vi-VN" sz="2800" dirty="0">
                <a:latin typeface="+mj-lt"/>
                <a:ea typeface="Cambria" pitchFamily="18" charset="0"/>
                <a:cs typeface="Times New Roman"/>
              </a:rPr>
              <a:t>+ Mùa lũ: từ tháng 7 - tháng 11, chiếm khoảng </a:t>
            </a:r>
            <a:r>
              <a:rPr lang="en-US" sz="2800" dirty="0">
                <a:latin typeface="+mj-lt"/>
                <a:ea typeface="Cambria" pitchFamily="18" charset="0"/>
                <a:cs typeface="Times New Roman"/>
              </a:rPr>
              <a:t>75</a:t>
            </a:r>
            <a:r>
              <a:rPr lang="vi-VN" sz="2800" dirty="0">
                <a:latin typeface="+mj-lt"/>
                <a:ea typeface="Cambria" pitchFamily="18" charset="0"/>
                <a:cs typeface="Times New Roman"/>
              </a:rPr>
              <a:t>% tổng lượng nước cả năm.</a:t>
            </a:r>
          </a:p>
          <a:p>
            <a:pPr algn="just">
              <a:lnSpc>
                <a:spcPct val="115000"/>
              </a:lnSpc>
              <a:spcBef>
                <a:spcPts val="600"/>
              </a:spcBef>
            </a:pPr>
            <a:r>
              <a:rPr lang="vi-VN" sz="2800" dirty="0">
                <a:latin typeface="+mj-lt"/>
                <a:ea typeface="Cambria" pitchFamily="18" charset="0"/>
                <a:cs typeface="Times New Roman"/>
              </a:rPr>
              <a:t>+ Mùa cạn: từ tháng 12 đến tháng 6 năm sau, chiếm khoảng 20% tổng lượng nước cả năm.</a:t>
            </a:r>
          </a:p>
        </p:txBody>
      </p:sp>
      <p:sp>
        <p:nvSpPr>
          <p:cNvPr id="20" name="Text Box 9"/>
          <p:cNvSpPr txBox="1">
            <a:spLocks noChangeArrowheads="1"/>
          </p:cNvSpPr>
          <p:nvPr/>
        </p:nvSpPr>
        <p:spPr bwMode="auto">
          <a:xfrm>
            <a:off x="1948504" y="679179"/>
            <a:ext cx="4424214" cy="461665"/>
          </a:xfrm>
          <a:prstGeom prst="rect">
            <a:avLst/>
          </a:prstGeom>
          <a:solidFill>
            <a:srgbClr val="FFFF00"/>
          </a:solidFill>
          <a:ln w="28575">
            <a:solidFill>
              <a:srgbClr val="FF0000"/>
            </a:solidFill>
            <a:miter lim="800000"/>
            <a:headEnd/>
            <a:tailEnd/>
          </a:ln>
          <a:effec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666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randombar(horizont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15" dur="500"/>
                                        <p:tgtEl>
                                          <p:spTgt spid="3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20" dur="500"/>
                                        <p:tgtEl>
                                          <p:spTgt spid="3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25" dur="500"/>
                                        <p:tgtEl>
                                          <p:spTgt spid="3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30" dur="500"/>
                                        <p:tgtEl>
                                          <p:spTgt spid="3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35" dur="500"/>
                                        <p:tgtEl>
                                          <p:spTgt spid="3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40" dur="500"/>
                                        <p:tgtEl>
                                          <p:spTgt spid="3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45"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B91A4CC7-C6EA-F562-9EC7-3B1EBAE738CA}"/>
              </a:ext>
            </a:extLst>
          </p:cNvPr>
          <p:cNvSpPr txBox="1">
            <a:spLocks noChangeArrowheads="1"/>
          </p:cNvSpPr>
          <p:nvPr/>
        </p:nvSpPr>
        <p:spPr bwMode="auto">
          <a:xfrm>
            <a:off x="4191000" y="228600"/>
            <a:ext cx="3581400" cy="461665"/>
          </a:xfrm>
          <a:prstGeom prst="rect">
            <a:avLst/>
          </a:prstGeom>
          <a:solidFill>
            <a:srgbClr val="FFFF00"/>
          </a:solidFill>
          <a:ln w="28575">
            <a:solidFill>
              <a:srgbClr val="FF0000"/>
            </a:solidFill>
            <a:miter lim="800000"/>
            <a:headEnd/>
            <a:tailEnd/>
          </a:ln>
          <a:effectLst/>
        </p:spPr>
        <p:txBody>
          <a:bodyPr wrap="square">
            <a:spAutoFit/>
          </a:bodyPr>
          <a:lstStyle/>
          <a:p>
            <a:pPr algn="ctr">
              <a:spcBef>
                <a:spcPct val="50000"/>
              </a:spcBef>
            </a:pPr>
            <a:r>
              <a:rPr lang="en-US" sz="2400" b="1" dirty="0">
                <a:solidFill>
                  <a:srgbClr val="CC0000"/>
                </a:solidFill>
                <a:latin typeface="Times New Roman" pitchFamily="18" charset="0"/>
                <a:cs typeface="Times New Roman" pitchFamily="18" charset="0"/>
              </a:rPr>
              <a:t>CHỌM ĐÁP ÁN ĐÚNG </a:t>
            </a:r>
          </a:p>
        </p:txBody>
      </p:sp>
      <p:sp>
        <p:nvSpPr>
          <p:cNvPr id="9" name="TextBox 8">
            <a:extLst>
              <a:ext uri="{FF2B5EF4-FFF2-40B4-BE49-F238E27FC236}">
                <a16:creationId xmlns:a16="http://schemas.microsoft.com/office/drawing/2014/main" id="{9A33A625-5B3D-4EF0-C10A-D7DE5A440038}"/>
              </a:ext>
            </a:extLst>
          </p:cNvPr>
          <p:cNvSpPr txBox="1"/>
          <p:nvPr/>
        </p:nvSpPr>
        <p:spPr>
          <a:xfrm>
            <a:off x="380999" y="838200"/>
            <a:ext cx="9372601" cy="523220"/>
          </a:xfrm>
          <a:prstGeom prst="rect">
            <a:avLst/>
          </a:prstGeom>
          <a:noFill/>
        </p:spPr>
        <p:txBody>
          <a:bodyPr wrap="square">
            <a:spAutoFit/>
          </a:bodyPr>
          <a:lstStyle/>
          <a:p>
            <a:r>
              <a:rPr lang="vi-VN" sz="2800" b="1" i="0" dirty="0">
                <a:effectLst/>
                <a:highlight>
                  <a:srgbClr val="FFFFFF"/>
                </a:highlight>
                <a:latin typeface="+mj-lt"/>
              </a:rPr>
              <a:t>Câu 1. Nước ta có khoảng</a:t>
            </a:r>
            <a:r>
              <a:rPr lang="en-US" sz="2800" b="1" i="0" dirty="0">
                <a:effectLst/>
                <a:highlight>
                  <a:srgbClr val="FFFFFF"/>
                </a:highlight>
                <a:latin typeface="+mj-lt"/>
              </a:rPr>
              <a:t> bao </a:t>
            </a:r>
            <a:r>
              <a:rPr lang="en-US" sz="2800" b="1" i="0" dirty="0" err="1">
                <a:effectLst/>
                <a:highlight>
                  <a:srgbClr val="FFFFFF"/>
                </a:highlight>
                <a:latin typeface="+mj-lt"/>
              </a:rPr>
              <a:t>nhiêu</a:t>
            </a:r>
            <a:r>
              <a:rPr lang="en-US" sz="2800" b="1" i="0" dirty="0">
                <a:effectLst/>
                <a:highlight>
                  <a:srgbClr val="FFFFFF"/>
                </a:highlight>
                <a:latin typeface="+mj-lt"/>
              </a:rPr>
              <a:t> con </a:t>
            </a:r>
            <a:r>
              <a:rPr lang="en-US" sz="2800" b="1" i="0" dirty="0" err="1">
                <a:effectLst/>
                <a:highlight>
                  <a:srgbClr val="FFFFFF"/>
                </a:highlight>
                <a:latin typeface="+mj-lt"/>
              </a:rPr>
              <a:t>sông</a:t>
            </a:r>
            <a:r>
              <a:rPr lang="en-US" sz="2800" b="1" i="0" dirty="0">
                <a:effectLst/>
                <a:highlight>
                  <a:srgbClr val="FFFFFF"/>
                </a:highlight>
                <a:latin typeface="+mj-lt"/>
              </a:rPr>
              <a:t> </a:t>
            </a:r>
            <a:r>
              <a:rPr lang="en-US" sz="2800" b="1" i="0" dirty="0" err="1">
                <a:effectLst/>
                <a:highlight>
                  <a:srgbClr val="FFFFFF"/>
                </a:highlight>
                <a:latin typeface="+mj-lt"/>
              </a:rPr>
              <a:t>dài</a:t>
            </a:r>
            <a:r>
              <a:rPr lang="en-US" sz="2800" b="1" i="0" dirty="0">
                <a:effectLst/>
                <a:highlight>
                  <a:srgbClr val="FFFFFF"/>
                </a:highlight>
                <a:latin typeface="+mj-lt"/>
              </a:rPr>
              <a:t> </a:t>
            </a:r>
            <a:r>
              <a:rPr lang="en-US" sz="2800" b="1" i="0" dirty="0" err="1">
                <a:effectLst/>
                <a:highlight>
                  <a:srgbClr val="FFFFFF"/>
                </a:highlight>
                <a:latin typeface="+mj-lt"/>
              </a:rPr>
              <a:t>trên</a:t>
            </a:r>
            <a:r>
              <a:rPr lang="en-US" sz="2800" b="1" i="0" dirty="0">
                <a:effectLst/>
                <a:highlight>
                  <a:srgbClr val="FFFFFF"/>
                </a:highlight>
                <a:latin typeface="+mj-lt"/>
              </a:rPr>
              <a:t> 10km</a:t>
            </a:r>
            <a:endParaRPr lang="en-US" sz="2800" b="1" dirty="0">
              <a:latin typeface="+mj-lt"/>
            </a:endParaRPr>
          </a:p>
        </p:txBody>
      </p:sp>
      <p:sp>
        <p:nvSpPr>
          <p:cNvPr id="11" name="TextBox 10">
            <a:extLst>
              <a:ext uri="{FF2B5EF4-FFF2-40B4-BE49-F238E27FC236}">
                <a16:creationId xmlns:a16="http://schemas.microsoft.com/office/drawing/2014/main" id="{9E6CC0DD-AF16-437F-B6D8-973E8CDF11C2}"/>
              </a:ext>
            </a:extLst>
          </p:cNvPr>
          <p:cNvSpPr txBox="1"/>
          <p:nvPr/>
        </p:nvSpPr>
        <p:spPr>
          <a:xfrm>
            <a:off x="838200" y="1355467"/>
            <a:ext cx="9601200" cy="523220"/>
          </a:xfrm>
          <a:prstGeom prst="rect">
            <a:avLst/>
          </a:prstGeom>
          <a:noFill/>
        </p:spPr>
        <p:txBody>
          <a:bodyPr wrap="square">
            <a:spAutoFit/>
          </a:bodyPr>
          <a:lstStyle/>
          <a:p>
            <a:pPr algn="just"/>
            <a:r>
              <a:rPr lang="it-IT" sz="2800" b="0" i="0" dirty="0">
                <a:effectLst/>
                <a:latin typeface="Times New Roman" panose="02020603050405020304" pitchFamily="18" charset="0"/>
                <a:cs typeface="Times New Roman" panose="02020603050405020304" pitchFamily="18" charset="0"/>
              </a:rPr>
              <a:t>A. 2360.</a:t>
            </a:r>
            <a:r>
              <a:rPr lang="it-IT" sz="2800" dirty="0">
                <a:latin typeface="Times New Roman" panose="02020603050405020304" pitchFamily="18" charset="0"/>
                <a:cs typeface="Times New Roman" panose="02020603050405020304" pitchFamily="18" charset="0"/>
              </a:rPr>
              <a:t>          </a:t>
            </a:r>
            <a:r>
              <a:rPr lang="it-IT" sz="2800" b="0" i="0" dirty="0">
                <a:effectLst/>
                <a:latin typeface="Times New Roman" panose="02020603050405020304" pitchFamily="18" charset="0"/>
                <a:cs typeface="Times New Roman" panose="02020603050405020304" pitchFamily="18" charset="0"/>
              </a:rPr>
              <a:t>B. 2630.</a:t>
            </a:r>
            <a:r>
              <a:rPr lang="it-IT" sz="2800" dirty="0">
                <a:latin typeface="Times New Roman" panose="02020603050405020304" pitchFamily="18" charset="0"/>
                <a:cs typeface="Times New Roman" panose="02020603050405020304" pitchFamily="18" charset="0"/>
              </a:rPr>
              <a:t>              </a:t>
            </a:r>
            <a:r>
              <a:rPr lang="it-IT" sz="2800" b="0" i="0" dirty="0">
                <a:effectLst/>
                <a:latin typeface="Times New Roman" panose="02020603050405020304" pitchFamily="18" charset="0"/>
                <a:cs typeface="Times New Roman" panose="02020603050405020304" pitchFamily="18" charset="0"/>
              </a:rPr>
              <a:t>C. 3260.             </a:t>
            </a:r>
            <a:r>
              <a:rPr lang="en-US" sz="2800" b="0" i="0" dirty="0">
                <a:effectLst/>
                <a:highlight>
                  <a:srgbClr val="FFFFFF"/>
                </a:highlight>
                <a:latin typeface="Times New Roman" panose="02020603050405020304" pitchFamily="18" charset="0"/>
                <a:cs typeface="Times New Roman" panose="02020603050405020304" pitchFamily="18" charset="0"/>
              </a:rPr>
              <a:t>D. 3620.</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319459B-EAD1-A5E4-DC5C-DA8CC52CFE76}"/>
              </a:ext>
            </a:extLst>
          </p:cNvPr>
          <p:cNvSpPr txBox="1"/>
          <p:nvPr/>
        </p:nvSpPr>
        <p:spPr>
          <a:xfrm>
            <a:off x="380999" y="2151727"/>
            <a:ext cx="11506200" cy="1962204"/>
          </a:xfrm>
          <a:prstGeom prst="rect">
            <a:avLst/>
          </a:prstGeom>
          <a:noFill/>
        </p:spPr>
        <p:txBody>
          <a:bodyPr wrap="square">
            <a:spAutoFit/>
          </a:bodyPr>
          <a:lstStyle/>
          <a:p>
            <a:pPr algn="just">
              <a:lnSpc>
                <a:spcPct val="150000"/>
              </a:lnSpc>
            </a:pPr>
            <a:r>
              <a:rPr lang="vi-VN" sz="2800" b="1" i="0" dirty="0">
                <a:effectLst/>
                <a:latin typeface="+mj-lt"/>
              </a:rPr>
              <a:t>Câu </a:t>
            </a:r>
            <a:r>
              <a:rPr lang="en-US" sz="2800" b="1" i="0" dirty="0">
                <a:effectLst/>
                <a:latin typeface="+mj-lt"/>
              </a:rPr>
              <a:t>2</a:t>
            </a:r>
            <a:r>
              <a:rPr lang="vi-VN" sz="2800" b="1" i="0" dirty="0">
                <a:effectLst/>
                <a:latin typeface="+mj-lt"/>
              </a:rPr>
              <a:t>.</a:t>
            </a:r>
            <a:r>
              <a:rPr lang="vi-VN" sz="2800" b="0" i="0" dirty="0">
                <a:effectLst/>
                <a:latin typeface="+mj-lt"/>
              </a:rPr>
              <a:t> </a:t>
            </a:r>
            <a:r>
              <a:rPr lang="vi-VN" sz="2800" b="1" i="0" dirty="0">
                <a:effectLst/>
                <a:latin typeface="+mj-lt"/>
              </a:rPr>
              <a:t>Phần lớn sông ngòi nước ta chảy theo hướng nào dưới đây?</a:t>
            </a:r>
          </a:p>
          <a:p>
            <a:pPr algn="just">
              <a:lnSpc>
                <a:spcPct val="150000"/>
              </a:lnSpc>
            </a:pPr>
            <a:r>
              <a:rPr lang="vi-VN" sz="2800" b="0" i="0" dirty="0">
                <a:effectLst/>
                <a:latin typeface="+mj-lt"/>
              </a:rPr>
              <a:t>A. Tây bắc - đông nam và vòng cung.</a:t>
            </a:r>
            <a:r>
              <a:rPr lang="en-US" sz="2800" b="0" i="0" dirty="0">
                <a:effectLst/>
                <a:latin typeface="+mj-lt"/>
              </a:rPr>
              <a:t>   </a:t>
            </a:r>
            <a:r>
              <a:rPr lang="vi-VN" sz="2800" b="0" i="0" dirty="0">
                <a:effectLst/>
                <a:latin typeface="+mj-lt"/>
              </a:rPr>
              <a:t>B. Vòng cung và đông bắc - tây nam.</a:t>
            </a:r>
          </a:p>
          <a:p>
            <a:pPr algn="just">
              <a:lnSpc>
                <a:spcPct val="150000"/>
              </a:lnSpc>
            </a:pPr>
            <a:r>
              <a:rPr lang="vi-VN" sz="2800" b="0" i="0" dirty="0">
                <a:effectLst/>
                <a:latin typeface="+mj-lt"/>
              </a:rPr>
              <a:t>C. Tây - đông hoặc gần bắc - nam.</a:t>
            </a:r>
            <a:r>
              <a:rPr lang="en-US" sz="2800" b="0" i="0" dirty="0">
                <a:effectLst/>
                <a:latin typeface="+mj-lt"/>
              </a:rPr>
              <a:t>         </a:t>
            </a:r>
            <a:r>
              <a:rPr lang="vi-VN" sz="2800" b="0" i="0" dirty="0">
                <a:effectLst/>
                <a:latin typeface="+mj-lt"/>
              </a:rPr>
              <a:t>D. Tây bắc - đông nam và tây - đông.</a:t>
            </a:r>
          </a:p>
        </p:txBody>
      </p:sp>
      <p:sp>
        <p:nvSpPr>
          <p:cNvPr id="17" name="TextBox 16">
            <a:extLst>
              <a:ext uri="{FF2B5EF4-FFF2-40B4-BE49-F238E27FC236}">
                <a16:creationId xmlns:a16="http://schemas.microsoft.com/office/drawing/2014/main" id="{FF8031F7-E5DB-54CC-74BA-F452F34FE57A}"/>
              </a:ext>
            </a:extLst>
          </p:cNvPr>
          <p:cNvSpPr txBox="1"/>
          <p:nvPr/>
        </p:nvSpPr>
        <p:spPr>
          <a:xfrm>
            <a:off x="609600" y="4362390"/>
            <a:ext cx="9829800" cy="1962204"/>
          </a:xfrm>
          <a:prstGeom prst="rect">
            <a:avLst/>
          </a:prstGeom>
          <a:noFill/>
        </p:spPr>
        <p:txBody>
          <a:bodyPr wrap="square">
            <a:spAutoFit/>
          </a:bodyPr>
          <a:lstStyle/>
          <a:p>
            <a:pPr algn="just">
              <a:lnSpc>
                <a:spcPct val="150000"/>
              </a:lnSpc>
            </a:pPr>
            <a:r>
              <a:rPr lang="vi-VN" sz="2800" b="1" i="0" dirty="0">
                <a:effectLst/>
                <a:latin typeface="+mj-lt"/>
              </a:rPr>
              <a:t>Câu </a:t>
            </a:r>
            <a:r>
              <a:rPr lang="en-US" sz="2800" b="1" i="0" dirty="0">
                <a:effectLst/>
                <a:latin typeface="+mj-lt"/>
              </a:rPr>
              <a:t>3</a:t>
            </a:r>
            <a:r>
              <a:rPr lang="vi-VN" sz="2800" b="1" i="0" dirty="0">
                <a:effectLst/>
                <a:latin typeface="+mj-lt"/>
              </a:rPr>
              <a:t>.</a:t>
            </a:r>
            <a:r>
              <a:rPr lang="vi-VN" sz="2800" b="0" i="0" dirty="0">
                <a:effectLst/>
                <a:latin typeface="+mj-lt"/>
              </a:rPr>
              <a:t> </a:t>
            </a:r>
            <a:r>
              <a:rPr lang="vi-VN" sz="2800" b="1" i="0" dirty="0">
                <a:effectLst/>
                <a:latin typeface="+mj-lt"/>
              </a:rPr>
              <a:t>Sông ngòi ở nước ta có tổng lượng nước lớn khoảng</a:t>
            </a:r>
          </a:p>
          <a:p>
            <a:pPr algn="just">
              <a:lnSpc>
                <a:spcPct val="150000"/>
              </a:lnSpc>
            </a:pPr>
            <a:r>
              <a:rPr lang="vi-VN" sz="2800" b="0" i="0" dirty="0">
                <a:effectLst/>
                <a:latin typeface="+mj-lt"/>
              </a:rPr>
              <a:t>A. 893 tỉ m</a:t>
            </a:r>
            <a:r>
              <a:rPr lang="vi-VN" sz="2800" b="0" i="0" baseline="30000" dirty="0">
                <a:effectLst/>
                <a:latin typeface="+mj-lt"/>
              </a:rPr>
              <a:t>3</a:t>
            </a:r>
            <a:r>
              <a:rPr lang="vi-VN" sz="2800" b="0" i="0" dirty="0">
                <a:effectLst/>
                <a:latin typeface="+mj-lt"/>
              </a:rPr>
              <a:t>/năm.</a:t>
            </a:r>
            <a:r>
              <a:rPr lang="en-US" sz="2800" b="0" i="0" dirty="0">
                <a:effectLst/>
                <a:latin typeface="+mj-lt"/>
              </a:rPr>
              <a:t>                            </a:t>
            </a:r>
            <a:r>
              <a:rPr lang="vi-VN" sz="2800" b="0" i="0" dirty="0">
                <a:effectLst/>
                <a:latin typeface="+mj-lt"/>
              </a:rPr>
              <a:t>B. 938 tỉ m</a:t>
            </a:r>
            <a:r>
              <a:rPr lang="vi-VN" sz="2800" b="0" i="0" baseline="30000" dirty="0">
                <a:effectLst/>
                <a:latin typeface="+mj-lt"/>
              </a:rPr>
              <a:t>3</a:t>
            </a:r>
            <a:r>
              <a:rPr lang="vi-VN" sz="2800" b="0" i="0" dirty="0">
                <a:effectLst/>
                <a:latin typeface="+mj-lt"/>
              </a:rPr>
              <a:t>/năm.</a:t>
            </a:r>
          </a:p>
          <a:p>
            <a:pPr algn="just">
              <a:lnSpc>
                <a:spcPct val="150000"/>
              </a:lnSpc>
            </a:pPr>
            <a:r>
              <a:rPr lang="vi-VN" sz="2800" b="0" i="0" dirty="0">
                <a:effectLst/>
                <a:latin typeface="+mj-lt"/>
              </a:rPr>
              <a:t>C. 839 tỉ m</a:t>
            </a:r>
            <a:r>
              <a:rPr lang="vi-VN" sz="2800" b="0" i="0" baseline="30000" dirty="0">
                <a:effectLst/>
                <a:latin typeface="+mj-lt"/>
              </a:rPr>
              <a:t>3</a:t>
            </a:r>
            <a:r>
              <a:rPr lang="vi-VN" sz="2800" b="0" i="0" dirty="0">
                <a:effectLst/>
                <a:latin typeface="+mj-lt"/>
              </a:rPr>
              <a:t>/năm.</a:t>
            </a:r>
            <a:r>
              <a:rPr lang="en-US" sz="2800" b="0" i="0" dirty="0">
                <a:effectLst/>
                <a:latin typeface="+mj-lt"/>
              </a:rPr>
              <a:t>                            </a:t>
            </a:r>
            <a:r>
              <a:rPr lang="vi-VN" sz="2800" b="0" i="0" dirty="0">
                <a:effectLst/>
                <a:latin typeface="+mj-lt"/>
              </a:rPr>
              <a:t>D. 983 tỉ m</a:t>
            </a:r>
            <a:r>
              <a:rPr lang="vi-VN" sz="2800" b="0" i="0" baseline="30000" dirty="0">
                <a:effectLst/>
                <a:latin typeface="+mj-lt"/>
              </a:rPr>
              <a:t>3</a:t>
            </a:r>
            <a:r>
              <a:rPr lang="vi-VN" sz="2800" b="0" i="0" dirty="0">
                <a:effectLst/>
                <a:latin typeface="+mj-lt"/>
              </a:rPr>
              <a:t>/năm.</a:t>
            </a:r>
          </a:p>
        </p:txBody>
      </p:sp>
      <p:pic>
        <p:nvPicPr>
          <p:cNvPr id="5" name="Online Media 4" title="45 second countdown timer/Đồng hồ đếm ngược 45 giây--COUNTDOWN">
            <a:hlinkClick r:id="" action="ppaction://media"/>
            <a:extLst>
              <a:ext uri="{FF2B5EF4-FFF2-40B4-BE49-F238E27FC236}">
                <a16:creationId xmlns:a16="http://schemas.microsoft.com/office/drawing/2014/main" id="{2A44566A-D96E-BF2D-9A51-0C74B73FFA32}"/>
              </a:ext>
            </a:extLst>
          </p:cNvPr>
          <p:cNvPicPr>
            <a:picLocks noRot="1" noChangeAspect="1"/>
          </p:cNvPicPr>
          <p:nvPr>
            <a:videoFile r:link="rId1"/>
          </p:nvPr>
        </p:nvPicPr>
        <p:blipFill>
          <a:blip r:embed="rId3"/>
          <a:stretch>
            <a:fillRect/>
          </a:stretch>
        </p:blipFill>
        <p:spPr>
          <a:xfrm>
            <a:off x="9765962" y="0"/>
            <a:ext cx="2399051" cy="1355467"/>
          </a:xfrm>
          <a:prstGeom prst="rect">
            <a:avLst/>
          </a:prstGeom>
        </p:spPr>
      </p:pic>
    </p:spTree>
    <p:extLst>
      <p:ext uri="{BB962C8B-B14F-4D97-AF65-F5344CB8AC3E}">
        <p14:creationId xmlns:p14="http://schemas.microsoft.com/office/powerpoint/2010/main" val="250227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childTnLst>
        </p:cTn>
      </p:par>
    </p:tnLst>
    <p:bldLst>
      <p:bldP spid="9" grpId="0"/>
      <p:bldP spid="11" grpId="0"/>
      <p:bldP spid="15"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2567C7D-4FA0-8EF7-9500-76FC024A6589}"/>
              </a:ext>
            </a:extLst>
          </p:cNvPr>
          <p:cNvSpPr>
            <a:spLocks noChangeArrowheads="1"/>
          </p:cNvSpPr>
          <p:nvPr/>
        </p:nvSpPr>
        <p:spPr bwMode="auto">
          <a:xfrm>
            <a:off x="491613" y="0"/>
            <a:ext cx="11049000" cy="195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rPr>
              <a:t> 4.</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Tổng</a:t>
            </a:r>
            <a:r>
              <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lượng</a:t>
            </a:r>
            <a:r>
              <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phù</a:t>
            </a:r>
            <a:r>
              <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sa</a:t>
            </a:r>
            <a:r>
              <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của</a:t>
            </a:r>
            <a:r>
              <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nước</a:t>
            </a:r>
            <a:r>
              <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rPr>
              <a:t> ta </a:t>
            </a: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là</a:t>
            </a:r>
            <a:r>
              <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khoảng</a:t>
            </a:r>
            <a:endPar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 230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triệu</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tấn</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B. 220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triệu</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tấn</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C. 210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triệu</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tấn</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D. 200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triệu</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tấn</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CD8980A-6102-F8B1-AF4C-F9528D842480}"/>
              </a:ext>
            </a:extLst>
          </p:cNvPr>
          <p:cNvSpPr txBox="1"/>
          <p:nvPr/>
        </p:nvSpPr>
        <p:spPr>
          <a:xfrm>
            <a:off x="471948" y="1873353"/>
            <a:ext cx="10926097" cy="1307537"/>
          </a:xfrm>
          <a:prstGeom prst="rect">
            <a:avLst/>
          </a:prstGeom>
          <a:noFill/>
        </p:spPr>
        <p:txBody>
          <a:bodyPr wrap="square">
            <a:spAutoFit/>
          </a:bodyPr>
          <a:lstStyle/>
          <a:p>
            <a:pPr algn="just">
              <a:lnSpc>
                <a:spcPct val="150000"/>
              </a:lnSpc>
            </a:pPr>
            <a:r>
              <a:rPr lang="vi-VN" sz="2800" b="1" i="0" dirty="0">
                <a:effectLst/>
                <a:latin typeface="Times New Roman" panose="02020603050405020304" pitchFamily="18" charset="0"/>
                <a:cs typeface="Times New Roman" panose="02020603050405020304" pitchFamily="18" charset="0"/>
              </a:rPr>
              <a:t>Câu </a:t>
            </a:r>
            <a:r>
              <a:rPr lang="en-US" sz="2800" b="1" i="0" dirty="0">
                <a:effectLst/>
                <a:latin typeface="Times New Roman" panose="02020603050405020304" pitchFamily="18" charset="0"/>
                <a:cs typeface="Times New Roman" panose="02020603050405020304" pitchFamily="18" charset="0"/>
              </a:rPr>
              <a:t>5</a:t>
            </a:r>
            <a:r>
              <a:rPr lang="vi-VN" sz="2800" b="1" i="0" dirty="0">
                <a:effectLst/>
                <a:latin typeface="Times New Roman" panose="02020603050405020304" pitchFamily="18" charset="0"/>
                <a:cs typeface="Times New Roman" panose="02020603050405020304" pitchFamily="18" charset="0"/>
              </a:rPr>
              <a:t>.</a:t>
            </a:r>
            <a:r>
              <a:rPr lang="vi-VN" sz="2800" b="0" i="0" dirty="0">
                <a:effectLst/>
                <a:latin typeface="Times New Roman" panose="02020603050405020304" pitchFamily="18" charset="0"/>
                <a:cs typeface="Times New Roman" panose="02020603050405020304" pitchFamily="18" charset="0"/>
              </a:rPr>
              <a:t> </a:t>
            </a:r>
            <a:r>
              <a:rPr lang="vi-VN" sz="2800" b="1" i="0" dirty="0">
                <a:effectLst/>
                <a:latin typeface="Times New Roman" panose="02020603050405020304" pitchFamily="18" charset="0"/>
                <a:cs typeface="Times New Roman" panose="02020603050405020304" pitchFamily="18" charset="0"/>
              </a:rPr>
              <a:t>Hệ thống sông nào sau đây có lưu vực lớn nhất ở miền Bắc?</a:t>
            </a:r>
          </a:p>
          <a:p>
            <a:pPr algn="just">
              <a:lnSpc>
                <a:spcPct val="150000"/>
              </a:lnSpc>
            </a:pPr>
            <a:r>
              <a:rPr lang="vi-VN" sz="2800" b="0" i="0" dirty="0">
                <a:effectLst/>
                <a:latin typeface="Times New Roman" panose="02020603050405020304" pitchFamily="18" charset="0"/>
                <a:cs typeface="Times New Roman" panose="02020603050405020304" pitchFamily="18" charset="0"/>
              </a:rPr>
              <a:t>A. Sông Cả.</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B. Thái Bình.</a:t>
            </a:r>
            <a:r>
              <a:rPr lang="en-US" sz="2800" b="0" i="0" dirty="0">
                <a:effectLst/>
                <a:latin typeface="Times New Roman" panose="02020603050405020304" pitchFamily="18" charset="0"/>
                <a:cs typeface="Times New Roman" panose="02020603050405020304" pitchFamily="18" charset="0"/>
              </a:rPr>
              <a:t>      C</a:t>
            </a:r>
            <a:r>
              <a:rPr lang="vi-VN" sz="2800" b="0" i="0" dirty="0">
                <a:effectLst/>
                <a:latin typeface="Times New Roman" panose="02020603050405020304" pitchFamily="18" charset="0"/>
                <a:cs typeface="Times New Roman" panose="02020603050405020304" pitchFamily="18" charset="0"/>
              </a:rPr>
              <a:t>. Sông Hồng.</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a:t>
            </a:r>
            <a:r>
              <a:rPr lang="vi-VN" sz="2800" b="0" i="0" dirty="0">
                <a:effectLst/>
                <a:latin typeface="Times New Roman" panose="02020603050405020304" pitchFamily="18" charset="0"/>
                <a:cs typeface="Times New Roman" panose="02020603050405020304" pitchFamily="18" charset="0"/>
              </a:rPr>
              <a:t>. Sông Mã.</a:t>
            </a:r>
            <a:r>
              <a:rPr lang="en-US" sz="2800" b="0" i="0" dirty="0">
                <a:effectLst/>
                <a:latin typeface="Times New Roman" panose="02020603050405020304" pitchFamily="18" charset="0"/>
                <a:cs typeface="Times New Roman" panose="02020603050405020304" pitchFamily="18" charset="0"/>
              </a:rPr>
              <a:t>          </a:t>
            </a:r>
            <a:endParaRPr lang="vi-VN" sz="2800" b="0" i="0" dirty="0">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BA216CD-38D8-355E-B97C-61B59AC88C1A}"/>
              </a:ext>
            </a:extLst>
          </p:cNvPr>
          <p:cNvSpPr txBox="1"/>
          <p:nvPr/>
        </p:nvSpPr>
        <p:spPr>
          <a:xfrm>
            <a:off x="152401" y="3429000"/>
            <a:ext cx="12039599" cy="2600199"/>
          </a:xfrm>
          <a:prstGeom prst="rect">
            <a:avLst/>
          </a:prstGeom>
          <a:noFill/>
        </p:spPr>
        <p:txBody>
          <a:bodyPr wrap="square">
            <a:spAutoFit/>
          </a:bodyPr>
          <a:lstStyle/>
          <a:p>
            <a:pPr algn="just">
              <a:lnSpc>
                <a:spcPct val="150000"/>
              </a:lnSpc>
            </a:pPr>
            <a:r>
              <a:rPr lang="vi-VN" sz="2800" b="1" i="0" dirty="0">
                <a:effectLst/>
                <a:latin typeface="Times New Roman" panose="02020603050405020304" pitchFamily="18" charset="0"/>
                <a:cs typeface="Times New Roman" panose="02020603050405020304" pitchFamily="18" charset="0"/>
              </a:rPr>
              <a:t>Câu </a:t>
            </a:r>
            <a:r>
              <a:rPr lang="en-US" sz="2800" b="1" dirty="0">
                <a:latin typeface="Times New Roman" panose="02020603050405020304" pitchFamily="18" charset="0"/>
                <a:cs typeface="Times New Roman" panose="02020603050405020304" pitchFamily="18" charset="0"/>
              </a:rPr>
              <a:t>6</a:t>
            </a:r>
            <a:r>
              <a:rPr lang="vi-VN" sz="2800" b="1" i="0" dirty="0">
                <a:effectLst/>
                <a:latin typeface="Times New Roman" panose="02020603050405020304" pitchFamily="18" charset="0"/>
                <a:cs typeface="Times New Roman" panose="02020603050405020304" pitchFamily="18" charset="0"/>
              </a:rPr>
              <a:t>.</a:t>
            </a:r>
            <a:r>
              <a:rPr lang="vi-VN" sz="2800" b="0" i="0" dirty="0">
                <a:effectLst/>
                <a:latin typeface="Times New Roman" panose="02020603050405020304" pitchFamily="18" charset="0"/>
                <a:cs typeface="Times New Roman" panose="02020603050405020304" pitchFamily="18" charset="0"/>
              </a:rPr>
              <a:t> </a:t>
            </a:r>
            <a:r>
              <a:rPr lang="vi-VN" sz="2800" b="1" i="0" dirty="0">
                <a:effectLst/>
                <a:latin typeface="Times New Roman" panose="02020603050405020304" pitchFamily="18" charset="0"/>
                <a:cs typeface="Times New Roman" panose="02020603050405020304" pitchFamily="18" charset="0"/>
              </a:rPr>
              <a:t>Các sông ở Trung Bộ Đông Trường Sơn có lũ vào khoảng thời </a:t>
            </a:r>
            <a:r>
              <a:rPr lang="en-US" sz="2800" b="1" i="0" dirty="0" err="1">
                <a:effectLst/>
                <a:latin typeface="Times New Roman" panose="02020603050405020304" pitchFamily="18" charset="0"/>
                <a:cs typeface="Times New Roman" panose="02020603050405020304" pitchFamily="18" charset="0"/>
              </a:rPr>
              <a:t>gian</a:t>
            </a:r>
            <a:r>
              <a:rPr lang="en-US" sz="2800" b="1" i="0" dirty="0">
                <a:effectLst/>
                <a:latin typeface="Times New Roman" panose="02020603050405020304" pitchFamily="18" charset="0"/>
                <a:cs typeface="Times New Roman" panose="02020603050405020304" pitchFamily="18" charset="0"/>
              </a:rPr>
              <a:t> </a:t>
            </a:r>
            <a:r>
              <a:rPr lang="vi-VN" sz="2800" b="1" i="0" dirty="0">
                <a:effectLst/>
                <a:latin typeface="Times New Roman" panose="02020603050405020304" pitchFamily="18" charset="0"/>
                <a:cs typeface="Times New Roman" panose="02020603050405020304" pitchFamily="18" charset="0"/>
              </a:rPr>
              <a:t>nào</a:t>
            </a:r>
            <a:r>
              <a:rPr lang="en-US" sz="2800" b="1" i="0" dirty="0">
                <a:effectLst/>
                <a:latin typeface="Times New Roman" panose="02020603050405020304" pitchFamily="18" charset="0"/>
                <a:cs typeface="Times New Roman" panose="02020603050405020304" pitchFamily="18" charset="0"/>
              </a:rPr>
              <a:t>?</a:t>
            </a:r>
            <a:endParaRPr lang="vi-VN" sz="2800" b="1" i="0" dirty="0">
              <a:effectLst/>
              <a:latin typeface="Times New Roman" panose="02020603050405020304" pitchFamily="18" charset="0"/>
              <a:cs typeface="Times New Roman" panose="02020603050405020304" pitchFamily="18" charset="0"/>
            </a:endParaRPr>
          </a:p>
          <a:p>
            <a:pPr algn="just">
              <a:lnSpc>
                <a:spcPct val="150000"/>
              </a:lnSpc>
            </a:pPr>
            <a:r>
              <a:rPr lang="vi-VN" sz="2800" b="0" i="0" dirty="0">
                <a:effectLst/>
                <a:latin typeface="Times New Roman" panose="02020603050405020304" pitchFamily="18" charset="0"/>
                <a:cs typeface="Times New Roman" panose="02020603050405020304" pitchFamily="18" charset="0"/>
              </a:rPr>
              <a:t>A. Từ tháng 1 đến tháng 4.</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B. Từ tháng 10 đến tháng 12.</a:t>
            </a:r>
          </a:p>
          <a:p>
            <a:pPr algn="just">
              <a:lnSpc>
                <a:spcPct val="150000"/>
              </a:lnSpc>
            </a:pPr>
            <a:r>
              <a:rPr lang="vi-VN" sz="2800" b="0" i="0" dirty="0">
                <a:effectLst/>
                <a:latin typeface="Times New Roman" panose="02020603050405020304" pitchFamily="18" charset="0"/>
                <a:cs typeface="Times New Roman" panose="02020603050405020304" pitchFamily="18" charset="0"/>
              </a:rPr>
              <a:t>C. Từ tháng 4 đến tháng 7.</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D. Từ tháng 9 đến tháng 12.</a:t>
            </a:r>
          </a:p>
        </p:txBody>
      </p:sp>
      <p:pic>
        <p:nvPicPr>
          <p:cNvPr id="2" name="Online Media 4" title="45 second countdown timer/Đồng hồ đếm ngược 45 giây--COUNTDOWN">
            <a:hlinkClick r:id="" action="ppaction://media"/>
            <a:extLst>
              <a:ext uri="{FF2B5EF4-FFF2-40B4-BE49-F238E27FC236}">
                <a16:creationId xmlns:a16="http://schemas.microsoft.com/office/drawing/2014/main" id="{124FF831-7B5F-5E77-75FF-7D93E9389FE6}"/>
              </a:ext>
            </a:extLst>
          </p:cNvPr>
          <p:cNvPicPr>
            <a:picLocks noRot="1" noChangeAspect="1"/>
          </p:cNvPicPr>
          <p:nvPr>
            <a:videoFile r:link="rId1"/>
          </p:nvPr>
        </p:nvPicPr>
        <p:blipFill>
          <a:blip r:embed="rId3"/>
          <a:stretch>
            <a:fillRect/>
          </a:stretch>
        </p:blipFill>
        <p:spPr>
          <a:xfrm>
            <a:off x="9768368" y="44723"/>
            <a:ext cx="2399051" cy="1355467"/>
          </a:xfrm>
          <a:prstGeom prst="rect">
            <a:avLst/>
          </a:prstGeom>
        </p:spPr>
      </p:pic>
    </p:spTree>
    <p:extLst>
      <p:ext uri="{BB962C8B-B14F-4D97-AF65-F5344CB8AC3E}">
        <p14:creationId xmlns:p14="http://schemas.microsoft.com/office/powerpoint/2010/main" val="129007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B38019-7C11-ACF9-46E3-AEB1D2E30012}"/>
              </a:ext>
            </a:extLst>
          </p:cNvPr>
          <p:cNvSpPr txBox="1"/>
          <p:nvPr/>
        </p:nvSpPr>
        <p:spPr>
          <a:xfrm>
            <a:off x="604684" y="300379"/>
            <a:ext cx="10287000" cy="1315873"/>
          </a:xfrm>
          <a:prstGeom prst="rect">
            <a:avLst/>
          </a:prstGeom>
          <a:noFill/>
        </p:spPr>
        <p:txBody>
          <a:bodyPr wrap="square">
            <a:spAutoFit/>
          </a:bodyPr>
          <a:lstStyle/>
          <a:p>
            <a:pPr algn="just">
              <a:lnSpc>
                <a:spcPct val="150000"/>
              </a:lnSpc>
            </a:pPr>
            <a:r>
              <a:rPr lang="vi-VN" sz="2800" b="1" i="0" dirty="0">
                <a:solidFill>
                  <a:srgbClr val="000000"/>
                </a:solidFill>
                <a:effectLst/>
                <a:latin typeface="+mj-lt"/>
              </a:rPr>
              <a:t>Câu </a:t>
            </a:r>
            <a:r>
              <a:rPr lang="en-US" sz="2800" b="1" dirty="0">
                <a:solidFill>
                  <a:srgbClr val="000000"/>
                </a:solidFill>
                <a:latin typeface="+mj-lt"/>
              </a:rPr>
              <a:t>7</a:t>
            </a:r>
            <a:r>
              <a:rPr lang="vi-VN" sz="2800" b="1" i="0" dirty="0">
                <a:solidFill>
                  <a:srgbClr val="000000"/>
                </a:solidFill>
                <a:effectLst/>
                <a:latin typeface="+mj-lt"/>
              </a:rPr>
              <a:t>.</a:t>
            </a:r>
            <a:r>
              <a:rPr lang="vi-VN" sz="2800" b="0" i="0" dirty="0">
                <a:solidFill>
                  <a:srgbClr val="000000"/>
                </a:solidFill>
                <a:effectLst/>
                <a:latin typeface="+mj-lt"/>
              </a:rPr>
              <a:t> </a:t>
            </a:r>
            <a:r>
              <a:rPr lang="vi-VN" sz="2800" b="1" i="0" dirty="0">
                <a:solidFill>
                  <a:srgbClr val="000000"/>
                </a:solidFill>
                <a:effectLst/>
                <a:latin typeface="+mj-lt"/>
              </a:rPr>
              <a:t>Đoạn sông Hồng chảy trên lãnh thổ nước ta có chiều dài là</a:t>
            </a:r>
          </a:p>
          <a:p>
            <a:pPr algn="just">
              <a:lnSpc>
                <a:spcPct val="150000"/>
              </a:lnSpc>
            </a:pPr>
            <a:r>
              <a:rPr lang="vi-VN" sz="2800" b="0" i="0" dirty="0">
                <a:solidFill>
                  <a:srgbClr val="000000"/>
                </a:solidFill>
                <a:effectLst/>
                <a:latin typeface="+mj-lt"/>
              </a:rPr>
              <a:t>A. 126km.</a:t>
            </a:r>
            <a:r>
              <a:rPr lang="en-US" sz="2800" b="0" i="0" dirty="0">
                <a:solidFill>
                  <a:srgbClr val="000000"/>
                </a:solidFill>
                <a:effectLst/>
                <a:latin typeface="+mj-lt"/>
              </a:rPr>
              <a:t>            </a:t>
            </a:r>
            <a:r>
              <a:rPr lang="vi-VN" sz="2800" b="0" i="0" dirty="0">
                <a:solidFill>
                  <a:srgbClr val="000000"/>
                </a:solidFill>
                <a:effectLst/>
                <a:latin typeface="+mj-lt"/>
              </a:rPr>
              <a:t>B. 300km.</a:t>
            </a:r>
            <a:r>
              <a:rPr lang="en-US" sz="2800" b="0" i="0" dirty="0">
                <a:solidFill>
                  <a:srgbClr val="000000"/>
                </a:solidFill>
                <a:effectLst/>
                <a:latin typeface="+mj-lt"/>
              </a:rPr>
              <a:t>              </a:t>
            </a:r>
            <a:r>
              <a:rPr lang="vi-VN" sz="2800" b="0" i="0" dirty="0">
                <a:solidFill>
                  <a:srgbClr val="000000"/>
                </a:solidFill>
                <a:effectLst/>
                <a:latin typeface="+mj-lt"/>
              </a:rPr>
              <a:t>C. 205km.</a:t>
            </a:r>
            <a:r>
              <a:rPr lang="en-US" sz="2800" b="0" i="0" dirty="0">
                <a:solidFill>
                  <a:srgbClr val="000000"/>
                </a:solidFill>
                <a:effectLst/>
                <a:latin typeface="+mj-lt"/>
              </a:rPr>
              <a:t>              </a:t>
            </a:r>
            <a:r>
              <a:rPr lang="vi-VN" sz="2800" b="0" i="0" dirty="0">
                <a:solidFill>
                  <a:srgbClr val="000000"/>
                </a:solidFill>
                <a:effectLst/>
                <a:latin typeface="+mj-lt"/>
              </a:rPr>
              <a:t>D. 556km.</a:t>
            </a:r>
          </a:p>
        </p:txBody>
      </p:sp>
      <p:sp>
        <p:nvSpPr>
          <p:cNvPr id="9" name="TextBox 8">
            <a:extLst>
              <a:ext uri="{FF2B5EF4-FFF2-40B4-BE49-F238E27FC236}">
                <a16:creationId xmlns:a16="http://schemas.microsoft.com/office/drawing/2014/main" id="{318E2E0A-662C-1E5A-40FB-D473AEC71F0A}"/>
              </a:ext>
            </a:extLst>
          </p:cNvPr>
          <p:cNvSpPr txBox="1"/>
          <p:nvPr/>
        </p:nvSpPr>
        <p:spPr>
          <a:xfrm>
            <a:off x="292438" y="1980769"/>
            <a:ext cx="11125200" cy="1307537"/>
          </a:xfrm>
          <a:prstGeom prst="rect">
            <a:avLst/>
          </a:prstGeom>
          <a:noFill/>
        </p:spPr>
        <p:txBody>
          <a:bodyPr wrap="square">
            <a:spAutoFit/>
          </a:bodyPr>
          <a:lstStyle/>
          <a:p>
            <a:pPr algn="just">
              <a:lnSpc>
                <a:spcPct val="150000"/>
              </a:lnSpc>
            </a:pPr>
            <a:r>
              <a:rPr lang="en-US" sz="2800" b="1" i="0" dirty="0" err="1">
                <a:solidFill>
                  <a:srgbClr val="000000"/>
                </a:solidFill>
                <a:effectLst/>
                <a:latin typeface="Times New Roman" panose="02020603050405020304" pitchFamily="18" charset="0"/>
                <a:cs typeface="Times New Roman" panose="02020603050405020304" pitchFamily="18" charset="0"/>
              </a:rPr>
              <a:t>Câu</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cs typeface="Times New Roman" panose="02020603050405020304" pitchFamily="18" charset="0"/>
              </a:rPr>
              <a:t>8</a:t>
            </a:r>
            <a:r>
              <a:rPr lang="en-US" sz="2800" b="1" i="0" dirty="0">
                <a:solidFill>
                  <a:srgbClr val="000000"/>
                </a:solidFill>
                <a:effectLst/>
                <a:latin typeface="Times New Roman" panose="02020603050405020304" pitchFamily="18" charset="0"/>
                <a:cs typeface="Times New Roman" panose="02020603050405020304" pitchFamily="18" charset="0"/>
              </a:rPr>
              <a:t>.</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Sông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Hồng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đổ</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ra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vịnh</a:t>
            </a:r>
            <a:endParaRPr lang="en-US" sz="2800" b="1" i="0" dirty="0">
              <a:solidFill>
                <a:srgbClr val="000000"/>
              </a:solidFill>
              <a:effectLst/>
              <a:latin typeface="Times New Roman" panose="02020603050405020304" pitchFamily="18" charset="0"/>
              <a:cs typeface="Times New Roman" panose="02020603050405020304" pitchFamily="18" charset="0"/>
            </a:endParaRPr>
          </a:p>
          <a:p>
            <a:pPr algn="just">
              <a:lnSpc>
                <a:spcPct val="150000"/>
              </a:lnSpc>
            </a:pPr>
            <a:r>
              <a:rPr lang="en-US" sz="2800" b="0" i="0" dirty="0">
                <a:solidFill>
                  <a:srgbClr val="000000"/>
                </a:solidFill>
                <a:effectLst/>
                <a:latin typeface="Times New Roman" panose="02020603050405020304" pitchFamily="18" charset="0"/>
                <a:cs typeface="Times New Roman" panose="02020603050405020304" pitchFamily="18" charset="0"/>
              </a:rPr>
              <a:t>A. Vân Phong.              B. Thái Lan.          C. Cam </a:t>
            </a:r>
            <a:r>
              <a:rPr lang="en-US" sz="2800" b="0" i="0" dirty="0" err="1">
                <a:solidFill>
                  <a:srgbClr val="000000"/>
                </a:solidFill>
                <a:effectLst/>
                <a:latin typeface="Times New Roman" panose="02020603050405020304" pitchFamily="18" charset="0"/>
                <a:cs typeface="Times New Roman" panose="02020603050405020304" pitchFamily="18" charset="0"/>
              </a:rPr>
              <a:t>Ranh</a:t>
            </a:r>
            <a:r>
              <a:rPr lang="en-US" sz="2800" b="0" i="0" dirty="0">
                <a:solidFill>
                  <a:srgbClr val="000000"/>
                </a:solidFill>
                <a:effectLst/>
                <a:latin typeface="Times New Roman" panose="02020603050405020304" pitchFamily="18" charset="0"/>
                <a:cs typeface="Times New Roman" panose="02020603050405020304" pitchFamily="18" charset="0"/>
              </a:rPr>
              <a:t>.        D. </a:t>
            </a:r>
            <a:r>
              <a:rPr lang="en-US" sz="2800" b="0" i="0" dirty="0" err="1">
                <a:solidFill>
                  <a:srgbClr val="000000"/>
                </a:solidFill>
                <a:effectLst/>
                <a:latin typeface="Times New Roman" panose="02020603050405020304" pitchFamily="18" charset="0"/>
                <a:cs typeface="Times New Roman" panose="02020603050405020304" pitchFamily="18" charset="0"/>
              </a:rPr>
              <a:t>Bắc</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Bộ</a:t>
            </a:r>
            <a:r>
              <a:rPr lang="en-US" sz="2800" b="0" i="0" dirty="0">
                <a:solidFill>
                  <a:srgbClr val="000000"/>
                </a:solidFill>
                <a:effectLst/>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781E324F-5B52-86BF-D492-CCAB8E706935}"/>
              </a:ext>
            </a:extLst>
          </p:cNvPr>
          <p:cNvSpPr txBox="1"/>
          <p:nvPr/>
        </p:nvSpPr>
        <p:spPr>
          <a:xfrm>
            <a:off x="604684" y="3886200"/>
            <a:ext cx="9601200" cy="1962204"/>
          </a:xfrm>
          <a:prstGeom prst="rect">
            <a:avLst/>
          </a:prstGeom>
          <a:noFill/>
        </p:spPr>
        <p:txBody>
          <a:bodyPr wrap="square">
            <a:spAutoFit/>
          </a:bodyPr>
          <a:lstStyle/>
          <a:p>
            <a:pPr algn="just">
              <a:lnSpc>
                <a:spcPct val="150000"/>
              </a:lnSpc>
            </a:pPr>
            <a:r>
              <a:rPr lang="vi-VN" sz="2800" b="1" i="0" dirty="0">
                <a:solidFill>
                  <a:srgbClr val="000000"/>
                </a:solidFill>
                <a:effectLst/>
                <a:latin typeface="+mj-lt"/>
              </a:rPr>
              <a:t>Câu </a:t>
            </a:r>
            <a:r>
              <a:rPr lang="en-US" sz="2800" b="1" dirty="0">
                <a:solidFill>
                  <a:srgbClr val="000000"/>
                </a:solidFill>
                <a:latin typeface="+mj-lt"/>
              </a:rPr>
              <a:t>9</a:t>
            </a:r>
            <a:r>
              <a:rPr lang="vi-VN" sz="2800" b="1" i="0" dirty="0">
                <a:solidFill>
                  <a:srgbClr val="000000"/>
                </a:solidFill>
                <a:effectLst/>
                <a:latin typeface="+mj-lt"/>
              </a:rPr>
              <a:t>.</a:t>
            </a:r>
            <a:r>
              <a:rPr lang="vi-VN" sz="2800" b="0" i="0" dirty="0">
                <a:solidFill>
                  <a:srgbClr val="000000"/>
                </a:solidFill>
                <a:effectLst/>
                <a:latin typeface="+mj-lt"/>
              </a:rPr>
              <a:t> </a:t>
            </a:r>
            <a:r>
              <a:rPr lang="vi-VN" sz="2800" b="1" i="0" dirty="0">
                <a:solidFill>
                  <a:srgbClr val="000000"/>
                </a:solidFill>
                <a:effectLst/>
                <a:latin typeface="+mj-lt"/>
              </a:rPr>
              <a:t>Sông Thu Bồn bắt nguồn từ</a:t>
            </a:r>
          </a:p>
          <a:p>
            <a:pPr algn="just">
              <a:lnSpc>
                <a:spcPct val="150000"/>
              </a:lnSpc>
            </a:pPr>
            <a:r>
              <a:rPr lang="vi-VN" sz="2800" b="0" i="0" dirty="0">
                <a:solidFill>
                  <a:srgbClr val="000000"/>
                </a:solidFill>
                <a:effectLst/>
                <a:latin typeface="+mj-lt"/>
              </a:rPr>
              <a:t>A. vùng núi Hoa Nam.</a:t>
            </a:r>
            <a:r>
              <a:rPr lang="en-US" sz="2800" b="0" i="0" dirty="0">
                <a:solidFill>
                  <a:srgbClr val="000000"/>
                </a:solidFill>
                <a:effectLst/>
                <a:latin typeface="+mj-lt"/>
              </a:rPr>
              <a:t>                       </a:t>
            </a:r>
            <a:r>
              <a:rPr lang="vi-VN" sz="2800" b="0" i="0" dirty="0">
                <a:solidFill>
                  <a:srgbClr val="000000"/>
                </a:solidFill>
                <a:effectLst/>
                <a:latin typeface="+mj-lt"/>
              </a:rPr>
              <a:t>B. vùng núi Trường Sơn Bắc.</a:t>
            </a:r>
          </a:p>
          <a:p>
            <a:pPr algn="just">
              <a:lnSpc>
                <a:spcPct val="150000"/>
              </a:lnSpc>
            </a:pPr>
            <a:r>
              <a:rPr lang="vi-VN" sz="2800" b="0" i="0" dirty="0">
                <a:solidFill>
                  <a:srgbClr val="000000"/>
                </a:solidFill>
                <a:effectLst/>
                <a:latin typeface="+mj-lt"/>
              </a:rPr>
              <a:t>C. vùng núi Trường Sơn Nam.</a:t>
            </a:r>
            <a:r>
              <a:rPr lang="en-US" sz="2800" b="0" i="0" dirty="0">
                <a:solidFill>
                  <a:srgbClr val="000000"/>
                </a:solidFill>
                <a:effectLst/>
                <a:latin typeface="+mj-lt"/>
              </a:rPr>
              <a:t>          </a:t>
            </a:r>
            <a:r>
              <a:rPr lang="vi-VN" sz="2800" b="0" i="0" dirty="0">
                <a:solidFill>
                  <a:srgbClr val="000000"/>
                </a:solidFill>
                <a:effectLst/>
                <a:latin typeface="+mj-lt"/>
              </a:rPr>
              <a:t>D. cao nguyên Tây Tạng.</a:t>
            </a:r>
          </a:p>
        </p:txBody>
      </p:sp>
      <p:pic>
        <p:nvPicPr>
          <p:cNvPr id="2" name="Online Media 4" title="45 second countdown timer/Đồng hồ đếm ngược 45 giây--COUNTDOWN">
            <a:hlinkClick r:id="" action="ppaction://media"/>
            <a:extLst>
              <a:ext uri="{FF2B5EF4-FFF2-40B4-BE49-F238E27FC236}">
                <a16:creationId xmlns:a16="http://schemas.microsoft.com/office/drawing/2014/main" id="{908D2B5F-D0FE-985D-E9AF-4093F384E577}"/>
              </a:ext>
            </a:extLst>
          </p:cNvPr>
          <p:cNvPicPr>
            <a:picLocks noRot="1" noChangeAspect="1"/>
          </p:cNvPicPr>
          <p:nvPr>
            <a:videoFile r:link="rId1"/>
          </p:nvPr>
        </p:nvPicPr>
        <p:blipFill>
          <a:blip r:embed="rId3"/>
          <a:stretch>
            <a:fillRect/>
          </a:stretch>
        </p:blipFill>
        <p:spPr>
          <a:xfrm>
            <a:off x="9692158" y="3288306"/>
            <a:ext cx="2399051" cy="1355467"/>
          </a:xfrm>
          <a:prstGeom prst="rect">
            <a:avLst/>
          </a:prstGeom>
        </p:spPr>
      </p:pic>
    </p:spTree>
    <p:extLst>
      <p:ext uri="{BB962C8B-B14F-4D97-AF65-F5344CB8AC3E}">
        <p14:creationId xmlns:p14="http://schemas.microsoft.com/office/powerpoint/2010/main" val="183097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B91A4CC7-C6EA-F562-9EC7-3B1EBAE738CA}"/>
              </a:ext>
            </a:extLst>
          </p:cNvPr>
          <p:cNvSpPr txBox="1">
            <a:spLocks noChangeArrowheads="1"/>
          </p:cNvSpPr>
          <p:nvPr/>
        </p:nvSpPr>
        <p:spPr bwMode="auto">
          <a:xfrm>
            <a:off x="4191000" y="228600"/>
            <a:ext cx="3581400" cy="461665"/>
          </a:xfrm>
          <a:prstGeom prst="rect">
            <a:avLst/>
          </a:prstGeom>
          <a:solidFill>
            <a:srgbClr val="FFFF00"/>
          </a:solidFill>
          <a:ln w="28575">
            <a:solidFill>
              <a:srgbClr val="FF0000"/>
            </a:solidFill>
            <a:miter lim="800000"/>
            <a:headEnd/>
            <a:tailEnd/>
          </a:ln>
          <a:effectLst/>
        </p:spPr>
        <p:txBody>
          <a:bodyPr wrap="square">
            <a:spAutoFit/>
          </a:bodyPr>
          <a:lstStyle/>
          <a:p>
            <a:pPr algn="ctr">
              <a:spcBef>
                <a:spcPct val="50000"/>
              </a:spcBef>
            </a:pPr>
            <a:r>
              <a:rPr lang="en-US" sz="2400" b="1" dirty="0">
                <a:solidFill>
                  <a:srgbClr val="CC0000"/>
                </a:solidFill>
                <a:latin typeface="Times New Roman" pitchFamily="18" charset="0"/>
                <a:cs typeface="Times New Roman" pitchFamily="18" charset="0"/>
              </a:rPr>
              <a:t>CHỌM ĐÁP ÁN ĐÚNG </a:t>
            </a:r>
          </a:p>
        </p:txBody>
      </p:sp>
      <p:sp>
        <p:nvSpPr>
          <p:cNvPr id="9" name="TextBox 8">
            <a:extLst>
              <a:ext uri="{FF2B5EF4-FFF2-40B4-BE49-F238E27FC236}">
                <a16:creationId xmlns:a16="http://schemas.microsoft.com/office/drawing/2014/main" id="{9A33A625-5B3D-4EF0-C10A-D7DE5A440038}"/>
              </a:ext>
            </a:extLst>
          </p:cNvPr>
          <p:cNvSpPr txBox="1"/>
          <p:nvPr/>
        </p:nvSpPr>
        <p:spPr>
          <a:xfrm>
            <a:off x="380999" y="838200"/>
            <a:ext cx="9372601" cy="523220"/>
          </a:xfrm>
          <a:prstGeom prst="rect">
            <a:avLst/>
          </a:prstGeom>
          <a:noFill/>
        </p:spPr>
        <p:txBody>
          <a:bodyPr wrap="square">
            <a:spAutoFit/>
          </a:bodyPr>
          <a:lstStyle/>
          <a:p>
            <a:r>
              <a:rPr lang="vi-VN" sz="2800" b="1" i="0" dirty="0">
                <a:effectLst/>
                <a:highlight>
                  <a:srgbClr val="FFFFFF"/>
                </a:highlight>
                <a:latin typeface="+mj-lt"/>
              </a:rPr>
              <a:t>Câu 1. Nước ta có khoảng</a:t>
            </a:r>
            <a:r>
              <a:rPr lang="en-US" sz="2800" b="1" i="0" dirty="0">
                <a:effectLst/>
                <a:highlight>
                  <a:srgbClr val="FFFFFF"/>
                </a:highlight>
                <a:latin typeface="+mj-lt"/>
              </a:rPr>
              <a:t> bao </a:t>
            </a:r>
            <a:r>
              <a:rPr lang="en-US" sz="2800" b="1" i="0" dirty="0" err="1">
                <a:effectLst/>
                <a:highlight>
                  <a:srgbClr val="FFFFFF"/>
                </a:highlight>
                <a:latin typeface="+mj-lt"/>
              </a:rPr>
              <a:t>nhiêu</a:t>
            </a:r>
            <a:r>
              <a:rPr lang="en-US" sz="2800" b="1" i="0" dirty="0">
                <a:effectLst/>
                <a:highlight>
                  <a:srgbClr val="FFFFFF"/>
                </a:highlight>
                <a:latin typeface="+mj-lt"/>
              </a:rPr>
              <a:t> con </a:t>
            </a:r>
            <a:r>
              <a:rPr lang="en-US" sz="2800" b="1" i="0" dirty="0" err="1">
                <a:effectLst/>
                <a:highlight>
                  <a:srgbClr val="FFFFFF"/>
                </a:highlight>
                <a:latin typeface="+mj-lt"/>
              </a:rPr>
              <a:t>sông</a:t>
            </a:r>
            <a:r>
              <a:rPr lang="en-US" sz="2800" b="1" i="0" dirty="0">
                <a:effectLst/>
                <a:highlight>
                  <a:srgbClr val="FFFFFF"/>
                </a:highlight>
                <a:latin typeface="+mj-lt"/>
              </a:rPr>
              <a:t> </a:t>
            </a:r>
            <a:r>
              <a:rPr lang="en-US" sz="2800" b="1" i="0" dirty="0" err="1">
                <a:effectLst/>
                <a:highlight>
                  <a:srgbClr val="FFFFFF"/>
                </a:highlight>
                <a:latin typeface="+mj-lt"/>
              </a:rPr>
              <a:t>dài</a:t>
            </a:r>
            <a:r>
              <a:rPr lang="en-US" sz="2800" b="1" i="0" dirty="0">
                <a:effectLst/>
                <a:highlight>
                  <a:srgbClr val="FFFFFF"/>
                </a:highlight>
                <a:latin typeface="+mj-lt"/>
              </a:rPr>
              <a:t> </a:t>
            </a:r>
            <a:r>
              <a:rPr lang="en-US" sz="2800" b="1" i="0" dirty="0" err="1">
                <a:effectLst/>
                <a:highlight>
                  <a:srgbClr val="FFFFFF"/>
                </a:highlight>
                <a:latin typeface="+mj-lt"/>
              </a:rPr>
              <a:t>trên</a:t>
            </a:r>
            <a:r>
              <a:rPr lang="en-US" sz="2800" b="1" i="0" dirty="0">
                <a:effectLst/>
                <a:highlight>
                  <a:srgbClr val="FFFFFF"/>
                </a:highlight>
                <a:latin typeface="+mj-lt"/>
              </a:rPr>
              <a:t> 10km</a:t>
            </a:r>
            <a:endParaRPr lang="en-US" sz="2800" b="1" dirty="0">
              <a:latin typeface="+mj-lt"/>
            </a:endParaRPr>
          </a:p>
        </p:txBody>
      </p:sp>
      <p:sp>
        <p:nvSpPr>
          <p:cNvPr id="11" name="TextBox 10">
            <a:extLst>
              <a:ext uri="{FF2B5EF4-FFF2-40B4-BE49-F238E27FC236}">
                <a16:creationId xmlns:a16="http://schemas.microsoft.com/office/drawing/2014/main" id="{9E6CC0DD-AF16-437F-B6D8-973E8CDF11C2}"/>
              </a:ext>
            </a:extLst>
          </p:cNvPr>
          <p:cNvSpPr txBox="1"/>
          <p:nvPr/>
        </p:nvSpPr>
        <p:spPr>
          <a:xfrm>
            <a:off x="838200" y="1355467"/>
            <a:ext cx="9601200" cy="523220"/>
          </a:xfrm>
          <a:prstGeom prst="rect">
            <a:avLst/>
          </a:prstGeom>
          <a:noFill/>
        </p:spPr>
        <p:txBody>
          <a:bodyPr wrap="square">
            <a:spAutoFit/>
          </a:bodyPr>
          <a:lstStyle/>
          <a:p>
            <a:pPr algn="just"/>
            <a:r>
              <a:rPr lang="it-IT" sz="2800" b="0" i="0" dirty="0">
                <a:effectLst/>
                <a:latin typeface="Times New Roman" panose="02020603050405020304" pitchFamily="18" charset="0"/>
                <a:cs typeface="Times New Roman" panose="02020603050405020304" pitchFamily="18" charset="0"/>
              </a:rPr>
              <a:t>A. 2360.</a:t>
            </a:r>
            <a:r>
              <a:rPr lang="it-IT" sz="2800" dirty="0">
                <a:latin typeface="Times New Roman" panose="02020603050405020304" pitchFamily="18" charset="0"/>
                <a:cs typeface="Times New Roman" panose="02020603050405020304" pitchFamily="18" charset="0"/>
              </a:rPr>
              <a:t>          </a:t>
            </a:r>
            <a:r>
              <a:rPr lang="it-IT" sz="2800" b="0" i="0" dirty="0">
                <a:effectLst/>
                <a:latin typeface="Times New Roman" panose="02020603050405020304" pitchFamily="18" charset="0"/>
                <a:cs typeface="Times New Roman" panose="02020603050405020304" pitchFamily="18" charset="0"/>
              </a:rPr>
              <a:t>B. 2630.</a:t>
            </a:r>
            <a:r>
              <a:rPr lang="it-IT" sz="2800" dirty="0">
                <a:latin typeface="Times New Roman" panose="02020603050405020304" pitchFamily="18" charset="0"/>
                <a:cs typeface="Times New Roman" panose="02020603050405020304" pitchFamily="18" charset="0"/>
              </a:rPr>
              <a:t>              </a:t>
            </a:r>
            <a:r>
              <a:rPr lang="it-IT" sz="2800" b="0" i="0" dirty="0">
                <a:effectLst/>
                <a:latin typeface="Times New Roman" panose="02020603050405020304" pitchFamily="18" charset="0"/>
                <a:cs typeface="Times New Roman" panose="02020603050405020304" pitchFamily="18" charset="0"/>
              </a:rPr>
              <a:t>C. 3260.             </a:t>
            </a:r>
            <a:r>
              <a:rPr lang="en-US" sz="2800" b="0" i="0" dirty="0">
                <a:effectLst/>
                <a:highlight>
                  <a:srgbClr val="FFFFFF"/>
                </a:highlight>
                <a:latin typeface="Times New Roman" panose="02020603050405020304" pitchFamily="18" charset="0"/>
                <a:cs typeface="Times New Roman" panose="02020603050405020304" pitchFamily="18" charset="0"/>
              </a:rPr>
              <a:t>D. 3620.</a:t>
            </a:r>
            <a:endParaRPr lang="en-US" sz="28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319459B-EAD1-A5E4-DC5C-DA8CC52CFE76}"/>
              </a:ext>
            </a:extLst>
          </p:cNvPr>
          <p:cNvSpPr txBox="1"/>
          <p:nvPr/>
        </p:nvSpPr>
        <p:spPr>
          <a:xfrm>
            <a:off x="380999" y="2151727"/>
            <a:ext cx="11506200" cy="1962204"/>
          </a:xfrm>
          <a:prstGeom prst="rect">
            <a:avLst/>
          </a:prstGeom>
          <a:noFill/>
        </p:spPr>
        <p:txBody>
          <a:bodyPr wrap="square">
            <a:spAutoFit/>
          </a:bodyPr>
          <a:lstStyle/>
          <a:p>
            <a:pPr algn="just">
              <a:lnSpc>
                <a:spcPct val="150000"/>
              </a:lnSpc>
            </a:pPr>
            <a:r>
              <a:rPr lang="vi-VN" sz="2800" b="1" i="0" dirty="0">
                <a:effectLst/>
                <a:latin typeface="+mj-lt"/>
              </a:rPr>
              <a:t>Câu </a:t>
            </a:r>
            <a:r>
              <a:rPr lang="en-US" sz="2800" b="1" i="0" dirty="0">
                <a:effectLst/>
                <a:latin typeface="+mj-lt"/>
              </a:rPr>
              <a:t>2</a:t>
            </a:r>
            <a:r>
              <a:rPr lang="vi-VN" sz="2800" b="1" i="0" dirty="0">
                <a:effectLst/>
                <a:latin typeface="+mj-lt"/>
              </a:rPr>
              <a:t>.</a:t>
            </a:r>
            <a:r>
              <a:rPr lang="vi-VN" sz="2800" b="0" i="0" dirty="0">
                <a:effectLst/>
                <a:latin typeface="+mj-lt"/>
              </a:rPr>
              <a:t> </a:t>
            </a:r>
            <a:r>
              <a:rPr lang="vi-VN" sz="2800" b="1" i="0" dirty="0">
                <a:effectLst/>
                <a:latin typeface="+mj-lt"/>
              </a:rPr>
              <a:t>Phần lớn sông ngòi nước ta chảy theo hướng nào dưới đây?</a:t>
            </a:r>
          </a:p>
          <a:p>
            <a:pPr algn="just">
              <a:lnSpc>
                <a:spcPct val="150000"/>
              </a:lnSpc>
            </a:pPr>
            <a:r>
              <a:rPr lang="vi-VN" sz="2800" b="0" i="0" dirty="0">
                <a:effectLst/>
                <a:latin typeface="+mj-lt"/>
              </a:rPr>
              <a:t>A. Tây bắc - đông nam và vòng cung.</a:t>
            </a:r>
            <a:r>
              <a:rPr lang="en-US" sz="2800" b="0" i="0" dirty="0">
                <a:effectLst/>
                <a:latin typeface="+mj-lt"/>
              </a:rPr>
              <a:t>   </a:t>
            </a:r>
            <a:r>
              <a:rPr lang="vi-VN" sz="2800" b="0" i="0" dirty="0">
                <a:effectLst/>
                <a:latin typeface="+mj-lt"/>
              </a:rPr>
              <a:t>B. Vòng cung và đông bắc - tây nam.</a:t>
            </a:r>
          </a:p>
          <a:p>
            <a:pPr algn="just">
              <a:lnSpc>
                <a:spcPct val="150000"/>
              </a:lnSpc>
            </a:pPr>
            <a:r>
              <a:rPr lang="vi-VN" sz="2800" b="0" i="0" dirty="0">
                <a:effectLst/>
                <a:latin typeface="+mj-lt"/>
              </a:rPr>
              <a:t>C. Tây - đông hoặc gần bắc - nam.</a:t>
            </a:r>
            <a:r>
              <a:rPr lang="en-US" sz="2800" b="0" i="0" dirty="0">
                <a:effectLst/>
                <a:latin typeface="+mj-lt"/>
              </a:rPr>
              <a:t>         </a:t>
            </a:r>
            <a:r>
              <a:rPr lang="vi-VN" sz="2800" b="0" i="0" dirty="0">
                <a:effectLst/>
                <a:latin typeface="+mj-lt"/>
              </a:rPr>
              <a:t>D. Tây bắc - đông nam và tây - đông.</a:t>
            </a:r>
          </a:p>
        </p:txBody>
      </p:sp>
      <p:sp>
        <p:nvSpPr>
          <p:cNvPr id="17" name="TextBox 16">
            <a:extLst>
              <a:ext uri="{FF2B5EF4-FFF2-40B4-BE49-F238E27FC236}">
                <a16:creationId xmlns:a16="http://schemas.microsoft.com/office/drawing/2014/main" id="{FF8031F7-E5DB-54CC-74BA-F452F34FE57A}"/>
              </a:ext>
            </a:extLst>
          </p:cNvPr>
          <p:cNvSpPr txBox="1"/>
          <p:nvPr/>
        </p:nvSpPr>
        <p:spPr>
          <a:xfrm>
            <a:off x="609600" y="4362390"/>
            <a:ext cx="9829800" cy="1962204"/>
          </a:xfrm>
          <a:prstGeom prst="rect">
            <a:avLst/>
          </a:prstGeom>
          <a:noFill/>
        </p:spPr>
        <p:txBody>
          <a:bodyPr wrap="square">
            <a:spAutoFit/>
          </a:bodyPr>
          <a:lstStyle/>
          <a:p>
            <a:pPr algn="just">
              <a:lnSpc>
                <a:spcPct val="150000"/>
              </a:lnSpc>
            </a:pPr>
            <a:r>
              <a:rPr lang="vi-VN" sz="2800" b="1" i="0" dirty="0">
                <a:effectLst/>
                <a:latin typeface="+mj-lt"/>
              </a:rPr>
              <a:t>Câu </a:t>
            </a:r>
            <a:r>
              <a:rPr lang="en-US" sz="2800" b="1" i="0" dirty="0">
                <a:effectLst/>
                <a:latin typeface="+mj-lt"/>
              </a:rPr>
              <a:t>3</a:t>
            </a:r>
            <a:r>
              <a:rPr lang="vi-VN" sz="2800" b="1" i="0" dirty="0">
                <a:effectLst/>
                <a:latin typeface="+mj-lt"/>
              </a:rPr>
              <a:t>.</a:t>
            </a:r>
            <a:r>
              <a:rPr lang="vi-VN" sz="2800" b="0" i="0" dirty="0">
                <a:effectLst/>
                <a:latin typeface="+mj-lt"/>
              </a:rPr>
              <a:t> </a:t>
            </a:r>
            <a:r>
              <a:rPr lang="vi-VN" sz="2800" b="1" i="0" dirty="0">
                <a:effectLst/>
                <a:latin typeface="+mj-lt"/>
              </a:rPr>
              <a:t>Sông ngòi ở nước ta có tổng lượng nước lớn khoảng</a:t>
            </a:r>
          </a:p>
          <a:p>
            <a:pPr algn="just">
              <a:lnSpc>
                <a:spcPct val="150000"/>
              </a:lnSpc>
            </a:pPr>
            <a:r>
              <a:rPr lang="vi-VN" sz="2800" b="0" i="0" dirty="0">
                <a:effectLst/>
                <a:latin typeface="+mj-lt"/>
              </a:rPr>
              <a:t>A. 893 tỉ m</a:t>
            </a:r>
            <a:r>
              <a:rPr lang="vi-VN" sz="2800" b="0" i="0" baseline="30000" dirty="0">
                <a:effectLst/>
                <a:latin typeface="+mj-lt"/>
              </a:rPr>
              <a:t>3</a:t>
            </a:r>
            <a:r>
              <a:rPr lang="vi-VN" sz="2800" b="0" i="0" dirty="0">
                <a:effectLst/>
                <a:latin typeface="+mj-lt"/>
              </a:rPr>
              <a:t>/năm.</a:t>
            </a:r>
            <a:r>
              <a:rPr lang="en-US" sz="2800" b="0" i="0" dirty="0">
                <a:effectLst/>
                <a:latin typeface="+mj-lt"/>
              </a:rPr>
              <a:t>                            </a:t>
            </a:r>
            <a:r>
              <a:rPr lang="vi-VN" sz="2800" b="0" i="0" dirty="0">
                <a:effectLst/>
                <a:latin typeface="+mj-lt"/>
              </a:rPr>
              <a:t>B. 938 tỉ m</a:t>
            </a:r>
            <a:r>
              <a:rPr lang="vi-VN" sz="2800" b="0" i="0" baseline="30000" dirty="0">
                <a:effectLst/>
                <a:latin typeface="+mj-lt"/>
              </a:rPr>
              <a:t>3</a:t>
            </a:r>
            <a:r>
              <a:rPr lang="vi-VN" sz="2800" b="0" i="0" dirty="0">
                <a:effectLst/>
                <a:latin typeface="+mj-lt"/>
              </a:rPr>
              <a:t>/năm.</a:t>
            </a:r>
          </a:p>
          <a:p>
            <a:pPr algn="just">
              <a:lnSpc>
                <a:spcPct val="150000"/>
              </a:lnSpc>
            </a:pPr>
            <a:r>
              <a:rPr lang="vi-VN" sz="2800" b="0" i="0" dirty="0">
                <a:effectLst/>
                <a:latin typeface="+mj-lt"/>
              </a:rPr>
              <a:t>C. 839 tỉ m</a:t>
            </a:r>
            <a:r>
              <a:rPr lang="vi-VN" sz="2800" b="0" i="0" baseline="30000" dirty="0">
                <a:effectLst/>
                <a:latin typeface="+mj-lt"/>
              </a:rPr>
              <a:t>3</a:t>
            </a:r>
            <a:r>
              <a:rPr lang="vi-VN" sz="2800" b="0" i="0" dirty="0">
                <a:effectLst/>
                <a:latin typeface="+mj-lt"/>
              </a:rPr>
              <a:t>/năm.</a:t>
            </a:r>
            <a:r>
              <a:rPr lang="en-US" sz="2800" b="0" i="0" dirty="0">
                <a:effectLst/>
                <a:latin typeface="+mj-lt"/>
              </a:rPr>
              <a:t>                            </a:t>
            </a:r>
            <a:r>
              <a:rPr lang="vi-VN" sz="2800" b="0" i="0" dirty="0">
                <a:effectLst/>
                <a:latin typeface="+mj-lt"/>
              </a:rPr>
              <a:t>D. 983 tỉ m</a:t>
            </a:r>
            <a:r>
              <a:rPr lang="vi-VN" sz="2800" b="0" i="0" baseline="30000" dirty="0">
                <a:effectLst/>
                <a:latin typeface="+mj-lt"/>
              </a:rPr>
              <a:t>3</a:t>
            </a:r>
            <a:r>
              <a:rPr lang="vi-VN" sz="2800" b="0" i="0" dirty="0">
                <a:effectLst/>
                <a:latin typeface="+mj-lt"/>
              </a:rPr>
              <a:t>/năm.</a:t>
            </a:r>
          </a:p>
        </p:txBody>
      </p:sp>
      <p:sp>
        <p:nvSpPr>
          <p:cNvPr id="2" name="Smiley Face 1">
            <a:extLst>
              <a:ext uri="{FF2B5EF4-FFF2-40B4-BE49-F238E27FC236}">
                <a16:creationId xmlns:a16="http://schemas.microsoft.com/office/drawing/2014/main" id="{77FA1B89-48AF-349E-82F3-B54DB67BFBB5}"/>
              </a:ext>
            </a:extLst>
          </p:cNvPr>
          <p:cNvSpPr/>
          <p:nvPr/>
        </p:nvSpPr>
        <p:spPr>
          <a:xfrm>
            <a:off x="838200" y="1361420"/>
            <a:ext cx="457200" cy="523220"/>
          </a:xfrm>
          <a:prstGeom prst="smileyFac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miley Face 2">
            <a:extLst>
              <a:ext uri="{FF2B5EF4-FFF2-40B4-BE49-F238E27FC236}">
                <a16:creationId xmlns:a16="http://schemas.microsoft.com/office/drawing/2014/main" id="{F1BE3EAD-03B1-A4C5-7CBE-20A7A47A496F}"/>
              </a:ext>
            </a:extLst>
          </p:cNvPr>
          <p:cNvSpPr/>
          <p:nvPr/>
        </p:nvSpPr>
        <p:spPr>
          <a:xfrm>
            <a:off x="380999" y="2905780"/>
            <a:ext cx="457200" cy="523220"/>
          </a:xfrm>
          <a:prstGeom prst="smileyFac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miley Face 4">
            <a:extLst>
              <a:ext uri="{FF2B5EF4-FFF2-40B4-BE49-F238E27FC236}">
                <a16:creationId xmlns:a16="http://schemas.microsoft.com/office/drawing/2014/main" id="{BC2E4DD9-9B8E-CBE7-9C52-9220D5C715C6}"/>
              </a:ext>
            </a:extLst>
          </p:cNvPr>
          <p:cNvSpPr/>
          <p:nvPr/>
        </p:nvSpPr>
        <p:spPr>
          <a:xfrm>
            <a:off x="656303" y="5801374"/>
            <a:ext cx="457200" cy="523220"/>
          </a:xfrm>
          <a:prstGeom prst="smileyFac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1195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02567C7D-4FA0-8EF7-9500-76FC024A6589}"/>
              </a:ext>
            </a:extLst>
          </p:cNvPr>
          <p:cNvSpPr>
            <a:spLocks noChangeArrowheads="1"/>
          </p:cNvSpPr>
          <p:nvPr/>
        </p:nvSpPr>
        <p:spPr bwMode="auto">
          <a:xfrm>
            <a:off x="491613" y="0"/>
            <a:ext cx="11049000" cy="1953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Câu</a:t>
            </a:r>
            <a:r>
              <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rPr>
              <a:t> 4.</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Tổng</a:t>
            </a:r>
            <a:r>
              <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lượng</a:t>
            </a:r>
            <a:r>
              <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phù</a:t>
            </a:r>
            <a:r>
              <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sa</a:t>
            </a:r>
            <a:r>
              <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của</a:t>
            </a:r>
            <a:r>
              <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nước</a:t>
            </a:r>
            <a:r>
              <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rPr>
              <a:t> ta </a:t>
            </a: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là</a:t>
            </a:r>
            <a:r>
              <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effectLst/>
                <a:latin typeface="Times New Roman" panose="02020603050405020304" pitchFamily="18" charset="0"/>
                <a:cs typeface="Times New Roman" panose="02020603050405020304" pitchFamily="18" charset="0"/>
              </a:rPr>
              <a:t>khoảng</a:t>
            </a:r>
            <a:endParaRPr kumimoji="0" lang="en-US" altLang="en-US" sz="2800" b="1"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 230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triệu</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tấn</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B. 220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triệu</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tấn</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C. 210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triệu</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tấn</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r>
              <a:rPr lang="en-US" altLang="en-US" sz="2800" dirty="0">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D. 200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triệu</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tấn</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r>
              <a:rPr kumimoji="0" lang="en-US" altLang="en-US" sz="2800" b="0" i="0" u="none" strike="noStrike" cap="none" normalizeH="0" baseline="0" dirty="0" err="1">
                <a:ln>
                  <a:noFill/>
                </a:ln>
                <a:effectLst/>
                <a:latin typeface="Times New Roman" panose="02020603050405020304" pitchFamily="18" charset="0"/>
                <a:cs typeface="Times New Roman" panose="02020603050405020304" pitchFamily="18" charset="0"/>
              </a:rPr>
              <a:t>năm</a:t>
            </a:r>
            <a:r>
              <a:rPr kumimoji="0" lang="en-US" altLang="en-US" sz="2800" b="0" i="0" u="none" strike="noStrike" cap="none" normalizeH="0" baseline="0" dirty="0">
                <a:ln>
                  <a:noFill/>
                </a:ln>
                <a:effectLst/>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5CD8980A-6102-F8B1-AF4C-F9528D842480}"/>
              </a:ext>
            </a:extLst>
          </p:cNvPr>
          <p:cNvSpPr txBox="1"/>
          <p:nvPr/>
        </p:nvSpPr>
        <p:spPr>
          <a:xfrm>
            <a:off x="471948" y="1873353"/>
            <a:ext cx="10926097" cy="1307537"/>
          </a:xfrm>
          <a:prstGeom prst="rect">
            <a:avLst/>
          </a:prstGeom>
          <a:noFill/>
        </p:spPr>
        <p:txBody>
          <a:bodyPr wrap="square">
            <a:spAutoFit/>
          </a:bodyPr>
          <a:lstStyle/>
          <a:p>
            <a:pPr algn="just">
              <a:lnSpc>
                <a:spcPct val="150000"/>
              </a:lnSpc>
            </a:pPr>
            <a:r>
              <a:rPr lang="vi-VN" sz="2800" b="1" i="0" dirty="0">
                <a:effectLst/>
                <a:latin typeface="Times New Roman" panose="02020603050405020304" pitchFamily="18" charset="0"/>
                <a:cs typeface="Times New Roman" panose="02020603050405020304" pitchFamily="18" charset="0"/>
              </a:rPr>
              <a:t>Câu </a:t>
            </a:r>
            <a:r>
              <a:rPr lang="en-US" sz="2800" b="1" i="0" dirty="0">
                <a:effectLst/>
                <a:latin typeface="Times New Roman" panose="02020603050405020304" pitchFamily="18" charset="0"/>
                <a:cs typeface="Times New Roman" panose="02020603050405020304" pitchFamily="18" charset="0"/>
              </a:rPr>
              <a:t>5</a:t>
            </a:r>
            <a:r>
              <a:rPr lang="vi-VN" sz="2800" b="1" i="0" dirty="0">
                <a:effectLst/>
                <a:latin typeface="Times New Roman" panose="02020603050405020304" pitchFamily="18" charset="0"/>
                <a:cs typeface="Times New Roman" panose="02020603050405020304" pitchFamily="18" charset="0"/>
              </a:rPr>
              <a:t>.</a:t>
            </a:r>
            <a:r>
              <a:rPr lang="vi-VN" sz="2800" b="0" i="0" dirty="0">
                <a:effectLst/>
                <a:latin typeface="Times New Roman" panose="02020603050405020304" pitchFamily="18" charset="0"/>
                <a:cs typeface="Times New Roman" panose="02020603050405020304" pitchFamily="18" charset="0"/>
              </a:rPr>
              <a:t> </a:t>
            </a:r>
            <a:r>
              <a:rPr lang="vi-VN" sz="2800" b="1" i="0" dirty="0">
                <a:effectLst/>
                <a:latin typeface="Times New Roman" panose="02020603050405020304" pitchFamily="18" charset="0"/>
                <a:cs typeface="Times New Roman" panose="02020603050405020304" pitchFamily="18" charset="0"/>
              </a:rPr>
              <a:t>Hệ thống sông nào sau đây có lưu vực lớn nhất ở miền Bắc?</a:t>
            </a:r>
          </a:p>
          <a:p>
            <a:pPr algn="just">
              <a:lnSpc>
                <a:spcPct val="150000"/>
              </a:lnSpc>
            </a:pPr>
            <a:r>
              <a:rPr lang="vi-VN" sz="2800" b="0" i="0" dirty="0">
                <a:effectLst/>
                <a:latin typeface="Times New Roman" panose="02020603050405020304" pitchFamily="18" charset="0"/>
                <a:cs typeface="Times New Roman" panose="02020603050405020304" pitchFamily="18" charset="0"/>
              </a:rPr>
              <a:t>A. Sông Cả.</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B. Thái Bình.</a:t>
            </a:r>
            <a:r>
              <a:rPr lang="en-US" sz="2800" b="0" i="0" dirty="0">
                <a:effectLst/>
                <a:latin typeface="Times New Roman" panose="02020603050405020304" pitchFamily="18" charset="0"/>
                <a:cs typeface="Times New Roman" panose="02020603050405020304" pitchFamily="18" charset="0"/>
              </a:rPr>
              <a:t>      C</a:t>
            </a:r>
            <a:r>
              <a:rPr lang="vi-VN" sz="2800" b="0" i="0" dirty="0">
                <a:effectLst/>
                <a:latin typeface="Times New Roman" panose="02020603050405020304" pitchFamily="18" charset="0"/>
                <a:cs typeface="Times New Roman" panose="02020603050405020304" pitchFamily="18" charset="0"/>
              </a:rPr>
              <a:t>. Sông Hồng.</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a:t>
            </a:r>
            <a:r>
              <a:rPr lang="vi-VN" sz="2800" b="0" i="0" dirty="0">
                <a:effectLst/>
                <a:latin typeface="Times New Roman" panose="02020603050405020304" pitchFamily="18" charset="0"/>
                <a:cs typeface="Times New Roman" panose="02020603050405020304" pitchFamily="18" charset="0"/>
              </a:rPr>
              <a:t>. Sông Mã.</a:t>
            </a:r>
            <a:r>
              <a:rPr lang="en-US" sz="2800" b="0" i="0" dirty="0">
                <a:effectLst/>
                <a:latin typeface="Times New Roman" panose="02020603050405020304" pitchFamily="18" charset="0"/>
                <a:cs typeface="Times New Roman" panose="02020603050405020304" pitchFamily="18" charset="0"/>
              </a:rPr>
              <a:t>          </a:t>
            </a:r>
            <a:endParaRPr lang="vi-VN" sz="2800" b="0" i="0" dirty="0">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BA216CD-38D8-355E-B97C-61B59AC88C1A}"/>
              </a:ext>
            </a:extLst>
          </p:cNvPr>
          <p:cNvSpPr txBox="1"/>
          <p:nvPr/>
        </p:nvSpPr>
        <p:spPr>
          <a:xfrm>
            <a:off x="152401" y="3429000"/>
            <a:ext cx="12039599" cy="2600199"/>
          </a:xfrm>
          <a:prstGeom prst="rect">
            <a:avLst/>
          </a:prstGeom>
          <a:noFill/>
        </p:spPr>
        <p:txBody>
          <a:bodyPr wrap="square">
            <a:spAutoFit/>
          </a:bodyPr>
          <a:lstStyle/>
          <a:p>
            <a:pPr algn="just">
              <a:lnSpc>
                <a:spcPct val="150000"/>
              </a:lnSpc>
            </a:pPr>
            <a:r>
              <a:rPr lang="vi-VN" sz="2800" b="1" i="0" dirty="0">
                <a:effectLst/>
                <a:latin typeface="Times New Roman" panose="02020603050405020304" pitchFamily="18" charset="0"/>
                <a:cs typeface="Times New Roman" panose="02020603050405020304" pitchFamily="18" charset="0"/>
              </a:rPr>
              <a:t>Câu </a:t>
            </a:r>
            <a:r>
              <a:rPr lang="en-US" sz="2800" b="1" dirty="0">
                <a:latin typeface="Times New Roman" panose="02020603050405020304" pitchFamily="18" charset="0"/>
                <a:cs typeface="Times New Roman" panose="02020603050405020304" pitchFamily="18" charset="0"/>
              </a:rPr>
              <a:t>6</a:t>
            </a:r>
            <a:r>
              <a:rPr lang="vi-VN" sz="2800" b="1" i="0" dirty="0">
                <a:effectLst/>
                <a:latin typeface="Times New Roman" panose="02020603050405020304" pitchFamily="18" charset="0"/>
                <a:cs typeface="Times New Roman" panose="02020603050405020304" pitchFamily="18" charset="0"/>
              </a:rPr>
              <a:t>.</a:t>
            </a:r>
            <a:r>
              <a:rPr lang="vi-VN" sz="2800" b="0" i="0" dirty="0">
                <a:effectLst/>
                <a:latin typeface="Times New Roman" panose="02020603050405020304" pitchFamily="18" charset="0"/>
                <a:cs typeface="Times New Roman" panose="02020603050405020304" pitchFamily="18" charset="0"/>
              </a:rPr>
              <a:t> </a:t>
            </a:r>
            <a:r>
              <a:rPr lang="vi-VN" sz="2800" b="1" i="0" dirty="0">
                <a:effectLst/>
                <a:latin typeface="Times New Roman" panose="02020603050405020304" pitchFamily="18" charset="0"/>
                <a:cs typeface="Times New Roman" panose="02020603050405020304" pitchFamily="18" charset="0"/>
              </a:rPr>
              <a:t>Các sông ở Trung Bộ Đông Trường Sơn có lũ vào khoảng thời </a:t>
            </a:r>
            <a:r>
              <a:rPr lang="en-US" sz="2800" b="1" i="0" dirty="0" err="1">
                <a:effectLst/>
                <a:latin typeface="Times New Roman" panose="02020603050405020304" pitchFamily="18" charset="0"/>
                <a:cs typeface="Times New Roman" panose="02020603050405020304" pitchFamily="18" charset="0"/>
              </a:rPr>
              <a:t>gian</a:t>
            </a:r>
            <a:r>
              <a:rPr lang="en-US" sz="2800" b="1" i="0" dirty="0">
                <a:effectLst/>
                <a:latin typeface="Times New Roman" panose="02020603050405020304" pitchFamily="18" charset="0"/>
                <a:cs typeface="Times New Roman" panose="02020603050405020304" pitchFamily="18" charset="0"/>
              </a:rPr>
              <a:t> </a:t>
            </a:r>
            <a:r>
              <a:rPr lang="vi-VN" sz="2800" b="1" i="0" dirty="0">
                <a:effectLst/>
                <a:latin typeface="Times New Roman" panose="02020603050405020304" pitchFamily="18" charset="0"/>
                <a:cs typeface="Times New Roman" panose="02020603050405020304" pitchFamily="18" charset="0"/>
              </a:rPr>
              <a:t>nào</a:t>
            </a:r>
            <a:r>
              <a:rPr lang="en-US" sz="2800" b="1" i="0" dirty="0">
                <a:effectLst/>
                <a:latin typeface="Times New Roman" panose="02020603050405020304" pitchFamily="18" charset="0"/>
                <a:cs typeface="Times New Roman" panose="02020603050405020304" pitchFamily="18" charset="0"/>
              </a:rPr>
              <a:t>?</a:t>
            </a:r>
            <a:endParaRPr lang="vi-VN" sz="2800" b="1" i="0" dirty="0">
              <a:effectLst/>
              <a:latin typeface="Times New Roman" panose="02020603050405020304" pitchFamily="18" charset="0"/>
              <a:cs typeface="Times New Roman" panose="02020603050405020304" pitchFamily="18" charset="0"/>
            </a:endParaRPr>
          </a:p>
          <a:p>
            <a:pPr algn="just">
              <a:lnSpc>
                <a:spcPct val="150000"/>
              </a:lnSpc>
            </a:pPr>
            <a:r>
              <a:rPr lang="vi-VN" sz="2800" b="0" i="0" dirty="0">
                <a:effectLst/>
                <a:latin typeface="Times New Roman" panose="02020603050405020304" pitchFamily="18" charset="0"/>
                <a:cs typeface="Times New Roman" panose="02020603050405020304" pitchFamily="18" charset="0"/>
              </a:rPr>
              <a:t>A. Từ tháng 1 đến tháng 4.</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B. Từ tháng 10 đến tháng 12.</a:t>
            </a:r>
          </a:p>
          <a:p>
            <a:pPr algn="just">
              <a:lnSpc>
                <a:spcPct val="150000"/>
              </a:lnSpc>
            </a:pPr>
            <a:r>
              <a:rPr lang="vi-VN" sz="2800" b="0" i="0" dirty="0">
                <a:effectLst/>
                <a:latin typeface="Times New Roman" panose="02020603050405020304" pitchFamily="18" charset="0"/>
                <a:cs typeface="Times New Roman" panose="02020603050405020304" pitchFamily="18" charset="0"/>
              </a:rPr>
              <a:t>C. Từ tháng 4 đến tháng 7.</a:t>
            </a:r>
            <a:r>
              <a:rPr lang="en-US" sz="2800" b="0" i="0" dirty="0">
                <a:effectLst/>
                <a:latin typeface="Times New Roman" panose="02020603050405020304" pitchFamily="18" charset="0"/>
                <a:cs typeface="Times New Roman" panose="02020603050405020304" pitchFamily="18" charset="0"/>
              </a:rPr>
              <a:t>                        </a:t>
            </a:r>
            <a:r>
              <a:rPr lang="vi-VN" sz="2800" b="0" i="0" dirty="0">
                <a:effectLst/>
                <a:latin typeface="Times New Roman" panose="02020603050405020304" pitchFamily="18" charset="0"/>
                <a:cs typeface="Times New Roman" panose="02020603050405020304" pitchFamily="18" charset="0"/>
              </a:rPr>
              <a:t>D. Từ tháng 9 đến tháng 12.</a:t>
            </a:r>
          </a:p>
        </p:txBody>
      </p:sp>
      <p:sp>
        <p:nvSpPr>
          <p:cNvPr id="2" name="Smiley Face 1">
            <a:extLst>
              <a:ext uri="{FF2B5EF4-FFF2-40B4-BE49-F238E27FC236}">
                <a16:creationId xmlns:a16="http://schemas.microsoft.com/office/drawing/2014/main" id="{BBAAF3F4-68D0-E2D2-4FAC-A03A2C5C90CB}"/>
              </a:ext>
            </a:extLst>
          </p:cNvPr>
          <p:cNvSpPr/>
          <p:nvPr/>
        </p:nvSpPr>
        <p:spPr>
          <a:xfrm>
            <a:off x="6491748" y="1395086"/>
            <a:ext cx="457200" cy="523220"/>
          </a:xfrm>
          <a:prstGeom prst="smileyFac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miley Face 2">
            <a:extLst>
              <a:ext uri="{FF2B5EF4-FFF2-40B4-BE49-F238E27FC236}">
                <a16:creationId xmlns:a16="http://schemas.microsoft.com/office/drawing/2014/main" id="{2EC486FB-DC7D-F44C-86DD-D2BB2BD16370}"/>
              </a:ext>
            </a:extLst>
          </p:cNvPr>
          <p:cNvSpPr/>
          <p:nvPr/>
        </p:nvSpPr>
        <p:spPr>
          <a:xfrm>
            <a:off x="6096000" y="2657670"/>
            <a:ext cx="457200" cy="523220"/>
          </a:xfrm>
          <a:prstGeom prst="smileyFac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miley Face 4">
            <a:extLst>
              <a:ext uri="{FF2B5EF4-FFF2-40B4-BE49-F238E27FC236}">
                <a16:creationId xmlns:a16="http://schemas.microsoft.com/office/drawing/2014/main" id="{8FB534DA-7AB3-8DF1-C618-D354620206F3}"/>
              </a:ext>
            </a:extLst>
          </p:cNvPr>
          <p:cNvSpPr/>
          <p:nvPr/>
        </p:nvSpPr>
        <p:spPr>
          <a:xfrm>
            <a:off x="6034548" y="5473329"/>
            <a:ext cx="457200" cy="523220"/>
          </a:xfrm>
          <a:prstGeom prst="smileyFac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8649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4B38019-7C11-ACF9-46E3-AEB1D2E30012}"/>
              </a:ext>
            </a:extLst>
          </p:cNvPr>
          <p:cNvSpPr txBox="1"/>
          <p:nvPr/>
        </p:nvSpPr>
        <p:spPr>
          <a:xfrm>
            <a:off x="604684" y="300379"/>
            <a:ext cx="10287000" cy="1315873"/>
          </a:xfrm>
          <a:prstGeom prst="rect">
            <a:avLst/>
          </a:prstGeom>
          <a:noFill/>
        </p:spPr>
        <p:txBody>
          <a:bodyPr wrap="square">
            <a:spAutoFit/>
          </a:bodyPr>
          <a:lstStyle/>
          <a:p>
            <a:pPr algn="just">
              <a:lnSpc>
                <a:spcPct val="150000"/>
              </a:lnSpc>
            </a:pPr>
            <a:r>
              <a:rPr lang="vi-VN" sz="2800" b="1" i="0" dirty="0">
                <a:solidFill>
                  <a:srgbClr val="000000"/>
                </a:solidFill>
                <a:effectLst/>
                <a:latin typeface="+mj-lt"/>
              </a:rPr>
              <a:t>Câu </a:t>
            </a:r>
            <a:r>
              <a:rPr lang="en-US" sz="2800" b="1" dirty="0">
                <a:solidFill>
                  <a:srgbClr val="000000"/>
                </a:solidFill>
                <a:latin typeface="+mj-lt"/>
              </a:rPr>
              <a:t>7</a:t>
            </a:r>
            <a:r>
              <a:rPr lang="vi-VN" sz="2800" b="1" i="0" dirty="0">
                <a:solidFill>
                  <a:srgbClr val="000000"/>
                </a:solidFill>
                <a:effectLst/>
                <a:latin typeface="+mj-lt"/>
              </a:rPr>
              <a:t>.</a:t>
            </a:r>
            <a:r>
              <a:rPr lang="vi-VN" sz="2800" b="0" i="0" dirty="0">
                <a:solidFill>
                  <a:srgbClr val="000000"/>
                </a:solidFill>
                <a:effectLst/>
                <a:latin typeface="+mj-lt"/>
              </a:rPr>
              <a:t> </a:t>
            </a:r>
            <a:r>
              <a:rPr lang="vi-VN" sz="2800" b="1" i="0" dirty="0">
                <a:solidFill>
                  <a:srgbClr val="000000"/>
                </a:solidFill>
                <a:effectLst/>
                <a:latin typeface="+mj-lt"/>
              </a:rPr>
              <a:t>Đoạn sông Hồng chảy trên lãnh thổ nước ta có chiều dài là</a:t>
            </a:r>
          </a:p>
          <a:p>
            <a:pPr algn="just">
              <a:lnSpc>
                <a:spcPct val="150000"/>
              </a:lnSpc>
            </a:pPr>
            <a:r>
              <a:rPr lang="vi-VN" sz="2800" b="0" i="0" dirty="0">
                <a:solidFill>
                  <a:srgbClr val="000000"/>
                </a:solidFill>
                <a:effectLst/>
                <a:latin typeface="+mj-lt"/>
              </a:rPr>
              <a:t>A. 126km.</a:t>
            </a:r>
            <a:r>
              <a:rPr lang="en-US" sz="2800" b="0" i="0" dirty="0">
                <a:solidFill>
                  <a:srgbClr val="000000"/>
                </a:solidFill>
                <a:effectLst/>
                <a:latin typeface="+mj-lt"/>
              </a:rPr>
              <a:t>            </a:t>
            </a:r>
            <a:r>
              <a:rPr lang="vi-VN" sz="2800" b="0" i="0" dirty="0">
                <a:solidFill>
                  <a:srgbClr val="000000"/>
                </a:solidFill>
                <a:effectLst/>
                <a:latin typeface="+mj-lt"/>
              </a:rPr>
              <a:t>B. 300km.</a:t>
            </a:r>
            <a:r>
              <a:rPr lang="en-US" sz="2800" b="0" i="0" dirty="0">
                <a:solidFill>
                  <a:srgbClr val="000000"/>
                </a:solidFill>
                <a:effectLst/>
                <a:latin typeface="+mj-lt"/>
              </a:rPr>
              <a:t>              </a:t>
            </a:r>
            <a:r>
              <a:rPr lang="vi-VN" sz="2800" b="0" i="0" dirty="0">
                <a:solidFill>
                  <a:srgbClr val="000000"/>
                </a:solidFill>
                <a:effectLst/>
                <a:latin typeface="+mj-lt"/>
              </a:rPr>
              <a:t>C. 205km.</a:t>
            </a:r>
            <a:r>
              <a:rPr lang="en-US" sz="2800" b="0" i="0" dirty="0">
                <a:solidFill>
                  <a:srgbClr val="000000"/>
                </a:solidFill>
                <a:effectLst/>
                <a:latin typeface="+mj-lt"/>
              </a:rPr>
              <a:t>              </a:t>
            </a:r>
            <a:r>
              <a:rPr lang="vi-VN" sz="2800" b="0" i="0" dirty="0">
                <a:solidFill>
                  <a:srgbClr val="000000"/>
                </a:solidFill>
                <a:effectLst/>
                <a:latin typeface="+mj-lt"/>
              </a:rPr>
              <a:t>D. 556km.</a:t>
            </a:r>
          </a:p>
        </p:txBody>
      </p:sp>
      <p:sp>
        <p:nvSpPr>
          <p:cNvPr id="9" name="TextBox 8">
            <a:extLst>
              <a:ext uri="{FF2B5EF4-FFF2-40B4-BE49-F238E27FC236}">
                <a16:creationId xmlns:a16="http://schemas.microsoft.com/office/drawing/2014/main" id="{318E2E0A-662C-1E5A-40FB-D473AEC71F0A}"/>
              </a:ext>
            </a:extLst>
          </p:cNvPr>
          <p:cNvSpPr txBox="1"/>
          <p:nvPr/>
        </p:nvSpPr>
        <p:spPr>
          <a:xfrm>
            <a:off x="457200" y="1980769"/>
            <a:ext cx="11125200" cy="1307537"/>
          </a:xfrm>
          <a:prstGeom prst="rect">
            <a:avLst/>
          </a:prstGeom>
          <a:noFill/>
        </p:spPr>
        <p:txBody>
          <a:bodyPr wrap="square">
            <a:spAutoFit/>
          </a:bodyPr>
          <a:lstStyle/>
          <a:p>
            <a:pPr algn="just">
              <a:lnSpc>
                <a:spcPct val="150000"/>
              </a:lnSpc>
            </a:pPr>
            <a:r>
              <a:rPr lang="en-US" sz="2800" b="1" i="0" dirty="0" err="1">
                <a:solidFill>
                  <a:srgbClr val="000000"/>
                </a:solidFill>
                <a:effectLst/>
                <a:latin typeface="Times New Roman" panose="02020603050405020304" pitchFamily="18" charset="0"/>
                <a:cs typeface="Times New Roman" panose="02020603050405020304" pitchFamily="18" charset="0"/>
              </a:rPr>
              <a:t>Câu</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dirty="0">
                <a:solidFill>
                  <a:srgbClr val="000000"/>
                </a:solidFill>
                <a:latin typeface="Times New Roman" panose="02020603050405020304" pitchFamily="18" charset="0"/>
                <a:cs typeface="Times New Roman" panose="02020603050405020304" pitchFamily="18" charset="0"/>
              </a:rPr>
              <a:t>8</a:t>
            </a:r>
            <a:r>
              <a:rPr lang="en-US" sz="2800" b="1" i="0" dirty="0">
                <a:solidFill>
                  <a:srgbClr val="000000"/>
                </a:solidFill>
                <a:effectLst/>
                <a:latin typeface="Times New Roman" panose="02020603050405020304" pitchFamily="18" charset="0"/>
                <a:cs typeface="Times New Roman" panose="02020603050405020304" pitchFamily="18" charset="0"/>
              </a:rPr>
              <a:t>.</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Sông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Hồng</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đổ</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ra</a:t>
            </a:r>
            <a:r>
              <a:rPr lang="en-US" sz="2800" b="1" i="0" dirty="0">
                <a:solidFill>
                  <a:srgbClr val="000000"/>
                </a:solidFill>
                <a:effectLst/>
                <a:latin typeface="Times New Roman" panose="02020603050405020304" pitchFamily="18" charset="0"/>
                <a:cs typeface="Times New Roman" panose="02020603050405020304" pitchFamily="18" charset="0"/>
              </a:rPr>
              <a:t> </a:t>
            </a:r>
            <a:r>
              <a:rPr lang="en-US" sz="2800" b="1" i="0" dirty="0" err="1">
                <a:solidFill>
                  <a:srgbClr val="000000"/>
                </a:solidFill>
                <a:effectLst/>
                <a:latin typeface="Times New Roman" panose="02020603050405020304" pitchFamily="18" charset="0"/>
                <a:cs typeface="Times New Roman" panose="02020603050405020304" pitchFamily="18" charset="0"/>
              </a:rPr>
              <a:t>vịnh</a:t>
            </a:r>
            <a:endParaRPr lang="en-US" sz="2800" b="1" i="0" dirty="0">
              <a:solidFill>
                <a:srgbClr val="000000"/>
              </a:solidFill>
              <a:effectLst/>
              <a:latin typeface="Times New Roman" panose="02020603050405020304" pitchFamily="18" charset="0"/>
              <a:cs typeface="Times New Roman" panose="02020603050405020304" pitchFamily="18" charset="0"/>
            </a:endParaRPr>
          </a:p>
          <a:p>
            <a:pPr algn="just">
              <a:lnSpc>
                <a:spcPct val="150000"/>
              </a:lnSpc>
            </a:pPr>
            <a:r>
              <a:rPr lang="en-US" sz="2800" b="0" i="0" dirty="0">
                <a:solidFill>
                  <a:srgbClr val="000000"/>
                </a:solidFill>
                <a:effectLst/>
                <a:latin typeface="Times New Roman" panose="02020603050405020304" pitchFamily="18" charset="0"/>
                <a:cs typeface="Times New Roman" panose="02020603050405020304" pitchFamily="18" charset="0"/>
              </a:rPr>
              <a:t>A. Vân Phong.              B. Thái Lan.          C. Cam </a:t>
            </a:r>
            <a:r>
              <a:rPr lang="en-US" sz="2800" b="0" i="0" dirty="0" err="1">
                <a:solidFill>
                  <a:srgbClr val="000000"/>
                </a:solidFill>
                <a:effectLst/>
                <a:latin typeface="Times New Roman" panose="02020603050405020304" pitchFamily="18" charset="0"/>
                <a:cs typeface="Times New Roman" panose="02020603050405020304" pitchFamily="18" charset="0"/>
              </a:rPr>
              <a:t>Ranh</a:t>
            </a:r>
            <a:r>
              <a:rPr lang="en-US" sz="2800" b="0" i="0" dirty="0">
                <a:solidFill>
                  <a:srgbClr val="000000"/>
                </a:solidFill>
                <a:effectLst/>
                <a:latin typeface="Times New Roman" panose="02020603050405020304" pitchFamily="18" charset="0"/>
                <a:cs typeface="Times New Roman" panose="02020603050405020304" pitchFamily="18" charset="0"/>
              </a:rPr>
              <a:t>.        D. </a:t>
            </a:r>
            <a:r>
              <a:rPr lang="en-US" sz="2800" b="0" i="0" dirty="0" err="1">
                <a:solidFill>
                  <a:srgbClr val="000000"/>
                </a:solidFill>
                <a:effectLst/>
                <a:latin typeface="Times New Roman" panose="02020603050405020304" pitchFamily="18" charset="0"/>
                <a:cs typeface="Times New Roman" panose="02020603050405020304" pitchFamily="18" charset="0"/>
              </a:rPr>
              <a:t>Bắc</a:t>
            </a:r>
            <a:r>
              <a:rPr lang="en-US" sz="2800" b="0" i="0" dirty="0">
                <a:solidFill>
                  <a:srgbClr val="000000"/>
                </a:solidFill>
                <a:effectLst/>
                <a:latin typeface="Times New Roman" panose="02020603050405020304" pitchFamily="18" charset="0"/>
                <a:cs typeface="Times New Roman" panose="02020603050405020304" pitchFamily="18" charset="0"/>
              </a:rPr>
              <a:t> </a:t>
            </a:r>
            <a:r>
              <a:rPr lang="en-US" sz="2800" b="0" i="0" dirty="0" err="1">
                <a:solidFill>
                  <a:srgbClr val="000000"/>
                </a:solidFill>
                <a:effectLst/>
                <a:latin typeface="Times New Roman" panose="02020603050405020304" pitchFamily="18" charset="0"/>
                <a:cs typeface="Times New Roman" panose="02020603050405020304" pitchFamily="18" charset="0"/>
              </a:rPr>
              <a:t>Bộ</a:t>
            </a:r>
            <a:r>
              <a:rPr lang="en-US" sz="2800" b="0" i="0" dirty="0">
                <a:solidFill>
                  <a:srgbClr val="000000"/>
                </a:solidFill>
                <a:effectLst/>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781E324F-5B52-86BF-D492-CCAB8E706935}"/>
              </a:ext>
            </a:extLst>
          </p:cNvPr>
          <p:cNvSpPr txBox="1"/>
          <p:nvPr/>
        </p:nvSpPr>
        <p:spPr>
          <a:xfrm>
            <a:off x="604684" y="3962400"/>
            <a:ext cx="9601200" cy="1962204"/>
          </a:xfrm>
          <a:prstGeom prst="rect">
            <a:avLst/>
          </a:prstGeom>
          <a:noFill/>
        </p:spPr>
        <p:txBody>
          <a:bodyPr wrap="square">
            <a:spAutoFit/>
          </a:bodyPr>
          <a:lstStyle/>
          <a:p>
            <a:pPr algn="just">
              <a:lnSpc>
                <a:spcPct val="150000"/>
              </a:lnSpc>
            </a:pPr>
            <a:r>
              <a:rPr lang="vi-VN" sz="2800" b="1" i="0" dirty="0">
                <a:solidFill>
                  <a:srgbClr val="000000"/>
                </a:solidFill>
                <a:effectLst/>
                <a:latin typeface="+mj-lt"/>
              </a:rPr>
              <a:t>Câu </a:t>
            </a:r>
            <a:r>
              <a:rPr lang="en-US" sz="2800" b="1" dirty="0">
                <a:solidFill>
                  <a:srgbClr val="000000"/>
                </a:solidFill>
                <a:latin typeface="+mj-lt"/>
              </a:rPr>
              <a:t>9</a:t>
            </a:r>
            <a:r>
              <a:rPr lang="vi-VN" sz="2800" b="1" i="0" dirty="0">
                <a:solidFill>
                  <a:srgbClr val="000000"/>
                </a:solidFill>
                <a:effectLst/>
                <a:latin typeface="+mj-lt"/>
              </a:rPr>
              <a:t>.</a:t>
            </a:r>
            <a:r>
              <a:rPr lang="vi-VN" sz="2800" b="0" i="0" dirty="0">
                <a:solidFill>
                  <a:srgbClr val="000000"/>
                </a:solidFill>
                <a:effectLst/>
                <a:latin typeface="+mj-lt"/>
              </a:rPr>
              <a:t> </a:t>
            </a:r>
            <a:r>
              <a:rPr lang="vi-VN" sz="2800" b="1" i="0" dirty="0">
                <a:solidFill>
                  <a:srgbClr val="000000"/>
                </a:solidFill>
                <a:effectLst/>
                <a:latin typeface="+mj-lt"/>
              </a:rPr>
              <a:t>Sông Thu Bồn bắt nguồn từ</a:t>
            </a:r>
          </a:p>
          <a:p>
            <a:pPr algn="just">
              <a:lnSpc>
                <a:spcPct val="150000"/>
              </a:lnSpc>
            </a:pPr>
            <a:r>
              <a:rPr lang="vi-VN" sz="2800" b="0" i="0" dirty="0">
                <a:solidFill>
                  <a:srgbClr val="000000"/>
                </a:solidFill>
                <a:effectLst/>
                <a:latin typeface="+mj-lt"/>
              </a:rPr>
              <a:t>A. vùng núi Hoa Nam.</a:t>
            </a:r>
            <a:r>
              <a:rPr lang="en-US" sz="2800" b="0" i="0" dirty="0">
                <a:solidFill>
                  <a:srgbClr val="000000"/>
                </a:solidFill>
                <a:effectLst/>
                <a:latin typeface="+mj-lt"/>
              </a:rPr>
              <a:t>                       </a:t>
            </a:r>
            <a:r>
              <a:rPr lang="vi-VN" sz="2800" b="0" i="0" dirty="0">
                <a:solidFill>
                  <a:srgbClr val="000000"/>
                </a:solidFill>
                <a:effectLst/>
                <a:latin typeface="+mj-lt"/>
              </a:rPr>
              <a:t>B. vùng núi Trường Sơn Bắc.</a:t>
            </a:r>
          </a:p>
          <a:p>
            <a:pPr algn="just">
              <a:lnSpc>
                <a:spcPct val="150000"/>
              </a:lnSpc>
            </a:pPr>
            <a:r>
              <a:rPr lang="vi-VN" sz="2800" b="0" i="0" dirty="0">
                <a:solidFill>
                  <a:srgbClr val="000000"/>
                </a:solidFill>
                <a:effectLst/>
                <a:latin typeface="+mj-lt"/>
              </a:rPr>
              <a:t>C. vùng núi Trường Sơn Nam.</a:t>
            </a:r>
            <a:r>
              <a:rPr lang="en-US" sz="2800" b="0" i="0" dirty="0">
                <a:solidFill>
                  <a:srgbClr val="000000"/>
                </a:solidFill>
                <a:effectLst/>
                <a:latin typeface="+mj-lt"/>
              </a:rPr>
              <a:t>          </a:t>
            </a:r>
            <a:r>
              <a:rPr lang="vi-VN" sz="2800" b="0" i="0" dirty="0">
                <a:solidFill>
                  <a:srgbClr val="000000"/>
                </a:solidFill>
                <a:effectLst/>
                <a:latin typeface="+mj-lt"/>
              </a:rPr>
              <a:t>D. cao nguyên Tây Tạng.</a:t>
            </a:r>
          </a:p>
        </p:txBody>
      </p:sp>
      <p:sp>
        <p:nvSpPr>
          <p:cNvPr id="2" name="Smiley Face 1">
            <a:extLst>
              <a:ext uri="{FF2B5EF4-FFF2-40B4-BE49-F238E27FC236}">
                <a16:creationId xmlns:a16="http://schemas.microsoft.com/office/drawing/2014/main" id="{DC144620-94DD-0094-4820-E914496949FD}"/>
              </a:ext>
            </a:extLst>
          </p:cNvPr>
          <p:cNvSpPr/>
          <p:nvPr/>
        </p:nvSpPr>
        <p:spPr>
          <a:xfrm>
            <a:off x="8305800" y="1154428"/>
            <a:ext cx="457200" cy="523220"/>
          </a:xfrm>
          <a:prstGeom prst="smileyFac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miley Face 2">
            <a:extLst>
              <a:ext uri="{FF2B5EF4-FFF2-40B4-BE49-F238E27FC236}">
                <a16:creationId xmlns:a16="http://schemas.microsoft.com/office/drawing/2014/main" id="{9DEE24CA-993F-3E90-B643-DF7AD2334B25}"/>
              </a:ext>
            </a:extLst>
          </p:cNvPr>
          <p:cNvSpPr/>
          <p:nvPr/>
        </p:nvSpPr>
        <p:spPr>
          <a:xfrm>
            <a:off x="9144000" y="2646132"/>
            <a:ext cx="457200" cy="523220"/>
          </a:xfrm>
          <a:prstGeom prst="smileyFac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miley Face 3">
            <a:extLst>
              <a:ext uri="{FF2B5EF4-FFF2-40B4-BE49-F238E27FC236}">
                <a16:creationId xmlns:a16="http://schemas.microsoft.com/office/drawing/2014/main" id="{0FE3940F-F77D-AA95-BE39-A50E1FFFC61E}"/>
              </a:ext>
            </a:extLst>
          </p:cNvPr>
          <p:cNvSpPr/>
          <p:nvPr/>
        </p:nvSpPr>
        <p:spPr>
          <a:xfrm>
            <a:off x="604684" y="5363414"/>
            <a:ext cx="457200" cy="523220"/>
          </a:xfrm>
          <a:prstGeom prst="smileyFac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28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2400" y="1080816"/>
            <a:ext cx="10443392"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10363201"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ounded Rectangle 12"/>
          <p:cNvSpPr/>
          <p:nvPr/>
        </p:nvSpPr>
        <p:spPr>
          <a:xfrm>
            <a:off x="152400" y="1143001"/>
            <a:ext cx="10339388"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16" name="Rectangle 15"/>
          <p:cNvSpPr/>
          <p:nvPr/>
        </p:nvSpPr>
        <p:spPr>
          <a:xfrm>
            <a:off x="645311" y="1378904"/>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 đầm tự nhiên của nước ta trên bản đồ.</a:t>
            </a:r>
          </a:p>
        </p:txBody>
      </p:sp>
      <p:sp>
        <p:nvSpPr>
          <p:cNvPr id="31"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Vai </a:t>
            </a:r>
            <a:r>
              <a:rPr lang="en-US" sz="2400" b="1" dirty="0" err="1">
                <a:solidFill>
                  <a:srgbClr val="0D30DD"/>
                </a:solidFill>
                <a:latin typeface="Cambria" pitchFamily="18" charset="0"/>
              </a:rPr>
              <a:t>trò</a:t>
            </a:r>
            <a:r>
              <a:rPr lang="en-US" sz="2400" b="1" dirty="0">
                <a:solidFill>
                  <a:srgbClr val="0D30DD"/>
                </a:solidFill>
                <a:latin typeface="Cambria" pitchFamily="18" charset="0"/>
              </a:rPr>
              <a:t> </a:t>
            </a:r>
            <a:r>
              <a:rPr lang="en-US" sz="2400" b="1" dirty="0" err="1">
                <a:solidFill>
                  <a:srgbClr val="0D30DD"/>
                </a:solidFill>
                <a:latin typeface="Cambria" pitchFamily="18" charset="0"/>
              </a:rPr>
              <a:t>của</a:t>
            </a:r>
            <a:r>
              <a:rPr lang="en-US" sz="2400" b="1" dirty="0">
                <a:solidFill>
                  <a:srgbClr val="0D30DD"/>
                </a:solidFill>
                <a:latin typeface="Cambria" pitchFamily="18" charset="0"/>
              </a:rPr>
              <a:t> </a:t>
            </a:r>
            <a:r>
              <a:rPr lang="en-US" sz="2400" b="1" dirty="0" err="1">
                <a:solidFill>
                  <a:srgbClr val="0D30DD"/>
                </a:solidFill>
                <a:latin typeface="Cambria" pitchFamily="18" charset="0"/>
              </a:rPr>
              <a:t>hồ</a:t>
            </a:r>
            <a:r>
              <a:rPr lang="en-US" sz="2400" b="1" dirty="0">
                <a:solidFill>
                  <a:srgbClr val="0D30DD"/>
                </a:solidFill>
                <a:latin typeface="Cambria" pitchFamily="18" charset="0"/>
              </a:rPr>
              <a:t>, </a:t>
            </a:r>
            <a:r>
              <a:rPr lang="en-US" sz="2400" b="1" dirty="0" err="1">
                <a:solidFill>
                  <a:srgbClr val="0D30DD"/>
                </a:solidFill>
                <a:latin typeface="Cambria" pitchFamily="18" charset="0"/>
              </a:rPr>
              <a:t>đầm</a:t>
            </a:r>
            <a:r>
              <a:rPr lang="en-US" sz="2400" b="1" dirty="0">
                <a:solidFill>
                  <a:srgbClr val="0D30DD"/>
                </a:solidFill>
                <a:latin typeface="Cambria" pitchFamily="18" charset="0"/>
              </a:rPr>
              <a:t> </a:t>
            </a:r>
            <a:r>
              <a:rPr lang="en-US" sz="2400" b="1" dirty="0" err="1">
                <a:solidFill>
                  <a:srgbClr val="0D30DD"/>
                </a:solidFill>
                <a:latin typeface="Cambria" pitchFamily="18" charset="0"/>
              </a:rPr>
              <a:t>và</a:t>
            </a:r>
            <a:r>
              <a:rPr lang="en-US" sz="2400" b="1" dirty="0">
                <a:solidFill>
                  <a:srgbClr val="0D30DD"/>
                </a:solidFill>
                <a:latin typeface="Cambria" pitchFamily="18" charset="0"/>
              </a:rPr>
              <a:t> </a:t>
            </a:r>
            <a:r>
              <a:rPr lang="en-US" sz="2400" b="1" dirty="0" err="1">
                <a:solidFill>
                  <a:srgbClr val="0D30DD"/>
                </a:solidFill>
                <a:latin typeface="Cambria" pitchFamily="18" charset="0"/>
              </a:rPr>
              <a:t>nước</a:t>
            </a:r>
            <a:r>
              <a:rPr lang="en-US" sz="2400" b="1" dirty="0">
                <a:solidFill>
                  <a:srgbClr val="0D30DD"/>
                </a:solidFill>
                <a:latin typeface="Cambria" pitchFamily="18" charset="0"/>
              </a:rPr>
              <a:t> </a:t>
            </a:r>
            <a:r>
              <a:rPr lang="en-US" sz="2400" b="1" dirty="0" err="1">
                <a:solidFill>
                  <a:srgbClr val="0D30DD"/>
                </a:solidFill>
                <a:latin typeface="Cambria" pitchFamily="18" charset="0"/>
              </a:rPr>
              <a:t>ngầm</a:t>
            </a:r>
            <a:endParaRPr lang="en-US" sz="2400" b="1" dirty="0">
              <a:solidFill>
                <a:srgbClr val="0D30DD"/>
              </a:solidFill>
              <a:latin typeface="Cambria" pitchFamily="18" charset="0"/>
            </a:endParaRPr>
          </a:p>
        </p:txBody>
      </p:sp>
      <p:sp>
        <p:nvSpPr>
          <p:cNvPr id="25" name="Rectangle 24"/>
          <p:cNvSpPr/>
          <p:nvPr/>
        </p:nvSpPr>
        <p:spPr>
          <a:xfrm>
            <a:off x="645311" y="3739850"/>
            <a:ext cx="3657601" cy="1938992"/>
          </a:xfrm>
          <a:prstGeom prst="rect">
            <a:avLst/>
          </a:prstGeom>
          <a:solidFill>
            <a:srgbClr val="FFCCFF"/>
          </a:solidFill>
          <a:ln w="12700">
            <a:solidFill>
              <a:srgbClr val="0070C0"/>
            </a:solidFill>
          </a:ln>
        </p:spPr>
        <p:txBody>
          <a:bodyPr wrap="square">
            <a:spAutoFit/>
          </a:bodyPr>
          <a:lstStyle/>
          <a:p>
            <a:pPr algn="just">
              <a:spcBef>
                <a:spcPts val="600"/>
              </a:spcBef>
            </a:pPr>
            <a:r>
              <a:rPr lang="en-US" sz="2400" dirty="0">
                <a:latin typeface="Cambria" pitchFamily="18" charset="0"/>
                <a:ea typeface="Cambria" pitchFamily="18" charset="0"/>
                <a:cs typeface="Times New Roman"/>
              </a:rPr>
              <a:t>H</a:t>
            </a:r>
            <a:r>
              <a:rPr lang="vi-VN" sz="2400" dirty="0">
                <a:latin typeface="Cambria" pitchFamily="18" charset="0"/>
                <a:ea typeface="Cambria" pitchFamily="18" charset="0"/>
                <a:cs typeface="Times New Roman"/>
              </a:rPr>
              <a:t>ồ 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8148"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8201355"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Tây</a:t>
            </a:r>
            <a:endParaRPr lang="en-US" sz="1000" b="1" dirty="0"/>
          </a:p>
        </p:txBody>
      </p:sp>
      <p:sp>
        <p:nvSpPr>
          <p:cNvPr id="27" name="Rounded Rectangular Callout 26"/>
          <p:cNvSpPr/>
          <p:nvPr/>
        </p:nvSpPr>
        <p:spPr>
          <a:xfrm>
            <a:off x="9144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p>
        </p:txBody>
      </p:sp>
      <p:sp>
        <p:nvSpPr>
          <p:cNvPr id="32" name="Rounded Rectangular Callout 31"/>
          <p:cNvSpPr/>
          <p:nvPr/>
        </p:nvSpPr>
        <p:spPr>
          <a:xfrm>
            <a:off x="8153401"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Ba </a:t>
            </a:r>
            <a:r>
              <a:rPr lang="en-US" sz="1000" b="1" dirty="0" err="1"/>
              <a:t>bể</a:t>
            </a:r>
            <a:endParaRPr lang="en-US" sz="1000" b="1" dirty="0"/>
          </a:p>
        </p:txBody>
      </p:sp>
      <p:sp>
        <p:nvSpPr>
          <p:cNvPr id="35" name="Rounded Rectangular Callout 34"/>
          <p:cNvSpPr/>
          <p:nvPr/>
        </p:nvSpPr>
        <p:spPr>
          <a:xfrm>
            <a:off x="9296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p>
        </p:txBody>
      </p:sp>
      <p:sp>
        <p:nvSpPr>
          <p:cNvPr id="36" name="Rounded Rectangular Callout 35"/>
          <p:cNvSpPr/>
          <p:nvPr/>
        </p:nvSpPr>
        <p:spPr>
          <a:xfrm>
            <a:off x="8972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24" dur="500"/>
                                        <p:tgtEl>
                                          <p:spTgt spid="2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randombar(horizontal)">
                                      <p:cBhvr>
                                        <p:cTn id="32" dur="500"/>
                                        <p:tgtEl>
                                          <p:spTgt spid="26"/>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randombar(horizontal)">
                                      <p:cBhvr>
                                        <p:cTn id="35" dur="500"/>
                                        <p:tgtEl>
                                          <p:spTgt spid="27"/>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randombar(horizontal)">
                                      <p:cBhvr>
                                        <p:cTn id="38" dur="500"/>
                                        <p:tgtEl>
                                          <p:spTgt spid="3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randombar(horizontal)">
                                      <p:cBhvr>
                                        <p:cTn id="4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984500" y="6927"/>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latin typeface="Cambria" panose="02040503050406030204" pitchFamily="18" charset="0"/>
                <a:ea typeface="Cambria" panose="02040503050406030204" pitchFamily="18" charset="0"/>
              </a:rPr>
              <a:t>ĐỐ EM</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152400" y="845127"/>
            <a:ext cx="12039600" cy="2000548"/>
          </a:xfrm>
          <a:prstGeom prst="rect">
            <a:avLst/>
          </a:prstGeom>
          <a:noFill/>
        </p:spPr>
        <p:txBody>
          <a:bodyPr wrap="square" rtlCol="0">
            <a:spAutoFit/>
          </a:bodyPr>
          <a:lstStyle/>
          <a:p>
            <a:r>
              <a:rPr lang="en-US" sz="3200" i="1" dirty="0" err="1">
                <a:solidFill>
                  <a:srgbClr val="FF0000"/>
                </a:solidFill>
                <a:latin typeface="Cambria" pitchFamily="18" charset="0"/>
                <a:ea typeface="Cambria" pitchFamily="18" charset="0"/>
              </a:rPr>
              <a:t>Quan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sát</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các</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hình</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ảnh</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sau</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và</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hiểu</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biết</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của</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bản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thân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hãy</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cho</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biết</a:t>
            </a:r>
            <a:r>
              <a:rPr lang="en-US" sz="3200" i="1" dirty="0">
                <a:solidFill>
                  <a:srgbClr val="FF0000"/>
                </a:solidFill>
                <a:latin typeface="Cambria" pitchFamily="18" charset="0"/>
                <a:ea typeface="Cambria" pitchFamily="18" charset="0"/>
              </a:rPr>
              <a:t>:</a:t>
            </a:r>
          </a:p>
          <a:p>
            <a:r>
              <a:rPr lang="en-US" sz="3200" i="1" dirty="0">
                <a:solidFill>
                  <a:srgbClr val="FF0000"/>
                </a:solidFill>
                <a:latin typeface="Cambria" pitchFamily="18" charset="0"/>
                <a:ea typeface="Cambria" pitchFamily="18" charset="0"/>
              </a:rPr>
              <a:t>- </a:t>
            </a:r>
            <a:r>
              <a:rPr lang="vi-VN" sz="3200" i="1" dirty="0">
                <a:solidFill>
                  <a:srgbClr val="FF0000"/>
                </a:solidFill>
                <a:latin typeface="Cambria" pitchFamily="18" charset="0"/>
                <a:ea typeface="Cambria" pitchFamily="18" charset="0"/>
              </a:rPr>
              <a:t>Sông gì tiếng vó ngựa phi vang trời?</a:t>
            </a:r>
          </a:p>
          <a:p>
            <a:r>
              <a:rPr lang="en-US" sz="3200" i="1" dirty="0">
                <a:solidFill>
                  <a:srgbClr val="FF0000"/>
                </a:solidFill>
                <a:latin typeface="Cambria" pitchFamily="18" charset="0"/>
                <a:ea typeface="Cambria" pitchFamily="18" charset="0"/>
              </a:rPr>
              <a:t>- </a:t>
            </a:r>
            <a:r>
              <a:rPr lang="vi-VN" sz="3200" i="1" dirty="0">
                <a:solidFill>
                  <a:srgbClr val="FF0000"/>
                </a:solidFill>
                <a:latin typeface="Cambria" pitchFamily="18" charset="0"/>
                <a:ea typeface="Cambria" pitchFamily="18" charset="0"/>
              </a:rPr>
              <a:t>Sông gì chẳng thể nổi lên. Bởi tên của nó gắn liền dưới sâu</a:t>
            </a:r>
            <a:r>
              <a:rPr lang="en-US" sz="3200" i="1" dirty="0">
                <a:solidFill>
                  <a:srgbClr val="FF0000"/>
                </a:solidFill>
                <a:latin typeface="Cambria" pitchFamily="18" charset="0"/>
                <a:ea typeface="Cambria" pitchFamily="18" charset="0"/>
              </a:rPr>
              <a:t>?</a:t>
            </a:r>
            <a:endParaRPr lang="vi-VN" sz="3200" i="1" dirty="0">
              <a:solidFill>
                <a:srgbClr val="FF0000"/>
              </a:solidFill>
              <a:latin typeface="Cambria" pitchFamily="18" charset="0"/>
              <a:ea typeface="Cambria" pitchFamily="18" charset="0"/>
            </a:endParaRPr>
          </a:p>
          <a:p>
            <a:endParaRPr lang="en-US" sz="2400" dirty="0"/>
          </a:p>
        </p:txBody>
      </p:sp>
      <p:sp>
        <p:nvSpPr>
          <p:cNvPr id="3" name="TextBox 2"/>
          <p:cNvSpPr txBox="1"/>
          <p:nvPr/>
        </p:nvSpPr>
        <p:spPr>
          <a:xfrm>
            <a:off x="2438400" y="6135469"/>
            <a:ext cx="2971800" cy="646331"/>
          </a:xfrm>
          <a:prstGeom prst="rect">
            <a:avLst/>
          </a:prstGeom>
          <a:noFill/>
        </p:spPr>
        <p:txBody>
          <a:bodyPr wrap="square" rtlCol="0">
            <a:spAutoFit/>
          </a:bodyPr>
          <a:lstStyle/>
          <a:p>
            <a:pPr algn="ctr"/>
            <a:r>
              <a:rPr lang="en-US" sz="3600" b="1" dirty="0">
                <a:solidFill>
                  <a:srgbClr val="0D30DD"/>
                </a:solidFill>
                <a:latin typeface="Cambria" pitchFamily="18" charset="0"/>
                <a:ea typeface="Cambria" pitchFamily="18" charset="0"/>
              </a:rPr>
              <a:t>SÔNG MÃ</a:t>
            </a:r>
          </a:p>
        </p:txBody>
      </p:sp>
      <p:sp>
        <p:nvSpPr>
          <p:cNvPr id="12" name="TextBox 11"/>
          <p:cNvSpPr txBox="1"/>
          <p:nvPr/>
        </p:nvSpPr>
        <p:spPr>
          <a:xfrm>
            <a:off x="6781800" y="6135469"/>
            <a:ext cx="2971800" cy="646331"/>
          </a:xfrm>
          <a:prstGeom prst="rect">
            <a:avLst/>
          </a:prstGeom>
          <a:noFill/>
        </p:spPr>
        <p:txBody>
          <a:bodyPr wrap="square" rtlCol="0">
            <a:spAutoFit/>
          </a:bodyPr>
          <a:lstStyle/>
          <a:p>
            <a:pPr algn="ctr"/>
            <a:r>
              <a:rPr lang="en-US" sz="3600" b="1" dirty="0">
                <a:solidFill>
                  <a:srgbClr val="0D30DD"/>
                </a:solidFill>
                <a:latin typeface="Cambria" pitchFamily="18" charset="0"/>
                <a:ea typeface="Cambria" pitchFamily="18" charset="0"/>
              </a:rPr>
              <a:t>SÔNG ĐÁY</a:t>
            </a: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5548" y="2372689"/>
            <a:ext cx="5722652" cy="37627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2397655"/>
            <a:ext cx="5579534" cy="373781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randombar(horizontal)">
                                      <p:cBhvr>
                                        <p:cTn id="12" dur="500"/>
                                        <p:tgtEl>
                                          <p:spTgt spid="3075"/>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88122" y="1143000"/>
            <a:ext cx="8827479" cy="5532380"/>
          </a:xfrm>
          <a:prstGeom prst="roundRect">
            <a:avLst>
              <a:gd name="adj" fmla="val 2792"/>
            </a:avLst>
          </a:prstGeom>
          <a:blipFill>
            <a:blip r:embed="rId3"/>
            <a:stretch>
              <a:fillRect/>
            </a:stretch>
          </a:blipFill>
          <a:ln>
            <a:noFill/>
          </a:ln>
          <a:effectLst/>
        </p:spPr>
      </p:pic>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3048000" y="18288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a:solidFill>
                  <a:srgbClr val="FF0000"/>
                </a:solidFill>
                <a:latin typeface="Cambria" panose="02040503050406030204" pitchFamily="18" charset="0"/>
                <a:ea typeface="Cambria" panose="02040503050406030204" pitchFamily="18" charset="0"/>
              </a:rPr>
              <a:t>Quan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Atlat</a:t>
            </a:r>
            <a:r>
              <a:rPr lang="en-US" sz="2400" i="1" dirty="0">
                <a:solidFill>
                  <a:srgbClr val="FF0000"/>
                </a:solidFill>
                <a:latin typeface="Cambria" panose="02040503050406030204" pitchFamily="18" charset="0"/>
                <a:ea typeface="Cambria" panose="02040503050406030204" pitchFamily="18" charset="0"/>
              </a:rPr>
              <a:t> tr10, </a:t>
            </a:r>
            <a:r>
              <a:rPr lang="en-US" sz="2400" i="1" dirty="0" err="1">
                <a:solidFill>
                  <a:srgbClr val="FF0000"/>
                </a:solidFill>
                <a:latin typeface="Cambria" panose="02040503050406030204" pitchFamily="18" charset="0"/>
                <a:ea typeface="Cambria" panose="02040503050406030204" pitchFamily="18" charset="0"/>
              </a:rPr>
              <a:t>hãy</a:t>
            </a:r>
            <a:r>
              <a:rPr lang="en-US" sz="2400" i="1" dirty="0">
                <a:solidFill>
                  <a:srgbClr val="FF0000"/>
                </a:solidFill>
                <a:latin typeface="Cambria" panose="02040503050406030204" pitchFamily="18" charset="0"/>
                <a:ea typeface="Cambria" panose="02040503050406030204" pitchFamily="18" charset="0"/>
              </a:rPr>
              <a:t> k</a:t>
            </a:r>
            <a:r>
              <a:rPr lang="vi-VN" sz="2400" i="1" dirty="0">
                <a:solidFill>
                  <a:srgbClr val="FF0000"/>
                </a:solidFill>
                <a:latin typeface="Cambria" panose="02040503050406030204" pitchFamily="18" charset="0"/>
                <a:ea typeface="Cambria" panose="02040503050406030204" pitchFamily="18" charset="0"/>
              </a:rPr>
              <a:t>ể tên và xác định các hồ</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nhân</a:t>
            </a:r>
            <a:r>
              <a:rPr lang="en-US" sz="2400" i="1" dirty="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tạo</a:t>
            </a:r>
            <a:r>
              <a:rPr lang="en-US" sz="2400" i="1" dirty="0">
                <a:solidFill>
                  <a:srgbClr val="FF0000"/>
                </a:solidFill>
                <a:latin typeface="Cambria" panose="02040503050406030204" pitchFamily="18" charset="0"/>
                <a:ea typeface="Cambria" panose="02040503050406030204" pitchFamily="18" charset="0"/>
              </a:rPr>
              <a:t> </a:t>
            </a:r>
            <a:r>
              <a:rPr lang="vi-VN" sz="2400" i="1" dirty="0">
                <a:solidFill>
                  <a:srgbClr val="FF0000"/>
                </a:solidFill>
                <a:latin typeface="Cambria" panose="02040503050406030204" pitchFamily="18" charset="0"/>
                <a:ea typeface="Cambria" panose="02040503050406030204" pitchFamily="18" charset="0"/>
              </a:rPr>
              <a:t>của nước ta trên bản đồ.</a:t>
            </a: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799334" y="19812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715254" y="4402180"/>
            <a:ext cx="1332746" cy="1312821"/>
            <a:chOff x="328593" y="3259179"/>
            <a:chExt cx="1256547" cy="1465221"/>
          </a:xfrm>
        </p:grpSpPr>
        <p:pic>
          <p:nvPicPr>
            <p:cNvPr id="1028"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3064134"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Hương</a:t>
            </a:r>
            <a:r>
              <a:rPr lang="en-US" sz="2400"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(Lâm Đồng),...</a:t>
            </a:r>
          </a:p>
        </p:txBody>
      </p:sp>
      <p:pic>
        <p:nvPicPr>
          <p:cNvPr id="2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28148"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8590081"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Trị</a:t>
            </a:r>
            <a:r>
              <a:rPr lang="en-US" sz="1000" b="1" dirty="0"/>
              <a:t> An</a:t>
            </a:r>
          </a:p>
        </p:txBody>
      </p:sp>
      <p:sp>
        <p:nvSpPr>
          <p:cNvPr id="27" name="Rounded Rectangular Callout 26"/>
          <p:cNvSpPr/>
          <p:nvPr/>
        </p:nvSpPr>
        <p:spPr>
          <a:xfrm>
            <a:off x="8921517" y="4719952"/>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Xuân</a:t>
            </a:r>
            <a:r>
              <a:rPr lang="en-US" sz="1000" b="1" dirty="0"/>
              <a:t> </a:t>
            </a:r>
            <a:r>
              <a:rPr lang="en-US" sz="1000" b="1" dirty="0" err="1"/>
              <a:t>Hương</a:t>
            </a:r>
            <a:endParaRPr lang="en-US" sz="1000" b="1" dirty="0"/>
          </a:p>
        </p:txBody>
      </p:sp>
      <p:sp>
        <p:nvSpPr>
          <p:cNvPr id="32" name="Rounded Rectangular Callout 31"/>
          <p:cNvSpPr/>
          <p:nvPr/>
        </p:nvSpPr>
        <p:spPr>
          <a:xfrm>
            <a:off x="8001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Hòa</a:t>
            </a:r>
            <a:r>
              <a:rPr lang="en-US" sz="1000" b="1" dirty="0"/>
              <a:t> </a:t>
            </a:r>
            <a:r>
              <a:rPr lang="en-US" sz="1000" b="1" dirty="0" err="1"/>
              <a:t>Bình</a:t>
            </a:r>
            <a:endParaRPr lang="en-US" sz="1000" b="1" dirty="0"/>
          </a:p>
        </p:txBody>
      </p:sp>
      <p:sp>
        <p:nvSpPr>
          <p:cNvPr id="36" name="Rounded Rectangular Callout 35"/>
          <p:cNvSpPr/>
          <p:nvPr/>
        </p:nvSpPr>
        <p:spPr>
          <a:xfrm>
            <a:off x="7768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Dầu</a:t>
            </a:r>
            <a:r>
              <a:rPr lang="en-US" sz="1000" b="1" dirty="0"/>
              <a:t> </a:t>
            </a:r>
            <a:r>
              <a:rPr lang="en-US" sz="1000" b="1" dirty="0" err="1"/>
              <a:t>Tiếng</a:t>
            </a:r>
            <a:endParaRPr lang="en-US" sz="1000" b="1" dirty="0"/>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2296" name="Picture 8" descr="https://media.baosonla.org.vn/public/hieupt/2023-02-16/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8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209800" y="3581400"/>
            <a:ext cx="35814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6242994" y="3581400"/>
            <a:ext cx="3967806"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Hồ</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Trị</a:t>
            </a:r>
            <a:r>
              <a:rPr lang="en-US" dirty="0">
                <a:solidFill>
                  <a:prstClr val="black"/>
                </a:solidFill>
                <a:latin typeface="Cambria" pitchFamily="18" charset="0"/>
                <a:ea typeface="Cambria" pitchFamily="18" charset="0"/>
              </a:rPr>
              <a:t> An</a:t>
            </a:r>
          </a:p>
        </p:txBody>
      </p:sp>
      <p:sp>
        <p:nvSpPr>
          <p:cNvPr id="24" name="TextBox 23"/>
          <p:cNvSpPr txBox="1"/>
          <p:nvPr/>
        </p:nvSpPr>
        <p:spPr>
          <a:xfrm>
            <a:off x="1981200" y="6248400"/>
            <a:ext cx="40386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Ô Loan</a:t>
            </a:r>
          </a:p>
        </p:txBody>
      </p:sp>
      <p:sp>
        <p:nvSpPr>
          <p:cNvPr id="25" name="TextBox 24"/>
          <p:cNvSpPr txBox="1"/>
          <p:nvPr/>
        </p:nvSpPr>
        <p:spPr>
          <a:xfrm>
            <a:off x="6172200" y="6248400"/>
            <a:ext cx="4191000" cy="369332"/>
          </a:xfrm>
          <a:prstGeom prst="rect">
            <a:avLst/>
          </a:prstGeom>
          <a:noFill/>
        </p:spPr>
        <p:txBody>
          <a:bodyPr wrap="square" rtlCol="0">
            <a:spAutoFit/>
          </a:bodyPr>
          <a:lstStyle/>
          <a:p>
            <a:pPr algn="ctr"/>
            <a:r>
              <a:rPr lang="en-US" dirty="0" err="1">
                <a:solidFill>
                  <a:prstClr val="black"/>
                </a:solidFill>
                <a:latin typeface="Cambria" pitchFamily="18" charset="0"/>
                <a:ea typeface="Cambria" pitchFamily="18" charset="0"/>
              </a:rPr>
              <a:t>Đầm</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Thị</a:t>
            </a:r>
            <a:r>
              <a:rPr lang="en-US" dirty="0">
                <a:solidFill>
                  <a:prstClr val="black"/>
                </a:solidFill>
                <a:latin typeface="Cambria" pitchFamily="18" charset="0"/>
                <a:ea typeface="Cambria" pitchFamily="18" charset="0"/>
              </a:rPr>
              <a:t> </a:t>
            </a:r>
            <a:r>
              <a:rPr lang="en-US" dirty="0" err="1">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4890" y="1436168"/>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4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0" y="52343"/>
            <a:ext cx="12192000" cy="6781388"/>
          </a:xfrm>
          <a:prstGeom prst="roundRect">
            <a:avLst>
              <a:gd name="adj" fmla="val 2792"/>
            </a:avLst>
          </a:prstGeom>
          <a:blipFill>
            <a:blip r:embed="rId3"/>
            <a:stretch>
              <a:fillRect/>
            </a:stretch>
          </a:blipFill>
          <a:ln>
            <a:noFill/>
          </a:ln>
          <a:effectLst/>
        </p:spPr>
      </p:pic>
      <p:sp>
        <p:nvSpPr>
          <p:cNvPr id="16" name="Rectangle 15"/>
          <p:cNvSpPr/>
          <p:nvPr/>
        </p:nvSpPr>
        <p:spPr>
          <a:xfrm>
            <a:off x="152400" y="228600"/>
            <a:ext cx="6340735" cy="954107"/>
          </a:xfrm>
          <a:prstGeom prst="rect">
            <a:avLst/>
          </a:prstGeom>
          <a:solidFill>
            <a:srgbClr val="BCFCD4"/>
          </a:solidFill>
          <a:ln w="12700">
            <a:solidFill>
              <a:srgbClr val="009900"/>
            </a:solidFill>
          </a:ln>
        </p:spPr>
        <p:txBody>
          <a:bodyPr wrap="square">
            <a:spAutoFit/>
          </a:bodyPr>
          <a:lstStyle/>
          <a:p>
            <a:pPr algn="just"/>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nêu</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vai trò của hồ, đầm đối với sản xuất</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5" name="Rectangle 24"/>
          <p:cNvSpPr/>
          <p:nvPr/>
        </p:nvSpPr>
        <p:spPr>
          <a:xfrm>
            <a:off x="152400" y="1358964"/>
            <a:ext cx="6340735" cy="4124206"/>
          </a:xfrm>
          <a:prstGeom prst="rect">
            <a:avLst/>
          </a:prstGeom>
          <a:solidFill>
            <a:srgbClr val="FFCCFF"/>
          </a:solidFill>
          <a:ln w="12700">
            <a:solidFill>
              <a:srgbClr val="0070C0"/>
            </a:solidFill>
          </a:ln>
        </p:spPr>
        <p:txBody>
          <a:bodyPr wrap="square">
            <a:spAutoFit/>
          </a:bodyPr>
          <a:lstStyle/>
          <a:p>
            <a:pPr algn="just">
              <a:spcBef>
                <a:spcPts val="600"/>
              </a:spcBef>
            </a:pPr>
            <a:r>
              <a:rPr lang="en-US" sz="2800" dirty="0">
                <a:latin typeface="Times New Roman" panose="02020603050405020304" pitchFamily="18" charset="0"/>
                <a:ea typeface="Cambria" pitchFamily="18" charset="0"/>
                <a:cs typeface="Times New Roman" panose="02020603050405020304" pitchFamily="18" charset="0"/>
              </a:rPr>
              <a:t>-</a:t>
            </a:r>
            <a:r>
              <a:rPr lang="vi-VN" sz="2800" dirty="0">
                <a:latin typeface="Times New Roman" panose="02020603050405020304" pitchFamily="18" charset="0"/>
                <a:ea typeface="Cambria" pitchFamily="18" charset="0"/>
                <a:cs typeface="Times New Roman" panose="02020603050405020304" pitchFamily="18" charset="0"/>
              </a:rPr>
              <a:t> Nông nghiệp: cung cấp nước cho trồng trọt và chăn nuôi, nuôi trồng, đánh bắt thuỷ sản</a:t>
            </a:r>
            <a:r>
              <a:rPr lang="en-US" sz="2800" dirty="0">
                <a:latin typeface="Times New Roman" panose="02020603050405020304" pitchFamily="18" charset="0"/>
                <a:ea typeface="Cambria" pitchFamily="18" charset="0"/>
                <a:cs typeface="Times New Roman" panose="02020603050405020304" pitchFamily="18" charset="0"/>
              </a:rPr>
              <a:t> </a:t>
            </a:r>
            <a:r>
              <a:rPr lang="vi-VN" sz="2800" dirty="0">
                <a:latin typeface="Times New Roman" panose="02020603050405020304" pitchFamily="18" charset="0"/>
                <a:ea typeface="Cambria" pitchFamily="18" charset="0"/>
                <a:cs typeface="Times New Roman" panose="02020603050405020304" pitchFamily="18" charset="0"/>
              </a:rPr>
              <a:t>như đầm phá Tam Giang, đầm Thị Nại, hồ thuỷ điện Hoà Bình,...</a:t>
            </a:r>
          </a:p>
          <a:p>
            <a:pPr algn="just">
              <a:spcBef>
                <a:spcPts val="600"/>
              </a:spcBef>
            </a:pPr>
            <a:r>
              <a:rPr lang="en-US" sz="2800" dirty="0">
                <a:latin typeface="Times New Roman" panose="02020603050405020304" pitchFamily="18" charset="0"/>
                <a:ea typeface="Cambria" pitchFamily="18" charset="0"/>
                <a:cs typeface="Times New Roman" panose="02020603050405020304" pitchFamily="18" charset="0"/>
              </a:rPr>
              <a:t>-</a:t>
            </a:r>
            <a:r>
              <a:rPr lang="vi-VN" sz="2800" dirty="0">
                <a:latin typeface="Times New Roman" panose="02020603050405020304" pitchFamily="18" charset="0"/>
                <a:ea typeface="Cambria" pitchFamily="18" charset="0"/>
                <a:cs typeface="Times New Roman" panose="02020603050405020304" pitchFamily="18" charset="0"/>
              </a:rPr>
              <a:t> Công nghiệp: phát triển thuỷ điện</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như</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các</a:t>
            </a:r>
            <a:r>
              <a:rPr lang="en-US" sz="2800" dirty="0">
                <a:latin typeface="Times New Roman" panose="02020603050405020304" pitchFamily="18" charset="0"/>
                <a:ea typeface="Cambria" pitchFamily="18" charset="0"/>
                <a:cs typeface="Times New Roman" panose="02020603050405020304" pitchFamily="18" charset="0"/>
              </a:rPr>
              <a:t> </a:t>
            </a:r>
            <a:r>
              <a:rPr lang="en-US" sz="2800" dirty="0" err="1">
                <a:latin typeface="Times New Roman" panose="02020603050405020304" pitchFamily="18" charset="0"/>
                <a:ea typeface="Cambria" pitchFamily="18" charset="0"/>
                <a:cs typeface="Times New Roman" panose="02020603050405020304" pitchFamily="18" charset="0"/>
              </a:rPr>
              <a:t>hồ</a:t>
            </a:r>
            <a:r>
              <a:rPr lang="en-US" sz="2800" dirty="0">
                <a:latin typeface="Times New Roman" panose="02020603050405020304" pitchFamily="18" charset="0"/>
                <a:ea typeface="Cambria" pitchFamily="18" charset="0"/>
                <a:cs typeface="Times New Roman" panose="02020603050405020304" pitchFamily="18" charset="0"/>
              </a:rPr>
              <a:t> </a:t>
            </a:r>
            <a:r>
              <a:rPr lang="es-ES" sz="2800" dirty="0" err="1">
                <a:latin typeface="Times New Roman" panose="02020603050405020304" pitchFamily="18" charset="0"/>
                <a:ea typeface="Cambria" pitchFamily="18" charset="0"/>
                <a:cs typeface="Times New Roman" panose="02020603050405020304" pitchFamily="18" charset="0"/>
              </a:rPr>
              <a:t>Hoà</a:t>
            </a:r>
            <a:r>
              <a:rPr lang="es-ES" sz="2800" dirty="0">
                <a:latin typeface="Times New Roman" panose="02020603050405020304" pitchFamily="18" charset="0"/>
                <a:ea typeface="Cambria" pitchFamily="18" charset="0"/>
                <a:cs typeface="Times New Roman" panose="02020603050405020304" pitchFamily="18" charset="0"/>
              </a:rPr>
              <a:t> </a:t>
            </a:r>
            <a:r>
              <a:rPr lang="es-ES" sz="2800" dirty="0" err="1">
                <a:latin typeface="Times New Roman" panose="02020603050405020304" pitchFamily="18" charset="0"/>
                <a:ea typeface="Cambria" pitchFamily="18" charset="0"/>
                <a:cs typeface="Times New Roman" panose="02020603050405020304" pitchFamily="18" charset="0"/>
              </a:rPr>
              <a:t>Bình</a:t>
            </a:r>
            <a:r>
              <a:rPr lang="es-ES" sz="2800" dirty="0">
                <a:latin typeface="Times New Roman" panose="02020603050405020304" pitchFamily="18" charset="0"/>
                <a:ea typeface="Cambria" pitchFamily="18" charset="0"/>
                <a:cs typeface="Times New Roman" panose="02020603050405020304" pitchFamily="18" charset="0"/>
              </a:rPr>
              <a:t>, </a:t>
            </a:r>
            <a:r>
              <a:rPr lang="es-ES" sz="2800" dirty="0" err="1">
                <a:latin typeface="Times New Roman" panose="02020603050405020304" pitchFamily="18" charset="0"/>
                <a:ea typeface="Cambria" pitchFamily="18" charset="0"/>
                <a:cs typeface="Times New Roman" panose="02020603050405020304" pitchFamily="18" charset="0"/>
              </a:rPr>
              <a:t>Sơn</a:t>
            </a:r>
            <a:r>
              <a:rPr lang="es-ES" sz="2800" dirty="0">
                <a:latin typeface="Times New Roman" panose="02020603050405020304" pitchFamily="18" charset="0"/>
                <a:ea typeface="Cambria" pitchFamily="18" charset="0"/>
                <a:cs typeface="Times New Roman" panose="02020603050405020304" pitchFamily="18" charset="0"/>
              </a:rPr>
              <a:t> La, </a:t>
            </a:r>
            <a:r>
              <a:rPr lang="es-ES" sz="2800" dirty="0" err="1">
                <a:latin typeface="Times New Roman" panose="02020603050405020304" pitchFamily="18" charset="0"/>
                <a:ea typeface="Cambria" pitchFamily="18" charset="0"/>
                <a:cs typeface="Times New Roman" panose="02020603050405020304" pitchFamily="18" charset="0"/>
              </a:rPr>
              <a:t>Yaly</a:t>
            </a:r>
            <a:r>
              <a:rPr lang="es-ES" sz="2800" dirty="0">
                <a:latin typeface="Times New Roman" panose="02020603050405020304" pitchFamily="18" charset="0"/>
                <a:ea typeface="Cambria" pitchFamily="18" charset="0"/>
                <a:cs typeface="Times New Roman" panose="02020603050405020304" pitchFamily="18" charset="0"/>
              </a:rPr>
              <a:t>,..</a:t>
            </a:r>
            <a:r>
              <a:rPr lang="vi-VN" sz="2800" dirty="0">
                <a:latin typeface="Times New Roman" panose="02020603050405020304" pitchFamily="18" charset="0"/>
                <a:ea typeface="Cambria" pitchFamily="18" charset="0"/>
                <a:cs typeface="Times New Roman" panose="02020603050405020304" pitchFamily="18" charset="0"/>
              </a:rPr>
              <a:t>,  cung cấp nước cho các ngành công nghiệp.</a:t>
            </a:r>
          </a:p>
          <a:p>
            <a:pPr algn="just">
              <a:spcBef>
                <a:spcPts val="600"/>
              </a:spcBef>
            </a:pPr>
            <a:r>
              <a:rPr lang="en-US" sz="2800" dirty="0">
                <a:latin typeface="Times New Roman" panose="02020603050405020304" pitchFamily="18" charset="0"/>
                <a:ea typeface="Cambria" pitchFamily="18" charset="0"/>
                <a:cs typeface="Times New Roman" panose="02020603050405020304" pitchFamily="18" charset="0"/>
              </a:rPr>
              <a:t>-</a:t>
            </a:r>
            <a:r>
              <a:rPr lang="vi-VN" sz="2800" dirty="0">
                <a:latin typeface="Times New Roman" panose="02020603050405020304" pitchFamily="18" charset="0"/>
                <a:ea typeface="Cambria" pitchFamily="18" charset="0"/>
                <a:cs typeface="Times New Roman" panose="02020603050405020304" pitchFamily="18" charset="0"/>
              </a:rPr>
              <a:t> Dịch vụ: có giá trị về giao thông, phát triển du lịch</a:t>
            </a:r>
            <a:r>
              <a:rPr lang="en-US" sz="2800" dirty="0">
                <a:latin typeface="Times New Roman" panose="02020603050405020304" pitchFamily="18" charset="0"/>
                <a:ea typeface="Cambria" pitchFamily="18" charset="0"/>
                <a:cs typeface="Times New Roman" panose="02020603050405020304" pitchFamily="18" charset="0"/>
              </a:rPr>
              <a:t> </a:t>
            </a:r>
            <a:r>
              <a:rPr lang="vi-VN" sz="2800" dirty="0">
                <a:latin typeface="Times New Roman" panose="02020603050405020304" pitchFamily="18" charset="0"/>
                <a:ea typeface="Cambria" pitchFamily="18" charset="0"/>
                <a:cs typeface="Times New Roman" panose="02020603050405020304" pitchFamily="18" charset="0"/>
              </a:rPr>
              <a:t>như hồ Tơ Nưng, hồ Ba Bể,…</a:t>
            </a:r>
          </a:p>
        </p:txBody>
      </p:sp>
      <p:pic>
        <p:nvPicPr>
          <p:cNvPr id="35" name="Picture 34"/>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6660283" y="142945"/>
            <a:ext cx="5531717" cy="6662711"/>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randombar(horizontal)">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24" dur="500"/>
                                        <p:tgtEl>
                                          <p:spTgt spid="25">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29" dur="500"/>
                                        <p:tgtEl>
                                          <p:spTgt spid="25">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34"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12192000" cy="954107"/>
          </a:xfrm>
          <a:prstGeom prst="rect">
            <a:avLst/>
          </a:prstGeom>
          <a:solidFill>
            <a:srgbClr val="BCFCD4"/>
          </a:solidFill>
          <a:ln w="12700">
            <a:solidFill>
              <a:srgbClr val="009900"/>
            </a:solidFill>
          </a:ln>
        </p:spPr>
        <p:txBody>
          <a:bodyPr wrap="square">
            <a:spAutoFit/>
          </a:bodyPr>
          <a:lstStyle/>
          <a:p>
            <a:pPr algn="just"/>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nêu</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vi-VN"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vai trò của hồ, đầm đối</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với</a:t>
            </a:r>
            <a:r>
              <a:rPr lang="vi-VN"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sản</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xuất</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r>
              <a:rPr lang="vi-VN"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hoạt</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môi</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trường</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06202BAE-CD79-FBA8-EC8A-965B3CE9E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4200" y="954106"/>
            <a:ext cx="5257800"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3C49F9FC-B9BD-2247-2F87-301A37C95E3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34200" y="3907320"/>
            <a:ext cx="5257800" cy="29506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31C38C13-C82C-657A-A666-5D225B15EBFB}"/>
              </a:ext>
            </a:extLst>
          </p:cNvPr>
          <p:cNvSpPr txBox="1"/>
          <p:nvPr/>
        </p:nvSpPr>
        <p:spPr>
          <a:xfrm>
            <a:off x="6934200" y="3505200"/>
            <a:ext cx="3276600" cy="369332"/>
          </a:xfrm>
          <a:prstGeom prst="rect">
            <a:avLst/>
          </a:prstGeom>
          <a:noFill/>
        </p:spPr>
        <p:txBody>
          <a:bodyPr wrap="square" rtlCol="0">
            <a:spAutoFit/>
          </a:bodyPr>
          <a:lstStyle/>
          <a:p>
            <a:pPr algn="ctr"/>
            <a:r>
              <a:rPr lang="en-US" dirty="0" err="1">
                <a:latin typeface="Cambria" pitchFamily="18" charset="0"/>
                <a:ea typeface="Cambria" pitchFamily="18" charset="0"/>
              </a:rPr>
              <a:t>Cung</a:t>
            </a:r>
            <a:r>
              <a:rPr lang="en-US" dirty="0">
                <a:latin typeface="Cambria" pitchFamily="18" charset="0"/>
                <a:ea typeface="Cambria" pitchFamily="18" charset="0"/>
              </a:rPr>
              <a:t> </a:t>
            </a:r>
            <a:r>
              <a:rPr lang="en-US" dirty="0" err="1">
                <a:latin typeface="Cambria" pitchFamily="18" charset="0"/>
                <a:ea typeface="Cambria" pitchFamily="18" charset="0"/>
              </a:rPr>
              <a:t>cấp</a:t>
            </a:r>
            <a:r>
              <a:rPr lang="en-US" dirty="0">
                <a:latin typeface="Cambria" pitchFamily="18" charset="0"/>
                <a:ea typeface="Cambria" pitchFamily="18" charset="0"/>
              </a:rPr>
              <a:t> </a:t>
            </a:r>
            <a:r>
              <a:rPr lang="en-US" dirty="0" err="1">
                <a:latin typeface="Cambria" pitchFamily="18" charset="0"/>
                <a:ea typeface="Cambria" pitchFamily="18" charset="0"/>
              </a:rPr>
              <a:t>nước</a:t>
            </a:r>
            <a:r>
              <a:rPr lang="en-US" dirty="0">
                <a:latin typeface="Cambria" pitchFamily="18" charset="0"/>
                <a:ea typeface="Cambria" pitchFamily="18" charset="0"/>
              </a:rPr>
              <a:t> </a:t>
            </a:r>
            <a:r>
              <a:rPr lang="en-US" dirty="0" err="1">
                <a:latin typeface="Cambria" pitchFamily="18" charset="0"/>
                <a:ea typeface="Cambria" pitchFamily="18" charset="0"/>
              </a:rPr>
              <a:t>sinh</a:t>
            </a:r>
            <a:r>
              <a:rPr lang="en-US" dirty="0">
                <a:latin typeface="Cambria" pitchFamily="18" charset="0"/>
                <a:ea typeface="Cambria" pitchFamily="18" charset="0"/>
              </a:rPr>
              <a:t> </a:t>
            </a:r>
            <a:r>
              <a:rPr lang="en-US" dirty="0" err="1">
                <a:latin typeface="Cambria" pitchFamily="18" charset="0"/>
                <a:ea typeface="Cambria" pitchFamily="18" charset="0"/>
              </a:rPr>
              <a:t>hoạt</a:t>
            </a:r>
            <a:endParaRPr lang="en-US" dirty="0">
              <a:latin typeface="Cambria" pitchFamily="18" charset="0"/>
              <a:ea typeface="Cambria" pitchFamily="18" charset="0"/>
            </a:endParaRPr>
          </a:p>
        </p:txBody>
      </p:sp>
      <p:sp>
        <p:nvSpPr>
          <p:cNvPr id="8" name="TextBox 7">
            <a:extLst>
              <a:ext uri="{FF2B5EF4-FFF2-40B4-BE49-F238E27FC236}">
                <a16:creationId xmlns:a16="http://schemas.microsoft.com/office/drawing/2014/main" id="{32930C1D-5AA8-C321-4751-FAB3792388C4}"/>
              </a:ext>
            </a:extLst>
          </p:cNvPr>
          <p:cNvSpPr txBox="1"/>
          <p:nvPr/>
        </p:nvSpPr>
        <p:spPr>
          <a:xfrm>
            <a:off x="31954" y="1066800"/>
            <a:ext cx="6902245" cy="5693866"/>
          </a:xfrm>
          <a:prstGeom prst="rect">
            <a:avLst/>
          </a:prstGeom>
          <a:noFill/>
        </p:spPr>
        <p:txBody>
          <a:bodyPr wrap="square">
            <a:spAutoFit/>
          </a:bodyPr>
          <a:lstStyle/>
          <a:p>
            <a:pPr algn="just"/>
            <a:r>
              <a:rPr lang="nl-NL" sz="2800" b="1" i="1" dirty="0">
                <a:effectLst/>
                <a:latin typeface="Times New Roman" panose="02020603050405020304" pitchFamily="18" charset="0"/>
                <a:ea typeface="Times New Roman" panose="02020603050405020304" pitchFamily="18" charset="0"/>
                <a:cs typeface="Times New Roman" panose="02020603050405020304" pitchFamily="18" charset="0"/>
              </a:rPr>
              <a:t>a. Vai trò của hồ, đầm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Nuôi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khách</a:t>
            </a:r>
            <a:r>
              <a:rPr lang="en-US" sz="2800" dirty="0">
                <a:latin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Cung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thuỷ</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chảy</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Cung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môi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1688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p:cNvSpPr txBox="1">
            <a:spLocks/>
          </p:cNvSpPr>
          <p:nvPr/>
        </p:nvSpPr>
        <p:spPr>
          <a:xfrm>
            <a:off x="457200" y="228600"/>
            <a:ext cx="41013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solidFill>
                  <a:srgbClr val="0D30DD"/>
                </a:solidFill>
                <a:latin typeface="Times New Roman" panose="02020603050405020304" pitchFamily="18" charset="0"/>
                <a:cs typeface="Times New Roman" panose="02020603050405020304" pitchFamily="18" charset="0"/>
              </a:rPr>
              <a:t>b. Vai </a:t>
            </a:r>
            <a:r>
              <a:rPr lang="en-US" sz="2800" b="1" dirty="0" err="1">
                <a:solidFill>
                  <a:srgbClr val="0D30DD"/>
                </a:solidFill>
                <a:latin typeface="Times New Roman" panose="02020603050405020304" pitchFamily="18" charset="0"/>
                <a:cs typeface="Times New Roman" panose="02020603050405020304" pitchFamily="18" charset="0"/>
              </a:rPr>
              <a:t>trò</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của</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nước</a:t>
            </a:r>
            <a:r>
              <a:rPr lang="en-US" sz="2800" b="1" dirty="0">
                <a:solidFill>
                  <a:srgbClr val="0D30DD"/>
                </a:solidFill>
                <a:latin typeface="Times New Roman" panose="02020603050405020304" pitchFamily="18" charset="0"/>
                <a:cs typeface="Times New Roman" panose="02020603050405020304" pitchFamily="18" charset="0"/>
              </a:rPr>
              <a:t> </a:t>
            </a:r>
            <a:r>
              <a:rPr lang="en-US" sz="2800" b="1" dirty="0" err="1">
                <a:solidFill>
                  <a:srgbClr val="0D30DD"/>
                </a:solidFill>
                <a:latin typeface="Times New Roman" panose="02020603050405020304" pitchFamily="18" charset="0"/>
                <a:cs typeface="Times New Roman" panose="02020603050405020304" pitchFamily="18" charset="0"/>
              </a:rPr>
              <a:t>ngầm</a:t>
            </a:r>
            <a:endParaRPr lang="en-US" sz="2800" b="1" dirty="0">
              <a:solidFill>
                <a:srgbClr val="0D30DD"/>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457200" y="1143000"/>
            <a:ext cx="11125200" cy="954107"/>
          </a:xfrm>
          <a:prstGeom prst="rect">
            <a:avLst/>
          </a:prstGeom>
          <a:solidFill>
            <a:srgbClr val="BCFCD4"/>
          </a:solidFill>
          <a:ln w="12700">
            <a:solidFill>
              <a:srgbClr val="009900"/>
            </a:solidFill>
          </a:ln>
        </p:spPr>
        <p:txBody>
          <a:bodyPr wrap="square">
            <a:spAutoFit/>
          </a:bodyPr>
          <a:lstStyle/>
          <a:p>
            <a:pPr algn="just"/>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Quan</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sát</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các</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ảnh</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kênh</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chữ</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SGK, </a:t>
            </a:r>
            <a:r>
              <a:rPr lang="vi-VN"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cho biết nước ngầm là gì?</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N</a:t>
            </a:r>
            <a:r>
              <a:rPr lang="vi-VN"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êu vai trò của nước ngầm đối với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sinh</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hoạt</a:t>
            </a:r>
            <a:r>
              <a:rPr lang="en-US"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a:t>
            </a:r>
            <a:endParaRPr lang="vi-VN" sz="2800" b="1" i="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2EF80B3-8463-1ED7-2B49-A39813068D1B}"/>
              </a:ext>
            </a:extLst>
          </p:cNvPr>
          <p:cNvSpPr txBox="1"/>
          <p:nvPr/>
        </p:nvSpPr>
        <p:spPr>
          <a:xfrm>
            <a:off x="609600" y="914400"/>
            <a:ext cx="11353800" cy="3108543"/>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Cung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du </a:t>
            </a:r>
            <a:r>
              <a:rPr lang="en-US" sz="2800" dirty="0" err="1">
                <a:latin typeface="Times New Roman" panose="02020603050405020304" pitchFamily="18" charset="0"/>
                <a:cs typeface="Times New Roman" panose="02020603050405020304" pitchFamily="18" charset="0"/>
              </a:rPr>
              <a:t>lịch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bệnh</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1443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1" nodeType="clickEffect">
                                  <p:stCondLst>
                                    <p:cond delay="0"/>
                                  </p:stCondLst>
                                  <p:childTnLst>
                                    <p:animEffect transition="out" filter="wedge">
                                      <p:cBhvr>
                                        <p:cTn id="11" dur="2000"/>
                                        <p:tgtEl>
                                          <p:spTgt spid="16"/>
                                        </p:tgtEl>
                                      </p:cBhvr>
                                    </p:animEffect>
                                    <p:set>
                                      <p:cBhvr>
                                        <p:cTn id="12" dur="1" fill="hold">
                                          <p:stCondLst>
                                            <p:cond delay="1999"/>
                                          </p:stCondLst>
                                        </p:cTn>
                                        <p:tgtEl>
                                          <p:spTgt spid="16"/>
                                        </p:tgtEl>
                                        <p:attrNameLst>
                                          <p:attrName>style.visibility</p:attrName>
                                        </p:attrNameLst>
                                      </p:cBhvr>
                                      <p:to>
                                        <p:strVal val="hidden"/>
                                      </p:to>
                                    </p:se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69344" y="52392"/>
            <a:ext cx="9022456" cy="7477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553444"/>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64902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20" name="Title 1"/>
          <p:cNvSpPr txBox="1">
            <a:spLocks/>
          </p:cNvSpPr>
          <p:nvPr/>
        </p:nvSpPr>
        <p:spPr>
          <a:xfrm>
            <a:off x="3290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FF0000"/>
                </a:solidFill>
                <a:latin typeface="Cambria" pitchFamily="18" charset="0"/>
              </a:rPr>
              <a:t>EM CÓ BIẾT?</a:t>
            </a:r>
          </a:p>
        </p:txBody>
      </p:sp>
      <p:sp>
        <p:nvSpPr>
          <p:cNvPr id="22" name="Rectangle 21"/>
          <p:cNvSpPr/>
          <p:nvPr/>
        </p:nvSpPr>
        <p:spPr>
          <a:xfrm>
            <a:off x="457200" y="755834"/>
            <a:ext cx="11048999" cy="3108543"/>
          </a:xfrm>
          <a:prstGeom prst="rect">
            <a:avLst/>
          </a:prstGeom>
        </p:spPr>
        <p:txBody>
          <a:bodyPr wrap="square">
            <a:spAutoFit/>
          </a:bodyPr>
          <a:lstStyle/>
          <a:p>
            <a:pPr algn="just"/>
            <a:r>
              <a:rPr lang="vi-VN" sz="28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2800" dirty="0">
              <a:solidFill>
                <a:srgbClr val="0000FF"/>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131309"/>
            <a:ext cx="6172200"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67239"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84331" y="1843601"/>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Luyện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67239" y="1976736"/>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đồ</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84331" y="1843601"/>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1926898" y="4343400"/>
            <a:ext cx="951368" cy="818167"/>
            <a:chOff x="328593" y="3144943"/>
            <a:chExt cx="1256547" cy="1340780"/>
          </a:xfrm>
        </p:grpSpPr>
        <p:pic>
          <p:nvPicPr>
            <p:cNvPr id="24"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1084"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4114801"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Đà</a:t>
            </a:r>
            <a:endParaRPr lang="en-US" sz="1000" b="1" dirty="0"/>
          </a:p>
        </p:txBody>
      </p:sp>
      <p:sp>
        <p:nvSpPr>
          <p:cNvPr id="6" name="Rounded Rectangular Callout 5"/>
          <p:cNvSpPr/>
          <p:nvPr/>
        </p:nvSpPr>
        <p:spPr>
          <a:xfrm>
            <a:off x="3912737"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Chảy</a:t>
            </a:r>
            <a:endParaRPr lang="en-US" sz="1000" b="1" dirty="0"/>
          </a:p>
        </p:txBody>
      </p:sp>
      <p:sp>
        <p:nvSpPr>
          <p:cNvPr id="7" name="Rounded Rectangular Callout 6"/>
          <p:cNvSpPr/>
          <p:nvPr/>
        </p:nvSpPr>
        <p:spPr>
          <a:xfrm>
            <a:off x="4072239"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Lô</a:t>
            </a:r>
            <a:endParaRPr lang="en-US" sz="1000" b="1" dirty="0"/>
          </a:p>
        </p:txBody>
      </p:sp>
      <p:sp>
        <p:nvSpPr>
          <p:cNvPr id="8" name="Rounded Rectangular Callout 7"/>
          <p:cNvSpPr/>
          <p:nvPr/>
        </p:nvSpPr>
        <p:spPr>
          <a:xfrm>
            <a:off x="5053605"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Gâm</a:t>
            </a:r>
            <a:endParaRPr lang="en-US" sz="1000" b="1" dirty="0"/>
          </a:p>
        </p:txBody>
      </p:sp>
      <p:sp>
        <p:nvSpPr>
          <p:cNvPr id="9" name="Rounded Rectangular Callout 8"/>
          <p:cNvSpPr/>
          <p:nvPr/>
        </p:nvSpPr>
        <p:spPr>
          <a:xfrm>
            <a:off x="5446704"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Đáy</a:t>
            </a:r>
            <a:endParaRPr lang="en-US" sz="1000" b="1" dirty="0"/>
          </a:p>
        </p:txBody>
      </p:sp>
      <p:sp>
        <p:nvSpPr>
          <p:cNvPr id="10" name="Rounded Rectangular Callout 9"/>
          <p:cNvSpPr/>
          <p:nvPr/>
        </p:nvSpPr>
        <p:spPr>
          <a:xfrm>
            <a:off x="5638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Sông</a:t>
            </a:r>
            <a:r>
              <a:rPr lang="en-US" sz="1000" b="1" dirty="0"/>
              <a:t> </a:t>
            </a:r>
            <a:r>
              <a:rPr lang="en-US" sz="1000" b="1" dirty="0" err="1"/>
              <a:t>Trà</a:t>
            </a:r>
            <a:r>
              <a:rPr lang="en-US" sz="1000" b="1" dirty="0"/>
              <a:t> </a:t>
            </a:r>
            <a:r>
              <a:rPr lang="en-US" sz="1000" b="1" dirty="0" err="1"/>
              <a:t>Lý</a:t>
            </a:r>
            <a:endParaRPr lang="en-US" sz="1000" b="1" dirty="0"/>
          </a:p>
        </p:txBody>
      </p:sp>
      <p:sp>
        <p:nvSpPr>
          <p:cNvPr id="11" name="Rounded Rectangular Callout 10"/>
          <p:cNvSpPr/>
          <p:nvPr/>
        </p:nvSpPr>
        <p:spPr>
          <a:xfrm>
            <a:off x="5307364"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Tây</a:t>
            </a:r>
            <a:endParaRPr lang="en-US" sz="1000" b="1" dirty="0"/>
          </a:p>
        </p:txBody>
      </p:sp>
      <p:sp>
        <p:nvSpPr>
          <p:cNvPr id="12" name="Rounded Rectangular Callout 11"/>
          <p:cNvSpPr/>
          <p:nvPr/>
        </p:nvSpPr>
        <p:spPr>
          <a:xfrm>
            <a:off x="6575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a:t>
            </a:r>
            <a:r>
              <a:rPr lang="en-US" sz="1000" b="1" dirty="0" err="1"/>
              <a:t>Thị</a:t>
            </a:r>
            <a:r>
              <a:rPr lang="en-US" sz="1000" b="1" dirty="0"/>
              <a:t> </a:t>
            </a:r>
            <a:r>
              <a:rPr lang="en-US" sz="1000" b="1" dirty="0" err="1"/>
              <a:t>Nại</a:t>
            </a:r>
            <a:endParaRPr lang="en-US" sz="1000" b="1" dirty="0"/>
          </a:p>
        </p:txBody>
      </p:sp>
      <p:sp>
        <p:nvSpPr>
          <p:cNvPr id="13" name="Rounded Rectangular Callout 12"/>
          <p:cNvSpPr/>
          <p:nvPr/>
        </p:nvSpPr>
        <p:spPr>
          <a:xfrm>
            <a:off x="5244482"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Ba </a:t>
            </a:r>
            <a:r>
              <a:rPr lang="en-US" sz="1000" b="1" dirty="0" err="1"/>
              <a:t>bể</a:t>
            </a:r>
            <a:endParaRPr lang="en-US" sz="1000" b="1" dirty="0"/>
          </a:p>
        </p:txBody>
      </p:sp>
      <p:sp>
        <p:nvSpPr>
          <p:cNvPr id="14" name="Rounded Rectangular Callout 13"/>
          <p:cNvSpPr/>
          <p:nvPr/>
        </p:nvSpPr>
        <p:spPr>
          <a:xfrm>
            <a:off x="6705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Đầm</a:t>
            </a:r>
            <a:r>
              <a:rPr lang="en-US" sz="1000" b="1" dirty="0"/>
              <a:t> Ô Loan</a:t>
            </a:r>
          </a:p>
        </p:txBody>
      </p:sp>
      <p:sp>
        <p:nvSpPr>
          <p:cNvPr id="15" name="Rounded Rectangular Callout 14"/>
          <p:cNvSpPr/>
          <p:nvPr/>
        </p:nvSpPr>
        <p:spPr>
          <a:xfrm>
            <a:off x="6254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a:t>Hồ</a:t>
            </a:r>
            <a:r>
              <a:rPr lang="en-US" sz="1000" b="1" dirty="0"/>
              <a:t> </a:t>
            </a:r>
            <a:r>
              <a:rPr lang="en-US" sz="1000" b="1" dirty="0" err="1"/>
              <a:t>Lắc</a:t>
            </a:r>
            <a:endParaRPr lang="en-US" sz="1000" b="1" dirty="0"/>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7328" y="1080816"/>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65062"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1569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3" name="Rounded Rectangle 12"/>
          <p:cNvSpPr/>
          <p:nvPr/>
        </p:nvSpPr>
        <p:spPr>
          <a:xfrm>
            <a:off x="1665288" y="1143001"/>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3146591"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3132736"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3244090"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4</a:t>
            </a:r>
          </a:p>
        </p:txBody>
      </p:sp>
      <p:sp>
        <p:nvSpPr>
          <p:cNvPr id="26" name="Text Box 9"/>
          <p:cNvSpPr txBox="1">
            <a:spLocks noChangeArrowheads="1"/>
          </p:cNvSpPr>
          <p:nvPr/>
        </p:nvSpPr>
        <p:spPr bwMode="auto">
          <a:xfrm>
            <a:off x="1976587" y="1295400"/>
            <a:ext cx="4729013" cy="461665"/>
          </a:xfrm>
          <a:prstGeom prst="rect">
            <a:avLst/>
          </a:prstGeom>
          <a:solidFill>
            <a:srgbClr val="FFFF00"/>
          </a:solidFill>
          <a:ln w="28575">
            <a:solidFill>
              <a:srgbClr val="FF0000"/>
            </a:solidFill>
            <a:miter lim="800000"/>
            <a:headEnd/>
            <a:tailEnd/>
          </a:ln>
          <a:effec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Vận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3823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LUYỆN TẬP VÀ VẬN DỤNG</a:t>
            </a:r>
          </a:p>
        </p:txBody>
      </p:sp>
      <p:sp>
        <p:nvSpPr>
          <p:cNvPr id="21" name="Rectangle 20"/>
          <p:cNvSpPr/>
          <p:nvPr/>
        </p:nvSpPr>
        <p:spPr>
          <a:xfrm>
            <a:off x="2971800"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013112"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2056998" y="4267200"/>
            <a:ext cx="857086" cy="914400"/>
            <a:chOff x="328593" y="3259179"/>
            <a:chExt cx="1256547" cy="1465221"/>
          </a:xfrm>
        </p:grpSpPr>
        <p:pic>
          <p:nvPicPr>
            <p:cNvPr id="24" name="Picture 4"/>
            <p:cNvPicPr>
              <a:picLocks noChangeAspect="1" noChangeArrowheads="1"/>
            </p:cNvPicPr>
            <p:nvPr/>
          </p:nvPicPr>
          <p:blipFill>
            <a:blip r:embed="rId6">
              <a:extLst>
                <a:ext uri="{BEBA8EAE-BF5A-486C-A8C5-ECC9F3942E4B}">
                  <a14:imgProps xmlns:a14="http://schemas.microsoft.com/office/drawing/2010/main">
                    <a14:imgLayer r:embed="rId7">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2970962" y="3023748"/>
            <a:ext cx="7239838" cy="3453253"/>
          </a:xfrm>
          <a:prstGeom prst="rect">
            <a:avLst/>
          </a:prstGeom>
          <a:solidFill>
            <a:srgbClr val="FFCCFF"/>
          </a:solidFill>
          <a:ln w="12700">
            <a:solidFill>
              <a:srgbClr val="0070C0"/>
            </a:solidFill>
          </a:ln>
        </p:spPr>
        <p:txBody>
          <a:bodyPr wrap="square">
            <a:spAutoFit/>
          </a:bodyPr>
          <a:lstStyle/>
          <a:p>
            <a:pPr algn="ctr"/>
            <a:r>
              <a:rPr lang="en-US" sz="1820" b="1" dirty="0">
                <a:solidFill>
                  <a:srgbClr val="0D30DD"/>
                </a:solidFill>
                <a:latin typeface="Cambria" panose="02040503050406030204" pitchFamily="18" charset="0"/>
                <a:ea typeface="Cambria" panose="02040503050406030204" pitchFamily="18" charset="0"/>
              </a:rPr>
              <a:t>HỒ DẦU TIẾNG</a:t>
            </a:r>
          </a:p>
          <a:p>
            <a:pPr algn="just"/>
            <a:r>
              <a:rPr lang="vi-VN" sz="1820" dirty="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a:latin typeface="Cambria" panose="02040503050406030204" pitchFamily="18" charset="0"/>
                <a:ea typeface="Cambria" panose="02040503050406030204" pitchFamily="18" charset="0"/>
              </a:rPr>
              <a:t>2</a:t>
            </a:r>
            <a:r>
              <a:rPr lang="vi-VN" sz="1820" dirty="0">
                <a:latin typeface="Cambria" panose="02040503050406030204" pitchFamily="18" charset="0"/>
                <a:ea typeface="Cambria" panose="02040503050406030204" pitchFamily="18" charset="0"/>
              </a:rPr>
              <a:t>, chứa 1,5 tỉ m</a:t>
            </a:r>
            <a:r>
              <a:rPr lang="vi-VN" sz="1820" baseline="30000" dirty="0">
                <a:latin typeface="Cambria" panose="02040503050406030204" pitchFamily="18" charset="0"/>
                <a:ea typeface="Cambria" panose="02040503050406030204" pitchFamily="18" charset="0"/>
              </a:rPr>
              <a:t>3</a:t>
            </a:r>
            <a:r>
              <a:rPr lang="vi-VN" sz="1820" dirty="0">
                <a:latin typeface="Cambria" panose="02040503050406030204" pitchFamily="18" charset="0"/>
                <a:ea typeface="Cambria" panose="02040503050406030204" pitchFamily="18" charset="0"/>
              </a:rPr>
              <a:t> nước.</a:t>
            </a:r>
          </a:p>
          <a:p>
            <a:pPr algn="just"/>
            <a:r>
              <a:rPr lang="vi-VN" sz="1820" dirty="0">
                <a:latin typeface="Cambria" panose="02040503050406030204" pitchFamily="18" charset="0"/>
                <a:ea typeface="Cambria" panose="02040503050406030204" pitchFamily="18" charset="0"/>
              </a:rPr>
              <a:t>- Vai trò:</a:t>
            </a:r>
          </a:p>
          <a:p>
            <a:pPr algn="just"/>
            <a:r>
              <a:rPr lang="vi-VN" sz="1820" dirty="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a:latin typeface="Cambria" panose="02040503050406030204" pitchFamily="18" charset="0"/>
                <a:ea typeface="Cambria" panose="02040503050406030204" pitchFamily="18" charset="0"/>
              </a:rPr>
              <a:t>+ Phát triển du lịch.</a:t>
            </a:r>
          </a:p>
          <a:p>
            <a:pPr algn="just"/>
            <a:r>
              <a:rPr lang="vi-VN" sz="1820" dirty="0">
                <a:latin typeface="Cambria" panose="02040503050406030204" pitchFamily="18" charset="0"/>
                <a:ea typeface="Cambria" panose="02040503050406030204" pitchFamily="18" charset="0"/>
              </a:rPr>
              <a:t>+ Cải tạo môi trường, sinh thái.</a:t>
            </a:r>
          </a:p>
          <a:p>
            <a:pPr algn="just"/>
            <a:r>
              <a:rPr lang="vi-VN" sz="1820" dirty="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2705100" y="130314"/>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a:solidFill>
                  <a:srgbClr val="FF0000"/>
                </a:solidFill>
                <a:latin typeface="Cambria" panose="02040503050406030204" pitchFamily="18" charset="0"/>
                <a:ea typeface="Cambria" panose="02040503050406030204" pitchFamily="18" charset="0"/>
              </a:rPr>
              <a:t>ĐỐ EM</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0" y="774549"/>
            <a:ext cx="12192000" cy="2000548"/>
          </a:xfrm>
          <a:prstGeom prst="rect">
            <a:avLst/>
          </a:prstGeom>
          <a:noFill/>
        </p:spPr>
        <p:txBody>
          <a:bodyPr wrap="square" rtlCol="0">
            <a:spAutoFit/>
          </a:bodyPr>
          <a:lstStyle/>
          <a:p>
            <a:r>
              <a:rPr lang="en-US" sz="3200" i="1" dirty="0" err="1">
                <a:solidFill>
                  <a:srgbClr val="FF0000"/>
                </a:solidFill>
                <a:latin typeface="Cambria" pitchFamily="18" charset="0"/>
                <a:ea typeface="Cambria" pitchFamily="18" charset="0"/>
              </a:rPr>
              <a:t>Quan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sát</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các</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hình</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ảnh</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sau</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và</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hiểu</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biết</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của</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bản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thân</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hãy</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cho</a:t>
            </a:r>
            <a:r>
              <a:rPr lang="en-US" sz="3200" i="1" dirty="0">
                <a:solidFill>
                  <a:srgbClr val="FF0000"/>
                </a:solidFill>
                <a:latin typeface="Cambria" pitchFamily="18" charset="0"/>
                <a:ea typeface="Cambria" pitchFamily="18" charset="0"/>
              </a:rPr>
              <a:t> </a:t>
            </a:r>
            <a:r>
              <a:rPr lang="en-US" sz="3200" i="1" dirty="0" err="1">
                <a:solidFill>
                  <a:srgbClr val="FF0000"/>
                </a:solidFill>
                <a:latin typeface="Cambria" pitchFamily="18" charset="0"/>
                <a:ea typeface="Cambria" pitchFamily="18" charset="0"/>
              </a:rPr>
              <a:t>biết</a:t>
            </a:r>
            <a:r>
              <a:rPr lang="en-US" sz="3200" i="1" dirty="0">
                <a:solidFill>
                  <a:srgbClr val="FF0000"/>
                </a:solidFill>
                <a:latin typeface="Cambria" pitchFamily="18" charset="0"/>
                <a:ea typeface="Cambria" pitchFamily="18" charset="0"/>
              </a:rPr>
              <a:t>:</a:t>
            </a:r>
          </a:p>
          <a:p>
            <a:r>
              <a:rPr lang="en-US" sz="3200" i="1" dirty="0">
                <a:solidFill>
                  <a:srgbClr val="FF0000"/>
                </a:solidFill>
                <a:latin typeface="Cambria" pitchFamily="18" charset="0"/>
                <a:ea typeface="Cambria" pitchFamily="18" charset="0"/>
              </a:rPr>
              <a:t>- </a:t>
            </a:r>
            <a:r>
              <a:rPr lang="vi-VN" sz="3200" i="1" dirty="0">
                <a:solidFill>
                  <a:srgbClr val="FF0000"/>
                </a:solidFill>
                <a:latin typeface="Cambria" pitchFamily="18" charset="0"/>
                <a:ea typeface="Cambria" pitchFamily="18" charset="0"/>
              </a:rPr>
              <a:t>Hai dòng sông trước sông sau. Hỏi hai dòng sông ấy ở đâu? Sông nào?</a:t>
            </a:r>
          </a:p>
          <a:p>
            <a:r>
              <a:rPr lang="en-US" sz="3200" i="1" dirty="0">
                <a:solidFill>
                  <a:srgbClr val="FF0000"/>
                </a:solidFill>
                <a:latin typeface="Cambria" pitchFamily="18" charset="0"/>
                <a:ea typeface="Cambria" pitchFamily="18" charset="0"/>
              </a:rPr>
              <a:t>- </a:t>
            </a:r>
            <a:r>
              <a:rPr lang="vi-VN" sz="3200" i="1" dirty="0">
                <a:solidFill>
                  <a:srgbClr val="FF0000"/>
                </a:solidFill>
                <a:latin typeface="Cambria" pitchFamily="18" charset="0"/>
                <a:ea typeface="Cambria" pitchFamily="18" charset="0"/>
              </a:rPr>
              <a:t>Sông nào nơi ấy sóng trào. Vạn quân Nam Hán ta đào mồ chôn?</a:t>
            </a:r>
          </a:p>
          <a:p>
            <a:endParaRPr lang="en-US" sz="2800" dirty="0"/>
          </a:p>
        </p:txBody>
      </p:sp>
      <p:sp>
        <p:nvSpPr>
          <p:cNvPr id="3" name="TextBox 2"/>
          <p:cNvSpPr txBox="1"/>
          <p:nvPr/>
        </p:nvSpPr>
        <p:spPr>
          <a:xfrm>
            <a:off x="990600" y="6243935"/>
            <a:ext cx="4648200" cy="584775"/>
          </a:xfrm>
          <a:prstGeom prst="rect">
            <a:avLst/>
          </a:prstGeom>
          <a:noFill/>
        </p:spPr>
        <p:txBody>
          <a:bodyPr wrap="square" rtlCol="0">
            <a:spAutoFit/>
          </a:bodyPr>
          <a:lstStyle/>
          <a:p>
            <a:pPr algn="ctr"/>
            <a:r>
              <a:rPr lang="en-US" sz="3200" b="1" dirty="0">
                <a:solidFill>
                  <a:srgbClr val="0D30DD"/>
                </a:solidFill>
                <a:latin typeface="Cambria" pitchFamily="18" charset="0"/>
                <a:ea typeface="Cambria" pitchFamily="18" charset="0"/>
              </a:rPr>
              <a:t>SÔNG TIỀN, SÔNG HẬU</a:t>
            </a:r>
          </a:p>
        </p:txBody>
      </p:sp>
      <p:sp>
        <p:nvSpPr>
          <p:cNvPr id="12" name="TextBox 11"/>
          <p:cNvSpPr txBox="1"/>
          <p:nvPr/>
        </p:nvSpPr>
        <p:spPr>
          <a:xfrm>
            <a:off x="6512502" y="6243934"/>
            <a:ext cx="4119995" cy="584775"/>
          </a:xfrm>
          <a:prstGeom prst="rect">
            <a:avLst/>
          </a:prstGeom>
          <a:noFill/>
        </p:spPr>
        <p:txBody>
          <a:bodyPr wrap="square" rtlCol="0">
            <a:spAutoFit/>
          </a:bodyPr>
          <a:lstStyle/>
          <a:p>
            <a:pPr algn="ctr"/>
            <a:r>
              <a:rPr lang="en-US" sz="3200" b="1" dirty="0">
                <a:solidFill>
                  <a:srgbClr val="0D30DD"/>
                </a:solidFill>
                <a:latin typeface="Cambria" pitchFamily="18" charset="0"/>
                <a:ea typeface="Cambria" pitchFamily="18" charset="0"/>
              </a:rPr>
              <a:t>SÔNG BẠCH ĐẰNG</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460059"/>
            <a:ext cx="5562601" cy="36820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400720"/>
            <a:ext cx="5486400" cy="370281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randombar(horizontal)">
                                      <p:cBhvr>
                                        <p:cTn id="12" dur="500"/>
                                        <p:tgtEl>
                                          <p:spTgt spid="4098"/>
                                        </p:tgtEl>
                                      </p:cBhvr>
                                    </p:animEffect>
                                  </p:childTnLst>
                                </p:cTn>
                              </p:par>
                              <p:par>
                                <p:cTn id="13" presetID="14" presetClass="entr" presetSubtype="10" fill="hold" nodeType="with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randombar(horizontal)">
                                      <p:cBhvr>
                                        <p:cTn id="15" dur="500"/>
                                        <p:tgtEl>
                                          <p:spTgt spid="409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12192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9922855" y="1138517"/>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343400"/>
            <a:ext cx="12192000" cy="2514600"/>
          </a:xfrm>
          <a:prstGeom prst="rect">
            <a:avLst/>
          </a:prstGeom>
          <a:ln>
            <a:noFill/>
          </a:ln>
          <a:effectLst>
            <a:outerShdw blurRad="292100" dist="139700" dir="2700000" algn="tl" rotWithShape="0">
              <a:srgbClr val="333333">
                <a:alpha val="65000"/>
              </a:srgbClr>
            </a:outerShdw>
          </a:effec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9342273"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2005120" y="1187847"/>
            <a:ext cx="6033980" cy="1143000"/>
          </a:xfrm>
        </p:spPr>
        <p:txBody>
          <a:bodyPr>
            <a:noAutofit/>
          </a:bodyPr>
          <a:lstStyle/>
          <a:p>
            <a:r>
              <a:rPr lang="en-US" sz="4800" b="1">
                <a:ln w="10541" cmpd="sng">
                  <a:solidFill>
                    <a:schemeClr val="accent1">
                      <a:shade val="88000"/>
                      <a:satMod val="110000"/>
                    </a:schemeClr>
                  </a:solidFill>
                  <a:prstDash val="solid"/>
                </a:ln>
                <a:solidFill>
                  <a:srgbClr val="FF0000"/>
                </a:solidFill>
                <a:latin typeface="Cambria" pitchFamily="18" charset="0"/>
              </a:rPr>
              <a:t>ĐẶC ĐIỂM THUỶ VĂN</a:t>
            </a:r>
            <a:endParaRPr lang="en-US" sz="48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8382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31544" y="-54057"/>
            <a:ext cx="4987953"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effectLst>
                  <a:outerShdw blurRad="38100" dist="38100" dir="2700000" algn="tl">
                    <a:srgbClr val="000000">
                      <a:alpha val="43137"/>
                    </a:srgbClr>
                  </a:outerShdw>
                </a:effectLst>
                <a:latin typeface="Cambria" pitchFamily="18" charset="0"/>
              </a:rPr>
              <a:t>Tiết</a:t>
            </a:r>
            <a:r>
              <a:rPr lang="en-US" sz="4800" b="1" dirty="0">
                <a:effectLst>
                  <a:outerShdw blurRad="38100" dist="38100" dir="2700000" algn="tl">
                    <a:srgbClr val="000000">
                      <a:alpha val="43137"/>
                    </a:srgbClr>
                  </a:outerShdw>
                </a:effectLst>
                <a:latin typeface="Cambria" pitchFamily="18" charset="0"/>
              </a:rPr>
              <a:t> 19. BÀI 8</a:t>
            </a:r>
          </a:p>
        </p:txBody>
      </p:sp>
      <p:sp>
        <p:nvSpPr>
          <p:cNvPr id="13" name="Rectangle 12"/>
          <p:cNvSpPr/>
          <p:nvPr/>
        </p:nvSpPr>
        <p:spPr>
          <a:xfrm>
            <a:off x="76200" y="2428418"/>
            <a:ext cx="21336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188416" y="2535099"/>
            <a:ext cx="134809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76869" y="3060877"/>
            <a:ext cx="617153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3709338"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3581401"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4114800" y="4724400"/>
            <a:ext cx="4038600" cy="850744"/>
          </a:xfrm>
          <a:prstGeom prst="rect">
            <a:avLst/>
          </a:prstGeom>
        </p:spPr>
        <p:txBody>
          <a:bodyPr vert="horz" lIns="91440" tIns="45720" rIns="91440" bIns="45720" numCol="1"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48451"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91887"/>
            <a:ext cx="12192000" cy="7087047"/>
          </a:xfrm>
          <a:prstGeom prst="rect">
            <a:avLst/>
          </a:prstGeom>
          <a:blipFill>
            <a:blip r:embed="rId3"/>
            <a:stretch>
              <a:fillRect/>
            </a:stretch>
          </a:blipFill>
          <a:ln>
            <a:noFill/>
          </a:ln>
          <a:effectLst/>
        </p:spPr>
      </p:pic>
      <p:pic>
        <p:nvPicPr>
          <p:cNvPr id="27" name="Picture 2" descr="Vector Graphics Stock Illustration Image River, PNG, 800x800px, River,  Animation, Body Of Water, Green, Hill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887" y="83390"/>
            <a:ext cx="11960225" cy="807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1734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a:off x="1752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a:off x="1779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 name="Title 1"/>
          <p:cNvSpPr txBox="1">
            <a:spLocks/>
          </p:cNvSpPr>
          <p:nvPr/>
        </p:nvSpPr>
        <p:spPr>
          <a:xfrm>
            <a:off x="2586339" y="2645613"/>
            <a:ext cx="800319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dirty="0">
                <a:solidFill>
                  <a:srgbClr val="0D30DD"/>
                </a:solidFill>
                <a:effectLst>
                  <a:outerShdw blurRad="38100" dist="38100" dir="2700000" algn="tl">
                    <a:srgbClr val="000000">
                      <a:alpha val="43137"/>
                    </a:srgbClr>
                  </a:outerShdw>
                </a:effectLst>
                <a:latin typeface="Cambria" pitchFamily="18" charset="0"/>
              </a:rPr>
              <a:t>ĐẶC ĐIỂM SÔNG NGÒI</a:t>
            </a:r>
          </a:p>
        </p:txBody>
      </p:sp>
      <p:sp>
        <p:nvSpPr>
          <p:cNvPr id="29" name="Title 1"/>
          <p:cNvSpPr txBox="1">
            <a:spLocks/>
          </p:cNvSpPr>
          <p:nvPr/>
        </p:nvSpPr>
        <p:spPr>
          <a:xfrm>
            <a:off x="2559641" y="3661363"/>
            <a:ext cx="8032159"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a:solidFill>
                  <a:srgbClr val="0D30DD"/>
                </a:solidFill>
                <a:effectLst>
                  <a:outerShdw blurRad="38100" dist="38100" dir="2700000" algn="tl">
                    <a:srgbClr val="000000">
                      <a:alpha val="43137"/>
                    </a:srgbClr>
                  </a:outerShdw>
                </a:effectLst>
                <a:latin typeface="Cambria" pitchFamily="18" charset="0"/>
              </a:rPr>
              <a:t>MỘT SỐ HỆ THỐNG SÔNG LỚN Ở NƯỚC TA</a:t>
            </a:r>
            <a:endParaRPr lang="en-US" sz="32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2541706" y="4762500"/>
            <a:ext cx="8032159"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a:solidFill>
                  <a:srgbClr val="0D30DD"/>
                </a:solidFill>
                <a:effectLst>
                  <a:outerShdw blurRad="38100" dist="38100" dir="2700000" algn="tl">
                    <a:srgbClr val="000000">
                      <a:alpha val="43137"/>
                    </a:srgbClr>
                  </a:outerShdw>
                </a:effectLst>
                <a:latin typeface="Cambria" pitchFamily="18" charset="0"/>
              </a:rPr>
              <a:t>VAI TÒ CỦA HỒ, ĐẦM VÀ NƯỚC NGẦM</a:t>
            </a:r>
            <a:endParaRPr lang="en-US" sz="32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2031770" y="2599418"/>
            <a:ext cx="8941030" cy="30393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1889992" y="25383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1863293" y="3570852"/>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1618136"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1618136"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1845358" y="4671989"/>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1600201"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Tree>
    <p:extLst>
      <p:ext uri="{BB962C8B-B14F-4D97-AF65-F5344CB8AC3E}">
        <p14:creationId xmlns:p14="http://schemas.microsoft.com/office/powerpoint/2010/main" val="17203662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100"/>
                                        <p:tgtEl>
                                          <p:spTgt spid="2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wipe(left)">
                                      <p:cBhvr>
                                        <p:cTn id="14" dur="500"/>
                                        <p:tgtEl>
                                          <p:spTgt spid="28"/>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left)">
                                      <p:cBhvr>
                                        <p:cTn id="18" dur="250"/>
                                        <p:tgtEl>
                                          <p:spTgt spid="3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left)">
                                      <p:cBhvr>
                                        <p:cTn id="21" dur="25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up)">
                                      <p:cBhvr>
                                        <p:cTn id="26" dur="100"/>
                                        <p:tgtEl>
                                          <p:spTgt spid="25"/>
                                        </p:tgtEl>
                                      </p:cBhvr>
                                    </p:animEffect>
                                  </p:childTnLst>
                                </p:cTn>
                              </p:par>
                            </p:childTnLst>
                          </p:cTn>
                        </p:par>
                        <p:par>
                          <p:cTn id="27" fill="hold">
                            <p:stCondLst>
                              <p:cond delay="100"/>
                            </p:stCondLst>
                            <p:childTnLst>
                              <p:par>
                                <p:cTn id="28" presetID="22" presetClass="entr" presetSubtype="8"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par>
                          <p:cTn id="31" fill="hold">
                            <p:stCondLst>
                              <p:cond delay="600"/>
                            </p:stCondLst>
                            <p:childTnLst>
                              <p:par>
                                <p:cTn id="32" presetID="22" presetClass="entr" presetSubtype="8" fill="hold" grpId="0"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250"/>
                                        <p:tgtEl>
                                          <p:spTgt spid="3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left)">
                                      <p:cBhvr>
                                        <p:cTn id="37" dur="25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up)">
                                      <p:cBhvr>
                                        <p:cTn id="42" dur="100"/>
                                        <p:tgtEl>
                                          <p:spTgt spid="24"/>
                                        </p:tgtEl>
                                      </p:cBhvr>
                                    </p:animEffect>
                                  </p:childTnLst>
                                </p:cTn>
                              </p:par>
                            </p:childTnLst>
                          </p:cTn>
                        </p:par>
                        <p:par>
                          <p:cTn id="43" fill="hold">
                            <p:stCondLst>
                              <p:cond delay="100"/>
                            </p:stCondLst>
                            <p:childTnLst>
                              <p:par>
                                <p:cTn id="44" presetID="22" presetClass="entr" presetSubtype="8" fill="hold" grpId="0" nodeType="after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left)">
                                      <p:cBhvr>
                                        <p:cTn id="46" dur="500"/>
                                        <p:tgtEl>
                                          <p:spTgt spid="30"/>
                                        </p:tgtEl>
                                      </p:cBhvr>
                                    </p:animEffect>
                                  </p:childTnLst>
                                </p:cTn>
                              </p:par>
                            </p:childTnLst>
                          </p:cTn>
                        </p:par>
                        <p:par>
                          <p:cTn id="47" fill="hold">
                            <p:stCondLst>
                              <p:cond delay="600"/>
                            </p:stCondLst>
                            <p:childTnLst>
                              <p:par>
                                <p:cTn id="48" presetID="22" presetClass="entr" presetSubtype="8"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left)">
                                      <p:cBhvr>
                                        <p:cTn id="50" dur="250"/>
                                        <p:tgtEl>
                                          <p:spTgt spid="38"/>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wipe(left)">
                                      <p:cBhvr>
                                        <p:cTn id="53" dur="25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xit" presetSubtype="4" fill="hold" grpId="1" nodeType="clickEffect">
                                  <p:stCondLst>
                                    <p:cond delay="0"/>
                                  </p:stCondLst>
                                  <p:childTnLst>
                                    <p:animEffect transition="out" filter="wipe(down)">
                                      <p:cBhvr>
                                        <p:cTn id="57" dur="500"/>
                                        <p:tgtEl>
                                          <p:spTgt spid="25"/>
                                        </p:tgtEl>
                                      </p:cBhvr>
                                    </p:animEffect>
                                    <p:set>
                                      <p:cBhvr>
                                        <p:cTn id="58" dur="1" fill="hold">
                                          <p:stCondLst>
                                            <p:cond delay="499"/>
                                          </p:stCondLst>
                                        </p:cTn>
                                        <p:tgtEl>
                                          <p:spTgt spid="25"/>
                                        </p:tgtEl>
                                        <p:attrNameLst>
                                          <p:attrName>style.visibility</p:attrName>
                                        </p:attrNameLst>
                                      </p:cBhvr>
                                      <p:to>
                                        <p:strVal val="hidden"/>
                                      </p:to>
                                    </p:set>
                                  </p:childTnLst>
                                </p:cTn>
                              </p:par>
                              <p:par>
                                <p:cTn id="59" presetID="22" presetClass="exit" presetSubtype="4" fill="hold" grpId="1" nodeType="withEffect">
                                  <p:stCondLst>
                                    <p:cond delay="0"/>
                                  </p:stCondLst>
                                  <p:childTnLst>
                                    <p:animEffect transition="out" filter="wipe(down)">
                                      <p:cBhvr>
                                        <p:cTn id="60" dur="500"/>
                                        <p:tgtEl>
                                          <p:spTgt spid="29"/>
                                        </p:tgtEl>
                                      </p:cBhvr>
                                    </p:animEffect>
                                    <p:set>
                                      <p:cBhvr>
                                        <p:cTn id="61" dur="1" fill="hold">
                                          <p:stCondLst>
                                            <p:cond delay="499"/>
                                          </p:stCondLst>
                                        </p:cTn>
                                        <p:tgtEl>
                                          <p:spTgt spid="29"/>
                                        </p:tgtEl>
                                        <p:attrNameLst>
                                          <p:attrName>style.visibility</p:attrName>
                                        </p:attrNameLst>
                                      </p:cBhvr>
                                      <p:to>
                                        <p:strVal val="hidden"/>
                                      </p:to>
                                    </p:set>
                                  </p:childTnLst>
                                </p:cTn>
                              </p:par>
                              <p:par>
                                <p:cTn id="62" presetID="22" presetClass="exit" presetSubtype="4" fill="hold" grpId="1" nodeType="withEffect">
                                  <p:stCondLst>
                                    <p:cond delay="0"/>
                                  </p:stCondLst>
                                  <p:childTnLst>
                                    <p:animEffect transition="out" filter="wipe(down)">
                                      <p:cBhvr>
                                        <p:cTn id="63" dur="500"/>
                                        <p:tgtEl>
                                          <p:spTgt spid="35"/>
                                        </p:tgtEl>
                                      </p:cBhvr>
                                    </p:animEffect>
                                    <p:set>
                                      <p:cBhvr>
                                        <p:cTn id="64" dur="1" fill="hold">
                                          <p:stCondLst>
                                            <p:cond delay="499"/>
                                          </p:stCondLst>
                                        </p:cTn>
                                        <p:tgtEl>
                                          <p:spTgt spid="35"/>
                                        </p:tgtEl>
                                        <p:attrNameLst>
                                          <p:attrName>style.visibility</p:attrName>
                                        </p:attrNameLst>
                                      </p:cBhvr>
                                      <p:to>
                                        <p:strVal val="hidden"/>
                                      </p:to>
                                    </p:set>
                                  </p:childTnLst>
                                </p:cTn>
                              </p:par>
                              <p:par>
                                <p:cTn id="65" presetID="22" presetClass="exit" presetSubtype="4" fill="hold" grpId="1" nodeType="withEffect">
                                  <p:stCondLst>
                                    <p:cond delay="0"/>
                                  </p:stCondLst>
                                  <p:childTnLst>
                                    <p:animEffect transition="out" filter="wipe(down)">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par>
                                <p:cTn id="68" presetID="22" presetClass="exit" presetSubtype="4" fill="hold" grpId="1" nodeType="withEffect">
                                  <p:stCondLst>
                                    <p:cond delay="0"/>
                                  </p:stCondLst>
                                  <p:childTnLst>
                                    <p:animEffect transition="out" filter="wipe(down)">
                                      <p:cBhvr>
                                        <p:cTn id="69" dur="500"/>
                                        <p:tgtEl>
                                          <p:spTgt spid="24"/>
                                        </p:tgtEl>
                                      </p:cBhvr>
                                    </p:animEffect>
                                    <p:set>
                                      <p:cBhvr>
                                        <p:cTn id="70" dur="1" fill="hold">
                                          <p:stCondLst>
                                            <p:cond delay="499"/>
                                          </p:stCondLst>
                                        </p:cTn>
                                        <p:tgtEl>
                                          <p:spTgt spid="24"/>
                                        </p:tgtEl>
                                        <p:attrNameLst>
                                          <p:attrName>style.visibility</p:attrName>
                                        </p:attrNameLst>
                                      </p:cBhvr>
                                      <p:to>
                                        <p:strVal val="hidden"/>
                                      </p:to>
                                    </p:set>
                                  </p:childTnLst>
                                </p:cTn>
                              </p:par>
                              <p:par>
                                <p:cTn id="71" presetID="22" presetClass="exit" presetSubtype="4" fill="hold" grpId="1" nodeType="withEffect">
                                  <p:stCondLst>
                                    <p:cond delay="0"/>
                                  </p:stCondLst>
                                  <p:childTnLst>
                                    <p:animEffect transition="out" filter="wipe(down)">
                                      <p:cBhvr>
                                        <p:cTn id="72" dur="500"/>
                                        <p:tgtEl>
                                          <p:spTgt spid="30"/>
                                        </p:tgtEl>
                                      </p:cBhvr>
                                    </p:animEffect>
                                    <p:set>
                                      <p:cBhvr>
                                        <p:cTn id="73" dur="1" fill="hold">
                                          <p:stCondLst>
                                            <p:cond delay="499"/>
                                          </p:stCondLst>
                                        </p:cTn>
                                        <p:tgtEl>
                                          <p:spTgt spid="30"/>
                                        </p:tgtEl>
                                        <p:attrNameLst>
                                          <p:attrName>style.visibility</p:attrName>
                                        </p:attrNameLst>
                                      </p:cBhvr>
                                      <p:to>
                                        <p:strVal val="hidden"/>
                                      </p:to>
                                    </p:set>
                                  </p:childTnLst>
                                </p:cTn>
                              </p:par>
                              <p:par>
                                <p:cTn id="74" presetID="22" presetClass="exit" presetSubtype="4" fill="hold" grpId="1" nodeType="withEffect">
                                  <p:stCondLst>
                                    <p:cond delay="0"/>
                                  </p:stCondLst>
                                  <p:childTnLst>
                                    <p:animEffect transition="out" filter="wipe(down)">
                                      <p:cBhvr>
                                        <p:cTn id="75" dur="500"/>
                                        <p:tgtEl>
                                          <p:spTgt spid="38"/>
                                        </p:tgtEl>
                                      </p:cBhvr>
                                    </p:animEffect>
                                    <p:set>
                                      <p:cBhvr>
                                        <p:cTn id="76" dur="1" fill="hold">
                                          <p:stCondLst>
                                            <p:cond delay="499"/>
                                          </p:stCondLst>
                                        </p:cTn>
                                        <p:tgtEl>
                                          <p:spTgt spid="38"/>
                                        </p:tgtEl>
                                        <p:attrNameLst>
                                          <p:attrName>style.visibility</p:attrName>
                                        </p:attrNameLst>
                                      </p:cBhvr>
                                      <p:to>
                                        <p:strVal val="hidden"/>
                                      </p:to>
                                    </p:set>
                                  </p:childTnLst>
                                </p:cTn>
                              </p:par>
                              <p:par>
                                <p:cTn id="77" presetID="22" presetClass="exit" presetSubtype="4" fill="hold" grpId="1" nodeType="withEffect">
                                  <p:stCondLst>
                                    <p:cond delay="0"/>
                                  </p:stCondLst>
                                  <p:childTnLst>
                                    <p:animEffect transition="out" filter="wipe(down)">
                                      <p:cBhvr>
                                        <p:cTn id="78" dur="500"/>
                                        <p:tgtEl>
                                          <p:spTgt spid="39"/>
                                        </p:tgtEl>
                                      </p:cBhvr>
                                    </p:animEffect>
                                    <p:set>
                                      <p:cBhvr>
                                        <p:cTn id="79" dur="1" fill="hold">
                                          <p:stCondLst>
                                            <p:cond delay="499"/>
                                          </p:stCondLst>
                                        </p:cTn>
                                        <p:tgtEl>
                                          <p:spTgt spid="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8" grpId="0"/>
      <p:bldP spid="29" grpId="0"/>
      <p:bldP spid="29" grpId="1"/>
      <p:bldP spid="30" grpId="0"/>
      <p:bldP spid="30" grpId="1"/>
      <p:bldP spid="33" grpId="0" animBg="1"/>
      <p:bldP spid="34" grpId="0" animBg="1"/>
      <p:bldP spid="35" grpId="0" animBg="1"/>
      <p:bldP spid="35" grpId="1" animBg="1"/>
      <p:bldP spid="36" grpId="0"/>
      <p:bldP spid="37" grpId="0"/>
      <p:bldP spid="37" grpId="1"/>
      <p:bldP spid="38" grpId="0" animBg="1"/>
      <p:bldP spid="38" grpId="1" animBg="1"/>
      <p:bldP spid="39" grpId="0"/>
      <p:bldP spid="39"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184" y="1080816"/>
            <a:ext cx="12107816"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72145" y="1143000"/>
            <a:ext cx="12019856"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76200" y="52392"/>
            <a:ext cx="12115800"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64016"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72145"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5170" y="126811"/>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72144" y="1143001"/>
            <a:ext cx="12019856"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554856" y="133916"/>
            <a:ext cx="10637144"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0200" y="133917"/>
            <a:ext cx="10591800"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11554"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209703"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35473"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3969"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600200" y="1507678"/>
            <a:ext cx="10363200" cy="830997"/>
          </a:xfrm>
          <a:prstGeom prst="rect">
            <a:avLst/>
          </a:prstGeom>
          <a:solidFill>
            <a:srgbClr val="BCFCD4"/>
          </a:solidFill>
          <a:ln w="12700">
            <a:solidFill>
              <a:srgbClr val="009900"/>
            </a:solidFill>
          </a:ln>
        </p:spPr>
        <p:txBody>
          <a:bodyPr wrap="square">
            <a:spAutoFit/>
          </a:bodyPr>
          <a:lstStyle/>
          <a:p>
            <a:pPr algn="just"/>
            <a:r>
              <a:rPr lang="en-US" sz="2400" b="1" i="1" dirty="0" err="1">
                <a:solidFill>
                  <a:srgbClr val="FF0000"/>
                </a:solidFill>
                <a:latin typeface="Cambria" panose="02040503050406030204" pitchFamily="18" charset="0"/>
                <a:ea typeface="Cambria" panose="02040503050406030204" pitchFamily="18" charset="0"/>
              </a:rPr>
              <a:t>Dựa</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vào</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kênh</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chữ</a:t>
            </a:r>
            <a:r>
              <a:rPr lang="en-US" sz="2400" b="1" i="1" dirty="0">
                <a:solidFill>
                  <a:srgbClr val="FF0000"/>
                </a:solidFill>
                <a:latin typeface="Cambria" panose="02040503050406030204" pitchFamily="18" charset="0"/>
                <a:ea typeface="Cambria" panose="02040503050406030204" pitchFamily="18" charset="0"/>
              </a:rPr>
              <a:t> SGK, </a:t>
            </a:r>
            <a:r>
              <a:rPr lang="en-US" sz="2400" b="1" i="1" dirty="0" err="1">
                <a:solidFill>
                  <a:srgbClr val="FF0000"/>
                </a:solidFill>
                <a:latin typeface="Cambria" panose="02040503050406030204" pitchFamily="18" charset="0"/>
                <a:ea typeface="Cambria" panose="02040503050406030204" pitchFamily="18" charset="0"/>
              </a:rPr>
              <a:t>cho</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biết</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sông</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ngòi</a:t>
            </a:r>
            <a:r>
              <a:rPr lang="en-US" sz="2400" b="1" i="1" dirty="0">
                <a:solidFill>
                  <a:srgbClr val="FF0000"/>
                </a:solidFill>
                <a:latin typeface="Cambria" panose="02040503050406030204" pitchFamily="18" charset="0"/>
                <a:ea typeface="Cambria" panose="02040503050406030204" pitchFamily="18" charset="0"/>
              </a:rPr>
              <a:t> </a:t>
            </a:r>
            <a:r>
              <a:rPr lang="vi-VN" sz="2400" b="1" i="1" dirty="0">
                <a:solidFill>
                  <a:srgbClr val="FF0000"/>
                </a:solidFill>
                <a:latin typeface="Cambria" panose="02040503050406030204" pitchFamily="18" charset="0"/>
                <a:ea typeface="Cambria" panose="02040503050406030204" pitchFamily="18" charset="0"/>
              </a:rPr>
              <a:t>nước ta </a:t>
            </a:r>
            <a:r>
              <a:rPr lang="vi-VN" sz="2400" b="1" i="1">
                <a:solidFill>
                  <a:srgbClr val="FF0000"/>
                </a:solidFill>
                <a:latin typeface="Cambria" panose="02040503050406030204" pitchFamily="18" charset="0"/>
                <a:ea typeface="Cambria" panose="02040503050406030204" pitchFamily="18" charset="0"/>
              </a:rPr>
              <a:t>có </a:t>
            </a:r>
            <a:r>
              <a:rPr lang="en-US" sz="2400" b="1" i="1">
                <a:solidFill>
                  <a:srgbClr val="FF0000"/>
                </a:solidFill>
                <a:latin typeface="Cambria" panose="02040503050406030204" pitchFamily="18" charset="0"/>
                <a:ea typeface="Cambria" panose="02040503050406030204" pitchFamily="18" charset="0"/>
              </a:rPr>
              <a:t>những đặc điểm chung nào?</a:t>
            </a:r>
            <a:endParaRPr lang="vi-VN" sz="2400" b="1"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51547" y="254658"/>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a:solidFill>
                  <a:srgbClr val="0D30DD"/>
                </a:solidFill>
                <a:latin typeface="Cambria" pitchFamily="18" charset="0"/>
              </a:rPr>
              <a:t>ĐẶC ĐIỂM 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6619" y="1455037"/>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454" y="377829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 name="Rounded Rectangle 1"/>
          <p:cNvSpPr/>
          <p:nvPr/>
        </p:nvSpPr>
        <p:spPr>
          <a:xfrm>
            <a:off x="1612969" y="3124202"/>
            <a:ext cx="1752600" cy="2438400"/>
          </a:xfrm>
          <a:prstGeom prst="roundRect">
            <a:avLst/>
          </a:prstGeom>
          <a:solidFill>
            <a:srgbClr val="F11BA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Times New Roman" panose="02020603050405020304" pitchFamily="18" charset="0"/>
                <a:cs typeface="Times New Roman" panose="02020603050405020304" pitchFamily="18" charset="0"/>
              </a:rPr>
              <a:t>4 đặc điểm chung</a:t>
            </a:r>
          </a:p>
        </p:txBody>
      </p:sp>
      <p:sp>
        <p:nvSpPr>
          <p:cNvPr id="14" name="Rectangle 13"/>
          <p:cNvSpPr/>
          <p:nvPr/>
        </p:nvSpPr>
        <p:spPr>
          <a:xfrm>
            <a:off x="4434840" y="2560978"/>
            <a:ext cx="7543800" cy="726849"/>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latin typeface="Times New Roman" panose="02020603050405020304" pitchFamily="18" charset="0"/>
                <a:cs typeface="Times New Roman" panose="02020603050405020304" pitchFamily="18" charset="0"/>
              </a:rPr>
              <a:t>a. Mạng lưới sông ngòi dày đặc</a:t>
            </a:r>
          </a:p>
        </p:txBody>
      </p:sp>
      <p:sp>
        <p:nvSpPr>
          <p:cNvPr id="24" name="Rectangle 23"/>
          <p:cNvSpPr/>
          <p:nvPr/>
        </p:nvSpPr>
        <p:spPr>
          <a:xfrm>
            <a:off x="4419600" y="3424987"/>
            <a:ext cx="7543800" cy="726849"/>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latin typeface="Times New Roman" panose="02020603050405020304" pitchFamily="18" charset="0"/>
                <a:cs typeface="Times New Roman" panose="02020603050405020304" pitchFamily="18" charset="0"/>
              </a:rPr>
              <a:t>b. Lưu lượng nước lớn, giàu phù sa</a:t>
            </a:r>
          </a:p>
        </p:txBody>
      </p:sp>
      <p:sp>
        <p:nvSpPr>
          <p:cNvPr id="25" name="Rectangle 24"/>
          <p:cNvSpPr/>
          <p:nvPr/>
        </p:nvSpPr>
        <p:spPr>
          <a:xfrm>
            <a:off x="4419600" y="4295552"/>
            <a:ext cx="7543800" cy="726849"/>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latin typeface="Times New Roman" panose="02020603050405020304" pitchFamily="18" charset="0"/>
                <a:cs typeface="Times New Roman" panose="02020603050405020304" pitchFamily="18" charset="0"/>
              </a:rPr>
              <a:t>c. Phần lớn sông ngòi chảy theo hai hướng chính</a:t>
            </a:r>
          </a:p>
        </p:txBody>
      </p:sp>
      <p:sp>
        <p:nvSpPr>
          <p:cNvPr id="26" name="Rectangle 25"/>
          <p:cNvSpPr/>
          <p:nvPr/>
        </p:nvSpPr>
        <p:spPr>
          <a:xfrm>
            <a:off x="4419600" y="5122041"/>
            <a:ext cx="7543800" cy="726849"/>
          </a:xfrm>
          <a:prstGeom prst="rect">
            <a:avLst/>
          </a:prstGeom>
          <a:solidFill>
            <a:srgbClr val="33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a:latin typeface="Times New Roman" panose="02020603050405020304" pitchFamily="18" charset="0"/>
                <a:cs typeface="Times New Roman" panose="02020603050405020304" pitchFamily="18" charset="0"/>
              </a:rPr>
              <a:t>d. Chế dộ dòng chảy theo hai mùa rõ rệt</a:t>
            </a:r>
          </a:p>
        </p:txBody>
      </p:sp>
      <p:cxnSp>
        <p:nvCxnSpPr>
          <p:cNvPr id="18" name="Straight Connector 17"/>
          <p:cNvCxnSpPr>
            <a:endCxn id="14" idx="1"/>
          </p:cNvCxnSpPr>
          <p:nvPr/>
        </p:nvCxnSpPr>
        <p:spPr>
          <a:xfrm flipV="1">
            <a:off x="3365569" y="2924403"/>
            <a:ext cx="1069271" cy="13711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2" name="Straight Connector 31"/>
          <p:cNvCxnSpPr>
            <a:endCxn id="24" idx="1"/>
          </p:cNvCxnSpPr>
          <p:nvPr/>
        </p:nvCxnSpPr>
        <p:spPr>
          <a:xfrm flipV="1">
            <a:off x="3377516" y="3788412"/>
            <a:ext cx="1042084" cy="50714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5" idx="1"/>
          </p:cNvCxnSpPr>
          <p:nvPr/>
        </p:nvCxnSpPr>
        <p:spPr>
          <a:xfrm>
            <a:off x="3377517" y="4303042"/>
            <a:ext cx="1042083" cy="35593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374424" y="4303042"/>
            <a:ext cx="1040026" cy="125956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down)">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down)">
                                      <p:cBhvr>
                                        <p:cTn id="31" dur="500"/>
                                        <p:tgtEl>
                                          <p:spTgt spid="3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down)">
                                      <p:cBhvr>
                                        <p:cTn id="39" dur="500"/>
                                        <p:tgtEl>
                                          <p:spTgt spid="34"/>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down)">
                                      <p:cBhvr>
                                        <p:cTn id="47" dur="500"/>
                                        <p:tgtEl>
                                          <p:spTgt spid="3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14"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4184" y="1080816"/>
            <a:ext cx="12107816"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7220" y="1183905"/>
            <a:ext cx="12019856"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76200" y="52392"/>
            <a:ext cx="12115800"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64016" y="126813"/>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72145" y="127001"/>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165170" y="126811"/>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320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32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72144" y="1143001"/>
            <a:ext cx="12019856"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554856" y="133916"/>
            <a:ext cx="10637144"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0200" y="133917"/>
            <a:ext cx="10591800"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11554" y="202780"/>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1</a:t>
            </a:r>
          </a:p>
        </p:txBody>
      </p:sp>
      <p:sp>
        <p:nvSpPr>
          <p:cNvPr id="9" name="Oval 8"/>
          <p:cNvSpPr/>
          <p:nvPr/>
        </p:nvSpPr>
        <p:spPr>
          <a:xfrm rot="7538023">
            <a:off x="209703"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35473"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3969" y="922162"/>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6" name="Rectangle 15"/>
          <p:cNvSpPr/>
          <p:nvPr/>
        </p:nvSpPr>
        <p:spPr>
          <a:xfrm>
            <a:off x="1524000" y="1836003"/>
            <a:ext cx="6430653" cy="830997"/>
          </a:xfrm>
          <a:prstGeom prst="rect">
            <a:avLst/>
          </a:prstGeom>
          <a:solidFill>
            <a:srgbClr val="BCFCD4"/>
          </a:solidFill>
          <a:ln w="12700">
            <a:solidFill>
              <a:srgbClr val="009900"/>
            </a:solidFill>
          </a:ln>
        </p:spPr>
        <p:txBody>
          <a:bodyPr wrap="square">
            <a:spAutoFit/>
          </a:bodyPr>
          <a:lstStyle/>
          <a:p>
            <a:pPr lvl="0" algn="just"/>
            <a:r>
              <a:rPr lang="en-US" sz="2400" i="1">
                <a:solidFill>
                  <a:srgbClr val="FF0000"/>
                </a:solidFill>
                <a:latin typeface="Cambria" panose="02040503050406030204" pitchFamily="18" charset="0"/>
                <a:ea typeface="Cambria" panose="02040503050406030204" pitchFamily="18" charset="0"/>
              </a:rPr>
              <a:t>Quan sát Atlat tr10 và kênh chữ SGK, hãy c</a:t>
            </a:r>
            <a:r>
              <a:rPr lang="vi-VN" sz="2400" i="1">
                <a:solidFill>
                  <a:srgbClr val="FF0000"/>
                </a:solidFill>
                <a:latin typeface="Cambria" panose="02040503050406030204" pitchFamily="18" charset="0"/>
                <a:ea typeface="Cambria" panose="02040503050406030204" pitchFamily="18" charset="0"/>
              </a:rPr>
              <a:t>hứng minh mạng lưới sông ngòi nước ta dày đặc</a:t>
            </a:r>
            <a:r>
              <a:rPr lang="en-US" sz="2400" i="1">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51547" y="254658"/>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3200" b="1">
                <a:solidFill>
                  <a:srgbClr val="0D30DD"/>
                </a:solidFill>
                <a:latin typeface="Cambria" pitchFamily="18" charset="0"/>
              </a:rPr>
              <a:t>ĐẶC ĐIỂM SÔNG NGÒI</a:t>
            </a:r>
            <a:endParaRPr lang="en-US" sz="32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600" y="1668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7127" y="1676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 name="Rectangle 2"/>
          <p:cNvSpPr/>
          <p:nvPr/>
        </p:nvSpPr>
        <p:spPr>
          <a:xfrm>
            <a:off x="421362" y="1153180"/>
            <a:ext cx="5639685" cy="584775"/>
          </a:xfrm>
          <a:prstGeom prst="rect">
            <a:avLst/>
          </a:prstGeom>
        </p:spPr>
        <p:txBody>
          <a:bodyPr wrap="none">
            <a:spAutoFit/>
          </a:bodyPr>
          <a:lstStyle/>
          <a:p>
            <a:pPr lvl="0" algn="just"/>
            <a:r>
              <a:rPr lang="en-US" sz="3200" b="1">
                <a:solidFill>
                  <a:srgbClr val="FF0000"/>
                </a:solidFill>
                <a:latin typeface="Times New Roman" panose="02020603050405020304" pitchFamily="18" charset="0"/>
                <a:cs typeface="Times New Roman" panose="02020603050405020304" pitchFamily="18" charset="0"/>
              </a:rPr>
              <a:t>a. Mạng lưới sông ngòi dày đặc</a:t>
            </a:r>
          </a:p>
        </p:txBody>
      </p:sp>
      <p:pic>
        <p:nvPicPr>
          <p:cNvPr id="36"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94002" y="1229513"/>
            <a:ext cx="4075451" cy="54610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435853" y="2643533"/>
            <a:ext cx="6595000" cy="535531"/>
          </a:xfrm>
          <a:prstGeom prst="rect">
            <a:avLst/>
          </a:prstGeom>
        </p:spPr>
        <p:txBody>
          <a:bodyPr wrap="square">
            <a:spAutoFit/>
          </a:bodyPr>
          <a:lstStyle/>
          <a:p>
            <a:pPr lvl="0" algn="just" defTabSz="889000">
              <a:lnSpc>
                <a:spcPct val="90000"/>
              </a:lnSpc>
              <a:spcBef>
                <a:spcPct val="0"/>
              </a:spcBef>
              <a:spcAft>
                <a:spcPct val="35000"/>
              </a:spcAft>
            </a:pPr>
            <a:r>
              <a:rPr lang="en-US" sz="3200" b="1">
                <a:solidFill>
                  <a:srgbClr val="0D30DD"/>
                </a:solidFill>
                <a:latin typeface="Cambria" pitchFamily="18" charset="0"/>
                <a:ea typeface="Cambria" pitchFamily="18" charset="0"/>
              </a:rPr>
              <a:t>- Có 2360 con sông dài trên 10km.</a:t>
            </a:r>
            <a:endParaRPr lang="en-US" sz="3200" b="1" dirty="0">
              <a:solidFill>
                <a:srgbClr val="0D30DD"/>
              </a:solidFill>
              <a:latin typeface="Cambria" pitchFamily="18" charset="0"/>
              <a:ea typeface="Cambria" pitchFamily="18" charset="0"/>
            </a:endParaRPr>
          </a:p>
        </p:txBody>
      </p:sp>
      <p:sp>
        <p:nvSpPr>
          <p:cNvPr id="40" name="Rectangle 39"/>
          <p:cNvSpPr/>
          <p:nvPr/>
        </p:nvSpPr>
        <p:spPr>
          <a:xfrm>
            <a:off x="1253600" y="3379415"/>
            <a:ext cx="6595000" cy="978729"/>
          </a:xfrm>
          <a:prstGeom prst="rect">
            <a:avLst/>
          </a:prstGeom>
        </p:spPr>
        <p:txBody>
          <a:bodyPr wrap="square">
            <a:spAutoFit/>
          </a:bodyPr>
          <a:lstStyle/>
          <a:p>
            <a:pPr lvl="0" algn="just" defTabSz="889000">
              <a:lnSpc>
                <a:spcPct val="90000"/>
              </a:lnSpc>
              <a:spcBef>
                <a:spcPct val="0"/>
              </a:spcBef>
              <a:spcAft>
                <a:spcPct val="35000"/>
              </a:spcAft>
            </a:pPr>
            <a:r>
              <a:rPr lang="en-US" sz="3200" b="1" dirty="0">
                <a:solidFill>
                  <a:srgbClr val="0D30DD"/>
                </a:solidFill>
                <a:latin typeface="Cambria" pitchFamily="18" charset="0"/>
                <a:ea typeface="Cambria" pitchFamily="18" charset="0"/>
              </a:rPr>
              <a:t>- </a:t>
            </a:r>
            <a:r>
              <a:rPr lang="en-US" sz="3200" b="1" dirty="0" err="1">
                <a:solidFill>
                  <a:srgbClr val="0D30DD"/>
                </a:solidFill>
                <a:latin typeface="Cambria" pitchFamily="18" charset="0"/>
                <a:ea typeface="Cambria" pitchFamily="18" charset="0"/>
              </a:rPr>
              <a:t>Dọc</a:t>
            </a:r>
            <a:r>
              <a:rPr lang="en-US" sz="3200" b="1" dirty="0">
                <a:solidFill>
                  <a:srgbClr val="0D30DD"/>
                </a:solidFill>
                <a:latin typeface="Cambria" pitchFamily="18" charset="0"/>
                <a:ea typeface="Cambria" pitchFamily="18" charset="0"/>
              </a:rPr>
              <a:t> </a:t>
            </a:r>
            <a:r>
              <a:rPr lang="en-US" sz="3200" b="1" dirty="0" err="1">
                <a:solidFill>
                  <a:srgbClr val="0D30DD"/>
                </a:solidFill>
                <a:latin typeface="Cambria" pitchFamily="18" charset="0"/>
                <a:ea typeface="Cambria" pitchFamily="18" charset="0"/>
              </a:rPr>
              <a:t>bờ</a:t>
            </a:r>
            <a:r>
              <a:rPr lang="en-US" sz="3200" b="1" dirty="0">
                <a:solidFill>
                  <a:srgbClr val="0D30DD"/>
                </a:solidFill>
                <a:latin typeface="Cambria" pitchFamily="18" charset="0"/>
                <a:ea typeface="Cambria" pitchFamily="18" charset="0"/>
              </a:rPr>
              <a:t> </a:t>
            </a:r>
            <a:r>
              <a:rPr lang="en-US" sz="3200" b="1" dirty="0" err="1">
                <a:solidFill>
                  <a:srgbClr val="0D30DD"/>
                </a:solidFill>
                <a:latin typeface="Cambria" pitchFamily="18" charset="0"/>
                <a:ea typeface="Cambria" pitchFamily="18" charset="0"/>
              </a:rPr>
              <a:t>biển</a:t>
            </a:r>
            <a:r>
              <a:rPr lang="en-US" sz="3200" b="1" dirty="0">
                <a:solidFill>
                  <a:srgbClr val="0D30DD"/>
                </a:solidFill>
                <a:latin typeface="Cambria" pitchFamily="18" charset="0"/>
                <a:ea typeface="Cambria" pitchFamily="18" charset="0"/>
              </a:rPr>
              <a:t>, </a:t>
            </a:r>
            <a:r>
              <a:rPr lang="en-US" sz="3200" b="1" dirty="0" err="1">
                <a:solidFill>
                  <a:srgbClr val="0D30DD"/>
                </a:solidFill>
                <a:latin typeface="Cambria" pitchFamily="18" charset="0"/>
                <a:ea typeface="Cambria" pitchFamily="18" charset="0"/>
              </a:rPr>
              <a:t>khoảng</a:t>
            </a:r>
            <a:r>
              <a:rPr lang="en-US" sz="3200" b="1" dirty="0">
                <a:solidFill>
                  <a:srgbClr val="0D30DD"/>
                </a:solidFill>
                <a:latin typeface="Cambria" pitchFamily="18" charset="0"/>
                <a:ea typeface="Cambria" pitchFamily="18" charset="0"/>
              </a:rPr>
              <a:t> 20km </a:t>
            </a:r>
            <a:r>
              <a:rPr lang="en-US" sz="3200" b="1" dirty="0" err="1">
                <a:solidFill>
                  <a:srgbClr val="0D30DD"/>
                </a:solidFill>
                <a:latin typeface="Cambria" pitchFamily="18" charset="0"/>
                <a:ea typeface="Cambria" pitchFamily="18" charset="0"/>
              </a:rPr>
              <a:t>có</a:t>
            </a:r>
            <a:r>
              <a:rPr lang="en-US" sz="3200" b="1" dirty="0">
                <a:solidFill>
                  <a:srgbClr val="0D30DD"/>
                </a:solidFill>
                <a:latin typeface="Cambria" pitchFamily="18" charset="0"/>
                <a:ea typeface="Cambria" pitchFamily="18" charset="0"/>
              </a:rPr>
              <a:t> </a:t>
            </a:r>
            <a:r>
              <a:rPr lang="en-US" sz="3200" b="1" dirty="0" err="1">
                <a:solidFill>
                  <a:srgbClr val="0D30DD"/>
                </a:solidFill>
                <a:latin typeface="Cambria" pitchFamily="18" charset="0"/>
                <a:ea typeface="Cambria" pitchFamily="18" charset="0"/>
              </a:rPr>
              <a:t>một</a:t>
            </a:r>
            <a:r>
              <a:rPr lang="en-US" sz="3200" b="1" dirty="0">
                <a:solidFill>
                  <a:srgbClr val="0D30DD"/>
                </a:solidFill>
                <a:latin typeface="Cambria" pitchFamily="18" charset="0"/>
                <a:ea typeface="Cambria" pitchFamily="18" charset="0"/>
              </a:rPr>
              <a:t> </a:t>
            </a:r>
            <a:r>
              <a:rPr lang="en-US" sz="3200" b="1" dirty="0" err="1">
                <a:solidFill>
                  <a:srgbClr val="0D30DD"/>
                </a:solidFill>
                <a:latin typeface="Cambria" pitchFamily="18" charset="0"/>
                <a:ea typeface="Cambria" pitchFamily="18" charset="0"/>
              </a:rPr>
              <a:t>cửa</a:t>
            </a:r>
            <a:r>
              <a:rPr lang="en-US" sz="3200" b="1" dirty="0">
                <a:solidFill>
                  <a:srgbClr val="0D30DD"/>
                </a:solidFill>
                <a:latin typeface="Cambria" pitchFamily="18" charset="0"/>
                <a:ea typeface="Cambria" pitchFamily="18" charset="0"/>
              </a:rPr>
              <a:t> </a:t>
            </a:r>
            <a:r>
              <a:rPr lang="en-US" sz="3200" b="1" dirty="0" err="1">
                <a:solidFill>
                  <a:srgbClr val="0D30DD"/>
                </a:solidFill>
                <a:latin typeface="Cambria" pitchFamily="18" charset="0"/>
                <a:ea typeface="Cambria" pitchFamily="18" charset="0"/>
              </a:rPr>
              <a:t>sông</a:t>
            </a:r>
            <a:r>
              <a:rPr lang="en-US" sz="3200" b="1" dirty="0">
                <a:solidFill>
                  <a:srgbClr val="0D30DD"/>
                </a:solidFill>
                <a:latin typeface="Cambria" pitchFamily="18" charset="0"/>
                <a:ea typeface="Cambria" pitchFamily="18" charset="0"/>
              </a:rPr>
              <a:t>.</a:t>
            </a:r>
          </a:p>
        </p:txBody>
      </p:sp>
      <p:sp>
        <p:nvSpPr>
          <p:cNvPr id="42" name="Rectangle 41"/>
          <p:cNvSpPr/>
          <p:nvPr/>
        </p:nvSpPr>
        <p:spPr>
          <a:xfrm>
            <a:off x="1346800" y="1823810"/>
            <a:ext cx="6595000" cy="978729"/>
          </a:xfrm>
          <a:prstGeom prst="rect">
            <a:avLst/>
          </a:prstGeom>
        </p:spPr>
        <p:txBody>
          <a:bodyPr wrap="square">
            <a:spAutoFit/>
          </a:bodyPr>
          <a:lstStyle/>
          <a:p>
            <a:pPr lvl="0" algn="just" defTabSz="889000">
              <a:lnSpc>
                <a:spcPct val="90000"/>
              </a:lnSpc>
              <a:spcBef>
                <a:spcPct val="0"/>
              </a:spcBef>
              <a:spcAft>
                <a:spcPct val="35000"/>
              </a:spcAft>
            </a:pPr>
            <a:r>
              <a:rPr lang="en-US" sz="3200" b="1">
                <a:solidFill>
                  <a:srgbClr val="0D30DD"/>
                </a:solidFill>
                <a:latin typeface="Cambria" pitchFamily="18" charset="0"/>
                <a:ea typeface="Cambria" pitchFamily="18" charset="0"/>
              </a:rPr>
              <a:t>- Dày đặc, phân bố rộng khắp cả nước.</a:t>
            </a:r>
            <a:endParaRPr lang="en-US" sz="3200" b="1" dirty="0">
              <a:solidFill>
                <a:srgbClr val="0D30DD"/>
              </a:solidFill>
              <a:latin typeface="Cambria" pitchFamily="18" charset="0"/>
              <a:ea typeface="Cambria" pitchFamily="18" charset="0"/>
            </a:endParaRPr>
          </a:p>
        </p:txBody>
      </p:sp>
      <p:sp>
        <p:nvSpPr>
          <p:cNvPr id="43" name="Rectangle 42"/>
          <p:cNvSpPr/>
          <p:nvPr/>
        </p:nvSpPr>
        <p:spPr>
          <a:xfrm>
            <a:off x="1255817" y="4549646"/>
            <a:ext cx="6595000" cy="535531"/>
          </a:xfrm>
          <a:prstGeom prst="rect">
            <a:avLst/>
          </a:prstGeom>
        </p:spPr>
        <p:txBody>
          <a:bodyPr wrap="square">
            <a:spAutoFit/>
          </a:bodyPr>
          <a:lstStyle/>
          <a:p>
            <a:pPr lvl="0" algn="just" defTabSz="889000">
              <a:lnSpc>
                <a:spcPct val="90000"/>
              </a:lnSpc>
              <a:spcBef>
                <a:spcPct val="0"/>
              </a:spcBef>
              <a:spcAft>
                <a:spcPct val="35000"/>
              </a:spcAft>
            </a:pPr>
            <a:r>
              <a:rPr lang="en-US" sz="3200" b="1" dirty="0">
                <a:solidFill>
                  <a:srgbClr val="0D30DD"/>
                </a:solidFill>
                <a:latin typeface="Cambria" pitchFamily="18" charset="0"/>
                <a:ea typeface="Cambria" pitchFamily="18" charset="0"/>
              </a:rPr>
              <a:t>- </a:t>
            </a:r>
            <a:r>
              <a:rPr lang="en-US" sz="3200" b="1" dirty="0" err="1">
                <a:solidFill>
                  <a:srgbClr val="0D30DD"/>
                </a:solidFill>
                <a:latin typeface="Cambria" pitchFamily="18" charset="0"/>
                <a:ea typeface="Cambria" pitchFamily="18" charset="0"/>
              </a:rPr>
              <a:t>Chủ</a:t>
            </a:r>
            <a:r>
              <a:rPr lang="en-US" sz="3200" b="1" dirty="0">
                <a:solidFill>
                  <a:srgbClr val="0D30DD"/>
                </a:solidFill>
                <a:latin typeface="Cambria" pitchFamily="18" charset="0"/>
                <a:ea typeface="Cambria" pitchFamily="18" charset="0"/>
              </a:rPr>
              <a:t> </a:t>
            </a:r>
            <a:r>
              <a:rPr lang="en-US" sz="3200" b="1" dirty="0" err="1">
                <a:solidFill>
                  <a:srgbClr val="0D30DD"/>
                </a:solidFill>
                <a:latin typeface="Cambria" pitchFamily="18" charset="0"/>
                <a:ea typeface="Cambria" pitchFamily="18" charset="0"/>
              </a:rPr>
              <a:t>yếu</a:t>
            </a:r>
            <a:r>
              <a:rPr lang="en-US" sz="3200" b="1" dirty="0">
                <a:solidFill>
                  <a:srgbClr val="0D30DD"/>
                </a:solidFill>
                <a:latin typeface="Cambria" pitchFamily="18" charset="0"/>
                <a:ea typeface="Cambria" pitchFamily="18" charset="0"/>
              </a:rPr>
              <a:t> </a:t>
            </a:r>
            <a:r>
              <a:rPr lang="en-US" sz="3200" b="1" dirty="0" err="1">
                <a:solidFill>
                  <a:srgbClr val="0D30DD"/>
                </a:solidFill>
                <a:latin typeface="Cambria" pitchFamily="18" charset="0"/>
                <a:ea typeface="Cambria" pitchFamily="18" charset="0"/>
              </a:rPr>
              <a:t>sông</a:t>
            </a:r>
            <a:r>
              <a:rPr lang="en-US" sz="3200" b="1" dirty="0">
                <a:solidFill>
                  <a:srgbClr val="0D30DD"/>
                </a:solidFill>
                <a:latin typeface="Cambria" pitchFamily="18" charset="0"/>
                <a:ea typeface="Cambria" pitchFamily="18" charset="0"/>
              </a:rPr>
              <a:t> </a:t>
            </a:r>
            <a:r>
              <a:rPr lang="en-US" sz="3200" b="1" dirty="0" err="1">
                <a:solidFill>
                  <a:srgbClr val="0D30DD"/>
                </a:solidFill>
                <a:latin typeface="Cambria" pitchFamily="18" charset="0"/>
                <a:ea typeface="Cambria" pitchFamily="18" charset="0"/>
              </a:rPr>
              <a:t>nhỏ</a:t>
            </a:r>
            <a:r>
              <a:rPr lang="en-US" sz="3200" b="1" dirty="0">
                <a:solidFill>
                  <a:srgbClr val="0D30DD"/>
                </a:solidFill>
                <a:latin typeface="Cambria" pitchFamily="18" charset="0"/>
                <a:ea typeface="Cambria" pitchFamily="18" charset="0"/>
              </a:rPr>
              <a:t>, </a:t>
            </a:r>
            <a:r>
              <a:rPr lang="en-US" sz="3200" b="1" dirty="0" err="1">
                <a:solidFill>
                  <a:srgbClr val="0D30DD"/>
                </a:solidFill>
                <a:latin typeface="Cambria" pitchFamily="18" charset="0"/>
                <a:ea typeface="Cambria" pitchFamily="18" charset="0"/>
              </a:rPr>
              <a:t>ngắn</a:t>
            </a:r>
            <a:r>
              <a:rPr lang="en-US" sz="3200" b="1" dirty="0">
                <a:solidFill>
                  <a:srgbClr val="0D30DD"/>
                </a:solidFill>
                <a:latin typeface="Cambria" pitchFamily="18" charset="0"/>
                <a:ea typeface="Cambria" pitchFamily="18" charset="0"/>
              </a:rPr>
              <a:t> </a:t>
            </a:r>
            <a:r>
              <a:rPr lang="en-US" sz="3200" b="1" dirty="0" err="1">
                <a:solidFill>
                  <a:srgbClr val="0D30DD"/>
                </a:solidFill>
                <a:latin typeface="Cambria" pitchFamily="18" charset="0"/>
                <a:ea typeface="Cambria" pitchFamily="18" charset="0"/>
              </a:rPr>
              <a:t>và</a:t>
            </a:r>
            <a:r>
              <a:rPr lang="en-US" sz="3200" b="1" dirty="0">
                <a:solidFill>
                  <a:srgbClr val="0D30DD"/>
                </a:solidFill>
                <a:latin typeface="Cambria" pitchFamily="18" charset="0"/>
                <a:ea typeface="Cambria" pitchFamily="18" charset="0"/>
              </a:rPr>
              <a:t> </a:t>
            </a:r>
            <a:r>
              <a:rPr lang="en-US" sz="3200" b="1" dirty="0" err="1">
                <a:solidFill>
                  <a:srgbClr val="0D30DD"/>
                </a:solidFill>
                <a:latin typeface="Cambria" pitchFamily="18" charset="0"/>
                <a:ea typeface="Cambria" pitchFamily="18" charset="0"/>
              </a:rPr>
              <a:t>dốc</a:t>
            </a:r>
            <a:r>
              <a:rPr lang="en-US" sz="3200" b="1" dirty="0">
                <a:solidFill>
                  <a:srgbClr val="0D30DD"/>
                </a:solidFill>
                <a:latin typeface="Cambria" pitchFamily="18" charset="0"/>
                <a:ea typeface="Cambria" pitchFamily="18" charset="0"/>
              </a:rPr>
              <a:t>.</a:t>
            </a:r>
          </a:p>
        </p:txBody>
      </p:sp>
    </p:spTree>
    <p:extLst>
      <p:ext uri="{BB962C8B-B14F-4D97-AF65-F5344CB8AC3E}">
        <p14:creationId xmlns:p14="http://schemas.microsoft.com/office/powerpoint/2010/main" val="788145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randombar(horizontal)">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xit" presetSubtype="4" fill="hold" nodeType="clickEffect">
                                  <p:stCondLst>
                                    <p:cond delay="0"/>
                                  </p:stCondLst>
                                  <p:childTnLst>
                                    <p:animEffect transition="out" filter="wipe(down)">
                                      <p:cBhvr>
                                        <p:cTn id="17" dur="500"/>
                                        <p:tgtEl>
                                          <p:spTgt spid="1027"/>
                                        </p:tgtEl>
                                      </p:cBhvr>
                                    </p:animEffect>
                                    <p:set>
                                      <p:cBhvr>
                                        <p:cTn id="18" dur="1" fill="hold">
                                          <p:stCondLst>
                                            <p:cond delay="499"/>
                                          </p:stCondLst>
                                        </p:cTn>
                                        <p:tgtEl>
                                          <p:spTgt spid="1027"/>
                                        </p:tgtEl>
                                        <p:attrNameLst>
                                          <p:attrName>style.visibility</p:attrName>
                                        </p:attrNameLst>
                                      </p:cBhvr>
                                      <p:to>
                                        <p:strVal val="hidden"/>
                                      </p:to>
                                    </p:set>
                                  </p:childTnLst>
                                </p:cTn>
                              </p:par>
                              <p:par>
                                <p:cTn id="19" presetID="22" presetClass="exit" presetSubtype="4" fill="hold" grpId="1" nodeType="withEffect">
                                  <p:stCondLst>
                                    <p:cond delay="0"/>
                                  </p:stCondLst>
                                  <p:childTnLst>
                                    <p:animEffect transition="out" filter="wipe(down)">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par>
                                <p:cTn id="22" presetID="14"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randombar(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down)">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7" grpId="0"/>
      <p:bldP spid="40" grpId="0"/>
      <p:bldP spid="42" grpId="0"/>
      <p:bldP spid="4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9609</TotalTime>
  <Words>3592</Words>
  <Application>Microsoft Office PowerPoint</Application>
  <PresentationFormat>Widescreen</PresentationFormat>
  <Paragraphs>339</Paragraphs>
  <Slides>49</Slides>
  <Notes>3</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BrandonTextBold</vt:lpstr>
      <vt:lpstr>Calibri</vt:lpstr>
      <vt:lpstr>Cambria</vt:lpstr>
      <vt:lpstr>NotoSerif</vt:lpstr>
      <vt:lpstr>Times New Roman</vt:lpstr>
      <vt:lpstr>Office Theme</vt:lpstr>
      <vt:lpstr>PowerPoint Presentation</vt:lpstr>
      <vt:lpstr>PowerPoint Presentation</vt:lpstr>
      <vt:lpstr>PowerPoint Presentation</vt:lpstr>
      <vt:lpstr>PowerPoint Presentation</vt:lpstr>
      <vt:lpstr>PowerPoint Presentation</vt:lpstr>
      <vt:lpstr>ĐẶC ĐIỂM THUỶ VĂN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Administrator</cp:lastModifiedBy>
  <cp:revision>457</cp:revision>
  <dcterms:created xsi:type="dcterms:W3CDTF">2016-02-15T14:28:12Z</dcterms:created>
  <dcterms:modified xsi:type="dcterms:W3CDTF">2024-12-06T07:21:17Z</dcterms:modified>
</cp:coreProperties>
</file>